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75" r:id="rId2"/>
  </p:sldMasterIdLst>
  <p:sldIdLst>
    <p:sldId id="282" r:id="rId3"/>
    <p:sldId id="259" r:id="rId4"/>
    <p:sldId id="275" r:id="rId5"/>
    <p:sldId id="279" r:id="rId6"/>
    <p:sldId id="260" r:id="rId7"/>
    <p:sldId id="273" r:id="rId8"/>
    <p:sldId id="262" r:id="rId9"/>
    <p:sldId id="276" r:id="rId10"/>
    <p:sldId id="277" r:id="rId11"/>
    <p:sldId id="278" r:id="rId12"/>
    <p:sldId id="280" r:id="rId13"/>
    <p:sldId id="281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000"/>
    <a:srgbClr val="800080"/>
    <a:srgbClr val="7800A2"/>
    <a:srgbClr val="B800B8"/>
    <a:srgbClr val="FF9933"/>
    <a:srgbClr val="000000"/>
    <a:srgbClr val="FFFF00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A5856-B9FA-4024-B431-EAA082A0C84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831CE-2834-46BC-9DC5-AC9F9A56477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C55F5-AD32-4860-94E8-14B205E730C5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8156AED-CDCA-4BE6-9C3F-F9F8D64B1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BDAB8FD-1A00-45FB-8AE0-A29C171264E2}" type="datetime1">
              <a:rPr lang="en-US"/>
              <a:pPr>
                <a:defRPr/>
              </a:pPr>
              <a:t>28/01/2021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6C3D35D-BA88-4C93-8660-362A8379DF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FFA5F7C-A281-4C74-885F-DAFEC6871F59}" type="datetime1">
              <a:rPr lang="en-US"/>
              <a:pPr>
                <a:defRPr/>
              </a:pPr>
              <a:t>28/01/2021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506F8DF-5A77-4D31-8399-0D1A36011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0CD1496-A5C5-453C-97CF-34121DCF31AC}" type="datetime1">
              <a:rPr lang="en-US"/>
              <a:pPr>
                <a:defRPr/>
              </a:pPr>
              <a:t>28/01/2021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6DD8D03-7F8C-417F-828D-1A6972FD7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 noChangeArrowheads="1"/>
          </p:cNvSpPr>
          <p:nvPr>
            <p:ph type="dt" sz="half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7AC232-8AA7-4979-B95A-53A369C13DC1}" type="datetime1">
              <a:rPr lang="en-US"/>
              <a:pPr>
                <a:defRPr/>
              </a:pPr>
              <a:t>28/01/2021</a:t>
            </a:fld>
            <a:endParaRPr lang="en-US"/>
          </a:p>
        </p:txBody>
      </p:sp>
      <p:sp>
        <p:nvSpPr>
          <p:cNvPr id="7" name="Footer Placeholder 4"/>
          <p:cNvSpPr>
            <a:spLocks noGrp="1" noChangeArrowheads="1"/>
          </p:cNvSpPr>
          <p:nvPr>
            <p:ph type="ftr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B4CA6FF-3F9C-4C72-94BC-19CDDB782FA7}" type="datetime1">
              <a:rPr lang="en-US"/>
              <a:pPr>
                <a:defRPr/>
              </a:pPr>
              <a:t>28/01/2021</a:t>
            </a:fld>
            <a:endParaRPr 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C899E47-D114-450A-A133-F5080E50D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F7DFAC9-2E3C-4715-B603-65B13D2EA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7A51308-2B71-4AAC-8841-4C948F2E8DCE}" type="datetime1">
              <a:rPr lang="en-US"/>
              <a:pPr>
                <a:defRPr/>
              </a:pPr>
              <a:t>28/01/2021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B46E666-D442-4238-AC45-54DE8FD91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0799F4C-B03C-4454-8C4D-AF080B33020E}" type="datetime1">
              <a:rPr lang="en-US"/>
              <a:pPr>
                <a:defRPr/>
              </a:pPr>
              <a:t>28/01/2021</a:t>
            </a:fld>
            <a:endParaRPr 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4797193-FB35-4420-9978-105C22DAD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 noChangeArrowheads="1"/>
          </p:cNvSpPr>
          <p:nvPr>
            <p:ph type="dt" sz="half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9D4AB79-38C6-4E1A-BB8B-D06BF7E53279}" type="datetime1">
              <a:rPr lang="en-US"/>
              <a:pPr>
                <a:defRPr/>
              </a:pPr>
              <a:t>28/01/2021</a:t>
            </a:fld>
            <a:endParaRPr lang="en-US"/>
          </a:p>
        </p:txBody>
      </p:sp>
      <p:sp>
        <p:nvSpPr>
          <p:cNvPr id="7" name="Footer Placeholder 4"/>
          <p:cNvSpPr>
            <a:spLocks noGrp="1" noChangeArrowheads="1"/>
          </p:cNvSpPr>
          <p:nvPr>
            <p:ph type="ftr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6B1B0-307E-49EA-A867-6794AD23E25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2862A74-926B-407C-BCCB-7CB28B685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 noChangeArrowheads="1"/>
          </p:cNvSpPr>
          <p:nvPr>
            <p:ph type="dt" sz="half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25D3A4-E0A2-4BC0-B1FB-ECB5363F5757}" type="datetime1">
              <a:rPr lang="en-US"/>
              <a:pPr>
                <a:defRPr/>
              </a:pPr>
              <a:t>28/01/2021</a:t>
            </a:fld>
            <a:endParaRPr lang="en-US"/>
          </a:p>
        </p:txBody>
      </p:sp>
      <p:sp>
        <p:nvSpPr>
          <p:cNvPr id="7" name="Footer Placeholder 4"/>
          <p:cNvSpPr>
            <a:spLocks noGrp="1" noChangeArrowheads="1"/>
          </p:cNvSpPr>
          <p:nvPr>
            <p:ph type="ftr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2914989-A965-47D5-A6F6-2D850942E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EFFED92-76FD-452E-9BEB-8B395E5A4C1E}" type="datetime1">
              <a:rPr lang="en-US"/>
              <a:pPr>
                <a:defRPr/>
              </a:pPr>
              <a:t>28/01/2021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E223DCB-DB18-4FBC-B480-DD157A1C6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0A8B4C1-D594-40C9-B387-892CDD48A80D}" type="datetime1">
              <a:rPr lang="en-US"/>
              <a:pPr>
                <a:defRPr/>
              </a:pPr>
              <a:t>28/01/2021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>
            <a:lvl1pPr eaLnBrk="0" hangingPunct="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25E72-1C19-4F12-BFF4-028AC23CA310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37F6F-0A3C-4E24-959B-ACF0EBC62C76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A08CA-8C0E-4A02-9448-2EADFC7B27CC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A9979-2B4F-47A1-A47F-4F5A2DF73A5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84499-931B-478C-9E40-007C0E97442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F4D30-BBA4-47F5-B33D-5A00D310D36D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17B39-A2FF-4529-BADC-58F00613E737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3E6B049-0C38-4393-81BC-0780F2F9A5E9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47E18E69-52BD-4A0F-93CA-3A3EB57C5AE5}" type="datetime1">
              <a:rPr lang="en-US"/>
              <a:pPr>
                <a:defRPr/>
              </a:pPr>
              <a:t>28/01/2021</a:t>
            </a:fld>
            <a:endParaRPr lang="en-US"/>
          </a:p>
        </p:txBody>
      </p:sp>
      <p:sp>
        <p:nvSpPr>
          <p:cNvPr id="205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E3B4D89A-5DF8-4CB0-9FA0-8C63974A1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Calibri" pitchFamily="34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Calibri" pitchFamily="34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Calibri" pitchFamily="34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 pitchFamily="34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Calibri" pitchFamily="34" charset="0"/>
          <a:cs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Calibri" pitchFamily="34" charset="0"/>
          <a:cs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Calibri" pitchFamily="34" charset="0"/>
          <a:cs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Calibri" pitchFamily="34" charset="0"/>
          <a:cs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Calibri" pitchFamily="34" charset="0"/>
          <a:cs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HO SO TRUONG CHUAN\Anh minh chung tieu chuan 3\Tiêu chí 1\3e9a00abaa61533f0a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350" y="7938"/>
            <a:ext cx="9136063" cy="683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228600" y="191869"/>
            <a:ext cx="2362200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vi-VN" sz="3600" smtClean="0">
                <a:latin typeface="Times New Roman" pitchFamily="18" charset="0"/>
                <a:cs typeface="Times New Roman" pitchFamily="18" charset="0"/>
              </a:rPr>
              <a:t>Bài tâp 3:</a:t>
            </a:r>
            <a:endParaRPr lang="en-US" altLang="vi-VN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194088" y="244257"/>
            <a:ext cx="61879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>
                <a:latin typeface="Times New Roman" pitchFamily="18" charset="0"/>
                <a:cs typeface="Times New Roman" pitchFamily="18" charset="0"/>
              </a:rPr>
              <a:t>Chuyển phần in đậm thành khởi ngữ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09600" y="990600"/>
            <a:ext cx="59515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>
                <a:latin typeface="Times New Roman" pitchFamily="18" charset="0"/>
                <a:cs typeface="Times New Roman" pitchFamily="18" charset="0"/>
              </a:rPr>
              <a:t>a. Mỗi cân </a:t>
            </a:r>
            <a:r>
              <a:rPr lang="en-US" alt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altLang="vi-VN" sz="3200">
                <a:latin typeface="Times New Roman" pitchFamily="18" charset="0"/>
                <a:cs typeface="Times New Roman" pitchFamily="18" charset="0"/>
              </a:rPr>
              <a:t> giá ba nghìn đồng.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09600" y="2468562"/>
            <a:ext cx="701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vi-VN" sz="3200">
                <a:latin typeface="Times New Roman" pitchFamily="18" charset="0"/>
                <a:cs typeface="Times New Roman" pitchFamily="18" charset="0"/>
              </a:rPr>
              <a:t>b. Tôi luôn luôn có sẵn </a:t>
            </a:r>
            <a:r>
              <a:rPr lang="en-US" alt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altLang="vi-VN" sz="3200">
                <a:latin typeface="Times New Roman" pitchFamily="18" charset="0"/>
                <a:cs typeface="Times New Roman" pitchFamily="18" charset="0"/>
              </a:rPr>
              <a:t> trong nhà.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09600" y="3962400"/>
            <a:ext cx="80473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>
                <a:latin typeface="Times New Roman" pitchFamily="18" charset="0"/>
                <a:cs typeface="Times New Roman" pitchFamily="18" charset="0"/>
              </a:rPr>
              <a:t>c. Chúng tôi mong </a:t>
            </a:r>
            <a:r>
              <a:rPr lang="en-US" altLang="vi-VN" sz="3200" smtClean="0">
                <a:latin typeface="Times New Roman" pitchFamily="18" charset="0"/>
                <a:cs typeface="Times New Roman" pitchFamily="18" charset="0"/>
              </a:rPr>
              <a:t>được </a:t>
            </a:r>
            <a:r>
              <a:rPr lang="en-US" alt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altLang="vi-VN" sz="3200">
                <a:latin typeface="Times New Roman" pitchFamily="18" charset="0"/>
                <a:cs typeface="Times New Roman" pitchFamily="18" charset="0"/>
              </a:rPr>
              <a:t> có ích cho xã hội.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066800" y="1701225"/>
            <a:ext cx="55579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alt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Gạo</a:t>
            </a:r>
            <a:r>
              <a:rPr lang="en-US" altLang="vi-VN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thì mỗi cân giá ba nghìn.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131888" y="3149025"/>
            <a:ext cx="71647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altLang="vi-VN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 thì tôi luôn luôn có sẵn trong </a:t>
            </a:r>
            <a:r>
              <a:rPr lang="en-US" altLang="vi-VN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vi-VN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43000" y="4648200"/>
            <a:ext cx="769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vi-VN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alt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Sống</a:t>
            </a:r>
            <a:r>
              <a:rPr lang="en-US" altLang="vi-VN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thì chúng tôi mong được sống có ích cho xã hội.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2667000" y="228600"/>
            <a:ext cx="3429000" cy="6858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Củng cố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1600200"/>
          </a:xfrm>
        </p:spPr>
        <p:txBody>
          <a:bodyPr/>
          <a:lstStyle/>
          <a:p>
            <a:pPr algn="just" eaLnBrk="1" hangingPunct="1">
              <a:buFont typeface="Arial Unicode MS" pitchFamily="34" charset="-128"/>
              <a:buNone/>
            </a:pP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? Khởi ngữ là gì?</a:t>
            </a:r>
          </a:p>
          <a:p>
            <a:pPr algn="just" eaLnBrk="1" hangingPunct="1">
              <a:buFont typeface="Arial Unicode MS" pitchFamily="34" charset="-128"/>
              <a:buNone/>
            </a:pP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? Nêu đặc điểm và công dụng của khởi ngữ?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Hướng dẫn ở nhà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382000" cy="19812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Đặt thêm các câu có khởi ngữ.</a:t>
            </a:r>
          </a:p>
          <a:p>
            <a:pPr eaLnBrk="1" hangingPunct="1"/>
            <a:r>
              <a:rPr lang="en-US" sz="360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Chuẩn bị bài: “Các thành phần biệt lập”.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16247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vi-VN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dụ:</a:t>
            </a:r>
            <a:endParaRPr lang="en-US" altLang="vi-VN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09600" y="1447800"/>
            <a:ext cx="800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vi-VN" sz="3200" dirty="0">
                <a:latin typeface="Times New Roman" pitchFamily="18" charset="0"/>
              </a:rPr>
              <a:t>a. </a:t>
            </a:r>
            <a:r>
              <a:rPr lang="en-US" altLang="vi-VN" sz="3200" dirty="0" smtClean="0">
                <a:latin typeface="Times New Roman" pitchFamily="18" charset="0"/>
              </a:rPr>
              <a:t>… </a:t>
            </a:r>
            <a:r>
              <a:rPr lang="en-US" altLang="vi-VN" sz="3200" dirty="0" err="1" smtClean="0">
                <a:latin typeface="Times New Roman" pitchFamily="18" charset="0"/>
              </a:rPr>
              <a:t>Còn</a:t>
            </a:r>
            <a:r>
              <a:rPr lang="en-US" altLang="vi-VN" sz="3200" dirty="0" smtClean="0">
                <a:latin typeface="Times New Roman" pitchFamily="18" charset="0"/>
              </a:rPr>
              <a:t> </a:t>
            </a:r>
            <a:r>
              <a:rPr lang="en-US" altLang="vi-VN" sz="3200" dirty="0" err="1">
                <a:solidFill>
                  <a:srgbClr val="FF0000"/>
                </a:solidFill>
                <a:latin typeface="Times New Roman" pitchFamily="18" charset="0"/>
              </a:rPr>
              <a:t>anh</a:t>
            </a:r>
            <a:r>
              <a:rPr lang="en-US" altLang="vi-VN" sz="3200" dirty="0">
                <a:latin typeface="Times New Roman" pitchFamily="18" charset="0"/>
              </a:rPr>
              <a:t>, </a:t>
            </a:r>
            <a:r>
              <a:rPr lang="en-US" altLang="vi-VN" sz="3200" dirty="0" err="1">
                <a:latin typeface="Times New Roman" pitchFamily="18" charset="0"/>
              </a:rPr>
              <a:t>anh</a:t>
            </a:r>
            <a:r>
              <a:rPr lang="en-US" altLang="vi-VN" sz="3200" dirty="0">
                <a:latin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</a:rPr>
              <a:t>không</a:t>
            </a:r>
            <a:r>
              <a:rPr lang="en-US" altLang="vi-VN" sz="3200" dirty="0">
                <a:latin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</a:rPr>
              <a:t>ghìm</a:t>
            </a:r>
            <a:r>
              <a:rPr lang="en-US" altLang="vi-VN" sz="3200" dirty="0">
                <a:latin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</a:rPr>
              <a:t>nổi</a:t>
            </a:r>
            <a:r>
              <a:rPr lang="en-US" altLang="vi-VN" sz="3200" dirty="0">
                <a:latin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</a:rPr>
              <a:t>xúc</a:t>
            </a:r>
            <a:r>
              <a:rPr lang="en-US" altLang="vi-VN" sz="3200" dirty="0">
                <a:latin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</a:rPr>
              <a:t>động</a:t>
            </a:r>
            <a:r>
              <a:rPr lang="en-US" altLang="vi-VN" sz="3200" dirty="0">
                <a:latin typeface="Times New Roman" pitchFamily="18" charset="0"/>
              </a:rPr>
              <a:t>.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09600" y="2006025"/>
            <a:ext cx="6172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>
                <a:latin typeface="Times New Roman" pitchFamily="18" charset="0"/>
              </a:rPr>
              <a:t>b. </a:t>
            </a:r>
            <a:r>
              <a:rPr lang="en-US" altLang="vi-VN" sz="3200">
                <a:solidFill>
                  <a:srgbClr val="FF0000"/>
                </a:solidFill>
                <a:latin typeface="Times New Roman" pitchFamily="18" charset="0"/>
              </a:rPr>
              <a:t>Giàu</a:t>
            </a:r>
            <a:r>
              <a:rPr lang="en-US" altLang="vi-VN" sz="3200">
                <a:latin typeface="Times New Roman" pitchFamily="18" charset="0"/>
              </a:rPr>
              <a:t>, tôi cũng giàu rồi.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09600" y="2590800"/>
            <a:ext cx="8153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vi-VN" sz="3200">
                <a:latin typeface="Times New Roman" pitchFamily="18" charset="0"/>
              </a:rPr>
              <a:t>c. Về </a:t>
            </a:r>
            <a:r>
              <a:rPr lang="en-US" altLang="vi-VN" sz="3200">
                <a:solidFill>
                  <a:srgbClr val="FF0000"/>
                </a:solidFill>
                <a:latin typeface="Times New Roman" pitchFamily="18" charset="0"/>
              </a:rPr>
              <a:t>các thể văn trong lĩnh vực văn nghệ</a:t>
            </a:r>
            <a:r>
              <a:rPr lang="en-US" altLang="vi-VN" sz="3200">
                <a:latin typeface="Times New Roman" pitchFamily="18" charset="0"/>
              </a:rPr>
              <a:t>, chúng ta có thể tin ở tiếng ta, không sợ nó thiếu giàu và đẹp 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  <p:bldP spid="6150" grpId="0"/>
      <p:bldP spid="61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95288" y="914400"/>
            <a:ext cx="16621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vi-VN" sz="3600">
                <a:latin typeface="Times New Roman" pitchFamily="18" charset="0"/>
                <a:cs typeface="Times New Roman" pitchFamily="18" charset="0"/>
              </a:rPr>
              <a:t>a. anh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395288" y="1600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vi-VN" sz="3600">
                <a:latin typeface="Times New Roman" pitchFamily="18" charset="0"/>
                <a:cs typeface="Times New Roman" pitchFamily="18" charset="0"/>
              </a:rPr>
              <a:t>b. Giàu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395288" y="2228671"/>
            <a:ext cx="3886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vi-VN" sz="3600">
                <a:latin typeface="Times New Roman" pitchFamily="18" charset="0"/>
                <a:cs typeface="Times New Roman" pitchFamily="18" charset="0"/>
              </a:rPr>
              <a:t>c. các thể văn trong lĩnh vực văn nghệ</a:t>
            </a: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 flipV="1">
            <a:off x="4419600" y="1447800"/>
            <a:ext cx="559496" cy="71189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5005909" y="990600"/>
            <a:ext cx="41005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vi-VN" sz="3600">
                <a:solidFill>
                  <a:srgbClr val="7800A2"/>
                </a:solidFill>
                <a:latin typeface="Times New Roman" pitchFamily="18" charset="0"/>
                <a:cs typeface="Times New Roman" pitchFamily="18" charset="0"/>
              </a:rPr>
              <a:t>Đứng trước chủ </a:t>
            </a:r>
            <a:r>
              <a:rPr lang="en-US" altLang="vi-VN" sz="3600" smtClean="0">
                <a:solidFill>
                  <a:srgbClr val="7800A2"/>
                </a:solidFill>
                <a:latin typeface="Times New Roman" pitchFamily="18" charset="0"/>
                <a:cs typeface="Times New Roman" pitchFamily="18" charset="0"/>
              </a:rPr>
              <a:t>ngữ.</a:t>
            </a:r>
            <a:endParaRPr lang="en-US" altLang="vi-VN" sz="3600">
              <a:solidFill>
                <a:srgbClr val="7800A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4419600" y="2235896"/>
            <a:ext cx="497584" cy="76606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966570" y="2609671"/>
            <a:ext cx="38719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vi-VN" sz="3600">
                <a:solidFill>
                  <a:srgbClr val="7800A2"/>
                </a:solidFill>
                <a:latin typeface="Times New Roman" pitchFamily="18" charset="0"/>
                <a:cs typeface="Times New Roman" pitchFamily="18" charset="0"/>
              </a:rPr>
              <a:t>Nêu lên đề tài được nói đến trong câu.</a:t>
            </a:r>
          </a:p>
        </p:txBody>
      </p:sp>
      <p:sp>
        <p:nvSpPr>
          <p:cNvPr id="11" name="AutoShape 15"/>
          <p:cNvSpPr>
            <a:spLocks/>
          </p:cNvSpPr>
          <p:nvPr/>
        </p:nvSpPr>
        <p:spPr bwMode="auto">
          <a:xfrm>
            <a:off x="4038600" y="1249363"/>
            <a:ext cx="304800" cy="1951037"/>
          </a:xfrm>
          <a:prstGeom prst="rightBrace">
            <a:avLst>
              <a:gd name="adj1" fmla="val 49175"/>
              <a:gd name="adj2" fmla="val 49199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228600" y="3657600"/>
            <a:ext cx="457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vi-VN" sz="3600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vi-VN" sz="360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Khởi ngữ</a:t>
            </a:r>
            <a:endParaRPr lang="en-US" altLang="vi-VN" sz="3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228600" y="4495800"/>
            <a:ext cx="876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vi-VN" sz="3600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 Dấu </a:t>
            </a:r>
            <a:r>
              <a:rPr lang="en-US" altLang="vi-VN" sz="360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hiệu nhận biết: </a:t>
            </a:r>
            <a:r>
              <a:rPr lang="en-US" altLang="vi-VN" sz="3600">
                <a:solidFill>
                  <a:srgbClr val="0000F2"/>
                </a:solidFill>
                <a:latin typeface="Times New Roman" pitchFamily="18" charset="0"/>
                <a:sym typeface="Wingdings" pitchFamily="2" charset="2"/>
              </a:rPr>
              <a:t>Khởi ngữ đứng sau: về, đối với, </a:t>
            </a:r>
            <a:r>
              <a:rPr lang="en-US" altLang="vi-VN" sz="3600" smtClean="0">
                <a:solidFill>
                  <a:srgbClr val="0000F2"/>
                </a:solidFill>
                <a:latin typeface="Times New Roman" pitchFamily="18" charset="0"/>
                <a:sym typeface="Wingdings" pitchFamily="2" charset="2"/>
              </a:rPr>
              <a:t>còn.</a:t>
            </a:r>
            <a:endParaRPr lang="en-US" altLang="vi-VN" sz="3600">
              <a:solidFill>
                <a:srgbClr val="0000F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057400" y="268069"/>
            <a:ext cx="5105400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vi-VN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*Đặt câu có khởi ngữ</a:t>
            </a:r>
            <a:endParaRPr lang="en-US" altLang="vi-VN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8600" y="1091625"/>
            <a:ext cx="69579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 smtClean="0">
                <a:latin typeface="Times New Roman" pitchFamily="18" charset="0"/>
                <a:cs typeface="Times New Roman" pitchFamily="18" charset="0"/>
              </a:rPr>
              <a:t>1. Tiền thì tôi có nhiều nhưng chưa giàu. </a:t>
            </a:r>
            <a:endParaRPr lang="en-US" altLang="vi-VN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3352800"/>
            <a:ext cx="8686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vi-VN" sz="3200" smtClean="0">
                <a:latin typeface="Times New Roman" pitchFamily="18" charset="0"/>
                <a:cs typeface="Times New Roman" pitchFamily="18" charset="0"/>
              </a:rPr>
              <a:t>4. Về các thể loại văn học thì tôi thích nhất là văn nghị luận  </a:t>
            </a:r>
            <a:endParaRPr lang="en-US" altLang="vi-VN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828800"/>
            <a:ext cx="82157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3200" smtClean="0">
                <a:latin typeface="Times New Roman" pitchFamily="18" charset="0"/>
                <a:cs typeface="Times New Roman" pitchFamily="18" charset="0"/>
              </a:rPr>
              <a:t>. Đối với chuyện tình cảm thì tôi chưa nghĩ tới.</a:t>
            </a:r>
            <a:endParaRPr lang="en-US" altLang="vi-VN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8600" y="2615625"/>
            <a:ext cx="848398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 smtClean="0">
                <a:latin typeface="Times New Roman" pitchFamily="18" charset="0"/>
                <a:cs typeface="Times New Roman" pitchFamily="18" charset="0"/>
              </a:rPr>
              <a:t>3. Về thể thao, tôi chơi được bóng đá và cầu lông. </a:t>
            </a:r>
            <a:endParaRPr lang="en-US" alt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3"/>
          <p:cNvSpPr>
            <a:spLocks noChangeArrowheads="1"/>
          </p:cNvSpPr>
          <p:nvPr/>
        </p:nvSpPr>
        <p:spPr bwMode="auto">
          <a:xfrm>
            <a:off x="1328738" y="152400"/>
            <a:ext cx="35480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Đặc điểm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25"/>
          <p:cNvSpPr>
            <a:spLocks noChangeArrowheads="1"/>
          </p:cNvSpPr>
          <p:nvPr/>
        </p:nvSpPr>
        <p:spPr bwMode="auto">
          <a:xfrm>
            <a:off x="1447800" y="685800"/>
            <a:ext cx="7415213" cy="538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Là 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thành phần câu thường đứng trước chủ </a:t>
            </a:r>
            <a:r>
              <a:rPr lang="en-US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ngữ.</a:t>
            </a:r>
            <a:endParaRPr lang="en-US" sz="3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27"/>
          <p:cNvSpPr>
            <a:spLocks noChangeArrowheads="1"/>
          </p:cNvSpPr>
          <p:nvPr/>
        </p:nvSpPr>
        <p:spPr bwMode="auto">
          <a:xfrm>
            <a:off x="1447800" y="1752600"/>
            <a:ext cx="7467600" cy="430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Không 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tham gia vào thành phần nòng cốt </a:t>
            </a:r>
            <a:r>
              <a:rPr lang="en-US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câu.</a:t>
            </a:r>
            <a:endParaRPr lang="en-US" sz="3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30"/>
          <p:cNvSpPr>
            <a:spLocks noChangeArrowheads="1"/>
          </p:cNvSpPr>
          <p:nvPr/>
        </p:nvSpPr>
        <p:spPr bwMode="auto">
          <a:xfrm>
            <a:off x="1327150" y="2771775"/>
            <a:ext cx="7664450" cy="354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Trước khởi 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ngữ có thể thêm các từ: </a:t>
            </a:r>
            <a:r>
              <a:rPr lang="en-US" sz="32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về, đối với, còn…</a:t>
            </a:r>
          </a:p>
        </p:txBody>
      </p:sp>
      <p:sp>
        <p:nvSpPr>
          <p:cNvPr id="20" name="TextBox 34"/>
          <p:cNvSpPr>
            <a:spLocks noChangeArrowheads="1"/>
          </p:cNvSpPr>
          <p:nvPr/>
        </p:nvSpPr>
        <p:spPr bwMode="auto">
          <a:xfrm>
            <a:off x="1371600" y="3810000"/>
            <a:ext cx="74676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Sau khởi 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ngữ có thể thêm trợ từ </a:t>
            </a:r>
            <a:r>
              <a:rPr lang="en-US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“thì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21" name="TextBox 36"/>
          <p:cNvSpPr>
            <a:spLocks noChangeArrowheads="1"/>
          </p:cNvSpPr>
          <p:nvPr/>
        </p:nvSpPr>
        <p:spPr bwMode="auto">
          <a:xfrm>
            <a:off x="1317624" y="4467225"/>
            <a:ext cx="4016375" cy="561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Công dụng: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38"/>
          <p:cNvSpPr>
            <a:spLocks noChangeArrowheads="1"/>
          </p:cNvSpPr>
          <p:nvPr/>
        </p:nvSpPr>
        <p:spPr bwMode="auto">
          <a:xfrm>
            <a:off x="1447800" y="5105400"/>
            <a:ext cx="6696075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Nêu 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lên đề tài được nói đến trong câu.</a:t>
            </a: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40944" y="1918648"/>
            <a:ext cx="1143000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vi-VN" sz="3600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Khởi </a:t>
            </a:r>
            <a:r>
              <a:rPr lang="en-US" altLang="vi-VN" sz="360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ngữ</a:t>
            </a:r>
            <a:endParaRPr lang="en-US" altLang="vi-VN" sz="3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9" name="Left Brace 28"/>
          <p:cNvSpPr/>
          <p:nvPr/>
        </p:nvSpPr>
        <p:spPr>
          <a:xfrm>
            <a:off x="1099784" y="394648"/>
            <a:ext cx="304800" cy="4343400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286000" y="5754469"/>
            <a:ext cx="3657600" cy="646331"/>
          </a:xfrm>
          <a:prstGeom prst="rect">
            <a:avLst/>
          </a:prstGeom>
          <a:solidFill>
            <a:srgbClr val="FFFF00"/>
          </a:solidFill>
          <a:ln w="952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vi-VN" sz="3600" dirty="0" smtClean="0">
                <a:latin typeface="Times New Roman" pitchFamily="18" charset="0"/>
                <a:cs typeface="Times New Roman" pitchFamily="18" charset="0"/>
              </a:rPr>
              <a:t>* Ghi </a:t>
            </a:r>
            <a:r>
              <a:rPr lang="en-US" altLang="vi-VN" sz="3600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altLang="vi-VN" sz="3600" dirty="0" smtClean="0">
                <a:latin typeface="Times New Roman" pitchFamily="18" charset="0"/>
                <a:cs typeface="Times New Roman" pitchFamily="18" charset="0"/>
              </a:rPr>
              <a:t>: SGK/8</a:t>
            </a:r>
            <a:endParaRPr lang="en-US" altLang="vi-V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11" grpId="0" animBg="1"/>
      <p:bldP spid="1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457200" y="914400"/>
            <a:ext cx="2362200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vi-VN" sz="3200" smtClean="0">
                <a:latin typeface="Times New Roman" pitchFamily="18" charset="0"/>
                <a:cs typeface="Times New Roman" pitchFamily="18" charset="0"/>
              </a:rPr>
              <a:t>Bài tâp 1:</a:t>
            </a:r>
            <a:endParaRPr lang="en-US" altLang="vi-VN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2743200" y="2590800"/>
            <a:ext cx="3657600" cy="646331"/>
          </a:xfrm>
          <a:prstGeom prst="rect">
            <a:avLst/>
          </a:prstGeom>
          <a:solidFill>
            <a:srgbClr val="FFFF00"/>
          </a:solidFill>
          <a:ln w="952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vi-VN" sz="3600" dirty="0" smtClean="0">
                <a:latin typeface="Times New Roman" pitchFamily="18" charset="0"/>
                <a:cs typeface="Times New Roman" pitchFamily="18" charset="0"/>
              </a:rPr>
              <a:t>* Ghi </a:t>
            </a:r>
            <a:r>
              <a:rPr lang="en-US" altLang="vi-VN" sz="3600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altLang="vi-VN" sz="3600" dirty="0" smtClean="0">
                <a:latin typeface="Times New Roman" pitchFamily="18" charset="0"/>
                <a:cs typeface="Times New Roman" pitchFamily="18" charset="0"/>
              </a:rPr>
              <a:t>: SGK/8</a:t>
            </a:r>
            <a:endParaRPr lang="en-US" alt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2133600" y="914400"/>
            <a:ext cx="6389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>
                <a:latin typeface="Times New Roman" pitchFamily="18" charset="0"/>
              </a:rPr>
              <a:t>Tìm khởi ngữ trong các câu sau đây: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3" grpId="1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09600" y="457200"/>
            <a:ext cx="55964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>
                <a:latin typeface="Times New Roman" pitchFamily="18" charset="0"/>
              </a:rPr>
              <a:t>a. Điều này ông khổ tâm hết sức.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09600" y="1295400"/>
            <a:ext cx="75328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>
                <a:latin typeface="Times New Roman" pitchFamily="18" charset="0"/>
              </a:rPr>
              <a:t>b. Đối với chúng mình thì thế là sung sướng.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09600" y="2067632"/>
            <a:ext cx="80930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vi-VN" sz="3200">
                <a:latin typeface="Times New Roman" pitchFamily="18" charset="0"/>
              </a:rPr>
              <a:t>c. Một mình thì anh bạn trên trạm đỉnh </a:t>
            </a:r>
            <a:r>
              <a:rPr lang="en-US" altLang="vi-VN" sz="3200" smtClean="0">
                <a:latin typeface="Times New Roman" pitchFamily="18" charset="0"/>
              </a:rPr>
              <a:t>Phan-xi-păng </a:t>
            </a:r>
            <a:r>
              <a:rPr lang="en-US" altLang="vi-VN" sz="3200">
                <a:latin typeface="Times New Roman" pitchFamily="18" charset="0"/>
              </a:rPr>
              <a:t>ba nghìn một trăm bốn mươi hai mét kia mới một mình hơn cháu.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09600" y="36576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vi-VN" sz="3200">
                <a:latin typeface="Times New Roman" pitchFamily="18" charset="0"/>
              </a:rPr>
              <a:t>d. Làm khí tượng, ở độ cao thế mới là lí tưởng chứ.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85800" y="4749225"/>
            <a:ext cx="58961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>
                <a:latin typeface="Times New Roman" pitchFamily="18" charset="0"/>
              </a:rPr>
              <a:t>e. Đối với cháu, thật là đột ngột …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1039504" y="990600"/>
            <a:ext cx="1447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1058840" y="1795816"/>
            <a:ext cx="3276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1088408" y="2612408"/>
            <a:ext cx="160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1061112" y="4204648"/>
            <a:ext cx="2438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1135040" y="5257800"/>
            <a:ext cx="213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0247" grpId="0"/>
      <p:bldP spid="10248" grpId="0"/>
      <p:bldP spid="10249" grpId="0"/>
      <p:bldP spid="10250" grpId="0"/>
      <p:bldP spid="10251" grpId="0" animBg="1"/>
      <p:bldP spid="10252" grpId="0" animBg="1"/>
      <p:bldP spid="10253" grpId="0" animBg="1"/>
      <p:bldP spid="10254" grpId="0" animBg="1"/>
      <p:bldP spid="1025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28600" y="228600"/>
            <a:ext cx="3657600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vi-VN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Luyện tâp</a:t>
            </a:r>
            <a:endParaRPr lang="en-US" altLang="vi-VN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533400" y="928048"/>
            <a:ext cx="2362200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vi-VN" sz="3200" smtClean="0">
                <a:latin typeface="Times New Roman" pitchFamily="18" charset="0"/>
                <a:cs typeface="Times New Roman" pitchFamily="18" charset="0"/>
              </a:rPr>
              <a:t>Bài tâp 1:</a:t>
            </a:r>
            <a:endParaRPr lang="en-US" altLang="vi-VN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2209800" y="944562"/>
            <a:ext cx="6389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>
                <a:latin typeface="Times New Roman" pitchFamily="18" charset="0"/>
              </a:rPr>
              <a:t>Tìm khởi ngữ trong các câu sau đây: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600200"/>
            <a:ext cx="6096000" cy="2971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320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a. Điều này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3200" u="none" strike="noStrike" kern="1200" cap="none" spc="0" normalizeH="0" baseline="0" noProof="0" smtClean="0">
                <a:ln>
                  <a:noFill/>
                </a:ln>
                <a:solidFill>
                  <a:srgbClr val="0000F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b. Đối với chúng mình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320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c. Một mình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3200" u="none" strike="noStrike" kern="1200" cap="none" spc="0" normalizeH="0" baseline="0" noProof="0" smtClean="0">
                <a:ln>
                  <a:noFill/>
                </a:ln>
                <a:solidFill>
                  <a:srgbClr val="7A29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d. Làm khí tượng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3200" u="none" strike="noStrike" kern="1200" cap="none" spc="0" normalizeH="0" baseline="0" noProof="0" smtClean="0">
                <a:ln>
                  <a:noFill/>
                </a:ln>
                <a:solidFill>
                  <a:srgbClr val="0000F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e. Đối với cháu</a:t>
            </a:r>
            <a:endParaRPr kumimoji="0" lang="en-US" sz="320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228600" y="152400"/>
            <a:ext cx="2362200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vi-VN" sz="3600" smtClean="0">
                <a:latin typeface="Times New Roman" pitchFamily="18" charset="0"/>
                <a:cs typeface="Times New Roman" pitchFamily="18" charset="0"/>
              </a:rPr>
              <a:t>Bài tâp 2:</a:t>
            </a:r>
            <a:endParaRPr lang="en-US" altLang="vi-VN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194088" y="204788"/>
            <a:ext cx="61879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>
                <a:latin typeface="Times New Roman" pitchFamily="18" charset="0"/>
                <a:cs typeface="Times New Roman" pitchFamily="18" charset="0"/>
              </a:rPr>
              <a:t>Chuyển phần in đậm thành khởi ngữ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09600" y="1066800"/>
            <a:ext cx="5567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 b="1" i="1">
                <a:latin typeface="Times New Roman" pitchFamily="18" charset="0"/>
                <a:cs typeface="Times New Roman" pitchFamily="18" charset="0"/>
              </a:rPr>
              <a:t>a. Anh ấy </a:t>
            </a:r>
            <a:r>
              <a:rPr lang="en-US" altLang="vi-VN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 bài</a:t>
            </a:r>
            <a:r>
              <a:rPr lang="en-US" altLang="vi-VN" sz="3200" b="1" i="1">
                <a:latin typeface="Times New Roman" pitchFamily="18" charset="0"/>
                <a:cs typeface="Times New Roman" pitchFamily="18" charset="0"/>
              </a:rPr>
              <a:t> cẩn thận lắm.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85800" y="2457450"/>
            <a:ext cx="7065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 b="1" i="1">
                <a:latin typeface="Times New Roman" pitchFamily="18" charset="0"/>
                <a:cs typeface="Times New Roman" pitchFamily="18" charset="0"/>
              </a:rPr>
              <a:t>b. Tôi </a:t>
            </a:r>
            <a:r>
              <a:rPr lang="en-US" altLang="vi-VN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altLang="vi-VN" sz="3200" b="1" i="1">
                <a:latin typeface="Times New Roman" pitchFamily="18" charset="0"/>
                <a:cs typeface="Times New Roman" pitchFamily="18" charset="0"/>
              </a:rPr>
              <a:t> rồi nhưng tôi chưa </a:t>
            </a:r>
            <a:r>
              <a:rPr lang="en-US" altLang="vi-VN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vi-VN" sz="3200" b="1" i="1">
                <a:latin typeface="Times New Roman" pitchFamily="18" charset="0"/>
                <a:cs typeface="Times New Roman" pitchFamily="18" charset="0"/>
              </a:rPr>
              <a:t> được.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838200" y="1778000"/>
            <a:ext cx="56380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vi-VN" sz="3200">
                <a:solidFill>
                  <a:srgbClr val="0000F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alt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Làm bài</a:t>
            </a:r>
            <a:r>
              <a:rPr lang="en-US" altLang="vi-VN" sz="3200">
                <a:solidFill>
                  <a:srgbClr val="0000F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anh ấy cẩn thận lắm.</a:t>
            </a:r>
            <a:endParaRPr lang="en-US" altLang="vi-VN" sz="3200">
              <a:solidFill>
                <a:srgbClr val="0000F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838200" y="3124200"/>
            <a:ext cx="8077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vi-VN" sz="3200">
                <a:solidFill>
                  <a:srgbClr val="0000F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alt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Hiểu</a:t>
            </a:r>
            <a:r>
              <a:rPr lang="en-US" altLang="vi-VN" sz="3200">
                <a:solidFill>
                  <a:srgbClr val="0000F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thì tôi hiểu rồi nhưng </a:t>
            </a:r>
            <a:r>
              <a:rPr lang="en-US" altLang="vi-VN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giải</a:t>
            </a:r>
            <a:r>
              <a:rPr lang="en-US" altLang="vi-VN" sz="3200">
                <a:solidFill>
                  <a:srgbClr val="0000F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thì tôi chưa giải được.</a:t>
            </a:r>
            <a:endParaRPr lang="en-US" altLang="vi-VN" sz="3200">
              <a:solidFill>
                <a:srgbClr val="0000F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b58f472f9eb49997269e6266d4b65e7ec24828"/>
</p:tagLst>
</file>

<file path=ppt/theme/theme1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556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2_Default Design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Củng cố</vt:lpstr>
      <vt:lpstr>Hướng dẫn ở nhà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81</cp:revision>
  <dcterms:created xsi:type="dcterms:W3CDTF">2009-01-01T18:52:27Z</dcterms:created>
  <dcterms:modified xsi:type="dcterms:W3CDTF">2021-01-28T13:48:46Z</dcterms:modified>
</cp:coreProperties>
</file>