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8" r:id="rId4"/>
    <p:sldId id="271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59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90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Hee\TiengAnh7\English7U7_Audio\T9_Pronunciation 5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996"/>
  <ax:ocxPr ax:name="_cy" ax:value="1349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F66-9F9C-8643-9B89-D4E9D916B414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3F91-A85D-6841-A197-E68C35A5A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1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F66-9F9C-8643-9B89-D4E9D916B414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3F91-A85D-6841-A197-E68C35A5A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2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F66-9F9C-8643-9B89-D4E9D916B414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3F91-A85D-6841-A197-E68C35A5A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1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F66-9F9C-8643-9B89-D4E9D916B414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3F91-A85D-6841-A197-E68C35A5A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F66-9F9C-8643-9B89-D4E9D916B414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3F91-A85D-6841-A197-E68C35A5A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5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F66-9F9C-8643-9B89-D4E9D916B414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3F91-A85D-6841-A197-E68C35A5A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F66-9F9C-8643-9B89-D4E9D916B414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3F91-A85D-6841-A197-E68C35A5A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3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F66-9F9C-8643-9B89-D4E9D916B414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3F91-A85D-6841-A197-E68C35A5A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F66-9F9C-8643-9B89-D4E9D916B414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3F91-A85D-6841-A197-E68C35A5A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8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F66-9F9C-8643-9B89-D4E9D916B414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3F91-A85D-6841-A197-E68C35A5A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2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F66-9F9C-8643-9B89-D4E9D916B414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3F91-A85D-6841-A197-E68C35A5A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4F66-9F9C-8643-9B89-D4E9D916B414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23F91-A85D-6841-A197-E68C35A5A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ontrol" Target="../activeX/activeX1.xml"/><Relationship Id="rId7" Type="http://schemas.openxmlformats.org/officeDocument/2006/relationships/image" Target="../media/image21.png"/><Relationship Id="rId2" Type="http://schemas.openxmlformats.org/officeDocument/2006/relationships/audio" Target="file:///E:\DU%20LIEU\DU%20LIEU1\Anh%207-1018\GADT_7\English7U7-PP-OK\T9_Pronunciation%205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DU%20LIEU\HIGH%20SCHOOL\Anh%207-1018\Power%20point-TiengAnh7\English7U7-PP-OK\T9_Pronunciation%204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400" b="1" dirty="0" smtClean="0">
                <a:solidFill>
                  <a:srgbClr val="CC3300"/>
                </a:solidFill>
                <a:latin typeface="Times New Roman"/>
                <a:cs typeface="Times New Roman"/>
              </a:rPr>
              <a:t>PERIOD 56  </a:t>
            </a:r>
          </a:p>
          <a:p>
            <a:pPr>
              <a:defRPr/>
            </a:pPr>
            <a:r>
              <a:rPr lang="en-US" altLang="en-US" sz="2800" b="1" dirty="0" smtClean="0">
                <a:solidFill>
                  <a:srgbClr val="CC3300"/>
                </a:solidFill>
                <a:latin typeface="Times New Roman"/>
                <a:cs typeface="Times New Roman"/>
              </a:rPr>
              <a:t>UNIT </a:t>
            </a:r>
            <a:r>
              <a:rPr lang="en-US" sz="2800" b="1" dirty="0">
                <a:solidFill>
                  <a:srgbClr val="CC3300"/>
                </a:solidFill>
                <a:latin typeface="Times New Roman"/>
                <a:cs typeface="Times New Roman"/>
              </a:rPr>
              <a:t>7 : TRAFFIC</a:t>
            </a:r>
          </a:p>
          <a:p>
            <a:pPr>
              <a:buFontTx/>
              <a:buNone/>
            </a:pPr>
            <a:r>
              <a:rPr lang="en-US" altLang="en-US" b="1" dirty="0" smtClean="0">
                <a:solidFill>
                  <a:srgbClr val="CC3300"/>
                </a:solidFill>
                <a:latin typeface="Times New Roman"/>
                <a:cs typeface="Times New Roman"/>
              </a:rPr>
              <a:t>LESSON 2: A CLOSER LOOK 1</a:t>
            </a:r>
            <a:r>
              <a:rPr lang="en-US" altLang="en-US" dirty="0" smtClean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endParaRPr lang="en-US" altLang="en-US" dirty="0">
              <a:solidFill>
                <a:srgbClr val="CC33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Screen Shot 2015-10-13 at 08.48.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0" y="4827896"/>
            <a:ext cx="1955527" cy="3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10-14 at 10.18.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5" y="1744199"/>
            <a:ext cx="8939150" cy="26348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646333" y="2120397"/>
            <a:ext cx="75794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inus 13"/>
          <p:cNvSpPr/>
          <p:nvPr/>
        </p:nvSpPr>
        <p:spPr>
          <a:xfrm>
            <a:off x="4404279" y="2043571"/>
            <a:ext cx="1085706" cy="1536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7702368" y="2043571"/>
            <a:ext cx="971801" cy="1536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4515115" y="2885452"/>
            <a:ext cx="1486401" cy="1536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5753814" y="2887221"/>
            <a:ext cx="1641278" cy="1536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2366189" y="3325626"/>
            <a:ext cx="1486401" cy="1536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3687304" y="3325626"/>
            <a:ext cx="992285" cy="1536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7594202" y="3339112"/>
            <a:ext cx="1296297" cy="14016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8044873" y="3793325"/>
            <a:ext cx="845626" cy="1536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2243279" y="4271061"/>
            <a:ext cx="1792271" cy="1536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798442" y="4260670"/>
            <a:ext cx="1230170" cy="1536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94836" y="4286868"/>
            <a:ext cx="1085706" cy="1536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995868" y="4332964"/>
            <a:ext cx="75794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83795" y="3846163"/>
            <a:ext cx="591589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017592" y="3846163"/>
            <a:ext cx="964033" cy="1536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5812"/>
            <a:ext cx="2758918" cy="343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61" y="560092"/>
            <a:ext cx="8353425" cy="1150144"/>
          </a:xfrm>
          <a:prstGeom prst="rect">
            <a:avLst/>
          </a:prstGeom>
        </p:spPr>
      </p:pic>
      <p:pic>
        <p:nvPicPr>
          <p:cNvPr id="35" name="T9_Pronunciation 5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8"/>
          <a:stretch>
            <a:fillRect/>
          </a:stretch>
        </p:blipFill>
        <p:spPr>
          <a:xfrm>
            <a:off x="7522378" y="2267995"/>
            <a:ext cx="609600" cy="4572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2295803" y="2945437"/>
            <a:ext cx="75794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2057" name="WindowsMediaPlayer1" r:id="rId3" imgW="3238952" imgH="485586"/>
        </mc:Choice>
        <mc:Fallback>
          <p:control name="WindowsMediaPlayer1" r:id="rId3" imgW="3238952" imgH="485586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4775" y="152400"/>
                  <a:ext cx="3238500" cy="485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8081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7050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12"/>
            <a:ext cx="2758918" cy="343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588" y="2577377"/>
            <a:ext cx="2166935" cy="394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223" y="3364144"/>
            <a:ext cx="4058044" cy="3585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19" y="793589"/>
            <a:ext cx="8382000" cy="1085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618" y="2143522"/>
            <a:ext cx="1638300" cy="3500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6448" y="2572343"/>
            <a:ext cx="1905000" cy="3571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6449" y="3365497"/>
            <a:ext cx="1857375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R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23098"/>
            <a:ext cx="3048000" cy="13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PAR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25541"/>
            <a:ext cx="3181350" cy="8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PA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2350"/>
            <a:ext cx="35052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4800" y="1257300"/>
            <a:ext cx="86106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Learn by heart the new words.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Speak  with your friends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Prepare for the next..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2133601" y="400050"/>
            <a:ext cx="399891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3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70296609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14 at 10.15.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4" y="753694"/>
            <a:ext cx="2101616" cy="1922535"/>
          </a:xfrm>
          <a:prstGeom prst="rect">
            <a:avLst/>
          </a:prstGeom>
        </p:spPr>
      </p:pic>
      <p:pic>
        <p:nvPicPr>
          <p:cNvPr id="6" name="Picture 5" descr="Screen Shot 2015-10-14 at 10.15.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22" y="874052"/>
            <a:ext cx="1981326" cy="1838528"/>
          </a:xfrm>
          <a:prstGeom prst="rect">
            <a:avLst/>
          </a:prstGeom>
        </p:spPr>
      </p:pic>
      <p:pic>
        <p:nvPicPr>
          <p:cNvPr id="9" name="Picture 8" descr="Screen Shot 2015-10-14 at 10.15.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47" y="907131"/>
            <a:ext cx="1897667" cy="1733185"/>
          </a:xfrm>
          <a:prstGeom prst="rect">
            <a:avLst/>
          </a:prstGeom>
        </p:spPr>
      </p:pic>
      <p:pic>
        <p:nvPicPr>
          <p:cNvPr id="10" name="Picture 9" descr="Screen Shot 2015-10-14 at 10.15.4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42" y="927896"/>
            <a:ext cx="1838889" cy="1719854"/>
          </a:xfrm>
          <a:prstGeom prst="rect">
            <a:avLst/>
          </a:prstGeom>
        </p:spPr>
      </p:pic>
      <p:pic>
        <p:nvPicPr>
          <p:cNvPr id="14" name="Picture 13" descr="Screen Shot 2015-10-14 at 10.16.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1" y="2756413"/>
            <a:ext cx="2065958" cy="1758386"/>
          </a:xfrm>
          <a:prstGeom prst="rect">
            <a:avLst/>
          </a:prstGeom>
        </p:spPr>
      </p:pic>
      <p:pic>
        <p:nvPicPr>
          <p:cNvPr id="15" name="Picture 14" descr="Screen Shot 2015-10-14 at 10.16.0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58" y="2756413"/>
            <a:ext cx="1899105" cy="1758386"/>
          </a:xfrm>
          <a:prstGeom prst="rect">
            <a:avLst/>
          </a:prstGeom>
        </p:spPr>
      </p:pic>
      <p:pic>
        <p:nvPicPr>
          <p:cNvPr id="16" name="Picture 15" descr="Screen Shot 2015-10-14 at 10.16.2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89" y="2739757"/>
            <a:ext cx="1937580" cy="1739670"/>
          </a:xfrm>
          <a:prstGeom prst="rect">
            <a:avLst/>
          </a:prstGeom>
        </p:spPr>
      </p:pic>
      <p:pic>
        <p:nvPicPr>
          <p:cNvPr id="17" name="Picture 16" descr="Screen Shot 2015-10-14 at 10.16.29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46" y="2712580"/>
            <a:ext cx="1805285" cy="17757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18076" y="69911"/>
            <a:ext cx="1995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road </a:t>
            </a:r>
            <a:r>
              <a:rPr lang="en-US" sz="3200" b="1" dirty="0" smtClean="0">
                <a:solidFill>
                  <a:srgbClr val="FF0000"/>
                </a:solidFill>
              </a:rPr>
              <a:t>signs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70" y="-3270"/>
            <a:ext cx="90961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1/ </a:t>
            </a:r>
            <a:r>
              <a:rPr lang="en-US" sz="3200" b="1" u="sng" dirty="0" smtClean="0">
                <a:solidFill>
                  <a:srgbClr val="002060"/>
                </a:solidFill>
              </a:rPr>
              <a:t>Vocabulary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- road sign (n): </a:t>
            </a:r>
            <a:r>
              <a:rPr lang="en-US" sz="3200" b="1" dirty="0" err="1" smtClean="0">
                <a:solidFill>
                  <a:srgbClr val="002060"/>
                </a:solidFill>
              </a:rPr>
              <a:t>biển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báo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giao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thông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- traffic light (n): </a:t>
            </a:r>
            <a:r>
              <a:rPr lang="en-US" sz="3200" b="1" dirty="0" err="1" smtClean="0">
                <a:solidFill>
                  <a:srgbClr val="002060"/>
                </a:solidFill>
              </a:rPr>
              <a:t>đèn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giao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thông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- cycle lane (n): </a:t>
            </a:r>
            <a:r>
              <a:rPr lang="en-US" sz="3200" b="1" dirty="0" err="1" smtClean="0">
                <a:solidFill>
                  <a:srgbClr val="002060"/>
                </a:solidFill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xe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đạp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- ahead: </a:t>
            </a:r>
            <a:r>
              <a:rPr lang="en-US" sz="3200" b="1" dirty="0" err="1" smtClean="0">
                <a:solidFill>
                  <a:srgbClr val="002060"/>
                </a:solidFill>
              </a:rPr>
              <a:t>phía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- (to) obey: </a:t>
            </a:r>
            <a:r>
              <a:rPr lang="en-US" sz="3200" b="1" dirty="0" err="1" smtClean="0">
                <a:solidFill>
                  <a:srgbClr val="002060"/>
                </a:solidFill>
              </a:rPr>
              <a:t>tuân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thủ</a:t>
            </a:r>
            <a:r>
              <a:rPr 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vâng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lời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- traffic rule: </a:t>
            </a:r>
            <a:r>
              <a:rPr lang="en-US" sz="3200" b="1" dirty="0" err="1" smtClean="0">
                <a:solidFill>
                  <a:srgbClr val="002060"/>
                </a:solidFill>
              </a:rPr>
              <a:t>luật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giao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thông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- (to) park: </a:t>
            </a:r>
            <a:r>
              <a:rPr lang="en-US" sz="3200" b="1" dirty="0" err="1" smtClean="0">
                <a:solidFill>
                  <a:srgbClr val="002060"/>
                </a:solidFill>
              </a:rPr>
              <a:t>đậu</a:t>
            </a:r>
            <a:r>
              <a:rPr 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đỗ</a:t>
            </a:r>
            <a:r>
              <a:rPr lang="en-US" sz="3200" b="1" dirty="0" smtClean="0">
                <a:solidFill>
                  <a:srgbClr val="002060"/>
                </a:solidFill>
              </a:rPr>
              <a:t> ( </a:t>
            </a:r>
            <a:r>
              <a:rPr lang="en-US" sz="3200" b="1" dirty="0" err="1" smtClean="0">
                <a:solidFill>
                  <a:srgbClr val="002060"/>
                </a:solidFill>
              </a:rPr>
              <a:t>xe</a:t>
            </a:r>
            <a:r>
              <a:rPr lang="en-US" sz="3200" b="1" dirty="0" smtClean="0">
                <a:solidFill>
                  <a:srgbClr val="002060"/>
                </a:solidFill>
              </a:rPr>
              <a:t>)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4 at 10.15.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4" y="753694"/>
            <a:ext cx="2101616" cy="1922535"/>
          </a:xfrm>
          <a:prstGeom prst="rect">
            <a:avLst/>
          </a:prstGeom>
        </p:spPr>
      </p:pic>
      <p:pic>
        <p:nvPicPr>
          <p:cNvPr id="5" name="Picture 4" descr="Screen Shot 2015-10-14 at 10.15.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22" y="874052"/>
            <a:ext cx="1981326" cy="1838528"/>
          </a:xfrm>
          <a:prstGeom prst="rect">
            <a:avLst/>
          </a:prstGeom>
        </p:spPr>
      </p:pic>
      <p:pic>
        <p:nvPicPr>
          <p:cNvPr id="6" name="Picture 5" descr="Screen Shot 2015-10-14 at 10.15.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47" y="907131"/>
            <a:ext cx="1897667" cy="1733185"/>
          </a:xfrm>
          <a:prstGeom prst="rect">
            <a:avLst/>
          </a:prstGeom>
        </p:spPr>
      </p:pic>
      <p:pic>
        <p:nvPicPr>
          <p:cNvPr id="7" name="Picture 6" descr="Screen Shot 2015-10-14 at 10.15.4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42" y="927896"/>
            <a:ext cx="1838889" cy="1719854"/>
          </a:xfrm>
          <a:prstGeom prst="rect">
            <a:avLst/>
          </a:prstGeom>
        </p:spPr>
      </p:pic>
      <p:pic>
        <p:nvPicPr>
          <p:cNvPr id="8" name="Picture 7" descr="Screen Shot 2015-10-14 at 10.16.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1" y="2756413"/>
            <a:ext cx="2065958" cy="1758386"/>
          </a:xfrm>
          <a:prstGeom prst="rect">
            <a:avLst/>
          </a:prstGeom>
        </p:spPr>
      </p:pic>
      <p:pic>
        <p:nvPicPr>
          <p:cNvPr id="9" name="Picture 8" descr="Screen Shot 2015-10-14 at 10.16.0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58" y="2756413"/>
            <a:ext cx="1899105" cy="1758386"/>
          </a:xfrm>
          <a:prstGeom prst="rect">
            <a:avLst/>
          </a:prstGeom>
        </p:spPr>
      </p:pic>
      <p:pic>
        <p:nvPicPr>
          <p:cNvPr id="10" name="Picture 9" descr="Screen Shot 2015-10-14 at 10.16.2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89" y="2739757"/>
            <a:ext cx="1937580" cy="1739670"/>
          </a:xfrm>
          <a:prstGeom prst="rect">
            <a:avLst/>
          </a:prstGeom>
        </p:spPr>
      </p:pic>
      <p:pic>
        <p:nvPicPr>
          <p:cNvPr id="11" name="Picture 10" descr="Screen Shot 2015-10-14 at 10.16.29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46" y="2712580"/>
            <a:ext cx="1805285" cy="1775759"/>
          </a:xfrm>
          <a:prstGeom prst="rect">
            <a:avLst/>
          </a:prstGeom>
        </p:spPr>
      </p:pic>
      <p:pic>
        <p:nvPicPr>
          <p:cNvPr id="13" name="Picture 12" descr="Screen Shot 2015-10-14 at 10.15.07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" y="43005"/>
            <a:ext cx="7025135" cy="6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10-14 at 10.15.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1" y="2573835"/>
            <a:ext cx="2101616" cy="1922535"/>
          </a:xfrm>
          <a:prstGeom prst="rect">
            <a:avLst/>
          </a:prstGeom>
        </p:spPr>
      </p:pic>
      <p:pic>
        <p:nvPicPr>
          <p:cNvPr id="7" name="Picture 6" descr="Screen Shot 2015-10-14 at 10.15.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60" y="2720188"/>
            <a:ext cx="1981326" cy="1838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972" y="4244756"/>
            <a:ext cx="268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traffic lights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6193" y="4306518"/>
            <a:ext cx="213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 parking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 descr="Screen Shot 2015-10-14 at 10.15.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31" y="2871699"/>
            <a:ext cx="1897667" cy="1733185"/>
          </a:xfrm>
          <a:prstGeom prst="rect">
            <a:avLst/>
          </a:prstGeom>
        </p:spPr>
      </p:pic>
      <p:pic>
        <p:nvPicPr>
          <p:cNvPr id="11" name="Picture 10" descr="Screen Shot 2015-10-14 at 10.15.4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88" y="2892464"/>
            <a:ext cx="1838889" cy="1719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1064" y="4301714"/>
            <a:ext cx="2454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 right turn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1805" y="4333025"/>
            <a:ext cx="2443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hospital ahead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Picture 14" descr="Screen Shot 2015-10-14 at 10.16.4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1" y="125141"/>
            <a:ext cx="6819315" cy="651201"/>
          </a:xfrm>
          <a:prstGeom prst="rect">
            <a:avLst/>
          </a:prstGeom>
        </p:spPr>
      </p:pic>
      <p:pic>
        <p:nvPicPr>
          <p:cNvPr id="16" name="Picture 15" descr="Screen Shot 2015-10-14 at 10.16.5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38" y="613085"/>
            <a:ext cx="7160454" cy="18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9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14 at 10.16.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3" y="2435920"/>
            <a:ext cx="2065958" cy="1758386"/>
          </a:xfrm>
          <a:prstGeom prst="rect">
            <a:avLst/>
          </a:prstGeom>
        </p:spPr>
      </p:pic>
      <p:pic>
        <p:nvPicPr>
          <p:cNvPr id="6" name="Picture 5" descr="Screen Shot 2015-10-14 at 10.16.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80" y="2435920"/>
            <a:ext cx="1899105" cy="1758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553" y="3755718"/>
            <a:ext cx="2200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parking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6706" y="3733642"/>
            <a:ext cx="1728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cycle lane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Picture 13" descr="Screen Shot 2015-10-14 at 10.16.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11" y="2419264"/>
            <a:ext cx="1937580" cy="1739670"/>
          </a:xfrm>
          <a:prstGeom prst="rect">
            <a:avLst/>
          </a:prstGeom>
        </p:spPr>
      </p:pic>
      <p:pic>
        <p:nvPicPr>
          <p:cNvPr id="15" name="Picture 14" descr="Screen Shot 2015-10-14 at 10.16.2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68" y="2392087"/>
            <a:ext cx="1805285" cy="17757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72326" y="3700920"/>
            <a:ext cx="2420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school ahead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2170" y="3675801"/>
            <a:ext cx="204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 cycling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11" descr="Screen Shot 2015-10-14 at 10.16.4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" y="10840"/>
            <a:ext cx="6819315" cy="651201"/>
          </a:xfrm>
          <a:prstGeom prst="rect">
            <a:avLst/>
          </a:prstGeom>
        </p:spPr>
      </p:pic>
      <p:pic>
        <p:nvPicPr>
          <p:cNvPr id="19" name="Picture 18" descr="Screen Shot 2015-10-14 at 10.16.5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83" y="498784"/>
            <a:ext cx="7160454" cy="18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14 at 10.16.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86" y="42010"/>
            <a:ext cx="6819315" cy="651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192" y="2171701"/>
            <a:ext cx="4961740" cy="2888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67" y="94765"/>
            <a:ext cx="2146054" cy="344179"/>
          </a:xfrm>
          <a:prstGeom prst="rect">
            <a:avLst/>
          </a:prstGeom>
        </p:spPr>
      </p:pic>
      <p:pic>
        <p:nvPicPr>
          <p:cNvPr id="9" name="Picture 8" descr="Screen Shot 2015-10-14 at 10.15.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46" y="571501"/>
            <a:ext cx="1738615" cy="1642014"/>
          </a:xfrm>
          <a:prstGeom prst="rect">
            <a:avLst/>
          </a:prstGeom>
        </p:spPr>
      </p:pic>
      <p:pic>
        <p:nvPicPr>
          <p:cNvPr id="10" name="Picture 9" descr="Screen Shot 2015-10-14 at 10.16.2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43" y="872837"/>
            <a:ext cx="1487339" cy="1371601"/>
          </a:xfrm>
          <a:prstGeom prst="rect">
            <a:avLst/>
          </a:prstGeom>
        </p:spPr>
      </p:pic>
      <p:pic>
        <p:nvPicPr>
          <p:cNvPr id="11" name="Picture 10" descr="Screen Shot 2015-10-14 at 10.16.0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07" y="844013"/>
            <a:ext cx="1504565" cy="13692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471" y="610561"/>
            <a:ext cx="2200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Notes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817" y="1099725"/>
            <a:ext cx="373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Biển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báo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tam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giác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b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đỏ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sẽ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cảnh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báo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điều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817" y="2300054"/>
            <a:ext cx="3736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Biển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báo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b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đỏ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biển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báo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cấm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817" y="3200538"/>
            <a:ext cx="3736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Biển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báo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biển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tin/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dẫn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03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0" y="35336"/>
            <a:ext cx="8343900" cy="2676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815" y="2701911"/>
            <a:ext cx="8874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On the way to school, I can see a ‘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4517" y="2700460"/>
            <a:ext cx="367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traffic lights’ </a:t>
            </a:r>
            <a:r>
              <a:rPr lang="en-US" sz="2800" b="1" dirty="0" smtClean="0">
                <a:latin typeface="Times New Roman"/>
                <a:cs typeface="Times New Roman"/>
              </a:rPr>
              <a:t>sign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32" y="3155650"/>
            <a:ext cx="8874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On the way to school, I can see a ‘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1834" y="3154199"/>
            <a:ext cx="367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school ahead’ </a:t>
            </a:r>
            <a:r>
              <a:rPr lang="en-US" sz="2800" b="1" dirty="0" smtClean="0">
                <a:latin typeface="Times New Roman"/>
                <a:cs typeface="Times New Roman"/>
              </a:rPr>
              <a:t>sign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32" y="3602463"/>
            <a:ext cx="8874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On the way to school, I can see a ‘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1834" y="3601012"/>
            <a:ext cx="367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 parking’ </a:t>
            </a:r>
            <a:r>
              <a:rPr lang="en-US" sz="2800" b="1" dirty="0" smtClean="0">
                <a:latin typeface="Times New Roman"/>
                <a:cs typeface="Times New Roman"/>
              </a:rPr>
              <a:t>sign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953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14 at 10.17.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18" y="0"/>
            <a:ext cx="6385082" cy="23028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61"/>
            <a:ext cx="2758918" cy="343132"/>
          </a:xfrm>
          <a:prstGeom prst="rect">
            <a:avLst/>
          </a:prstGeom>
        </p:spPr>
      </p:pic>
      <p:pic>
        <p:nvPicPr>
          <p:cNvPr id="13" name="T9_Pronunciation 4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5"/>
          <a:stretch>
            <a:fillRect/>
          </a:stretch>
        </p:blipFill>
        <p:spPr>
          <a:xfrm>
            <a:off x="8375927" y="4555736"/>
            <a:ext cx="609600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516" y="271976"/>
            <a:ext cx="1681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Notes: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73" y="2282052"/>
            <a:ext cx="885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- </a:t>
            </a:r>
            <a:r>
              <a:rPr lang="en-US" sz="2400" b="1" dirty="0" err="1">
                <a:solidFill>
                  <a:srgbClr val="002060"/>
                </a:solidFill>
              </a:rPr>
              <a:t>Đ</a:t>
            </a:r>
            <a:r>
              <a:rPr lang="en-US" sz="2400" b="1" dirty="0" err="1" smtClean="0">
                <a:solidFill>
                  <a:srgbClr val="002060"/>
                </a:solidFill>
              </a:rPr>
              <a:t>ọc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</a:rPr>
              <a:t> /e/: </a:t>
            </a:r>
            <a:r>
              <a:rPr lang="en-US" sz="2400" b="1" dirty="0" err="1" smtClean="0">
                <a:solidFill>
                  <a:srgbClr val="002060"/>
                </a:solidFill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âm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tiết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</a:rPr>
              <a:t> ‘e + </a:t>
            </a:r>
            <a:r>
              <a:rPr lang="en-US" sz="2400" b="1" dirty="0" err="1" smtClean="0">
                <a:solidFill>
                  <a:srgbClr val="002060"/>
                </a:solidFill>
              </a:rPr>
              <a:t>phụ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âm</a:t>
            </a:r>
            <a:r>
              <a:rPr lang="en-US" sz="2400" b="1" dirty="0" smtClean="0">
                <a:solidFill>
                  <a:srgbClr val="002060"/>
                </a:solidFill>
              </a:rPr>
              <a:t> ’ ( </a:t>
            </a:r>
            <a:r>
              <a:rPr lang="en-US" sz="2400" b="1" dirty="0" err="1" smtClean="0">
                <a:solidFill>
                  <a:srgbClr val="002060"/>
                </a:solidFill>
              </a:rPr>
              <a:t>trừ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phụ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âm</a:t>
            </a:r>
            <a:r>
              <a:rPr lang="en-US" sz="2400" b="1" dirty="0" smtClean="0">
                <a:solidFill>
                  <a:srgbClr val="002060"/>
                </a:solidFill>
              </a:rPr>
              <a:t> r: h</a:t>
            </a:r>
            <a:r>
              <a:rPr lang="en-US" sz="2400" b="1" dirty="0" smtClean="0">
                <a:solidFill>
                  <a:srgbClr val="FF0000"/>
                </a:solidFill>
              </a:rPr>
              <a:t>er</a:t>
            </a:r>
            <a:r>
              <a:rPr lang="en-US" sz="2400" b="1" dirty="0" smtClean="0">
                <a:solidFill>
                  <a:srgbClr val="002060"/>
                </a:solidFill>
              </a:rPr>
              <a:t>, answ</a:t>
            </a:r>
            <a:r>
              <a:rPr lang="en-US" sz="2400" b="1" dirty="0" smtClean="0">
                <a:solidFill>
                  <a:srgbClr val="FF0000"/>
                </a:solidFill>
              </a:rPr>
              <a:t>er</a:t>
            </a:r>
            <a:r>
              <a:rPr lang="en-US" sz="2400" b="1" dirty="0" smtClean="0">
                <a:solidFill>
                  <a:srgbClr val="002060"/>
                </a:solidFill>
              </a:rPr>
              <a:t>,…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).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63" y="3058263"/>
            <a:ext cx="885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</a:rPr>
              <a:t>: -</a:t>
            </a:r>
            <a:r>
              <a:rPr lang="en-US" sz="2400" b="1" dirty="0" err="1" smtClean="0">
                <a:solidFill>
                  <a:srgbClr val="002060"/>
                </a:solidFill>
              </a:rPr>
              <a:t>ead</a:t>
            </a:r>
            <a:r>
              <a:rPr lang="en-US" sz="2400" b="1" dirty="0" smtClean="0">
                <a:solidFill>
                  <a:srgbClr val="002060"/>
                </a:solidFill>
              </a:rPr>
              <a:t> (ah</a:t>
            </a:r>
            <a:r>
              <a:rPr lang="en-US" sz="2400" b="1" dirty="0" smtClean="0">
                <a:solidFill>
                  <a:srgbClr val="FF0000"/>
                </a:solidFill>
              </a:rPr>
              <a:t>ead</a:t>
            </a:r>
            <a:r>
              <a:rPr lang="en-US" sz="2400" b="1" dirty="0" smtClean="0">
                <a:solidFill>
                  <a:srgbClr val="002060"/>
                </a:solidFill>
              </a:rPr>
              <a:t>),  -</a:t>
            </a:r>
            <a:r>
              <a:rPr lang="en-US" sz="2400" b="1" dirty="0" err="1" smtClean="0">
                <a:solidFill>
                  <a:srgbClr val="002060"/>
                </a:solidFill>
              </a:rPr>
              <a:t>eath</a:t>
            </a:r>
            <a:r>
              <a:rPr lang="en-US" sz="2400" b="1" dirty="0" smtClean="0">
                <a:solidFill>
                  <a:srgbClr val="002060"/>
                </a:solidFill>
              </a:rPr>
              <a:t>(d</a:t>
            </a:r>
            <a:r>
              <a:rPr lang="en-US" sz="2400" b="1" dirty="0" smtClean="0">
                <a:solidFill>
                  <a:srgbClr val="FF0000"/>
                </a:solidFill>
              </a:rPr>
              <a:t>eath</a:t>
            </a:r>
            <a:r>
              <a:rPr lang="en-US" sz="2400" b="1" dirty="0" smtClean="0">
                <a:solidFill>
                  <a:srgbClr val="002060"/>
                </a:solidFill>
              </a:rPr>
              <a:t>)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446" y="3488755"/>
            <a:ext cx="9056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2. /</a:t>
            </a:r>
            <a:r>
              <a:rPr lang="en-US" sz="2400" b="1" dirty="0" err="1" smtClean="0">
                <a:solidFill>
                  <a:srgbClr val="002060"/>
                </a:solidFill>
              </a:rPr>
              <a:t>ei</a:t>
            </a:r>
            <a:r>
              <a:rPr lang="en-US" sz="2400" b="1" dirty="0" smtClean="0">
                <a:solidFill>
                  <a:srgbClr val="002060"/>
                </a:solidFill>
              </a:rPr>
              <a:t>/: </a:t>
            </a:r>
            <a:r>
              <a:rPr lang="en-US" sz="2400" b="1" dirty="0" err="1" smtClean="0">
                <a:solidFill>
                  <a:srgbClr val="002060"/>
                </a:solidFill>
              </a:rPr>
              <a:t>nguyên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âm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đôi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16" y="773976"/>
            <a:ext cx="3503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1. /e/: </a:t>
            </a:r>
            <a:r>
              <a:rPr lang="en-US" sz="2400" b="1" dirty="0" err="1" smtClean="0">
                <a:solidFill>
                  <a:srgbClr val="002060"/>
                </a:solidFill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nguyên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âm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đơn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-27086" y="3845160"/>
            <a:ext cx="9056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</a:rPr>
              <a:t>Đọc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</a:rPr>
              <a:t> /</a:t>
            </a:r>
            <a:r>
              <a:rPr lang="en-US" sz="2400" b="1" dirty="0" err="1" smtClean="0">
                <a:solidFill>
                  <a:srgbClr val="002060"/>
                </a:solidFill>
              </a:rPr>
              <a:t>ei</a:t>
            </a:r>
            <a:r>
              <a:rPr lang="en-US" sz="2400" b="1" dirty="0" smtClean="0">
                <a:solidFill>
                  <a:srgbClr val="002060"/>
                </a:solidFill>
              </a:rPr>
              <a:t>/: </a:t>
            </a:r>
            <a:r>
              <a:rPr lang="en-US" sz="2400" b="1" dirty="0" err="1" smtClean="0">
                <a:solidFill>
                  <a:srgbClr val="002060"/>
                </a:solidFill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</a:rPr>
              <a:t> a-e (l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002060"/>
                </a:solidFill>
              </a:rPr>
              <a:t>, l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</a:rPr>
              <a:t>k</a:t>
            </a:r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002060"/>
                </a:solidFill>
              </a:rPr>
              <a:t>) -&gt; (</a:t>
            </a:r>
            <a:r>
              <a:rPr lang="en-US" sz="2400" b="1" dirty="0" err="1" smtClean="0">
                <a:solidFill>
                  <a:srgbClr val="002060"/>
                </a:solidFill>
              </a:rPr>
              <a:t>trừ</a:t>
            </a:r>
            <a:r>
              <a:rPr lang="en-US" sz="2400" b="1" dirty="0" smtClean="0">
                <a:solidFill>
                  <a:srgbClr val="002060"/>
                </a:solidFill>
              </a:rPr>
              <a:t> have); </a:t>
            </a:r>
            <a:r>
              <a:rPr lang="en-US" sz="2400" b="1" dirty="0" err="1" smtClean="0">
                <a:solidFill>
                  <a:srgbClr val="002060"/>
                </a:solidFill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-ay </a:t>
            </a:r>
            <a:r>
              <a:rPr lang="en-US" sz="2400" b="1" dirty="0" smtClean="0">
                <a:solidFill>
                  <a:srgbClr val="002060"/>
                </a:solidFill>
              </a:rPr>
              <a:t>(play)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234054"/>
            <a:ext cx="885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</a:rPr>
              <a:t> -ion </a:t>
            </a:r>
            <a:r>
              <a:rPr lang="en-US" sz="2400" b="1" dirty="0" err="1" smtClean="0">
                <a:solidFill>
                  <a:srgbClr val="002060"/>
                </a:solidFill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</a:rPr>
              <a:t> -</a:t>
            </a:r>
            <a:r>
              <a:rPr lang="en-US" sz="2400" b="1" dirty="0" err="1" smtClean="0">
                <a:solidFill>
                  <a:srgbClr val="002060"/>
                </a:solidFill>
              </a:rPr>
              <a:t>ian</a:t>
            </a:r>
            <a:r>
              <a:rPr lang="en-US" sz="2400" b="1" dirty="0" smtClean="0">
                <a:solidFill>
                  <a:srgbClr val="002060"/>
                </a:solidFill>
              </a:rPr>
              <a:t>:  (nat</a:t>
            </a:r>
            <a:r>
              <a:rPr lang="en-US" sz="2400" b="1" dirty="0" smtClean="0">
                <a:solidFill>
                  <a:srgbClr val="FF0000"/>
                </a:solidFill>
              </a:rPr>
              <a:t>ion</a:t>
            </a:r>
            <a:r>
              <a:rPr lang="en-US" sz="2400" b="1" dirty="0" smtClean="0">
                <a:solidFill>
                  <a:srgbClr val="002060"/>
                </a:solidFill>
              </a:rPr>
              <a:t>,  As</a:t>
            </a:r>
            <a:r>
              <a:rPr lang="en-US" sz="2400" b="1" dirty="0" smtClean="0">
                <a:solidFill>
                  <a:srgbClr val="FF0000"/>
                </a:solidFill>
              </a:rPr>
              <a:t>ian</a:t>
            </a:r>
            <a:r>
              <a:rPr lang="en-US" sz="2400" b="1" dirty="0" smtClean="0">
                <a:solidFill>
                  <a:srgbClr val="002060"/>
                </a:solidFill>
              </a:rPr>
              <a:t>,…)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17" y="4542319"/>
            <a:ext cx="885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</a:rPr>
              <a:t>  2 </a:t>
            </a:r>
            <a:r>
              <a:rPr lang="en-US" sz="2400" b="1" dirty="0" err="1" smtClean="0">
                <a:solidFill>
                  <a:srgbClr val="002060"/>
                </a:solidFill>
              </a:rPr>
              <a:t>phụ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âm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xen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giữa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a-e</a:t>
            </a:r>
            <a:r>
              <a:rPr lang="en-US" sz="2400" b="1" dirty="0" smtClean="0">
                <a:solidFill>
                  <a:srgbClr val="002060"/>
                </a:solidFill>
              </a:rPr>
              <a:t> (cha</a:t>
            </a:r>
            <a:r>
              <a:rPr lang="en-US" sz="2400" b="1" dirty="0" smtClean="0">
                <a:solidFill>
                  <a:srgbClr val="FF0000"/>
                </a:solidFill>
              </a:rPr>
              <a:t>ng</a:t>
            </a:r>
            <a:r>
              <a:rPr lang="en-US" sz="2400" b="1" dirty="0" smtClean="0">
                <a:solidFill>
                  <a:srgbClr val="002060"/>
                </a:solidFill>
              </a:rPr>
              <a:t>e; da</a:t>
            </a:r>
            <a:r>
              <a:rPr lang="en-US" sz="2400" b="1" dirty="0" smtClean="0">
                <a:solidFill>
                  <a:srgbClr val="FF0000"/>
                </a:solidFill>
              </a:rPr>
              <a:t>ng</a:t>
            </a:r>
            <a:r>
              <a:rPr lang="en-US" sz="2400" b="1" dirty="0" smtClean="0">
                <a:solidFill>
                  <a:srgbClr val="002060"/>
                </a:solidFill>
              </a:rPr>
              <a:t>er) 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1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969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  <p:bldP spid="15" grpId="0"/>
      <p:bldP spid="10" grpId="0"/>
      <p:bldP spid="11" grpId="0"/>
      <p:bldP spid="2" grpId="0"/>
      <p:bldP spid="14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243</Words>
  <Application>Microsoft Office PowerPoint</Application>
  <PresentationFormat>On-screen Show (16:9)</PresentationFormat>
  <Paragraphs>37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Admin</cp:lastModifiedBy>
  <cp:revision>42</cp:revision>
  <dcterms:created xsi:type="dcterms:W3CDTF">2015-10-14T03:18:47Z</dcterms:created>
  <dcterms:modified xsi:type="dcterms:W3CDTF">2022-01-11T06:57:33Z</dcterms:modified>
</cp:coreProperties>
</file>