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56" r:id="rId4"/>
    <p:sldId id="274" r:id="rId5"/>
    <p:sldId id="270" r:id="rId6"/>
    <p:sldId id="271" r:id="rId7"/>
    <p:sldId id="272" r:id="rId8"/>
    <p:sldId id="275" r:id="rId9"/>
    <p:sldId id="258" r:id="rId10"/>
    <p:sldId id="259" r:id="rId11"/>
    <p:sldId id="276" r:id="rId12"/>
    <p:sldId id="269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6141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12282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8423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24564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30706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36847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42988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49129" algn="l" defTabSz="612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24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English9_Audio\Unit7 (3)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800"/>
  <ax:ocxPr ax:name="_cy" ax:value="134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00"/>
            </a:lvl1pPr>
            <a:lvl2pPr marL="306141" indent="0" algn="ctr">
              <a:buNone/>
              <a:defRPr sz="1300"/>
            </a:lvl2pPr>
            <a:lvl3pPr marL="612282" indent="0" algn="ctr">
              <a:buNone/>
              <a:defRPr sz="1200"/>
            </a:lvl3pPr>
            <a:lvl4pPr marL="918423" indent="0" algn="ctr">
              <a:buNone/>
              <a:defRPr sz="1100"/>
            </a:lvl4pPr>
            <a:lvl5pPr marL="1224564" indent="0" algn="ctr">
              <a:buNone/>
              <a:defRPr sz="1100"/>
            </a:lvl5pPr>
            <a:lvl6pPr marL="1530706" indent="0" algn="ctr">
              <a:buNone/>
              <a:defRPr sz="1100"/>
            </a:lvl6pPr>
            <a:lvl7pPr marL="1836847" indent="0" algn="ctr">
              <a:buNone/>
              <a:defRPr sz="1100"/>
            </a:lvl7pPr>
            <a:lvl8pPr marL="2142988" indent="0" algn="ctr">
              <a:buNone/>
              <a:defRPr sz="1100"/>
            </a:lvl8pPr>
            <a:lvl9pPr marL="2449129" indent="0" algn="ctr">
              <a:buNone/>
              <a:defRPr sz="1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61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122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84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245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307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8368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142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4491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6141" indent="0">
              <a:buNone/>
              <a:defRPr sz="1300" b="1"/>
            </a:lvl2pPr>
            <a:lvl3pPr marL="612282" indent="0">
              <a:buNone/>
              <a:defRPr sz="1200" b="1"/>
            </a:lvl3pPr>
            <a:lvl4pPr marL="918423" indent="0">
              <a:buNone/>
              <a:defRPr sz="1100" b="1"/>
            </a:lvl4pPr>
            <a:lvl5pPr marL="1224564" indent="0">
              <a:buNone/>
              <a:defRPr sz="1100" b="1"/>
            </a:lvl5pPr>
            <a:lvl6pPr marL="1530706" indent="0">
              <a:buNone/>
              <a:defRPr sz="1100" b="1"/>
            </a:lvl6pPr>
            <a:lvl7pPr marL="1836847" indent="0">
              <a:buNone/>
              <a:defRPr sz="1100" b="1"/>
            </a:lvl7pPr>
            <a:lvl8pPr marL="2142988" indent="0">
              <a:buNone/>
              <a:defRPr sz="1100" b="1"/>
            </a:lvl8pPr>
            <a:lvl9pPr marL="244912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6141" indent="0">
              <a:buNone/>
              <a:defRPr sz="1300" b="1"/>
            </a:lvl2pPr>
            <a:lvl3pPr marL="612282" indent="0">
              <a:buNone/>
              <a:defRPr sz="1200" b="1"/>
            </a:lvl3pPr>
            <a:lvl4pPr marL="918423" indent="0">
              <a:buNone/>
              <a:defRPr sz="1100" b="1"/>
            </a:lvl4pPr>
            <a:lvl5pPr marL="1224564" indent="0">
              <a:buNone/>
              <a:defRPr sz="1100" b="1"/>
            </a:lvl5pPr>
            <a:lvl6pPr marL="1530706" indent="0">
              <a:buNone/>
              <a:defRPr sz="1100" b="1"/>
            </a:lvl6pPr>
            <a:lvl7pPr marL="1836847" indent="0">
              <a:buNone/>
              <a:defRPr sz="1100" b="1"/>
            </a:lvl7pPr>
            <a:lvl8pPr marL="2142988" indent="0">
              <a:buNone/>
              <a:defRPr sz="1100" b="1"/>
            </a:lvl8pPr>
            <a:lvl9pPr marL="244912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06141" indent="0">
              <a:buNone/>
              <a:defRPr sz="900"/>
            </a:lvl2pPr>
            <a:lvl3pPr marL="612282" indent="0">
              <a:buNone/>
              <a:defRPr sz="800"/>
            </a:lvl3pPr>
            <a:lvl4pPr marL="918423" indent="0">
              <a:buNone/>
              <a:defRPr sz="700"/>
            </a:lvl4pPr>
            <a:lvl5pPr marL="1224564" indent="0">
              <a:buNone/>
              <a:defRPr sz="700"/>
            </a:lvl5pPr>
            <a:lvl6pPr marL="1530706" indent="0">
              <a:buNone/>
              <a:defRPr sz="700"/>
            </a:lvl6pPr>
            <a:lvl7pPr marL="1836847" indent="0">
              <a:buNone/>
              <a:defRPr sz="700"/>
            </a:lvl7pPr>
            <a:lvl8pPr marL="2142988" indent="0">
              <a:buNone/>
              <a:defRPr sz="700"/>
            </a:lvl8pPr>
            <a:lvl9pPr marL="244912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 marL="0" indent="0">
              <a:buNone/>
              <a:defRPr sz="2100"/>
            </a:lvl1pPr>
            <a:lvl2pPr marL="306141" indent="0">
              <a:buNone/>
              <a:defRPr sz="1900"/>
            </a:lvl2pPr>
            <a:lvl3pPr marL="612282" indent="0">
              <a:buNone/>
              <a:defRPr sz="1600"/>
            </a:lvl3pPr>
            <a:lvl4pPr marL="918423" indent="0">
              <a:buNone/>
              <a:defRPr sz="1300"/>
            </a:lvl4pPr>
            <a:lvl5pPr marL="1224564" indent="0">
              <a:buNone/>
              <a:defRPr sz="1300"/>
            </a:lvl5pPr>
            <a:lvl6pPr marL="1530706" indent="0">
              <a:buNone/>
              <a:defRPr sz="1300"/>
            </a:lvl6pPr>
            <a:lvl7pPr marL="1836847" indent="0">
              <a:buNone/>
              <a:defRPr sz="1300"/>
            </a:lvl7pPr>
            <a:lvl8pPr marL="2142988" indent="0">
              <a:buNone/>
              <a:defRPr sz="1300"/>
            </a:lvl8pPr>
            <a:lvl9pPr marL="2449129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06141" indent="0">
              <a:buNone/>
              <a:defRPr sz="900"/>
            </a:lvl2pPr>
            <a:lvl3pPr marL="612282" indent="0">
              <a:buNone/>
              <a:defRPr sz="800"/>
            </a:lvl3pPr>
            <a:lvl4pPr marL="918423" indent="0">
              <a:buNone/>
              <a:defRPr sz="700"/>
            </a:lvl4pPr>
            <a:lvl5pPr marL="1224564" indent="0">
              <a:buNone/>
              <a:defRPr sz="700"/>
            </a:lvl5pPr>
            <a:lvl6pPr marL="1530706" indent="0">
              <a:buNone/>
              <a:defRPr sz="700"/>
            </a:lvl6pPr>
            <a:lvl7pPr marL="1836847" indent="0">
              <a:buNone/>
              <a:defRPr sz="700"/>
            </a:lvl7pPr>
            <a:lvl8pPr marL="2142988" indent="0">
              <a:buNone/>
              <a:defRPr sz="700"/>
            </a:lvl8pPr>
            <a:lvl9pPr marL="244912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61228" tIns="30614" rIns="61228" bIns="306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1228" tIns="30614" rIns="61228" bIns="306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1228" tIns="30614" rIns="61228" bIns="3061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B30C-CBAB-4EC9-8133-6E52DEF7EC98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1228" tIns="30614" rIns="61228" bIns="3061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1228" tIns="30614" rIns="61228" bIns="3061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215B-2137-4637-BE3A-9FB2F6C7A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2282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71" indent="-153071" algn="l" defTabSz="612282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9212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53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94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635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776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9917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58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02200" indent="-153071" algn="l" defTabSz="612282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41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82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423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64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706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47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88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129" algn="l" defTabSz="6122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1449956"/>
            <a:ext cx="6172200" cy="3050607"/>
          </a:xfrm>
          <a:prstGeom prst="rect">
            <a:avLst/>
          </a:prstGeom>
        </p:spPr>
        <p:txBody>
          <a:bodyPr vert="horz" lIns="61228" tIns="30614" rIns="61228" bIns="3061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1600" b="1" dirty="0">
                <a:solidFill>
                  <a:srgbClr val="CC3300"/>
                </a:solidFill>
                <a:latin typeface="Times New Roman"/>
                <a:cs typeface="Times New Roman"/>
              </a:rPr>
              <a:t>PERIOD </a:t>
            </a:r>
            <a:r>
              <a:rPr lang="en-US" sz="16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2</a:t>
            </a:r>
            <a:r>
              <a:rPr lang="en-US" sz="1600" b="1" baseline="30000" dirty="0" smtClean="0">
                <a:solidFill>
                  <a:srgbClr val="CC3300"/>
                </a:solidFill>
                <a:latin typeface="Times New Roman"/>
                <a:cs typeface="Times New Roman"/>
              </a:rPr>
              <a:t>nd</a:t>
            </a:r>
            <a:r>
              <a:rPr lang="en-US" sz="16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endParaRPr lang="en-US" sz="1600" b="1" dirty="0">
              <a:solidFill>
                <a:srgbClr val="CC33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900" b="1" dirty="0">
                <a:solidFill>
                  <a:srgbClr val="CC3300"/>
                </a:solidFill>
                <a:latin typeface="Times New Roman"/>
                <a:cs typeface="Times New Roman"/>
              </a:rPr>
              <a:t>UNIT </a:t>
            </a:r>
            <a:r>
              <a:rPr lang="en-US" sz="1900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7 </a:t>
            </a:r>
            <a:r>
              <a:rPr lang="en-US" sz="1900" b="1" dirty="0">
                <a:solidFill>
                  <a:srgbClr val="CC3300"/>
                </a:solidFill>
                <a:latin typeface="Times New Roman"/>
                <a:cs typeface="Times New Roman"/>
              </a:rPr>
              <a:t>: RECIPES AND EATING HABITS</a:t>
            </a:r>
          </a:p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latin typeface="Times New Roman"/>
                <a:cs typeface="Times New Roman"/>
              </a:rPr>
              <a:t>LESSON 2: CLOSER LOOK 1</a:t>
            </a:r>
            <a:endParaRPr lang="en-US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92" y="4646507"/>
            <a:ext cx="3162686" cy="4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44" y="40192"/>
            <a:ext cx="9113856" cy="4767409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368220" marR="11480" indent="-230031">
              <a:lnSpc>
                <a:spcPct val="96000"/>
              </a:lnSpc>
            </a:pPr>
            <a:r>
              <a:rPr lang="en-US" sz="2800" b="1" dirty="0" smtClean="0">
                <a:solidFill>
                  <a:srgbClr val="D2232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6a.</a:t>
            </a:r>
            <a:r>
              <a:rPr lang="en-US" sz="4000" b="1" spc="-97" dirty="0" smtClean="0">
                <a:solidFill>
                  <a:srgbClr val="D2232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Work</a:t>
            </a:r>
            <a:r>
              <a:rPr lang="en-US" sz="2800" b="1" spc="-64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sz="2800" b="1" spc="-64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pairs.</a:t>
            </a:r>
            <a:r>
              <a:rPr lang="en-US" sz="2800" b="1" spc="-64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</a:t>
            </a:r>
            <a:r>
              <a:rPr lang="en-US" sz="2800" b="1" spc="-64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n-US" sz="2800" b="1" spc="-64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mini-dialogues with</a:t>
            </a:r>
            <a:r>
              <a:rPr lang="en-US" sz="2800" b="1" spc="-87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suitable</a:t>
            </a:r>
            <a:r>
              <a:rPr lang="en-US" sz="2800" b="1" spc="-87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statement</a:t>
            </a:r>
            <a:r>
              <a:rPr lang="en-US" sz="2800" b="1" spc="-87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questions.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9606" marR="819778" indent="-229606">
              <a:spcBef>
                <a:spcPts val="341"/>
              </a:spcBef>
              <a:buClr>
                <a:srgbClr val="F5821F"/>
              </a:buClr>
              <a:buSzPct val="120000"/>
              <a:buFont typeface="+mj-lt"/>
              <a:buAutoNum type="arabicPeriod"/>
              <a:tabLst>
                <a:tab pos="259370" algn="l"/>
              </a:tabLst>
            </a:pP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spc="-1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Let’s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have pasta tonight. </a:t>
            </a:r>
            <a:endParaRPr lang="en-US" sz="2800" b="1" dirty="0" smtClean="0">
              <a:solidFill>
                <a:srgbClr val="231F2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819778">
              <a:spcBef>
                <a:spcPts val="341"/>
              </a:spcBef>
              <a:buClr>
                <a:srgbClr val="F5821F"/>
              </a:buClr>
              <a:buSzPts val="1000"/>
              <a:tabLst>
                <a:tab pos="259370" algn="l"/>
              </a:tabLst>
            </a:pP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 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don’t like</a:t>
            </a:r>
            <a:r>
              <a:rPr lang="en-US" sz="2800" b="1" spc="-27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pasta.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8944" marR="11480">
              <a:tabLst>
                <a:tab pos="1875540" algn="l"/>
              </a:tabLst>
            </a:pP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A:</a:t>
            </a:r>
            <a:r>
              <a:rPr lang="en-US" sz="2800" b="1" u="sng" dirty="0">
                <a:solidFill>
                  <a:srgbClr val="00AEEF"/>
                </a:solidFill>
                <a:uFill>
                  <a:solidFill>
                    <a:srgbClr val="929497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8944" marR="11480">
              <a:spcBef>
                <a:spcPts val="241"/>
              </a:spcBef>
            </a:pP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B:  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No. It makes me fat.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526"/>
              </a:spcBef>
              <a:buClr>
                <a:srgbClr val="F5821F"/>
              </a:buClr>
              <a:buSzPts val="1000"/>
              <a:tabLst>
                <a:tab pos="259370" algn="l"/>
              </a:tabLst>
            </a:pP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A</a:t>
            </a: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 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should I do</a:t>
            </a:r>
            <a:r>
              <a:rPr lang="en-US" sz="2800" b="1" spc="33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next?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8944" marR="11480">
              <a:spcBef>
                <a:spcPts val="241"/>
              </a:spcBef>
            </a:pP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B:   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Add some salt to the salad.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803113" y="1028926"/>
            <a:ext cx="4340888" cy="1380136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229606" indent="-229606">
              <a:spcBef>
                <a:spcPts val="526"/>
              </a:spcBef>
              <a:buClr>
                <a:srgbClr val="F5821F"/>
              </a:buClr>
              <a:buSzPct val="120000"/>
              <a:buFont typeface="+mj-lt"/>
              <a:buAutoNum type="arabicPeriod" startAt="2"/>
              <a:tabLst>
                <a:tab pos="259370" algn="l"/>
              </a:tabLst>
            </a:pP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should I do</a:t>
            </a:r>
            <a:r>
              <a:rPr lang="en-US" sz="2800" b="1" spc="33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next?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8944" marR="11480">
              <a:spcBef>
                <a:spcPts val="241"/>
              </a:spcBef>
            </a:pP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</a:t>
            </a: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Add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some salt to the salad.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3632" y="2458057"/>
            <a:ext cx="4210272" cy="1380136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146267">
              <a:spcBef>
                <a:spcPts val="241"/>
              </a:spcBef>
              <a:tabLst>
                <a:tab pos="1762863" algn="l"/>
              </a:tabLst>
            </a:pP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A:</a:t>
            </a:r>
            <a:r>
              <a:rPr lang="en-US" sz="2800" b="1" u="sng" dirty="0">
                <a:solidFill>
                  <a:srgbClr val="00AEEF"/>
                </a:solidFill>
                <a:uFill>
                  <a:solidFill>
                    <a:srgbClr val="929497"/>
                  </a:solidFill>
                </a:uFill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? I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thought you didn’t like salty food.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46267">
              <a:spcBef>
                <a:spcPts val="241"/>
              </a:spcBef>
            </a:pPr>
            <a:r>
              <a:rPr lang="en-US" sz="2800" b="1" dirty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00AEE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it’s so tasteless.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6719" y="3957747"/>
            <a:ext cx="9252689" cy="534584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256393" indent="-110551">
              <a:lnSpc>
                <a:spcPct val="96000"/>
              </a:lnSpc>
              <a:spcBef>
                <a:spcPts val="465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31F2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Practise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the mini-dialogues using the correct intonation.</a:t>
            </a:r>
            <a:endParaRPr lang="en-US" sz="32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6469" y="1986590"/>
            <a:ext cx="3242582" cy="519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en-US" sz="2800" b="1" dirty="0">
                <a:solidFill>
                  <a:srgbClr val="0000CC"/>
                </a:solidFill>
              </a:rPr>
              <a:t>You don’t like </a:t>
            </a:r>
            <a:r>
              <a:rPr lang="en-US" sz="2800" b="1" dirty="0" smtClean="0">
                <a:solidFill>
                  <a:srgbClr val="0000CC"/>
                </a:solidFill>
              </a:rPr>
              <a:t>pasta?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65846" y="2044890"/>
            <a:ext cx="26862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en-US" sz="2800" b="1" dirty="0">
                <a:solidFill>
                  <a:srgbClr val="0000CC"/>
                </a:solidFill>
              </a:rPr>
              <a:t>Add some </a:t>
            </a:r>
            <a:r>
              <a:rPr lang="en-US" sz="2800" b="1" dirty="0" smtClean="0">
                <a:solidFill>
                  <a:srgbClr val="0000CC"/>
                </a:solidFill>
              </a:rPr>
              <a:t>salt?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R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23099"/>
            <a:ext cx="2286000" cy="13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325542"/>
            <a:ext cx="2386013" cy="8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AR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62350"/>
            <a:ext cx="2628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03504" y="1198933"/>
            <a:ext cx="6457950" cy="20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28" tIns="30614" rIns="61228" bIns="30614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Learn 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Speak  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Prepare for the next..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743203" y="400050"/>
            <a:ext cx="2999185" cy="685800"/>
          </a:xfrm>
          <a:prstGeom prst="rect">
            <a:avLst/>
          </a:prstGeom>
        </p:spPr>
        <p:txBody>
          <a:bodyPr wrap="none" lIns="61228" tIns="30614" rIns="61228" bIns="30614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en-US" sz="24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97759" y="4866502"/>
            <a:ext cx="3090554" cy="246492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406487">
              <a:spcBef>
                <a:spcPts val="224"/>
              </a:spcBef>
              <a:tabLst>
                <a:tab pos="592723" algn="l"/>
              </a:tabLst>
            </a:pP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Unit</a:t>
            </a:r>
            <a:r>
              <a:rPr lang="en-US" spc="-67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7/</a:t>
            </a:r>
            <a:r>
              <a:rPr lang="en-US" spc="-67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Recipes</a:t>
            </a:r>
            <a:r>
              <a:rPr lang="en-US" spc="-67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and</a:t>
            </a:r>
            <a:r>
              <a:rPr lang="en-US" spc="-67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Eating</a:t>
            </a:r>
            <a:r>
              <a:rPr lang="en-US" spc="-67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5AD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Habits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77" y="13461"/>
            <a:ext cx="1912603" cy="384991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146267">
              <a:spcBef>
                <a:spcPts val="3"/>
              </a:spcBef>
            </a:pPr>
            <a:r>
              <a:rPr lang="en-US" sz="2100" b="1" dirty="0">
                <a:solidFill>
                  <a:srgbClr val="F15A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Pronunciation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13" y="1320722"/>
            <a:ext cx="8473868" cy="3508923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218126" marR="1302801">
              <a:spcBef>
                <a:spcPts val="50"/>
              </a:spcBef>
            </a:pPr>
            <a:r>
              <a:rPr lang="en-US" sz="19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statement can be used as a question to check that the information we have is correct. When we pronounce a statement question, our voice goes up at the end.</a:t>
            </a:r>
          </a:p>
          <a:p>
            <a:pPr marL="218126" marR="1302801">
              <a:spcBef>
                <a:spcPts val="472"/>
              </a:spcBef>
            </a:pPr>
            <a:r>
              <a:rPr lang="en-US" sz="19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Listen</a:t>
            </a:r>
            <a:r>
              <a:rPr lang="en-US" sz="1900" b="1" spc="-44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part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conversation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GETTING</a:t>
            </a:r>
            <a:r>
              <a:rPr lang="en-US" sz="1900" b="1" spc="-4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STARTED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again</a:t>
            </a:r>
            <a:r>
              <a:rPr lang="en-US" sz="1900" b="1" spc="-44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pay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attention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tone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Nick’s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spc="-1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mum’s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statement</a:t>
            </a:r>
            <a:r>
              <a:rPr lang="en-US" sz="1900" b="1" spc="-7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question.</a:t>
            </a:r>
          </a:p>
          <a:p>
            <a:pPr marL="337180" marR="1302801">
              <a:spcBef>
                <a:spcPts val="368"/>
              </a:spcBef>
              <a:tabLst>
                <a:tab pos="830408" algn="l"/>
              </a:tabLst>
            </a:pPr>
            <a:r>
              <a:rPr lang="en-US" sz="19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Nick:	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Mum, the prawns are pink </a:t>
            </a:r>
            <a:r>
              <a:rPr lang="en-US" sz="1900" b="1" spc="-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now.</a:t>
            </a:r>
            <a:r>
              <a:rPr lang="en-US" sz="1900" b="1" spc="5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(statement)</a:t>
            </a:r>
          </a:p>
          <a:p>
            <a:pPr marL="337180" marR="1302801">
              <a:spcBef>
                <a:spcPts val="147"/>
              </a:spcBef>
            </a:pPr>
            <a:r>
              <a:rPr lang="en-US" sz="19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Nick’s mum:   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They’re pink? (statement question)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37180" marR="1302801">
              <a:spcBef>
                <a:spcPts val="147"/>
              </a:spcBef>
              <a:tabLst>
                <a:tab pos="830408" algn="l"/>
              </a:tabLst>
            </a:pPr>
            <a:r>
              <a:rPr lang="en-US" sz="19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Nick:	</a:t>
            </a:r>
            <a:r>
              <a:rPr lang="en-US" sz="1900" b="1" spc="-17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Yes.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8126" marR="1302801">
              <a:spcBef>
                <a:spcPts val="392"/>
              </a:spcBef>
            </a:pP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contrast, our voice goes down at the end of a  </a:t>
            </a:r>
            <a:r>
              <a:rPr lang="en-US" sz="19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</a:t>
            </a:r>
            <a:r>
              <a:rPr lang="en-US" sz="19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question.</a:t>
            </a:r>
          </a:p>
          <a:p>
            <a:pPr marL="218126" marR="1302801">
              <a:spcBef>
                <a:spcPts val="204"/>
              </a:spcBef>
            </a:pPr>
            <a:r>
              <a:rPr lang="en-US" sz="19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Example: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37180" marR="1302801">
              <a:spcBef>
                <a:spcPts val="13"/>
              </a:spcBef>
            </a:pP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Where did I put my glasses?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047" y="955071"/>
            <a:ext cx="1391243" cy="354214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146267">
              <a:spcBef>
                <a:spcPts val="3"/>
              </a:spcBef>
            </a:pPr>
            <a:r>
              <a:rPr lang="en-US" sz="19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Remember</a:t>
            </a:r>
            <a:endParaRPr lang="en-US" sz="900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083" y="325271"/>
            <a:ext cx="4606482" cy="384991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146267">
              <a:spcBef>
                <a:spcPts val="171"/>
              </a:spcBef>
            </a:pPr>
            <a:r>
              <a:rPr lang="en-US" sz="21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Tones in statements used as questions</a:t>
            </a:r>
            <a:endParaRPr lang="en-US" sz="2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3390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38" y="106047"/>
            <a:ext cx="6811565" cy="44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228" tIns="30614" rIns="61228" bIns="3061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fontAlgn="t" hangingPunct="0"/>
            <a:r>
              <a:rPr lang="en-US" sz="2400" dirty="0" smtClean="0"/>
              <a:t>I/ </a:t>
            </a:r>
            <a:r>
              <a:rPr lang="en-US" sz="2400" u="sng" dirty="0" smtClean="0"/>
              <a:t>Vocabulary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- (to) whisk: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(to) slice: </a:t>
            </a:r>
            <a:r>
              <a:rPr lang="en-US" sz="2400" dirty="0" err="1" smtClean="0"/>
              <a:t>thái</a:t>
            </a:r>
            <a:r>
              <a:rPr lang="en-US" sz="2400" dirty="0" smtClean="0"/>
              <a:t> </a:t>
            </a:r>
            <a:r>
              <a:rPr lang="en-US" sz="2400" dirty="0" err="1" smtClean="0"/>
              <a:t>lát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</a:t>
            </a:r>
            <a:r>
              <a:rPr lang="en-US" sz="2400" dirty="0"/>
              <a:t>(to) grate: </a:t>
            </a:r>
            <a:r>
              <a:rPr lang="en-US" sz="2400" dirty="0" err="1" smtClean="0"/>
              <a:t>nạo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(to) dip: </a:t>
            </a:r>
            <a:r>
              <a:rPr lang="en-US" sz="2400" dirty="0" err="1"/>
              <a:t>nhúng</a:t>
            </a:r>
            <a:r>
              <a:rPr lang="en-US" sz="2400" dirty="0"/>
              <a:t>, </a:t>
            </a:r>
            <a:r>
              <a:rPr lang="en-US" sz="2400" dirty="0" err="1"/>
              <a:t>ngâm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(to) spread: </a:t>
            </a:r>
            <a:r>
              <a:rPr lang="en-US" sz="2400" dirty="0" err="1" smtClean="0"/>
              <a:t>phết</a:t>
            </a:r>
            <a:r>
              <a:rPr lang="en-US" sz="2400" dirty="0" smtClean="0"/>
              <a:t>, </a:t>
            </a:r>
            <a:r>
              <a:rPr lang="en-US" sz="2400" dirty="0" err="1" smtClean="0"/>
              <a:t>trải</a:t>
            </a:r>
            <a:r>
              <a:rPr lang="en-US" sz="2400" dirty="0" smtClean="0"/>
              <a:t> </a:t>
            </a:r>
            <a:r>
              <a:rPr lang="en-US" sz="2400" dirty="0" err="1"/>
              <a:t>ra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(to) marinate: </a:t>
            </a:r>
            <a:r>
              <a:rPr lang="en-US" sz="2400" dirty="0" err="1"/>
              <a:t>ướp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(to) sprinkle: </a:t>
            </a:r>
            <a:r>
              <a:rPr lang="en-US" sz="2400" dirty="0" err="1"/>
              <a:t>rắc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pasta (n):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ống</a:t>
            </a:r>
            <a:r>
              <a:rPr lang="en-US" sz="2400" dirty="0"/>
              <a:t>/ </a:t>
            </a:r>
            <a:r>
              <a:rPr lang="en-US" sz="2400" dirty="0" err="1"/>
              <a:t>sợi</a:t>
            </a:r>
            <a:r>
              <a:rPr lang="en-US" sz="2400" dirty="0"/>
              <a:t>, </a:t>
            </a:r>
            <a:r>
              <a:rPr lang="en-US" sz="2400" dirty="0" err="1"/>
              <a:t>món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endParaRPr lang="en-US" sz="2400" dirty="0"/>
          </a:p>
          <a:p>
            <a:pPr eaLnBrk="0" fontAlgn="t" hangingPunct="0"/>
            <a:r>
              <a:rPr lang="en-US" sz="2400" dirty="0"/>
              <a:t>- batter (n): </a:t>
            </a:r>
            <a:r>
              <a:rPr lang="en-US" sz="2400" dirty="0" err="1"/>
              <a:t>bột</a:t>
            </a:r>
            <a:r>
              <a:rPr lang="en-US" sz="2400" dirty="0"/>
              <a:t> (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nhão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bánh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- bacon (n): </a:t>
            </a:r>
            <a:r>
              <a:rPr lang="en-US" sz="2400" dirty="0" err="1"/>
              <a:t>thịt</a:t>
            </a:r>
            <a:r>
              <a:rPr lang="en-US" sz="2400" dirty="0"/>
              <a:t> </a:t>
            </a:r>
            <a:r>
              <a:rPr lang="en-US" sz="2400" dirty="0" err="1"/>
              <a:t>xông</a:t>
            </a:r>
            <a:r>
              <a:rPr lang="en-US" sz="2400" dirty="0"/>
              <a:t> </a:t>
            </a:r>
            <a:r>
              <a:rPr lang="en-US" sz="2400" dirty="0" err="1"/>
              <a:t>khói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base (n): </a:t>
            </a:r>
            <a:r>
              <a:rPr lang="en-US" sz="2400" dirty="0" err="1"/>
              <a:t>đế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134861" y="2390973"/>
            <a:ext cx="1626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r>
              <a:rPr lang="vi-VN" sz="1800" dirty="0"/>
              <a:t>['mærineit</a:t>
            </a:r>
            <a:r>
              <a:rPr lang="vi-VN" sz="1800" dirty="0" smtClean="0"/>
              <a:t>]  </a:t>
            </a:r>
            <a:endParaRPr lang="vi-VN" sz="1800" dirty="0"/>
          </a:p>
        </p:txBody>
      </p:sp>
      <p:sp>
        <p:nvSpPr>
          <p:cNvPr id="3" name="Rectangle 2"/>
          <p:cNvSpPr/>
          <p:nvPr/>
        </p:nvSpPr>
        <p:spPr>
          <a:xfrm>
            <a:off x="4405749" y="509451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vi-VN" sz="1600" dirty="0"/>
              <a:t>[wisk]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6565" y="85869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vi-VN" sz="1600" dirty="0"/>
              <a:t>[slais]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2572" y="1210095"/>
            <a:ext cx="66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grate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8975" y="1970114"/>
            <a:ext cx="859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vi-VN" sz="1600" dirty="0"/>
              <a:t>[spred]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861" y="2662750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 </a:t>
            </a:r>
            <a:r>
              <a:rPr lang="vi-VN" sz="1600" dirty="0"/>
              <a:t>['spri</a:t>
            </a:r>
            <a:r>
              <a:rPr lang="el-GR" sz="1600" dirty="0"/>
              <a:t>η</a:t>
            </a:r>
            <a:r>
              <a:rPr lang="vi-VN" sz="1600" dirty="0"/>
              <a:t>kl]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9999" y="3037609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  <a:r>
              <a:rPr lang="vi-VN" sz="1800" dirty="0"/>
              <a:t>['pæstə]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5143" y="3537656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vi-VN" dirty="0"/>
              <a:t>['bætə]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9350" y="3905793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vi-VN" dirty="0"/>
              <a:t>['beikən]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52" y="1719184"/>
            <a:ext cx="3637983" cy="17991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4" y="755919"/>
            <a:ext cx="4377109" cy="3942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650" y="2230364"/>
            <a:ext cx="1419896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chop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179" y="2230364"/>
            <a:ext cx="1004552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slice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2491" y="2939395"/>
            <a:ext cx="1474958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sprinkle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825" y="2234007"/>
            <a:ext cx="1313645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grate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8146" y="4260093"/>
            <a:ext cx="1337352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whisk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7004" y="2949123"/>
            <a:ext cx="1280062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spread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125" y="4269844"/>
            <a:ext cx="1888241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marinate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70" y="29179"/>
            <a:ext cx="9125230" cy="431158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229606" indent="-229606">
              <a:buFont typeface="+mj-lt"/>
              <a:buAutoNum type="arabicPeriod"/>
            </a:pP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Write a food preparation verb from the box under each picture.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377" y="356026"/>
            <a:ext cx="4335448" cy="14046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78090" y="4279571"/>
            <a:ext cx="1186226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/>
              <a:t>dip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98" y="41352"/>
            <a:ext cx="91051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sentences with the correct form of the verbs in 1 .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Don’t ______ the cucumber into chunks. _____ it thinly.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My mother usually ______ some cheese and ________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it over the pasta.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________ the chicken in white wine for one hour before roasting.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To make this cake successfully, you should ______the eggs lightly.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_____ the prawns into the batter.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 Can you ______ the butter on this slice of bread for me?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313" y="952432"/>
            <a:ext cx="1419896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642" y="962511"/>
            <a:ext cx="1419896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Slice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779" y="1381511"/>
            <a:ext cx="1419896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7209" y="1391242"/>
            <a:ext cx="1900327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74" y="2235632"/>
            <a:ext cx="1806483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7889" y="3079308"/>
            <a:ext cx="1052021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287" y="3915426"/>
            <a:ext cx="976331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1484" y="4356739"/>
            <a:ext cx="1409720" cy="492713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15024"/>
              </p:ext>
            </p:extLst>
          </p:nvPr>
        </p:nvGraphicFramePr>
        <p:xfrm>
          <a:off x="68097" y="550463"/>
          <a:ext cx="8988356" cy="4501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50975"/>
                <a:gridCol w="7237381"/>
              </a:tblGrid>
              <a:tr h="332862">
                <a:tc gridSpan="2">
                  <a:txBody>
                    <a:bodyPr/>
                    <a:lstStyle/>
                    <a:p>
                      <a:pPr marL="313690" marR="0">
                        <a:spcBef>
                          <a:spcPts val="745"/>
                        </a:spcBef>
                        <a:spcAft>
                          <a:spcPts val="0"/>
                        </a:spcAft>
                        <a:tabLst>
                          <a:tab pos="1676400" algn="l"/>
                        </a:tabLst>
                      </a:pPr>
                      <a:r>
                        <a:rPr lang="en-US" sz="1600" dirty="0">
                          <a:effectLst/>
                        </a:rPr>
                        <a:t>A	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770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stir-fry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marR="0" indent="-141605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a. place food over boiling water so that it cooks in the steam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45770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 deep-fry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 marR="165100" indent="-14986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b. cook something by keeping it almost at boiling point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750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 roast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30" marR="0" indent="-13589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c. cook food under or over a very strong heat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750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 grill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0" indent="-150495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d. cook something slowly in liquid in a closed dish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3677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 bake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e.  cook cakes or bread in an oven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750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6. steam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805" marR="315595" indent="-11303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f. fry food in oil that covers it completely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823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 stew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 marR="60325" indent="-149225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g.</a:t>
                      </a:r>
                      <a:r>
                        <a:rPr lang="en-US" sz="2400" spc="11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cook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thin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strips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of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vegetables</a:t>
                      </a:r>
                      <a:r>
                        <a:rPr lang="en-US" sz="2400" spc="-6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or meat</a:t>
                      </a:r>
                      <a:r>
                        <a:rPr lang="en-US" sz="2400" spc="-6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quickly</a:t>
                      </a:r>
                      <a:r>
                        <a:rPr lang="en-US" sz="2400" spc="-6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by</a:t>
                      </a:r>
                      <a:r>
                        <a:rPr lang="en-US" sz="2400" spc="-6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stirring</a:t>
                      </a:r>
                      <a:r>
                        <a:rPr lang="en-US" sz="2400" spc="-6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them</a:t>
                      </a:r>
                      <a:r>
                        <a:rPr lang="en-US" sz="2400" spc="-6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in very hot</a:t>
                      </a:r>
                      <a:r>
                        <a:rPr lang="en-US" sz="2400" spc="-13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oil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8231">
                <a:tc>
                  <a:txBody>
                    <a:bodyPr/>
                    <a:lstStyle/>
                    <a:p>
                      <a:pPr marL="47625" marR="0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8. simmer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 marR="165100" indent="-15113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h. cook meat, or vegetables without liquid in an oven or over a fire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rot="16200000" flipH="1">
            <a:off x="237477" y="2153825"/>
            <a:ext cx="2760383" cy="6168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914400" y="2331217"/>
            <a:ext cx="1497205" cy="5124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17008" y="2939144"/>
            <a:ext cx="2140299" cy="8239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96300" y="3054699"/>
            <a:ext cx="882743" cy="3545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5816" y="2321169"/>
            <a:ext cx="1033468" cy="3882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91384" y="1938359"/>
            <a:ext cx="2330747" cy="7651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8979089" cy="485275"/>
          </a:xfrm>
          <a:prstGeom prst="rect">
            <a:avLst/>
          </a:prstGeom>
        </p:spPr>
        <p:txBody>
          <a:bodyPr wrap="none" lIns="61228" tIns="30614" rIns="61228" bIns="30614">
            <a:spAutoFit/>
          </a:bodyPr>
          <a:lstStyle/>
          <a:p>
            <a:pPr marL="229606" marR="398409" indent="-229606" algn="just">
              <a:lnSpc>
                <a:spcPct val="105000"/>
              </a:lnSpc>
              <a:spcBef>
                <a:spcPts val="415"/>
              </a:spcBef>
              <a:buClr>
                <a:srgbClr val="D2232A"/>
              </a:buClr>
              <a:buSzPct val="120000"/>
              <a:buFont typeface="Tahoma" panose="020B0604030504040204" pitchFamily="34" charset="0"/>
              <a:buAutoNum type="arabicPeriod" startAt="3"/>
              <a:tabLst>
                <a:tab pos="2717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Match each cooking verb in A with its definition</a:t>
            </a:r>
            <a:r>
              <a:rPr lang="en-US" sz="2800" b="1" spc="-8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in</a:t>
            </a:r>
            <a:r>
              <a:rPr lang="en-US" sz="2800" b="1" spc="-8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877054" y="2799642"/>
            <a:ext cx="1118719" cy="98574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66767" y="2828612"/>
            <a:ext cx="2471890" cy="73353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31322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R="394157" algn="just">
              <a:lnSpc>
                <a:spcPct val="105000"/>
              </a:lnSpc>
              <a:spcBef>
                <a:spcPts val="3"/>
              </a:spcBef>
              <a:buClr>
                <a:srgbClr val="D2232A"/>
              </a:buClr>
              <a:buSzPts val="1300"/>
              <a:tabLst>
                <a:tab pos="275952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4.a.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can you see in the pictures?  Do you know what dish these ingredients are used</a:t>
            </a:r>
            <a:r>
              <a:rPr lang="en-US" sz="2800" b="1" spc="3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for?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698172" y="1365766"/>
            <a:ext cx="3378952" cy="3497635"/>
            <a:chOff x="5691" y="641"/>
            <a:chExt cx="5251" cy="6454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" y="641"/>
              <a:ext cx="4506" cy="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" y="3650"/>
              <a:ext cx="2523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0" y="3050"/>
              <a:ext cx="1172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" y="3799"/>
              <a:ext cx="632" cy="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" y="4396"/>
              <a:ext cx="3692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" y="5745"/>
              <a:ext cx="3692" cy="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" y="3050"/>
              <a:ext cx="278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219930" y="1092411"/>
            <a:ext cx="2924069" cy="2524038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164551" marR="31039">
              <a:spcBef>
                <a:spcPts val="114"/>
              </a:spcBef>
            </a:pPr>
            <a:r>
              <a:rPr lang="en-US" sz="32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tomato sauce, onion, cheese, apple, bacon, pizza base </a:t>
            </a:r>
            <a:r>
              <a:rPr lang="en-US" sz="3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pizza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2750" y="2270137"/>
            <a:ext cx="1266099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cheese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52777" y="985577"/>
            <a:ext cx="2291861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tomato sauce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59798" y="1639548"/>
            <a:ext cx="1167284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9900"/>
                </a:solidFill>
              </a:rPr>
              <a:t>bacon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753874" y="1786828"/>
            <a:ext cx="119512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onion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989422" y="2290185"/>
            <a:ext cx="119069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apple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29431" y="4383641"/>
            <a:ext cx="198287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C0000"/>
                </a:solidFill>
              </a:rPr>
              <a:t>pizza </a:t>
            </a:r>
            <a:r>
              <a:rPr lang="en-US" sz="2800" b="1" dirty="0">
                <a:solidFill>
                  <a:srgbClr val="CC0000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35913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8" grpId="0" animBg="1"/>
      <p:bldP spid="20" grpId="0" animBg="1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10942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257244" indent="-119055">
              <a:lnSpc>
                <a:spcPct val="70000"/>
              </a:lnSpc>
              <a:spcBef>
                <a:spcPts val="325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b.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 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instructions below with the verbs in </a:t>
            </a:r>
            <a:r>
              <a:rPr lang="en-US" sz="3200" b="1" dirty="0">
                <a:solidFill>
                  <a:srgbClr val="D2232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D2232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D2232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One verb is used twice.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" y="800592"/>
            <a:ext cx="4754243" cy="42939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50571" y="2207075"/>
            <a:ext cx="945185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Chop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9219" y="2176588"/>
            <a:ext cx="1419896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Grate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863" y="4280456"/>
            <a:ext cx="1419896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Spread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8406" y="4261854"/>
            <a:ext cx="1419896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Sprinkle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20" y="703385"/>
            <a:ext cx="4226944" cy="35571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914908" y="2784467"/>
            <a:ext cx="1419896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Spread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6616" y="2831159"/>
            <a:ext cx="1419896" cy="431158"/>
          </a:xfrm>
          <a:prstGeom prst="rect">
            <a:avLst/>
          </a:prstGeom>
          <a:noFill/>
        </p:spPr>
        <p:txBody>
          <a:bodyPr wrap="square" lIns="61228" tIns="30614" rIns="61228" bIns="30614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Bake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2369" y="327406"/>
            <a:ext cx="8320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0083" y="673240"/>
            <a:ext cx="8526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144750" y="1104529"/>
            <a:ext cx="3959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70313" y="3138546"/>
            <a:ext cx="36968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84323" y="-100391"/>
            <a:ext cx="2827039" cy="492713"/>
          </a:xfrm>
          <a:prstGeom prst="rect">
            <a:avLst/>
          </a:prstGeom>
        </p:spPr>
        <p:txBody>
          <a:bodyPr wrap="square" lIns="61228" tIns="30614" rIns="61228" bIns="30614">
            <a:spAutoFit/>
          </a:bodyPr>
          <a:lstStyle/>
          <a:p>
            <a:pPr marL="146267">
              <a:spcBef>
                <a:spcPts val="3"/>
              </a:spcBef>
            </a:pPr>
            <a:r>
              <a:rPr lang="en-US" sz="2800" b="1" u="sng" dirty="0" smtClean="0">
                <a:solidFill>
                  <a:srgbClr val="F15A22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Pronunciation</a:t>
            </a:r>
            <a:r>
              <a:rPr lang="en-US" sz="2800" b="1" dirty="0" smtClean="0">
                <a:solidFill>
                  <a:srgbClr val="F15A22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11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5932" y="-72575"/>
            <a:ext cx="6003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Tones in statements used as questions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42" y="3434869"/>
            <a:ext cx="472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Where did I put my glasses?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28" y="1424626"/>
            <a:ext cx="50291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Mum, the prawns are pink now. (statement)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Nick’s mum: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They’re pink? (statement question)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782" y="1036530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8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rved Down Arrow 13"/>
          <p:cNvSpPr/>
          <p:nvPr/>
        </p:nvSpPr>
        <p:spPr>
          <a:xfrm rot="1268271">
            <a:off x="1508596" y="1869110"/>
            <a:ext cx="393381" cy="18681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4099730" y="2230739"/>
            <a:ext cx="371789" cy="20096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268271">
            <a:off x="1620804" y="3156934"/>
            <a:ext cx="393381" cy="18681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268271">
            <a:off x="4054168" y="3841900"/>
            <a:ext cx="393381" cy="18681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43" y="4457315"/>
            <a:ext cx="897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 to this part of the conversation in GETTING STARTED again and pay attention to the tone of Nick’s mum’s statement question.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2" y="934278"/>
            <a:ext cx="4184375" cy="2027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70" y="1759226"/>
            <a:ext cx="2146852" cy="113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29926"/>
            <a:ext cx="5657223" cy="10317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b="54683"/>
          <a:stretch/>
        </p:blipFill>
        <p:spPr>
          <a:xfrm>
            <a:off x="103876" y="3081102"/>
            <a:ext cx="4130195" cy="18586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t="43614"/>
          <a:stretch/>
        </p:blipFill>
        <p:spPr>
          <a:xfrm>
            <a:off x="4456118" y="2671415"/>
            <a:ext cx="4460718" cy="22120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89" y="3021496"/>
            <a:ext cx="3038454" cy="20226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340" y="2431696"/>
            <a:ext cx="4570227" cy="246671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WindowsMediaPlayer1" r:id="rId2" imgW="2448267" imgH="485586"/>
        </mc:Choice>
        <mc:Fallback>
          <p:control name="WindowsMediaPlayer1" r:id="rId2" imgW="2448267" imgH="48558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38913" y="227013"/>
                  <a:ext cx="2447925" cy="485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37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535</Words>
  <Application>Microsoft Office PowerPoint</Application>
  <PresentationFormat>On-screen Show (16:9)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AVISHOP</dc:creator>
  <cp:lastModifiedBy>Admin</cp:lastModifiedBy>
  <cp:revision>81</cp:revision>
  <dcterms:created xsi:type="dcterms:W3CDTF">2015-10-22T07:04:25Z</dcterms:created>
  <dcterms:modified xsi:type="dcterms:W3CDTF">2022-01-08T12:13:26Z</dcterms:modified>
</cp:coreProperties>
</file>