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62" r:id="rId4"/>
    <p:sldMasterId id="2147483674" r:id="rId5"/>
  </p:sldMasterIdLst>
  <p:notesMasterIdLst>
    <p:notesMasterId r:id="rId15"/>
  </p:notesMasterIdLst>
  <p:sldIdLst>
    <p:sldId id="256" r:id="rId6"/>
    <p:sldId id="258" r:id="rId7"/>
    <p:sldId id="288" r:id="rId8"/>
    <p:sldId id="259" r:id="rId9"/>
    <p:sldId id="260" r:id="rId10"/>
    <p:sldId id="261" r:id="rId11"/>
    <p:sldId id="262" r:id="rId12"/>
    <p:sldId id="263" r:id="rId13"/>
    <p:sldId id="271" r:id="rId14"/>
    <p:sldId id="272" r:id="rId16"/>
    <p:sldId id="279" r:id="rId17"/>
    <p:sldId id="264" r:id="rId18"/>
    <p:sldId id="265" r:id="rId19"/>
    <p:sldId id="273" r:id="rId20"/>
    <p:sldId id="278" r:id="rId21"/>
    <p:sldId id="275" r:id="rId22"/>
    <p:sldId id="274" r:id="rId23"/>
    <p:sldId id="276" r:id="rId24"/>
    <p:sldId id="277" r:id="rId2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7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330" autoAdjust="0"/>
  </p:normalViewPr>
  <p:slideViewPr>
    <p:cSldViewPr>
      <p:cViewPr>
        <p:scale>
          <a:sx n="80" d="100"/>
          <a:sy n="80" d="100"/>
        </p:scale>
        <p:origin x="-1086" y="24"/>
      </p:cViewPr>
      <p:guideLst>
        <p:guide orient="horz" pos="1602"/>
        <p:guide pos="29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19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0" Type="http://schemas.openxmlformats.org/officeDocument/2006/relationships/slide" Target="slides/slide14.xml"/><Relationship Id="rId2" Type="http://schemas.openxmlformats.org/officeDocument/2006/relationships/theme" Target="theme/theme1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CABCA-3AF7-458E-A6FA-0F3F64B2E4AC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6986D-D4E0-4B2B-8CDF-8B4B5F2CF43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AF38-0436-47A8-91A3-3A4BCDC0DE7B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44A1-687A-4FAD-A2A3-2C3B86B7E31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B595-D487-4B12-97BB-4B5D7D466F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44A1-687A-4FAD-A2A3-2C3B86B7E31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B595-D487-4B12-97BB-4B5D7D466F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44A1-687A-4FAD-A2A3-2C3B86B7E31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B595-D487-4B12-97BB-4B5D7D466F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600"/>
            </a:lvl2pPr>
            <a:lvl3pPr marL="685165" indent="0" algn="ctr">
              <a:buNone/>
              <a:defRPr sz="1300"/>
            </a:lvl3pPr>
            <a:lvl4pPr marL="1028065" indent="0" algn="ctr">
              <a:buNone/>
              <a:defRPr sz="1200"/>
            </a:lvl4pPr>
            <a:lvl5pPr marL="1370330" indent="0" algn="ctr">
              <a:buNone/>
              <a:defRPr sz="1200"/>
            </a:lvl5pPr>
            <a:lvl6pPr marL="1713230" indent="0" algn="ctr">
              <a:buNone/>
              <a:defRPr sz="1200"/>
            </a:lvl6pPr>
            <a:lvl7pPr marL="2056130" indent="0" algn="ctr">
              <a:buNone/>
              <a:defRPr sz="1200"/>
            </a:lvl7pPr>
            <a:lvl8pPr marL="2398395" indent="0" algn="ctr">
              <a:buNone/>
              <a:defRPr sz="1200"/>
            </a:lvl8pPr>
            <a:lvl9pPr marL="27412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0" y="1282337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0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6851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06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03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32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61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839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129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5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600" b="1"/>
            </a:lvl2pPr>
            <a:lvl3pPr marL="685165" indent="0">
              <a:buNone/>
              <a:defRPr sz="1300" b="1"/>
            </a:lvl3pPr>
            <a:lvl4pPr marL="1028065" indent="0">
              <a:buNone/>
              <a:defRPr sz="1200" b="1"/>
            </a:lvl4pPr>
            <a:lvl5pPr marL="1370330" indent="0">
              <a:buNone/>
              <a:defRPr sz="1200" b="1"/>
            </a:lvl5pPr>
            <a:lvl6pPr marL="1713230" indent="0">
              <a:buNone/>
              <a:defRPr sz="1200" b="1"/>
            </a:lvl6pPr>
            <a:lvl7pPr marL="2056130" indent="0">
              <a:buNone/>
              <a:defRPr sz="1200" b="1"/>
            </a:lvl7pPr>
            <a:lvl8pPr marL="2398395" indent="0">
              <a:buNone/>
              <a:defRPr sz="1200" b="1"/>
            </a:lvl8pPr>
            <a:lvl9pPr marL="2741295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5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600" b="1"/>
            </a:lvl2pPr>
            <a:lvl3pPr marL="685165" indent="0">
              <a:buNone/>
              <a:defRPr sz="1300" b="1"/>
            </a:lvl3pPr>
            <a:lvl4pPr marL="1028065" indent="0">
              <a:buNone/>
              <a:defRPr sz="1200" b="1"/>
            </a:lvl4pPr>
            <a:lvl5pPr marL="1370330" indent="0">
              <a:buNone/>
              <a:defRPr sz="1200" b="1"/>
            </a:lvl5pPr>
            <a:lvl6pPr marL="1713230" indent="0">
              <a:buNone/>
              <a:defRPr sz="1200" b="1"/>
            </a:lvl6pPr>
            <a:lvl7pPr marL="2056130" indent="0">
              <a:buNone/>
              <a:defRPr sz="1200" b="1"/>
            </a:lvl7pPr>
            <a:lvl8pPr marL="2398395" indent="0">
              <a:buNone/>
              <a:defRPr sz="1200" b="1"/>
            </a:lvl8pPr>
            <a:lvl9pPr marL="2741295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44A1-687A-4FAD-A2A3-2C3B86B7E31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B595-D487-4B12-97BB-4B5D7D466F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42900"/>
            <a:ext cx="2949177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423" y="740602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1543052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165" indent="0">
              <a:buNone/>
              <a:defRPr sz="1000"/>
            </a:lvl3pPr>
            <a:lvl4pPr marL="1028065" indent="0">
              <a:buNone/>
              <a:defRPr sz="800"/>
            </a:lvl4pPr>
            <a:lvl5pPr marL="1370330" indent="0">
              <a:buNone/>
              <a:defRPr sz="800"/>
            </a:lvl5pPr>
            <a:lvl6pPr marL="1713230" indent="0">
              <a:buNone/>
              <a:defRPr sz="800"/>
            </a:lvl6pPr>
            <a:lvl7pPr marL="2056130" indent="0">
              <a:buNone/>
              <a:defRPr sz="800"/>
            </a:lvl7pPr>
            <a:lvl8pPr marL="2398395" indent="0">
              <a:buNone/>
              <a:defRPr sz="800"/>
            </a:lvl8pPr>
            <a:lvl9pPr marL="2741295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42900"/>
            <a:ext cx="2949177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423" y="740602"/>
            <a:ext cx="4629151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200"/>
            </a:lvl2pPr>
            <a:lvl3pPr marL="685165" indent="0">
              <a:buNone/>
              <a:defRPr sz="1800"/>
            </a:lvl3pPr>
            <a:lvl4pPr marL="1028065" indent="0">
              <a:buNone/>
              <a:defRPr sz="1600"/>
            </a:lvl4pPr>
            <a:lvl5pPr marL="1370330" indent="0">
              <a:buNone/>
              <a:defRPr sz="1600"/>
            </a:lvl5pPr>
            <a:lvl6pPr marL="1713230" indent="0">
              <a:buNone/>
              <a:defRPr sz="1600"/>
            </a:lvl6pPr>
            <a:lvl7pPr marL="2056130" indent="0">
              <a:buNone/>
              <a:defRPr sz="1600"/>
            </a:lvl7pPr>
            <a:lvl8pPr marL="2398395" indent="0">
              <a:buNone/>
              <a:defRPr sz="1600"/>
            </a:lvl8pPr>
            <a:lvl9pPr marL="2741295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1543052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165" indent="0">
              <a:buNone/>
              <a:defRPr sz="1000"/>
            </a:lvl3pPr>
            <a:lvl4pPr marL="1028065" indent="0">
              <a:buNone/>
              <a:defRPr sz="800"/>
            </a:lvl4pPr>
            <a:lvl5pPr marL="1370330" indent="0">
              <a:buNone/>
              <a:defRPr sz="800"/>
            </a:lvl5pPr>
            <a:lvl6pPr marL="1713230" indent="0">
              <a:buNone/>
              <a:defRPr sz="800"/>
            </a:lvl6pPr>
            <a:lvl7pPr marL="2056130" indent="0">
              <a:buNone/>
              <a:defRPr sz="800"/>
            </a:lvl7pPr>
            <a:lvl8pPr marL="2398395" indent="0">
              <a:buNone/>
              <a:defRPr sz="800"/>
            </a:lvl8pPr>
            <a:lvl9pPr marL="2741295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4" y="273877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49" y="273877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600"/>
            </a:lvl2pPr>
            <a:lvl3pPr marL="685165" indent="0" algn="ctr">
              <a:buNone/>
              <a:defRPr sz="1300"/>
            </a:lvl3pPr>
            <a:lvl4pPr marL="1028065" indent="0" algn="ctr">
              <a:buNone/>
              <a:defRPr sz="1200"/>
            </a:lvl4pPr>
            <a:lvl5pPr marL="1370965" indent="0" algn="ctr">
              <a:buNone/>
              <a:defRPr sz="1200"/>
            </a:lvl5pPr>
            <a:lvl6pPr marL="1713865" indent="0" algn="ctr">
              <a:buNone/>
              <a:defRPr sz="1200"/>
            </a:lvl6pPr>
            <a:lvl7pPr marL="2056130" indent="0" algn="ctr">
              <a:buNone/>
              <a:defRPr sz="1200"/>
            </a:lvl7pPr>
            <a:lvl8pPr marL="2399030" indent="0" algn="ctr">
              <a:buNone/>
              <a:defRPr sz="1200"/>
            </a:lvl8pPr>
            <a:lvl9pPr marL="274193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0" y="1282328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0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6851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06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096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386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61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0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19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5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600" b="1"/>
            </a:lvl2pPr>
            <a:lvl3pPr marL="685165" indent="0">
              <a:buNone/>
              <a:defRPr sz="1300" b="1"/>
            </a:lvl3pPr>
            <a:lvl4pPr marL="1028065" indent="0">
              <a:buNone/>
              <a:defRPr sz="1200" b="1"/>
            </a:lvl4pPr>
            <a:lvl5pPr marL="1370965" indent="0">
              <a:buNone/>
              <a:defRPr sz="1200" b="1"/>
            </a:lvl5pPr>
            <a:lvl6pPr marL="1713865" indent="0">
              <a:buNone/>
              <a:defRPr sz="1200" b="1"/>
            </a:lvl6pPr>
            <a:lvl7pPr marL="2056130" indent="0">
              <a:buNone/>
              <a:defRPr sz="1200" b="1"/>
            </a:lvl7pPr>
            <a:lvl8pPr marL="2399030" indent="0">
              <a:buNone/>
              <a:defRPr sz="1200" b="1"/>
            </a:lvl8pPr>
            <a:lvl9pPr marL="274193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5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600" b="1"/>
            </a:lvl2pPr>
            <a:lvl3pPr marL="685165" indent="0">
              <a:buNone/>
              <a:defRPr sz="1300" b="1"/>
            </a:lvl3pPr>
            <a:lvl4pPr marL="1028065" indent="0">
              <a:buNone/>
              <a:defRPr sz="1200" b="1"/>
            </a:lvl4pPr>
            <a:lvl5pPr marL="1370965" indent="0">
              <a:buNone/>
              <a:defRPr sz="1200" b="1"/>
            </a:lvl5pPr>
            <a:lvl6pPr marL="1713865" indent="0">
              <a:buNone/>
              <a:defRPr sz="1200" b="1"/>
            </a:lvl6pPr>
            <a:lvl7pPr marL="2056130" indent="0">
              <a:buNone/>
              <a:defRPr sz="1200" b="1"/>
            </a:lvl7pPr>
            <a:lvl8pPr marL="2399030" indent="0">
              <a:buNone/>
              <a:defRPr sz="1200" b="1"/>
            </a:lvl8pPr>
            <a:lvl9pPr marL="274193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44A1-687A-4FAD-A2A3-2C3B86B7E31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B595-D487-4B12-97BB-4B5D7D466F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42900"/>
            <a:ext cx="2949177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415" y="740593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1543052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165" indent="0">
              <a:buNone/>
              <a:defRPr sz="1000"/>
            </a:lvl3pPr>
            <a:lvl4pPr marL="1028065" indent="0">
              <a:buNone/>
              <a:defRPr sz="800"/>
            </a:lvl4pPr>
            <a:lvl5pPr marL="1370965" indent="0">
              <a:buNone/>
              <a:defRPr sz="800"/>
            </a:lvl5pPr>
            <a:lvl6pPr marL="1713865" indent="0">
              <a:buNone/>
              <a:defRPr sz="800"/>
            </a:lvl6pPr>
            <a:lvl7pPr marL="2056130" indent="0">
              <a:buNone/>
              <a:defRPr sz="800"/>
            </a:lvl7pPr>
            <a:lvl8pPr marL="2399030" indent="0">
              <a:buNone/>
              <a:defRPr sz="800"/>
            </a:lvl8pPr>
            <a:lvl9pPr marL="274193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42900"/>
            <a:ext cx="2949177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415" y="740593"/>
            <a:ext cx="4629151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200"/>
            </a:lvl2pPr>
            <a:lvl3pPr marL="685165" indent="0">
              <a:buNone/>
              <a:defRPr sz="1800"/>
            </a:lvl3pPr>
            <a:lvl4pPr marL="1028065" indent="0">
              <a:buNone/>
              <a:defRPr sz="1600"/>
            </a:lvl4pPr>
            <a:lvl5pPr marL="1370965" indent="0">
              <a:buNone/>
              <a:defRPr sz="1600"/>
            </a:lvl5pPr>
            <a:lvl6pPr marL="1713865" indent="0">
              <a:buNone/>
              <a:defRPr sz="1600"/>
            </a:lvl6pPr>
            <a:lvl7pPr marL="2056130" indent="0">
              <a:buNone/>
              <a:defRPr sz="1600"/>
            </a:lvl7pPr>
            <a:lvl8pPr marL="2399030" indent="0">
              <a:buNone/>
              <a:defRPr sz="1600"/>
            </a:lvl8pPr>
            <a:lvl9pPr marL="274193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1543052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165" indent="0">
              <a:buNone/>
              <a:defRPr sz="1000"/>
            </a:lvl3pPr>
            <a:lvl4pPr marL="1028065" indent="0">
              <a:buNone/>
              <a:defRPr sz="800"/>
            </a:lvl4pPr>
            <a:lvl5pPr marL="1370965" indent="0">
              <a:buNone/>
              <a:defRPr sz="800"/>
            </a:lvl5pPr>
            <a:lvl6pPr marL="1713865" indent="0">
              <a:buNone/>
              <a:defRPr sz="800"/>
            </a:lvl6pPr>
            <a:lvl7pPr marL="2056130" indent="0">
              <a:buNone/>
              <a:defRPr sz="800"/>
            </a:lvl7pPr>
            <a:lvl8pPr marL="2399030" indent="0">
              <a:buNone/>
              <a:defRPr sz="800"/>
            </a:lvl8pPr>
            <a:lvl9pPr marL="274193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4" y="273868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49" y="273868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44A1-687A-4FAD-A2A3-2C3B86B7E31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B595-D487-4B12-97BB-4B5D7D466F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44A1-687A-4FAD-A2A3-2C3B86B7E31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B595-D487-4B12-97BB-4B5D7D466F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44A1-687A-4FAD-A2A3-2C3B86B7E31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B595-D487-4B12-97BB-4B5D7D466F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44A1-687A-4FAD-A2A3-2C3B86B7E31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B595-D487-4B12-97BB-4B5D7D466F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44A1-687A-4FAD-A2A3-2C3B86B7E31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B595-D487-4B12-97BB-4B5D7D466F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44A1-687A-4FAD-A2A3-2C3B86B7E31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B595-D487-4B12-97BB-4B5D7D466F0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3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0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3" Type="http://schemas.openxmlformats.org/officeDocument/2006/relationships/theme" Target="../theme/theme4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044A1-687A-4FAD-A2A3-2C3B86B7E31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3B595-D487-4B12-97BB-4B5D7D466F0C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3238500" y="2228851"/>
            <a:ext cx="2667000" cy="176970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defTabSz="342900"/>
            <a:r>
              <a:rPr lang="zh-CN" altLang="en-US" sz="200" dirty="0">
                <a:solidFill>
                  <a:prstClr val="white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感谢您下载包图网平台上提供的</a:t>
            </a:r>
            <a:r>
              <a:rPr lang="en-US" altLang="zh-CN" sz="200" dirty="0">
                <a:solidFill>
                  <a:prstClr val="white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PPT</a:t>
            </a:r>
            <a:r>
              <a:rPr lang="zh-CN" altLang="en-US" sz="200" dirty="0">
                <a:solidFill>
                  <a:prstClr val="white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  <a:endParaRPr lang="zh-CN" altLang="en-US" sz="200" dirty="0">
              <a:solidFill>
                <a:prstClr val="white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+mn-ea"/>
            </a:endParaRPr>
          </a:p>
          <a:p>
            <a:pPr defTabSz="342900"/>
            <a:r>
              <a:rPr lang="en-US" altLang="zh-CN" sz="500" dirty="0">
                <a:solidFill>
                  <a:prstClr val="white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ibaotu.com</a:t>
            </a:r>
            <a:endParaRPr lang="en-US" altLang="zh-CN" sz="500" dirty="0">
              <a:solidFill>
                <a:prstClr val="white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slow" advClick="0" advTm="0">
    <p:fad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4" y="273844"/>
            <a:ext cx="7886700" cy="994172"/>
          </a:xfrm>
          <a:prstGeom prst="rect">
            <a:avLst/>
          </a:prstGeom>
        </p:spPr>
        <p:txBody>
          <a:bodyPr vert="horz" lIns="68535" tIns="34289" rIns="68535" bIns="342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4" y="1369219"/>
            <a:ext cx="7886700" cy="3263504"/>
          </a:xfrm>
          <a:prstGeom prst="rect">
            <a:avLst/>
          </a:prstGeom>
        </p:spPr>
        <p:txBody>
          <a:bodyPr vert="horz" lIns="68535" tIns="34289" rIns="68535" bIns="34289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4767264"/>
            <a:ext cx="2057400" cy="273844"/>
          </a:xfrm>
          <a:prstGeom prst="rect">
            <a:avLst/>
          </a:prstGeom>
        </p:spPr>
        <p:txBody>
          <a:bodyPr vert="horz" lIns="68535" tIns="34289" rIns="68535" bIns="34289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165"/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4" y="4767264"/>
            <a:ext cx="3086100" cy="273844"/>
          </a:xfrm>
          <a:prstGeom prst="rect">
            <a:avLst/>
          </a:prstGeom>
        </p:spPr>
        <p:txBody>
          <a:bodyPr vert="horz" lIns="68535" tIns="34289" rIns="68535" bIns="34289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165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4767264"/>
            <a:ext cx="2057400" cy="273844"/>
          </a:xfrm>
          <a:prstGeom prst="rect">
            <a:avLst/>
          </a:prstGeom>
        </p:spPr>
        <p:txBody>
          <a:bodyPr vert="horz" lIns="68535" tIns="34289" rIns="68535" bIns="34289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165"/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685165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165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3715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6615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515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78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468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6945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69845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2745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165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065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330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3230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130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8395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1295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4" y="273844"/>
            <a:ext cx="7886700" cy="994172"/>
          </a:xfrm>
          <a:prstGeom prst="rect">
            <a:avLst/>
          </a:prstGeom>
        </p:spPr>
        <p:txBody>
          <a:bodyPr vert="horz" lIns="68549" tIns="34289" rIns="68549" bIns="342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4" y="1369219"/>
            <a:ext cx="7886700" cy="3263504"/>
          </a:xfrm>
          <a:prstGeom prst="rect">
            <a:avLst/>
          </a:prstGeom>
        </p:spPr>
        <p:txBody>
          <a:bodyPr vert="horz" lIns="68549" tIns="34289" rIns="68549" bIns="34289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4767264"/>
            <a:ext cx="2057400" cy="273844"/>
          </a:xfrm>
          <a:prstGeom prst="rect">
            <a:avLst/>
          </a:prstGeom>
        </p:spPr>
        <p:txBody>
          <a:bodyPr vert="horz" lIns="68549" tIns="34289" rIns="68549" bIns="34289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165"/>
            <a:fld id="{E9CD933F-DB83-42DE-AA03-D5EF6BC86F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4" y="4767264"/>
            <a:ext cx="3086100" cy="273844"/>
          </a:xfrm>
          <a:prstGeom prst="rect">
            <a:avLst/>
          </a:prstGeom>
        </p:spPr>
        <p:txBody>
          <a:bodyPr vert="horz" lIns="68549" tIns="34289" rIns="68549" bIns="34289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165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4767264"/>
            <a:ext cx="2057400" cy="273844"/>
          </a:xfrm>
          <a:prstGeom prst="rect">
            <a:avLst/>
          </a:prstGeom>
        </p:spPr>
        <p:txBody>
          <a:bodyPr vert="horz" lIns="68549" tIns="34289" rIns="68549" bIns="34289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165"/>
            <a:fld id="{BDF3C2EF-5DB9-4B79-9341-799FBB21E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685165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165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6615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515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415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468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758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048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338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165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065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965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3865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130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030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1930" algn="l" defTabSz="68516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7.emf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9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image" Target="../media/image6.png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0.xml"/><Relationship Id="rId6" Type="http://schemas.openxmlformats.org/officeDocument/2006/relationships/audio" Target="../media/audio3.wav"/><Relationship Id="rId5" Type="http://schemas.openxmlformats.org/officeDocument/2006/relationships/audio" Target="../media/audio2.wav"/><Relationship Id="rId4" Type="http://schemas.openxmlformats.org/officeDocument/2006/relationships/audio" Target="../media/audio1.wav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0.xml"/><Relationship Id="rId6" Type="http://schemas.openxmlformats.org/officeDocument/2006/relationships/audio" Target="../media/audio2.wav"/><Relationship Id="rId5" Type="http://schemas.openxmlformats.org/officeDocument/2006/relationships/audio" Target="../media/audio3.wav"/><Relationship Id="rId4" Type="http://schemas.openxmlformats.org/officeDocument/2006/relationships/audio" Target="../media/audio1.wav"/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30.xml"/><Relationship Id="rId5" Type="http://schemas.openxmlformats.org/officeDocument/2006/relationships/audio" Target="../media/audio2.wav"/><Relationship Id="rId4" Type="http://schemas.openxmlformats.org/officeDocument/2006/relationships/audio" Target="../media/audio3.wav"/><Relationship Id="rId3" Type="http://schemas.openxmlformats.org/officeDocument/2006/relationships/audio" Target="../media/audio1.wav"/><Relationship Id="rId2" Type="http://schemas.openxmlformats.org/officeDocument/2006/relationships/image" Target="../media/image8.png"/><Relationship Id="rId1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30.xml"/><Relationship Id="rId5" Type="http://schemas.openxmlformats.org/officeDocument/2006/relationships/audio" Target="../media/audio3.wav"/><Relationship Id="rId4" Type="http://schemas.openxmlformats.org/officeDocument/2006/relationships/audio" Target="../media/audio2.wav"/><Relationship Id="rId3" Type="http://schemas.openxmlformats.org/officeDocument/2006/relationships/audio" Target="../media/audio1.wav"/><Relationship Id="rId2" Type="http://schemas.openxmlformats.org/officeDocument/2006/relationships/image" Target="../media/image10.png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354277"/>
            <a:ext cx="8352928" cy="4422793"/>
          </a:xfrm>
          <a:prstGeom prst="rect">
            <a:avLst/>
          </a:prstGeom>
        </p:spPr>
      </p:pic>
      <p:pic>
        <p:nvPicPr>
          <p:cNvPr id="12" name="图片 4"/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475740" y="915670"/>
            <a:ext cx="5931535" cy="28060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63559" y="1348378"/>
            <a:ext cx="5256584" cy="1443990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Tiết 7</a:t>
            </a:r>
            <a:r>
              <a:rPr lang="vi-V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600" b="1">
                <a:latin typeface="Times New Roman" panose="02020603050405020304" pitchFamily="18" charset="0"/>
                <a:cs typeface="Times New Roman" panose="02020603050405020304" pitchFamily="18" charset="0"/>
              </a:rPr>
              <a:t>RÚT GỌN CÂU</a:t>
            </a:r>
            <a:endParaRPr lang="en-US" sz="5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图片 11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5496" y="2425700"/>
            <a:ext cx="2530768" cy="2738338"/>
          </a:xfrm>
          <a:prstGeom prst="rect">
            <a:avLst/>
          </a:prstGeom>
        </p:spPr>
      </p:pic>
      <p:pic>
        <p:nvPicPr>
          <p:cNvPr id="11" name="图片 7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639188" y="-234325"/>
            <a:ext cx="2757349" cy="2446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11560" y="267496"/>
            <a:ext cx="7848872" cy="46069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en-US"/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2260719" y="699543"/>
            <a:ext cx="4155743" cy="48474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68577" tIns="34289" rIns="68577" bIns="34289" numCol="1" anchor="ctr" anchorCtr="0" compatLnSpc="1">
            <a:spAutoFit/>
          </a:bodyPr>
          <a:lstStyle/>
          <a:p>
            <a:pPr algn="just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7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7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rút</a:t>
            </a:r>
            <a:r>
              <a:rPr lang="en-US" sz="27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gọn</a:t>
            </a:r>
            <a:r>
              <a:rPr lang="en-US" sz="27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7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7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7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lang="en-US" sz="27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ý: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267745" y="1298775"/>
            <a:ext cx="5321125" cy="15443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68577" tIns="34289" rIns="68577" bIns="34289" numCol="1" anchor="ctr" anchorCtr="0" compatLnSpc="1">
            <a:spAutoFit/>
          </a:bodyPr>
          <a:lstStyle/>
          <a:p>
            <a:pPr algn="just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sai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đầy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đủ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endParaRPr lang="en-US" sz="32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302304" y="3020254"/>
            <a:ext cx="5251619" cy="105219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68577" tIns="34289" rIns="68577" bIns="34289" numCol="1" anchor="ctr" anchorCtr="0" compatLnSpc="1">
            <a:spAutoFit/>
          </a:bodyPr>
          <a:lstStyle/>
          <a:p>
            <a:pPr algn="just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một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cộc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lốc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khiếm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nhã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32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6925" y="1616880"/>
            <a:ext cx="1080120" cy="13823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endParaRPr lang="en-US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luận</a:t>
            </a:r>
            <a:endParaRPr lang="en-US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图片 11"/>
          <p:cNvPicPr>
            <a:picLocks noChangeAspect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5497" y="3019964"/>
            <a:ext cx="1981548" cy="2144073"/>
          </a:xfrm>
          <a:prstGeom prst="rect">
            <a:avLst/>
          </a:prstGeom>
        </p:spPr>
      </p:pic>
      <p:pic>
        <p:nvPicPr>
          <p:cNvPr id="15" name="图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527243" flipH="1">
            <a:off x="7534854" y="-549392"/>
            <a:ext cx="1238156" cy="2206370"/>
          </a:xfrm>
          <a:prstGeom prst="rect">
            <a:avLst/>
          </a:prstGeom>
        </p:spPr>
      </p:pic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1" grpId="0"/>
      <p:bldP spid="9" grpId="0" bldLvl="0" animBg="1"/>
      <p:bldP spid="10" grpId="0" bldLvl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67496"/>
            <a:ext cx="8145280" cy="46069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en-US"/>
          </a:p>
        </p:txBody>
      </p:sp>
      <p:pic>
        <p:nvPicPr>
          <p:cNvPr id="3" name="图片 13"/>
          <p:cNvPicPr>
            <a:picLocks noChangeAspect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226349" y="2879599"/>
            <a:ext cx="2097206" cy="2206943"/>
          </a:xfrm>
          <a:prstGeom prst="rect">
            <a:avLst/>
          </a:prstGeom>
        </p:spPr>
      </p:pic>
      <p:sp>
        <p:nvSpPr>
          <p:cNvPr id="4" name="Text Box 26697"/>
          <p:cNvSpPr txBox="1">
            <a:spLocks noChangeArrowheads="1"/>
          </p:cNvSpPr>
          <p:nvPr/>
        </p:nvSpPr>
        <p:spPr bwMode="auto">
          <a:xfrm>
            <a:off x="899592" y="843558"/>
            <a:ext cx="7244802" cy="1938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 huống:</a:t>
            </a:r>
            <a:endParaRPr lang="en-US" sz="2400" b="1" i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 cô giáo hỏi: </a:t>
            </a:r>
            <a:r>
              <a:rPr lang="en-US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“Em đã làm bài tập chưa? </a:t>
            </a:r>
            <a:endParaRPr lang="en-US" sz="2400" b="1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sẽ trả lời như thế nào cho phù hợp với 2 kiểu câu. Theo em, kiểu câu nào sẽ phù hợp trong tình huống này? Vì sao?</a:t>
            </a:r>
            <a:endParaRPr lang="en-US" sz="2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355976" y="2427734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971600" y="2781242"/>
            <a:ext cx="3168352" cy="4385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68577" tIns="34289" rIns="68577" bIns="34289" numCol="1" anchor="ctr" anchorCtr="0" compatLnSpc="1">
            <a:spAutoFit/>
          </a:bodyPr>
          <a:lstStyle/>
          <a:p>
            <a:pPr algn="just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i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đầy đủ thành phần</a:t>
            </a:r>
            <a:endParaRPr lang="en-US" sz="3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788024" y="2781242"/>
            <a:ext cx="3168352" cy="4385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68577" tIns="34289" rIns="68577" bIns="34289" numCol="1" anchor="ctr" anchorCtr="0" compatLnSpc="1">
            <a:spAutoFit/>
          </a:bodyPr>
          <a:lstStyle/>
          <a:p>
            <a:pPr algn="just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i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rút gọn</a:t>
            </a:r>
            <a:endParaRPr lang="en-US" sz="3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11560" y="258784"/>
            <a:ext cx="7848872" cy="46892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99548" y="258784"/>
            <a:ext cx="4144661" cy="584775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3200" b="1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</a:t>
            </a:r>
            <a:endParaRPr lang="en-US" sz="3200" b="1" i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99593" y="1889165"/>
          <a:ext cx="7229475" cy="291483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614737"/>
                <a:gridCol w="3614738"/>
              </a:tblGrid>
              <a:tr h="525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en-US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 horzOverflow="overflow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en-US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 horzOverflow="overflow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389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 horzOverflow="overflow"/>
                </a:tc>
              </a:tr>
            </a:tbl>
          </a:graphicData>
        </a:graphic>
      </p:graphicFrame>
      <p:sp>
        <p:nvSpPr>
          <p:cNvPr id="6" name="Text Box 26697"/>
          <p:cNvSpPr txBox="1">
            <a:spLocks noChangeArrowheads="1"/>
          </p:cNvSpPr>
          <p:nvPr/>
        </p:nvSpPr>
        <p:spPr bwMode="auto">
          <a:xfrm>
            <a:off x="999608" y="2695119"/>
            <a:ext cx="32527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Là câu có một cụm C-V.</a:t>
            </a:r>
            <a:endParaRPr lang="en-US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99608" y="3323768"/>
            <a:ext cx="32527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Là câu dùng độc lập.</a:t>
            </a:r>
            <a:endParaRPr lang="en-US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614342" y="2427735"/>
            <a:ext cx="3252788" cy="715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Là câu bị lược bỏ một số thành phần.</a:t>
            </a:r>
            <a:endParaRPr lang="en-US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614342" y="3088000"/>
            <a:ext cx="3252788" cy="715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Là câu phải dùng trong một ngữ cảnh nhất định.</a:t>
            </a:r>
            <a:endParaRPr lang="en-US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21734" y="3788335"/>
            <a:ext cx="3622675" cy="1027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Có thể khôi phục thành phần rút gọn khi cần thiết để trở thành câu bình thường.</a:t>
            </a:r>
            <a:endParaRPr lang="en-US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26697"/>
          <p:cNvSpPr txBox="1">
            <a:spLocks noChangeArrowheads="1"/>
          </p:cNvSpPr>
          <p:nvPr/>
        </p:nvSpPr>
        <p:spPr bwMode="auto">
          <a:xfrm>
            <a:off x="899592" y="1019513"/>
            <a:ext cx="72448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so sánh điểm khác biệt giữa câu bình thường và câu rút gọn.</a:t>
            </a:r>
            <a:endParaRPr lang="en-US" sz="24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图片 7"/>
          <p:cNvPicPr>
            <a:picLocks noChangeAspect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582927" y="1"/>
            <a:ext cx="1762646" cy="1563638"/>
          </a:xfrm>
          <a:prstGeom prst="rect">
            <a:avLst/>
          </a:prstGeom>
        </p:spPr>
      </p:pic>
      <p:pic>
        <p:nvPicPr>
          <p:cNvPr id="14" name="图片 9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264017" y="-32777"/>
            <a:ext cx="1551600" cy="10723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1560" y="411510"/>
            <a:ext cx="7848872" cy="42484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92281" y="1"/>
            <a:ext cx="2253293" cy="1998889"/>
          </a:xfrm>
          <a:prstGeom prst="rect">
            <a:avLst/>
          </a:prstGeom>
        </p:spPr>
      </p:pic>
      <p:pic>
        <p:nvPicPr>
          <p:cNvPr id="9" name="图片 9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238624" y="-48183"/>
            <a:ext cx="1551600" cy="1072310"/>
          </a:xfrm>
          <a:prstGeom prst="rect">
            <a:avLst/>
          </a:prstGeom>
        </p:spPr>
      </p:pic>
      <p:sp>
        <p:nvSpPr>
          <p:cNvPr id="10" name="文本框 11"/>
          <p:cNvSpPr txBox="1"/>
          <p:nvPr/>
        </p:nvSpPr>
        <p:spPr>
          <a:xfrm>
            <a:off x="882872" y="497890"/>
            <a:ext cx="4913265" cy="561692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r>
              <a:rPr lang="en-US" altLang="zh-CN" sz="3200" b="1">
                <a:latin typeface="Times New Roman" panose="02020603050405020304" pitchFamily="18" charset="0"/>
                <a:ea typeface="迷你简卡通" panose="03000509000000000000" pitchFamily="65" charset="-122"/>
                <a:cs typeface="Times New Roman" panose="02020603050405020304" pitchFamily="18" charset="0"/>
              </a:rPr>
              <a:t>III. Luyện tập</a:t>
            </a:r>
            <a:endParaRPr lang="zh-CN" altLang="en-US" sz="3200" b="1" dirty="0">
              <a:latin typeface="Times New Roman" panose="02020603050405020304" pitchFamily="18" charset="0"/>
              <a:ea typeface="迷你简卡通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71600" y="1154237"/>
            <a:ext cx="69847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42900"/>
            <a:r>
              <a:rPr lang="en-US" sz="22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Trong </a:t>
            </a:r>
            <a:r>
              <a:rPr lang="en-US" sz="2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câu tục ngữ sau, câu nào là câu rút gọn? Những thành phần nào của câu được rút gọn? Tác dụng?</a:t>
            </a:r>
            <a:endParaRPr lang="en-US" sz="2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6894" y="2193601"/>
            <a:ext cx="3647450" cy="407802"/>
          </a:xfrm>
          <a:prstGeom prst="rect">
            <a:avLst/>
          </a:prstGeom>
        </p:spPr>
        <p:txBody>
          <a:bodyPr wrap="square" lIns="68579" tIns="34289" rIns="68579" bIns="34289">
            <a:spAutoFit/>
          </a:bodyPr>
          <a:lstStyle/>
          <a:p>
            <a:pPr algn="just" defTabSz="342900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78127" y="2777308"/>
            <a:ext cx="3647450" cy="407802"/>
          </a:xfrm>
          <a:prstGeom prst="rect">
            <a:avLst/>
          </a:prstGeom>
        </p:spPr>
        <p:txBody>
          <a:bodyPr wrap="square" lIns="68579" tIns="34289" rIns="68579" bIns="34289">
            <a:spAutoFit/>
          </a:bodyPr>
          <a:lstStyle/>
          <a:p>
            <a:pPr algn="just" defTabSz="342900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79833" y="3341985"/>
            <a:ext cx="3736183" cy="746356"/>
          </a:xfrm>
          <a:prstGeom prst="rect">
            <a:avLst/>
          </a:prstGeom>
        </p:spPr>
        <p:txBody>
          <a:bodyPr wrap="square" lIns="68579" tIns="34289" rIns="68579" bIns="34289">
            <a:spAutoFit/>
          </a:bodyPr>
          <a:lstStyle/>
          <a:p>
            <a:pPr algn="just" defTabSz="342900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342900"/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tằm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02010" y="4252180"/>
            <a:ext cx="3647450" cy="407802"/>
          </a:xfrm>
          <a:prstGeom prst="rect">
            <a:avLst/>
          </a:prstGeom>
        </p:spPr>
        <p:txBody>
          <a:bodyPr wrap="square" lIns="68579" tIns="34289" rIns="68579" bIns="34289">
            <a:spAutoFit/>
          </a:bodyPr>
          <a:lstStyle/>
          <a:p>
            <a:pPr algn="just" defTabSz="342900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d/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Tấc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tấc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ight Brace 15"/>
          <p:cNvSpPr/>
          <p:nvPr/>
        </p:nvSpPr>
        <p:spPr>
          <a:xfrm>
            <a:off x="4283968" y="2193548"/>
            <a:ext cx="327544" cy="2409887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79" tIns="34289" rIns="68579" bIns="34289" rtlCol="0" anchor="ctr"/>
          <a:lstStyle/>
          <a:p>
            <a:pPr algn="ctr" defTabSz="342900"/>
            <a:endParaRPr lang="en-US" sz="140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75556" y="2519718"/>
            <a:ext cx="3647450" cy="438581"/>
          </a:xfrm>
          <a:prstGeom prst="rect">
            <a:avLst/>
          </a:prstGeom>
        </p:spPr>
        <p:txBody>
          <a:bodyPr wrap="square" lIns="68579" tIns="34289" rIns="68579" bIns="34289">
            <a:spAutoFit/>
          </a:bodyPr>
          <a:lstStyle/>
          <a:p>
            <a:pPr algn="just" defTabSz="342900"/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77260" y="2971805"/>
            <a:ext cx="3647450" cy="1546575"/>
          </a:xfrm>
          <a:prstGeom prst="rect">
            <a:avLst/>
          </a:prstGeom>
        </p:spPr>
        <p:txBody>
          <a:bodyPr wrap="square" lIns="68579" tIns="34289" rIns="68579" bIns="34289">
            <a:spAutoFit/>
          </a:bodyPr>
          <a:lstStyle/>
          <a:p>
            <a:pPr defTabSz="342900"/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Tác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dụng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đọng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súc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 bldLvl="0" animBg="1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763688" y="1304382"/>
            <a:ext cx="5328592" cy="169941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51722" y="1419622"/>
            <a:ext cx="4824536" cy="1323364"/>
          </a:xfrm>
          <a:prstGeom prst="rect">
            <a:avLst/>
          </a:prstGeom>
          <a:noFill/>
        </p:spPr>
        <p:txBody>
          <a:bodyPr wrap="square" lIns="91366" tIns="45683" rIns="91366" bIns="45683" rtlCol="0">
            <a:spAutoFit/>
          </a:bodyPr>
          <a:lstStyle/>
          <a:p>
            <a:pPr algn="ctr" defTabSz="913130"/>
            <a:r>
              <a:rPr lang="en-US" sz="4000" b="1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  <a:endParaRPr lang="en-US" sz="4000" b="1" i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3130"/>
            <a:r>
              <a:rPr lang="en-US" sz="4000" b="1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“AI NHANH NHẤT”</a:t>
            </a:r>
            <a:endParaRPr lang="en-US" sz="4000" b="1" i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11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5496" y="2425700"/>
            <a:ext cx="2530768" cy="2738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67496"/>
            <a:ext cx="8145280" cy="46069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r>
              <a:rPr lang="en-US" smtClean="0"/>
              <a:t>Một gnuo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9552" y="267494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i="1">
                <a:latin typeface="+mj-lt"/>
              </a:rPr>
              <a:t>Một người sắp đi chơi xa, dặn </a:t>
            </a:r>
            <a:r>
              <a:rPr lang="vi-VN" sz="2000" i="1">
                <a:latin typeface="+mj-lt"/>
              </a:rPr>
              <a:t>con </a:t>
            </a:r>
            <a:r>
              <a:rPr lang="vi-VN" sz="2000" i="1" smtClean="0">
                <a:latin typeface="+mj-lt"/>
              </a:rPr>
              <a:t>:</a:t>
            </a:r>
            <a:br>
              <a:rPr lang="vi-VN" sz="2000" i="1">
                <a:latin typeface="+mj-lt"/>
              </a:rPr>
            </a:br>
            <a:r>
              <a:rPr lang="vi-VN" sz="2000" i="1">
                <a:latin typeface="+mj-lt"/>
              </a:rPr>
              <a:t>- Ở nhà có ai hỏi thì bảo bố đi vắng </a:t>
            </a:r>
            <a:r>
              <a:rPr lang="vi-VN" sz="2000" i="1">
                <a:latin typeface="+mj-lt"/>
              </a:rPr>
              <a:t>nhé </a:t>
            </a:r>
            <a:r>
              <a:rPr lang="vi-VN" sz="2000" i="1" smtClean="0">
                <a:latin typeface="+mj-lt"/>
              </a:rPr>
              <a:t>!</a:t>
            </a:r>
            <a:br>
              <a:rPr lang="vi-VN" sz="2000" i="1">
                <a:latin typeface="+mj-lt"/>
              </a:rPr>
            </a:br>
            <a:r>
              <a:rPr lang="vi-VN" sz="2000" i="1">
                <a:latin typeface="+mj-lt"/>
              </a:rPr>
              <a:t>Sợ con mải chơi quên mất, lại cẩn thận lấy giấy bút viết vào tờ giấy rồi </a:t>
            </a:r>
            <a:r>
              <a:rPr lang="vi-VN" sz="2000" i="1">
                <a:latin typeface="+mj-lt"/>
              </a:rPr>
              <a:t>bảo </a:t>
            </a:r>
            <a:r>
              <a:rPr lang="vi-VN" sz="2000" i="1" smtClean="0">
                <a:latin typeface="+mj-lt"/>
              </a:rPr>
              <a:t>:</a:t>
            </a:r>
            <a:br>
              <a:rPr lang="vi-VN" sz="2000" i="1">
                <a:latin typeface="+mj-lt"/>
              </a:rPr>
            </a:br>
            <a:r>
              <a:rPr lang="vi-VN" sz="2000" i="1">
                <a:latin typeface="+mj-lt"/>
              </a:rPr>
              <a:t>- Có ai hỏi thì con cứ đưa ra tờ giấy </a:t>
            </a:r>
            <a:r>
              <a:rPr lang="vi-VN" sz="2000" i="1">
                <a:latin typeface="+mj-lt"/>
              </a:rPr>
              <a:t>này </a:t>
            </a:r>
            <a:r>
              <a:rPr lang="vi-VN" sz="2000" i="1" smtClean="0">
                <a:latin typeface="+mj-lt"/>
              </a:rPr>
              <a:t>!</a:t>
            </a:r>
            <a:br>
              <a:rPr lang="vi-VN" sz="2000" i="1">
                <a:latin typeface="+mj-lt"/>
              </a:rPr>
            </a:br>
            <a:r>
              <a:rPr lang="vi-VN" sz="2000" i="1">
                <a:latin typeface="+mj-lt"/>
              </a:rPr>
              <a:t>Con cầm giấy bỏ vào túi áo . Cả ngày chẳng thấy ai hỏi . Tối đến, sẵn có ngọn đèn, nó lấy giấy ra xem, vô ý thế nào lại để giấy cháy </a:t>
            </a:r>
            <a:r>
              <a:rPr lang="vi-VN" sz="2000" i="1">
                <a:latin typeface="+mj-lt"/>
              </a:rPr>
              <a:t>mất</a:t>
            </a:r>
            <a:r>
              <a:rPr lang="vi-VN" sz="2000" i="1" smtClean="0">
                <a:latin typeface="+mj-lt"/>
              </a:rPr>
              <a:t>.</a:t>
            </a:r>
            <a:br>
              <a:rPr lang="vi-VN" sz="2000" i="1">
                <a:latin typeface="+mj-lt"/>
              </a:rPr>
            </a:br>
            <a:r>
              <a:rPr lang="vi-VN" sz="2000" i="1">
                <a:latin typeface="+mj-lt"/>
              </a:rPr>
              <a:t>Hôm sau, có người đến chơi </a:t>
            </a:r>
            <a:r>
              <a:rPr lang="vi-VN" sz="2000" i="1">
                <a:latin typeface="+mj-lt"/>
              </a:rPr>
              <a:t>hỏi </a:t>
            </a:r>
            <a:r>
              <a:rPr lang="vi-VN" sz="2000" i="1" smtClean="0">
                <a:latin typeface="+mj-lt"/>
              </a:rPr>
              <a:t>:</a:t>
            </a:r>
            <a:br>
              <a:rPr lang="vi-VN" sz="2000" i="1">
                <a:latin typeface="+mj-lt"/>
              </a:rPr>
            </a:br>
            <a:r>
              <a:rPr lang="vi-VN" sz="2000" i="1" smtClean="0">
                <a:latin typeface="+mj-lt"/>
              </a:rPr>
              <a:t>-</a:t>
            </a:r>
            <a:r>
              <a:rPr lang="en-US" sz="2000" i="1">
                <a:latin typeface="+mj-lt"/>
              </a:rPr>
              <a:t> </a:t>
            </a:r>
            <a:r>
              <a:rPr lang="vi-VN" sz="2000" i="1" smtClean="0">
                <a:latin typeface="+mj-lt"/>
              </a:rPr>
              <a:t>Bố </a:t>
            </a:r>
            <a:r>
              <a:rPr lang="vi-VN" sz="2000" i="1">
                <a:latin typeface="+mj-lt"/>
              </a:rPr>
              <a:t>cháu có nhà </a:t>
            </a:r>
            <a:r>
              <a:rPr lang="vi-VN" sz="2000" i="1">
                <a:latin typeface="+mj-lt"/>
              </a:rPr>
              <a:t>không </a:t>
            </a:r>
            <a:r>
              <a:rPr lang="vi-VN" sz="2000" i="1" smtClean="0">
                <a:latin typeface="+mj-lt"/>
              </a:rPr>
              <a:t>?</a:t>
            </a:r>
            <a:br>
              <a:rPr lang="vi-VN" sz="2000" i="1">
                <a:latin typeface="+mj-lt"/>
              </a:rPr>
            </a:br>
            <a:r>
              <a:rPr lang="vi-VN" sz="2000" i="1">
                <a:latin typeface="+mj-lt"/>
              </a:rPr>
              <a:t>Nó ngẩn ngơ hồi lâu, sực nhớ ra, sờ vào túi không thấy giấy liền </a:t>
            </a:r>
            <a:r>
              <a:rPr lang="vi-VN" sz="2000" i="1">
                <a:latin typeface="+mj-lt"/>
              </a:rPr>
              <a:t>nói </a:t>
            </a:r>
            <a:r>
              <a:rPr lang="vi-VN" sz="2000" i="1" smtClean="0">
                <a:latin typeface="+mj-lt"/>
              </a:rPr>
              <a:t>:</a:t>
            </a:r>
            <a:br>
              <a:rPr lang="vi-VN" sz="2000" i="1">
                <a:latin typeface="+mj-lt"/>
              </a:rPr>
            </a:br>
            <a:r>
              <a:rPr lang="vi-VN" sz="2000" i="1">
                <a:latin typeface="+mj-lt"/>
              </a:rPr>
              <a:t>- Mất </a:t>
            </a:r>
            <a:r>
              <a:rPr lang="vi-VN" sz="2000" i="1">
                <a:latin typeface="+mj-lt"/>
              </a:rPr>
              <a:t>rồi </a:t>
            </a:r>
            <a:r>
              <a:rPr lang="vi-VN" sz="2000" i="1" smtClean="0">
                <a:latin typeface="+mj-lt"/>
              </a:rPr>
              <a:t>!</a:t>
            </a:r>
            <a:br>
              <a:rPr lang="vi-VN" sz="2000" i="1">
                <a:latin typeface="+mj-lt"/>
              </a:rPr>
            </a:br>
            <a:r>
              <a:rPr lang="vi-VN" sz="2000" i="1">
                <a:latin typeface="+mj-lt"/>
              </a:rPr>
              <a:t>Khách giật mình </a:t>
            </a:r>
            <a:r>
              <a:rPr lang="vi-VN" sz="2000" i="1">
                <a:latin typeface="+mj-lt"/>
              </a:rPr>
              <a:t>hỏi </a:t>
            </a:r>
            <a:r>
              <a:rPr lang="vi-VN" sz="2000" i="1" smtClean="0">
                <a:latin typeface="+mj-lt"/>
              </a:rPr>
              <a:t>:</a:t>
            </a:r>
            <a:br>
              <a:rPr lang="vi-VN" sz="2000" i="1">
                <a:latin typeface="+mj-lt"/>
              </a:rPr>
            </a:br>
            <a:r>
              <a:rPr lang="vi-VN" sz="2000" i="1">
                <a:latin typeface="+mj-lt"/>
              </a:rPr>
              <a:t>- Mất bao </a:t>
            </a:r>
            <a:r>
              <a:rPr lang="vi-VN" sz="2000" i="1">
                <a:latin typeface="+mj-lt"/>
              </a:rPr>
              <a:t>giờ </a:t>
            </a:r>
            <a:r>
              <a:rPr lang="vi-VN" sz="2000" i="1" smtClean="0">
                <a:latin typeface="+mj-lt"/>
              </a:rPr>
              <a:t>?</a:t>
            </a:r>
            <a:br>
              <a:rPr lang="vi-VN" sz="2000" i="1">
                <a:latin typeface="+mj-lt"/>
              </a:rPr>
            </a:br>
            <a:r>
              <a:rPr lang="vi-VN" sz="2000" i="1">
                <a:latin typeface="+mj-lt"/>
              </a:rPr>
              <a:t>- Tối hôm </a:t>
            </a:r>
            <a:r>
              <a:rPr lang="vi-VN" sz="2000" i="1">
                <a:latin typeface="+mj-lt"/>
              </a:rPr>
              <a:t>qua </a:t>
            </a:r>
            <a:r>
              <a:rPr lang="vi-VN" sz="2000" i="1" smtClean="0">
                <a:latin typeface="+mj-lt"/>
              </a:rPr>
              <a:t>!</a:t>
            </a:r>
            <a:br>
              <a:rPr lang="vi-VN" sz="2000" i="1">
                <a:latin typeface="+mj-lt"/>
              </a:rPr>
            </a:br>
            <a:r>
              <a:rPr lang="vi-VN" sz="2000" i="1">
                <a:latin typeface="+mj-lt"/>
              </a:rPr>
              <a:t>- Sao mà </a:t>
            </a:r>
            <a:r>
              <a:rPr lang="vi-VN" sz="2000" i="1">
                <a:latin typeface="+mj-lt"/>
              </a:rPr>
              <a:t>mất </a:t>
            </a:r>
            <a:r>
              <a:rPr lang="vi-VN" sz="2000" i="1" smtClean="0">
                <a:latin typeface="+mj-lt"/>
              </a:rPr>
              <a:t>?</a:t>
            </a:r>
            <a:br>
              <a:rPr lang="vi-VN" sz="2000" i="1">
                <a:latin typeface="+mj-lt"/>
              </a:rPr>
            </a:br>
            <a:r>
              <a:rPr lang="vi-VN" sz="2000" i="1">
                <a:latin typeface="+mj-lt"/>
              </a:rPr>
              <a:t>- </a:t>
            </a:r>
            <a:r>
              <a:rPr lang="vi-VN" sz="2000" i="1">
                <a:latin typeface="+mj-lt"/>
              </a:rPr>
              <a:t>Cháy 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ạ</a:t>
            </a:r>
            <a:r>
              <a:rPr lang="vi-VN" sz="2000" i="1" smtClean="0">
                <a:latin typeface="+mj-lt"/>
              </a:rPr>
              <a:t>!!!</a:t>
            </a:r>
            <a:endParaRPr lang="en-US" sz="2000" i="1">
              <a:latin typeface="+mj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duotone>
              <a:prstClr val="black"/>
              <a:srgbClr val="4B778B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572000" y="3795885"/>
            <a:ext cx="3168352" cy="10801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79912" y="3980600"/>
            <a:ext cx="4824536" cy="707811"/>
          </a:xfrm>
          <a:prstGeom prst="rect">
            <a:avLst/>
          </a:prstGeom>
          <a:noFill/>
        </p:spPr>
        <p:txBody>
          <a:bodyPr wrap="square" lIns="91366" tIns="45683" rIns="91366" bIns="45683" rtlCol="0">
            <a:spAutoFit/>
          </a:bodyPr>
          <a:lstStyle/>
          <a:p>
            <a:pPr algn="ctr" defTabSz="913130"/>
            <a:r>
              <a:rPr lang="en-US" sz="4000" b="1" i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 RỒI</a:t>
            </a:r>
            <a:endParaRPr lang="en-US" sz="4000" b="1" i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1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549655" y="3219822"/>
            <a:ext cx="1773900" cy="1866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nip Diagonal Corner Rectangle 3"/>
          <p:cNvSpPr/>
          <p:nvPr/>
        </p:nvSpPr>
        <p:spPr>
          <a:xfrm>
            <a:off x="624477" y="304209"/>
            <a:ext cx="7895046" cy="1203448"/>
          </a:xfrm>
          <a:prstGeom prst="snip2Diag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algn="ctr" defTabSz="685165"/>
            <a:r>
              <a:rPr lang="en-US" sz="3000" b="1" smtClean="0">
                <a:solidFill>
                  <a:srgbClr val="FF0000"/>
                </a:solidFill>
                <a:latin typeface="Times New Roman" panose="02020603050405020304"/>
              </a:rPr>
              <a:t>Trong văn bản “Mất rồi” có mấy câu rút gọn</a:t>
            </a:r>
            <a:endParaRPr lang="en-SG" sz="3000" b="1" dirty="0">
              <a:solidFill>
                <a:srgbClr val="FF0000"/>
              </a:solidFill>
              <a:latin typeface="Calibri Light" panose="020F030202020403020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2687" y="1844424"/>
            <a:ext cx="3680099" cy="1203448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algn="just" defTabSz="685165">
              <a:defRPr/>
            </a:pPr>
            <a:r>
              <a:rPr lang="en-US" sz="21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1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</a:t>
            </a:r>
            <a:endParaRPr lang="en-US" sz="2100" dirty="0">
              <a:solidFill>
                <a:prstClr val="black"/>
              </a:solidFill>
              <a:latin typeface="Calibri Light" panose="020F0302020204030204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97983" y="1847565"/>
            <a:ext cx="3680099" cy="1203448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algn="just" defTabSz="685165">
              <a:defRPr/>
            </a:pPr>
            <a:r>
              <a:rPr lang="en-US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1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100">
                <a:solidFill>
                  <a:prstClr val="black"/>
                </a:solidFill>
                <a:latin typeface="Times New Roman" panose="02020603050405020304"/>
              </a:rPr>
              <a:t>3</a:t>
            </a:r>
            <a:endParaRPr lang="en-US" sz="2100" dirty="0">
              <a:solidFill>
                <a:prstClr val="black"/>
              </a:solidFill>
              <a:latin typeface="Calibri Light" panose="020F0302020204030204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2687" y="3307525"/>
            <a:ext cx="3680099" cy="87720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algn="just" defTabSz="685165">
              <a:defRPr/>
            </a:pPr>
            <a:r>
              <a:rPr lang="vi-VN" sz="2100" dirty="0">
                <a:solidFill>
                  <a:prstClr val="black"/>
                </a:solidFill>
                <a:latin typeface="Times New Roman" panose="02020603050405020304"/>
              </a:rPr>
              <a:t>C</a:t>
            </a:r>
            <a:r>
              <a:rPr lang="vi-VN" sz="2100">
                <a:solidFill>
                  <a:prstClr val="black"/>
                </a:solidFill>
                <a:latin typeface="Times New Roman" panose="02020603050405020304"/>
              </a:rPr>
              <a:t>. </a:t>
            </a:r>
            <a:r>
              <a:rPr lang="en-US" sz="21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97983" y="3310666"/>
            <a:ext cx="3680099" cy="87720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algn="just" defTabSz="685165">
              <a:defRPr/>
            </a:pPr>
            <a:r>
              <a:rPr lang="vi-VN" sz="2100" dirty="0">
                <a:solidFill>
                  <a:prstClr val="black"/>
                </a:solidFill>
                <a:latin typeface="Times New Roman" panose="02020603050405020304"/>
              </a:rPr>
              <a:t>D</a:t>
            </a:r>
            <a:r>
              <a:rPr lang="vi-VN" sz="2100">
                <a:solidFill>
                  <a:prstClr val="black"/>
                </a:solidFill>
                <a:latin typeface="Times New Roman" panose="02020603050405020304"/>
              </a:rPr>
              <a:t>. </a:t>
            </a:r>
            <a:r>
              <a:rPr lang="en-US" sz="2100">
                <a:solidFill>
                  <a:prstClr val="black"/>
                </a:solidFill>
                <a:latin typeface="Times New Roman" panose="02020603050405020304"/>
              </a:rPr>
              <a:t>5</a:t>
            </a:r>
            <a:endParaRPr lang="en-US" sz="2100" dirty="0">
              <a:solidFill>
                <a:prstClr val="black"/>
              </a:solidFill>
              <a:latin typeface="Calibri Light" panose="020F0302020204030204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473" y="2292646"/>
            <a:ext cx="604292" cy="5310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2"/>
          <a:stretch>
            <a:fillRect/>
          </a:stretch>
        </p:blipFill>
        <p:spPr>
          <a:xfrm>
            <a:off x="3909362" y="3445502"/>
            <a:ext cx="603402" cy="5280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525" y="3454200"/>
            <a:ext cx="603557" cy="53039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525" y="2331422"/>
            <a:ext cx="603557" cy="482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35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3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50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8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nip Diagonal Corner Rectangle 3"/>
          <p:cNvSpPr/>
          <p:nvPr/>
        </p:nvSpPr>
        <p:spPr>
          <a:xfrm>
            <a:off x="811174" y="563946"/>
            <a:ext cx="7521697" cy="946534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indent="9525" algn="ctr" defTabSz="685165" eaLnBrk="0" fontAlgn="base" hangingPunct="0">
              <a:spcBef>
                <a:spcPct val="0"/>
              </a:spcBef>
              <a:spcAft>
                <a:spcPct val="0"/>
              </a:spcAft>
              <a:tabLst>
                <a:tab pos="342265" algn="l"/>
              </a:tabLst>
            </a:pPr>
            <a:r>
              <a:rPr lang="en-US" altLang="en-US" sz="3600" b="1" smtClean="0">
                <a:solidFill>
                  <a:srgbClr val="FF0000"/>
                </a:solidFill>
                <a:latin typeface="Times New Roman" panose="02020603050405020304"/>
              </a:rPr>
              <a:t>Ba câu được rút gọn trong văn bản là câu nào?</a:t>
            </a:r>
            <a:endParaRPr lang="vi-VN" altLang="en-US" sz="3600" b="1" dirty="0">
              <a:solidFill>
                <a:srgbClr val="FF0000"/>
              </a:solidFill>
              <a:latin typeface="Times New Roman" panose="02020603050405020304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32687" y="1930641"/>
            <a:ext cx="3680099" cy="88719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defTabSz="685165"/>
            <a:r>
              <a:rPr lang="vi-VN" sz="2400" smtClean="0">
                <a:solidFill>
                  <a:prstClr val="black"/>
                </a:solidFill>
                <a:latin typeface="Times New Roman" panose="02020603050405020304"/>
              </a:rPr>
              <a:t>A.</a:t>
            </a:r>
            <a:r>
              <a:rPr lang="en-US" sz="2400" smtClean="0">
                <a:solidFill>
                  <a:prstClr val="black"/>
                </a:solidFill>
                <a:latin typeface="Times New Roman" panose="02020603050405020304"/>
              </a:rPr>
              <a:t> “Mất rồi”, “Thưa...tối hôm qua”, “Cháy ạ”</a:t>
            </a:r>
            <a:endParaRPr lang="vi-VN" sz="2400" dirty="0">
              <a:solidFill>
                <a:prstClr val="black"/>
              </a:solidFill>
              <a:latin typeface="Times New Roman" panose="0202060305040502030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97983" y="1933782"/>
            <a:ext cx="3680099" cy="88719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defTabSz="685165"/>
            <a:r>
              <a:rPr lang="vi-VN" sz="2400" dirty="0">
                <a:solidFill>
                  <a:prstClr val="black"/>
                </a:solidFill>
                <a:latin typeface="Times New Roman" panose="02020603050405020304"/>
              </a:rPr>
              <a:t>B</a:t>
            </a:r>
            <a:r>
              <a:rPr lang="vi-VN" sz="2400">
                <a:solidFill>
                  <a:prstClr val="black"/>
                </a:solidFill>
                <a:latin typeface="Times New Roman" panose="02020603050405020304"/>
              </a:rPr>
              <a:t>. </a:t>
            </a:r>
            <a:r>
              <a:rPr lang="en-US" sz="2400" smtClean="0">
                <a:solidFill>
                  <a:prstClr val="black"/>
                </a:solidFill>
                <a:latin typeface="Times New Roman" panose="02020603050405020304"/>
              </a:rPr>
              <a:t>“Mất rồi”, “Sao mà mất”, “Cháy ạ”</a:t>
            </a:r>
            <a:endParaRPr lang="vi-VN" sz="2400" dirty="0">
              <a:solidFill>
                <a:prstClr val="black"/>
              </a:solidFill>
              <a:latin typeface="Times New Roman" panose="02020603050405020304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32687" y="3134729"/>
            <a:ext cx="3680099" cy="88719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defTabSz="685165"/>
            <a:r>
              <a:rPr lang="en-US" sz="2400" smtClean="0">
                <a:solidFill>
                  <a:prstClr val="black"/>
                </a:solidFill>
                <a:latin typeface="Times New Roman" panose="02020603050405020304"/>
              </a:rPr>
              <a:t>C. “Bố cháu có nhà không”, “Mất rồi”, “Cháy ạ”</a:t>
            </a:r>
            <a:endParaRPr lang="vi-VN" sz="2400" dirty="0">
              <a:solidFill>
                <a:prstClr val="black"/>
              </a:solidFill>
              <a:latin typeface="Times New Roman" panose="0202060305040502030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597983" y="3137871"/>
            <a:ext cx="3680099" cy="88719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defTabSz="685165"/>
            <a:r>
              <a:rPr lang="vi-VN" sz="2400">
                <a:solidFill>
                  <a:prstClr val="black"/>
                </a:solidFill>
                <a:latin typeface="Times New Roman" panose="02020603050405020304"/>
              </a:rPr>
              <a:t>D</a:t>
            </a:r>
            <a:r>
              <a:rPr lang="vi-VN" sz="2400" smtClean="0">
                <a:solidFill>
                  <a:prstClr val="black"/>
                </a:solidFill>
                <a:latin typeface="Times New Roman" panose="02020603050405020304"/>
              </a:rPr>
              <a:t>.</a:t>
            </a:r>
            <a:r>
              <a:rPr lang="en-US" sz="2400" smtClean="0">
                <a:solidFill>
                  <a:prstClr val="black"/>
                </a:solidFill>
                <a:latin typeface="Times New Roman" panose="02020603050405020304"/>
              </a:rPr>
              <a:t> “Tối hôm qua”, “Sao mà mất”, “Cháy ạ”</a:t>
            </a:r>
            <a:endParaRPr lang="vi-VN" sz="2400" dirty="0">
              <a:solidFill>
                <a:prstClr val="black"/>
              </a:solidFill>
              <a:latin typeface="Times New Roman" panose="02020603050405020304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1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485"/>
          <a:stretch>
            <a:fillRect/>
          </a:stretch>
        </p:blipFill>
        <p:spPr>
          <a:xfrm>
            <a:off x="3848933" y="2040706"/>
            <a:ext cx="663853" cy="53104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2"/>
          <a:stretch>
            <a:fillRect/>
          </a:stretch>
        </p:blipFill>
        <p:spPr>
          <a:xfrm>
            <a:off x="3909362" y="3314291"/>
            <a:ext cx="603402" cy="52806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525" y="3311961"/>
            <a:ext cx="603557" cy="53039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525" y="2158791"/>
            <a:ext cx="603557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35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3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50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80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nip Diagonal Corner Rectangle 3"/>
          <p:cNvSpPr/>
          <p:nvPr/>
        </p:nvSpPr>
        <p:spPr>
          <a:xfrm>
            <a:off x="811174" y="434340"/>
            <a:ext cx="7521697" cy="1489337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algn="ctr" defTabSz="685165">
              <a:defRPr/>
            </a:pPr>
            <a:r>
              <a:rPr lang="en-US" sz="3000" b="1" smtClean="0">
                <a:solidFill>
                  <a:srgbClr val="FF0000"/>
                </a:solidFill>
                <a:latin typeface="Times New Roman" panose="02020603050405020304"/>
                <a:ea typeface="Tahoma" panose="020B0604030504040204" pitchFamily="34" charset="0"/>
                <a:cs typeface="Tahoma" panose="020B0604030504040204" pitchFamily="34" charset="0"/>
              </a:rPr>
              <a:t>Câu chuyện gây hiểu nhầm về điều gì?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32687" y="2401495"/>
            <a:ext cx="3680099" cy="88719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defTabSz="685165"/>
            <a:r>
              <a:rPr lang="en-US" sz="2400" smtClean="0">
                <a:solidFill>
                  <a:prstClr val="black"/>
                </a:solidFill>
                <a:latin typeface="Times New Roman" panose="02020603050405020304"/>
              </a:rPr>
              <a:t>A. Người bố mới mất vì cháy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97983" y="2404636"/>
            <a:ext cx="3680099" cy="88719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defTabSz="685165"/>
            <a:r>
              <a:rPr lang="en-US" sz="2400" smtClean="0">
                <a:solidFill>
                  <a:prstClr val="black"/>
                </a:solidFill>
                <a:latin typeface="Times New Roman" panose="02020603050405020304"/>
              </a:rPr>
              <a:t>B. Người bố không có nhà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1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485"/>
          <a:stretch>
            <a:fillRect/>
          </a:stretch>
        </p:blipFill>
        <p:spPr>
          <a:xfrm>
            <a:off x="3848933" y="2511560"/>
            <a:ext cx="663853" cy="53104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525" y="2629645"/>
            <a:ext cx="603557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25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0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nip Diagonal Corner Rectangle 3"/>
          <p:cNvSpPr/>
          <p:nvPr/>
        </p:nvSpPr>
        <p:spPr>
          <a:xfrm>
            <a:off x="624477" y="388643"/>
            <a:ext cx="7895046" cy="1519085"/>
          </a:xfrm>
          <a:prstGeom prst="snip2Diag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algn="ctr" defTabSz="685165"/>
            <a:r>
              <a:rPr lang="en-US" sz="2700" b="1" smtClean="0">
                <a:solidFill>
                  <a:srgbClr val="FF0000"/>
                </a:solidFill>
                <a:latin typeface="Times New Roman" panose="02020603050405020304"/>
              </a:rPr>
              <a:t>Qua văn bản, việc sử dụng câu rút gọn không đúng lúc sẽ gây hậu quả gì?</a:t>
            </a:r>
            <a:endParaRPr lang="en-SG" sz="2700" b="1" dirty="0">
              <a:solidFill>
                <a:srgbClr val="FF0000"/>
              </a:solidFill>
              <a:latin typeface="Calibri Light" panose="020F030202020403020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2687" y="2296399"/>
            <a:ext cx="3680099" cy="87910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defTabSz="685165">
              <a:defRPr/>
            </a:pPr>
            <a:r>
              <a:rPr lang="en-US" sz="2100" smtClean="0">
                <a:solidFill>
                  <a:prstClr val="black"/>
                </a:solidFill>
                <a:latin typeface="Times New Roman" panose="02020603050405020304"/>
              </a:rPr>
              <a:t>A. Hiểu nhầm</a:t>
            </a:r>
            <a:endParaRPr lang="en-US" sz="2100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97983" y="2265253"/>
            <a:ext cx="3680099" cy="87910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defTabSz="685165">
              <a:defRPr/>
            </a:pPr>
            <a:r>
              <a:rPr lang="en-US" sz="2100" smtClean="0">
                <a:solidFill>
                  <a:prstClr val="black"/>
                </a:solidFill>
                <a:latin typeface="Times New Roman" panose="02020603050405020304"/>
              </a:rPr>
              <a:t>B. Hiểu sai</a:t>
            </a:r>
            <a:endParaRPr lang="en-SG" sz="2100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2687" y="3386190"/>
            <a:ext cx="3680099" cy="1034080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defTabSz="685165">
              <a:defRPr/>
            </a:pPr>
            <a:r>
              <a:rPr lang="en-US" sz="2100" smtClean="0">
                <a:solidFill>
                  <a:prstClr val="black"/>
                </a:solidFill>
                <a:latin typeface="Times New Roman" panose="02020603050405020304"/>
              </a:rPr>
              <a:t>C. Hiểu mơ hồ</a:t>
            </a:r>
            <a:endParaRPr lang="vi-VN" sz="2100" dirty="0">
              <a:solidFill>
                <a:prstClr val="black"/>
              </a:solidFill>
              <a:latin typeface="Times New Roman" panose="0202060305040502030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97983" y="3389330"/>
            <a:ext cx="3680099" cy="1034080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7" tIns="34289" rIns="68547" bIns="34289" rtlCol="0" anchor="ctr"/>
          <a:lstStyle/>
          <a:p>
            <a:pPr defTabSz="685165">
              <a:defRPr/>
            </a:pPr>
            <a:endParaRPr lang="en-US" sz="2100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685165">
              <a:defRPr/>
            </a:pPr>
            <a:r>
              <a:rPr lang="en-US" sz="2100" smtClean="0">
                <a:solidFill>
                  <a:prstClr val="black"/>
                </a:solidFill>
                <a:latin typeface="Times New Roman" panose="02020603050405020304"/>
              </a:rPr>
              <a:t>D. Cả 3 đáp án trên</a:t>
            </a:r>
            <a:endParaRPr lang="en-SG" sz="2100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685165">
              <a:defRPr/>
            </a:pPr>
            <a:endParaRPr lang="vi-VN" sz="2100" dirty="0">
              <a:solidFill>
                <a:prstClr val="black"/>
              </a:solidFill>
              <a:latin typeface="Times New Roman" panose="02020603050405020304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473" y="2475526"/>
            <a:ext cx="604292" cy="5310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461" y="3628196"/>
            <a:ext cx="549303" cy="4827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929" y="3628093"/>
            <a:ext cx="603557" cy="4828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63" y="2546456"/>
            <a:ext cx="549444" cy="482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35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3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50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8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611560" y="411510"/>
            <a:ext cx="7848872" cy="42484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85392" y="487973"/>
            <a:ext cx="3574248" cy="461665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en-US" altLang="zh-CN" sz="2400" b="1">
                <a:latin typeface="Times New Roman" panose="02020603050405020304" pitchFamily="18" charset="0"/>
                <a:ea typeface="迷你简卡通" panose="03000509000000000000" pitchFamily="65" charset="-122"/>
                <a:cs typeface="Times New Roman" panose="02020603050405020304" pitchFamily="18" charset="0"/>
              </a:rPr>
              <a:t>I. Thế nào là rút gọn câu?</a:t>
            </a:r>
            <a:endParaRPr lang="zh-CN" altLang="en-US" sz="2400" b="1" dirty="0">
              <a:latin typeface="Times New Roman" panose="02020603050405020304" pitchFamily="18" charset="0"/>
              <a:ea typeface="迷你简卡通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280592" y="915567"/>
            <a:ext cx="5105400" cy="459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8" tIns="45719" rIns="91438" bIns="45719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74"/>
          <p:cNvSpPr txBox="1">
            <a:spLocks noChangeArrowheads="1"/>
          </p:cNvSpPr>
          <p:nvPr/>
        </p:nvSpPr>
        <p:spPr bwMode="auto">
          <a:xfrm>
            <a:off x="5691066" y="2007393"/>
            <a:ext cx="2183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8" tIns="45719" rIns="91438" bIns="45719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</a:endParaRPr>
          </a:p>
        </p:txBody>
      </p:sp>
      <p:pic>
        <p:nvPicPr>
          <p:cNvPr id="33" name="图片 7"/>
          <p:cNvPicPr>
            <a:picLocks noChangeAspect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92281" y="1"/>
            <a:ext cx="2253293" cy="1998889"/>
          </a:xfrm>
          <a:prstGeom prst="rect">
            <a:avLst/>
          </a:prstGeom>
        </p:spPr>
      </p:pic>
      <p:pic>
        <p:nvPicPr>
          <p:cNvPr id="34" name="图片 9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238624" y="-48183"/>
            <a:ext cx="1551600" cy="10723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5" grpId="0"/>
      <p:bldP spid="6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611560" y="411510"/>
            <a:ext cx="7848872" cy="42484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85392" y="487973"/>
            <a:ext cx="3574248" cy="461665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en-US" altLang="zh-CN" sz="2400" b="1">
                <a:latin typeface="Times New Roman" panose="02020603050405020304" pitchFamily="18" charset="0"/>
                <a:ea typeface="迷你简卡通" panose="03000509000000000000" pitchFamily="65" charset="-122"/>
                <a:cs typeface="Times New Roman" panose="02020603050405020304" pitchFamily="18" charset="0"/>
              </a:rPr>
              <a:t>I. Thế nào là rút gọn câu?</a:t>
            </a:r>
            <a:endParaRPr lang="zh-CN" altLang="en-US" sz="2400" b="1" dirty="0">
              <a:latin typeface="Times New Roman" panose="02020603050405020304" pitchFamily="18" charset="0"/>
              <a:ea typeface="迷你简卡通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280592" y="915567"/>
            <a:ext cx="5105400" cy="459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8" tIns="45719" rIns="91438" bIns="45719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xét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187450" y="1472565"/>
            <a:ext cx="7069455" cy="951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8" tIns="45719" rIns="91438" bIns="45719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Ví dụ 1: </a:t>
            </a:r>
            <a:endParaRPr lang="en-US" sz="28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Học ăn, học nói, học gói, học mở</a:t>
            </a:r>
            <a:endParaRPr lang="en-US" sz="28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195264" y="2872557"/>
            <a:ext cx="756699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8" tIns="45719" rIns="91438" bIns="45719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Chúng ta học ăn, học nói, học gói, học mở</a:t>
            </a:r>
            <a:endParaRPr lang="en-US" sz="28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3055548" y="3058963"/>
            <a:ext cx="90084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8" tIns="45719" rIns="91438" bIns="4571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833241" y="3307763"/>
            <a:ext cx="6813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8" tIns="45719" rIns="91438" bIns="45719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            VN1         VN2        VN3          VN4</a:t>
            </a:r>
            <a:endParaRPr lang="en-US" sz="24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475740" y="2365375"/>
            <a:ext cx="344678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8" tIns="45719" rIns="91438" bIns="45719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Lược bỏ CN</a:t>
            </a:r>
            <a:endParaRPr lang="en-US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74"/>
          <p:cNvSpPr txBox="1">
            <a:spLocks noChangeArrowheads="1"/>
          </p:cNvSpPr>
          <p:nvPr/>
        </p:nvSpPr>
        <p:spPr bwMode="auto">
          <a:xfrm>
            <a:off x="5691066" y="2007393"/>
            <a:ext cx="2183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8" tIns="45719" rIns="91438" bIns="45719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1679577" y="3920739"/>
            <a:ext cx="24741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8" tIns="45719" rIns="91438" bIns="45719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Có đủ CN</a:t>
            </a:r>
            <a:endParaRPr lang="en-US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" name="图片 7"/>
          <p:cNvPicPr>
            <a:picLocks noChangeAspect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92281" y="1"/>
            <a:ext cx="2253293" cy="1998889"/>
          </a:xfrm>
          <a:prstGeom prst="rect">
            <a:avLst/>
          </a:prstGeom>
        </p:spPr>
      </p:pic>
      <p:pic>
        <p:nvPicPr>
          <p:cNvPr id="34" name="图片 9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238624" y="-48183"/>
            <a:ext cx="1551600" cy="10723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ldLvl="0" animBg="1"/>
      <p:bldP spid="5" grpId="0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30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11560" y="267496"/>
            <a:ext cx="7848872" cy="46069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08530" y="618824"/>
            <a:ext cx="6143791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</a:ln>
          <a:effectLst/>
        </p:spPr>
        <p:txBody>
          <a:bodyPr vert="horz" wrap="square" lIns="91438" tIns="45719" rIns="91438" bIns="45719" numCol="1" anchor="ctr" anchorCtr="0" compatLnSpc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i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ăn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gói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187372" y="1275587"/>
            <a:ext cx="7165257" cy="5594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68577" tIns="34289" rIns="68577" bIns="34289" numCol="1" anchor="ctr" anchorCtr="0" compatLnSpc="1"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i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3200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tôi, </a:t>
            </a:r>
            <a:r>
              <a:rPr lang="en-US" sz="3200" i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3200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mình…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187736" y="1780200"/>
            <a:ext cx="6155355" cy="30219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68577" tIns="34289" rIns="68577" bIns="34289" numCol="1" anchor="ctr" anchorCtr="0" compatLnSpc="1">
            <a:spAutoFit/>
          </a:bodyPr>
          <a:lstStyle/>
          <a:p>
            <a:pPr algn="just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tục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khuyên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tất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nhắc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nhở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mang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đạo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tộc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VN. Việc lược bỏ sẽ mang ý nghĩa khái quát hơn, rộng hơn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bldLvl="0" animBg="1"/>
      <p:bldP spid="1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467544" y="267496"/>
            <a:ext cx="8145280" cy="46069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en-US"/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755650" y="663575"/>
            <a:ext cx="3468370" cy="4978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68577" tIns="34289" rIns="68577" bIns="34289" numCol="1" anchor="ctr" anchorCtr="0" compatLnSpc="1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Ví dụ 2: 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615852" y="1563639"/>
            <a:ext cx="8204621" cy="4385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68577" tIns="34289" rIns="68577" bIns="34289" numCol="1" anchor="ctr" anchorCtr="0" compatLnSpc="1">
            <a:spAutoFit/>
          </a:bodyPr>
          <a:lstStyle/>
          <a:p>
            <a:pPr algn="just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đuổi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bốn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sáu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bảy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610116" y="2887879"/>
            <a:ext cx="8002708" cy="80791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68577" tIns="34289" rIns="68577" bIns="34289" numCol="1" anchor="ctr" anchorCtr="0" compatLnSpc="1"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b,  -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HN?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-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4716017" y="1995687"/>
            <a:ext cx="2602121" cy="4385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68577" tIns="34289" rIns="68577" bIns="34289" numCol="1" anchor="ctr" anchorCtr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ược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2904431" y="3291837"/>
            <a:ext cx="4413707" cy="4385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68577" tIns="34289" rIns="68577" bIns="34289" numCol="1" anchor="ctr" anchorCtr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Lược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Line 78"/>
          <p:cNvSpPr>
            <a:spLocks noChangeShapeType="1"/>
          </p:cNvSpPr>
          <p:nvPr/>
        </p:nvSpPr>
        <p:spPr bwMode="auto">
          <a:xfrm flipH="1">
            <a:off x="2555776" y="1563638"/>
            <a:ext cx="762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8" tIns="45719" rIns="91438" bIns="4571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59633" y="1995687"/>
            <a:ext cx="630301" cy="461665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61580" y="1995687"/>
            <a:ext cx="630301" cy="461665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44244" y="3940027"/>
            <a:ext cx="6840760" cy="8286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i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sz="2400" b="1" i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 cho câu gọn hơn, thông tin nhanh hơn nhưng vẫn hiểu được.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图片 13"/>
          <p:cNvPicPr>
            <a:picLocks noChangeAspect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524799" y="2936114"/>
            <a:ext cx="2097206" cy="2206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13" grpId="0"/>
      <p:bldP spid="14" grpId="0"/>
      <p:bldP spid="15" grpId="0"/>
      <p:bldP spid="16" grpId="0"/>
      <p:bldP spid="21" grpId="0" animBg="1"/>
      <p:bldP spid="22" grpId="0"/>
      <p:bldP spid="23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11560" y="267496"/>
            <a:ext cx="7848872" cy="46069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07957" y="586715"/>
            <a:ext cx="6408712" cy="396811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Rút gọn câu: khi nói hoặc viết có thể lược bỏ một số thành phần câu, tạo thành câu rút gọn.</a:t>
            </a:r>
            <a:endParaRPr lang="en-US" sz="28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- Tác dụng:</a:t>
            </a:r>
            <a:endParaRPr lang="en-US" sz="28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+ Làm cho câu gọn hơn, thông tin nhanh, tránh lặp những từ ngữ đã xuất hiện trong câu đứng trước.</a:t>
            </a:r>
            <a:endParaRPr lang="en-US" sz="28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+ Ngụ ý hành động, đặc điểm nói trong câu là của chung mọi người.</a:t>
            </a:r>
            <a:endParaRPr lang="en-US" sz="28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4941" y="1348169"/>
            <a:ext cx="1080120" cy="1567180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en-US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Kết luận</a:t>
            </a:r>
            <a:endParaRPr lang="en-US" sz="32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图片 11"/>
          <p:cNvPicPr>
            <a:picLocks noChangeAspect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36258" y="3004089"/>
            <a:ext cx="1981548" cy="2144073"/>
          </a:xfrm>
          <a:prstGeom prst="rect">
            <a:avLst/>
          </a:prstGeom>
        </p:spPr>
      </p:pic>
      <p:pic>
        <p:nvPicPr>
          <p:cNvPr id="10" name="图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527243" flipH="1">
            <a:off x="8098099" y="299603"/>
            <a:ext cx="1238156" cy="22063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267496"/>
            <a:ext cx="8145280" cy="46069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en-US"/>
          </a:p>
        </p:txBody>
      </p:sp>
      <p:sp>
        <p:nvSpPr>
          <p:cNvPr id="4" name="文本框 11"/>
          <p:cNvSpPr txBox="1"/>
          <p:nvPr/>
        </p:nvSpPr>
        <p:spPr>
          <a:xfrm>
            <a:off x="594839" y="411511"/>
            <a:ext cx="4913265" cy="561692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ea typeface="迷你简卡通" panose="03000509000000000000" pitchFamily="65" charset="-122"/>
                <a:cs typeface="Times New Roman" panose="02020603050405020304" pitchFamily="18" charset="0"/>
              </a:rPr>
              <a:t>II. </a:t>
            </a:r>
            <a:r>
              <a:rPr lang="en-US" altLang="zh-CN" sz="3200" b="1" dirty="0" err="1">
                <a:latin typeface="Times New Roman" panose="02020603050405020304" pitchFamily="18" charset="0"/>
                <a:ea typeface="迷你简卡通" panose="03000509000000000000" pitchFamily="65" charset="-122"/>
                <a:cs typeface="Times New Roman" panose="02020603050405020304" pitchFamily="18" charset="0"/>
              </a:rPr>
              <a:t>Cách</a:t>
            </a:r>
            <a:r>
              <a:rPr lang="en-US" altLang="zh-CN" sz="3200" b="1" dirty="0">
                <a:latin typeface="Times New Roman" panose="02020603050405020304" pitchFamily="18" charset="0"/>
                <a:ea typeface="迷你简卡通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latin typeface="Times New Roman" panose="02020603050405020304" pitchFamily="18" charset="0"/>
                <a:ea typeface="迷你简卡通" panose="03000509000000000000" pitchFamily="65" charset="-122"/>
                <a:cs typeface="Times New Roman" panose="02020603050405020304" pitchFamily="18" charset="0"/>
              </a:rPr>
              <a:t>dùng</a:t>
            </a:r>
            <a:r>
              <a:rPr lang="en-US" altLang="zh-CN" sz="3200" b="1" dirty="0">
                <a:latin typeface="Times New Roman" panose="02020603050405020304" pitchFamily="18" charset="0"/>
                <a:ea typeface="迷你简卡通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latin typeface="Times New Roman" panose="02020603050405020304" pitchFamily="18" charset="0"/>
                <a:ea typeface="迷你简卡通" panose="03000509000000000000" pitchFamily="65" charset="-122"/>
                <a:cs typeface="Times New Roman" panose="02020603050405020304" pitchFamily="18" charset="0"/>
              </a:rPr>
              <a:t>câu</a:t>
            </a:r>
            <a:r>
              <a:rPr lang="en-US" altLang="zh-CN" sz="3200" b="1" dirty="0">
                <a:latin typeface="Times New Roman" panose="02020603050405020304" pitchFamily="18" charset="0"/>
                <a:ea typeface="迷你简卡通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latin typeface="Times New Roman" panose="02020603050405020304" pitchFamily="18" charset="0"/>
                <a:ea typeface="迷你简卡通" panose="03000509000000000000" pitchFamily="65" charset="-122"/>
                <a:cs typeface="Times New Roman" panose="02020603050405020304" pitchFamily="18" charset="0"/>
              </a:rPr>
              <a:t>rút</a:t>
            </a:r>
            <a:r>
              <a:rPr lang="en-US" altLang="zh-CN" sz="3200" b="1" dirty="0">
                <a:latin typeface="Times New Roman" panose="02020603050405020304" pitchFamily="18" charset="0"/>
                <a:ea typeface="迷你简卡通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latin typeface="Times New Roman" panose="02020603050405020304" pitchFamily="18" charset="0"/>
                <a:ea typeface="迷你简卡通" panose="03000509000000000000" pitchFamily="65" charset="-122"/>
                <a:cs typeface="Times New Roman" panose="02020603050405020304" pitchFamily="18" charset="0"/>
              </a:rPr>
              <a:t>gọn</a:t>
            </a:r>
            <a:endParaRPr lang="zh-CN" altLang="en-US" sz="3200" b="1" dirty="0">
              <a:latin typeface="Times New Roman" panose="02020603050405020304" pitchFamily="18" charset="0"/>
              <a:ea typeface="迷你简卡通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71451" y="1234984"/>
            <a:ext cx="7453168" cy="92900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68577" tIns="34289" rIns="68577" bIns="34289" numCol="1" anchor="ctr" anchorCtr="0" compatLnSpc="1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i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Ví dụ: SGK - Tr 15</a:t>
            </a:r>
            <a:endParaRPr lang="en-US" sz="2800" b="1" i="1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Nhận xét</a:t>
            </a:r>
            <a:endParaRPr lang="en-US" sz="28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13"/>
          <p:cNvPicPr>
            <a:picLocks noChangeAspect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226349" y="2879599"/>
            <a:ext cx="2097206" cy="2206943"/>
          </a:xfrm>
          <a:prstGeom prst="rect">
            <a:avLst/>
          </a:prstGeom>
        </p:spPr>
      </p:pic>
      <p:pic>
        <p:nvPicPr>
          <p:cNvPr id="9" name="图片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934422">
            <a:off x="46021" y="3215181"/>
            <a:ext cx="1238156" cy="22063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11560" y="411510"/>
            <a:ext cx="7848872" cy="42484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27714" y="1157631"/>
            <a:ext cx="2128737" cy="187220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471561" y="1131477"/>
            <a:ext cx="2128737" cy="187220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55638" y="1616682"/>
            <a:ext cx="2128737" cy="95410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 loăng quăng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74440" y="1779905"/>
            <a:ext cx="1596390" cy="52070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Nhảy dây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012419" y="1131477"/>
            <a:ext cx="2128737" cy="187220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72225" y="1779905"/>
            <a:ext cx="1506220" cy="52070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Kéo co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187878" y="3182631"/>
            <a:ext cx="6768751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38" tIns="45719" rIns="91438" bIns="45719" numCol="1" anchor="ctr" anchorCtr="0" compatLnSpc="1">
            <a:spAutoFit/>
          </a:bodyPr>
          <a:lstStyle/>
          <a:p>
            <a:pPr lvl="0" algn="ctr"/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108249" y="3706064"/>
            <a:ext cx="7072536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38" tIns="45719" rIns="91438" bIns="45719" numCol="1" anchor="ctr" anchorCtr="0" compatLnSpc="1">
            <a:spAutoFit/>
          </a:bodyPr>
          <a:lstStyle/>
          <a:p>
            <a:pPr lvl="0" algn="ctr"/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 sẽ thiếu thành phần và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图片 7"/>
          <p:cNvPicPr>
            <a:picLocks noChangeAspect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582927" y="1"/>
            <a:ext cx="1762646" cy="1563638"/>
          </a:xfrm>
          <a:prstGeom prst="rect">
            <a:avLst/>
          </a:prstGeom>
        </p:spPr>
      </p:pic>
      <p:pic>
        <p:nvPicPr>
          <p:cNvPr id="14" name="图片 9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264017" y="-32777"/>
            <a:ext cx="1551600" cy="107231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475740" y="483235"/>
            <a:ext cx="16084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* Ví dụ 1: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4" grpId="0"/>
      <p:bldP spid="5" grpId="0"/>
      <p:bldP spid="9" grpId="0" bldLvl="0" animBg="1"/>
      <p:bldP spid="6" grpId="0"/>
      <p:bldP spid="10" grpId="0" bldLvl="0" animBg="1"/>
      <p:bldP spid="11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7544" y="267496"/>
            <a:ext cx="8145280" cy="46069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en-US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99487" y="933352"/>
            <a:ext cx="7543800" cy="117724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68577" tIns="34289" rIns="68577" bIns="34289" numCol="1" anchor="ctr" anchorCtr="0" compatLnSpc="1"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1212850" algn="ctr"/>
              </a:tabLst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ơi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hôm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nay con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10.</a:t>
            </a:r>
            <a:endParaRPr lang="en-US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1212850" algn="ctr"/>
              </a:tabLst>
            </a:pP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: Con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ngoan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1212850" algn="ctr"/>
              </a:tabLst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toán</a:t>
            </a:r>
            <a:r>
              <a:rPr lang="en-US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图片 13"/>
          <p:cNvPicPr>
            <a:picLocks noChangeAspect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226349" y="2879599"/>
            <a:ext cx="2097206" cy="2206943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188085" y="411480"/>
            <a:ext cx="16084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* Ví dụ 2: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5"/>
          <p:cNvSpPr/>
          <p:nvPr/>
        </p:nvSpPr>
        <p:spPr>
          <a:xfrm>
            <a:off x="971600" y="2215268"/>
            <a:ext cx="6858000" cy="559435"/>
          </a:xfrm>
          <a:prstGeom prst="rect">
            <a:avLst/>
          </a:prstGeom>
        </p:spPr>
        <p:txBody>
          <a:bodyPr wrap="square" lIns="68577" tIns="34289" rIns="68577" bIns="34289">
            <a:spAutoFit/>
          </a:bodyPr>
          <a:p>
            <a:pPr defTabSz="685800" fontAlgn="base">
              <a:spcBef>
                <a:spcPct val="0"/>
              </a:spcBef>
              <a:spcAft>
                <a:spcPct val="0"/>
              </a:spcAft>
              <a:tabLst>
                <a:tab pos="1212850" algn="ctr"/>
              </a:tabLst>
            </a:pP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S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ắc thái biểu cảm chưa phù hợp.</a:t>
            </a:r>
            <a:endParaRPr lang="en-US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19765" y="2859764"/>
            <a:ext cx="5012140" cy="17907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68577" tIns="34289" rIns="68577" bIns="34289" numCol="1" anchor="ctr" anchorCtr="0" compatLnSpc="1">
            <a:spAutoFit/>
          </a:bodyPr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1212850" algn="ctr"/>
              </a:tabLst>
            </a:pP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Ví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dụ</a:t>
            </a:r>
            <a:r>
              <a:rPr lang="en-US" sz="2800" b="1" i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endParaRPr lang="en-US" sz="2800" b="1" i="1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1212850" algn="ctr"/>
              </a:tabLst>
            </a:pPr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Thưa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toán</a:t>
            </a:r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ạ!</a:t>
            </a:r>
            <a:endParaRPr lang="en-US" sz="280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1212850" algn="ctr"/>
              </a:tabLst>
            </a:pPr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Dạ, bài kiểm tra toán mẹ ạ!</a:t>
            </a:r>
            <a:endParaRPr lang="en-US" sz="2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1212850" algn="ctr"/>
              </a:tabLst>
            </a:pPr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Dạ, môn Toán mẹ ạ!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Click="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3" grpId="0"/>
      <p:bldP spid="8" grpId="0" bldLvl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自定义 1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F79646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3200" dirty="0" smtClean="0">
            <a:latin typeface="迷你简卡通" panose="03000509000000000000" pitchFamily="65" charset="-122"/>
            <a:ea typeface="迷你简卡通" panose="03000509000000000000" pitchFamily="65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3585</Words>
  <Application>WPS Presentation</Application>
  <PresentationFormat>On-screen Show (16:9)</PresentationFormat>
  <Paragraphs>181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19</vt:i4>
      </vt:variant>
    </vt:vector>
  </HeadingPairs>
  <TitlesOfParts>
    <vt:vector size="34" baseType="lpstr">
      <vt:lpstr>Arial</vt:lpstr>
      <vt:lpstr>SimSun</vt:lpstr>
      <vt:lpstr>Wingdings</vt:lpstr>
      <vt:lpstr>迷你简卡通</vt:lpstr>
      <vt:lpstr>Microsoft YaHei</vt:lpstr>
      <vt:lpstr>Times New Roman</vt:lpstr>
      <vt:lpstr>Calibri</vt:lpstr>
      <vt:lpstr>Arial Unicode MS</vt:lpstr>
      <vt:lpstr>Times New Roman</vt:lpstr>
      <vt:lpstr>Calibri Light</vt:lpstr>
      <vt:lpstr>Tahoma</vt:lpstr>
      <vt:lpstr>Office Theme</vt:lpstr>
      <vt:lpstr>1_Office Theme</vt:lpstr>
      <vt:lpstr>7_Office Theme</vt:lpstr>
      <vt:lpstr>8_Office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</dc:creator>
  <cp:lastModifiedBy>asus</cp:lastModifiedBy>
  <cp:revision>102</cp:revision>
  <dcterms:created xsi:type="dcterms:W3CDTF">2021-10-30T09:07:00Z</dcterms:created>
  <dcterms:modified xsi:type="dcterms:W3CDTF">2022-01-17T12:23:00Z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30667290B50E46F3A41DF3A1DE15039A</vt:lpwstr>
  </property>
  <property fmtid="{D5CDD505-2E9C-101B-9397-08002B2CF9AE}" pid="3" name="KSOProductBuildVer">
    <vt:lpwstr>1033-11.2.0.10443</vt:lpwstr>
  </property>
</Properties>
</file>