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6" r:id="rId2"/>
    <p:sldId id="277" r:id="rId3"/>
    <p:sldId id="259" r:id="rId4"/>
    <p:sldId id="260" r:id="rId5"/>
    <p:sldId id="261" r:id="rId6"/>
    <p:sldId id="274" r:id="rId7"/>
    <p:sldId id="273" r:id="rId8"/>
    <p:sldId id="27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FD5EA"/>
    <a:srgbClr val="FFFFFF"/>
    <a:srgbClr val="92DBF8"/>
    <a:srgbClr val="6ECFF6"/>
    <a:srgbClr val="FAC5BE"/>
    <a:srgbClr val="F8ACA2"/>
    <a:srgbClr val="F47A69"/>
    <a:srgbClr val="F09456"/>
    <a:srgbClr val="F490AD"/>
    <a:srgbClr val="EF5F8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15" autoAdjust="0"/>
    <p:restoredTop sz="95501" autoAdjust="0"/>
  </p:normalViewPr>
  <p:slideViewPr>
    <p:cSldViewPr snapToGrid="0" showGuides="1">
      <p:cViewPr varScale="1">
        <p:scale>
          <a:sx n="82" d="100"/>
          <a:sy n="82" d="100"/>
        </p:scale>
        <p:origin x="-96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86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B2_02.wa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B2_02.wa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9206" y="1303153"/>
            <a:ext cx="7211028" cy="1261880"/>
          </a:xfrm>
          <a:prstGeom prst="rect">
            <a:avLst/>
          </a:prstGeom>
          <a:noFill/>
        </p:spPr>
        <p:txBody>
          <a:bodyPr wrap="square" lIns="91435" tIns="45718" rIns="91435" bIns="45718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 TELEVISION.</a:t>
            </a:r>
            <a:endParaRPr lang="en-US" sz="32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Period </a:t>
            </a:r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Getting started </a:t>
            </a:r>
            <a:endParaRPr lang="en-US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80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" y="1801789"/>
            <a:ext cx="9139044" cy="51657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1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3486" y="170286"/>
            <a:ext cx="305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33451" y="1125881"/>
            <a:ext cx="527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48DA4"/>
                </a:solidFill>
              </a:rPr>
              <a:t>What’s on today?</a:t>
            </a:r>
          </a:p>
        </p:txBody>
      </p:sp>
      <p:pic>
        <p:nvPicPr>
          <p:cNvPr id="8" name="B2_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6977605" y="110056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662" y="841935"/>
            <a:ext cx="869521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i="1"/>
              <a:t>Phong: </a:t>
            </a:r>
            <a:r>
              <a:rPr lang="en-US" sz="2200"/>
              <a:t>What are you watching, Hung?  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Hung: </a:t>
            </a:r>
            <a:r>
              <a:rPr lang="en-US" sz="2200" i="1"/>
              <a:t>The Voice Kids</a:t>
            </a:r>
            <a:r>
              <a:rPr lang="en-US" sz="2200"/>
              <a:t>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Phong: </a:t>
            </a:r>
            <a:r>
              <a:rPr lang="en-US" sz="2200"/>
              <a:t>That music talent show is very interesting.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Hung: </a:t>
            </a:r>
            <a:r>
              <a:rPr lang="en-US" sz="2200"/>
              <a:t>It is. What programme do you often watch, Phong?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Phong: </a:t>
            </a:r>
            <a:r>
              <a:rPr lang="en-US" sz="2200"/>
              <a:t>Films. I like animated films like </a:t>
            </a:r>
            <a:r>
              <a:rPr lang="en-US" sz="2200" i="1"/>
              <a:t>The Lion King</a:t>
            </a:r>
            <a:r>
              <a:rPr lang="en-US" sz="2200"/>
              <a:t>. 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Hung: </a:t>
            </a:r>
            <a:r>
              <a:rPr lang="en-US" sz="2200"/>
              <a:t>I love them, too. They’re wonderful.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Phong: </a:t>
            </a:r>
            <a:r>
              <a:rPr lang="en-US" sz="2200"/>
              <a:t>I often watch them with my little brother, but he prefers cartoons.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Hung: </a:t>
            </a:r>
            <a:r>
              <a:rPr lang="en-US" sz="2200" i="1"/>
              <a:t>Tom and Jerry?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Phong: </a:t>
            </a:r>
            <a:r>
              <a:rPr lang="en-US" sz="2200"/>
              <a:t>Ha ... ha ... Yes, he loves Jerry the mouse. 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Hung: </a:t>
            </a:r>
            <a:r>
              <a:rPr lang="en-US" sz="2200"/>
              <a:t>Jerry’s a clever character. Do you know any English programmes for children?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Phong: </a:t>
            </a:r>
            <a:r>
              <a:rPr lang="en-US" sz="2200"/>
              <a:t>Yes. I watch </a:t>
            </a:r>
            <a:r>
              <a:rPr lang="en-US" sz="2200" i="1"/>
              <a:t>English in a Minute</a:t>
            </a:r>
            <a:r>
              <a:rPr lang="en-US" sz="2200"/>
              <a:t> on </a:t>
            </a:r>
            <a:r>
              <a:rPr lang="en-US" sz="2200" i="1"/>
              <a:t>VTV7</a:t>
            </a:r>
            <a:r>
              <a:rPr lang="en-US" sz="2200"/>
              <a:t>. </a:t>
            </a:r>
          </a:p>
          <a:p>
            <a:pPr>
              <a:lnSpc>
                <a:spcPct val="120000"/>
              </a:lnSpc>
            </a:pPr>
            <a:r>
              <a:rPr lang="en-US" sz="2200"/>
              <a:t>This channel has many educational programmes. 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Hung: </a:t>
            </a:r>
            <a:r>
              <a:rPr lang="en-US" sz="2200"/>
              <a:t>Great. I’ll watch it, too.</a:t>
            </a:r>
          </a:p>
          <a:p>
            <a:pPr>
              <a:lnSpc>
                <a:spcPct val="120000"/>
              </a:lnSpc>
            </a:pPr>
            <a:endParaRPr lang="en-US" sz="2200"/>
          </a:p>
        </p:txBody>
      </p:sp>
      <p:sp>
        <p:nvSpPr>
          <p:cNvPr id="4" name="TextBox 3"/>
          <p:cNvSpPr txBox="1"/>
          <p:nvPr/>
        </p:nvSpPr>
        <p:spPr>
          <a:xfrm>
            <a:off x="1933451" y="0"/>
            <a:ext cx="527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48DA4"/>
                </a:solidFill>
              </a:rPr>
              <a:t>What’s on today?</a:t>
            </a:r>
          </a:p>
        </p:txBody>
      </p:sp>
      <p:pic>
        <p:nvPicPr>
          <p:cNvPr id="6" name="B2_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116501" y="125103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1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9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7625" y="201521"/>
            <a:ext cx="75461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05989" y="1678859"/>
            <a:ext cx="4548254" cy="461665"/>
            <a:chOff x="1230086" y="1785257"/>
            <a:chExt cx="454825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11086" y="1785257"/>
              <a:ext cx="41672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/>
                <a:t> The Voice Kids </a:t>
              </a:r>
              <a:r>
                <a:rPr lang="en-US" sz="2400"/>
                <a:t>programme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5989" y="2089219"/>
            <a:ext cx="6092928" cy="461665"/>
            <a:chOff x="1230086" y="1785257"/>
            <a:chExt cx="6092928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11086" y="1785257"/>
              <a:ext cx="57119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/>
                <a:t>English in a Minute </a:t>
              </a:r>
              <a:r>
                <a:rPr lang="en-US" sz="2400"/>
                <a:t>programme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14490" y="2523898"/>
            <a:ext cx="6185074" cy="461665"/>
            <a:chOff x="1230086" y="1785257"/>
            <a:chExt cx="6185074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1086" y="1785257"/>
              <a:ext cx="5804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different TV programmes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5783" y="3086745"/>
            <a:ext cx="7180427" cy="461665"/>
            <a:chOff x="369902" y="2142097"/>
            <a:chExt cx="7180427" cy="461665"/>
          </a:xfrm>
        </p:grpSpPr>
        <p:sp>
          <p:nvSpPr>
            <p:cNvPr id="26" name="TextBox 25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44733" y="2142097"/>
              <a:ext cx="67055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Phong likes _______.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79952" y="3594521"/>
            <a:ext cx="2916793" cy="461665"/>
            <a:chOff x="1230086" y="1785257"/>
            <a:chExt cx="2916793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11086" y="1785257"/>
              <a:ext cx="25357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animated  films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342418" y="3588183"/>
            <a:ext cx="1796143" cy="461665"/>
            <a:chOff x="1230086" y="1785257"/>
            <a:chExt cx="1796143" cy="461665"/>
          </a:xfrm>
        </p:grpSpPr>
        <p:sp>
          <p:nvSpPr>
            <p:cNvPr id="41" name="TextBox 4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cartoons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16589" y="3588183"/>
            <a:ext cx="2841162" cy="461665"/>
            <a:chOff x="1230086" y="1785257"/>
            <a:chExt cx="2841162" cy="461665"/>
          </a:xfrm>
        </p:grpSpPr>
        <p:sp>
          <p:nvSpPr>
            <p:cNvPr id="44" name="TextBox 4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talent shows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05783" y="4246114"/>
            <a:ext cx="7061016" cy="830997"/>
            <a:chOff x="363373" y="4026312"/>
            <a:chExt cx="7061016" cy="830997"/>
          </a:xfrm>
        </p:grpSpPr>
        <p:sp>
          <p:nvSpPr>
            <p:cNvPr id="49" name="TextBox 48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38203" y="4026312"/>
              <a:ext cx="6586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When you’re viewing a TV programme, you say: “I’m _______ TV.”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47293" y="5037550"/>
            <a:ext cx="3374583" cy="461665"/>
            <a:chOff x="1230086" y="1785257"/>
            <a:chExt cx="3374583" cy="461665"/>
          </a:xfrm>
        </p:grpSpPr>
        <p:sp>
          <p:nvSpPr>
            <p:cNvPr id="52" name="TextBox 5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watching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358348" y="5031212"/>
            <a:ext cx="3002378" cy="461665"/>
            <a:chOff x="1230086" y="1785257"/>
            <a:chExt cx="3002378" cy="461665"/>
          </a:xfrm>
        </p:grpSpPr>
        <p:sp>
          <p:nvSpPr>
            <p:cNvPr id="55" name="TextBox 5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seeing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308087" y="5022559"/>
            <a:ext cx="2333698" cy="461665"/>
            <a:chOff x="1230086" y="1785257"/>
            <a:chExt cx="2333698" cy="461665"/>
          </a:xfrm>
        </p:grpSpPr>
        <p:sp>
          <p:nvSpPr>
            <p:cNvPr id="58" name="TextBox 5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looking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16669" y="5617150"/>
            <a:ext cx="7931136" cy="470318"/>
            <a:chOff x="363373" y="3312302"/>
            <a:chExt cx="7931136" cy="470318"/>
          </a:xfrm>
        </p:grpSpPr>
        <p:sp>
          <p:nvSpPr>
            <p:cNvPr id="63" name="TextBox 6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38203" y="3312302"/>
              <a:ext cx="74563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When a programme teachesyou something, it’s _______.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54036" y="6190507"/>
            <a:ext cx="2688784" cy="461665"/>
            <a:chOff x="1230086" y="1785257"/>
            <a:chExt cx="2688784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educational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360693" y="6173545"/>
            <a:ext cx="1711122" cy="461665"/>
            <a:chOff x="1230086" y="1785257"/>
            <a:chExt cx="1711122" cy="461665"/>
          </a:xfrm>
        </p:grpSpPr>
        <p:sp>
          <p:nvSpPr>
            <p:cNvPr id="69" name="TextBox 6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funny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316689" y="6190506"/>
            <a:ext cx="1544574" cy="461665"/>
            <a:chOff x="1230086" y="1785257"/>
            <a:chExt cx="1544574" cy="461665"/>
          </a:xfrm>
        </p:grpSpPr>
        <p:sp>
          <p:nvSpPr>
            <p:cNvPr id="72" name="TextBox 7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11085" y="1785257"/>
              <a:ext cx="1163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clever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05783" y="1237679"/>
            <a:ext cx="6973597" cy="470318"/>
            <a:chOff x="363373" y="1262747"/>
            <a:chExt cx="6973597" cy="470318"/>
          </a:xfrm>
        </p:grpSpPr>
        <p:sp>
          <p:nvSpPr>
            <p:cNvPr id="77" name="TextBox 76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27313" y="1271400"/>
              <a:ext cx="650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Phong and Hung are talking about _______.</a:t>
              </a:r>
              <a:endParaRPr lang="en-US" sz="2400" i="1"/>
            </a:p>
          </p:txBody>
        </p:sp>
      </p:grpSp>
      <p:sp>
        <p:nvSpPr>
          <p:cNvPr id="2" name="Oval 1">
            <a:extLst>
              <a:ext uri="{FF2B5EF4-FFF2-40B4-BE49-F238E27FC236}">
                <a16:creationId xmlns="" xmlns:a16="http://schemas.microsoft.com/office/drawing/2014/main" id="{E3DEF8E4-F00B-4E80-A5C4-B50948CDC576}"/>
              </a:ext>
            </a:extLst>
          </p:cNvPr>
          <p:cNvSpPr/>
          <p:nvPr/>
        </p:nvSpPr>
        <p:spPr>
          <a:xfrm>
            <a:off x="719108" y="2539624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029C0F92-824C-4354-B574-C9554A8167A6}"/>
              </a:ext>
            </a:extLst>
          </p:cNvPr>
          <p:cNvSpPr/>
          <p:nvPr/>
        </p:nvSpPr>
        <p:spPr>
          <a:xfrm>
            <a:off x="674726" y="360672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C854EF38-380E-4A5B-94BA-418131CEF604}"/>
              </a:ext>
            </a:extLst>
          </p:cNvPr>
          <p:cNvSpPr/>
          <p:nvPr/>
        </p:nvSpPr>
        <p:spPr>
          <a:xfrm>
            <a:off x="638290" y="5065220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D1875FA4-C026-42CD-BAF7-CD0C09D6CD3E}"/>
              </a:ext>
            </a:extLst>
          </p:cNvPr>
          <p:cNvSpPr/>
          <p:nvPr/>
        </p:nvSpPr>
        <p:spPr>
          <a:xfrm>
            <a:off x="647293" y="620688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0" grpId="0" animBg="1"/>
      <p:bldP spid="62" grpId="0" animBg="1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DBABAA57-6AA2-48A4-8445-455D79488848}"/>
              </a:ext>
            </a:extLst>
          </p:cNvPr>
          <p:cNvGrpSpPr/>
          <p:nvPr/>
        </p:nvGrpSpPr>
        <p:grpSpPr>
          <a:xfrm>
            <a:off x="5153892" y="1597813"/>
            <a:ext cx="3654136" cy="4527342"/>
            <a:chOff x="5153892" y="1597813"/>
            <a:chExt cx="3654136" cy="4527342"/>
          </a:xfrm>
        </p:grpSpPr>
        <p:graphicFrame>
          <p:nvGraphicFramePr>
            <p:cNvPr id="14" name="Content Placeholder 3">
              <a:extLst>
                <a:ext uri="{FF2B5EF4-FFF2-40B4-BE49-F238E27FC236}">
                  <a16:creationId xmlns="" xmlns:a16="http://schemas.microsoft.com/office/drawing/2014/main" id="{B29D7F45-EE90-4663-8635-B832C88C366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498316154"/>
                </p:ext>
              </p:extLst>
            </p:nvPr>
          </p:nvGraphicFramePr>
          <p:xfrm>
            <a:off x="5153892" y="2509408"/>
            <a:ext cx="3654136" cy="902566"/>
          </p:xfrm>
          <a:graphic>
            <a:graphicData uri="http://schemas.openxmlformats.org/drawingml/2006/table">
              <a:tbl>
                <a:tblPr firstRow="1" bandRow="1">
                  <a:tableStyleId>{22838BEF-8BB2-4498-84A7-C5851F593DF1}</a:tableStyleId>
                </a:tblPr>
                <a:tblGrid>
                  <a:gridCol w="3654136">
                    <a:extLst>
                      <a:ext uri="{9D8B030D-6E8A-4147-A177-3AD203B41FA5}">
                        <a16:colId xmlns="" xmlns:a16="http://schemas.microsoft.com/office/drawing/2014/main" val="20000"/>
                      </a:ext>
                    </a:extLst>
                  </a:gridCol>
                </a:tblGrid>
                <a:tr h="902566">
                  <a:tc>
                    <a:txBody>
                      <a:bodyPr/>
                      <a:lstStyle/>
                      <a:p>
                        <a:r>
                          <a:rPr lang="en-US" sz="2400" b="1" dirty="0">
                            <a:solidFill>
                              <a:srgbClr val="0070C0"/>
                            </a:solidFill>
                          </a:rPr>
                          <a:t>a. </a:t>
                        </a:r>
                        <a:r>
                          <a:rPr lang="en-US" sz="2400" b="0" dirty="0"/>
                          <a:t>animated</a:t>
                        </a:r>
                        <a:r>
                          <a:rPr lang="en-US" sz="2400" b="0" baseline="0" dirty="0"/>
                          <a:t> film</a:t>
                        </a:r>
                        <a:endParaRPr lang="en-US" sz="2400" b="0" dirty="0"/>
                      </a:p>
                    </a:txBody>
                    <a:tcPr anchor="ctr"/>
                  </a:tc>
                  <a:extLst>
                    <a:ext uri="{0D108BD9-81ED-4DB2-BD59-A6C34878D82A}">
                      <a16:rowId xmlns="" xmlns:a16="http://schemas.microsoft.com/office/drawing/2014/main" val="10000"/>
                    </a:ext>
                  </a:extLst>
                </a:tr>
              </a:tbl>
            </a:graphicData>
          </a:graphic>
        </p:graphicFrame>
        <p:graphicFrame>
          <p:nvGraphicFramePr>
            <p:cNvPr id="15" name="Content Placeholder 3">
              <a:extLst>
                <a:ext uri="{FF2B5EF4-FFF2-40B4-BE49-F238E27FC236}">
                  <a16:creationId xmlns="" xmlns:a16="http://schemas.microsoft.com/office/drawing/2014/main" id="{A2619383-B122-43EC-B366-DCCBCB8487E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2900896903"/>
                </p:ext>
              </p:extLst>
            </p:nvPr>
          </p:nvGraphicFramePr>
          <p:xfrm>
            <a:off x="5153892" y="4314540"/>
            <a:ext cx="3654136" cy="902566"/>
          </p:xfrm>
          <a:graphic>
            <a:graphicData uri="http://schemas.openxmlformats.org/drawingml/2006/table">
              <a:tbl>
                <a:tblPr firstRow="1" bandRow="1">
                  <a:tableStyleId>{22838BEF-8BB2-4498-84A7-C5851F593DF1}</a:tableStyleId>
                </a:tblPr>
                <a:tblGrid>
                  <a:gridCol w="3654136">
                    <a:extLst>
                      <a:ext uri="{9D8B030D-6E8A-4147-A177-3AD203B41FA5}">
                        <a16:colId xmlns="" xmlns:a16="http://schemas.microsoft.com/office/drawing/2014/main" val="20000"/>
                      </a:ext>
                    </a:extLst>
                  </a:gridCol>
                </a:tblGrid>
                <a:tr h="902566">
                  <a:tc>
                    <a:txBody>
                      <a:bodyPr/>
                      <a:lstStyle/>
                      <a:p>
                        <a:r>
                          <a:rPr lang="en-US" sz="2400" b="1" kern="1200" dirty="0">
                            <a:solidFill>
                              <a:srgbClr val="0070C0"/>
                            </a:solidFill>
                            <a:latin typeface="+mn-lt"/>
                            <a:ea typeface="+mn-ea"/>
                            <a:cs typeface="+mn-cs"/>
                          </a:rPr>
                          <a:t>b. </a:t>
                        </a:r>
                        <a:r>
                          <a:rPr lang="en-US" sz="2400" b="0" dirty="0"/>
                          <a:t>channel</a:t>
                        </a:r>
                      </a:p>
                    </a:txBody>
                    <a:tcPr anchor="ctr">
                      <a:solidFill>
                        <a:srgbClr val="CFD5EA"/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10001"/>
                    </a:ext>
                  </a:extLst>
                </a:tr>
              </a:tbl>
            </a:graphicData>
          </a:graphic>
        </p:graphicFrame>
        <p:graphicFrame>
          <p:nvGraphicFramePr>
            <p:cNvPr id="16" name="Content Placeholder 3">
              <a:extLst>
                <a:ext uri="{FF2B5EF4-FFF2-40B4-BE49-F238E27FC236}">
                  <a16:creationId xmlns="" xmlns:a16="http://schemas.microsoft.com/office/drawing/2014/main" id="{3308382A-8AE6-445D-A632-3C3AB79D08C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2761607374"/>
                </p:ext>
              </p:extLst>
            </p:nvPr>
          </p:nvGraphicFramePr>
          <p:xfrm>
            <a:off x="5153892" y="1597813"/>
            <a:ext cx="3654136" cy="902566"/>
          </p:xfrm>
          <a:graphic>
            <a:graphicData uri="http://schemas.openxmlformats.org/drawingml/2006/table">
              <a:tbl>
                <a:tblPr firstRow="1" bandRow="1">
                  <a:tableStyleId>{22838BEF-8BB2-4498-84A7-C5851F593DF1}</a:tableStyleId>
                </a:tblPr>
                <a:tblGrid>
                  <a:gridCol w="3654136">
                    <a:extLst>
                      <a:ext uri="{9D8B030D-6E8A-4147-A177-3AD203B41FA5}">
                        <a16:colId xmlns="" xmlns:a16="http://schemas.microsoft.com/office/drawing/2014/main" val="20000"/>
                      </a:ext>
                    </a:extLst>
                  </a:gridCol>
                </a:tblGrid>
                <a:tr h="902566">
                  <a:tc>
                    <a:txBody>
                      <a:bodyPr/>
                      <a:lstStyle/>
                      <a:p>
                        <a:r>
                          <a:rPr lang="en-US" sz="2400" b="1" kern="1200" dirty="0">
                            <a:solidFill>
                              <a:srgbClr val="0070C0"/>
                            </a:solidFill>
                            <a:latin typeface="+mn-lt"/>
                            <a:ea typeface="+mn-ea"/>
                            <a:cs typeface="+mn-cs"/>
                          </a:rPr>
                          <a:t>c. </a:t>
                        </a:r>
                        <a:r>
                          <a:rPr lang="en-US" sz="2400" b="0" dirty="0"/>
                          <a:t>music</a:t>
                        </a:r>
                        <a:r>
                          <a:rPr lang="en-US" sz="2400" b="0" baseline="0" dirty="0"/>
                          <a:t> talent show</a:t>
                        </a:r>
                        <a:endParaRPr lang="en-US" sz="2400" b="0" dirty="0"/>
                      </a:p>
                    </a:txBody>
                    <a:tcPr anchor="ctr"/>
                  </a:tc>
                  <a:extLst>
                    <a:ext uri="{0D108BD9-81ED-4DB2-BD59-A6C34878D82A}">
                      <a16:rowId xmlns="" xmlns:a16="http://schemas.microsoft.com/office/drawing/2014/main" val="10002"/>
                    </a:ext>
                  </a:extLst>
                </a:tr>
              </a:tbl>
            </a:graphicData>
          </a:graphic>
        </p:graphicFrame>
        <p:graphicFrame>
          <p:nvGraphicFramePr>
            <p:cNvPr id="17" name="Content Placeholder 3">
              <a:extLst>
                <a:ext uri="{FF2B5EF4-FFF2-40B4-BE49-F238E27FC236}">
                  <a16:creationId xmlns="" xmlns:a16="http://schemas.microsoft.com/office/drawing/2014/main" id="{9C873A5F-A45E-4ABE-B8CD-57A3FA2DDA9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4143237888"/>
                </p:ext>
              </p:extLst>
            </p:nvPr>
          </p:nvGraphicFramePr>
          <p:xfrm>
            <a:off x="5153892" y="5222589"/>
            <a:ext cx="3654136" cy="902566"/>
          </p:xfrm>
          <a:graphic>
            <a:graphicData uri="http://schemas.openxmlformats.org/drawingml/2006/table">
              <a:tbl>
                <a:tblPr firstRow="1" bandRow="1">
                  <a:tableStyleId>{22838BEF-8BB2-4498-84A7-C5851F593DF1}</a:tableStyleId>
                </a:tblPr>
                <a:tblGrid>
                  <a:gridCol w="3654136">
                    <a:extLst>
                      <a:ext uri="{9D8B030D-6E8A-4147-A177-3AD203B41FA5}">
                        <a16:colId xmlns="" xmlns:a16="http://schemas.microsoft.com/office/drawing/2014/main" val="20000"/>
                      </a:ext>
                    </a:extLst>
                  </a:gridCol>
                </a:tblGrid>
                <a:tr h="902566">
                  <a:tc>
                    <a:txBody>
                      <a:bodyPr/>
                      <a:lstStyle/>
                      <a:p>
                        <a:r>
                          <a:rPr lang="en-US" sz="2400" b="1" kern="1200" dirty="0">
                            <a:solidFill>
                              <a:srgbClr val="0070C0"/>
                            </a:solidFill>
                            <a:latin typeface="+mn-lt"/>
                            <a:ea typeface="+mn-ea"/>
                            <a:cs typeface="+mn-cs"/>
                          </a:rPr>
                          <a:t>d.</a:t>
                        </a:r>
                        <a:r>
                          <a:rPr lang="en-US" sz="2400" b="0" dirty="0"/>
                          <a:t> educational </a:t>
                        </a:r>
                        <a:r>
                          <a:rPr lang="en-US" sz="2400" b="0" dirty="0" err="1"/>
                          <a:t>programme</a:t>
                        </a:r>
                        <a:endParaRPr lang="en-US" sz="2400" b="0" dirty="0"/>
                      </a:p>
                    </a:txBody>
                    <a:tcPr anchor="ctr">
                      <a:solidFill>
                        <a:srgbClr val="CFD5EA"/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10003"/>
                    </a:ext>
                  </a:extLst>
                </a:tr>
              </a:tbl>
            </a:graphicData>
          </a:graphic>
        </p:graphicFrame>
        <p:graphicFrame>
          <p:nvGraphicFramePr>
            <p:cNvPr id="18" name="Content Placeholder 3">
              <a:extLst>
                <a:ext uri="{FF2B5EF4-FFF2-40B4-BE49-F238E27FC236}">
                  <a16:creationId xmlns="" xmlns:a16="http://schemas.microsoft.com/office/drawing/2014/main" id="{C7315B66-A3BD-444F-A791-C1BD04F9707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3207099442"/>
                </p:ext>
              </p:extLst>
            </p:nvPr>
          </p:nvGraphicFramePr>
          <p:xfrm>
            <a:off x="5153892" y="3415727"/>
            <a:ext cx="3654136" cy="902566"/>
          </p:xfrm>
          <a:graphic>
            <a:graphicData uri="http://schemas.openxmlformats.org/drawingml/2006/table">
              <a:tbl>
                <a:tblPr firstRow="1" bandRow="1">
                  <a:tableStyleId>{22838BEF-8BB2-4498-84A7-C5851F593DF1}</a:tableStyleId>
                </a:tblPr>
                <a:tblGrid>
                  <a:gridCol w="3654136">
                    <a:extLst>
                      <a:ext uri="{9D8B030D-6E8A-4147-A177-3AD203B41FA5}">
                        <a16:colId xmlns="" xmlns:a16="http://schemas.microsoft.com/office/drawing/2014/main" val="20000"/>
                      </a:ext>
                    </a:extLst>
                  </a:gridCol>
                </a:tblGrid>
                <a:tr h="902566">
                  <a:tc>
                    <a:txBody>
                      <a:bodyPr/>
                      <a:lstStyle/>
                      <a:p>
                        <a:r>
                          <a:rPr lang="en-US" sz="2400" b="1" kern="1200" dirty="0">
                            <a:solidFill>
                              <a:srgbClr val="0070C0"/>
                            </a:solidFill>
                            <a:latin typeface="+mn-lt"/>
                            <a:ea typeface="+mn-ea"/>
                            <a:cs typeface="+mn-cs"/>
                          </a:rPr>
                          <a:t>e.</a:t>
                        </a:r>
                        <a:r>
                          <a:rPr lang="en-US" sz="2400" b="0" dirty="0"/>
                          <a:t> cartoon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="" xmlns:a16="http://schemas.microsoft.com/office/drawing/2014/main" val="10004"/>
                    </a:ext>
                  </a:extLst>
                </a:tr>
              </a:tbl>
            </a:graphicData>
          </a:graphic>
        </p:graphicFrame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6636" y="202250"/>
            <a:ext cx="8238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 and match 1-5 with a-e.</a:t>
            </a:r>
          </a:p>
        </p:txBody>
      </p:sp>
      <p:graphicFrame>
        <p:nvGraphicFramePr>
          <p:cNvPr id="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78661839"/>
              </p:ext>
            </p:extLst>
          </p:nvPr>
        </p:nvGraphicFramePr>
        <p:xfrm>
          <a:off x="316923" y="1606842"/>
          <a:ext cx="3205595" cy="451283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2055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02566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 b="0" i="1"/>
                        <a:t>The Voice</a:t>
                      </a:r>
                      <a:r>
                        <a:rPr lang="en-US" sz="2400" b="0" i="1" baseline="0"/>
                        <a:t> Kids</a:t>
                      </a:r>
                      <a:endParaRPr lang="en-US" sz="2400" b="0" i="1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02566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en-US" sz="2400" b="0" i="1"/>
                        <a:t> The Lion King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2566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US" sz="2400" b="0" i="1"/>
                        <a:t>Tom and Jery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02566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sz="2400" b="0" i="1"/>
                        <a:t> VTV7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02566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en-US" sz="2400" b="0" i="1"/>
                        <a:t> English in a Minute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7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21284860"/>
              </p:ext>
            </p:extLst>
          </p:nvPr>
        </p:nvGraphicFramePr>
        <p:xfrm>
          <a:off x="5153892" y="1610489"/>
          <a:ext cx="3654136" cy="90256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541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0256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a. </a:t>
                      </a:r>
                      <a:r>
                        <a:rPr lang="en-US" sz="2400" b="0" dirty="0"/>
                        <a:t>animated</a:t>
                      </a:r>
                      <a:r>
                        <a:rPr lang="en-US" sz="2400" b="0" baseline="0" dirty="0"/>
                        <a:t> film</a:t>
                      </a:r>
                      <a:endParaRPr lang="en-US" sz="24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Content Placeholder 3">
            <a:extLst>
              <a:ext uri="{FF2B5EF4-FFF2-40B4-BE49-F238E27FC236}">
                <a16:creationId xmlns="" xmlns:a16="http://schemas.microsoft.com/office/drawing/2014/main" id="{C0D225B4-5DE7-444C-9658-C63CAA3A2E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72577983"/>
              </p:ext>
            </p:extLst>
          </p:nvPr>
        </p:nvGraphicFramePr>
        <p:xfrm>
          <a:off x="5153892" y="2524346"/>
          <a:ext cx="3654136" cy="90256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541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02566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b. </a:t>
                      </a:r>
                      <a:r>
                        <a:rPr lang="en-US" sz="2400" b="0" dirty="0"/>
                        <a:t>channel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Content Placeholder 3">
            <a:extLst>
              <a:ext uri="{FF2B5EF4-FFF2-40B4-BE49-F238E27FC236}">
                <a16:creationId xmlns="" xmlns:a16="http://schemas.microsoft.com/office/drawing/2014/main" id="{4DB52B05-D9E1-443D-B533-252DA0C178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0730488"/>
              </p:ext>
            </p:extLst>
          </p:nvPr>
        </p:nvGraphicFramePr>
        <p:xfrm>
          <a:off x="5153892" y="3426912"/>
          <a:ext cx="3654136" cy="90256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541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02566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en-US" sz="2400" b="0" dirty="0"/>
                        <a:t>music</a:t>
                      </a:r>
                      <a:r>
                        <a:rPr lang="en-US" sz="2400" b="0" baseline="0" dirty="0"/>
                        <a:t> talent show</a:t>
                      </a:r>
                      <a:endParaRPr lang="en-US" sz="24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Content Placeholder 3">
            <a:extLst>
              <a:ext uri="{FF2B5EF4-FFF2-40B4-BE49-F238E27FC236}">
                <a16:creationId xmlns="" xmlns:a16="http://schemas.microsoft.com/office/drawing/2014/main" id="{0A90643F-69BB-4233-A5A7-44C16F6C72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96649019"/>
              </p:ext>
            </p:extLst>
          </p:nvPr>
        </p:nvGraphicFramePr>
        <p:xfrm>
          <a:off x="5153892" y="4314540"/>
          <a:ext cx="3654136" cy="90256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541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02566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d.</a:t>
                      </a:r>
                      <a:r>
                        <a:rPr lang="en-US" sz="2400" b="0" dirty="0"/>
                        <a:t> educational </a:t>
                      </a:r>
                      <a:r>
                        <a:rPr lang="en-US" sz="2400" b="0" dirty="0" err="1"/>
                        <a:t>programme</a:t>
                      </a:r>
                      <a:endParaRPr lang="en-US" sz="2400" b="0" dirty="0"/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Content Placeholder 3">
            <a:extLst>
              <a:ext uri="{FF2B5EF4-FFF2-40B4-BE49-F238E27FC236}">
                <a16:creationId xmlns="" xmlns:a16="http://schemas.microsoft.com/office/drawing/2014/main" id="{55F6C881-6C68-43E6-B04B-C5508E020C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30167080"/>
              </p:ext>
            </p:extLst>
          </p:nvPr>
        </p:nvGraphicFramePr>
        <p:xfrm>
          <a:off x="5153892" y="5217106"/>
          <a:ext cx="3654136" cy="90256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541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02566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e.</a:t>
                      </a:r>
                      <a:r>
                        <a:rPr lang="en-US" sz="2400" b="0" dirty="0"/>
                        <a:t> cartoon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C8E7DC67-8EF6-4650-86A1-74F17CEBAB0E}"/>
              </a:ext>
            </a:extLst>
          </p:cNvPr>
          <p:cNvCxnSpPr>
            <a:endCxn id="37" idx="1"/>
          </p:cNvCxnSpPr>
          <p:nvPr/>
        </p:nvCxnSpPr>
        <p:spPr>
          <a:xfrm>
            <a:off x="3522518" y="2060294"/>
            <a:ext cx="1631374" cy="14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5E2825F8-40BB-449F-9E6F-C8D48B1B3870}"/>
              </a:ext>
            </a:extLst>
          </p:cNvPr>
          <p:cNvCxnSpPr/>
          <p:nvPr/>
        </p:nvCxnSpPr>
        <p:spPr>
          <a:xfrm>
            <a:off x="3522518" y="2971174"/>
            <a:ext cx="1631374" cy="14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381695AF-7B3D-4399-8126-461E71F92CED}"/>
              </a:ext>
            </a:extLst>
          </p:cNvPr>
          <p:cNvCxnSpPr/>
          <p:nvPr/>
        </p:nvCxnSpPr>
        <p:spPr>
          <a:xfrm>
            <a:off x="3522518" y="3897707"/>
            <a:ext cx="1631374" cy="14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7B0AE8C0-1C64-41D7-81C8-37FBF8304D27}"/>
              </a:ext>
            </a:extLst>
          </p:cNvPr>
          <p:cNvCxnSpPr/>
          <p:nvPr/>
        </p:nvCxnSpPr>
        <p:spPr>
          <a:xfrm>
            <a:off x="3522518" y="4765823"/>
            <a:ext cx="1631374" cy="14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9F4414F0-10B3-4484-A3EF-69794E254F4D}"/>
              </a:ext>
            </a:extLst>
          </p:cNvPr>
          <p:cNvCxnSpPr/>
          <p:nvPr/>
        </p:nvCxnSpPr>
        <p:spPr>
          <a:xfrm>
            <a:off x="3522518" y="5673872"/>
            <a:ext cx="1631374" cy="14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-3.33333E-6 0.13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65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-1.94444E-6 0.261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25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-3.33333E-6 -0.265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31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-3.33333E-6 0.131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657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1.94444E-6 -0.260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A5A29278-23EB-421A-A758-4CD3D15C2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35318013"/>
              </p:ext>
            </p:extLst>
          </p:nvPr>
        </p:nvGraphicFramePr>
        <p:xfrm>
          <a:off x="1369735" y="2089645"/>
          <a:ext cx="6717625" cy="3655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6133">
                  <a:extLst>
                    <a:ext uri="{9D8B030D-6E8A-4147-A177-3AD203B41FA5}">
                      <a16:colId xmlns="" xmlns:a16="http://schemas.microsoft.com/office/drawing/2014/main" val="3916398556"/>
                    </a:ext>
                  </a:extLst>
                </a:gridCol>
                <a:gridCol w="2931492">
                  <a:extLst>
                    <a:ext uri="{9D8B030D-6E8A-4147-A177-3AD203B41FA5}">
                      <a16:colId xmlns="" xmlns:a16="http://schemas.microsoft.com/office/drawing/2014/main" val="1602143791"/>
                    </a:ext>
                  </a:extLst>
                </a:gridCol>
              </a:tblGrid>
              <a:tr h="9139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50789429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95267922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74673635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77808058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4995" y="86618"/>
            <a:ext cx="8238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and write the adjectives in the conversation which describe the programmes and characters below.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67A86676-CA53-4D06-BA0D-494D8624CB0E}"/>
              </a:ext>
            </a:extLst>
          </p:cNvPr>
          <p:cNvGrpSpPr/>
          <p:nvPr/>
        </p:nvGrpSpPr>
        <p:grpSpPr>
          <a:xfrm>
            <a:off x="1392487" y="2360242"/>
            <a:ext cx="3252249" cy="531987"/>
            <a:chOff x="1392487" y="2360242"/>
            <a:chExt cx="3252249" cy="531987"/>
          </a:xfrm>
        </p:grpSpPr>
        <p:sp>
          <p:nvSpPr>
            <p:cNvPr id="23" name="TextBox 22"/>
            <p:cNvSpPr txBox="1"/>
            <p:nvPr/>
          </p:nvSpPr>
          <p:spPr>
            <a:xfrm>
              <a:off x="1392487" y="2369009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67317" y="2360242"/>
              <a:ext cx="27774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The Voice Kids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6DFFB63-D8DE-4F63-8970-78B20EB4B681}"/>
              </a:ext>
            </a:extLst>
          </p:cNvPr>
          <p:cNvGrpSpPr/>
          <p:nvPr/>
        </p:nvGrpSpPr>
        <p:grpSpPr>
          <a:xfrm>
            <a:off x="1392487" y="4160983"/>
            <a:ext cx="3252248" cy="531873"/>
            <a:chOff x="1392487" y="3917909"/>
            <a:chExt cx="3252248" cy="531873"/>
          </a:xfrm>
        </p:grpSpPr>
        <p:sp>
          <p:nvSpPr>
            <p:cNvPr id="26" name="TextBox 25"/>
            <p:cNvSpPr txBox="1"/>
            <p:nvPr/>
          </p:nvSpPr>
          <p:spPr>
            <a:xfrm>
              <a:off x="1392487" y="3926562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67317" y="3917909"/>
              <a:ext cx="27774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Jerry the mouse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7D3C1B3-BB06-472E-BDF9-EE572490E38E}"/>
              </a:ext>
            </a:extLst>
          </p:cNvPr>
          <p:cNvGrpSpPr/>
          <p:nvPr/>
        </p:nvGrpSpPr>
        <p:grpSpPr>
          <a:xfrm>
            <a:off x="1392487" y="5112062"/>
            <a:ext cx="4063432" cy="531873"/>
            <a:chOff x="1392487" y="4776393"/>
            <a:chExt cx="4063432" cy="531873"/>
          </a:xfrm>
        </p:grpSpPr>
        <p:sp>
          <p:nvSpPr>
            <p:cNvPr id="28" name="TextBox 27"/>
            <p:cNvSpPr txBox="1"/>
            <p:nvPr/>
          </p:nvSpPr>
          <p:spPr>
            <a:xfrm>
              <a:off x="1392487" y="4785046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67316" y="4776393"/>
              <a:ext cx="3588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programmes</a:t>
              </a:r>
              <a:r>
                <a:rPr lang="en-US" sz="2800" dirty="0"/>
                <a:t> on VTV7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6794AB8-5A79-4E3B-9D38-617220FB274D}"/>
              </a:ext>
            </a:extLst>
          </p:cNvPr>
          <p:cNvGrpSpPr/>
          <p:nvPr/>
        </p:nvGrpSpPr>
        <p:grpSpPr>
          <a:xfrm>
            <a:off x="1392487" y="3242068"/>
            <a:ext cx="3179513" cy="544244"/>
            <a:chOff x="1392487" y="3137893"/>
            <a:chExt cx="3179513" cy="544244"/>
          </a:xfrm>
        </p:grpSpPr>
        <p:sp>
          <p:nvSpPr>
            <p:cNvPr id="25" name="TextBox 24"/>
            <p:cNvSpPr txBox="1"/>
            <p:nvPr/>
          </p:nvSpPr>
          <p:spPr>
            <a:xfrm>
              <a:off x="1392487" y="3158917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67317" y="3137893"/>
              <a:ext cx="2704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animated  films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5716099" y="2794091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716099" y="3683644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716099" y="4581646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716099" y="5513492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DE36CA0-E2C6-4070-A26C-7C16BA4D0FB7}"/>
              </a:ext>
            </a:extLst>
          </p:cNvPr>
          <p:cNvSpPr txBox="1"/>
          <p:nvPr/>
        </p:nvSpPr>
        <p:spPr>
          <a:xfrm>
            <a:off x="5803653" y="2338603"/>
            <a:ext cx="1741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interesting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801E4CE-EF79-42F5-BE1F-B60AFDA51C05}"/>
              </a:ext>
            </a:extLst>
          </p:cNvPr>
          <p:cNvSpPr txBox="1"/>
          <p:nvPr/>
        </p:nvSpPr>
        <p:spPr>
          <a:xfrm>
            <a:off x="5856745" y="3242068"/>
            <a:ext cx="1688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wonderful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2A2B13B-20B5-4FDB-9508-8EA44CFB5C67}"/>
              </a:ext>
            </a:extLst>
          </p:cNvPr>
          <p:cNvSpPr txBox="1"/>
          <p:nvPr/>
        </p:nvSpPr>
        <p:spPr>
          <a:xfrm>
            <a:off x="6102373" y="4160983"/>
            <a:ext cx="1056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clever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EF1A2869-E790-4AFC-9024-51071D9F0F2C}"/>
              </a:ext>
            </a:extLst>
          </p:cNvPr>
          <p:cNvSpPr txBox="1"/>
          <p:nvPr/>
        </p:nvSpPr>
        <p:spPr>
          <a:xfrm>
            <a:off x="5754825" y="5120715"/>
            <a:ext cx="1891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educational</a:t>
            </a:r>
          </a:p>
        </p:txBody>
      </p:sp>
    </p:spTree>
    <p:extLst>
      <p:ext uri="{BB962C8B-B14F-4D97-AF65-F5344CB8AC3E}">
        <p14:creationId xmlns="" xmlns:p14="http://schemas.microsoft.com/office/powerpoint/2010/main" val="161861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  <p:bldP spid="31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2" y="161816"/>
            <a:ext cx="538313" cy="5075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3432" y="161816"/>
            <a:ext cx="8239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Interview your partners about their favourite TV programmes and report to the class.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0" y="2415156"/>
            <a:ext cx="1585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88573" y="3073223"/>
            <a:ext cx="6099463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In our group, Mai likes sports programmes on TV. Binh likes ...</a:t>
            </a:r>
          </a:p>
        </p:txBody>
      </p:sp>
    </p:spTree>
    <p:extLst>
      <p:ext uri="{BB962C8B-B14F-4D97-AF65-F5344CB8AC3E}">
        <p14:creationId xmlns="" xmlns:p14="http://schemas.microsoft.com/office/powerpoint/2010/main" val="1092559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=""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960</TotalTime>
  <Words>414</Words>
  <Application>Microsoft Office PowerPoint</Application>
  <PresentationFormat>On-screen Show (4:3)</PresentationFormat>
  <Paragraphs>85</Paragraphs>
  <Slides>8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76</cp:revision>
  <dcterms:created xsi:type="dcterms:W3CDTF">2020-12-09T02:04:09Z</dcterms:created>
  <dcterms:modified xsi:type="dcterms:W3CDTF">2022-01-08T03:30:28Z</dcterms:modified>
</cp:coreProperties>
</file>