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01" r:id="rId2"/>
    <p:sldId id="302" r:id="rId3"/>
    <p:sldId id="258" r:id="rId4"/>
    <p:sldId id="299" r:id="rId5"/>
    <p:sldId id="300" r:id="rId6"/>
    <p:sldId id="260" r:id="rId7"/>
    <p:sldId id="283" r:id="rId8"/>
    <p:sldId id="291" r:id="rId9"/>
    <p:sldId id="262" r:id="rId10"/>
    <p:sldId id="28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32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8EE"/>
    <a:srgbClr val="CFD5EA"/>
    <a:srgbClr val="A3E7FF"/>
    <a:srgbClr val="75DBFF"/>
    <a:srgbClr val="57B7FF"/>
    <a:srgbClr val="005AAB"/>
    <a:srgbClr val="F16649"/>
    <a:srgbClr val="0FB7BD"/>
    <a:srgbClr val="008000"/>
    <a:srgbClr val="F47A6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1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-846" y="-78"/>
      </p:cViewPr>
      <p:guideLst>
        <p:guide orient="horz" pos="223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92F79-E1E4-41C7-A1DE-D0836925BE90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9AC5C-787D-481B-A7BE-4B26574C09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89326-CA7F-4AC7-A28A-D38F40EC3D3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pPr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70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pPr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44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pPr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504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pPr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9580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pPr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2278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pPr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435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pPr/>
              <a:t>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717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pPr/>
              <a:t>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9596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pPr/>
              <a:t>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2596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pPr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176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pPr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8466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26A92-8AAF-4BF0-85FE-B336BF0F8D2D}" type="datetimeFigureOut">
              <a:rPr lang="en-US" smtClean="0"/>
              <a:pPr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F2F91-6C79-4775-9E01-5F8EDCA63F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6585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29206" y="1303153"/>
            <a:ext cx="7211028" cy="1261880"/>
          </a:xfrm>
          <a:prstGeom prst="rect">
            <a:avLst/>
          </a:prstGeom>
          <a:noFill/>
        </p:spPr>
        <p:txBody>
          <a:bodyPr wrap="square" lIns="91435" tIns="45718" rIns="91435" bIns="45718">
            <a:spAutoFit/>
          </a:bodyPr>
          <a:lstStyle/>
          <a:p>
            <a:r>
              <a:rPr lang="en-US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  TELEVISION.</a:t>
            </a:r>
          </a:p>
          <a:p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Period </a:t>
            </a:r>
            <a:r>
              <a:rPr lang="en-US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58  Skills 1</a:t>
            </a:r>
            <a:r>
              <a:rPr lang="en-US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endParaRPr lang="en-US" sz="3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08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449" y="19902"/>
            <a:ext cx="9095102" cy="6803136"/>
          </a:xfr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E879C85B-8CF1-467C-90E2-2EFA7DD634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20066" y="3490844"/>
            <a:ext cx="1327361" cy="1862055"/>
          </a:xfrm>
          <a:prstGeom prst="rect">
            <a:avLst/>
          </a:prstGeom>
          <a:noFill/>
          <a:ln>
            <a:noFill/>
          </a:ln>
          <a:effectLst>
            <a:outerShdw blurRad="342900" dir="13500000" sy="23000" kx="1200000" algn="br" rotWithShape="0">
              <a:prstClr val="black">
                <a:alpha val="15000"/>
              </a:prstClr>
            </a:outerShdw>
          </a:effectLst>
          <a:scene3d>
            <a:camera prst="perspectiveRight">
              <a:rot lat="0" lon="20099996" rev="0"/>
            </a:camera>
            <a:lightRig rig="threePt" dir="t"/>
          </a:scene3d>
          <a:sp3d extrusionH="254000"/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CA8DCC60-7CC6-4BB5-93C9-B6ABD7122B4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63147" y="3490392"/>
            <a:ext cx="1319185" cy="1862962"/>
          </a:xfrm>
          <a:prstGeom prst="rect">
            <a:avLst/>
          </a:prstGeom>
          <a:noFill/>
          <a:ln>
            <a:noFill/>
          </a:ln>
          <a:effectLst>
            <a:outerShdw blurRad="342900" dir="13500000" sy="23000" kx="1200000" algn="br" rotWithShape="0">
              <a:prstClr val="black">
                <a:alpha val="15000"/>
              </a:prstClr>
            </a:outerShdw>
          </a:effectLst>
          <a:scene3d>
            <a:camera prst="perspectiveRight">
              <a:rot lat="0" lon="20099996" rev="0"/>
            </a:camera>
            <a:lightRig rig="threePt" dir="t"/>
          </a:scene3d>
          <a:sp3d extrusionH="254000"/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2953C47D-F5F3-4C8B-95AB-CB1D25CCA4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40482" y="3494196"/>
            <a:ext cx="1323683" cy="1855354"/>
          </a:xfrm>
          <a:prstGeom prst="rect">
            <a:avLst/>
          </a:prstGeom>
          <a:noFill/>
          <a:ln>
            <a:noFill/>
          </a:ln>
          <a:effectLst>
            <a:outerShdw blurRad="342900" dir="13500000" sy="23000" kx="1200000" algn="br" rotWithShape="0">
              <a:prstClr val="black">
                <a:alpha val="15000"/>
              </a:prstClr>
            </a:outerShdw>
          </a:effectLst>
          <a:scene3d>
            <a:camera prst="perspectiveRight">
              <a:rot lat="0" lon="20099996" rev="0"/>
            </a:camera>
            <a:lightRig rig="threePt" dir="t"/>
          </a:scene3d>
          <a:sp3d extrusionH="254000"/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F3DF6CF5-0997-49BE-A637-2641803BF9FA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6903180" y="3490390"/>
            <a:ext cx="1329112" cy="1862964"/>
          </a:xfrm>
          <a:prstGeom prst="rect">
            <a:avLst/>
          </a:prstGeom>
          <a:noFill/>
          <a:ln>
            <a:noFill/>
          </a:ln>
          <a:effectLst>
            <a:outerShdw blurRad="342900" dir="13500000" sy="23000" kx="1200000" algn="br" rotWithShape="0">
              <a:prstClr val="black">
                <a:alpha val="15000"/>
              </a:prstClr>
            </a:outerShdw>
          </a:effectLst>
          <a:scene3d>
            <a:camera prst="perspectiveRight">
              <a:rot lat="0" lon="20099996" rev="0"/>
            </a:camera>
            <a:lightRig rig="threePt" dir="t"/>
          </a:scene3d>
          <a:sp3d extrusionH="254000"/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10B541C0-B76C-43AB-9EAF-B49801DFF85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01900" y="3490391"/>
            <a:ext cx="1329112" cy="1862962"/>
          </a:xfrm>
          <a:prstGeom prst="rect">
            <a:avLst/>
          </a:prstGeom>
          <a:noFill/>
          <a:ln>
            <a:noFill/>
          </a:ln>
          <a:effectLst>
            <a:outerShdw blurRad="342900" dir="13500000" sy="23000" kx="1200000" algn="br" rotWithShape="0">
              <a:prstClr val="black">
                <a:alpha val="15000"/>
              </a:prstClr>
            </a:outerShdw>
          </a:effectLst>
          <a:scene3d>
            <a:camera prst="perspectiveRight">
              <a:rot lat="0" lon="20099996" rev="0"/>
            </a:camera>
            <a:lightRig rig="threePt" dir="t"/>
          </a:scene3d>
          <a:sp3d extrusionH="254000"/>
        </p:spPr>
      </p:pic>
    </p:spTree>
    <p:extLst>
      <p:ext uri="{BB962C8B-B14F-4D97-AF65-F5344CB8AC3E}">
        <p14:creationId xmlns:p14="http://schemas.microsoft.com/office/powerpoint/2010/main" xmlns="" val="38424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L -0.07878 2.22222E-6 " pathEditMode="relative" rAng="0" ptsTypes="AA">
                                      <p:cBhvr>
                                        <p:cTn id="9" dur="20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45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3" presetClass="path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7.40741E-7 L -0.07878 -7.40741E-7 " pathEditMode="relative" rAng="0" ptsTypes="AA">
                                      <p:cBhvr>
                                        <p:cTn id="14" dur="20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45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3" presetClass="path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7.40741E-7 L -0.07878 -7.40741E-7 " pathEditMode="relative" rAng="0" ptsTypes="AA">
                                      <p:cBhvr>
                                        <p:cTn id="19" dur="20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45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3" presetClass="path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L -0.07878 2.22222E-6 " pathEditMode="relative" rAng="0" ptsTypes="AA">
                                      <p:cBhvr>
                                        <p:cTn id="24" dur="20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45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3" presetClass="path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L -0.07878 2.22222E-6 " pathEditMode="relative" rAng="0" ptsTypes="AA">
                                      <p:cBhvr>
                                        <p:cTn id="29" dur="2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4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0" y="0"/>
            <a:ext cx="9144000" cy="6858000"/>
            <a:chOff x="193701" y="1590291"/>
            <a:chExt cx="8653859" cy="5137079"/>
          </a:xfrm>
        </p:grpSpPr>
        <p:sp>
          <p:nvSpPr>
            <p:cNvPr id="15" name="Rounded Rectangle 14"/>
            <p:cNvSpPr/>
            <p:nvPr/>
          </p:nvSpPr>
          <p:spPr>
            <a:xfrm>
              <a:off x="193701" y="1590291"/>
              <a:ext cx="8653859" cy="5137079"/>
            </a:xfrm>
            <a:prstGeom prst="roundRect">
              <a:avLst/>
            </a:prstGeom>
            <a:solidFill>
              <a:srgbClr val="C0E6EA"/>
            </a:solidFill>
            <a:ln>
              <a:solidFill>
                <a:srgbClr val="C0E6E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277403" y="1674687"/>
              <a:ext cx="8444374" cy="4900773"/>
            </a:xfrm>
            <a:prstGeom prst="roundRect">
              <a:avLst/>
            </a:prstGeom>
            <a:solidFill>
              <a:srgbClr val="05A0B8"/>
            </a:solidFill>
            <a:ln>
              <a:solidFill>
                <a:srgbClr val="05A0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314872" y="1767152"/>
              <a:ext cx="8369436" cy="4952146"/>
            </a:xfrm>
            <a:prstGeom prst="roundRect">
              <a:avLst/>
            </a:prstGeom>
            <a:solidFill>
              <a:srgbClr val="E2F4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12"/>
          <p:cNvGrpSpPr/>
          <p:nvPr/>
        </p:nvGrpSpPr>
        <p:grpSpPr>
          <a:xfrm>
            <a:off x="1676102" y="826422"/>
            <a:ext cx="4954515" cy="1723827"/>
            <a:chOff x="2094743" y="1820050"/>
            <a:chExt cx="4954515" cy="1723827"/>
          </a:xfrm>
        </p:grpSpPr>
        <p:grpSp>
          <p:nvGrpSpPr>
            <p:cNvPr id="7" name="Group 11"/>
            <p:cNvGrpSpPr/>
            <p:nvPr/>
          </p:nvGrpSpPr>
          <p:grpSpPr>
            <a:xfrm>
              <a:off x="2094743" y="1820050"/>
              <a:ext cx="4954515" cy="784398"/>
              <a:chOff x="2100847" y="1820050"/>
              <a:chExt cx="4954515" cy="784398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879262" y="1820050"/>
                <a:ext cx="4176100" cy="752752"/>
              </a:xfrm>
              <a:prstGeom prst="rect">
                <a:avLst/>
              </a:prstGeom>
            </p:spPr>
          </p:pic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100847" y="1826837"/>
                <a:ext cx="961782" cy="777611"/>
              </a:xfrm>
              <a:prstGeom prst="rect">
                <a:avLst/>
              </a:prstGeom>
            </p:spPr>
          </p:pic>
        </p:grpSp>
        <p:sp>
          <p:nvSpPr>
            <p:cNvPr id="6" name="TextBox 5"/>
            <p:cNvSpPr txBox="1"/>
            <p:nvPr/>
          </p:nvSpPr>
          <p:spPr>
            <a:xfrm>
              <a:off x="2796464" y="2835991"/>
              <a:ext cx="35571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>
                  <a:solidFill>
                    <a:srgbClr val="0084B1"/>
                  </a:solidFill>
                </a:rPr>
                <a:t>Reading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417168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"/>
            <a:ext cx="9227127" cy="12573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7738" y="74839"/>
            <a:ext cx="627229" cy="68150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34784" y="104939"/>
            <a:ext cx="834687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spc="-10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Read the first two columns of the TV guide and answer the questions.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68518660"/>
              </p:ext>
            </p:extLst>
          </p:nvPr>
        </p:nvGraphicFramePr>
        <p:xfrm>
          <a:off x="-3" y="1256229"/>
          <a:ext cx="9144002" cy="544310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920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038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19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26027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TIME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PROGRAMME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DESCRIPTION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2157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8.00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b="1" i="1">
                          <a:solidFill>
                            <a:schemeClr val="tx1"/>
                          </a:solidFill>
                        </a:rPr>
                        <a:t>Wildlife: </a:t>
                      </a:r>
                      <a:r>
                        <a:rPr lang="en-US" sz="2300" i="1">
                          <a:solidFill>
                            <a:schemeClr val="tx1"/>
                          </a:solidFill>
                        </a:rPr>
                        <a:t>Cuc Phuong Forest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solidFill>
                            <a:schemeClr val="tx1"/>
                          </a:solidFill>
                        </a:rPr>
                        <a:t>Watch the colourful world of plants,  ﬂowers, and animals in their real life.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72157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9.00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b="1" i="1">
                          <a:solidFill>
                            <a:schemeClr val="tx1"/>
                          </a:solidFill>
                        </a:rPr>
                        <a:t>Comedy: </a:t>
                      </a:r>
                      <a:r>
                        <a:rPr lang="en-US" sz="2300" i="1">
                          <a:solidFill>
                            <a:schemeClr val="tx1"/>
                          </a:solidFill>
                        </a:rPr>
                        <a:t>The Fox Teacher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solidFill>
                            <a:schemeClr val="tx1"/>
                          </a:solidFill>
                        </a:rPr>
                        <a:t>Have a lot of fun with a fox teacher and his students on their  first day at school.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72157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10.30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b="1" i="1">
                          <a:solidFill>
                            <a:schemeClr val="tx1"/>
                          </a:solidFill>
                        </a:rPr>
                        <a:t>Sports: </a:t>
                      </a:r>
                      <a:r>
                        <a:rPr lang="en-US" sz="2300" i="1">
                          <a:solidFill>
                            <a:schemeClr val="tx1"/>
                          </a:solidFill>
                        </a:rPr>
                        <a:t>The Pig Race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solidFill>
                            <a:schemeClr val="tx1"/>
                          </a:solidFill>
                        </a:rPr>
                        <a:t>Watch the cute pigs compete in the most exciting races. Who wins?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72157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11.00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b="1" i="1">
                          <a:solidFill>
                            <a:schemeClr val="tx1"/>
                          </a:solidFill>
                        </a:rPr>
                        <a:t>Game show: </a:t>
                      </a:r>
                      <a:r>
                        <a:rPr lang="en-US" sz="2300" i="1">
                          <a:solidFill>
                            <a:schemeClr val="tx1"/>
                          </a:solidFill>
                        </a:rPr>
                        <a:t>Children are Always Right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solidFill>
                            <a:schemeClr val="tx1"/>
                          </a:solidFill>
                        </a:rPr>
                        <a:t>Join this game show today and try to answer interesting questions about pets.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01512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12.15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b="1" i="1">
                          <a:solidFill>
                            <a:schemeClr val="tx1"/>
                          </a:solidFill>
                        </a:rPr>
                        <a:t>Science: </a:t>
                      </a:r>
                      <a:r>
                        <a:rPr lang="en-US" sz="2300" i="1">
                          <a:solidFill>
                            <a:schemeClr val="tx1"/>
                          </a:solidFill>
                        </a:rPr>
                        <a:t>The Dolphins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solidFill>
                            <a:schemeClr val="tx1"/>
                          </a:solidFill>
                        </a:rPr>
                        <a:t>Watch funny and interesting clips of intelligent dolphins in their natural life - the sea.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40564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43980" y="0"/>
            <a:ext cx="9022673" cy="7026743"/>
            <a:chOff x="193701" y="1590291"/>
            <a:chExt cx="8653859" cy="5137079"/>
          </a:xfrm>
        </p:grpSpPr>
        <p:sp>
          <p:nvSpPr>
            <p:cNvPr id="47" name="Rounded Rectangle 46"/>
            <p:cNvSpPr/>
            <p:nvPr/>
          </p:nvSpPr>
          <p:spPr>
            <a:xfrm>
              <a:off x="193701" y="1590291"/>
              <a:ext cx="8653859" cy="5137079"/>
            </a:xfrm>
            <a:prstGeom prst="roundRect">
              <a:avLst/>
            </a:prstGeom>
            <a:solidFill>
              <a:srgbClr val="C0E6EA"/>
            </a:solidFill>
            <a:ln>
              <a:solidFill>
                <a:srgbClr val="C0E6E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277403" y="1674687"/>
              <a:ext cx="8444374" cy="4900773"/>
            </a:xfrm>
            <a:prstGeom prst="roundRect">
              <a:avLst/>
            </a:prstGeom>
            <a:solidFill>
              <a:srgbClr val="05A0B8"/>
            </a:solidFill>
            <a:ln>
              <a:solidFill>
                <a:srgbClr val="05A0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314872" y="1767152"/>
              <a:ext cx="8369436" cy="495214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806175" y="785243"/>
            <a:ext cx="5728817" cy="470318"/>
            <a:chOff x="363373" y="1262747"/>
            <a:chExt cx="5728817" cy="470318"/>
          </a:xfrm>
        </p:grpSpPr>
        <p:sp>
          <p:nvSpPr>
            <p:cNvPr id="46" name="TextBox 45"/>
            <p:cNvSpPr txBox="1"/>
            <p:nvPr/>
          </p:nvSpPr>
          <p:spPr>
            <a:xfrm>
              <a:off x="363373" y="1262747"/>
              <a:ext cx="4748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</a:rPr>
                <a:t>1.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27314" y="1271400"/>
              <a:ext cx="52648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 What’s in the </a:t>
              </a:r>
              <a:r>
                <a:rPr lang="en-US" sz="2400" i="1"/>
                <a:t>Wildlife</a:t>
              </a:r>
              <a:r>
                <a:rPr lang="en-US" sz="2400"/>
                <a:t> programme?</a:t>
              </a:r>
              <a:endParaRPr lang="en-US" sz="2400" i="1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806175" y="1958909"/>
            <a:ext cx="7565721" cy="461665"/>
            <a:chOff x="369902" y="2142097"/>
            <a:chExt cx="7565721" cy="461665"/>
          </a:xfrm>
        </p:grpSpPr>
        <p:sp>
          <p:nvSpPr>
            <p:cNvPr id="61" name="TextBox 60"/>
            <p:cNvSpPr txBox="1"/>
            <p:nvPr/>
          </p:nvSpPr>
          <p:spPr>
            <a:xfrm>
              <a:off x="369902" y="2142097"/>
              <a:ext cx="4748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</a:rPr>
                <a:t>2.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844732" y="2142097"/>
              <a:ext cx="70908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Is </a:t>
              </a:r>
              <a:r>
                <a:rPr lang="en-US" sz="2400" i="1"/>
                <a:t>The Fox Teacher </a:t>
              </a:r>
              <a:r>
                <a:rPr lang="en-US" sz="2400"/>
                <a:t>a comedy?</a:t>
              </a:r>
              <a:endParaRPr lang="en-US" sz="2400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806175" y="3207050"/>
            <a:ext cx="6914269" cy="470318"/>
            <a:chOff x="363373" y="4026312"/>
            <a:chExt cx="6914269" cy="470318"/>
          </a:xfrm>
        </p:grpSpPr>
        <p:sp>
          <p:nvSpPr>
            <p:cNvPr id="64" name="TextBox 63"/>
            <p:cNvSpPr txBox="1"/>
            <p:nvPr/>
          </p:nvSpPr>
          <p:spPr>
            <a:xfrm>
              <a:off x="363373" y="4034965"/>
              <a:ext cx="4748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</a:rPr>
                <a:t>3.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838203" y="4026312"/>
              <a:ext cx="643943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 What time is the </a:t>
              </a:r>
              <a:r>
                <a:rPr lang="en-US" sz="2400" i="1"/>
                <a:t>Sports</a:t>
              </a:r>
              <a:r>
                <a:rPr lang="en-US" sz="2400"/>
                <a:t> programme?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806175" y="4465582"/>
            <a:ext cx="6471767" cy="470318"/>
            <a:chOff x="363373" y="3312302"/>
            <a:chExt cx="6471767" cy="470318"/>
          </a:xfrm>
        </p:grpSpPr>
        <p:sp>
          <p:nvSpPr>
            <p:cNvPr id="73" name="TextBox 72"/>
            <p:cNvSpPr txBox="1"/>
            <p:nvPr/>
          </p:nvSpPr>
          <p:spPr>
            <a:xfrm>
              <a:off x="363373" y="3320955"/>
              <a:ext cx="4748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</a:rPr>
                <a:t>4.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838204" y="3312302"/>
              <a:ext cx="59969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Can we watch a game show at 10.30?</a:t>
              </a:r>
            </a:p>
          </p:txBody>
        </p:sp>
      </p:grpSp>
      <p:cxnSp>
        <p:nvCxnSpPr>
          <p:cNvPr id="75" name="Straight Connector 74"/>
          <p:cNvCxnSpPr/>
          <p:nvPr/>
        </p:nvCxnSpPr>
        <p:spPr>
          <a:xfrm flipV="1">
            <a:off x="1468963" y="1623447"/>
            <a:ext cx="640080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1422783" y="2866894"/>
            <a:ext cx="640080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1473088" y="4134288"/>
            <a:ext cx="640080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1399200" y="5304998"/>
            <a:ext cx="640080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950385" y="1488856"/>
            <a:ext cx="355523" cy="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950385" y="2766593"/>
            <a:ext cx="355523" cy="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950385" y="3975058"/>
            <a:ext cx="355523" cy="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950385" y="5180058"/>
            <a:ext cx="355523" cy="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805981" y="5609749"/>
            <a:ext cx="7330101" cy="470318"/>
            <a:chOff x="363373" y="3312302"/>
            <a:chExt cx="7330101" cy="470318"/>
          </a:xfrm>
        </p:grpSpPr>
        <p:sp>
          <p:nvSpPr>
            <p:cNvPr id="30" name="TextBox 29"/>
            <p:cNvSpPr txBox="1"/>
            <p:nvPr/>
          </p:nvSpPr>
          <p:spPr>
            <a:xfrm>
              <a:off x="363373" y="3320955"/>
              <a:ext cx="4748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0070C0"/>
                  </a:solidFill>
                </a:rPr>
                <a:t>5.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38204" y="3312302"/>
              <a:ext cx="68552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 What is the topic of the </a:t>
              </a:r>
              <a:r>
                <a:rPr lang="en-US" sz="2400" i="1"/>
                <a:t>Science</a:t>
              </a:r>
              <a:r>
                <a:rPr lang="en-US" sz="2400"/>
                <a:t> programme?</a:t>
              </a:r>
            </a:p>
          </p:txBody>
        </p:sp>
      </p:grpSp>
      <p:cxnSp>
        <p:nvCxnSpPr>
          <p:cNvPr id="32" name="Straight Connector 31"/>
          <p:cNvCxnSpPr/>
          <p:nvPr/>
        </p:nvCxnSpPr>
        <p:spPr>
          <a:xfrm flipV="1">
            <a:off x="1472894" y="6449165"/>
            <a:ext cx="640080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950191" y="6324225"/>
            <a:ext cx="355523" cy="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A02A420-6CEC-4FFC-9E0E-6069A96E3B73}"/>
              </a:ext>
            </a:extLst>
          </p:cNvPr>
          <p:cNvSpPr txBox="1"/>
          <p:nvPr/>
        </p:nvSpPr>
        <p:spPr>
          <a:xfrm>
            <a:off x="1344974" y="1264214"/>
            <a:ext cx="3004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It’s </a:t>
            </a:r>
            <a:r>
              <a:rPr lang="en-US" sz="2400" i="1" dirty="0">
                <a:solidFill>
                  <a:srgbClr val="00B050"/>
                </a:solidFill>
              </a:rPr>
              <a:t>Cuc Phuong Forest</a:t>
            </a:r>
            <a:r>
              <a:rPr lang="en-US" sz="2400" dirty="0">
                <a:solidFill>
                  <a:srgbClr val="00B050"/>
                </a:solidFill>
              </a:rPr>
              <a:t>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CA4A530B-E979-420C-AFAB-7896E3191A3F}"/>
              </a:ext>
            </a:extLst>
          </p:cNvPr>
          <p:cNvSpPr txBox="1"/>
          <p:nvPr/>
        </p:nvSpPr>
        <p:spPr>
          <a:xfrm>
            <a:off x="1280811" y="2520830"/>
            <a:ext cx="1242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Yes, it is.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F357DDD4-C1BD-4B93-925B-48FAD5F16C89}"/>
              </a:ext>
            </a:extLst>
          </p:cNvPr>
          <p:cNvSpPr txBox="1"/>
          <p:nvPr/>
        </p:nvSpPr>
        <p:spPr>
          <a:xfrm>
            <a:off x="1341944" y="3776597"/>
            <a:ext cx="2106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It’s on at 10.30.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1EB4A778-FD98-453F-8786-0571F6062587}"/>
              </a:ext>
            </a:extLst>
          </p:cNvPr>
          <p:cNvSpPr txBox="1"/>
          <p:nvPr/>
        </p:nvSpPr>
        <p:spPr>
          <a:xfrm>
            <a:off x="1292267" y="4920764"/>
            <a:ext cx="1818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No, we can’t.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98A990AD-263A-45B2-BA93-EF6B82478A4B}"/>
              </a:ext>
            </a:extLst>
          </p:cNvPr>
          <p:cNvSpPr txBox="1"/>
          <p:nvPr/>
        </p:nvSpPr>
        <p:spPr>
          <a:xfrm>
            <a:off x="1341750" y="6067901"/>
            <a:ext cx="2574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It’s about dolphins.</a:t>
            </a:r>
          </a:p>
        </p:txBody>
      </p:sp>
    </p:spTree>
    <p:extLst>
      <p:ext uri="{BB962C8B-B14F-4D97-AF65-F5344CB8AC3E}">
        <p14:creationId xmlns:p14="http://schemas.microsoft.com/office/powerpoint/2010/main" xmlns="" val="2597489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4" grpId="0"/>
      <p:bldP spid="35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"/>
            <a:ext cx="9227127" cy="12573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7738" y="74839"/>
            <a:ext cx="627229" cy="68150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34784" y="104939"/>
            <a:ext cx="834687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spc="-10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Read the first two columns of the TV guide and answer the questions.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-3" y="1256229"/>
          <a:ext cx="9144002" cy="544310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920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038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19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26027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TIME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PROGRAMME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DESCRIPTION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2157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8.00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b="1" i="1">
                          <a:solidFill>
                            <a:schemeClr val="tx1"/>
                          </a:solidFill>
                        </a:rPr>
                        <a:t>Wildlife: </a:t>
                      </a:r>
                      <a:r>
                        <a:rPr lang="en-US" sz="2300" i="1">
                          <a:solidFill>
                            <a:schemeClr val="tx1"/>
                          </a:solidFill>
                        </a:rPr>
                        <a:t>Cuc Phuong Forest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solidFill>
                            <a:schemeClr val="tx1"/>
                          </a:solidFill>
                        </a:rPr>
                        <a:t>Watch the colourful world of plants,  ﬂowers, and animals in their real life.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72157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9.00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b="1" i="1">
                          <a:solidFill>
                            <a:schemeClr val="tx1"/>
                          </a:solidFill>
                        </a:rPr>
                        <a:t>Comedy: </a:t>
                      </a:r>
                      <a:r>
                        <a:rPr lang="en-US" sz="2300" i="1">
                          <a:solidFill>
                            <a:schemeClr val="tx1"/>
                          </a:solidFill>
                        </a:rPr>
                        <a:t>The Fox Teacher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solidFill>
                            <a:schemeClr val="tx1"/>
                          </a:solidFill>
                        </a:rPr>
                        <a:t>Have a lot of fun with a fox teacher and his students on their  first day at school.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72157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10.30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b="1" i="1">
                          <a:solidFill>
                            <a:schemeClr val="tx1"/>
                          </a:solidFill>
                        </a:rPr>
                        <a:t>Sports: </a:t>
                      </a:r>
                      <a:r>
                        <a:rPr lang="en-US" sz="2300" i="1">
                          <a:solidFill>
                            <a:schemeClr val="tx1"/>
                          </a:solidFill>
                        </a:rPr>
                        <a:t>The Pig Race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solidFill>
                            <a:schemeClr val="tx1"/>
                          </a:solidFill>
                        </a:rPr>
                        <a:t>Watch the cute pigs compete in the most exciting races. Who wins?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72157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11.00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b="1" i="1">
                          <a:solidFill>
                            <a:schemeClr val="tx1"/>
                          </a:solidFill>
                        </a:rPr>
                        <a:t>Game show: </a:t>
                      </a:r>
                      <a:r>
                        <a:rPr lang="en-US" sz="2300" i="1">
                          <a:solidFill>
                            <a:schemeClr val="tx1"/>
                          </a:solidFill>
                        </a:rPr>
                        <a:t>Children are Always Right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solidFill>
                            <a:schemeClr val="tx1"/>
                          </a:solidFill>
                        </a:rPr>
                        <a:t>Join this game show today and try to answer interesting questions about pets.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01512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12.15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b="1" i="1">
                          <a:solidFill>
                            <a:schemeClr val="tx1"/>
                          </a:solidFill>
                        </a:rPr>
                        <a:t>Science: </a:t>
                      </a:r>
                      <a:r>
                        <a:rPr lang="en-US" sz="2300" i="1">
                          <a:solidFill>
                            <a:schemeClr val="tx1"/>
                          </a:solidFill>
                        </a:rPr>
                        <a:t>The Dolphins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solidFill>
                            <a:schemeClr val="tx1"/>
                          </a:solidFill>
                        </a:rPr>
                        <a:t>Watch funny and interesting clips of intelligent dolphins in their natural life - the sea.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752594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7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9144000" cy="114264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0084" y="83997"/>
            <a:ext cx="627229" cy="6216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27397" y="94006"/>
            <a:ext cx="7547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spc="-5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Read the TV guide in </a:t>
            </a:r>
            <a:r>
              <a:rPr lang="en-US" sz="2400" b="1" spc="-50">
                <a:solidFill>
                  <a:srgbClr val="FF0000"/>
                </a:solidFill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b="1" spc="-5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 write the programmes that these people may choose to watch.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69291191"/>
              </p:ext>
            </p:extLst>
          </p:nvPr>
        </p:nvGraphicFramePr>
        <p:xfrm>
          <a:off x="0" y="1396996"/>
          <a:ext cx="9144000" cy="477520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66709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730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1814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People</a:t>
                      </a:r>
                    </a:p>
                  </a:txBody>
                  <a:tcPr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Programmes</a:t>
                      </a:r>
                    </a:p>
                  </a:txBody>
                  <a:tcPr anchor="ctr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2678">
                <a:tc>
                  <a:txBody>
                    <a:bodyPr/>
                    <a:lstStyle/>
                    <a:p>
                      <a:r>
                        <a:rPr lang="en-US" sz="2400" b="1" i="0">
                          <a:solidFill>
                            <a:srgbClr val="0088EE"/>
                          </a:solidFill>
                        </a:rPr>
                        <a:t>1. </a:t>
                      </a:r>
                      <a:r>
                        <a:rPr lang="en-US" sz="2400"/>
                        <a:t>Phong wants to know more about dogs and cats.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62678">
                <a:tc>
                  <a:txBody>
                    <a:bodyPr/>
                    <a:lstStyle/>
                    <a:p>
                      <a:r>
                        <a:rPr lang="en-US" sz="2400" b="1" i="0" kern="1200">
                          <a:solidFill>
                            <a:srgbClr val="0088EE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en-US" sz="2400"/>
                        <a:t> Bob likes programmes that make him laugh.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62678">
                <a:tc>
                  <a:txBody>
                    <a:bodyPr/>
                    <a:lstStyle/>
                    <a:p>
                      <a:r>
                        <a:rPr lang="en-US" sz="2400" b="1" i="0" kern="1200">
                          <a:solidFill>
                            <a:srgbClr val="0088EE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en-US" sz="2400"/>
                        <a:t> Nga loves learning about plants and animals.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62678">
                <a:tc>
                  <a:txBody>
                    <a:bodyPr/>
                    <a:lstStyle/>
                    <a:p>
                      <a:r>
                        <a:rPr lang="en-US" sz="2400" b="1" i="0" kern="1200">
                          <a:solidFill>
                            <a:srgbClr val="0088EE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en-US" sz="2400"/>
                        <a:t> Minh likes watching races.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62678">
                <a:tc>
                  <a:txBody>
                    <a:bodyPr/>
                    <a:lstStyle/>
                    <a:p>
                      <a:r>
                        <a:rPr lang="en-US" sz="2400" b="1" i="0" kern="1200">
                          <a:solidFill>
                            <a:srgbClr val="0088EE"/>
                          </a:solidFill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r>
                        <a:rPr lang="en-US" sz="2400"/>
                        <a:t> Linh is interested in sea animals.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Action Button: Return 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xmlns="" id="{F12EDE81-F5B5-4237-9FEF-5801588E77DC}"/>
              </a:ext>
            </a:extLst>
          </p:cNvPr>
          <p:cNvSpPr/>
          <p:nvPr/>
        </p:nvSpPr>
        <p:spPr>
          <a:xfrm>
            <a:off x="4345710" y="6336150"/>
            <a:ext cx="452581" cy="401781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85DB5C7-BEAD-414A-A3FE-BD2300EBD30C}"/>
              </a:ext>
            </a:extLst>
          </p:cNvPr>
          <p:cNvSpPr txBox="1"/>
          <p:nvPr/>
        </p:nvSpPr>
        <p:spPr>
          <a:xfrm>
            <a:off x="6664842" y="1874982"/>
            <a:ext cx="24145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rgbClr val="00B050"/>
                </a:solidFill>
              </a:rPr>
              <a:t>Children are Always Right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F3FDAFD-28B8-4A55-B93C-1F4D945210EF}"/>
              </a:ext>
            </a:extLst>
          </p:cNvPr>
          <p:cNvSpPr txBox="1"/>
          <p:nvPr/>
        </p:nvSpPr>
        <p:spPr>
          <a:xfrm>
            <a:off x="6692550" y="2910646"/>
            <a:ext cx="2414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rgbClr val="00B050"/>
                </a:solidFill>
              </a:rPr>
              <a:t>The Fox Teacher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E1517A3-C6CB-425C-819E-3F38B5FB1FC2}"/>
              </a:ext>
            </a:extLst>
          </p:cNvPr>
          <p:cNvSpPr txBox="1"/>
          <p:nvPr/>
        </p:nvSpPr>
        <p:spPr>
          <a:xfrm>
            <a:off x="6692549" y="3608092"/>
            <a:ext cx="24145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rgbClr val="00B050"/>
                </a:solidFill>
              </a:rPr>
              <a:t>Cuc Phuong Forest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6AD713B-161E-4E9C-94A5-C51CCFD59B34}"/>
              </a:ext>
            </a:extLst>
          </p:cNvPr>
          <p:cNvSpPr txBox="1"/>
          <p:nvPr/>
        </p:nvSpPr>
        <p:spPr>
          <a:xfrm>
            <a:off x="6664841" y="4645951"/>
            <a:ext cx="2414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rgbClr val="00B050"/>
                </a:solidFill>
              </a:rPr>
              <a:t>The Pig Race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81FB3E2-2283-4854-A46F-2D305C2EBC04}"/>
              </a:ext>
            </a:extLst>
          </p:cNvPr>
          <p:cNvSpPr txBox="1"/>
          <p:nvPr/>
        </p:nvSpPr>
        <p:spPr>
          <a:xfrm>
            <a:off x="6692548" y="5493269"/>
            <a:ext cx="2414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rgbClr val="00B050"/>
                </a:solidFill>
              </a:rPr>
              <a:t>The Dolphins</a:t>
            </a:r>
          </a:p>
        </p:txBody>
      </p:sp>
    </p:spTree>
    <p:extLst>
      <p:ext uri="{BB962C8B-B14F-4D97-AF65-F5344CB8AC3E}">
        <p14:creationId xmlns:p14="http://schemas.microsoft.com/office/powerpoint/2010/main" xmlns="" val="1360288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6858000"/>
            <a:chOff x="193701" y="1590291"/>
            <a:chExt cx="8653859" cy="5137079"/>
          </a:xfrm>
        </p:grpSpPr>
        <p:sp>
          <p:nvSpPr>
            <p:cNvPr id="15" name="Rounded Rectangle 14"/>
            <p:cNvSpPr/>
            <p:nvPr/>
          </p:nvSpPr>
          <p:spPr>
            <a:xfrm>
              <a:off x="193701" y="1590291"/>
              <a:ext cx="8653859" cy="5137079"/>
            </a:xfrm>
            <a:prstGeom prst="roundRect">
              <a:avLst/>
            </a:prstGeom>
            <a:solidFill>
              <a:srgbClr val="C0E6EA"/>
            </a:solidFill>
            <a:ln>
              <a:solidFill>
                <a:srgbClr val="C0E6E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277403" y="1674687"/>
              <a:ext cx="8444374" cy="4900773"/>
            </a:xfrm>
            <a:prstGeom prst="roundRect">
              <a:avLst/>
            </a:prstGeom>
            <a:solidFill>
              <a:srgbClr val="05A0B8"/>
            </a:solidFill>
            <a:ln>
              <a:solidFill>
                <a:srgbClr val="05A0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314872" y="1767152"/>
              <a:ext cx="8369436" cy="4952146"/>
            </a:xfrm>
            <a:prstGeom prst="roundRect">
              <a:avLst/>
            </a:prstGeom>
            <a:solidFill>
              <a:srgbClr val="E2F4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452713" y="738287"/>
            <a:ext cx="4954515" cy="1723827"/>
            <a:chOff x="2094743" y="1820050"/>
            <a:chExt cx="4954515" cy="1723827"/>
          </a:xfrm>
        </p:grpSpPr>
        <p:grpSp>
          <p:nvGrpSpPr>
            <p:cNvPr id="12" name="Group 11"/>
            <p:cNvGrpSpPr/>
            <p:nvPr/>
          </p:nvGrpSpPr>
          <p:grpSpPr>
            <a:xfrm>
              <a:off x="2094743" y="1820050"/>
              <a:ext cx="4954515" cy="784398"/>
              <a:chOff x="2100847" y="1820050"/>
              <a:chExt cx="4954515" cy="784398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879262" y="1820050"/>
                <a:ext cx="4176100" cy="752752"/>
              </a:xfrm>
              <a:prstGeom prst="rect">
                <a:avLst/>
              </a:prstGeom>
            </p:spPr>
          </p:pic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100847" y="1826837"/>
                <a:ext cx="961782" cy="777611"/>
              </a:xfrm>
              <a:prstGeom prst="rect">
                <a:avLst/>
              </a:prstGeom>
            </p:spPr>
          </p:pic>
        </p:grpSp>
        <p:sp>
          <p:nvSpPr>
            <p:cNvPr id="6" name="TextBox 5"/>
            <p:cNvSpPr txBox="1"/>
            <p:nvPr/>
          </p:nvSpPr>
          <p:spPr>
            <a:xfrm>
              <a:off x="2796464" y="2835991"/>
              <a:ext cx="35571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>
                  <a:solidFill>
                    <a:srgbClr val="0084B1"/>
                  </a:solidFill>
                </a:rPr>
                <a:t>Speaking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958809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9144000" cy="12573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9994" y="104779"/>
            <a:ext cx="587409" cy="6216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7403" y="104779"/>
            <a:ext cx="8223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Work in groups. Share your table in </a:t>
            </a:r>
            <a:r>
              <a:rPr lang="en-US" sz="2400" b="1">
                <a:solidFill>
                  <a:srgbClr val="FF0000"/>
                </a:solidFill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b="1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with your group and see if they agree with you.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7403" y="2187760"/>
            <a:ext cx="1548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70C0"/>
                </a:solidFill>
              </a:rPr>
              <a:t>Example: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7403" y="2856609"/>
            <a:ext cx="75764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/>
              <a:t>A: </a:t>
            </a:r>
            <a:r>
              <a:rPr lang="en-US" sz="2400"/>
              <a:t>I think the best programme for Phong is the game show  </a:t>
            </a:r>
          </a:p>
          <a:p>
            <a:r>
              <a:rPr lang="en-US" sz="2400" i="1"/>
              <a:t>     Children are Always Right</a:t>
            </a:r>
            <a:r>
              <a:rPr lang="en-US" sz="2400"/>
              <a:t>. </a:t>
            </a:r>
          </a:p>
          <a:p>
            <a:pPr>
              <a:lnSpc>
                <a:spcPct val="200000"/>
              </a:lnSpc>
            </a:pPr>
            <a:r>
              <a:rPr lang="en-US" sz="2400" b="1" i="1"/>
              <a:t>B: </a:t>
            </a:r>
            <a:r>
              <a:rPr lang="en-US" sz="2400"/>
              <a:t>I agree. He wants to know more about pets.</a:t>
            </a:r>
          </a:p>
        </p:txBody>
      </p:sp>
    </p:spTree>
    <p:extLst>
      <p:ext uri="{BB962C8B-B14F-4D97-AF65-F5344CB8AC3E}">
        <p14:creationId xmlns:p14="http://schemas.microsoft.com/office/powerpoint/2010/main" xmlns="" val="2524688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2349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9994" y="113416"/>
            <a:ext cx="587409" cy="60435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65203" y="42732"/>
            <a:ext cx="785277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Work in groups. Tell your group about your favourite TV programme. Your talk should include: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898241" y="1385832"/>
            <a:ext cx="2419854" cy="823773"/>
            <a:chOff x="3065318" y="1452324"/>
            <a:chExt cx="2419854" cy="823773"/>
          </a:xfrm>
        </p:grpSpPr>
        <p:sp>
          <p:nvSpPr>
            <p:cNvPr id="2" name="Rounded Rectangle 1"/>
            <p:cNvSpPr/>
            <p:nvPr/>
          </p:nvSpPr>
          <p:spPr>
            <a:xfrm>
              <a:off x="3065318" y="1452324"/>
              <a:ext cx="2419854" cy="798552"/>
            </a:xfrm>
            <a:prstGeom prst="roundRect">
              <a:avLst>
                <a:gd name="adj" fmla="val 31818"/>
              </a:avLst>
            </a:prstGeom>
            <a:solidFill>
              <a:schemeClr val="bg1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262131" y="1506656"/>
              <a:ext cx="202622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/>
                <a:t>the name of the programme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078968" y="2482332"/>
            <a:ext cx="2419854" cy="798552"/>
            <a:chOff x="4078968" y="2361114"/>
            <a:chExt cx="2419854" cy="798552"/>
          </a:xfrm>
        </p:grpSpPr>
        <p:sp>
          <p:nvSpPr>
            <p:cNvPr id="13" name="Rounded Rectangle 12"/>
            <p:cNvSpPr/>
            <p:nvPr/>
          </p:nvSpPr>
          <p:spPr>
            <a:xfrm>
              <a:off x="4078968" y="2361114"/>
              <a:ext cx="2419854" cy="798552"/>
            </a:xfrm>
            <a:prstGeom prst="roundRect">
              <a:avLst>
                <a:gd name="adj" fmla="val 31818"/>
              </a:avLst>
            </a:prstGeom>
            <a:solidFill>
              <a:schemeClr val="bg1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506824" y="2390224"/>
              <a:ext cx="1563068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200" b="1"/>
                <a:t>the channel it is on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288895" y="3509211"/>
            <a:ext cx="2419854" cy="806222"/>
            <a:chOff x="5345359" y="3269903"/>
            <a:chExt cx="2419854" cy="806222"/>
          </a:xfrm>
        </p:grpSpPr>
        <p:sp>
          <p:nvSpPr>
            <p:cNvPr id="14" name="Rounded Rectangle 13"/>
            <p:cNvSpPr/>
            <p:nvPr/>
          </p:nvSpPr>
          <p:spPr>
            <a:xfrm>
              <a:off x="5345359" y="3269903"/>
              <a:ext cx="2419854" cy="798552"/>
            </a:xfrm>
            <a:prstGeom prst="roundRect">
              <a:avLst>
                <a:gd name="adj" fmla="val 31818"/>
              </a:avLst>
            </a:prstGeom>
            <a:solidFill>
              <a:schemeClr val="bg1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495563" y="3306684"/>
              <a:ext cx="2153909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200" b="1"/>
                <a:t>the content of the programme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401433" y="4597223"/>
            <a:ext cx="2419854" cy="798552"/>
            <a:chOff x="6402028" y="4178693"/>
            <a:chExt cx="2419854" cy="798552"/>
          </a:xfrm>
        </p:grpSpPr>
        <p:sp>
          <p:nvSpPr>
            <p:cNvPr id="15" name="Rounded Rectangle 14"/>
            <p:cNvSpPr/>
            <p:nvPr/>
          </p:nvSpPr>
          <p:spPr>
            <a:xfrm>
              <a:off x="6402028" y="4178693"/>
              <a:ext cx="2419854" cy="798552"/>
            </a:xfrm>
            <a:prstGeom prst="roundRect">
              <a:avLst>
                <a:gd name="adj" fmla="val 31818"/>
              </a:avLst>
            </a:prstGeom>
            <a:solidFill>
              <a:schemeClr val="bg1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720588" y="4193248"/>
              <a:ext cx="1782733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200" b="1"/>
                <a:t>the reason you like it</a:t>
              </a:r>
            </a:p>
          </p:txBody>
        </p:sp>
      </p:grpSp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91907" y="2242268"/>
            <a:ext cx="916261" cy="73932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33457" y="3355501"/>
            <a:ext cx="916261" cy="73932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85172" y="4409363"/>
            <a:ext cx="916261" cy="739328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163534" y="4409363"/>
            <a:ext cx="4094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/>
              <a:t>You can use these suggestions.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0349" y="4908775"/>
            <a:ext cx="4216475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/>
              <a:t>My favourite programme is ...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/>
              <a:t>It’s on ...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/>
              <a:t>It’s about ...</a:t>
            </a:r>
          </a:p>
        </p:txBody>
      </p:sp>
    </p:spTree>
    <p:extLst>
      <p:ext uri="{BB962C8B-B14F-4D97-AF65-F5344CB8AC3E}">
        <p14:creationId xmlns:p14="http://schemas.microsoft.com/office/powerpoint/2010/main" xmlns="" val="1118135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1453</TotalTime>
  <Words>535</Words>
  <Application>Microsoft Office PowerPoint</Application>
  <PresentationFormat>On-screen Show (4:3)</PresentationFormat>
  <Paragraphs>85</Paragraphs>
  <Slides>10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TrangDTT</dc:creator>
  <cp:lastModifiedBy>Admin</cp:lastModifiedBy>
  <cp:revision>111</cp:revision>
  <dcterms:created xsi:type="dcterms:W3CDTF">2020-12-09T02:04:09Z</dcterms:created>
  <dcterms:modified xsi:type="dcterms:W3CDTF">2022-01-08T03:48:44Z</dcterms:modified>
</cp:coreProperties>
</file>