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4" r:id="rId1"/>
    <p:sldMasterId id="2147483746" r:id="rId2"/>
    <p:sldMasterId id="2147483758" r:id="rId3"/>
  </p:sldMasterIdLst>
  <p:notesMasterIdLst>
    <p:notesMasterId r:id="rId31"/>
  </p:notesMasterIdLst>
  <p:handoutMasterIdLst>
    <p:handoutMasterId r:id="rId32"/>
  </p:handoutMasterIdLst>
  <p:sldIdLst>
    <p:sldId id="267" r:id="rId4"/>
    <p:sldId id="264" r:id="rId5"/>
    <p:sldId id="292" r:id="rId6"/>
    <p:sldId id="268" r:id="rId7"/>
    <p:sldId id="294" r:id="rId8"/>
    <p:sldId id="269" r:id="rId9"/>
    <p:sldId id="298" r:id="rId10"/>
    <p:sldId id="299" r:id="rId11"/>
    <p:sldId id="296" r:id="rId12"/>
    <p:sldId id="303" r:id="rId13"/>
    <p:sldId id="300" r:id="rId14"/>
    <p:sldId id="301" r:id="rId15"/>
    <p:sldId id="302" r:id="rId16"/>
    <p:sldId id="273" r:id="rId17"/>
    <p:sldId id="286" r:id="rId18"/>
    <p:sldId id="290" r:id="rId19"/>
    <p:sldId id="284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7" r:id="rId28"/>
    <p:sldId id="289" r:id="rId29"/>
    <p:sldId id="288" r:id="rId30"/>
  </p:sldIdLst>
  <p:sldSz cx="9144000" cy="6858000" type="screen4x3"/>
  <p:notesSz cx="6858000" cy="9144000"/>
  <p:embeddedFontLst>
    <p:embeddedFont>
      <p:font typeface="Twinkl SemiBold" charset="0"/>
      <p:bold r:id="rId33"/>
    </p:embeddedFont>
    <p:embeddedFont>
      <p:font typeface="Arial Black" pitchFamily="34" charset="0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Sassoon Infant Rg" charset="0"/>
      <p:regular r:id="rId39"/>
      <p:bold r:id="rId40"/>
    </p:embeddedFont>
    <p:embeddedFont>
      <p:font typeface="Calibri Light" pitchFamily="34" charset="0"/>
      <p:regular r:id="rId41"/>
      <p:italic r:id="rId42"/>
    </p:embeddedFont>
    <p:embeddedFont>
      <p:font typeface=".VnTime" pitchFamily="34" charset="0"/>
      <p:regular r:id="rId43"/>
      <p:bold r:id="rId44"/>
      <p:italic r:id="rId45"/>
      <p:boldItalic r:id="rId46"/>
    </p:embeddedFont>
    <p:embeddedFont>
      <p:font typeface="Twinkl" charset="0"/>
      <p:regular r:id="rId47"/>
      <p:bold r:id="rId48"/>
    </p:embeddedFont>
    <p:embeddedFont>
      <p:font typeface="Tahoma" pitchFamily="34" charset="0"/>
      <p:regular r:id="rId49"/>
      <p:bold r:id="rId5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105"/>
    <a:srgbClr val="FF99FF"/>
    <a:srgbClr val="077B0A"/>
    <a:srgbClr val="7106CA"/>
    <a:srgbClr val="FF6600"/>
    <a:srgbClr val="008000"/>
    <a:srgbClr val="750BC5"/>
    <a:srgbClr val="FF33CC"/>
    <a:srgbClr val="ACDDFC"/>
    <a:srgbClr val="4DA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620" y="-90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A19DCF-DAF7-4A6A-B131-20ABA2E70DE8}" type="datetime2">
              <a:rPr lang="en-GB" smtClean="0"/>
              <a:t>Sunday, 09 January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451AB4-37F0-4E05-BD7C-D77BABEC51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99385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AE1450-9D39-4FA8-80FA-8C606C6033EB}" type="datetime2">
              <a:rPr lang="en-GB" smtClean="0"/>
              <a:t>Sunday, 09 January 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F102AB-32E9-4C2C-8A56-CFC3FB8CB8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06100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F102AB-32E9-4C2C-8A56-CFC3FB8CB8F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97ABE05-ED20-45E5-BF17-79DBF5FAFA46}" type="datetime2">
              <a:rPr lang="en-GB" smtClean="0"/>
              <a:t>Sunday, 09 January 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69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92EDD-FCA3-4600-9EBB-657C449C46F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40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A936F-A725-4EC1-802F-B02EB3259C8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77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E00BA5-AD54-4F48-A04A-D786CABF852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F84B9-7431-4116-86CA-3E11699016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6A346-1FE8-4FD4-8023-B20D5CAB1E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13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F9FB3-F16C-46C1-AE09-0F064B813B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6369A-FB90-44C6-A28A-C05322C02A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9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C573-9950-426E-88FE-DEE494E1C1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AEAD9-FCAC-4C4A-AE9C-D9D09598611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98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E01DF-3B80-40A2-A057-E14970288D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AC761-A4D6-4E9E-B5BF-2C3FB57867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2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06808-2201-463E-989A-D99CB8AD66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1B2E6-E95F-411F-A058-7F462FEA98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8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F5F0F-7D35-449B-8057-8D8352292A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BCA8D-4063-4D8D-9085-3734494824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73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13C64-FDEE-4CFD-8D0C-F985799F3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98F2-E7D9-408F-8B5C-1D8172FF42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4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266FD-AFCF-4EBB-A2F3-806EAD2FF4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9DC42-31A5-42E9-87DE-63D350DB49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36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7FBB2B-8ABE-4075-A640-3057F14BCB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77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B6DB-B8E4-4644-B8F1-36ED9D3EBA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7DC22-C9B4-4CA8-87DF-6DEEF50DDF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9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A49A-FE63-4ECC-9FDD-3D156BD921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0C83-29BD-4083-A271-2850692FA7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8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F78D-41A8-4109-897B-EB063FAD88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BC0E0-518F-4560-8EC9-DD8707809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86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19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62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76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7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0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66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1237F5-FB28-4749-8CF7-F9C52526396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592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62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25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25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67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77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130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45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482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385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56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E976AF-4F1B-4DD8-9F81-06EE22EF1F8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96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057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34EE42-F580-4B5A-B3BA-638D74BCA7E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4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3082A0-759A-42C2-B94B-BD9A271961F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8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71894-CB0C-4437-872B-13D7DEFFD99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97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4603AC-8FF7-4B5C-AE54-63FFE15348C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92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89322E-BCCE-4BB4-9DA6-49A7BDE3288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2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0C88A-C41F-41F9-9B8C-1CA4043052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0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127D836-0460-4FCB-ACA9-F6FF72355F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7AA02F0-2DE0-484E-B802-4ABD8E673241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9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646D9-8200-476D-83AD-4801CA35261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5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13" r:id="rId16"/>
    <p:sldLayoutId id="2147483716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21.xml"/><Relationship Id="rId12" Type="http://schemas.openxmlformats.org/officeDocument/2006/relationships/image" Target="../media/image3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20.xml"/><Relationship Id="rId11" Type="http://schemas.openxmlformats.org/officeDocument/2006/relationships/image" Target="../media/image31.gif"/><Relationship Id="rId5" Type="http://schemas.openxmlformats.org/officeDocument/2006/relationships/slide" Target="slide19.xml"/><Relationship Id="rId15" Type="http://schemas.openxmlformats.org/officeDocument/2006/relationships/slide" Target="slide24.xml"/><Relationship Id="rId10" Type="http://schemas.openxmlformats.org/officeDocument/2006/relationships/image" Target="../media/image30.gif"/><Relationship Id="rId4" Type="http://schemas.openxmlformats.org/officeDocument/2006/relationships/image" Target="../media/image29.png"/><Relationship Id="rId9" Type="http://schemas.openxmlformats.org/officeDocument/2006/relationships/slide" Target="slide23.xml"/><Relationship Id="rId1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0"/>
          <p:cNvSpPr txBox="1">
            <a:spLocks/>
          </p:cNvSpPr>
          <p:nvPr/>
        </p:nvSpPr>
        <p:spPr>
          <a:xfrm>
            <a:off x="128788" y="273599"/>
            <a:ext cx="6027313" cy="609542"/>
          </a:xfrm>
          <a:prstGeom prst="roundRect">
            <a:avLst>
              <a:gd name="adj" fmla="val 963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3600" dirty="0" smtClean="0">
                <a:solidFill>
                  <a:srgbClr val="FF0000"/>
                </a:solidFill>
              </a:rPr>
              <a:t>WELCOME TO OUR CLASS!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8758" y="595788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1.Who can you see in the picture?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" y="107119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 and Nick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8758" y="1683847"/>
            <a:ext cx="354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Where do you think they are?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4773" y="2099679"/>
            <a:ext cx="389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They are in Mi’ s home village.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558" y="2979021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3. What can you see in the picture 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050" y="3379131"/>
            <a:ext cx="382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smoke from the factory, waste,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poison from the factory, water is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black, the fish are dead. 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278" y="5307277"/>
            <a:ext cx="7490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They are talking about their environmental project.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805" y="4917441"/>
            <a:ext cx="6627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4. What do you think the people in the picture are talking about?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86123"/>
            <a:ext cx="4758489" cy="41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8" grpId="0"/>
      <p:bldP spid="19" grpId="0"/>
      <p:bldP spid="20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486" y="412125"/>
            <a:ext cx="8397027" cy="59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" y="119425"/>
            <a:ext cx="8939951" cy="6548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01451"/>
            <a:ext cx="785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Ex1a/Find a word / phrase that means 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474" y="1145159"/>
            <a:ext cx="4006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no longer alive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" y="1923047"/>
            <a:ext cx="644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growing or living in, on, or near water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348" y="2559799"/>
            <a:ext cx="7070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throwing away something you do not want, especially in a place with is not allowed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348" y="3750998"/>
            <a:ext cx="7070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A substance that can make people or animals ill or kill them if they eat or drink it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4963180"/>
            <a:ext cx="707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5. Made unclear or unsafe to use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5801380"/>
            <a:ext cx="707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6. To think of an idea, or a plan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4200" y="1115080"/>
            <a:ext cx="259256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dead  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29599" y="1115080"/>
            <a:ext cx="94274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L10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6389" y="1863983"/>
            <a:ext cx="1575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aquatic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09811" y="1870531"/>
            <a:ext cx="899333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L16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2536" y="2754091"/>
            <a:ext cx="1178437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dump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55263" y="2744375"/>
            <a:ext cx="1213582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L14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24436" y="3737657"/>
            <a:ext cx="125699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poison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8754" y="3750998"/>
            <a:ext cx="94274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L15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44133" y="5044229"/>
            <a:ext cx="1625002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polluted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89758" y="4883248"/>
            <a:ext cx="98203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L13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6399" y="5867400"/>
            <a:ext cx="298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to come up with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29599" y="5867400"/>
            <a:ext cx="94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L22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01:00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00:44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00:36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00:25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00:20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00:05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00:04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00:00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3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86800" cy="868362"/>
          </a:xfrm>
        </p:spPr>
        <p:txBody>
          <a:bodyPr>
            <a:no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Ex1c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: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355"/>
            <a:ext cx="4876800" cy="492616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1. The water in the lake has been polluted by a ship.</a:t>
            </a:r>
          </a:p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Water pollution in the lake has made the fish die.</a:t>
            </a:r>
          </a:p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Aquatic plants may also die because of the polluted water.</a:t>
            </a:r>
          </a:p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Nick wouldn’t sneeze so much if the air was clean.</a:t>
            </a:r>
          </a:p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5.Nick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will give a talk about water and air pollution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3037237"/>
              </p:ext>
            </p:extLst>
          </p:nvPr>
        </p:nvGraphicFramePr>
        <p:xfrm>
          <a:off x="5715000" y="914402"/>
          <a:ext cx="2971800" cy="5602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271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5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5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98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93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45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903720" y="1746023"/>
            <a:ext cx="643300" cy="6068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56068" y="2834636"/>
            <a:ext cx="625035" cy="610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7348" y="3753818"/>
            <a:ext cx="625035" cy="610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7855" y="4651006"/>
            <a:ext cx="625035" cy="610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56069" y="5643985"/>
            <a:ext cx="625035" cy="610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0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6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0"/>
            <a:ext cx="9141931" cy="6858000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527" y="20471"/>
            <a:ext cx="350643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x2*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7" descr="bui-khong-khi-o-nhiem-co-the-lam-tim-ngung-dot-n_tin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1693" y="4247624"/>
            <a:ext cx="2133117" cy="17049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" name="Picture 5" descr="images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008" y="4295855"/>
            <a:ext cx="2285483" cy="16843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</p:pic>
      <p:pic>
        <p:nvPicPr>
          <p:cNvPr id="1026" name="Picture 2" descr="Kết quả hình ảnh cho o nhiem ve nhi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350" y="1624183"/>
            <a:ext cx="2171208" cy="1647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</p:pic>
      <p:pic>
        <p:nvPicPr>
          <p:cNvPr id="1028" name="Picture 4" descr="Kết quả hình ảnh cho o nhiem phong x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08" y="1564371"/>
            <a:ext cx="2361666" cy="182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</p:pic>
      <p:pic>
        <p:nvPicPr>
          <p:cNvPr id="1030" name="Picture 6" descr="Kết quả hình ảnh cho o nhiem thi gia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6307" y="1593058"/>
            <a:ext cx="2475940" cy="17335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</p:pic>
      <p:pic>
        <p:nvPicPr>
          <p:cNvPr id="1032" name="Picture 8" descr="Kết quả hình ảnh cho qua nhieu bien quang ca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2500" y="1605133"/>
            <a:ext cx="2209300" cy="16668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</p:pic>
      <p:pic>
        <p:nvPicPr>
          <p:cNvPr id="1034" name="Picture 10" descr="Kết quả hình ảnh cho o nhiem d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0795" y="4252198"/>
            <a:ext cx="2314052" cy="17716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</p:pic>
      <p:pic>
        <p:nvPicPr>
          <p:cNvPr id="1036" name="Picture 12" descr="Kết quả hình ảnh cho o nhiem anh sa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62500" y="4247598"/>
            <a:ext cx="2380712" cy="17049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5679" y="3490570"/>
            <a:ext cx="166386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a. radioactive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7323" y="3388200"/>
            <a:ext cx="116544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b. noise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23571" y="3334674"/>
            <a:ext cx="116544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c. visual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7244" y="3388200"/>
            <a:ext cx="132249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d. thermal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680" y="6008800"/>
            <a:ext cx="116544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e. water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9861" y="6023849"/>
            <a:ext cx="138500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f. land/ soil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3571" y="6008800"/>
            <a:ext cx="116544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g. light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1111" y="6008800"/>
            <a:ext cx="116544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h. air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038641"/>
              </p:ext>
            </p:extLst>
          </p:nvPr>
        </p:nvGraphicFramePr>
        <p:xfrm>
          <a:off x="0" y="677233"/>
          <a:ext cx="903892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8923">
                  <a:extLst>
                    <a:ext uri="{9D8B030D-6E8A-4147-A177-3AD203B41FA5}">
                      <a16:colId xmlns="" xmlns:a16="http://schemas.microsoft.com/office/drawing/2014/main" val="3074734222"/>
                    </a:ext>
                  </a:extLst>
                </a:gridCol>
              </a:tblGrid>
              <a:tr h="6926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r>
                        <a:rPr lang="en-US" sz="2000" baseline="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        land/ soil</a:t>
                      </a:r>
                      <a:r>
                        <a:rPr lang="en-US" sz="2000" baseline="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       air</a:t>
                      </a:r>
                      <a:r>
                        <a:rPr lang="en-US" sz="2000" baseline="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              noise</a:t>
                      </a:r>
                      <a:r>
                        <a:rPr lang="en-US" sz="2000" baseline="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</a:t>
                      </a:r>
                      <a:r>
                        <a:rPr lang="en-US" sz="2000" baseline="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    light pollution       radioactive</a:t>
                      </a:r>
                      <a:r>
                        <a:rPr lang="en-US" sz="2000" baseline="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      visual</a:t>
                      </a:r>
                      <a:r>
                        <a:rPr lang="en-US" sz="2000" baseline="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BC010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7757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22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57" y="-7710"/>
            <a:ext cx="8991600" cy="1017740"/>
          </a:xfrm>
        </p:spPr>
        <p:txBody>
          <a:bodyPr>
            <a:normAutofit/>
          </a:bodyPr>
          <a:lstStyle/>
          <a:p>
            <a:pPr algn="l"/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Ex3*Complete the sentences with the types of pollution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25565"/>
            <a:ext cx="88392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When …………….............     happens, the water temperature in streams, rivers, lakes, or oceans changes.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……………………. occurs when the atmosphere contains gases, dust, or fumes in harmful amounts.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When radiation goes into the land, air or water, it is called ………………………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4. Too much use of electric lights in cities may cause …………..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5. ………………….. is the contamination of lakes, rivers, oceans, or groundwater, usually by human activities.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6. ………………………… happens when human activities destroy the Earth’s surface.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7. …………..…… occurs because there are too many loud sounds in the environment.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8. The sight of too many telephone poles, advertising billboards, overhead power lines, or shop signs may case ……………………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6157" y="56024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thermal 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3316" y="138050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Air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583" y="2504800"/>
            <a:ext cx="432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adioactive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2837112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light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676" y="3322964"/>
            <a:ext cx="246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Water 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667" y="408340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Land/ Soil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693" y="4823275"/>
            <a:ext cx="353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Noise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1607" y="5984407"/>
            <a:ext cx="243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isual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1444230"/>
            <a:ext cx="8384147" cy="39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0" y="0"/>
            <a:ext cx="9144000" cy="6924502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775272" y="118441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Answer the questions.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344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Where are Nick and Mi ?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1286458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What does the water in the lake look like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1885426"/>
            <a:ext cx="883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Why is Mi surprised when they get closer 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245692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What is the factory dumping into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306697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5. Why is Nick sneezing so much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91735" y="4973379"/>
            <a:ext cx="2186046" cy="68546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STOP</a:t>
            </a:r>
            <a:endParaRPr lang="en-US" sz="4400" b="1" dirty="0"/>
          </a:p>
        </p:txBody>
      </p:sp>
      <p:sp>
        <p:nvSpPr>
          <p:cNvPr id="26" name="Oval 2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01:30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01:29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01:23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01:03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00:55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00:52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00:29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00:21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00:00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121613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5206817" y="5373909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067429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570580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948" y="928582"/>
            <a:ext cx="370518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SPIN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76285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951" y="841069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1249251" y="5692316"/>
            <a:ext cx="873053" cy="45090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58" y="3645461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39" y="4396698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20" y="4857599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03877" y="977510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1.Where are Nick and </a:t>
            </a:r>
            <a:r>
              <a:rPr lang="en-US" sz="4400" b="1" dirty="0" err="1">
                <a:solidFill>
                  <a:srgbClr val="FF0000"/>
                </a:solidFill>
              </a:rPr>
              <a:t>Mi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8983" y="2471528"/>
            <a:ext cx="4160077" cy="681633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lphaUcPeriod"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They </a:t>
            </a:r>
            <a:r>
              <a:rPr lang="en-US" sz="2400" b="1" dirty="0">
                <a:solidFill>
                  <a:schemeClr val="tx1"/>
                </a:solidFill>
              </a:rPr>
              <a:t>are in </a:t>
            </a:r>
            <a:r>
              <a:rPr lang="en-US" sz="2400" b="1" dirty="0" err="1">
                <a:solidFill>
                  <a:schemeClr val="tx1"/>
                </a:solidFill>
              </a:rPr>
              <a:t>Mi's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home village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473873" y="4495260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0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63087" y="4345488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0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6596" y="2474957"/>
            <a:ext cx="4327099" cy="678491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</a:rPr>
              <a:t>B</a:t>
            </a:r>
            <a:r>
              <a:rPr lang="vi-VN" sz="2400" b="1" dirty="0">
                <a:solidFill>
                  <a:schemeClr val="tx1"/>
                </a:solidFill>
              </a:rPr>
              <a:t>. </a:t>
            </a:r>
            <a:r>
              <a:rPr lang="en-US" sz="2400" b="1" dirty="0">
                <a:solidFill>
                  <a:schemeClr val="tx1"/>
                </a:solidFill>
              </a:rPr>
              <a:t>They are in Nick's </a:t>
            </a:r>
            <a:r>
              <a:rPr lang="en-US" sz="2400" b="1" dirty="0" smtClean="0">
                <a:solidFill>
                  <a:schemeClr val="tx1"/>
                </a:solidFill>
              </a:rPr>
              <a:t>home  village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7041" y="3519900"/>
            <a:ext cx="4062019" cy="59148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</a:rPr>
              <a:t>C</a:t>
            </a:r>
            <a:r>
              <a:rPr lang="vi-VN" sz="2400" b="1" dirty="0" smtClean="0">
                <a:solidFill>
                  <a:prstClr val="black"/>
                </a:solidFill>
              </a:rPr>
              <a:t>.</a:t>
            </a:r>
            <a:r>
              <a:rPr lang="en-US" sz="2400" b="1" dirty="0" smtClean="0">
                <a:solidFill>
                  <a:prstClr val="black"/>
                </a:solidFill>
              </a:rPr>
              <a:t> They are in the city</a:t>
            </a:r>
            <a:endParaRPr lang="vi-VN" sz="2400" b="1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36596" y="3526000"/>
            <a:ext cx="4327099" cy="57811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cs typeface="Arial" panose="020B0604020202020204" pitchFamily="34" charset="0"/>
              </a:rPr>
              <a:t>D.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They are in a sea village</a:t>
            </a:r>
            <a:endParaRPr lang="vi-VN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7547" y="2490923"/>
            <a:ext cx="663853" cy="531044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18782" y="354154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57" y="3470987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08" y="2542521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39257" y="4536681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>
          <a:xfrm>
            <a:off x="3283515" y="1150043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12" name="Bevel 11"/>
          <p:cNvSpPr/>
          <p:nvPr/>
        </p:nvSpPr>
        <p:spPr>
          <a:xfrm>
            <a:off x="3283515" y="1781810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sp>
        <p:nvSpPr>
          <p:cNvPr id="13" name="Bevel 12"/>
          <p:cNvSpPr/>
          <p:nvPr/>
        </p:nvSpPr>
        <p:spPr>
          <a:xfrm>
            <a:off x="3283515" y="2413577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sp>
        <p:nvSpPr>
          <p:cNvPr id="14" name="Bevel 13"/>
          <p:cNvSpPr/>
          <p:nvPr/>
        </p:nvSpPr>
        <p:spPr>
          <a:xfrm>
            <a:off x="3283515" y="3045344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U</a:t>
            </a:r>
            <a:endParaRPr lang="en-US" sz="3200" b="1" dirty="0"/>
          </a:p>
        </p:txBody>
      </p:sp>
      <p:sp>
        <p:nvSpPr>
          <p:cNvPr id="15" name="Bevel 14"/>
          <p:cNvSpPr/>
          <p:nvPr/>
        </p:nvSpPr>
        <p:spPr>
          <a:xfrm>
            <a:off x="3283515" y="3677111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sp>
        <p:nvSpPr>
          <p:cNvPr id="16" name="Bevel 15"/>
          <p:cNvSpPr/>
          <p:nvPr/>
        </p:nvSpPr>
        <p:spPr>
          <a:xfrm>
            <a:off x="3283515" y="4308878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7" name="Bevel 16"/>
          <p:cNvSpPr/>
          <p:nvPr/>
        </p:nvSpPr>
        <p:spPr>
          <a:xfrm>
            <a:off x="3283515" y="4940645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18" name="Bevel 17"/>
          <p:cNvSpPr/>
          <p:nvPr/>
        </p:nvSpPr>
        <p:spPr>
          <a:xfrm>
            <a:off x="3283515" y="5572412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en-US" sz="3200" b="1" dirty="0"/>
          </a:p>
        </p:txBody>
      </p:sp>
      <p:sp>
        <p:nvSpPr>
          <p:cNvPr id="19" name="Bevel 18"/>
          <p:cNvSpPr/>
          <p:nvPr/>
        </p:nvSpPr>
        <p:spPr>
          <a:xfrm>
            <a:off x="3283515" y="521161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</a:t>
            </a:r>
            <a:endParaRPr lang="en-US" sz="3200" b="1" dirty="0"/>
          </a:p>
        </p:txBody>
      </p:sp>
      <p:sp>
        <p:nvSpPr>
          <p:cNvPr id="7" name="Smiley Face 6"/>
          <p:cNvSpPr/>
          <p:nvPr/>
        </p:nvSpPr>
        <p:spPr>
          <a:xfrm>
            <a:off x="91440" y="174567"/>
            <a:ext cx="365760" cy="346594"/>
          </a:xfrm>
          <a:prstGeom prst="smileyFac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Bevel 43"/>
          <p:cNvSpPr/>
          <p:nvPr/>
        </p:nvSpPr>
        <p:spPr>
          <a:xfrm>
            <a:off x="3898657" y="52116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</a:t>
            </a:r>
          </a:p>
        </p:txBody>
      </p:sp>
      <p:sp>
        <p:nvSpPr>
          <p:cNvPr id="45" name="Bevel 44"/>
          <p:cNvSpPr/>
          <p:nvPr/>
        </p:nvSpPr>
        <p:spPr>
          <a:xfrm>
            <a:off x="4513799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46" name="Bevel 45"/>
          <p:cNvSpPr/>
          <p:nvPr/>
        </p:nvSpPr>
        <p:spPr>
          <a:xfrm>
            <a:off x="5128941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47" name="Bevel 46"/>
          <p:cNvSpPr/>
          <p:nvPr/>
        </p:nvSpPr>
        <p:spPr>
          <a:xfrm>
            <a:off x="5744081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sp>
        <p:nvSpPr>
          <p:cNvPr id="48" name="Bevel 47"/>
          <p:cNvSpPr/>
          <p:nvPr/>
        </p:nvSpPr>
        <p:spPr>
          <a:xfrm>
            <a:off x="6359223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49" name="Bevel 48"/>
          <p:cNvSpPr/>
          <p:nvPr/>
        </p:nvSpPr>
        <p:spPr>
          <a:xfrm>
            <a:off x="6974363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283515" y="518273"/>
            <a:ext cx="4305990" cy="631769"/>
            <a:chOff x="3818313" y="673559"/>
            <a:chExt cx="4305990" cy="631769"/>
          </a:xfrm>
        </p:grpSpPr>
        <p:sp>
          <p:nvSpPr>
            <p:cNvPr id="50" name="Bevel 49"/>
            <p:cNvSpPr/>
            <p:nvPr/>
          </p:nvSpPr>
          <p:spPr>
            <a:xfrm>
              <a:off x="4433455" y="673560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1" name="Bevel 50"/>
            <p:cNvSpPr/>
            <p:nvPr/>
          </p:nvSpPr>
          <p:spPr>
            <a:xfrm>
              <a:off x="5048597" y="673559"/>
              <a:ext cx="767540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2" name="Bevel 51"/>
            <p:cNvSpPr/>
            <p:nvPr/>
          </p:nvSpPr>
          <p:spPr>
            <a:xfrm>
              <a:off x="5663739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3" name="Bevel 52"/>
            <p:cNvSpPr/>
            <p:nvPr/>
          </p:nvSpPr>
          <p:spPr>
            <a:xfrm>
              <a:off x="6278879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4" name="Bevel 53"/>
            <p:cNvSpPr/>
            <p:nvPr/>
          </p:nvSpPr>
          <p:spPr>
            <a:xfrm>
              <a:off x="6894021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5" name="Bevel 54"/>
            <p:cNvSpPr/>
            <p:nvPr/>
          </p:nvSpPr>
          <p:spPr>
            <a:xfrm>
              <a:off x="7509161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6" name="Bevel 55"/>
            <p:cNvSpPr/>
            <p:nvPr/>
          </p:nvSpPr>
          <p:spPr>
            <a:xfrm>
              <a:off x="3818313" y="67356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29" name="Octagon 28"/>
          <p:cNvSpPr/>
          <p:nvPr/>
        </p:nvSpPr>
        <p:spPr>
          <a:xfrm>
            <a:off x="1305096" y="683142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59" name="Octagon 58"/>
          <p:cNvSpPr/>
          <p:nvPr/>
        </p:nvSpPr>
        <p:spPr>
          <a:xfrm>
            <a:off x="1305096" y="1217928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60" name="Bevel 59"/>
          <p:cNvSpPr/>
          <p:nvPr/>
        </p:nvSpPr>
        <p:spPr>
          <a:xfrm>
            <a:off x="3898656" y="115581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61" name="Bevel 60"/>
          <p:cNvSpPr/>
          <p:nvPr/>
        </p:nvSpPr>
        <p:spPr>
          <a:xfrm>
            <a:off x="4499941" y="11500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62" name="Bevel 61"/>
          <p:cNvSpPr/>
          <p:nvPr/>
        </p:nvSpPr>
        <p:spPr>
          <a:xfrm>
            <a:off x="5101225" y="115581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63" name="Bevel 62"/>
          <p:cNvSpPr/>
          <p:nvPr/>
        </p:nvSpPr>
        <p:spPr>
          <a:xfrm>
            <a:off x="5688651" y="11500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en-US" sz="32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3297373" y="1133075"/>
            <a:ext cx="3020278" cy="637535"/>
            <a:chOff x="3818313" y="1302443"/>
            <a:chExt cx="3020278" cy="637535"/>
          </a:xfrm>
        </p:grpSpPr>
        <p:sp>
          <p:nvSpPr>
            <p:cNvPr id="64" name="Bevel 63"/>
            <p:cNvSpPr/>
            <p:nvPr/>
          </p:nvSpPr>
          <p:spPr>
            <a:xfrm>
              <a:off x="3818313" y="1302443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5" name="Bevel 64"/>
            <p:cNvSpPr/>
            <p:nvPr/>
          </p:nvSpPr>
          <p:spPr>
            <a:xfrm>
              <a:off x="4433454" y="130821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6" name="Bevel 65"/>
            <p:cNvSpPr/>
            <p:nvPr/>
          </p:nvSpPr>
          <p:spPr>
            <a:xfrm>
              <a:off x="5034739" y="13024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7" name="Bevel 66"/>
            <p:cNvSpPr/>
            <p:nvPr/>
          </p:nvSpPr>
          <p:spPr>
            <a:xfrm>
              <a:off x="5636023" y="130821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8" name="Bevel 67"/>
            <p:cNvSpPr/>
            <p:nvPr/>
          </p:nvSpPr>
          <p:spPr>
            <a:xfrm>
              <a:off x="6223449" y="13024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70" name="Bevel 69"/>
          <p:cNvSpPr/>
          <p:nvPr/>
        </p:nvSpPr>
        <p:spPr>
          <a:xfrm>
            <a:off x="3905585" y="179046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71" name="Bevel 70"/>
          <p:cNvSpPr/>
          <p:nvPr/>
        </p:nvSpPr>
        <p:spPr>
          <a:xfrm>
            <a:off x="4527655" y="178181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</a:t>
            </a:r>
            <a:endParaRPr lang="en-US" sz="3200" b="1" dirty="0"/>
          </a:p>
        </p:txBody>
      </p:sp>
      <p:sp>
        <p:nvSpPr>
          <p:cNvPr id="72" name="Bevel 71"/>
          <p:cNvSpPr/>
          <p:nvPr/>
        </p:nvSpPr>
        <p:spPr>
          <a:xfrm>
            <a:off x="5140018" y="178180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73" name="Bevel 72"/>
          <p:cNvSpPr/>
          <p:nvPr/>
        </p:nvSpPr>
        <p:spPr>
          <a:xfrm>
            <a:off x="5744081" y="178180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3269658" y="1787576"/>
            <a:ext cx="3075708" cy="640422"/>
            <a:chOff x="3818313" y="1934208"/>
            <a:chExt cx="3075708" cy="640422"/>
          </a:xfrm>
        </p:grpSpPr>
        <p:sp>
          <p:nvSpPr>
            <p:cNvPr id="74" name="Bevel 73"/>
            <p:cNvSpPr/>
            <p:nvPr/>
          </p:nvSpPr>
          <p:spPr>
            <a:xfrm>
              <a:off x="3818313" y="1934210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5" name="Bevel 74"/>
            <p:cNvSpPr/>
            <p:nvPr/>
          </p:nvSpPr>
          <p:spPr>
            <a:xfrm>
              <a:off x="4440383" y="194286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6" name="Bevel 75"/>
            <p:cNvSpPr/>
            <p:nvPr/>
          </p:nvSpPr>
          <p:spPr>
            <a:xfrm>
              <a:off x="5054135" y="194286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7" name="Bevel 76"/>
            <p:cNvSpPr/>
            <p:nvPr/>
          </p:nvSpPr>
          <p:spPr>
            <a:xfrm>
              <a:off x="5674816" y="193420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8" name="Bevel 77"/>
            <p:cNvSpPr/>
            <p:nvPr/>
          </p:nvSpPr>
          <p:spPr>
            <a:xfrm>
              <a:off x="6278879" y="193420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80" name="Octagon 79"/>
          <p:cNvSpPr/>
          <p:nvPr/>
        </p:nvSpPr>
        <p:spPr>
          <a:xfrm>
            <a:off x="1329336" y="179854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81" name="Bevel 80"/>
          <p:cNvSpPr/>
          <p:nvPr/>
        </p:nvSpPr>
        <p:spPr>
          <a:xfrm>
            <a:off x="3886874" y="242078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82" name="Bevel 81"/>
          <p:cNvSpPr/>
          <p:nvPr/>
        </p:nvSpPr>
        <p:spPr>
          <a:xfrm>
            <a:off x="4497162" y="240777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K</a:t>
            </a:r>
            <a:endParaRPr lang="en-US" sz="3200" b="1" dirty="0"/>
          </a:p>
        </p:txBody>
      </p:sp>
      <p:sp>
        <p:nvSpPr>
          <p:cNvPr id="83" name="Bevel 82"/>
          <p:cNvSpPr/>
          <p:nvPr/>
        </p:nvSpPr>
        <p:spPr>
          <a:xfrm>
            <a:off x="5101225" y="241357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3286971" y="2417181"/>
            <a:ext cx="2448785" cy="638977"/>
            <a:chOff x="3973484" y="3327982"/>
            <a:chExt cx="2448785" cy="638977"/>
          </a:xfrm>
        </p:grpSpPr>
        <p:sp>
          <p:nvSpPr>
            <p:cNvPr id="84" name="Bevel 83"/>
            <p:cNvSpPr/>
            <p:nvPr/>
          </p:nvSpPr>
          <p:spPr>
            <a:xfrm>
              <a:off x="4580307" y="333519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5" name="Bevel 84"/>
            <p:cNvSpPr/>
            <p:nvPr/>
          </p:nvSpPr>
          <p:spPr>
            <a:xfrm>
              <a:off x="5195449" y="333519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6" name="Bevel 85"/>
            <p:cNvSpPr/>
            <p:nvPr/>
          </p:nvSpPr>
          <p:spPr>
            <a:xfrm>
              <a:off x="5807127" y="333519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8" name="Bevel 87"/>
            <p:cNvSpPr/>
            <p:nvPr/>
          </p:nvSpPr>
          <p:spPr>
            <a:xfrm>
              <a:off x="3973484" y="3327982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90" name="Octagon 89"/>
          <p:cNvSpPr/>
          <p:nvPr/>
        </p:nvSpPr>
        <p:spPr>
          <a:xfrm>
            <a:off x="1329336" y="2333332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91" name="Bevel 90"/>
          <p:cNvSpPr/>
          <p:nvPr/>
        </p:nvSpPr>
        <p:spPr>
          <a:xfrm>
            <a:off x="2671829" y="305255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</a:t>
            </a:r>
            <a:endParaRPr lang="en-US" sz="3200" b="1" dirty="0"/>
          </a:p>
        </p:txBody>
      </p:sp>
      <p:sp>
        <p:nvSpPr>
          <p:cNvPr id="92" name="Bevel 91"/>
          <p:cNvSpPr/>
          <p:nvPr/>
        </p:nvSpPr>
        <p:spPr>
          <a:xfrm>
            <a:off x="3893800" y="305514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93" name="Bevel 92"/>
          <p:cNvSpPr/>
          <p:nvPr/>
        </p:nvSpPr>
        <p:spPr>
          <a:xfrm>
            <a:off x="4503049" y="305773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94" name="Bevel 93"/>
          <p:cNvSpPr/>
          <p:nvPr/>
        </p:nvSpPr>
        <p:spPr>
          <a:xfrm>
            <a:off x="5118191" y="305773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95" name="Bevel 94"/>
          <p:cNvSpPr/>
          <p:nvPr/>
        </p:nvSpPr>
        <p:spPr>
          <a:xfrm>
            <a:off x="5725014" y="305930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96" name="Bevel 95"/>
          <p:cNvSpPr/>
          <p:nvPr/>
        </p:nvSpPr>
        <p:spPr>
          <a:xfrm>
            <a:off x="6333574" y="305930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grpSp>
        <p:nvGrpSpPr>
          <p:cNvPr id="58" name="Group 57"/>
          <p:cNvGrpSpPr/>
          <p:nvPr/>
        </p:nvGrpSpPr>
        <p:grpSpPr>
          <a:xfrm>
            <a:off x="2674607" y="3039537"/>
            <a:ext cx="4276887" cy="645731"/>
            <a:chOff x="3206627" y="3197744"/>
            <a:chExt cx="4276887" cy="645731"/>
          </a:xfrm>
        </p:grpSpPr>
        <p:sp>
          <p:nvSpPr>
            <p:cNvPr id="97" name="Bevel 96"/>
            <p:cNvSpPr/>
            <p:nvPr/>
          </p:nvSpPr>
          <p:spPr>
            <a:xfrm>
              <a:off x="3818313" y="3197744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98" name="Bevel 97"/>
            <p:cNvSpPr/>
            <p:nvPr/>
          </p:nvSpPr>
          <p:spPr>
            <a:xfrm>
              <a:off x="3206627" y="320495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99" name="Bevel 98"/>
            <p:cNvSpPr/>
            <p:nvPr/>
          </p:nvSpPr>
          <p:spPr>
            <a:xfrm>
              <a:off x="4428598" y="320754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0" name="Bevel 99"/>
            <p:cNvSpPr/>
            <p:nvPr/>
          </p:nvSpPr>
          <p:spPr>
            <a:xfrm>
              <a:off x="5037847" y="321013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1" name="Bevel 100"/>
            <p:cNvSpPr/>
            <p:nvPr/>
          </p:nvSpPr>
          <p:spPr>
            <a:xfrm>
              <a:off x="5652989" y="321013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2" name="Bevel 101"/>
            <p:cNvSpPr/>
            <p:nvPr/>
          </p:nvSpPr>
          <p:spPr>
            <a:xfrm>
              <a:off x="6259812" y="321170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3" name="Bevel 102"/>
            <p:cNvSpPr/>
            <p:nvPr/>
          </p:nvSpPr>
          <p:spPr>
            <a:xfrm>
              <a:off x="6868372" y="321170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05" name="Octagon 104"/>
          <p:cNvSpPr/>
          <p:nvPr/>
        </p:nvSpPr>
        <p:spPr>
          <a:xfrm>
            <a:off x="1329336" y="2943049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107" name="Bevel 106"/>
          <p:cNvSpPr/>
          <p:nvPr/>
        </p:nvSpPr>
        <p:spPr>
          <a:xfrm>
            <a:off x="2689153" y="367060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109" name="Bevel 108"/>
          <p:cNvSpPr/>
          <p:nvPr/>
        </p:nvSpPr>
        <p:spPr>
          <a:xfrm>
            <a:off x="2067789" y="367040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</a:t>
            </a:r>
          </a:p>
        </p:txBody>
      </p:sp>
      <p:sp>
        <p:nvSpPr>
          <p:cNvPr id="110" name="Bevel 109"/>
          <p:cNvSpPr/>
          <p:nvPr/>
        </p:nvSpPr>
        <p:spPr>
          <a:xfrm>
            <a:off x="3890338" y="367385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111" name="Bevel 110"/>
          <p:cNvSpPr/>
          <p:nvPr/>
        </p:nvSpPr>
        <p:spPr>
          <a:xfrm>
            <a:off x="4495263" y="36728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</a:t>
            </a:r>
            <a:endParaRPr lang="en-US" sz="3200" b="1" dirty="0"/>
          </a:p>
        </p:txBody>
      </p:sp>
      <p:grpSp>
        <p:nvGrpSpPr>
          <p:cNvPr id="69" name="Group 68"/>
          <p:cNvGrpSpPr/>
          <p:nvPr/>
        </p:nvGrpSpPr>
        <p:grpSpPr>
          <a:xfrm>
            <a:off x="2060862" y="3683559"/>
            <a:ext cx="3042616" cy="638471"/>
            <a:chOff x="2602587" y="3822807"/>
            <a:chExt cx="3042616" cy="638471"/>
          </a:xfrm>
        </p:grpSpPr>
        <p:sp>
          <p:nvSpPr>
            <p:cNvPr id="112" name="Bevel 111"/>
            <p:cNvSpPr/>
            <p:nvPr/>
          </p:nvSpPr>
          <p:spPr>
            <a:xfrm>
              <a:off x="3818313" y="382951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3" name="Bevel 112"/>
            <p:cNvSpPr/>
            <p:nvPr/>
          </p:nvSpPr>
          <p:spPr>
            <a:xfrm>
              <a:off x="3223951" y="382300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4" name="Bevel 113"/>
            <p:cNvSpPr/>
            <p:nvPr/>
          </p:nvSpPr>
          <p:spPr>
            <a:xfrm>
              <a:off x="2602587" y="382280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5" name="Bevel 114"/>
            <p:cNvSpPr/>
            <p:nvPr/>
          </p:nvSpPr>
          <p:spPr>
            <a:xfrm>
              <a:off x="4425136" y="382625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6" name="Bevel 115"/>
            <p:cNvSpPr/>
            <p:nvPr/>
          </p:nvSpPr>
          <p:spPr>
            <a:xfrm>
              <a:off x="5030061" y="38252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18" name="Octagon 117"/>
          <p:cNvSpPr/>
          <p:nvPr/>
        </p:nvSpPr>
        <p:spPr>
          <a:xfrm>
            <a:off x="1308215" y="3537174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19" name="Bevel 118"/>
          <p:cNvSpPr/>
          <p:nvPr/>
        </p:nvSpPr>
        <p:spPr>
          <a:xfrm>
            <a:off x="2689153" y="430887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F</a:t>
            </a:r>
            <a:endParaRPr lang="en-US" sz="3200" b="1" dirty="0"/>
          </a:p>
        </p:txBody>
      </p:sp>
      <p:sp>
        <p:nvSpPr>
          <p:cNvPr id="120" name="Bevel 119"/>
          <p:cNvSpPr/>
          <p:nvPr/>
        </p:nvSpPr>
        <p:spPr>
          <a:xfrm>
            <a:off x="3898656" y="4318776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21" name="Bevel 120"/>
          <p:cNvSpPr/>
          <p:nvPr/>
        </p:nvSpPr>
        <p:spPr>
          <a:xfrm>
            <a:off x="4495263" y="4310515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grpSp>
        <p:nvGrpSpPr>
          <p:cNvPr id="79" name="Group 78"/>
          <p:cNvGrpSpPr/>
          <p:nvPr/>
        </p:nvGrpSpPr>
        <p:grpSpPr>
          <a:xfrm>
            <a:off x="2682226" y="4313826"/>
            <a:ext cx="2421252" cy="641665"/>
            <a:chOff x="3223951" y="4461278"/>
            <a:chExt cx="2421252" cy="641665"/>
          </a:xfrm>
        </p:grpSpPr>
        <p:sp>
          <p:nvSpPr>
            <p:cNvPr id="123" name="Bevel 122"/>
            <p:cNvSpPr/>
            <p:nvPr/>
          </p:nvSpPr>
          <p:spPr>
            <a:xfrm>
              <a:off x="3818313" y="446127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4" name="Bevel 123"/>
            <p:cNvSpPr/>
            <p:nvPr/>
          </p:nvSpPr>
          <p:spPr>
            <a:xfrm>
              <a:off x="3223951" y="446127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5" name="Bevel 124"/>
            <p:cNvSpPr/>
            <p:nvPr/>
          </p:nvSpPr>
          <p:spPr>
            <a:xfrm>
              <a:off x="4433454" y="4471176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6" name="Bevel 125"/>
            <p:cNvSpPr/>
            <p:nvPr/>
          </p:nvSpPr>
          <p:spPr>
            <a:xfrm>
              <a:off x="5030061" y="4462915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28" name="Octagon 127"/>
          <p:cNvSpPr/>
          <p:nvPr/>
        </p:nvSpPr>
        <p:spPr>
          <a:xfrm>
            <a:off x="1307682" y="4131299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29" name="Bevel 128"/>
          <p:cNvSpPr/>
          <p:nvPr/>
        </p:nvSpPr>
        <p:spPr>
          <a:xfrm>
            <a:off x="2689153" y="495210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30" name="Bevel 129"/>
          <p:cNvSpPr/>
          <p:nvPr/>
        </p:nvSpPr>
        <p:spPr>
          <a:xfrm>
            <a:off x="3898656" y="4955432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31" name="Bevel 130"/>
          <p:cNvSpPr/>
          <p:nvPr/>
        </p:nvSpPr>
        <p:spPr>
          <a:xfrm>
            <a:off x="4506870" y="494803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grpSp>
        <p:nvGrpSpPr>
          <p:cNvPr id="89" name="Group 88"/>
          <p:cNvGrpSpPr/>
          <p:nvPr/>
        </p:nvGrpSpPr>
        <p:grpSpPr>
          <a:xfrm>
            <a:off x="2666981" y="4937314"/>
            <a:ext cx="2432859" cy="646554"/>
            <a:chOff x="3223951" y="5093045"/>
            <a:chExt cx="2432859" cy="646554"/>
          </a:xfrm>
        </p:grpSpPr>
        <p:sp>
          <p:nvSpPr>
            <p:cNvPr id="132" name="Bevel 131"/>
            <p:cNvSpPr/>
            <p:nvPr/>
          </p:nvSpPr>
          <p:spPr>
            <a:xfrm>
              <a:off x="3818313" y="5093045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3" name="Bevel 132"/>
            <p:cNvSpPr/>
            <p:nvPr/>
          </p:nvSpPr>
          <p:spPr>
            <a:xfrm>
              <a:off x="3223951" y="510450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4" name="Bevel 133"/>
            <p:cNvSpPr/>
            <p:nvPr/>
          </p:nvSpPr>
          <p:spPr>
            <a:xfrm>
              <a:off x="4433454" y="510783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5" name="Bevel 134"/>
            <p:cNvSpPr/>
            <p:nvPr/>
          </p:nvSpPr>
          <p:spPr>
            <a:xfrm>
              <a:off x="5041668" y="510043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37" name="Octagon 136"/>
          <p:cNvSpPr/>
          <p:nvPr/>
        </p:nvSpPr>
        <p:spPr>
          <a:xfrm>
            <a:off x="1293481" y="474101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8</a:t>
            </a:r>
            <a:endParaRPr lang="en-US" b="1" dirty="0"/>
          </a:p>
        </p:txBody>
      </p:sp>
      <p:sp>
        <p:nvSpPr>
          <p:cNvPr id="138" name="Octagon 137"/>
          <p:cNvSpPr/>
          <p:nvPr/>
        </p:nvSpPr>
        <p:spPr>
          <a:xfrm>
            <a:off x="1293481" y="547011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9</a:t>
            </a:r>
            <a:endParaRPr lang="en-US" b="1" dirty="0"/>
          </a:p>
        </p:txBody>
      </p:sp>
      <p:sp>
        <p:nvSpPr>
          <p:cNvPr id="140" name="Bevel 139"/>
          <p:cNvSpPr/>
          <p:nvPr/>
        </p:nvSpPr>
        <p:spPr>
          <a:xfrm>
            <a:off x="3884808" y="558386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O</a:t>
            </a:r>
          </a:p>
        </p:txBody>
      </p:sp>
      <p:sp>
        <p:nvSpPr>
          <p:cNvPr id="141" name="Bevel 140"/>
          <p:cNvSpPr/>
          <p:nvPr/>
        </p:nvSpPr>
        <p:spPr>
          <a:xfrm>
            <a:off x="4495263" y="557728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42" name="Bevel 141"/>
          <p:cNvSpPr/>
          <p:nvPr/>
        </p:nvSpPr>
        <p:spPr>
          <a:xfrm>
            <a:off x="5109872" y="5576475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43" name="Bevel 142"/>
          <p:cNvSpPr/>
          <p:nvPr/>
        </p:nvSpPr>
        <p:spPr>
          <a:xfrm>
            <a:off x="5725014" y="558386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3293049" y="5588757"/>
            <a:ext cx="3056641" cy="643223"/>
            <a:chOff x="3818313" y="5724812"/>
            <a:chExt cx="3056641" cy="643223"/>
          </a:xfrm>
        </p:grpSpPr>
        <p:sp>
          <p:nvSpPr>
            <p:cNvPr id="144" name="Bevel 143"/>
            <p:cNvSpPr/>
            <p:nvPr/>
          </p:nvSpPr>
          <p:spPr>
            <a:xfrm>
              <a:off x="3818313" y="5724812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5" name="Bevel 144"/>
            <p:cNvSpPr/>
            <p:nvPr/>
          </p:nvSpPr>
          <p:spPr>
            <a:xfrm>
              <a:off x="4419606" y="573626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6" name="Bevel 145"/>
            <p:cNvSpPr/>
            <p:nvPr/>
          </p:nvSpPr>
          <p:spPr>
            <a:xfrm>
              <a:off x="5030061" y="572968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7" name="Bevel 146"/>
            <p:cNvSpPr/>
            <p:nvPr/>
          </p:nvSpPr>
          <p:spPr>
            <a:xfrm>
              <a:off x="5644670" y="5728875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8" name="Bevel 147"/>
            <p:cNvSpPr/>
            <p:nvPr/>
          </p:nvSpPr>
          <p:spPr>
            <a:xfrm>
              <a:off x="6259812" y="573626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63416" y="518273"/>
            <a:ext cx="628996" cy="5671818"/>
            <a:chOff x="2890058" y="532360"/>
            <a:chExt cx="628996" cy="5671818"/>
          </a:xfrm>
        </p:grpSpPr>
        <p:sp>
          <p:nvSpPr>
            <p:cNvPr id="20" name="Bevel 19"/>
            <p:cNvSpPr/>
            <p:nvPr/>
          </p:nvSpPr>
          <p:spPr>
            <a:xfrm>
              <a:off x="2903912" y="532360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P</a:t>
              </a:r>
              <a:endParaRPr lang="en-US" sz="3200" b="1" dirty="0"/>
            </a:p>
          </p:txBody>
        </p:sp>
        <p:sp>
          <p:nvSpPr>
            <p:cNvPr id="21" name="Bevel 20"/>
            <p:cNvSpPr/>
            <p:nvPr/>
          </p:nvSpPr>
          <p:spPr>
            <a:xfrm>
              <a:off x="2903912" y="1164127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</a:t>
              </a:r>
              <a:endParaRPr lang="en-US" sz="3200" b="1" dirty="0"/>
            </a:p>
          </p:txBody>
        </p:sp>
        <p:sp>
          <p:nvSpPr>
            <p:cNvPr id="22" name="Bevel 21"/>
            <p:cNvSpPr/>
            <p:nvPr/>
          </p:nvSpPr>
          <p:spPr>
            <a:xfrm>
              <a:off x="2903912" y="1781809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L</a:t>
              </a:r>
              <a:endParaRPr lang="en-US" sz="3200" b="1" dirty="0"/>
            </a:p>
          </p:txBody>
        </p:sp>
        <p:sp>
          <p:nvSpPr>
            <p:cNvPr id="23" name="Bevel 22"/>
            <p:cNvSpPr/>
            <p:nvPr/>
          </p:nvSpPr>
          <p:spPr>
            <a:xfrm>
              <a:off x="2896985" y="2413577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L</a:t>
              </a:r>
              <a:endParaRPr lang="en-US" sz="3200" b="1" dirty="0"/>
            </a:p>
          </p:txBody>
        </p:sp>
        <p:sp>
          <p:nvSpPr>
            <p:cNvPr id="24" name="Bevel 23"/>
            <p:cNvSpPr/>
            <p:nvPr/>
          </p:nvSpPr>
          <p:spPr>
            <a:xfrm>
              <a:off x="2896985" y="3045344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U</a:t>
              </a:r>
              <a:endParaRPr lang="en-US" sz="3200" b="1" dirty="0"/>
            </a:p>
          </p:txBody>
        </p:sp>
        <p:sp>
          <p:nvSpPr>
            <p:cNvPr id="25" name="Bevel 24"/>
            <p:cNvSpPr/>
            <p:nvPr/>
          </p:nvSpPr>
          <p:spPr>
            <a:xfrm>
              <a:off x="2890058" y="367058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T</a:t>
              </a:r>
              <a:endParaRPr lang="en-US" sz="3200" b="1" dirty="0"/>
            </a:p>
          </p:txBody>
        </p:sp>
        <p:sp>
          <p:nvSpPr>
            <p:cNvPr id="26" name="Bevel 25"/>
            <p:cNvSpPr/>
            <p:nvPr/>
          </p:nvSpPr>
          <p:spPr>
            <a:xfrm>
              <a:off x="2890058" y="430887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I</a:t>
              </a:r>
              <a:endParaRPr lang="en-US" sz="3200" b="1" dirty="0"/>
            </a:p>
          </p:txBody>
        </p:sp>
        <p:sp>
          <p:nvSpPr>
            <p:cNvPr id="27" name="Bevel 26"/>
            <p:cNvSpPr/>
            <p:nvPr/>
          </p:nvSpPr>
          <p:spPr>
            <a:xfrm>
              <a:off x="2890058" y="4940645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</a:t>
              </a:r>
              <a:endParaRPr lang="en-US" sz="3200" b="1" dirty="0"/>
            </a:p>
          </p:txBody>
        </p:sp>
        <p:sp>
          <p:nvSpPr>
            <p:cNvPr id="28" name="Bevel 27"/>
            <p:cNvSpPr/>
            <p:nvPr/>
          </p:nvSpPr>
          <p:spPr>
            <a:xfrm>
              <a:off x="2890058" y="557241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N</a:t>
              </a:r>
              <a:endParaRPr lang="en-US" sz="3200" b="1" dirty="0"/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96" y="1907612"/>
            <a:ext cx="5214145" cy="3578207"/>
          </a:xfrm>
          <a:prstGeom prst="rect">
            <a:avLst/>
          </a:prstGeom>
        </p:spPr>
      </p:pic>
      <p:sp>
        <p:nvSpPr>
          <p:cNvPr id="127" name="Rounded Rectangle 126"/>
          <p:cNvSpPr/>
          <p:nvPr/>
        </p:nvSpPr>
        <p:spPr>
          <a:xfrm>
            <a:off x="2585258" y="4639607"/>
            <a:ext cx="4513811" cy="602834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What kind of bag is it?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2199397" y="1913380"/>
            <a:ext cx="5285878" cy="3456964"/>
            <a:chOff x="2199397" y="1913380"/>
            <a:chExt cx="5285878" cy="345696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397" y="1913380"/>
              <a:ext cx="5285878" cy="3456964"/>
            </a:xfrm>
            <a:prstGeom prst="rect">
              <a:avLst/>
            </a:prstGeom>
          </p:spPr>
        </p:pic>
        <p:sp>
          <p:nvSpPr>
            <p:cNvPr id="149" name="Rounded Rectangle 148"/>
            <p:cNvSpPr/>
            <p:nvPr/>
          </p:nvSpPr>
          <p:spPr>
            <a:xfrm>
              <a:off x="2666981" y="2177935"/>
              <a:ext cx="4307382" cy="463197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What is it?</a:t>
              </a:r>
              <a:endParaRPr lang="en-US" sz="3200" b="1" dirty="0"/>
            </a:p>
          </p:txBody>
        </p:sp>
        <p:sp>
          <p:nvSpPr>
            <p:cNvPr id="150" name="Down Arrow 149"/>
            <p:cNvSpPr/>
            <p:nvPr/>
          </p:nvSpPr>
          <p:spPr>
            <a:xfrm rot="18967527">
              <a:off x="2689153" y="3154175"/>
              <a:ext cx="477288" cy="97712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3098573" y="1960619"/>
            <a:ext cx="4266166" cy="4195063"/>
            <a:chOff x="2581047" y="1896201"/>
            <a:chExt cx="4266166" cy="419506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047" y="1896201"/>
              <a:ext cx="4266166" cy="4195063"/>
            </a:xfrm>
            <a:prstGeom prst="rect">
              <a:avLst/>
            </a:prstGeom>
          </p:spPr>
        </p:pic>
        <p:sp>
          <p:nvSpPr>
            <p:cNvPr id="153" name="Rounded Rectangle 152"/>
            <p:cNvSpPr/>
            <p:nvPr/>
          </p:nvSpPr>
          <p:spPr>
            <a:xfrm>
              <a:off x="2768139" y="5242442"/>
              <a:ext cx="3898656" cy="66158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It’s a …….. </a:t>
              </a:r>
              <a:r>
                <a:rPr lang="en-US" sz="3600" b="1" dirty="0"/>
                <a:t>b</a:t>
              </a:r>
              <a:r>
                <a:rPr lang="en-US" sz="3600" b="1" dirty="0" smtClean="0"/>
                <a:t>ulb.</a:t>
              </a:r>
              <a:endParaRPr lang="en-US" sz="3600" b="1" dirty="0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234069" y="1977701"/>
            <a:ext cx="5454576" cy="4066159"/>
            <a:chOff x="3028807" y="4669513"/>
            <a:chExt cx="5454576" cy="4066159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929" y="5319714"/>
              <a:ext cx="5104454" cy="3415958"/>
            </a:xfrm>
            <a:prstGeom prst="rect">
              <a:avLst/>
            </a:prstGeom>
          </p:spPr>
        </p:pic>
        <p:sp>
          <p:nvSpPr>
            <p:cNvPr id="156" name="Rounded Rectangle 155"/>
            <p:cNvSpPr/>
            <p:nvPr/>
          </p:nvSpPr>
          <p:spPr>
            <a:xfrm>
              <a:off x="3028807" y="4669513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57" name="Down Arrow 156"/>
            <p:cNvSpPr/>
            <p:nvPr/>
          </p:nvSpPr>
          <p:spPr>
            <a:xfrm rot="18924337">
              <a:off x="4705964" y="6738899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778574" y="1968534"/>
            <a:ext cx="5141276" cy="3434212"/>
            <a:chOff x="2410590" y="1982479"/>
            <a:chExt cx="5141276" cy="3434212"/>
          </a:xfrm>
        </p:grpSpPr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590" y="1982479"/>
              <a:ext cx="5141276" cy="3434212"/>
            </a:xfrm>
            <a:prstGeom prst="rect">
              <a:avLst/>
            </a:prstGeom>
          </p:spPr>
        </p:pic>
        <p:sp>
          <p:nvSpPr>
            <p:cNvPr id="164" name="Rounded Rectangle 163"/>
            <p:cNvSpPr/>
            <p:nvPr/>
          </p:nvSpPr>
          <p:spPr>
            <a:xfrm>
              <a:off x="2734888" y="4744933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65" name="Down Arrow 164"/>
            <p:cNvSpPr/>
            <p:nvPr/>
          </p:nvSpPr>
          <p:spPr>
            <a:xfrm>
              <a:off x="3876476" y="2839579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791696" y="2096662"/>
            <a:ext cx="5123696" cy="3415797"/>
            <a:chOff x="5162186" y="1357840"/>
            <a:chExt cx="5123696" cy="3415797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186" y="1357840"/>
              <a:ext cx="5123696" cy="3415797"/>
            </a:xfrm>
            <a:prstGeom prst="rect">
              <a:avLst/>
            </a:prstGeom>
          </p:spPr>
        </p:pic>
        <p:sp>
          <p:nvSpPr>
            <p:cNvPr id="168" name="Rounded Rectangle 167"/>
            <p:cNvSpPr/>
            <p:nvPr/>
          </p:nvSpPr>
          <p:spPr>
            <a:xfrm>
              <a:off x="5702948" y="1465044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69" name="Down Arrow 168"/>
            <p:cNvSpPr/>
            <p:nvPr/>
          </p:nvSpPr>
          <p:spPr>
            <a:xfrm rot="16200000">
              <a:off x="7435486" y="3116707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2580337" y="2634857"/>
            <a:ext cx="5006096" cy="3514855"/>
            <a:chOff x="-1454055" y="2166594"/>
            <a:chExt cx="4904861" cy="326990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4055" y="2166594"/>
              <a:ext cx="4904861" cy="3269907"/>
            </a:xfrm>
            <a:prstGeom prst="rect">
              <a:avLst/>
            </a:prstGeom>
          </p:spPr>
        </p:pic>
        <p:sp>
          <p:nvSpPr>
            <p:cNvPr id="172" name="Down Arrow 171"/>
            <p:cNvSpPr/>
            <p:nvPr/>
          </p:nvSpPr>
          <p:spPr>
            <a:xfrm rot="2566960">
              <a:off x="1999904" y="2575245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-1172143" y="4524585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2196076" y="2609464"/>
            <a:ext cx="5408174" cy="3538046"/>
            <a:chOff x="2131139" y="3157535"/>
            <a:chExt cx="5408174" cy="3538046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139" y="3157535"/>
              <a:ext cx="5408174" cy="3538046"/>
            </a:xfrm>
            <a:prstGeom prst="rect">
              <a:avLst/>
            </a:prstGeom>
          </p:spPr>
        </p:pic>
        <p:sp>
          <p:nvSpPr>
            <p:cNvPr id="176" name="Rounded Rectangle 175"/>
            <p:cNvSpPr/>
            <p:nvPr/>
          </p:nvSpPr>
          <p:spPr>
            <a:xfrm>
              <a:off x="2916791" y="3264668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77" name="Down Arrow 176"/>
            <p:cNvSpPr/>
            <p:nvPr/>
          </p:nvSpPr>
          <p:spPr>
            <a:xfrm>
              <a:off x="4597747" y="4434758"/>
              <a:ext cx="551466" cy="80697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584191" y="1868814"/>
            <a:ext cx="4781876" cy="3256534"/>
            <a:chOff x="2742095" y="2834730"/>
            <a:chExt cx="4781876" cy="3256534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095" y="2834730"/>
              <a:ext cx="4781876" cy="3256534"/>
            </a:xfrm>
            <a:prstGeom prst="rect">
              <a:avLst/>
            </a:prstGeom>
          </p:spPr>
        </p:pic>
        <p:sp>
          <p:nvSpPr>
            <p:cNvPr id="174" name="Rounded Rectangle 173"/>
            <p:cNvSpPr/>
            <p:nvPr/>
          </p:nvSpPr>
          <p:spPr>
            <a:xfrm>
              <a:off x="2931033" y="5570099"/>
              <a:ext cx="4197807" cy="454785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The…….is so annoying</a:t>
              </a:r>
              <a:endParaRPr lang="en-US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601589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062490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2.What does the water in the lake look like?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91901" y="2676708"/>
            <a:ext cx="3680099" cy="57811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A.It's</a:t>
            </a:r>
            <a:r>
              <a:rPr lang="en-US" sz="2800" b="1" dirty="0">
                <a:solidFill>
                  <a:schemeClr val="tx1"/>
                </a:solidFill>
              </a:rPr>
              <a:t> almost blue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679849"/>
            <a:ext cx="3680099" cy="57811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B.It's</a:t>
            </a:r>
            <a:r>
              <a:rPr lang="en-US" sz="2800" b="1" dirty="0">
                <a:solidFill>
                  <a:schemeClr val="tx1"/>
                </a:solidFill>
              </a:rPr>
              <a:t> almost black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91901" y="3343587"/>
            <a:ext cx="3680099" cy="57811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C.It's</a:t>
            </a:r>
            <a:r>
              <a:rPr lang="en-US" sz="2800" b="1" dirty="0">
                <a:solidFill>
                  <a:schemeClr val="tx1"/>
                </a:solidFill>
              </a:rPr>
              <a:t> almost pink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3346728"/>
            <a:ext cx="3680099" cy="57811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D.It's</a:t>
            </a:r>
            <a:r>
              <a:rPr lang="en-US" sz="2800" b="1" dirty="0">
                <a:solidFill>
                  <a:schemeClr val="tx1"/>
                </a:solidFill>
              </a:rPr>
              <a:t> almost yellow</a:t>
            </a:r>
            <a:endParaRPr lang="vi-VN" sz="2800" b="1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69581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36861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37730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34568"/>
            <a:ext cx="603557" cy="482845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9" name="Cloud 18">
            <a:hlinkClick r:id="rId14" action="ppaction://hlinksldjump"/>
          </p:cNvPr>
          <p:cNvSpPr/>
          <p:nvPr/>
        </p:nvSpPr>
        <p:spPr>
          <a:xfrm>
            <a:off x="3500621" y="4575318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75" y="4066483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56" y="4626526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37" y="5087427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3.Why is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surprised when they get closer to the lake?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0283" y="2701644"/>
            <a:ext cx="4032234" cy="844883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A.Because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lake is beautiful.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411809" y="495367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71753" y="2701644"/>
            <a:ext cx="3680099" cy="844883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she hasn’t seen this lake before.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0283" y="3660722"/>
            <a:ext cx="4011113" cy="1084211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C.Because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 sees the fish are dead.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97714" y="3660722"/>
            <a:ext cx="3680099" cy="107768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she wants to swim.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04" y="2887902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52" y="4148018"/>
            <a:ext cx="603402" cy="482721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6" y="421453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44" y="3100736"/>
            <a:ext cx="549444" cy="482845"/>
          </a:xfrm>
          <a:prstGeom prst="rect">
            <a:avLst/>
          </a:prstGeom>
        </p:spPr>
      </p:pic>
      <p:sp>
        <p:nvSpPr>
          <p:cNvPr id="19" name="Cloud 18">
            <a:hlinkClick r:id="rId13" action="ppaction://hlinksldjump"/>
          </p:cNvPr>
          <p:cNvSpPr/>
          <p:nvPr/>
        </p:nvSpPr>
        <p:spPr>
          <a:xfrm>
            <a:off x="3787049" y="5232229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4274301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4.What is the factory dumping into the lake?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2510444"/>
            <a:ext cx="3680099" cy="977131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</a:rPr>
              <a:t>It's dumping water into the lake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25995" y="2634818"/>
            <a:ext cx="3680099" cy="81535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</a:rPr>
              <a:t>It's dumping poison into the lake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576342"/>
            <a:ext cx="3680099" cy="807783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</a:rPr>
              <a:t>It's dumping food </a:t>
            </a:r>
            <a:r>
              <a:rPr lang="en-US" sz="2400" b="1" dirty="0" smtClean="0">
                <a:solidFill>
                  <a:schemeClr val="tx1"/>
                </a:solidFill>
              </a:rPr>
              <a:t>into</a:t>
            </a:r>
          </a:p>
          <a:p>
            <a:pPr lvl="0"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the lake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22276" y="3562969"/>
            <a:ext cx="4087536" cy="804643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chemeClr val="tx1"/>
                </a:solidFill>
              </a:rPr>
              <a:t>It's dumping plastic bags into the lake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65" y="291912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13257" y="3857335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59" y="3853727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05" y="3000481"/>
            <a:ext cx="603557" cy="415435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9" name="Cloud 18">
            <a:hlinkClick r:id="rId14" action="ppaction://hlinksldjump"/>
          </p:cNvPr>
          <p:cNvSpPr/>
          <p:nvPr/>
        </p:nvSpPr>
        <p:spPr>
          <a:xfrm>
            <a:off x="3713257" y="5024205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4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5.Why is Nick sneezing so much?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7661" y="2783009"/>
            <a:ext cx="4168125" cy="962417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</a:rPr>
              <a:t>Because the river is not clean.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2" y="2768138"/>
            <a:ext cx="4168124" cy="955332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</a:rPr>
              <a:t>Because the water is not clean.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8936" y="3792764"/>
            <a:ext cx="4168125" cy="89594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</a:rPr>
              <a:t>Because the factory is not clean.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97961" y="3812236"/>
            <a:ext cx="4168125" cy="1095679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</a:rPr>
              <a:t>D. </a:t>
            </a:r>
            <a:r>
              <a:rPr lang="en-US" sz="2800" b="1" dirty="0">
                <a:solidFill>
                  <a:schemeClr val="tx1"/>
                </a:solidFill>
              </a:rPr>
              <a:t>B</a:t>
            </a:r>
            <a:r>
              <a:rPr lang="en-US" sz="2800" b="1" dirty="0" err="1">
                <a:solidFill>
                  <a:schemeClr val="tx1"/>
                </a:solidFill>
              </a:rPr>
              <a:t>ecause</a:t>
            </a:r>
            <a:r>
              <a:rPr lang="en-US" sz="2800" b="1" dirty="0">
                <a:solidFill>
                  <a:schemeClr val="tx1"/>
                </a:solidFill>
              </a:rPr>
              <a:t> the air is not clean.</a:t>
            </a:r>
            <a:r>
              <a:rPr lang="en-US" sz="2800" b="1" dirty="0"/>
              <a:t/>
            </a:r>
            <a:br>
              <a:rPr lang="en-US" sz="2800" b="1" dirty="0"/>
            </a:br>
            <a:endParaRPr lang="vi-VN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3161323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58" y="4205989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71" y="4329870"/>
            <a:ext cx="603557" cy="48284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03" y="3226401"/>
            <a:ext cx="549444" cy="482845"/>
          </a:xfrm>
          <a:prstGeom prst="rect">
            <a:avLst/>
          </a:prstGeom>
        </p:spPr>
      </p:pic>
      <p:sp>
        <p:nvSpPr>
          <p:cNvPr id="19" name="Cloud 18">
            <a:hlinkClick r:id="rId13" action="ppaction://hlinksldjump"/>
          </p:cNvPr>
          <p:cNvSpPr/>
          <p:nvPr/>
        </p:nvSpPr>
        <p:spPr>
          <a:xfrm>
            <a:off x="3687296" y="5129973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791095" y="23748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Ex1b/ Answer the questions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344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Where are Nick and Mi ?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17526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What does the water in the lake look like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99" y="2895600"/>
            <a:ext cx="8939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Why is Mi surprised when they get closer 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114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What is the factory dumping into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257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5. Why is Nick sneezing so much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295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They are in Mi’s home village.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229618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BC0105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>
                <a:solidFill>
                  <a:srgbClr val="BC01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almost black  </a:t>
            </a:r>
            <a:r>
              <a:rPr lang="en-US" sz="2800" b="1" i="1" dirty="0" smtClean="0">
                <a:solidFill>
                  <a:srgbClr val="BC01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34391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Because she sees the fish dead.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47345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BC0105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>
                <a:solidFill>
                  <a:srgbClr val="BC01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dumping poison into the lake</a:t>
            </a:r>
            <a:endParaRPr lang="en-US" sz="3200" b="1" i="1" dirty="0" smtClean="0">
              <a:solidFill>
                <a:srgbClr val="BC01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58013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Because the air is not clean.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5" y="4572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Ex4/Work in groups. Which types of pollution in 3 does your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neighbourhood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face? Rank them in order of seriousness. Give reasons for your group’s order.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795" y="1943100"/>
            <a:ext cx="8229600" cy="113495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*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It’s air pollution, noise pollution and visual pollution.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9958" y="3078051"/>
            <a:ext cx="8229600" cy="1524000"/>
          </a:xfrm>
          <a:prstGeom prst="rect">
            <a:avLst/>
          </a:prstGeom>
          <a:solidFill>
            <a:srgbClr val="FF99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ir pollution does harm to your health.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Noise pollution can make you stressed.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Visual pollution is not good for sight around.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91735" y="5364090"/>
            <a:ext cx="2186046" cy="68546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STOP</a:t>
            </a:r>
            <a:endParaRPr lang="en-US" sz="4400" b="1" dirty="0"/>
          </a:p>
        </p:txBody>
      </p:sp>
      <p:sp>
        <p:nvSpPr>
          <p:cNvPr id="7" name="Oval 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01:30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01:29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01:23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01:03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00:55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00:52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00:29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00:21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00:00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52400" y="2057690"/>
            <a:ext cx="8839200" cy="154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1" u="sng" dirty="0"/>
          </a:p>
          <a:p>
            <a:pPr algn="ctr">
              <a:spcAft>
                <a:spcPts val="0"/>
              </a:spcAft>
            </a:pPr>
            <a:r>
              <a:rPr lang="en-US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*CONSOLIDATION: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en-US" sz="32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en-US" sz="3200" b="1" u="sng" dirty="0">
              <a:solidFill>
                <a:srgbClr val="0070C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sz="3200" b="1" u="sng" dirty="0"/>
          </a:p>
          <a:p>
            <a:pPr marL="342900" indent="-342900">
              <a:spcBef>
                <a:spcPct val="20000"/>
              </a:spcBef>
            </a:pP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26777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04800" y="1201479"/>
            <a:ext cx="883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5400" dirty="0" smtClean="0">
                <a:solidFill>
                  <a:srgbClr val="FF0000"/>
                </a:solidFill>
              </a:rPr>
              <a:t>HOMEWORK:</a:t>
            </a:r>
            <a:endParaRPr lang="en-US" sz="54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Learn the new words by heart.​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Practice the dialogue again.​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exercises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B1,2,3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workbook (page 4).​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Prepare for Unit 7: A closer look 1. (new words, grammar)​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sz="32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93182" y="1635327"/>
            <a:ext cx="8770513" cy="3039704"/>
          </a:xfrm>
          <a:prstGeom prst="rect">
            <a:avLst/>
          </a:prstGeom>
          <a:solidFill>
            <a:srgbClr val="FFFF00"/>
          </a:solidFill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n-US" sz="6000" b="1" smtClean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Period 55</a:t>
            </a:r>
            <a:r>
              <a:rPr lang="en-US" sz="6000" b="1" dirty="0" smtClean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r>
              <a:rPr lang="en-US" sz="6000" b="1" dirty="0" smtClean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UNIT </a:t>
            </a:r>
            <a:r>
              <a:rPr lang="en-US" sz="6000" b="1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7. POLLUTION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0" normalizeH="0" baseline="0" noProof="0" dirty="0" smtClean="0"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</a:p>
        </p:txBody>
      </p:sp>
      <p:sp>
        <p:nvSpPr>
          <p:cNvPr id="4" name="Title 20"/>
          <p:cNvSpPr txBox="1">
            <a:spLocks/>
          </p:cNvSpPr>
          <p:nvPr/>
        </p:nvSpPr>
        <p:spPr>
          <a:xfrm>
            <a:off x="1372302" y="299356"/>
            <a:ext cx="7243664" cy="609542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r" eaLnBrk="1" hangingPunct="1"/>
            <a:fld id="{0723D9CA-31EE-4859-BD86-0BA30C775CDA}" type="datetime2">
              <a:rPr lang="en-GB" altLang="en-US" sz="36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Sunday, 09 January 2022</a:t>
            </a:fld>
            <a:endParaRPr lang="en-GB" altLang="en-US" sz="36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9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15909" y="1236372"/>
            <a:ext cx="9465972" cy="28368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7 : POLLUTION</a:t>
            </a:r>
          </a:p>
          <a:p>
            <a:pPr algn="ctr"/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 : GETTING STARTED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lowchart: Process 4"/>
          <p:cNvSpPr>
            <a:spLocks noChangeArrowheads="1"/>
          </p:cNvSpPr>
          <p:nvPr/>
        </p:nvSpPr>
        <p:spPr bwMode="auto">
          <a:xfrm>
            <a:off x="152400" y="62247"/>
            <a:ext cx="8839200" cy="6553200"/>
          </a:xfrm>
          <a:prstGeom prst="flowChartProcess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b="1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539750" y="14211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pollution (n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4661080" y="1380042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 ô nhiễm</a:t>
            </a:r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539750" y="2205372"/>
            <a:ext cx="807621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poison (</a:t>
            </a: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/ˈpɔɪzn/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6" name="TextBox 14"/>
          <p:cNvSpPr txBox="1">
            <a:spLocks noChangeArrowheads="1"/>
          </p:cNvSpPr>
          <p:nvPr/>
        </p:nvSpPr>
        <p:spPr bwMode="auto">
          <a:xfrm>
            <a:off x="4800601" y="2048492"/>
            <a:ext cx="389812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 độc</a:t>
            </a:r>
          </a:p>
        </p:txBody>
      </p:sp>
      <p:sp>
        <p:nvSpPr>
          <p:cNvPr id="8207" name="TextBox 15"/>
          <p:cNvSpPr txBox="1">
            <a:spLocks noChangeArrowheads="1"/>
          </p:cNvSpPr>
          <p:nvPr/>
        </p:nvSpPr>
        <p:spPr bwMode="auto">
          <a:xfrm>
            <a:off x="539750" y="28816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die (v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8" name="TextBox 16"/>
          <p:cNvSpPr txBox="1">
            <a:spLocks noChangeArrowheads="1"/>
          </p:cNvSpPr>
          <p:nvPr/>
        </p:nvSpPr>
        <p:spPr bwMode="auto">
          <a:xfrm>
            <a:off x="2148462" y="2874783"/>
            <a:ext cx="3519271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die – dead - dead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9" name="TextBox 17"/>
          <p:cNvSpPr txBox="1">
            <a:spLocks noChangeArrowheads="1"/>
          </p:cNvSpPr>
          <p:nvPr/>
        </p:nvSpPr>
        <p:spPr bwMode="auto">
          <a:xfrm>
            <a:off x="539750" y="3653639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aquatic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/əˈkwætɪk/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546100" y="4274352"/>
            <a:ext cx="4392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dump (v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2" name="TextBox 20"/>
          <p:cNvSpPr txBox="1">
            <a:spLocks noChangeArrowheads="1"/>
          </p:cNvSpPr>
          <p:nvPr/>
        </p:nvSpPr>
        <p:spPr bwMode="auto">
          <a:xfrm>
            <a:off x="5939675" y="2881647"/>
            <a:ext cx="389812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vi-VN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4" name="TextBox 22"/>
          <p:cNvSpPr txBox="1">
            <a:spLocks noChangeArrowheads="1"/>
          </p:cNvSpPr>
          <p:nvPr/>
        </p:nvSpPr>
        <p:spPr bwMode="auto">
          <a:xfrm>
            <a:off x="4730751" y="3582484"/>
            <a:ext cx="389812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215" name="TextBox 23"/>
          <p:cNvSpPr txBox="1">
            <a:spLocks noChangeArrowheads="1"/>
          </p:cNvSpPr>
          <p:nvPr/>
        </p:nvSpPr>
        <p:spPr bwMode="auto">
          <a:xfrm>
            <a:off x="4654551" y="4192084"/>
            <a:ext cx="389812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5510" y="279517"/>
            <a:ext cx="59436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charset="0"/>
              </a:rPr>
              <a:t>I. NEW </a:t>
            </a:r>
            <a:r>
              <a:rPr lang="en-US" sz="4400" b="1" u="sng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charset="0"/>
              </a:rPr>
              <a:t>WORDS:</a:t>
            </a:r>
            <a:endParaRPr lang="en-US" sz="4400" b="1" u="sng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Arial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447800" y="1433847"/>
            <a:ext cx="76200" cy="762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195847"/>
            <a:ext cx="96838" cy="1222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377950" y="3748403"/>
            <a:ext cx="76200" cy="46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539750" y="4882364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bless you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4605338" y="4877884"/>
            <a:ext cx="44483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 chúa phù hộ cho bạn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9750" y="5491964"/>
            <a:ext cx="358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to come up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578350" y="5487484"/>
            <a:ext cx="2569636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 ra</a:t>
            </a:r>
          </a:p>
        </p:txBody>
      </p:sp>
      <p:sp>
        <p:nvSpPr>
          <p:cNvPr id="33" name="Rounded Rectangle 24">
            <a:extLst>
              <a:ext uri="{FF2B5EF4-FFF2-40B4-BE49-F238E27FC236}">
                <a16:creationId xmlns="" xmlns:a16="http://schemas.microsoft.com/office/drawing/2014/main" id="{36A0BCD2-47DD-4F33-BC24-5D052F0A419E}"/>
              </a:ext>
            </a:extLst>
          </p:cNvPr>
          <p:cNvSpPr/>
          <p:nvPr/>
        </p:nvSpPr>
        <p:spPr>
          <a:xfrm>
            <a:off x="1073150" y="4362024"/>
            <a:ext cx="76200" cy="46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84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utoUpdateAnimBg="0"/>
      <p:bldP spid="8205" grpId="0" autoUpdateAnimBg="0"/>
      <p:bldP spid="8206" grpId="0" autoUpdateAnimBg="0"/>
      <p:bldP spid="8207" grpId="0" autoUpdateAnimBg="0"/>
      <p:bldP spid="8208" grpId="0" autoUpdateAnimBg="0"/>
      <p:bldP spid="8209" grpId="0" autoUpdateAnimBg="0"/>
      <p:bldP spid="8210" grpId="0" autoUpdateAnimBg="0"/>
      <p:bldP spid="8212" grpId="0" autoUpdateAnimBg="0"/>
      <p:bldP spid="8214" grpId="0" autoUpdateAnimBg="0"/>
      <p:bldP spid="8215" grpId="0" autoUpdateAnimBg="0"/>
      <p:bldP spid="23" grpId="0" animBg="1"/>
      <p:bldP spid="25" grpId="0" animBg="1"/>
      <p:bldP spid="28" grpId="0" autoUpdateAnimBg="0"/>
      <p:bldP spid="29" grpId="0" autoUpdateAnimBg="0"/>
      <p:bldP spid="30" grpId="0"/>
      <p:bldP spid="31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9604" y="4582536"/>
            <a:ext cx="4394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smtClean="0">
                <a:solidFill>
                  <a:srgbClr val="DE1902"/>
                </a:solidFill>
                <a:effectLst/>
                <a:latin typeface="Arial" pitchFamily="34" charset="0"/>
                <a:cs typeface="Arial" pitchFamily="34" charset="0"/>
              </a:rPr>
              <a:t>thermal pollution:  (n)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4985" y="4605950"/>
            <a:ext cx="3658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i="0" dirty="0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/ˈθ</a:t>
            </a:r>
            <a:r>
              <a:rPr lang="en-US" sz="3200" b="1" i="0" dirty="0" err="1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ɜːməl</a:t>
            </a:r>
            <a:r>
              <a:rPr lang="en-US" sz="3200" b="1" i="0" dirty="0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0" dirty="0" err="1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pəˈluːʃən</a:t>
            </a:r>
            <a:r>
              <a:rPr lang="en-US" sz="3200" b="1" i="0" dirty="0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3641" y="5391989"/>
            <a:ext cx="3744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ô </a:t>
            </a:r>
            <a:r>
              <a:rPr lang="en-US" sz="3200" b="1" i="0" dirty="0" err="1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nhiễm</a:t>
            </a:r>
            <a:r>
              <a:rPr lang="en-US" sz="3200" b="1" i="0" dirty="0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0" dirty="0" err="1" smtClean="0">
                <a:solidFill>
                  <a:srgbClr val="0165AE"/>
                </a:solidFill>
                <a:effectLst/>
                <a:latin typeface="Arial" pitchFamily="34" charset="0"/>
                <a:cs typeface="Arial" pitchFamily="34" charset="0"/>
              </a:rPr>
              <a:t>nhiệt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413406"/>
            <a:ext cx="7147775" cy="40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55536" y="4013666"/>
            <a:ext cx="4379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smtClean="0">
                <a:solidFill>
                  <a:srgbClr val="DE1902"/>
                </a:solidFill>
                <a:effectLst/>
                <a:latin typeface="Lora"/>
              </a:rPr>
              <a:t>radioactive pollution: (n)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008577" y="4696246"/>
            <a:ext cx="4456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/ˌ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reɪdiəʊˈæktɪv</a:t>
            </a:r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pəˈluːʃən</a:t>
            </a:r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/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246419" y="4013666"/>
            <a:ext cx="347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: ô 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nhiễm</a:t>
            </a:r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phóng</a:t>
            </a:r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xạ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50" y="536301"/>
            <a:ext cx="5855822" cy="31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399" y="3905780"/>
            <a:ext cx="3499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smtClean="0">
                <a:solidFill>
                  <a:srgbClr val="DE1902"/>
                </a:solidFill>
                <a:effectLst/>
                <a:latin typeface="Lora"/>
              </a:rPr>
              <a:t>visual pollution: (n)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85399" y="4536845"/>
            <a:ext cx="3177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/ˈ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vɪʒuəl</a:t>
            </a:r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pəˈluːʃən</a:t>
            </a:r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/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686131" y="3909261"/>
            <a:ext cx="3377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: ô 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nhiễm</a:t>
            </a:r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tầm</a:t>
            </a:r>
            <a:r>
              <a:rPr lang="en-US" sz="2800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sz="2800" b="1" i="0" dirty="0" err="1" smtClean="0">
                <a:solidFill>
                  <a:srgbClr val="0165AE"/>
                </a:solidFill>
                <a:effectLst/>
                <a:latin typeface="Tinos"/>
              </a:rPr>
              <a:t>nhìn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465645"/>
            <a:ext cx="6877318" cy="29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436719" y="957505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- pollution (n</a:t>
            </a:r>
            <a:r>
              <a:rPr lang="en-US" sz="2800" b="1" dirty="0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4041775" y="957506"/>
            <a:ext cx="4949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sự ô nhiễm</a:t>
            </a:r>
          </a:p>
        </p:txBody>
      </p:sp>
      <p:sp>
        <p:nvSpPr>
          <p:cNvPr id="8206" name="TextBox 14"/>
          <p:cNvSpPr txBox="1">
            <a:spLocks noChangeArrowheads="1"/>
          </p:cNvSpPr>
          <p:nvPr/>
        </p:nvSpPr>
        <p:spPr bwMode="auto">
          <a:xfrm>
            <a:off x="3962400" y="1476618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7" name="TextBox 15"/>
          <p:cNvSpPr txBox="1">
            <a:spLocks noChangeArrowheads="1"/>
          </p:cNvSpPr>
          <p:nvPr/>
        </p:nvSpPr>
        <p:spPr bwMode="auto">
          <a:xfrm>
            <a:off x="436720" y="2057557"/>
            <a:ext cx="1675416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- die (v</a:t>
            </a:r>
            <a:r>
              <a:rPr lang="en-US" sz="2800" b="1" dirty="0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8" name="TextBox 16"/>
          <p:cNvSpPr txBox="1">
            <a:spLocks noChangeArrowheads="1"/>
          </p:cNvSpPr>
          <p:nvPr/>
        </p:nvSpPr>
        <p:spPr bwMode="auto">
          <a:xfrm>
            <a:off x="3137693" y="2013254"/>
            <a:ext cx="4392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 die – dead - dead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9" name="TextBox 17"/>
          <p:cNvSpPr txBox="1">
            <a:spLocks noChangeArrowheads="1"/>
          </p:cNvSpPr>
          <p:nvPr/>
        </p:nvSpPr>
        <p:spPr bwMode="auto">
          <a:xfrm>
            <a:off x="409444" y="2563278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- aquatic (</a:t>
            </a:r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409444" y="3099326"/>
            <a:ext cx="4392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- dump (v</a:t>
            </a:r>
            <a:r>
              <a:rPr lang="en-US" sz="2800" b="1" dirty="0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2" name="TextBox 20"/>
          <p:cNvSpPr txBox="1">
            <a:spLocks noChangeArrowheads="1"/>
          </p:cNvSpPr>
          <p:nvPr/>
        </p:nvSpPr>
        <p:spPr bwMode="auto">
          <a:xfrm>
            <a:off x="1960432" y="2031487"/>
            <a:ext cx="106610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vi-VN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4" name="TextBox 22"/>
          <p:cNvSpPr txBox="1">
            <a:spLocks noChangeArrowheads="1"/>
          </p:cNvSpPr>
          <p:nvPr/>
        </p:nvSpPr>
        <p:spPr bwMode="auto">
          <a:xfrm>
            <a:off x="3635848" y="2525671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215" name="TextBox 23"/>
          <p:cNvSpPr txBox="1">
            <a:spLocks noChangeArrowheads="1"/>
          </p:cNvSpPr>
          <p:nvPr/>
        </p:nvSpPr>
        <p:spPr bwMode="auto">
          <a:xfrm>
            <a:off x="3635847" y="3059149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 smtClean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thải</a:t>
            </a:r>
            <a:r>
              <a:rPr lang="en-US" sz="2800" b="1" dirty="0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800" b="1" dirty="0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388047" y="3649938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- bless you </a:t>
            </a:r>
            <a:r>
              <a:rPr lang="en-US" sz="2800" b="1" dirty="0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3513943" y="3603138"/>
            <a:ext cx="43926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62290" y="4213378"/>
            <a:ext cx="358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- to come up </a:t>
            </a:r>
            <a:r>
              <a:rPr lang="en-US" sz="2800" b="1" dirty="0" smtClean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with: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635847" y="4166578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800" b="1" dirty="0">
              <a:solidFill>
                <a:srgbClr val="750BC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2277" y="278384"/>
            <a:ext cx="5943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NEW </a:t>
            </a:r>
            <a:r>
              <a:rPr lang="en-US" sz="2800" b="1" u="sng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WORDS:</a:t>
            </a:r>
            <a:endParaRPr lang="en-US" sz="2800" b="1" u="sng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19" y="1506643"/>
            <a:ext cx="2912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750BC5"/>
                </a:solidFill>
                <a:latin typeface="Times New Roman" panose="02020603050405020304" pitchFamily="18" charset="0"/>
                <a:cs typeface="Times New Roman" pitchFamily="18" charset="0"/>
              </a:rPr>
              <a:t>- poison </a:t>
            </a:r>
            <a:r>
              <a:rPr lang="en-US" sz="2800" b="1" dirty="0">
                <a:solidFill>
                  <a:srgbClr val="750BC5"/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8744" y="4875345"/>
            <a:ext cx="3730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thermal pollution (n):</a:t>
            </a:r>
            <a:endParaRPr lang="en-US" sz="2800" b="1" dirty="0">
              <a:solidFill>
                <a:srgbClr val="75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7568" y="5422152"/>
            <a:ext cx="4227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radioactive pollution (n):</a:t>
            </a:r>
            <a:endParaRPr lang="en-US" sz="2800" b="1" dirty="0">
              <a:solidFill>
                <a:srgbClr val="75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3765" y="5968959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visual pollution  (n):</a:t>
            </a:r>
            <a:endParaRPr lang="en-US" sz="2800" b="1" dirty="0">
              <a:solidFill>
                <a:srgbClr val="75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356765" y="4901674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i="0" dirty="0" err="1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1" dirty="0">
              <a:solidFill>
                <a:srgbClr val="75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10249" y="5460935"/>
            <a:ext cx="2911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i="0" dirty="0" err="1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2800" b="1" dirty="0">
              <a:solidFill>
                <a:srgbClr val="75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33603" y="5984155"/>
            <a:ext cx="2892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i="0" dirty="0" err="1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i="0" dirty="0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750BC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sz="2800" b="1" dirty="0">
              <a:solidFill>
                <a:srgbClr val="75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16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391</TotalTime>
  <Words>1564</Words>
  <Application>Microsoft Office PowerPoint</Application>
  <PresentationFormat>On-screen Show (4:3)</PresentationFormat>
  <Paragraphs>539</Paragraphs>
  <Slides>27</Slides>
  <Notes>1</Notes>
  <HiddenSlides>1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Twinkl SemiBold</vt:lpstr>
      <vt:lpstr>Wingdings</vt:lpstr>
      <vt:lpstr>Tinos</vt:lpstr>
      <vt:lpstr>Arial Black</vt:lpstr>
      <vt:lpstr>Calibri</vt:lpstr>
      <vt:lpstr>Sassoon Infant Rg</vt:lpstr>
      <vt:lpstr>Calibri Light</vt:lpstr>
      <vt:lpstr>.VnTime</vt:lpstr>
      <vt:lpstr>Twinkl</vt:lpstr>
      <vt:lpstr>Tahoma</vt:lpstr>
      <vt:lpstr>Lora</vt:lpstr>
      <vt:lpstr>Times New Roman</vt:lpstr>
      <vt:lpstr>1_Default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Ex1c/ :</vt:lpstr>
      <vt:lpstr>PowerPoint Presentation</vt:lpstr>
      <vt:lpstr>Ex3*Complete the sentences with the types of pollution: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Ex4/Work in groups. Which types of pollution in 3 does your neighbourhood face? Rank them in order of seriousness. Give reasons for your group’s order.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Administrator</cp:lastModifiedBy>
  <cp:revision>55</cp:revision>
  <dcterms:created xsi:type="dcterms:W3CDTF">2018-03-01T16:08:50Z</dcterms:created>
  <dcterms:modified xsi:type="dcterms:W3CDTF">2022-01-09T14:18:20Z</dcterms:modified>
</cp:coreProperties>
</file>