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8" r:id="rId2"/>
    <p:sldId id="361" r:id="rId3"/>
    <p:sldId id="362" r:id="rId4"/>
    <p:sldId id="359" r:id="rId5"/>
    <p:sldId id="366" r:id="rId6"/>
    <p:sldId id="347" r:id="rId7"/>
    <p:sldId id="349" r:id="rId8"/>
    <p:sldId id="328" r:id="rId9"/>
    <p:sldId id="329" r:id="rId10"/>
    <p:sldId id="332" r:id="rId11"/>
    <p:sldId id="350" r:id="rId12"/>
    <p:sldId id="351" r:id="rId13"/>
    <p:sldId id="360" r:id="rId14"/>
    <p:sldId id="352" r:id="rId15"/>
    <p:sldId id="353" r:id="rId16"/>
    <p:sldId id="354" r:id="rId17"/>
    <p:sldId id="364" r:id="rId18"/>
    <p:sldId id="365" r:id="rId19"/>
    <p:sldId id="356" r:id="rId20"/>
    <p:sldId id="357" r:id="rId21"/>
    <p:sldId id="345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118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A140C-1F4E-4065-A9E4-0FE024FF9DFE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BC27-C118-452A-9DF7-6E728FDA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636E7F-1339-4EAC-88B8-FC0032C4962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9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06DDC0-9ADF-4C74-8874-0CB8C22A9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467EA9-899E-493F-B337-600A47D04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CEF667-AC75-4607-85C6-2A1D79AF7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0D5AA-A738-4EC5-8312-6053BA11E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2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26C4842-97C6-41B7-9A38-9511B2612F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3EF9F9-BA1F-47E5-BE03-61B7DC630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6F4D52-5B5D-43E2-8A8E-42B489D81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2FB06-8FFD-4709-A979-34547EE66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1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E0E0D9C-2DE4-47F3-9AF1-8213C8E36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80B425-6C2B-4823-A183-9D50355C9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FE6EB7-4CC5-497C-9830-449F5AEF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9ED74-ADC6-4B8C-A75F-3E1AF1F17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5F0CE10-599A-4D89-BB8E-81CD6E39A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D3F4D14-3039-4619-A5CF-7F0B1EC69F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CC42015-BCB5-4D66-906F-C0ECF5219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995CC-8D8C-4ECE-B4F8-E93C1FF73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9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5D57263-82D2-459F-ADBA-B0876A1616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84F34E-977D-4B1A-B30E-C0D536276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455212-6DF3-4705-A92B-FD9256B97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E02B7-F7DF-4D97-A0C3-65669DD01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87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0374DA-F972-431E-873B-579C2EAB11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8C0ECA9-8EF9-4E90-BB00-36212D791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A81772A-FEAE-401A-A2A4-A228346B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0EBDA-FE14-4C29-AD97-DE2261028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82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FB162B-B528-474D-9210-F6ACD3AB1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D8D668-329B-4E0B-898E-CC907F920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17B96B-3AAE-4260-994B-3879494B0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BDDB9-EEC6-4870-B48C-65A179771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2773978-FFA5-47F7-914E-5883D56F8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A79AA8B-5F6F-4233-8C37-44C607EB9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66B1015-0CFB-460B-8B37-4041E4341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AE81D-264E-4FEB-93B4-8B8679FA8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2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84790D2-01C5-4C87-A056-2C9065329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FD9591C-435C-410D-B7CA-37461AE12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50579CB-4ED2-46EA-97DA-A591FAE00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E2524-0BF6-475E-B9AB-DB531C971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83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2D8B3D9-8FCA-4D69-9B8B-665BB44C44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188B9E2-5746-4D77-B5C2-B0BA5766F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1678E8B-812C-42A0-8505-013A90083C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C0944-D1A4-487A-A06A-C46D18D09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9D1102-D0F9-44B1-A80C-80C399D7F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DBB6EF-1909-4376-B9D4-51AB78981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BF978C-DDBE-45A5-A60F-B36DFD2A0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5579A-79FE-4E05-B158-A866B3868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2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B68069-332F-4B88-B063-FD19B8F1F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B0E753-5F6A-40E3-A2AE-8C5874A38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E8C66E-C110-41F3-ADEC-8550AA3EB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84F44-E1EA-4C14-A331-2AD6131BF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90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F8ACEFE-B793-4BA5-83AF-D8C511D4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31261AE9-40D5-47F4-8EDE-87D8DFD10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xmlns="" id="{0E131237-513D-4226-9EB3-55B5870E44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xmlns="" id="{629DD573-DA6C-4257-B61E-8379E5028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3509F512-4DC5-4FB0-BD7F-15AE2A53DE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8FA6DF-4E19-4564-929A-82CB0954C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11" Type="http://schemas.openxmlformats.org/officeDocument/2006/relationships/image" Target="../media/image7.gif"/><Relationship Id="rId5" Type="http://schemas.openxmlformats.org/officeDocument/2006/relationships/image" Target="../media/image1.png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3" Type="http://schemas.microsoft.com/office/2007/relationships/media" Target="../media/media3.mp3"/><Relationship Id="rId21" Type="http://schemas.microsoft.com/office/2007/relationships/media" Target="../media/media12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21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openxmlformats.org/officeDocument/2006/relationships/slideLayout" Target="../slideLayouts/slideLayout4.xml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audio" Target="../media/media1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slideLayout" Target="../slideLayouts/slideLayout7.xml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audio" Target="../media/media18.mp3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microsoft.com/office/2007/relationships/media" Target="../media/media18.mp3"/><Relationship Id="rId5" Type="http://schemas.microsoft.com/office/2007/relationships/media" Target="../media/media15.mp3"/><Relationship Id="rId15" Type="http://schemas.openxmlformats.org/officeDocument/2006/relationships/image" Target="../media/image21.png"/><Relationship Id="rId10" Type="http://schemas.openxmlformats.org/officeDocument/2006/relationships/audio" Target="../media/media17.mp3"/><Relationship Id="rId4" Type="http://schemas.openxmlformats.org/officeDocument/2006/relationships/audio" Target="../media/media14.mp3"/><Relationship Id="rId9" Type="http://schemas.microsoft.com/office/2007/relationships/media" Target="../media/media17.mp3"/><Relationship Id="rId1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88" name="Picture 16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5100638"/>
            <a:ext cx="228600" cy="171450"/>
          </a:xfrm>
        </p:spPr>
      </p:pic>
      <p:pic>
        <p:nvPicPr>
          <p:cNvPr id="3076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3" y="1"/>
            <a:ext cx="11931009" cy="693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19" y="1774967"/>
            <a:ext cx="4343400" cy="172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utterfly 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24" y="4101407"/>
            <a:ext cx="1371600" cy="9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7523">
            <a:off x="4611592" y="4462168"/>
            <a:ext cx="273248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6455870" y="4612186"/>
            <a:ext cx="230386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AG00130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9841">
            <a:off x="4142780" y="4182668"/>
            <a:ext cx="425054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AG00130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8113219" y="1483224"/>
            <a:ext cx="230386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images_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7701"/>
            <a:ext cx="1543051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Picture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46" y="1500190"/>
            <a:ext cx="3078956" cy="18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ồ câ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06">
            <a:off x="2552703" y="1671639"/>
            <a:ext cx="2097881" cy="92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9" name="Group 21"/>
          <p:cNvGrpSpPr>
            <a:grpSpLocks/>
          </p:cNvGrpSpPr>
          <p:nvPr/>
        </p:nvGrpSpPr>
        <p:grpSpPr bwMode="auto">
          <a:xfrm>
            <a:off x="0" y="1"/>
            <a:ext cx="12210547" cy="6934199"/>
            <a:chOff x="0" y="0"/>
            <a:chExt cx="5760" cy="4333"/>
          </a:xfrm>
        </p:grpSpPr>
        <p:pic>
          <p:nvPicPr>
            <p:cNvPr id="3091" name="Picture 22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3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4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25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0" name="Picture 26" descr="WINGS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4586288"/>
            <a:ext cx="12573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1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xmlns="" id="{B0AAF916-CEBA-4F50-9EAC-EBC714EEB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868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- The water is polluted, </a:t>
            </a:r>
            <a:r>
              <a:rPr lang="en-US" altLang="en-US">
                <a:solidFill>
                  <a:srgbClr val="FF3300"/>
                </a:solidFill>
              </a:rPr>
              <a:t>so</a:t>
            </a:r>
            <a:r>
              <a:rPr lang="en-US" altLang="en-US">
                <a:solidFill>
                  <a:srgbClr val="000066"/>
                </a:solidFill>
              </a:rPr>
              <a:t> the fish are dead. 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xmlns="" id="{4691AFB1-DFF6-403E-9242-7688E8671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2868" y="1146711"/>
            <a:ext cx="3338732" cy="586155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+ S + V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D31402E-BC36-4670-A0FF-8F59865EF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>
                <a:solidFill>
                  <a:srgbClr val="FF0000"/>
                </a:solidFill>
                <a:latin typeface="Arial"/>
                <a:cs typeface="Arial"/>
              </a:rPr>
              <a:t>EFFECT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3294BFD-A5BF-46B9-BC6E-3E0EB1F8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462" y="2795954"/>
            <a:ext cx="9290538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6600"/>
                </a:solidFill>
                <a:latin typeface="Arial"/>
                <a:cs typeface="Arial"/>
              </a:rPr>
              <a:t> 2. </a:t>
            </a:r>
            <a:r>
              <a:rPr lang="en-US" sz="3600" b="1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u="sng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cause </a:t>
            </a:r>
            <a:r>
              <a:rPr lang="en-US" sz="3600" b="1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3600" b="1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u="sng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b="1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3600" b="1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/ to </a:t>
            </a:r>
            <a:r>
              <a:rPr lang="en-US" sz="3600" b="1" u="sng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sz="3600" b="1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600" b="1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endParaRPr lang="en-US" sz="3600" b="1" kern="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A12A80C-0D2C-4C88-B4C4-36124B79A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33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66"/>
                </a:solidFill>
                <a:latin typeface="Arial"/>
                <a:cs typeface="Arial"/>
              </a:rPr>
              <a:t> -</a:t>
            </a:r>
            <a:r>
              <a:rPr lang="en-US" sz="3200" dirty="0">
                <a:solidFill>
                  <a:srgbClr val="000066"/>
                </a:solidFill>
                <a:latin typeface="Arial" charset="0"/>
                <a:cs typeface="Arial" charset="0"/>
              </a:rPr>
              <a:t> The polluted water  </a:t>
            </a:r>
            <a:r>
              <a:rPr lang="en-US" sz="3200" dirty="0">
                <a:solidFill>
                  <a:srgbClr val="FF0000"/>
                </a:solidFill>
                <a:latin typeface="Arial" charset="0"/>
                <a:cs typeface="Arial" charset="0"/>
              </a:rPr>
              <a:t>causes/ results in  </a:t>
            </a:r>
            <a:r>
              <a:rPr lang="en-US" sz="3200" dirty="0">
                <a:solidFill>
                  <a:srgbClr val="000066"/>
                </a:solidFill>
                <a:latin typeface="Arial" charset="0"/>
                <a:cs typeface="Arial" charset="0"/>
              </a:rPr>
              <a:t>the death of the fish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B3F1E5C-3C46-481E-B6AD-39CB74A3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828" y="4938346"/>
            <a:ext cx="5335172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66"/>
                </a:solidFill>
                <a:latin typeface="Arial"/>
                <a:cs typeface="Arial"/>
              </a:rPr>
              <a:t>  </a:t>
            </a:r>
            <a:r>
              <a:rPr lang="en-US" sz="3600" b="1" kern="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en-US" sz="3600" b="1" kern="0" dirty="0">
                <a:solidFill>
                  <a:srgbClr val="000066"/>
                </a:solidFill>
                <a:latin typeface="Arial"/>
                <a:cs typeface="Arial"/>
              </a:rPr>
              <a:t>. 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make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sth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B579EA26-1E38-4394-AB48-6C0AB443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5876192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66"/>
                </a:solidFill>
                <a:latin typeface="Arial"/>
                <a:cs typeface="Arial"/>
              </a:rPr>
              <a:t>  </a:t>
            </a:r>
            <a:r>
              <a:rPr lang="en-US" sz="3200" kern="0" dirty="0">
                <a:solidFill>
                  <a:srgbClr val="000066"/>
                </a:solidFill>
                <a:latin typeface="Arial" charset="0"/>
                <a:cs typeface="Arial" charset="0"/>
              </a:rPr>
              <a:t> -</a:t>
            </a:r>
            <a:r>
              <a:rPr lang="en-US" sz="32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The polluted water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en-US" sz="32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the fish </a:t>
            </a:r>
            <a:r>
              <a:rPr lang="en-US" sz="3200" b="1" dirty="0">
                <a:solidFill>
                  <a:srgbClr val="0000CC"/>
                </a:solidFill>
                <a:latin typeface="Arial" charset="0"/>
                <a:cs typeface="Arial" charset="0"/>
              </a:rPr>
              <a:t>die</a:t>
            </a:r>
            <a:r>
              <a:rPr lang="en-US" sz="3200" dirty="0">
                <a:solidFill>
                  <a:srgbClr val="000066"/>
                </a:solidFill>
                <a:latin typeface="Arial" charset="0"/>
                <a:cs typeface="Arial" charset="0"/>
              </a:rPr>
              <a:t> .</a:t>
            </a:r>
            <a:r>
              <a:rPr lang="en-US" sz="3200" kern="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86CFE0-2012-4475-8980-CF8466B97832}"/>
              </a:ext>
            </a:extLst>
          </p:cNvPr>
          <p:cNvSpPr txBox="1"/>
          <p:nvPr/>
        </p:nvSpPr>
        <p:spPr>
          <a:xfrm>
            <a:off x="4648200" y="9593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55302" grpId="0" animBg="1"/>
      <p:bldP spid="5" grpId="0"/>
      <p:bldP spid="6" grpId="0" build="p" animBg="1"/>
      <p:bldP spid="7" grpId="0" build="p"/>
      <p:bldP spid="8" grpId="0" build="p" animBg="1"/>
      <p:bldP spid="9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162D2F-876B-408C-B5A7-734E934AECFC}"/>
              </a:ext>
            </a:extLst>
          </p:cNvPr>
          <p:cNvSpPr/>
          <p:nvPr/>
        </p:nvSpPr>
        <p:spPr>
          <a:xfrm>
            <a:off x="152400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a. Decide which sentence in each pair of sentences is a cause and which is an effect. Write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(for cause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(for effect)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to each sentence. Note that the words in brackets relate to Activity 3b.</a:t>
            </a:r>
          </a:p>
        </p:txBody>
      </p:sp>
      <p:pic>
        <p:nvPicPr>
          <p:cNvPr id="35842" name="Picture 2" descr="https://img.loigiaihay.com/picture/2018/0509/unit-7-hinh-6-ta-8-m.jpg">
            <a:extLst>
              <a:ext uri="{FF2B5EF4-FFF2-40B4-BE49-F238E27FC236}">
                <a16:creationId xmlns:a16="http://schemas.microsoft.com/office/drawing/2014/main" xmlns="" id="{0D3F902D-39C4-4F56-ABF7-0C09E8E3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0330"/>
            <a:ext cx="9144000" cy="565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87BC66-B87D-45D5-A5CF-31AF516E75D2}"/>
              </a:ext>
            </a:extLst>
          </p:cNvPr>
          <p:cNvSpPr/>
          <p:nvPr/>
        </p:nvSpPr>
        <p:spPr>
          <a:xfrm>
            <a:off x="5334000" y="1247337"/>
            <a:ext cx="5838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0EB8C0-D5DD-4095-836D-E96914A558E2}"/>
              </a:ext>
            </a:extLst>
          </p:cNvPr>
          <p:cNvSpPr/>
          <p:nvPr/>
        </p:nvSpPr>
        <p:spPr>
          <a:xfrm>
            <a:off x="2057400" y="1981201"/>
            <a:ext cx="56137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B3A42A-53A3-4897-AC06-194B656FD43D}"/>
              </a:ext>
            </a:extLst>
          </p:cNvPr>
          <p:cNvSpPr/>
          <p:nvPr/>
        </p:nvSpPr>
        <p:spPr>
          <a:xfrm>
            <a:off x="5415476" y="2607213"/>
            <a:ext cx="583814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7C75CA-3654-4CC6-851B-1902FBC2E074}"/>
              </a:ext>
            </a:extLst>
          </p:cNvPr>
          <p:cNvSpPr/>
          <p:nvPr/>
        </p:nvSpPr>
        <p:spPr>
          <a:xfrm>
            <a:off x="9890765" y="2615626"/>
            <a:ext cx="561372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C839F1-30A4-4C5E-8371-DF683740D19D}"/>
              </a:ext>
            </a:extLst>
          </p:cNvPr>
          <p:cNvSpPr/>
          <p:nvPr/>
        </p:nvSpPr>
        <p:spPr>
          <a:xfrm>
            <a:off x="5590733" y="3967089"/>
            <a:ext cx="5838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E5A8EB-9BB3-4718-AE37-41F60F9E19F9}"/>
              </a:ext>
            </a:extLst>
          </p:cNvPr>
          <p:cNvSpPr/>
          <p:nvPr/>
        </p:nvSpPr>
        <p:spPr>
          <a:xfrm>
            <a:off x="7481668" y="3964744"/>
            <a:ext cx="56137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3D8767-27AD-4957-BD95-875A83BC2DEC}"/>
              </a:ext>
            </a:extLst>
          </p:cNvPr>
          <p:cNvSpPr/>
          <p:nvPr/>
        </p:nvSpPr>
        <p:spPr>
          <a:xfrm>
            <a:off x="9920070" y="4638337"/>
            <a:ext cx="583814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B46821-856B-45E0-B108-D7E8EBC9AAF2}"/>
              </a:ext>
            </a:extLst>
          </p:cNvPr>
          <p:cNvSpPr/>
          <p:nvPr/>
        </p:nvSpPr>
        <p:spPr>
          <a:xfrm>
            <a:off x="5295979" y="4650058"/>
            <a:ext cx="561372" cy="584775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921917E-11F8-44FB-9330-93A91E2105D0}"/>
              </a:ext>
            </a:extLst>
          </p:cNvPr>
          <p:cNvSpPr/>
          <p:nvPr/>
        </p:nvSpPr>
        <p:spPr>
          <a:xfrm>
            <a:off x="4905100" y="6005932"/>
            <a:ext cx="56137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B1FBCC-434B-4A8B-871B-951262CB6B08}"/>
              </a:ext>
            </a:extLst>
          </p:cNvPr>
          <p:cNvSpPr/>
          <p:nvPr/>
        </p:nvSpPr>
        <p:spPr>
          <a:xfrm>
            <a:off x="8686800" y="6005932"/>
            <a:ext cx="5838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8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ABEDF8-E659-4B25-BD4E-23ADFC36A27D}"/>
              </a:ext>
            </a:extLst>
          </p:cNvPr>
          <p:cNvSpPr/>
          <p:nvPr/>
        </p:nvSpPr>
        <p:spPr>
          <a:xfrm>
            <a:off x="152400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Combine the sentences in each pair into a new sentence that shows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cause/ effect relationship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Use the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or effect signal word or phrase given in brackets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will have to add, delete, or change words in most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C33850-A0F1-4870-B484-F005F548AD0C}"/>
              </a:ext>
            </a:extLst>
          </p:cNvPr>
          <p:cNvSpPr/>
          <p:nvPr/>
        </p:nvSpPr>
        <p:spPr>
          <a:xfrm>
            <a:off x="658368" y="1574350"/>
            <a:ext cx="10265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people throw litter on the ground, many animals eat it and become sick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F9ECD-672E-4773-8108-6A7F19B7C667}"/>
              </a:ext>
            </a:extLst>
          </p:cNvPr>
          <p:cNvSpPr/>
          <p:nvPr/>
        </p:nvSpPr>
        <p:spPr>
          <a:xfrm>
            <a:off x="585216" y="3132412"/>
            <a:ext cx="113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Ships spills oil in oceans </a:t>
            </a: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320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rivers. 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aquatic animals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plants die. (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C502AA-97FB-4989-AC75-CE487D9E7502}"/>
              </a:ext>
            </a:extLst>
          </p:cNvPr>
          <p:cNvSpPr/>
          <p:nvPr/>
        </p:nvSpPr>
        <p:spPr>
          <a:xfrm>
            <a:off x="589546" y="4714795"/>
            <a:ext cx="109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Households dump waste into the river. it is polluted. (so) </a:t>
            </a:r>
          </a:p>
        </p:txBody>
      </p:sp>
    </p:spTree>
    <p:extLst>
      <p:ext uri="{BB962C8B-B14F-4D97-AF65-F5344CB8AC3E}">
        <p14:creationId xmlns:p14="http://schemas.microsoft.com/office/powerpoint/2010/main" val="41013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13CB747-34F3-4B35-9B4F-DED6BF21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103" y="2558883"/>
            <a:ext cx="999611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 </a:t>
            </a:r>
            <a:r>
              <a:rPr lang="en-US" altLang="en-US" sz="3200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spills 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en-US" sz="3200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ships in oceans and rivers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death of </a:t>
            </a:r>
            <a:r>
              <a:rPr lang="en-US" altLang="en-US" sz="3200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aquatic animals and plants.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F9ECD-672E-4773-8108-6A7F19B7C667}"/>
              </a:ext>
            </a:extLst>
          </p:cNvPr>
          <p:cNvSpPr/>
          <p:nvPr/>
        </p:nvSpPr>
        <p:spPr>
          <a:xfrm>
            <a:off x="603504" y="1114346"/>
            <a:ext cx="11591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Ships spills oil in oceans and rivers . Many aquatic animals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plants die. (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1678F2-3B36-450C-86D0-B016F388542D}"/>
              </a:ext>
            </a:extLst>
          </p:cNvPr>
          <p:cNvSpPr/>
          <p:nvPr/>
        </p:nvSpPr>
        <p:spPr>
          <a:xfrm>
            <a:off x="719790" y="5136110"/>
            <a:ext cx="10165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 </a:t>
            </a:r>
            <a:r>
              <a:rPr lang="en-US" sz="32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Households dump waste into the river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2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polluted.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C502AA-97FB-4989-AC75-CE487D9E7502}"/>
              </a:ext>
            </a:extLst>
          </p:cNvPr>
          <p:cNvSpPr/>
          <p:nvPr/>
        </p:nvSpPr>
        <p:spPr>
          <a:xfrm>
            <a:off x="615733" y="3947381"/>
            <a:ext cx="11131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Households dump waste into the river. it is polluted. (so) </a:t>
            </a:r>
          </a:p>
        </p:txBody>
      </p:sp>
    </p:spTree>
    <p:extLst>
      <p:ext uri="{BB962C8B-B14F-4D97-AF65-F5344CB8AC3E}">
        <p14:creationId xmlns:p14="http://schemas.microsoft.com/office/powerpoint/2010/main" val="32679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E3BBCA-5948-4F3E-B284-3CF903F40598}"/>
              </a:ext>
            </a:extLst>
          </p:cNvPr>
          <p:cNvSpPr/>
          <p:nvPr/>
        </p:nvSpPr>
        <p:spPr>
          <a:xfrm>
            <a:off x="630702" y="1490009"/>
            <a:ext cx="1115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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parents were exposed to radiation, their children have birth defects.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BF7EA0-68D2-43C0-BC7D-A85E887E9611}"/>
              </a:ext>
            </a:extLst>
          </p:cNvPr>
          <p:cNvSpPr/>
          <p:nvPr/>
        </p:nvSpPr>
        <p:spPr>
          <a:xfrm>
            <a:off x="516402" y="4352330"/>
            <a:ext cx="11155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 </a:t>
            </a:r>
            <a:r>
              <a:rPr lang="en-US" sz="3600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can’t see the stars at night 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sz="3600" i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light pollution.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E9FAFE-8802-4C67-B93E-066A03D9236E}"/>
              </a:ext>
            </a:extLst>
          </p:cNvPr>
          <p:cNvSpPr/>
          <p:nvPr/>
        </p:nvSpPr>
        <p:spPr>
          <a:xfrm>
            <a:off x="640080" y="381001"/>
            <a:ext cx="1115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Their children have birth defects. the parents were exposed to radiation.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(since)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C73EED-F99D-41F3-9B51-512C7C8B13DE}"/>
              </a:ext>
            </a:extLst>
          </p:cNvPr>
          <p:cNvSpPr/>
          <p:nvPr/>
        </p:nvSpPr>
        <p:spPr>
          <a:xfrm>
            <a:off x="491784" y="3262802"/>
            <a:ext cx="1115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We can’t see the stars at night . There is too much  light pollution</a:t>
            </a:r>
            <a:r>
              <a:rPr lang="en-US" sz="36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.(due to)</a:t>
            </a:r>
          </a:p>
        </p:txBody>
      </p:sp>
    </p:spTree>
    <p:extLst>
      <p:ext uri="{BB962C8B-B14F-4D97-AF65-F5344CB8AC3E}">
        <p14:creationId xmlns:p14="http://schemas.microsoft.com/office/powerpoint/2010/main" val="33924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9E2C8F-184D-40CE-9946-44E09245004E}"/>
              </a:ext>
            </a:extLst>
          </p:cNvPr>
          <p:cNvSpPr/>
          <p:nvPr/>
        </p:nvSpPr>
        <p:spPr>
          <a:xfrm>
            <a:off x="1600200" y="0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Work in groups. Look at the pairs of pictures. Give as many sentences as possible to show cause/ effect relationships.</a:t>
            </a:r>
          </a:p>
        </p:txBody>
      </p:sp>
      <p:pic>
        <p:nvPicPr>
          <p:cNvPr id="50178" name="Picture 2" descr="https://img.loigiaihay.com/picture/2018/0509/unit-7-hinh-8-ta-8-m.jpg">
            <a:extLst>
              <a:ext uri="{FF2B5EF4-FFF2-40B4-BE49-F238E27FC236}">
                <a16:creationId xmlns:a16="http://schemas.microsoft.com/office/drawing/2014/main" xmlns="" id="{59C6D27D-F12B-4E05-910A-FD75DC7B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2553"/>
            <a:ext cx="9144000" cy="31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41CA39-175F-463C-BB22-B341EC74347F}"/>
              </a:ext>
            </a:extLst>
          </p:cNvPr>
          <p:cNvSpPr/>
          <p:nvPr/>
        </p:nvSpPr>
        <p:spPr>
          <a:xfrm>
            <a:off x="1828800" y="4409856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People cough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breathe in the fumes from cars.</a:t>
            </a:r>
          </a:p>
        </p:txBody>
      </p:sp>
    </p:spTree>
    <p:extLst>
      <p:ext uri="{BB962C8B-B14F-4D97-AF65-F5344CB8AC3E}">
        <p14:creationId xmlns:p14="http://schemas.microsoft.com/office/powerpoint/2010/main" val="36608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BB8F45-767F-4D4B-898A-975BAD67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306" y="5984840"/>
            <a:ext cx="4018691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We plant trees, </a:t>
            </a:r>
          </a:p>
        </p:txBody>
      </p:sp>
      <p:pic>
        <p:nvPicPr>
          <p:cNvPr id="3" name="Picture 2" descr="https://img.loigiaihay.com/picture/2018/0509/unit-7-hinh-8-ta-8-m.jpg">
            <a:extLst>
              <a:ext uri="{FF2B5EF4-FFF2-40B4-BE49-F238E27FC236}">
                <a16:creationId xmlns:a16="http://schemas.microsoft.com/office/drawing/2014/main" xmlns="" id="{F5B543BD-9D6D-47F6-97BE-9D2D8D0DF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03" y="14069"/>
            <a:ext cx="9144000" cy="311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70C728-F646-4CC8-B8A4-9032DDFD80CB}"/>
              </a:ext>
            </a:extLst>
          </p:cNvPr>
          <p:cNvSpPr/>
          <p:nvPr/>
        </p:nvSpPr>
        <p:spPr>
          <a:xfrm>
            <a:off x="7239000" y="5766714"/>
            <a:ext cx="34290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plants can’t grow.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9F4FF1-9782-4D6F-824D-26560BED34EA}"/>
              </a:ext>
            </a:extLst>
          </p:cNvPr>
          <p:cNvSpPr/>
          <p:nvPr/>
        </p:nvSpPr>
        <p:spPr>
          <a:xfrm>
            <a:off x="1557998" y="3255601"/>
            <a:ext cx="395069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soil is polluted,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879046-CEEB-42A4-8C71-B8B077F7CCB6}"/>
              </a:ext>
            </a:extLst>
          </p:cNvPr>
          <p:cNvSpPr/>
          <p:nvPr/>
        </p:nvSpPr>
        <p:spPr>
          <a:xfrm>
            <a:off x="1490003" y="4316104"/>
            <a:ext cx="3984694" cy="107721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won’t have fresh water to drink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1415C8-5656-4D9D-8C1E-8E7F802C69CB}"/>
              </a:ext>
            </a:extLst>
          </p:cNvPr>
          <p:cNvSpPr/>
          <p:nvPr/>
        </p:nvSpPr>
        <p:spPr>
          <a:xfrm>
            <a:off x="7239000" y="3186019"/>
            <a:ext cx="304800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water pollution.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3A4008-5B6C-459E-9A30-E26CC1609CED}"/>
              </a:ext>
            </a:extLst>
          </p:cNvPr>
          <p:cNvSpPr/>
          <p:nvPr/>
        </p:nvSpPr>
        <p:spPr>
          <a:xfrm>
            <a:off x="7239000" y="4539263"/>
            <a:ext cx="3048000" cy="107721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we can have fresh air.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FB5B79B-1897-4E15-85B4-03C5B22A1C4D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5508694" y="3547989"/>
            <a:ext cx="1730306" cy="27573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0B207FE-1598-4EBB-AD54-6F8000932BDD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5474698" y="3724629"/>
            <a:ext cx="1764303" cy="1130085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392351A-E0A5-409D-8404-8A24538C2AAA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5605996" y="5077873"/>
            <a:ext cx="1633004" cy="1153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2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727200" y="152401"/>
            <a:ext cx="8967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Pronunciation: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 in words ending –ic and –al.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34" y="661989"/>
            <a:ext cx="11808884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Adding the suffix 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changes the stress of a word. Stress the syllable immediately before the suffix. (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Ta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2636" y="2833820"/>
            <a:ext cx="8352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EX:  atom /'ætəm/</a:t>
            </a:r>
            <a:r>
              <a:rPr lang="en-US" sz="3200">
                <a:latin typeface="Witzworx" pitchFamily="2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48820" y="2724091"/>
            <a:ext cx="6047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atomic /ə'tɒmik/: nguyên tử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5070" y="4029338"/>
            <a:ext cx="1181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Adding the suffix -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a word does not change its stress.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 khi thêm hậu tố  -al  vào từ không làm thay đổi cách nhấn âm của từ. 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6870" y="5401590"/>
            <a:ext cx="42963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EX: music /'mju:zik/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48820" y="5392065"/>
            <a:ext cx="32335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musical /'mju:zikl/</a:t>
            </a:r>
          </a:p>
        </p:txBody>
      </p:sp>
    </p:spTree>
    <p:extLst>
      <p:ext uri="{BB962C8B-B14F-4D97-AF65-F5344CB8AC3E}">
        <p14:creationId xmlns:p14="http://schemas.microsoft.com/office/powerpoint/2010/main" val="15578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6032" y="505308"/>
            <a:ext cx="8967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Pronunciation: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Stress in words ending –ic and –al.</a:t>
            </a:r>
            <a:endParaRPr lang="vi-VN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1" y="1496739"/>
            <a:ext cx="11906249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If a word can take both suffixes: one ending in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the other ending in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-al,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both words have the stress on the same syllable.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867" y="2650393"/>
            <a:ext cx="11904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(Nếu một từ có thể dùng cả hai hậu tố : một hậu tố là - ic và một hậu tố khác là  - al  thì  giữa hai từ này </a:t>
            </a:r>
            <a:r>
              <a:rPr lang="en-US" sz="32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 cùng </a:t>
            </a:r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 nhấn âm.) 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7848" y="4079654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EX: economy /i'kɒnəmi/</a:t>
            </a:r>
            <a:r>
              <a:rPr lang="en-US" sz="3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64065" y="4046316"/>
            <a:ext cx="39613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economic /,i:kə'nɒmik/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58864" y="4828385"/>
            <a:ext cx="6324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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economical /,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i:kə'nɒmikl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22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B09A0-8845-4010-8C4F-32C000CAC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1" y="831574"/>
            <a:ext cx="5384800" cy="558247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Artistic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</a:t>
            </a:r>
          </a:p>
          <a:p>
            <a:pPr marL="514350" indent="-514350">
              <a:buAutoNum type="arabicPeriod"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747208-7144-4554-A1E4-AE5ACAB17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0" y="831573"/>
            <a:ext cx="5384800" cy="558247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Physical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Heroic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Poetic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Botanic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Botanical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061C06-774A-4D99-8141-A6EAD97F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Listen and mark the stress in each word, then repeat it.</a:t>
            </a:r>
          </a:p>
        </p:txBody>
      </p:sp>
      <p:pic>
        <p:nvPicPr>
          <p:cNvPr id="6" name="03-track-3 closer look 1">
            <a:hlinkClick r:id="" action="ppaction://media"/>
            <a:extLst>
              <a:ext uri="{FF2B5EF4-FFF2-40B4-BE49-F238E27FC236}">
                <a16:creationId xmlns:a16="http://schemas.microsoft.com/office/drawing/2014/main" xmlns="" id="{6D30D003-FD12-47E9-9AC1-A642C727B1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171044" y="364433"/>
            <a:ext cx="609600" cy="609600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E7A06FC4-FCBA-4C97-AE97-E7BA1FD8793D}"/>
              </a:ext>
            </a:extLst>
          </p:cNvPr>
          <p:cNvSpPr/>
          <p:nvPr/>
        </p:nvSpPr>
        <p:spPr>
          <a:xfrm>
            <a:off x="1411356" y="740465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A81AE853-8175-4FF3-8E91-BF6DF05E8AF4}"/>
              </a:ext>
            </a:extLst>
          </p:cNvPr>
          <p:cNvSpPr/>
          <p:nvPr/>
        </p:nvSpPr>
        <p:spPr>
          <a:xfrm>
            <a:off x="7381461" y="552449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63665881-CFC9-4DD1-9C6D-8EA72F48A3A7}"/>
              </a:ext>
            </a:extLst>
          </p:cNvPr>
          <p:cNvSpPr/>
          <p:nvPr/>
        </p:nvSpPr>
        <p:spPr>
          <a:xfrm>
            <a:off x="7176053" y="4348370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3ACE3203-B2CD-45CE-9553-8ED555DE6D1A}"/>
              </a:ext>
            </a:extLst>
          </p:cNvPr>
          <p:cNvSpPr/>
          <p:nvPr/>
        </p:nvSpPr>
        <p:spPr>
          <a:xfrm>
            <a:off x="6981685" y="3187145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CF23690-89DD-4D4F-8DB8-8ACDCD46C2F0}"/>
              </a:ext>
            </a:extLst>
          </p:cNvPr>
          <p:cNvSpPr/>
          <p:nvPr/>
        </p:nvSpPr>
        <p:spPr>
          <a:xfrm>
            <a:off x="7202559" y="1999421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4ACF34EE-29CC-479D-937B-17F5FD6E5CFE}"/>
              </a:ext>
            </a:extLst>
          </p:cNvPr>
          <p:cNvSpPr/>
          <p:nvPr/>
        </p:nvSpPr>
        <p:spPr>
          <a:xfrm>
            <a:off x="7036904" y="826602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966E0A92-167E-40B4-847F-9A59A0A4A35C}"/>
              </a:ext>
            </a:extLst>
          </p:cNvPr>
          <p:cNvSpPr/>
          <p:nvPr/>
        </p:nvSpPr>
        <p:spPr>
          <a:xfrm>
            <a:off x="1133060" y="552449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xmlns="" id="{222CE550-D0F8-400E-9195-7F118896EBD3}"/>
              </a:ext>
            </a:extLst>
          </p:cNvPr>
          <p:cNvSpPr/>
          <p:nvPr/>
        </p:nvSpPr>
        <p:spPr>
          <a:xfrm>
            <a:off x="1577007" y="4351684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60285050-1989-49BA-842A-4534589735FF}"/>
              </a:ext>
            </a:extLst>
          </p:cNvPr>
          <p:cNvSpPr/>
          <p:nvPr/>
        </p:nvSpPr>
        <p:spPr>
          <a:xfrm>
            <a:off x="1610138" y="3144077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81563A52-2B13-4999-B6FB-A6994ECCD90B}"/>
              </a:ext>
            </a:extLst>
          </p:cNvPr>
          <p:cNvSpPr/>
          <p:nvPr/>
        </p:nvSpPr>
        <p:spPr>
          <a:xfrm>
            <a:off x="1630016" y="202426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rtistic">
            <a:hlinkClick r:id="" action="ppaction://media"/>
            <a:extLst>
              <a:ext uri="{FF2B5EF4-FFF2-40B4-BE49-F238E27FC236}">
                <a16:creationId xmlns:a16="http://schemas.microsoft.com/office/drawing/2014/main" xmlns="" id="{0F293A31-F1CD-422B-B809-1363A3302A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16255" y="868016"/>
            <a:ext cx="427381" cy="427381"/>
          </a:xfrm>
          <a:prstGeom prst="rect">
            <a:avLst/>
          </a:prstGeom>
        </p:spPr>
      </p:pic>
      <p:pic>
        <p:nvPicPr>
          <p:cNvPr id="18" name="athletic">
            <a:hlinkClick r:id="" action="ppaction://media"/>
            <a:extLst>
              <a:ext uri="{FF2B5EF4-FFF2-40B4-BE49-F238E27FC236}">
                <a16:creationId xmlns:a16="http://schemas.microsoft.com/office/drawing/2014/main" xmlns="" id="{8361E155-FFBC-453F-9E70-EDB0EB5F32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426249" y="2024269"/>
            <a:ext cx="427384" cy="427384"/>
          </a:xfrm>
          <a:prstGeom prst="rect">
            <a:avLst/>
          </a:prstGeom>
        </p:spPr>
      </p:pic>
      <p:pic>
        <p:nvPicPr>
          <p:cNvPr id="19" name="historic">
            <a:hlinkClick r:id="" action="ppaction://media"/>
            <a:extLst>
              <a:ext uri="{FF2B5EF4-FFF2-40B4-BE49-F238E27FC236}">
                <a16:creationId xmlns:a16="http://schemas.microsoft.com/office/drawing/2014/main" xmlns="" id="{B213A0C7-85AF-47E9-9C4E-0B8935022F4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560424" y="3278253"/>
            <a:ext cx="443945" cy="443945"/>
          </a:xfrm>
          <a:prstGeom prst="rect">
            <a:avLst/>
          </a:prstGeom>
        </p:spPr>
      </p:pic>
      <p:pic>
        <p:nvPicPr>
          <p:cNvPr id="20" name="historical">
            <a:hlinkClick r:id="" action="ppaction://media"/>
            <a:extLst>
              <a:ext uri="{FF2B5EF4-FFF2-40B4-BE49-F238E27FC236}">
                <a16:creationId xmlns:a16="http://schemas.microsoft.com/office/drawing/2014/main" xmlns="" id="{97CC61B2-61E5-47E9-8D90-B994A1EC163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807794" y="4454387"/>
            <a:ext cx="443945" cy="443945"/>
          </a:xfrm>
          <a:prstGeom prst="rect">
            <a:avLst/>
          </a:prstGeom>
        </p:spPr>
      </p:pic>
      <p:pic>
        <p:nvPicPr>
          <p:cNvPr id="21" name="logical">
            <a:hlinkClick r:id="" action="ppaction://media"/>
            <a:extLst>
              <a:ext uri="{FF2B5EF4-FFF2-40B4-BE49-F238E27FC236}">
                <a16:creationId xmlns:a16="http://schemas.microsoft.com/office/drawing/2014/main" xmlns="" id="{2B85220D-70D1-433C-86AB-4EDB93FDCDC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399194" y="5599042"/>
            <a:ext cx="427384" cy="427384"/>
          </a:xfrm>
          <a:prstGeom prst="rect">
            <a:avLst/>
          </a:prstGeom>
        </p:spPr>
      </p:pic>
      <p:pic>
        <p:nvPicPr>
          <p:cNvPr id="22" name="physical">
            <a:hlinkClick r:id="" action="ppaction://media"/>
            <a:extLst>
              <a:ext uri="{FF2B5EF4-FFF2-40B4-BE49-F238E27FC236}">
                <a16:creationId xmlns:a16="http://schemas.microsoft.com/office/drawing/2014/main" xmlns="" id="{2C3D4D87-8B4F-4451-8F0D-B70169C49B8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289234" y="974033"/>
            <a:ext cx="397566" cy="397566"/>
          </a:xfrm>
          <a:prstGeom prst="rect">
            <a:avLst/>
          </a:prstGeom>
        </p:spPr>
      </p:pic>
      <p:pic>
        <p:nvPicPr>
          <p:cNvPr id="23" name="heroic">
            <a:hlinkClick r:id="" action="ppaction://media"/>
            <a:extLst>
              <a:ext uri="{FF2B5EF4-FFF2-40B4-BE49-F238E27FC236}">
                <a16:creationId xmlns:a16="http://schemas.microsoft.com/office/drawing/2014/main" xmlns="" id="{5C58BFDF-B9EF-4C8C-B4D6-E025896488D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021982" y="2052431"/>
            <a:ext cx="448370" cy="448370"/>
          </a:xfrm>
          <a:prstGeom prst="rect">
            <a:avLst/>
          </a:prstGeom>
        </p:spPr>
      </p:pic>
      <p:pic>
        <p:nvPicPr>
          <p:cNvPr id="24" name="poetic">
            <a:hlinkClick r:id="" action="ppaction://media"/>
            <a:extLst>
              <a:ext uri="{FF2B5EF4-FFF2-40B4-BE49-F238E27FC236}">
                <a16:creationId xmlns:a16="http://schemas.microsoft.com/office/drawing/2014/main" xmlns="" id="{2BA1A121-7DF1-4796-A423-55984FB173C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065049" y="3273289"/>
            <a:ext cx="448370" cy="448370"/>
          </a:xfrm>
          <a:prstGeom prst="rect">
            <a:avLst/>
          </a:prstGeom>
        </p:spPr>
      </p:pic>
      <p:pic>
        <p:nvPicPr>
          <p:cNvPr id="25" name="botanic">
            <a:hlinkClick r:id="" action="ppaction://media"/>
            <a:extLst>
              <a:ext uri="{FF2B5EF4-FFF2-40B4-BE49-F238E27FC236}">
                <a16:creationId xmlns:a16="http://schemas.microsoft.com/office/drawing/2014/main" xmlns="" id="{FA0A29F4-A90A-4D0D-BC44-2B1643D2DCB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52290" y="4494147"/>
            <a:ext cx="448370" cy="448370"/>
          </a:xfrm>
          <a:prstGeom prst="rect">
            <a:avLst/>
          </a:prstGeom>
        </p:spPr>
      </p:pic>
      <p:pic>
        <p:nvPicPr>
          <p:cNvPr id="26" name="botanical">
            <a:hlinkClick r:id="" action="ppaction://media"/>
            <a:extLst>
              <a:ext uri="{FF2B5EF4-FFF2-40B4-BE49-F238E27FC236}">
                <a16:creationId xmlns:a16="http://schemas.microsoft.com/office/drawing/2014/main" xmlns="" id="{AA428FCF-93CE-4823-BD45-7B7B9B2ACB2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08887" y="5615607"/>
            <a:ext cx="518492" cy="5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9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5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6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6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6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786384"/>
            <a:ext cx="12189241" cy="6071616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3624" y="3879941"/>
            <a:ext cx="2844156" cy="1509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Picture 5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044" y="3925807"/>
            <a:ext cx="3047311" cy="1491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26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1800" y="1196825"/>
            <a:ext cx="2894944" cy="1458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28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7" y="1157765"/>
            <a:ext cx="3148888" cy="1619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076" y="1175531"/>
            <a:ext cx="3301253" cy="1534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2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00" y="1179960"/>
            <a:ext cx="2945733" cy="1475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4" name="Picture 10" descr="Kết quả hình ảnh cho o nhiem d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9093" y="3892164"/>
            <a:ext cx="3085403" cy="15685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6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1366" y="3879918"/>
            <a:ext cx="3174283" cy="1509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8604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18/0509/unit-7-hinh-10-ta-8-m.jpg">
            <a:extLst>
              <a:ext uri="{FF2B5EF4-FFF2-40B4-BE49-F238E27FC236}">
                <a16:creationId xmlns:a16="http://schemas.microsoft.com/office/drawing/2014/main" xmlns="" id="{7FB1B4BE-5EE1-44ED-AE75-BFAD75C1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4" y="1040294"/>
            <a:ext cx="11916396" cy="58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25500B6-767C-4141-BE38-FE79767865BC}"/>
              </a:ext>
            </a:extLst>
          </p:cNvPr>
          <p:cNvSpPr/>
          <p:nvPr/>
        </p:nvSpPr>
        <p:spPr>
          <a:xfrm>
            <a:off x="159026" y="0"/>
            <a:ext cx="1203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6. Underline the words ending in -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</a:rPr>
              <a:t>ic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and circle the words ending in -al in the following sentences. Mark the stress in each word. Listen and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 your answer, then repeat the sentences.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2D073878-6622-4006-8EF7-D2E6BFAC3D4D}"/>
              </a:ext>
            </a:extLst>
          </p:cNvPr>
          <p:cNvSpPr/>
          <p:nvPr/>
        </p:nvSpPr>
        <p:spPr>
          <a:xfrm>
            <a:off x="7726018" y="6087718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E2FB9DF1-DEC5-4909-AD83-42762482108A}"/>
              </a:ext>
            </a:extLst>
          </p:cNvPr>
          <p:cNvSpPr/>
          <p:nvPr/>
        </p:nvSpPr>
        <p:spPr>
          <a:xfrm>
            <a:off x="1444487" y="5087178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87238957-539B-4977-BE55-5F80D7E78BC4}"/>
              </a:ext>
            </a:extLst>
          </p:cNvPr>
          <p:cNvSpPr/>
          <p:nvPr/>
        </p:nvSpPr>
        <p:spPr>
          <a:xfrm>
            <a:off x="6207338" y="3579746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AAE1AB4E-EFB0-4BEB-8235-F3E7DD52CBAA}"/>
              </a:ext>
            </a:extLst>
          </p:cNvPr>
          <p:cNvSpPr/>
          <p:nvPr/>
        </p:nvSpPr>
        <p:spPr>
          <a:xfrm>
            <a:off x="6147704" y="2595769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22BC2A0E-6FE6-42F4-9F1B-99F58A8AC3C8}"/>
              </a:ext>
            </a:extLst>
          </p:cNvPr>
          <p:cNvSpPr/>
          <p:nvPr/>
        </p:nvSpPr>
        <p:spPr>
          <a:xfrm>
            <a:off x="4200939" y="1040294"/>
            <a:ext cx="92765" cy="182216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BF181FD-9095-423E-82BC-EC20AA05326E}"/>
              </a:ext>
            </a:extLst>
          </p:cNvPr>
          <p:cNvCxnSpPr>
            <a:cxnSpLocks/>
          </p:cNvCxnSpPr>
          <p:nvPr/>
        </p:nvCxnSpPr>
        <p:spPr>
          <a:xfrm>
            <a:off x="3154017" y="1532281"/>
            <a:ext cx="1603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23185EA-8E57-44FA-B9AF-4E27106547D1}"/>
              </a:ext>
            </a:extLst>
          </p:cNvPr>
          <p:cNvCxnSpPr>
            <a:cxnSpLocks/>
          </p:cNvCxnSpPr>
          <p:nvPr/>
        </p:nvCxnSpPr>
        <p:spPr>
          <a:xfrm>
            <a:off x="5883964" y="3096038"/>
            <a:ext cx="1404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E394B43-75FB-4FB8-967E-1D7C4F2CAFFD}"/>
              </a:ext>
            </a:extLst>
          </p:cNvPr>
          <p:cNvCxnSpPr>
            <a:cxnSpLocks/>
          </p:cNvCxnSpPr>
          <p:nvPr/>
        </p:nvCxnSpPr>
        <p:spPr>
          <a:xfrm>
            <a:off x="5817703" y="4076699"/>
            <a:ext cx="1404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CE272E9-2A78-48FC-952F-B584B1158D74}"/>
              </a:ext>
            </a:extLst>
          </p:cNvPr>
          <p:cNvCxnSpPr>
            <a:cxnSpLocks/>
          </p:cNvCxnSpPr>
          <p:nvPr/>
        </p:nvCxnSpPr>
        <p:spPr>
          <a:xfrm>
            <a:off x="1053546" y="5600699"/>
            <a:ext cx="1404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FE11197-69AE-440C-A6AC-999F30A086C0}"/>
              </a:ext>
            </a:extLst>
          </p:cNvPr>
          <p:cNvCxnSpPr>
            <a:cxnSpLocks/>
          </p:cNvCxnSpPr>
          <p:nvPr/>
        </p:nvCxnSpPr>
        <p:spPr>
          <a:xfrm>
            <a:off x="6785113" y="6568107"/>
            <a:ext cx="1603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cientific">
            <a:hlinkClick r:id="" action="ppaction://media"/>
            <a:extLst>
              <a:ext uri="{FF2B5EF4-FFF2-40B4-BE49-F238E27FC236}">
                <a16:creationId xmlns:a16="http://schemas.microsoft.com/office/drawing/2014/main" xmlns="" id="{323D58BD-C88B-4524-9528-B30EB64018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45496" y="1823504"/>
            <a:ext cx="450573" cy="450573"/>
          </a:xfrm>
          <a:prstGeom prst="rect">
            <a:avLst/>
          </a:prstGeom>
        </p:spPr>
      </p:pic>
      <p:pic>
        <p:nvPicPr>
          <p:cNvPr id="20" name="04-track-4 ex6 closer look 1">
            <a:hlinkClick r:id="" action="ppaction://media"/>
            <a:extLst>
              <a:ext uri="{FF2B5EF4-FFF2-40B4-BE49-F238E27FC236}">
                <a16:creationId xmlns:a16="http://schemas.microsoft.com/office/drawing/2014/main" xmlns="" id="{6517483A-8DF6-4BD0-9452-A01DDA2A96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65961" y="1823503"/>
            <a:ext cx="493645" cy="493645"/>
          </a:xfrm>
          <a:prstGeom prst="rect">
            <a:avLst/>
          </a:prstGeom>
        </p:spPr>
      </p:pic>
      <p:pic>
        <p:nvPicPr>
          <p:cNvPr id="21" name="national">
            <a:hlinkClick r:id="" action="ppaction://media"/>
            <a:extLst>
              <a:ext uri="{FF2B5EF4-FFF2-40B4-BE49-F238E27FC236}">
                <a16:creationId xmlns:a16="http://schemas.microsoft.com/office/drawing/2014/main" xmlns="" id="{CC118D8A-4467-4905-A93E-D1AB5560FFD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3650" y="2759413"/>
            <a:ext cx="445956" cy="445956"/>
          </a:xfrm>
          <a:prstGeom prst="rect">
            <a:avLst/>
          </a:prstGeom>
        </p:spPr>
      </p:pic>
      <p:pic>
        <p:nvPicPr>
          <p:cNvPr id="22" name="medical">
            <a:hlinkClick r:id="" action="ppaction://media"/>
            <a:extLst>
              <a:ext uri="{FF2B5EF4-FFF2-40B4-BE49-F238E27FC236}">
                <a16:creationId xmlns:a16="http://schemas.microsoft.com/office/drawing/2014/main" xmlns="" id="{B452DE78-38E1-45D5-93A0-D6FDF8EB5D0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89481" y="4179407"/>
            <a:ext cx="529071" cy="529071"/>
          </a:xfrm>
          <a:prstGeom prst="rect">
            <a:avLst/>
          </a:prstGeom>
        </p:spPr>
      </p:pic>
      <p:pic>
        <p:nvPicPr>
          <p:cNvPr id="23" name="chemical">
            <a:hlinkClick r:id="" action="ppaction://media"/>
            <a:extLst>
              <a:ext uri="{FF2B5EF4-FFF2-40B4-BE49-F238E27FC236}">
                <a16:creationId xmlns:a16="http://schemas.microsoft.com/office/drawing/2014/main" xmlns="" id="{63B268B0-8C9E-4DA3-9400-AD3D342188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58276" y="5178286"/>
            <a:ext cx="455893" cy="455893"/>
          </a:xfrm>
          <a:prstGeom prst="rect">
            <a:avLst/>
          </a:prstGeom>
        </p:spPr>
      </p:pic>
      <p:pic>
        <p:nvPicPr>
          <p:cNvPr id="24" name="dramatic">
            <a:hlinkClick r:id="" action="ppaction://media"/>
            <a:extLst>
              <a:ext uri="{FF2B5EF4-FFF2-40B4-BE49-F238E27FC236}">
                <a16:creationId xmlns:a16="http://schemas.microsoft.com/office/drawing/2014/main" xmlns="" id="{AABC667D-01BD-4C84-9A36-6EAFE23A11A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038522" y="6269933"/>
            <a:ext cx="424071" cy="4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3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4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10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D278C11-0E73-4045-82CB-C1400E849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3996BED8-2D79-45F3-83CC-F860F75C1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13">
            <a:extLst>
              <a:ext uri="{FF2B5EF4-FFF2-40B4-BE49-F238E27FC236}">
                <a16:creationId xmlns:a16="http://schemas.microsoft.com/office/drawing/2014/main" xmlns="" id="{569EC8AE-F723-475C-9B7E-6D505F7A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tải xuống">
            <a:extLst>
              <a:ext uri="{FF2B5EF4-FFF2-40B4-BE49-F238E27FC236}">
                <a16:creationId xmlns:a16="http://schemas.microsoft.com/office/drawing/2014/main" xmlns="" id="{0D001046-229A-4EDB-8D2E-39569783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1054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xmlns="" id="{83E7C71E-3C4F-4486-B445-7682B7CE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38400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20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>
                <a:solidFill>
                  <a:srgbClr val="0000CC"/>
                </a:solidFill>
              </a:rPr>
              <a:t>Revise the new words, exercises, pronunciation. Make sentences with the way to use “cause and effect” in the work notebook.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>
                <a:solidFill>
                  <a:srgbClr val="0000CC"/>
                </a:solidFill>
              </a:rPr>
              <a:t>Complete Ex.3b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>
                <a:solidFill>
                  <a:srgbClr val="0000CC"/>
                </a:solidFill>
              </a:rPr>
              <a:t>Prepare the new lesson : A closer look 2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32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nh dep.jpeg">
            <a:extLst>
              <a:ext uri="{FF2B5EF4-FFF2-40B4-BE49-F238E27FC236}">
                <a16:creationId xmlns:a16="http://schemas.microsoft.com/office/drawing/2014/main" xmlns="" id="{0F60D860-9765-4A90-8230-4AC70F722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>
            <a:extLst>
              <a:ext uri="{FF2B5EF4-FFF2-40B4-BE49-F238E27FC236}">
                <a16:creationId xmlns:a16="http://schemas.microsoft.com/office/drawing/2014/main" xmlns="" id="{5355039C-FFBE-4F4E-8C83-7FED87661D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6248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attendance!</a:t>
            </a: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xmlns="" id="{E74E3763-CE62-470D-8A20-26E70B7FA2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1" y="3276600"/>
            <a:ext cx="5991225" cy="2166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7676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 Black" panose="020B0A04020102020204" pitchFamily="34" charset="0"/>
                <a:cs typeface="Arial" panose="020B0604020202020204" pitchFamily="34" charset="0"/>
              </a:rPr>
              <a:t>Goodbye. See you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786384"/>
            <a:ext cx="12189241" cy="6071616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7" descr="bui-khong-khi-o-nhiem-co-the-lam-tim-ngung-dot-n_tin1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3624" y="3879941"/>
            <a:ext cx="2844156" cy="15094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Picture 5" descr="images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044" y="3925807"/>
            <a:ext cx="3047311" cy="1491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26" name="Picture 2" descr="Kết quả hình ảnh cho o nhiem ve nhi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1800" y="1196825"/>
            <a:ext cx="2894944" cy="1458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28" name="Picture 4" descr="Kết quả hình ảnh cho o nhiem phong 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7" y="1157765"/>
            <a:ext cx="3148888" cy="1619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0" name="Picture 6" descr="Kết quả hình ảnh cho o nhiem thi gia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076" y="1175531"/>
            <a:ext cx="3301253" cy="15347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2" name="Picture 8" descr="Kết quả hình ảnh cho qua nhieu bien quang ca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0000" y="1179960"/>
            <a:ext cx="2945733" cy="1475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4" name="Picture 10" descr="Kết quả hình ảnh cho o nhiem d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59093" y="3892164"/>
            <a:ext cx="3085403" cy="15685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pic>
        <p:nvPicPr>
          <p:cNvPr id="1036" name="Picture 12" descr="Kết quả hình ảnh cho o nhiem anh sa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1366" y="3879918"/>
            <a:ext cx="3174283" cy="1509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0906" y="2874262"/>
            <a:ext cx="248573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a. radioactive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3096" y="2771892"/>
            <a:ext cx="17411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b. noise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8094" y="2718366"/>
            <a:ext cx="17411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c. visual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29658" y="2771892"/>
            <a:ext cx="197575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d. thermal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272" y="5445616"/>
            <a:ext cx="17411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e. water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4514" y="5460665"/>
            <a:ext cx="2069135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f. land/ soil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9460" y="5445616"/>
            <a:ext cx="17411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g. light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9513" y="5445616"/>
            <a:ext cx="17411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h. air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pollution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>
            <a:extLst>
              <a:ext uri="{FF2B5EF4-FFF2-40B4-BE49-F238E27FC236}">
                <a16:creationId xmlns:a16="http://schemas.microsoft.com/office/drawing/2014/main" xmlns="" id="{AB2A37AC-0C7B-4D3F-97D0-883D8C8C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875358"/>
            <a:ext cx="9144000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PERIOD 56: UNIT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7 . </a:t>
            </a:r>
            <a:r>
              <a:rPr lang="en-US" sz="440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POLLUTION</a:t>
            </a:r>
            <a:endParaRPr lang="en-US" sz="44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LESON 2:     </a:t>
            </a:r>
            <a:r>
              <a:rPr lang="en-US" sz="4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  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CLOSER LOOK 1</a:t>
            </a:r>
          </a:p>
        </p:txBody>
      </p:sp>
      <p:sp>
        <p:nvSpPr>
          <p:cNvPr id="3078" name="Text Box 3">
            <a:extLst>
              <a:ext uri="{FF2B5EF4-FFF2-40B4-BE49-F238E27FC236}">
                <a16:creationId xmlns:a16="http://schemas.microsoft.com/office/drawing/2014/main" xmlns="" id="{C67F8FD7-04D7-4E56-88F4-DA05C65A8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4572001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2643E3FE-B0D8-480C-9CCB-793E0A04C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7552" y="1600201"/>
            <a:ext cx="9299448" cy="4525963"/>
          </a:xfrm>
        </p:spPr>
        <p:txBody>
          <a:bodyPr/>
          <a:lstStyle/>
          <a:p>
            <a:pPr marL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eaLnBrk="1" hangingPunct="1">
              <a:lnSpc>
                <a:spcPct val="130000"/>
              </a:lnSpc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birth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r>
              <a:rPr lang="en-US" sz="3600"/>
              <a:t>/ˈdiːfekt/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(n):</a:t>
            </a:r>
          </a:p>
          <a:p>
            <a:pPr marL="0" eaLnBrk="1" hangingPunct="1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expose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/>
              <a:t>/ɪkˈspəʊz/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v):</a:t>
            </a:r>
          </a:p>
          <a:p>
            <a:pPr marL="0" eaLnBrk="1" hangingPunct="1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 exposed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eaLnBrk="1" hangingPunct="1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contaminate:</a:t>
            </a:r>
            <a:r>
              <a:rPr lang="en-US" sz="3600"/>
              <a:t> /kənˈtæmɪneɪt/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(v)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WordArt 4">
            <a:extLst>
              <a:ext uri="{FF2B5EF4-FFF2-40B4-BE49-F238E27FC236}">
                <a16:creationId xmlns:a16="http://schemas.microsoft.com/office/drawing/2014/main" xmlns="" id="{62747AA1-8356-4A88-91C8-44529A56B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1" y="533400"/>
            <a:ext cx="28098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E71F25-0B4D-458F-B306-B5340C3D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957" y="2328597"/>
            <a:ext cx="4519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C00000"/>
                </a:solidFill>
              </a:rPr>
              <a:t>khuyết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tật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bẩm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sinh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74F81A0-F51E-48D5-B6ED-F73347ADC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170" y="3105835"/>
            <a:ext cx="27703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C00000"/>
                </a:solidFill>
              </a:rPr>
              <a:t>tiếp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xúc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với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05049E-05B4-4B74-A5F2-4A9BC954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647" y="3871815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C00000"/>
                </a:solidFill>
              </a:rPr>
              <a:t>bị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</a:rPr>
              <a:t>nhiễm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05049E-05B4-4B74-A5F2-4A9BC954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91" y="4518146"/>
            <a:ext cx="2082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smtClean="0">
                <a:solidFill>
                  <a:srgbClr val="C00000"/>
                </a:solidFill>
              </a:rPr>
              <a:t>Làm bẩn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>
            <a:extLst>
              <a:ext uri="{FF2B5EF4-FFF2-40B4-BE49-F238E27FC236}">
                <a16:creationId xmlns:a16="http://schemas.microsoft.com/office/drawing/2014/main" xmlns="" id="{3F7BAE17-AF28-45CD-BBAE-F75395D6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24" y="0"/>
            <a:ext cx="11100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Complete the table with appropriate verbs, nouns and adjectives:</a:t>
            </a:r>
          </a:p>
        </p:txBody>
      </p:sp>
      <p:sp>
        <p:nvSpPr>
          <p:cNvPr id="6147" name="Text Box 11">
            <a:extLst>
              <a:ext uri="{FF2B5EF4-FFF2-40B4-BE49-F238E27FC236}">
                <a16:creationId xmlns:a16="http://schemas.microsoft.com/office/drawing/2014/main" xmlns="" id="{0D6861CD-429E-4267-AB1C-65FCF9EF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31914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BCD658E-3FF3-4C47-988B-6FEFD04C2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27666"/>
              </p:ext>
            </p:extLst>
          </p:nvPr>
        </p:nvGraphicFramePr>
        <p:xfrm>
          <a:off x="1524000" y="673751"/>
          <a:ext cx="8915400" cy="60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118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Adjective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514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poison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(1)------------------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poisonous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(2)-----------------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contamination</a:t>
                      </a:r>
                    </a:p>
                    <a:p>
                      <a:r>
                        <a:rPr lang="en-US" sz="3000" i="1" dirty="0">
                          <a:latin typeface="Times New Roman" pitchFamily="18" charset="0"/>
                          <a:cs typeface="Times New Roman" pitchFamily="18" charset="0"/>
                        </a:rPr>
                        <a:t>contaminant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contaminated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 pollute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pollution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(3)------------------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(4)------------------</a:t>
                      </a:r>
                    </a:p>
                    <a:p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6825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die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(5)-------------------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Dead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to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Times New Roman" pitchFamily="18" charset="0"/>
                          <a:cs typeface="Times New Roman" pitchFamily="18" charset="0"/>
                        </a:rPr>
                        <a:t>(6)------------------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153959E-38BC-4D5F-A170-68BF1E738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25" y="1049237"/>
            <a:ext cx="130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1742FB6-4DFD-4098-B0B2-F6A826D37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103" y="2165768"/>
            <a:ext cx="23526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contaminate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1DE9FCB0-2B6F-47A4-AB86-B6421930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001" y="3603065"/>
            <a:ext cx="181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pollutant 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58AC3685-02AC-4468-9113-06C7A7A90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1040" y="3652277"/>
            <a:ext cx="1552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polluted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3301938F-A9C5-423E-A5D2-4217C205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406" y="5117889"/>
            <a:ext cx="111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xmlns="" id="{1C34F558-46AC-4147-ACF7-0422777B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1014" y="5617464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D78E68-68D6-4D85-A86D-904D1FD918EC}"/>
              </a:ext>
            </a:extLst>
          </p:cNvPr>
          <p:cNvSpPr/>
          <p:nvPr/>
        </p:nvSpPr>
        <p:spPr>
          <a:xfrm>
            <a:off x="2057401" y="2749665"/>
            <a:ext cx="1672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EDD5E7-9215-4021-9248-26610AFD08B0}"/>
              </a:ext>
            </a:extLst>
          </p:cNvPr>
          <p:cNvSpPr/>
          <p:nvPr/>
        </p:nvSpPr>
        <p:spPr>
          <a:xfrm>
            <a:off x="4654052" y="2764571"/>
            <a:ext cx="24304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D63F8D-77C5-47E6-A12A-BE3F894A5BCF}"/>
              </a:ext>
            </a:extLst>
          </p:cNvPr>
          <p:cNvSpPr/>
          <p:nvPr/>
        </p:nvSpPr>
        <p:spPr>
          <a:xfrm>
            <a:off x="4534830" y="4152769"/>
            <a:ext cx="28937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>
            <a:extLst>
              <a:ext uri="{FF2B5EF4-FFF2-40B4-BE49-F238E27FC236}">
                <a16:creationId xmlns:a16="http://schemas.microsoft.com/office/drawing/2014/main" xmlns="" id="{0E700440-CFBB-4418-A148-817326C77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" y="1"/>
            <a:ext cx="11631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Complete the sentences with the words from the table in 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do not need to use all the words. The first letter of each word has been provided.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xmlns="" id="{AD8950AD-34A7-405B-9869-BA3F35DDD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384" y="1685926"/>
            <a:ext cx="10171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chemical waste is dumped into the river 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15C6260D-7E65-4497-BA06-7A0DACF2C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84" y="2627313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 you know what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 cause air pollution ?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65864D42-AF79-499B-B92A-1E4FD4D5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84" y="3362325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  fish are floating in the water.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E0FF5772-8713-4388-9610-29D226E9F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184" y="4048125"/>
            <a:ext cx="899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Don’t drink that water. It’s 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.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B7544676-55E4-4DF8-82B8-5C4EC3FC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992" y="4760914"/>
            <a:ext cx="108996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The acid rain has caused 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to the trees in  the area.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16740291-7272-49DA-AFE4-B5299C5B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04" y="5568634"/>
            <a:ext cx="10445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If we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 the air, more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peple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have breathing problems.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BC27A629-8B4E-4E7A-81FB-054F3A000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008" y="1676400"/>
            <a:ext cx="15937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oisonous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EFF5892D-B66A-489E-A854-682D8B6D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674" y="2633004"/>
            <a:ext cx="1574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ollutants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1649E969-F558-4C4E-A31E-26269E8F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4" y="3352800"/>
            <a:ext cx="7409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</a:t>
            </a:r>
            <a:endParaRPr lang="en-US" altLang="en-US" sz="3000" b="1" i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xmlns="" id="{E857A437-B7F3-4EDF-8235-BFC4A9FF6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676" y="4038600"/>
            <a:ext cx="217399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ontaminated</a:t>
            </a:r>
            <a:endParaRPr lang="en-US" altLang="en-US" sz="30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xmlns="" id="{3346F0A7-1AFC-45E3-B8FC-898E84FB8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702" y="4752536"/>
            <a:ext cx="12330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amage</a:t>
            </a:r>
            <a:endParaRPr lang="en-US" altLang="en-US" sz="3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xmlns="" id="{F51D1030-4D28-4F2B-95C5-A6EF3F726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862" y="5580184"/>
            <a:ext cx="10839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ollute</a:t>
            </a:r>
            <a:endParaRPr lang="en-US" altLang="en-US" sz="3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>
            <a:extLst>
              <a:ext uri="{FF2B5EF4-FFF2-40B4-BE49-F238E27FC236}">
                <a16:creationId xmlns:a16="http://schemas.microsoft.com/office/drawing/2014/main" xmlns="" id="{253F6A7B-8C42-4504-A989-B86519127F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1" y="1219200"/>
            <a:ext cx="28098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8195" name="Text Box 6">
            <a:extLst>
              <a:ext uri="{FF2B5EF4-FFF2-40B4-BE49-F238E27FC236}">
                <a16:creationId xmlns:a16="http://schemas.microsoft.com/office/drawing/2014/main" xmlns="" id="{C15EAA82-7178-40F9-8F3C-A42A5416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667000"/>
            <a:ext cx="7086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3300"/>
                </a:solidFill>
              </a:rPr>
              <a:t>Phrases of cause and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B40E5D60-8587-4888-9674-A2C30F4CA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239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1. Since / because </a:t>
            </a:r>
            <a:r>
              <a:rPr lang="en-US" altLang="en-US" dirty="0">
                <a:solidFill>
                  <a:srgbClr val="660066"/>
                </a:solidFill>
              </a:rPr>
              <a:t>+ </a:t>
            </a:r>
            <a:r>
              <a:rPr lang="en-US" altLang="en-US" dirty="0">
                <a:solidFill>
                  <a:srgbClr val="006600"/>
                </a:solidFill>
              </a:rPr>
              <a:t>S + V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5A305CC9-5869-4E96-ACFE-A816B1E0E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0"/>
            <a:ext cx="8686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- Since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 is polluted, the fish are dead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xmlns="" id="{33C243A1-5894-4702-BA7D-A901D8D6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124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66"/>
                </a:solidFill>
              </a:rPr>
              <a:t>- </a:t>
            </a:r>
            <a:r>
              <a:rPr lang="en-US" altLang="en-US" sz="3200" dirty="0">
                <a:solidFill>
                  <a:srgbClr val="FF0000"/>
                </a:solidFill>
              </a:rPr>
              <a:t>Because</a:t>
            </a:r>
            <a:r>
              <a:rPr lang="en-US" altLang="en-US" sz="3200" dirty="0">
                <a:solidFill>
                  <a:srgbClr val="CC0000"/>
                </a:solidFill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is polluted, the fish are dead.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434C4F5-782A-473D-9D52-DD9A017D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209" y="362418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CC"/>
                </a:solidFill>
                <a:latin typeface="Arial"/>
                <a:cs typeface="Arial"/>
              </a:rPr>
              <a:t>2. due </a:t>
            </a:r>
            <a:r>
              <a:rPr lang="en-US" sz="4400" kern="0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lang="en-US" sz="4400" kern="0" dirty="0">
                <a:solidFill>
                  <a:srgbClr val="0000CC"/>
                </a:solidFill>
                <a:latin typeface="Arial"/>
                <a:cs typeface="Arial"/>
              </a:rPr>
              <a:t> / because </a:t>
            </a:r>
            <a:r>
              <a:rPr lang="en-US" sz="4400" kern="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en-US" sz="4400" kern="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en-US" sz="4400" kern="0" dirty="0">
                <a:solidFill>
                  <a:srgbClr val="660066"/>
                </a:solidFill>
                <a:latin typeface="Arial"/>
                <a:cs typeface="Arial"/>
              </a:rPr>
              <a:t>+ </a:t>
            </a:r>
            <a:r>
              <a:rPr lang="en-US" sz="4400" b="1" kern="0" dirty="0" err="1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lang="en-US" sz="4400" b="1" kern="0" baseline="-25000" dirty="0" err="1">
                <a:solidFill>
                  <a:srgbClr val="006600"/>
                </a:solidFill>
                <a:latin typeface="Arial"/>
                <a:cs typeface="Arial"/>
              </a:rPr>
              <a:t>phrase</a:t>
            </a:r>
            <a:endParaRPr lang="en-US" sz="4400" b="1" kern="0" baseline="-25000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D0F9AAF-1F4E-423B-BF97-1640749D0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0231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The fish are dead </a:t>
            </a:r>
            <a:r>
              <a:rPr lang="en-US" sz="3200" kern="0" dirty="0">
                <a:solidFill>
                  <a:srgbClr val="FF3300"/>
                </a:solidFill>
                <a:latin typeface="Arial"/>
                <a:cs typeface="Arial"/>
              </a:rPr>
              <a:t>because of 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polluted water 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07BE060-F627-43B4-9519-F4179F5C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90687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The fish are dead  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due to 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polluted water 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55E0405A-FEF9-4835-A528-71B14083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215" y="-114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FF0000"/>
                </a:solidFill>
                <a:latin typeface="Arial"/>
                <a:cs typeface="Arial"/>
              </a:rPr>
              <a:t>CAUSE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6FC898-AC1E-4D91-96BD-7F7D16AD09A4}"/>
              </a:ext>
            </a:extLst>
          </p:cNvPr>
          <p:cNvSpPr txBox="1"/>
          <p:nvPr/>
        </p:nvSpPr>
        <p:spPr>
          <a:xfrm>
            <a:off x="4038600" y="1510519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F3618-4EA8-4207-BFDD-369C34838F3C}"/>
              </a:ext>
            </a:extLst>
          </p:cNvPr>
          <p:cNvSpPr txBox="1"/>
          <p:nvPr/>
        </p:nvSpPr>
        <p:spPr>
          <a:xfrm>
            <a:off x="4067908" y="4477435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AE40E03-F162-4644-9C14-284EA740D26B}"/>
              </a:ext>
            </a:extLst>
          </p:cNvPr>
          <p:cNvSpPr txBox="1"/>
          <p:nvPr/>
        </p:nvSpPr>
        <p:spPr>
          <a:xfrm>
            <a:off x="4419600" y="110786"/>
            <a:ext cx="32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8195" grpId="0" build="p"/>
      <p:bldP spid="50180" grpId="0"/>
      <p:bldP spid="5" grpId="0"/>
      <p:bldP spid="6" grpId="0"/>
      <p:bldP spid="7" grpId="0"/>
      <p:bldP spid="8" grpId="0"/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1084</Words>
  <Application>Microsoft Office PowerPoint</Application>
  <PresentationFormat>Custom</PresentationFormat>
  <Paragraphs>173</Paragraphs>
  <Slides>22</Slides>
  <Notes>1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Since / because + S + V</vt:lpstr>
      <vt:lpstr>1. so + S +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Listen and mark the stress in each word, then repeat it.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HANG-PC</dc:creator>
  <cp:lastModifiedBy>Administrator</cp:lastModifiedBy>
  <cp:revision>18</cp:revision>
  <dcterms:created xsi:type="dcterms:W3CDTF">2019-01-02T16:54:28Z</dcterms:created>
  <dcterms:modified xsi:type="dcterms:W3CDTF">2022-01-13T02:21:18Z</dcterms:modified>
</cp:coreProperties>
</file>