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58" r:id="rId2"/>
    <p:sldId id="281" r:id="rId3"/>
    <p:sldId id="279" r:id="rId4"/>
    <p:sldId id="260" r:id="rId5"/>
    <p:sldId id="286" r:id="rId6"/>
    <p:sldId id="282" r:id="rId7"/>
    <p:sldId id="263" r:id="rId8"/>
    <p:sldId id="264" r:id="rId9"/>
    <p:sldId id="265" r:id="rId10"/>
    <p:sldId id="266" r:id="rId11"/>
    <p:sldId id="278" r:id="rId12"/>
    <p:sldId id="267" r:id="rId13"/>
    <p:sldId id="288" r:id="rId14"/>
    <p:sldId id="269" r:id="rId15"/>
    <p:sldId id="283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993300"/>
    <a:srgbClr val="3399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0" autoAdjust="0"/>
    <p:restoredTop sz="94660"/>
  </p:normalViewPr>
  <p:slideViewPr>
    <p:cSldViewPr>
      <p:cViewPr varScale="1">
        <p:scale>
          <a:sx n="69" d="100"/>
          <a:sy n="69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46E86-1D2C-4C7D-91B6-22373E3EF742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9B90B-12EF-42D8-98EA-83891635C8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CE835B-3ED8-4F92-8C87-1FBA06BD220B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l9.glitter-graphics.net/pub/440/440729zwjlrfs491.gif" TargetMode="External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gif"/><Relationship Id="rId5" Type="http://schemas.openxmlformats.org/officeDocument/2006/relationships/image" Target="../media/image23.png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Users\Administrator\Desktop\VI%20DU.pptx" TargetMode="Externa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930400" y="765175"/>
            <a:ext cx="5589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CŨ</a:t>
            </a:r>
            <a:endParaRPr lang="en-US" sz="4800" b="1" dirty="0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5800" y="2209800"/>
            <a:ext cx="815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50000"/>
              </a:lnSpc>
              <a:spcBef>
                <a:spcPct val="50000"/>
              </a:spcBef>
              <a:buFont typeface="Arial" pitchFamily="34" charset="0"/>
              <a:buNone/>
            </a:pP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b="1" dirty="0">
              <a:solidFill>
                <a:srgbClr val="0000FF"/>
              </a:solidFill>
              <a:latin typeface=".VnTimeH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26"/>
          <p:cNvSpPr>
            <a:spLocks noChangeArrowheads="1"/>
          </p:cNvSpPr>
          <p:nvPr/>
        </p:nvSpPr>
        <p:spPr bwMode="auto">
          <a:xfrm>
            <a:off x="0" y="1084263"/>
            <a:ext cx="63214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2. </a:t>
            </a:r>
            <a:r>
              <a:rPr lang="en-US" sz="2600" b="1" u="sng" dirty="0" err="1">
                <a:solidFill>
                  <a:srgbClr val="FF0000"/>
                </a:solidFill>
              </a:rPr>
              <a:t>Định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dạng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nội</a:t>
            </a:r>
            <a:r>
              <a:rPr lang="en-US" sz="2600" b="1" u="sng" dirty="0">
                <a:solidFill>
                  <a:srgbClr val="FF0000"/>
                </a:solidFill>
              </a:rPr>
              <a:t> dung </a:t>
            </a:r>
            <a:r>
              <a:rPr lang="en-US" sz="2600" b="1" u="sng" dirty="0" err="1">
                <a:solidFill>
                  <a:srgbClr val="FF0000"/>
                </a:solidFill>
              </a:rPr>
              <a:t>văn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bản</a:t>
            </a:r>
            <a:r>
              <a:rPr lang="en-US" sz="2600" b="1" u="sng" dirty="0">
                <a:solidFill>
                  <a:srgbClr val="FF0000"/>
                </a:solidFill>
              </a:rPr>
              <a:t>: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1272" name="Rectangle 32"/>
          <p:cNvSpPr>
            <a:spLocks noChangeArrowheads="1"/>
          </p:cNvSpPr>
          <p:nvPr/>
        </p:nvSpPr>
        <p:spPr bwMode="auto">
          <a:xfrm>
            <a:off x="50800" y="727075"/>
            <a:ext cx="347794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>
                <a:solidFill>
                  <a:srgbClr val="FF0000"/>
                </a:solidFill>
              </a:rPr>
              <a:t>1. </a:t>
            </a:r>
            <a:r>
              <a:rPr lang="en-US" sz="2600" b="1" u="sng" dirty="0" err="1">
                <a:solidFill>
                  <a:srgbClr val="FF0000"/>
                </a:solidFill>
              </a:rPr>
              <a:t>Màu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nền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trang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chiếu</a:t>
            </a:r>
            <a:r>
              <a:rPr lang="en-US" sz="2600" b="1" u="sng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39950" cy="455612"/>
            <a:chOff x="-4" y="85"/>
            <a:chExt cx="1348" cy="287"/>
          </a:xfrm>
        </p:grpSpPr>
        <p:pic>
          <p:nvPicPr>
            <p:cNvPr id="11275" name="Picture 6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6" name="Text Box 65"/>
            <p:cNvSpPr txBox="1">
              <a:spLocks noChangeArrowheads="1"/>
            </p:cNvSpPr>
            <p:nvPr/>
          </p:nvSpPr>
          <p:spPr bwMode="auto">
            <a:xfrm>
              <a:off x="771" y="12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33400" y="2667000"/>
          <a:ext cx="8305800" cy="1783080"/>
        </p:xfrm>
        <a:graphic>
          <a:graphicData uri="http://schemas.openxmlformats.org/drawingml/2006/table">
            <a:tbl>
              <a:tblPr/>
              <a:tblGrid>
                <a:gridCol w="830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8308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 indent="457200"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Phông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chữ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:  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90170" indent="457200"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Cỡ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chữ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:       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 indent="457200"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Kiểu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chữ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:    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i="1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i="1" dirty="0" err="1">
                          <a:latin typeface="Times New Roman"/>
                          <a:ea typeface="Times New Roman"/>
                          <a:cs typeface="Times New Roman"/>
                        </a:rPr>
                        <a:t>Nộ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i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i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 indent="457200"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Màu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sắc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:         </a:t>
                      </a:r>
                      <a:r>
                        <a:rPr lang="en-US" sz="2400" dirty="0" err="1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Oval 21"/>
          <p:cNvSpPr/>
          <p:nvPr/>
        </p:nvSpPr>
        <p:spPr>
          <a:xfrm>
            <a:off x="304800" y="1676400"/>
            <a:ext cx="685800" cy="533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993300"/>
                </a:solidFill>
              </a:rPr>
              <a:t>?</a:t>
            </a:r>
            <a:endParaRPr lang="en-US" sz="4400" b="1" dirty="0">
              <a:solidFill>
                <a:srgbClr val="9933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3000" y="17526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719328" y="4572000"/>
            <a:ext cx="7586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400" dirty="0" smtClean="0">
                <a:latin typeface="Times New Roman" pitchFamily="18" charset="0"/>
              </a:rPr>
              <a:t>    </a:t>
            </a:r>
            <a:r>
              <a:rPr lang="en-US" altLang="en-US" sz="2400" dirty="0" err="1" smtClean="0">
                <a:latin typeface="Times New Roman" pitchFamily="18" charset="0"/>
              </a:rPr>
              <a:t>Cách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thực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latin typeface="Times New Roman" pitchFamily="18" charset="0"/>
              </a:rPr>
              <a:t>: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545592" y="5043488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smtClean="0">
                <a:latin typeface="Times New Roman" pitchFamily="18" charset="0"/>
              </a:rPr>
              <a:t>       - </a:t>
            </a:r>
            <a:r>
              <a:rPr lang="en-US" altLang="en-US" sz="2400" dirty="0" err="1">
                <a:latin typeface="Times New Roman" pitchFamily="18" charset="0"/>
              </a:rPr>
              <a:t>Chọn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phần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văn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bản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cần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định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dạng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09600" y="5562600"/>
            <a:ext cx="8165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smtClean="0">
                <a:latin typeface="Times New Roman" pitchFamily="18" charset="0"/>
              </a:rPr>
              <a:t>      - </a:t>
            </a:r>
            <a:r>
              <a:rPr lang="en-US" altLang="en-US" sz="2400" dirty="0" err="1">
                <a:latin typeface="Times New Roman" pitchFamily="18" charset="0"/>
              </a:rPr>
              <a:t>Sử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dụng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các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nút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lệnh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trên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dải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lệnh</a:t>
            </a:r>
            <a:r>
              <a:rPr lang="en-US" altLang="en-US" sz="2400" dirty="0" smtClean="0">
                <a:latin typeface="Times New Roman" pitchFamily="18" charset="0"/>
              </a:rPr>
              <a:t> Home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17" name="Action Button: End 16">
            <a:hlinkClick r:id="" action="ppaction://hlinkshowjump?jump=lastslide" highlightClick="1"/>
          </p:cNvPr>
          <p:cNvSpPr/>
          <p:nvPr/>
        </p:nvSpPr>
        <p:spPr>
          <a:xfrm>
            <a:off x="8763000" y="6553200"/>
            <a:ext cx="381000" cy="304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26"/>
          <p:cNvSpPr>
            <a:spLocks noChangeArrowheads="1"/>
          </p:cNvSpPr>
          <p:nvPr/>
        </p:nvSpPr>
        <p:spPr bwMode="auto">
          <a:xfrm>
            <a:off x="0" y="1084263"/>
            <a:ext cx="63214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dirty="0">
                <a:solidFill>
                  <a:srgbClr val="FF3300"/>
                </a:solidFill>
              </a:rPr>
              <a:t> </a:t>
            </a:r>
            <a:r>
              <a:rPr lang="en-US" sz="2600" b="1" dirty="0">
                <a:solidFill>
                  <a:srgbClr val="FF3300"/>
                </a:solidFill>
              </a:rPr>
              <a:t>2. </a:t>
            </a:r>
            <a:r>
              <a:rPr lang="en-US" sz="2600" b="1" u="sng" dirty="0" err="1">
                <a:solidFill>
                  <a:srgbClr val="FF3300"/>
                </a:solidFill>
              </a:rPr>
              <a:t>Định</a:t>
            </a:r>
            <a:r>
              <a:rPr lang="en-US" sz="2600" b="1" u="sng" dirty="0">
                <a:solidFill>
                  <a:srgbClr val="FF3300"/>
                </a:solidFill>
              </a:rPr>
              <a:t> </a:t>
            </a:r>
            <a:r>
              <a:rPr lang="en-US" sz="2600" b="1" u="sng" dirty="0" err="1">
                <a:solidFill>
                  <a:srgbClr val="FF3300"/>
                </a:solidFill>
              </a:rPr>
              <a:t>dạng</a:t>
            </a:r>
            <a:r>
              <a:rPr lang="en-US" sz="2600" b="1" u="sng" dirty="0">
                <a:solidFill>
                  <a:srgbClr val="FF3300"/>
                </a:solidFill>
              </a:rPr>
              <a:t> </a:t>
            </a:r>
            <a:r>
              <a:rPr lang="en-US" sz="2600" b="1" u="sng" dirty="0" err="1">
                <a:solidFill>
                  <a:srgbClr val="FF3300"/>
                </a:solidFill>
              </a:rPr>
              <a:t>nội</a:t>
            </a:r>
            <a:r>
              <a:rPr lang="en-US" sz="2600" b="1" u="sng" dirty="0">
                <a:solidFill>
                  <a:srgbClr val="FF3300"/>
                </a:solidFill>
              </a:rPr>
              <a:t> dung </a:t>
            </a:r>
            <a:r>
              <a:rPr lang="en-US" sz="2600" b="1" u="sng" dirty="0" err="1">
                <a:solidFill>
                  <a:srgbClr val="FF3300"/>
                </a:solidFill>
              </a:rPr>
              <a:t>văn</a:t>
            </a:r>
            <a:r>
              <a:rPr lang="en-US" sz="2600" b="1" u="sng" dirty="0">
                <a:solidFill>
                  <a:srgbClr val="FF3300"/>
                </a:solidFill>
              </a:rPr>
              <a:t> </a:t>
            </a:r>
            <a:r>
              <a:rPr lang="en-US" sz="2600" b="1" u="sng" dirty="0" err="1">
                <a:solidFill>
                  <a:srgbClr val="FF3300"/>
                </a:solidFill>
              </a:rPr>
              <a:t>bản</a:t>
            </a:r>
            <a:r>
              <a:rPr lang="en-US" sz="2600" b="1" u="sng" dirty="0">
                <a:solidFill>
                  <a:srgbClr val="FF3300"/>
                </a:solidFill>
              </a:rPr>
              <a:t>:</a:t>
            </a:r>
            <a:r>
              <a:rPr lang="en-US" sz="2600" dirty="0">
                <a:solidFill>
                  <a:srgbClr val="FF3300"/>
                </a:solidFill>
              </a:rPr>
              <a:t> </a:t>
            </a:r>
          </a:p>
        </p:txBody>
      </p:sp>
      <p:pic>
        <p:nvPicPr>
          <p:cNvPr id="38940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905000"/>
            <a:ext cx="865981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Rectangle 32"/>
          <p:cNvSpPr>
            <a:spLocks noChangeArrowheads="1"/>
          </p:cNvSpPr>
          <p:nvPr/>
        </p:nvSpPr>
        <p:spPr bwMode="auto">
          <a:xfrm>
            <a:off x="50800" y="727075"/>
            <a:ext cx="38750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FF3300"/>
                </a:solidFill>
              </a:rPr>
              <a:t>1. </a:t>
            </a:r>
            <a:r>
              <a:rPr lang="en-US" sz="2600" b="1" u="sng">
                <a:solidFill>
                  <a:srgbClr val="FF3300"/>
                </a:solidFill>
              </a:rPr>
              <a:t>Màu nền trang chiếu: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39950" cy="455612"/>
            <a:chOff x="-4" y="85"/>
            <a:chExt cx="1348" cy="287"/>
          </a:xfrm>
        </p:grpSpPr>
        <p:pic>
          <p:nvPicPr>
            <p:cNvPr id="11275" name="Picture 6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6" name="Text Box 65"/>
            <p:cNvSpPr txBox="1">
              <a:spLocks noChangeArrowheads="1"/>
            </p:cNvSpPr>
            <p:nvPr/>
          </p:nvSpPr>
          <p:spPr bwMode="auto">
            <a:xfrm>
              <a:off x="771" y="12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761278" y="632589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Hình</a:t>
            </a:r>
            <a:r>
              <a:rPr lang="en-US" dirty="0" smtClean="0"/>
              <a:t> 3.16.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dạng</a:t>
            </a:r>
            <a:r>
              <a:rPr lang="en-US" dirty="0" smtClean="0"/>
              <a:t> </a:t>
            </a:r>
            <a:r>
              <a:rPr lang="en-US" smtClean="0"/>
              <a:t>văn </a:t>
            </a:r>
            <a:r>
              <a:rPr lang="en-US" dirty="0" err="1" smtClean="0"/>
              <a:t>bản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66"/>
                </a:solidFill>
              </a:rPr>
              <a:t>BÀI 10. Màu sắc trên trang chiếu</a:t>
            </a:r>
          </a:p>
        </p:txBody>
      </p:sp>
      <p:sp>
        <p:nvSpPr>
          <p:cNvPr id="12292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23"/>
          <p:cNvSpPr>
            <a:spLocks noChangeArrowheads="1"/>
          </p:cNvSpPr>
          <p:nvPr/>
        </p:nvSpPr>
        <p:spPr bwMode="auto">
          <a:xfrm>
            <a:off x="0" y="1230313"/>
            <a:ext cx="63214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/>
              <a:t> </a:t>
            </a:r>
            <a:r>
              <a:rPr lang="en-US" sz="2600" b="1">
                <a:solidFill>
                  <a:srgbClr val="FF3300"/>
                </a:solidFill>
              </a:rPr>
              <a:t>2. </a:t>
            </a:r>
            <a:r>
              <a:rPr lang="en-US" sz="2600" b="1" u="sng">
                <a:solidFill>
                  <a:srgbClr val="FF3300"/>
                </a:solidFill>
              </a:rPr>
              <a:t>Định dạng nội dung văn bản:</a:t>
            </a:r>
            <a:r>
              <a:rPr lang="en-US" sz="2600"/>
              <a:t> </a:t>
            </a:r>
          </a:p>
        </p:txBody>
      </p:sp>
      <p:sp>
        <p:nvSpPr>
          <p:cNvPr id="40986" name="Rectangle 26"/>
          <p:cNvSpPr>
            <a:spLocks noGrp="1" noChangeArrowheads="1"/>
          </p:cNvSpPr>
          <p:nvPr>
            <p:ph idx="1"/>
          </p:nvPr>
        </p:nvSpPr>
        <p:spPr>
          <a:xfrm>
            <a:off x="168275" y="1797050"/>
            <a:ext cx="8975725" cy="19669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3333FF"/>
                </a:solidFill>
              </a:rPr>
              <a:t>- </a:t>
            </a:r>
            <a:r>
              <a:rPr lang="en-US" sz="2400" b="1" dirty="0" err="1" smtClean="0">
                <a:solidFill>
                  <a:srgbClr val="3333FF"/>
                </a:solidFill>
              </a:rPr>
              <a:t>Một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số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khả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năng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định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dạng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văn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bản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gồm</a:t>
            </a:r>
            <a:r>
              <a:rPr lang="en-US" sz="2400" b="1" dirty="0" smtClean="0">
                <a:solidFill>
                  <a:srgbClr val="3333FF"/>
                </a:solidFill>
              </a:rPr>
              <a:t>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3333FF"/>
                </a:solidFill>
              </a:rPr>
              <a:t>   + </a:t>
            </a:r>
            <a:r>
              <a:rPr lang="en-US" sz="2400" b="1" dirty="0" err="1" smtClean="0">
                <a:solidFill>
                  <a:srgbClr val="3333FF"/>
                </a:solidFill>
              </a:rPr>
              <a:t>Chọn</a:t>
            </a:r>
            <a:r>
              <a:rPr lang="en-US" sz="2400" b="1" dirty="0" smtClean="0">
                <a:solidFill>
                  <a:srgbClr val="3333FF"/>
                </a:solidFill>
              </a:rPr>
              <a:t> Font </a:t>
            </a:r>
            <a:r>
              <a:rPr lang="en-US" sz="2400" b="1" dirty="0" err="1" smtClean="0">
                <a:solidFill>
                  <a:srgbClr val="3333FF"/>
                </a:solidFill>
              </a:rPr>
              <a:t>chữ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cỡ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chữ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kiểu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chữ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và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màu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chữ</a:t>
            </a:r>
            <a:r>
              <a:rPr lang="en-US" sz="2400" b="1" dirty="0" smtClean="0">
                <a:solidFill>
                  <a:srgbClr val="3333FF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3333FF"/>
                </a:solidFill>
              </a:rPr>
              <a:t>   + </a:t>
            </a:r>
            <a:r>
              <a:rPr lang="en-US" sz="2400" b="1" dirty="0" err="1" smtClean="0">
                <a:solidFill>
                  <a:srgbClr val="3333FF"/>
                </a:solidFill>
              </a:rPr>
              <a:t>Căn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lề</a:t>
            </a:r>
            <a:r>
              <a:rPr lang="en-US" sz="2400" b="1" dirty="0" smtClean="0">
                <a:solidFill>
                  <a:srgbClr val="3333FF"/>
                </a:solidFill>
              </a:rPr>
              <a:t> (</a:t>
            </a:r>
            <a:r>
              <a:rPr lang="en-US" sz="2400" b="1" dirty="0" err="1" smtClean="0">
                <a:solidFill>
                  <a:srgbClr val="3333FF"/>
                </a:solidFill>
              </a:rPr>
              <a:t>căn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trái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căn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phải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căn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giữa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trong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khung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văn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bản</a:t>
            </a:r>
            <a:r>
              <a:rPr lang="en-US" sz="2400" b="1" dirty="0" smtClean="0">
                <a:solidFill>
                  <a:srgbClr val="3333FF"/>
                </a:solidFill>
              </a:rPr>
              <a:t>).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3333FF"/>
                </a:solidFill>
              </a:rPr>
              <a:t>   </a:t>
            </a:r>
          </a:p>
        </p:txBody>
      </p:sp>
      <p:sp>
        <p:nvSpPr>
          <p:cNvPr id="40988" name="AutoShape 28"/>
          <p:cNvSpPr>
            <a:spLocks noChangeArrowheads="1"/>
          </p:cNvSpPr>
          <p:nvPr/>
        </p:nvSpPr>
        <p:spPr bwMode="auto">
          <a:xfrm>
            <a:off x="1371600" y="1676401"/>
            <a:ext cx="6858000" cy="1600199"/>
          </a:xfrm>
          <a:prstGeom prst="cloudCallout">
            <a:avLst>
              <a:gd name="adj1" fmla="val -81222"/>
              <a:gd name="adj2" fmla="val 186745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pPr algn="just">
              <a:buFontTx/>
              <a:buChar char="-"/>
              <a:defRPr/>
            </a:pPr>
            <a:r>
              <a:rPr lang="en-US" sz="2800" dirty="0">
                <a:solidFill>
                  <a:srgbClr val="7030A0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7030A0"/>
                </a:solidFill>
                <a:latin typeface="+mj-lt"/>
              </a:rPr>
              <a:t>một số khả năng định dạng mà em biết?</a:t>
            </a:r>
            <a:endParaRPr lang="en-US" sz="2800" dirty="0">
              <a:solidFill>
                <a:srgbClr val="7030A0"/>
              </a:solidFill>
              <a:latin typeface="+mj-lt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-6350" y="134938"/>
            <a:ext cx="2419350" cy="471487"/>
            <a:chOff x="-4" y="85"/>
            <a:chExt cx="1524" cy="297"/>
          </a:xfrm>
        </p:grpSpPr>
        <p:pic>
          <p:nvPicPr>
            <p:cNvPr id="12299" name="Picture 3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0" name="Text Box 31"/>
            <p:cNvSpPr txBox="1">
              <a:spLocks noChangeArrowheads="1"/>
            </p:cNvSpPr>
            <p:nvPr/>
          </p:nvSpPr>
          <p:spPr bwMode="auto">
            <a:xfrm>
              <a:off x="947" y="13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39-40</a:t>
              </a:r>
            </a:p>
          </p:txBody>
        </p:sp>
      </p:grpSp>
      <p:sp>
        <p:nvSpPr>
          <p:cNvPr id="12298" name="Rectangle 32"/>
          <p:cNvSpPr>
            <a:spLocks noChangeArrowheads="1"/>
          </p:cNvSpPr>
          <p:nvPr/>
        </p:nvSpPr>
        <p:spPr bwMode="auto">
          <a:xfrm>
            <a:off x="63500" y="781050"/>
            <a:ext cx="38750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FF3300"/>
                </a:solidFill>
              </a:rPr>
              <a:t>1. </a:t>
            </a:r>
            <a:r>
              <a:rPr lang="en-US" sz="2600" b="1" u="sng">
                <a:solidFill>
                  <a:srgbClr val="FF3300"/>
                </a:solidFill>
              </a:rPr>
              <a:t>Màu nền trang chiếu: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28800" y="4602996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3.17.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dải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home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040" y="5181601"/>
            <a:ext cx="8382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352801"/>
            <a:ext cx="858014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Action Button: End 16">
            <a:hlinkClick r:id="" action="ppaction://hlinkshowjump?jump=lastslide" highlightClick="1"/>
          </p:cNvPr>
          <p:cNvSpPr/>
          <p:nvPr/>
        </p:nvSpPr>
        <p:spPr>
          <a:xfrm>
            <a:off x="8839200" y="6553200"/>
            <a:ext cx="304800" cy="304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0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0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0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0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6" grpId="0" build="p"/>
      <p:bldP spid="40988" grpId="0" animBg="1"/>
      <p:bldP spid="40988" grpId="1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SỬ DỤNG MẪU ĐỊNH DẠNG: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Để</a:t>
            </a:r>
            <a:r>
              <a:rPr lang="en-US" dirty="0" smtClean="0"/>
              <a:t> áp dụng mẫu định dạng có sẵn cho trang chiếu. Các thao tác thực hiện như sau:</a:t>
            </a:r>
          </a:p>
          <a:p>
            <a:pPr>
              <a:buNone/>
            </a:pPr>
            <a:r>
              <a:rPr lang="en-US" dirty="0" smtClean="0"/>
              <a:t>+ Bước 1: Chọn các trang chiếu cần áp dụng mẫu.</a:t>
            </a:r>
          </a:p>
          <a:p>
            <a:pPr>
              <a:buNone/>
            </a:pPr>
            <a:r>
              <a:rPr lang="en-US" dirty="0" smtClean="0"/>
              <a:t>+ Bước 2: Mở dải lệnh </a:t>
            </a:r>
            <a:r>
              <a:rPr lang="en-US" dirty="0" smtClean="0">
                <a:solidFill>
                  <a:srgbClr val="FF0000"/>
                </a:solidFill>
              </a:rPr>
              <a:t>Design</a:t>
            </a:r>
            <a:r>
              <a:rPr lang="en-US" dirty="0" smtClean="0"/>
              <a:t> và chọn mẫu định dạng trong nhóm Themes.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0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3"/>
          <p:cNvSpPr>
            <a:spLocks noGrp="1" noChangeArrowheads="1"/>
          </p:cNvSpPr>
          <p:nvPr>
            <p:ph type="title"/>
          </p:nvPr>
        </p:nvSpPr>
        <p:spPr>
          <a:xfrm>
            <a:off x="3200400" y="1371600"/>
            <a:ext cx="2763837" cy="452438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u="sng" dirty="0" err="1" smtClean="0">
                <a:solidFill>
                  <a:srgbClr val="CC6600"/>
                </a:solidFill>
              </a:rPr>
              <a:t>Câu</a:t>
            </a:r>
            <a:r>
              <a:rPr lang="en-US" sz="3600" b="1" u="sng" dirty="0" smtClean="0">
                <a:solidFill>
                  <a:srgbClr val="CC6600"/>
                </a:solidFill>
              </a:rPr>
              <a:t> </a:t>
            </a:r>
            <a:r>
              <a:rPr lang="en-US" sz="3600" b="1" u="sng" dirty="0" err="1" smtClean="0">
                <a:solidFill>
                  <a:srgbClr val="CC6600"/>
                </a:solidFill>
              </a:rPr>
              <a:t>hỏi</a:t>
            </a:r>
            <a:r>
              <a:rPr lang="en-US" sz="3600" b="1" u="sng" dirty="0" smtClean="0">
                <a:solidFill>
                  <a:srgbClr val="CC6600"/>
                </a:solidFill>
              </a:rPr>
              <a:t> :</a:t>
            </a:r>
            <a:r>
              <a:rPr lang="en-US" b="1" u="sng" dirty="0" smtClean="0"/>
              <a:t> </a:t>
            </a:r>
            <a:br>
              <a:rPr lang="en-US" b="1" u="sng" dirty="0" smtClean="0"/>
            </a:br>
            <a:endParaRPr lang="en-US" b="1" u="sng" dirty="0" smtClean="0"/>
          </a:p>
        </p:txBody>
      </p:sp>
      <p:sp>
        <p:nvSpPr>
          <p:cNvPr id="14342" name="Rectangle 28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dirty="0" err="1" smtClean="0">
                <a:solidFill>
                  <a:srgbClr val="0033CC"/>
                </a:solidFill>
              </a:rPr>
              <a:t>Để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chọn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màu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nền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hoặc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hình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ảnh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cho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trang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chiếu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ta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thực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hiện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theo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cách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nào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sau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đây</a:t>
            </a:r>
            <a:endParaRPr lang="en-US" dirty="0" smtClean="0">
              <a:solidFill>
                <a:srgbClr val="0033CC"/>
              </a:solidFill>
            </a:endParaRPr>
          </a:p>
          <a:p>
            <a:pPr marL="609600" indent="-609600" eaLnBrk="1" hangingPunct="1">
              <a:buNone/>
            </a:pPr>
            <a:r>
              <a:rPr lang="en-US" dirty="0" smtClean="0">
                <a:solidFill>
                  <a:srgbClr val="0033CC"/>
                </a:solidFill>
              </a:rPr>
              <a:t>A. </a:t>
            </a:r>
            <a:r>
              <a:rPr lang="en-US" dirty="0" err="1" smtClean="0">
                <a:solidFill>
                  <a:srgbClr val="0033CC"/>
                </a:solidFill>
              </a:rPr>
              <a:t>Vào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bảng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chọn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Hom</a:t>
            </a:r>
            <a:r>
              <a:rPr lang="en-US" dirty="0" smtClean="0">
                <a:solidFill>
                  <a:srgbClr val="0033CC"/>
                </a:solidFill>
              </a:rPr>
              <a:t>\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Slide Design</a:t>
            </a:r>
          </a:p>
          <a:p>
            <a:pPr marL="609600" indent="-609600">
              <a:buNone/>
            </a:pP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B.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Vào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bảng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chọn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Hom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\         Background</a:t>
            </a:r>
          </a:p>
          <a:p>
            <a:pPr marL="609600" indent="-609600">
              <a:buNone/>
            </a:pP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C.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Vào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bảng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chọn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Hom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\ Slide Layout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71700" cy="442912"/>
            <a:chOff x="-4" y="85"/>
            <a:chExt cx="1368" cy="279"/>
          </a:xfrm>
        </p:grpSpPr>
        <p:pic>
          <p:nvPicPr>
            <p:cNvPr id="14346" name="Picture 6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7" name="Text Box 65"/>
            <p:cNvSpPr txBox="1">
              <a:spLocks noChangeArrowheads="1"/>
            </p:cNvSpPr>
            <p:nvPr/>
          </p:nvSpPr>
          <p:spPr bwMode="auto">
            <a:xfrm>
              <a:off x="791" y="107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pic>
        <p:nvPicPr>
          <p:cNvPr id="13" name="Picture 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652838"/>
            <a:ext cx="452437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Donut 13"/>
          <p:cNvSpPr/>
          <p:nvPr/>
        </p:nvSpPr>
        <p:spPr>
          <a:xfrm>
            <a:off x="304800" y="3581400"/>
            <a:ext cx="609600" cy="609600"/>
          </a:xfrm>
          <a:prstGeom prst="donut">
            <a:avLst>
              <a:gd name="adj" fmla="val 1221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306056"/>
            <a:ext cx="28575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087106"/>
            <a:ext cx="2662238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9208" y="1066800"/>
            <a:ext cx="26003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20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3733800"/>
            <a:ext cx="3905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0" y="3810000"/>
            <a:ext cx="25050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1" descr="weatherwoman_without_map_hg_cl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971800"/>
            <a:ext cx="233362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752600" y="993775"/>
            <a:ext cx="5943600" cy="533400"/>
          </a:xfrm>
          <a:prstGeom prst="rect">
            <a:avLst/>
          </a:prstGeom>
          <a:solidFill>
            <a:srgbClr val="00FFCC"/>
          </a:solidFill>
          <a:ln w="76200" cmpd="tri">
            <a:solidFill>
              <a:srgbClr val="00CC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40000"/>
              </a:lnSpc>
            </a:pPr>
            <a:r>
              <a:rPr lang="en-US" sz="2400" b="1">
                <a:solidFill>
                  <a:srgbClr val="FA0617"/>
                </a:solidFill>
              </a:rPr>
              <a:t>HƯỚNG DẪN VỀ NHÀ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447800" y="2438400"/>
            <a:ext cx="8153400" cy="169277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-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Ôn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tập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lại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những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kiến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thức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đã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học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hôm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nay.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-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Làm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bài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tập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1, 2, 3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sách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giáo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khoa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cs typeface="Arial" pitchFamily="34" charset="0"/>
              </a:rPr>
              <a:t>trang</a:t>
            </a:r>
            <a:r>
              <a:rPr lang="en-US" sz="2600" b="1" dirty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80,81.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-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Chuẩn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bị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những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nội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dung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còn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lại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tiết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sau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học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cs typeface="Arial" pitchFamily="34" charset="0"/>
              </a:rPr>
              <a:t>tiếp</a:t>
            </a:r>
            <a:r>
              <a:rPr lang="en-US" sz="2600" b="1" dirty="0" smtClean="0">
                <a:solidFill>
                  <a:srgbClr val="3333FF"/>
                </a:solidFill>
                <a:cs typeface="Arial" pitchFamily="34" charset="0"/>
              </a:rPr>
              <a:t>.</a:t>
            </a:r>
            <a:endParaRPr lang="en-US" sz="2600" b="1" dirty="0">
              <a:solidFill>
                <a:srgbClr val="3333FF"/>
              </a:solidFill>
              <a:cs typeface="Arial" pitchFamily="34" charset="0"/>
            </a:endParaRPr>
          </a:p>
        </p:txBody>
      </p:sp>
      <p:pic>
        <p:nvPicPr>
          <p:cNvPr id="20485" name="Picture 6" descr="440729zwjlrfs491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570663"/>
            <a:ext cx="91440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2708" name="Picture 4" descr="de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 cmpd="tri">
            <a:solidFill>
              <a:srgbClr val="D60093"/>
            </a:solidFill>
            <a:miter lim="800000"/>
            <a:headEnd/>
            <a:tailEnd/>
          </a:ln>
        </p:spPr>
      </p:pic>
      <p:sp>
        <p:nvSpPr>
          <p:cNvPr id="21509" name="WordArt 5"/>
          <p:cNvSpPr>
            <a:spLocks noChangeArrowheads="1" noChangeShapeType="1" noTextEdit="1"/>
          </p:cNvSpPr>
          <p:nvPr/>
        </p:nvSpPr>
        <p:spPr bwMode="auto">
          <a:xfrm>
            <a:off x="800100" y="1320800"/>
            <a:ext cx="7620000" cy="3733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chúc sức khỏe Quý Thầy Cô và </a:t>
            </a:r>
          </a:p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 em học sinh thân mến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4572000" y="-64168"/>
            <a:ext cx="4648200" cy="71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15400" y="-64168"/>
            <a:ext cx="46482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768428Barres_divers__11_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3124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768428Barres_divers__11_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24200" y="0"/>
            <a:ext cx="3048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768428Barres_divers__11_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72200" y="0"/>
            <a:ext cx="297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27084 -0.04439 L 0.49583 -0.04439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.30416 -0.03329 L -0.47084 -0.0332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7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3313" y="546100"/>
            <a:ext cx="3938587" cy="387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638" y="542925"/>
            <a:ext cx="4329112" cy="387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Box 7"/>
          <p:cNvSpPr txBox="1">
            <a:spLocks noChangeArrowheads="1"/>
          </p:cNvSpPr>
          <p:nvPr/>
        </p:nvSpPr>
        <p:spPr bwMode="auto">
          <a:xfrm>
            <a:off x="866774" y="5238750"/>
            <a:ext cx="82772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 smtClean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200" b="1" dirty="0" smtClean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200" b="1" dirty="0">
                <a:solidFill>
                  <a:srgbClr val="FA0617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en-US" sz="2200" b="1" dirty="0">
              <a:solidFill>
                <a:srgbClr val="FA061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Box 9"/>
          <p:cNvSpPr txBox="1">
            <a:spLocks noChangeArrowheads="1"/>
          </p:cNvSpPr>
          <p:nvPr/>
        </p:nvSpPr>
        <p:spPr bwMode="auto">
          <a:xfrm>
            <a:off x="4122738" y="4695825"/>
            <a:ext cx="21701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3.13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263525" y="5114925"/>
            <a:ext cx="557213" cy="557213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 dirty="0">
                <a:solidFill>
                  <a:srgbClr val="993300"/>
                </a:solidFill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09800" y="4495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29400" y="4572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1242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BÀI 9: ĐỊNH DẠNG TRANG CHIẾU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3313" y="546101"/>
            <a:ext cx="3938587" cy="334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638" y="542925"/>
            <a:ext cx="4329112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Box 9"/>
          <p:cNvSpPr txBox="1">
            <a:spLocks noChangeArrowheads="1"/>
          </p:cNvSpPr>
          <p:nvPr/>
        </p:nvSpPr>
        <p:spPr bwMode="auto">
          <a:xfrm>
            <a:off x="4230688" y="4114800"/>
            <a:ext cx="21701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3.13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098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81800" y="3962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</a:t>
            </a:r>
            <a:endParaRPr lang="en-US" dirty="0"/>
          </a:p>
        </p:txBody>
      </p:sp>
      <p:sp>
        <p:nvSpPr>
          <p:cNvPr id="11" name="Cloud Callout 10"/>
          <p:cNvSpPr/>
          <p:nvPr/>
        </p:nvSpPr>
        <p:spPr>
          <a:xfrm>
            <a:off x="2438400" y="4495800"/>
            <a:ext cx="5373688" cy="1976438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err="1">
                <a:solidFill>
                  <a:srgbClr val="0000FF"/>
                </a:solidFill>
              </a:rPr>
              <a:t>Em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hãy</a:t>
            </a:r>
            <a:r>
              <a:rPr lang="en-US" sz="2400" b="1" dirty="0">
                <a:solidFill>
                  <a:srgbClr val="0000FF"/>
                </a:solidFill>
              </a:rPr>
              <a:t> so </a:t>
            </a:r>
            <a:r>
              <a:rPr lang="en-US" sz="2400" b="1" dirty="0" err="1">
                <a:solidFill>
                  <a:srgbClr val="0000FF"/>
                </a:solidFill>
              </a:rPr>
              <a:t>sánh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hai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cách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trình</a:t>
            </a:r>
            <a:r>
              <a:rPr lang="en-US" sz="2400" b="1" dirty="0">
                <a:solidFill>
                  <a:srgbClr val="0000FF"/>
                </a:solidFill>
              </a:rPr>
              <a:t>  </a:t>
            </a:r>
            <a:r>
              <a:rPr lang="en-US" sz="2400" b="1" dirty="0" err="1">
                <a:solidFill>
                  <a:srgbClr val="0000FF"/>
                </a:solidFill>
              </a:rPr>
              <a:t>bày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trên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khác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nhau</a:t>
            </a:r>
            <a:r>
              <a:rPr lang="en-US" sz="2400" b="1" dirty="0">
                <a:solidFill>
                  <a:srgbClr val="0000FF"/>
                </a:solidFill>
              </a:rPr>
              <a:t> ở </a:t>
            </a:r>
            <a:r>
              <a:rPr lang="en-US" sz="2400" b="1" dirty="0" err="1">
                <a:solidFill>
                  <a:srgbClr val="0000FF"/>
                </a:solidFill>
              </a:rPr>
              <a:t>diểm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 err="1">
                <a:solidFill>
                  <a:srgbClr val="0000FF"/>
                </a:solidFill>
              </a:rPr>
              <a:t>nào</a:t>
            </a:r>
            <a:r>
              <a:rPr lang="en-US" sz="2400" b="1" dirty="0">
                <a:solidFill>
                  <a:srgbClr val="0000FF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76200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86200" y="5562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228600" y="762000"/>
            <a:ext cx="4138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1. </a:t>
            </a:r>
            <a:r>
              <a:rPr lang="en-US" sz="2400" b="1" u="sng" dirty="0" err="1">
                <a:solidFill>
                  <a:srgbClr val="FF3300"/>
                </a:solidFill>
              </a:rPr>
              <a:t>Màu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nền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trang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chiếu</a:t>
            </a:r>
            <a:r>
              <a:rPr lang="en-US" sz="2400" b="1" u="sng" dirty="0">
                <a:solidFill>
                  <a:srgbClr val="FF3300"/>
                </a:solidFill>
              </a:rPr>
              <a:t>:</a:t>
            </a:r>
          </a:p>
        </p:txBody>
      </p:sp>
      <p:sp>
        <p:nvSpPr>
          <p:cNvPr id="3" name="Text Box 7" descr="Canvas"/>
          <p:cNvSpPr txBox="1">
            <a:spLocks noChangeArrowheads="1"/>
          </p:cNvSpPr>
          <p:nvPr/>
        </p:nvSpPr>
        <p:spPr bwMode="auto">
          <a:xfrm>
            <a:off x="228600" y="1231900"/>
            <a:ext cx="91440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dirty="0" smtClean="0">
                <a:sym typeface="Wingdings"/>
              </a:rPr>
              <a:t>- </a:t>
            </a:r>
            <a:r>
              <a:rPr 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endParaRPr 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-6350" y="134938"/>
            <a:ext cx="2125663" cy="455612"/>
            <a:chOff x="-4" y="85"/>
            <a:chExt cx="1339" cy="287"/>
          </a:xfrm>
        </p:grpSpPr>
        <p:pic>
          <p:nvPicPr>
            <p:cNvPr id="5" name="Picture 6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65"/>
            <p:cNvSpPr txBox="1">
              <a:spLocks noChangeArrowheads="1"/>
            </p:cNvSpPr>
            <p:nvPr/>
          </p:nvSpPr>
          <p:spPr bwMode="auto">
            <a:xfrm>
              <a:off x="762" y="12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205740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23"/>
          <p:cNvSpPr>
            <a:spLocks noChangeArrowheads="1"/>
          </p:cNvSpPr>
          <p:nvPr/>
        </p:nvSpPr>
        <p:spPr bwMode="auto">
          <a:xfrm>
            <a:off x="0" y="749300"/>
            <a:ext cx="4138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1. </a:t>
            </a:r>
            <a:r>
              <a:rPr lang="en-US" sz="2400" b="1" u="sng" dirty="0" err="1">
                <a:solidFill>
                  <a:srgbClr val="FF3300"/>
                </a:solidFill>
              </a:rPr>
              <a:t>Màu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nền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trang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chiếu</a:t>
            </a:r>
            <a:r>
              <a:rPr lang="en-US" sz="2400" b="1" u="sng" dirty="0">
                <a:solidFill>
                  <a:srgbClr val="FF3300"/>
                </a:solidFill>
              </a:rPr>
              <a:t>:</a:t>
            </a:r>
          </a:p>
        </p:txBody>
      </p:sp>
      <p:sp>
        <p:nvSpPr>
          <p:cNvPr id="28713" name="AutoShape 41"/>
          <p:cNvSpPr>
            <a:spLocks noChangeArrowheads="1"/>
          </p:cNvSpPr>
          <p:nvPr/>
        </p:nvSpPr>
        <p:spPr bwMode="auto">
          <a:xfrm>
            <a:off x="762000" y="2057400"/>
            <a:ext cx="7467600" cy="2819400"/>
          </a:xfrm>
          <a:prstGeom prst="cloudCallout">
            <a:avLst>
              <a:gd name="adj1" fmla="val -52995"/>
              <a:gd name="adj2" fmla="val 99042"/>
            </a:avLst>
          </a:prstGeom>
          <a:gradFill rotWithShape="1">
            <a:gsLst>
              <a:gs pos="0">
                <a:schemeClr val="bg1"/>
              </a:gs>
              <a:gs pos="100000">
                <a:srgbClr val="FF99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pt-BR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Quan sát 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pt-BR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kiểu màu 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nền trang </a:t>
            </a:r>
            <a:r>
              <a:rPr lang="pt-BR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 sau và 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 dụng kiến thức môn Mỹ thuật cho </a:t>
            </a:r>
            <a:r>
              <a:rPr lang="pt-BR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 có những loại màu sắc nào?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8718" name="Picture 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000713"/>
            <a:ext cx="3406775" cy="180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19" name="Picture 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905000"/>
            <a:ext cx="3544887" cy="1875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20" name="Picture 4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4205080"/>
            <a:ext cx="3409950" cy="199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21" name="Picture 4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5400" y="4255296"/>
            <a:ext cx="3573463" cy="2020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22" name="Text Box 50"/>
          <p:cNvSpPr txBox="1">
            <a:spLocks noChangeArrowheads="1"/>
          </p:cNvSpPr>
          <p:nvPr/>
        </p:nvSpPr>
        <p:spPr bwMode="auto">
          <a:xfrm>
            <a:off x="990600" y="3810000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3333FF"/>
                </a:solidFill>
              </a:rPr>
              <a:t>HÌNH A</a:t>
            </a:r>
          </a:p>
        </p:txBody>
      </p: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5791200" y="3810000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3333FF"/>
                </a:solidFill>
              </a:rPr>
              <a:t>HÌNH B</a:t>
            </a:r>
          </a:p>
        </p:txBody>
      </p:sp>
      <p:sp>
        <p:nvSpPr>
          <p:cNvPr id="28724" name="Text Box 52"/>
          <p:cNvSpPr txBox="1">
            <a:spLocks noChangeArrowheads="1"/>
          </p:cNvSpPr>
          <p:nvPr/>
        </p:nvSpPr>
        <p:spPr bwMode="auto">
          <a:xfrm>
            <a:off x="1233488" y="6338888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3333FF"/>
                </a:solidFill>
              </a:rPr>
              <a:t>HÌNH C</a:t>
            </a:r>
          </a:p>
        </p:txBody>
      </p:sp>
      <p:sp>
        <p:nvSpPr>
          <p:cNvPr id="28725" name="Text Box 53"/>
          <p:cNvSpPr txBox="1">
            <a:spLocks noChangeArrowheads="1"/>
          </p:cNvSpPr>
          <p:nvPr/>
        </p:nvSpPr>
        <p:spPr bwMode="auto">
          <a:xfrm>
            <a:off x="5930900" y="6303963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3333FF"/>
                </a:solidFill>
              </a:rPr>
              <a:t>HÌNH D</a:t>
            </a:r>
          </a:p>
        </p:txBody>
      </p:sp>
      <p:sp>
        <p:nvSpPr>
          <p:cNvPr id="28728" name="Text Box 56"/>
          <p:cNvSpPr txBox="1">
            <a:spLocks noChangeArrowheads="1"/>
          </p:cNvSpPr>
          <p:nvPr/>
        </p:nvSpPr>
        <p:spPr bwMode="auto">
          <a:xfrm>
            <a:off x="1371600" y="2514600"/>
            <a:ext cx="184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FF"/>
                </a:solidFill>
              </a:rPr>
              <a:t>- </a:t>
            </a:r>
            <a:r>
              <a:rPr lang="en-US" b="1" dirty="0" err="1">
                <a:solidFill>
                  <a:srgbClr val="3333FF"/>
                </a:solidFill>
              </a:rPr>
              <a:t>Màu</a:t>
            </a:r>
            <a:r>
              <a:rPr lang="en-US" b="1" dirty="0">
                <a:solidFill>
                  <a:srgbClr val="3333FF"/>
                </a:solidFill>
              </a:rPr>
              <a:t> </a:t>
            </a:r>
            <a:r>
              <a:rPr lang="en-US" b="1" dirty="0" err="1">
                <a:solidFill>
                  <a:srgbClr val="3333FF"/>
                </a:solidFill>
              </a:rPr>
              <a:t>đơn</a:t>
            </a:r>
            <a:r>
              <a:rPr lang="en-US" b="1" dirty="0">
                <a:solidFill>
                  <a:srgbClr val="3333FF"/>
                </a:solidFill>
              </a:rPr>
              <a:t> </a:t>
            </a:r>
            <a:r>
              <a:rPr lang="en-US" b="1" dirty="0" err="1">
                <a:solidFill>
                  <a:srgbClr val="3333FF"/>
                </a:solidFill>
              </a:rPr>
              <a:t>sắc</a:t>
            </a:r>
            <a:endParaRPr lang="en-US" b="1" dirty="0">
              <a:solidFill>
                <a:srgbClr val="3333FF"/>
              </a:solidFill>
            </a:endParaRPr>
          </a:p>
        </p:txBody>
      </p:sp>
      <p:sp>
        <p:nvSpPr>
          <p:cNvPr id="28729" name="Text Box 57"/>
          <p:cNvSpPr txBox="1">
            <a:spLocks noChangeArrowheads="1"/>
          </p:cNvSpPr>
          <p:nvPr/>
        </p:nvSpPr>
        <p:spPr bwMode="auto">
          <a:xfrm>
            <a:off x="5791200" y="2286000"/>
            <a:ext cx="18446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FFFF00"/>
                </a:solidFill>
              </a:rPr>
              <a:t>- </a:t>
            </a:r>
            <a:r>
              <a:rPr lang="en-US" b="1" dirty="0" err="1">
                <a:solidFill>
                  <a:srgbClr val="FFFF00"/>
                </a:solidFill>
              </a:rPr>
              <a:t>Hiệu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ứng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chuyển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của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hai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hoặc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ba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màu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8730" name="Text Box 58"/>
          <p:cNvSpPr txBox="1">
            <a:spLocks noChangeArrowheads="1"/>
          </p:cNvSpPr>
          <p:nvPr/>
        </p:nvSpPr>
        <p:spPr bwMode="auto">
          <a:xfrm>
            <a:off x="1139825" y="5057775"/>
            <a:ext cx="1844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3333FF"/>
                </a:solidFill>
              </a:rPr>
              <a:t>-</a:t>
            </a:r>
            <a:r>
              <a:rPr lang="en-US" sz="2000" b="1" dirty="0" err="1">
                <a:solidFill>
                  <a:srgbClr val="3333FF"/>
                </a:solidFill>
              </a:rPr>
              <a:t>Mẫu</a:t>
            </a:r>
            <a:r>
              <a:rPr lang="en-US" sz="2000" b="1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3333FF"/>
                </a:solidFill>
              </a:rPr>
              <a:t>có</a:t>
            </a:r>
            <a:r>
              <a:rPr lang="en-US" sz="2000" b="1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3333FF"/>
                </a:solidFill>
              </a:rPr>
              <a:t>sẵn</a:t>
            </a:r>
            <a:endParaRPr lang="en-US" sz="2000" b="1" dirty="0">
              <a:solidFill>
                <a:srgbClr val="3333FF"/>
              </a:solidFill>
            </a:endParaRPr>
          </a:p>
        </p:txBody>
      </p:sp>
      <p:sp>
        <p:nvSpPr>
          <p:cNvPr id="28732" name="AutoShape 60"/>
          <p:cNvSpPr>
            <a:spLocks noChangeArrowheads="1"/>
          </p:cNvSpPr>
          <p:nvPr/>
        </p:nvSpPr>
        <p:spPr bwMode="auto">
          <a:xfrm>
            <a:off x="6353175" y="4502150"/>
            <a:ext cx="2427288" cy="685800"/>
          </a:xfrm>
          <a:prstGeom prst="wedgeEllipseCallout">
            <a:avLst>
              <a:gd name="adj1" fmla="val -25343"/>
              <a:gd name="adj2" fmla="val 186574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b="1">
                <a:solidFill>
                  <a:srgbClr val="0000FF"/>
                </a:solidFill>
              </a:rPr>
              <a:t>Hình ảnh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25663" cy="455612"/>
            <a:chOff x="-4" y="85"/>
            <a:chExt cx="1339" cy="287"/>
          </a:xfrm>
        </p:grpSpPr>
        <p:pic>
          <p:nvPicPr>
            <p:cNvPr id="8213" name="Picture 6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4" name="Text Box 65"/>
            <p:cNvSpPr txBox="1">
              <a:spLocks noChangeArrowheads="1"/>
            </p:cNvSpPr>
            <p:nvPr/>
          </p:nvSpPr>
          <p:spPr bwMode="auto">
            <a:xfrm>
              <a:off x="762" y="12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sp>
        <p:nvSpPr>
          <p:cNvPr id="23" name="AutoShape 36"/>
          <p:cNvSpPr>
            <a:spLocks noChangeArrowheads="1"/>
          </p:cNvSpPr>
          <p:nvPr/>
        </p:nvSpPr>
        <p:spPr bwMode="auto">
          <a:xfrm>
            <a:off x="2438400" y="2514600"/>
            <a:ext cx="3657600" cy="2666999"/>
          </a:xfrm>
          <a:prstGeom prst="cloudCallout">
            <a:avLst>
              <a:gd name="adj1" fmla="val -83486"/>
              <a:gd name="adj2" fmla="val 142509"/>
            </a:avLst>
          </a:prstGeom>
          <a:gradFill rotWithShape="1">
            <a:gsLst>
              <a:gs pos="0">
                <a:schemeClr val="bg1"/>
              </a:gs>
              <a:gs pos="100000">
                <a:srgbClr val="FBA3DC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vi-VN" sz="2400" dirty="0">
                <a:solidFill>
                  <a:srgbClr val="0000FF"/>
                </a:solidFill>
              </a:rPr>
              <a:t>Theo em ta cần chọn màu nền như thế nào là hợp lý cho một  bài trình chiếu ?</a:t>
            </a:r>
          </a:p>
        </p:txBody>
      </p:sp>
      <p:sp>
        <p:nvSpPr>
          <p:cNvPr id="24" name="Action Button: End 23">
            <a:hlinkClick r:id="" action="ppaction://hlinkshowjump?jump=lastslide" highlightClick="1"/>
          </p:cNvPr>
          <p:cNvSpPr/>
          <p:nvPr/>
        </p:nvSpPr>
        <p:spPr>
          <a:xfrm>
            <a:off x="8763000" y="6553200"/>
            <a:ext cx="381000" cy="304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87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8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2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87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8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2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8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28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2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87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25"/>
                  </p:tgtEl>
                </p:cond>
              </p:nextCondLst>
            </p:seq>
          </p:childTnLst>
        </p:cTn>
      </p:par>
    </p:tnLst>
    <p:bldLst>
      <p:bldP spid="28713" grpId="0" animBg="1" autoUpdateAnimBg="0"/>
      <p:bldP spid="28713" grpId="1" animBg="1"/>
      <p:bldP spid="28722" grpId="0"/>
      <p:bldP spid="28723" grpId="0"/>
      <p:bldP spid="28724" grpId="0"/>
      <p:bldP spid="28725" grpId="0"/>
      <p:bldP spid="28732" grpId="0" animBg="1"/>
      <p:bldP spid="23" grpId="0" animBg="1"/>
      <p:bldP spid="2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sp>
        <p:nvSpPr>
          <p:cNvPr id="9220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23"/>
          <p:cNvSpPr>
            <a:spLocks noChangeArrowheads="1"/>
          </p:cNvSpPr>
          <p:nvPr/>
        </p:nvSpPr>
        <p:spPr bwMode="auto">
          <a:xfrm>
            <a:off x="107950" y="793750"/>
            <a:ext cx="3703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1.  </a:t>
            </a:r>
            <a:r>
              <a:rPr lang="en-US" sz="2400" b="1" u="sng">
                <a:solidFill>
                  <a:srgbClr val="FF3300"/>
                </a:solidFill>
              </a:rPr>
              <a:t>Màu nền trang chiếu:</a:t>
            </a:r>
          </a:p>
        </p:txBody>
      </p:sp>
      <p:sp>
        <p:nvSpPr>
          <p:cNvPr id="29748" name="AutoShape 52"/>
          <p:cNvSpPr>
            <a:spLocks noChangeArrowheads="1"/>
          </p:cNvSpPr>
          <p:nvPr/>
        </p:nvSpPr>
        <p:spPr bwMode="auto">
          <a:xfrm>
            <a:off x="1676400" y="1752600"/>
            <a:ext cx="5462588" cy="3505200"/>
          </a:xfrm>
          <a:prstGeom prst="cloudCallout">
            <a:avLst>
              <a:gd name="adj1" fmla="val -55118"/>
              <a:gd name="adj2" fmla="val 189661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pPr algn="just">
              <a:defRPr/>
            </a:pPr>
            <a:endParaRPr lang="en-US" sz="2400" b="1" dirty="0">
              <a:latin typeface="+mj-lt"/>
            </a:endParaRPr>
          </a:p>
          <a:p>
            <a:pPr algn="ctr">
              <a:defRPr/>
            </a:pPr>
            <a:r>
              <a:rPr lang="vi-VN" sz="2400" b="1" dirty="0" smtClean="0">
                <a:solidFill>
                  <a:srgbClr val="0000FF"/>
                </a:solidFill>
                <a:latin typeface="+mj-lt"/>
              </a:rPr>
              <a:t>Để tạo </a:t>
            </a:r>
            <a:r>
              <a:rPr lang="vi-VN" sz="2400" b="1" dirty="0">
                <a:solidFill>
                  <a:srgbClr val="0000FF"/>
                </a:solidFill>
                <a:latin typeface="+mj-lt"/>
              </a:rPr>
              <a:t>màu nền cho </a:t>
            </a:r>
            <a:r>
              <a:rPr lang="vi-VN" sz="2400" b="1" dirty="0" smtClean="0">
                <a:solidFill>
                  <a:srgbClr val="0000FF"/>
                </a:solidFill>
                <a:latin typeface="+mj-lt"/>
              </a:rPr>
              <a:t>trang chiếu</a:t>
            </a:r>
            <a:r>
              <a:rPr lang="en-US" sz="24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+mj-lt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+mj-lt"/>
              </a:rPr>
              <a:t>bước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solidFill>
                  <a:srgbClr val="0000FF"/>
                </a:solidFill>
                <a:latin typeface="+mj-lt"/>
              </a:rPr>
              <a:t>thực hiện như thế nào</a:t>
            </a:r>
            <a:r>
              <a:rPr lang="en-US" sz="2400" b="1" dirty="0">
                <a:solidFill>
                  <a:srgbClr val="0000FF"/>
                </a:solidFill>
                <a:latin typeface="+mj-lt"/>
              </a:rPr>
              <a:t>?</a:t>
            </a:r>
          </a:p>
        </p:txBody>
      </p:sp>
      <p:sp>
        <p:nvSpPr>
          <p:cNvPr id="9225" name="Text Box 53"/>
          <p:cNvSpPr txBox="1">
            <a:spLocks noChangeArrowheads="1"/>
          </p:cNvSpPr>
          <p:nvPr/>
        </p:nvSpPr>
        <p:spPr bwMode="auto">
          <a:xfrm>
            <a:off x="4476750" y="4210050"/>
            <a:ext cx="413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9751" name="Text Box 55"/>
          <p:cNvSpPr txBox="1">
            <a:spLocks noChangeArrowheads="1"/>
          </p:cNvSpPr>
          <p:nvPr/>
        </p:nvSpPr>
        <p:spPr bwMode="auto">
          <a:xfrm>
            <a:off x="242888" y="1824335"/>
            <a:ext cx="7469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ym typeface="Wingdings"/>
              </a:rPr>
              <a:t>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9752" name="Text Box 56"/>
          <p:cNvSpPr txBox="1">
            <a:spLocks noChangeArrowheads="1"/>
          </p:cNvSpPr>
          <p:nvPr/>
        </p:nvSpPr>
        <p:spPr bwMode="auto">
          <a:xfrm>
            <a:off x="381000" y="2286000"/>
            <a:ext cx="9086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Slide)</a:t>
            </a:r>
          </a:p>
        </p:txBody>
      </p:sp>
      <p:sp>
        <p:nvSpPr>
          <p:cNvPr id="29753" name="Text Box 57"/>
          <p:cNvSpPr txBox="1">
            <a:spLocks noChangeArrowheads="1"/>
          </p:cNvSpPr>
          <p:nvPr/>
        </p:nvSpPr>
        <p:spPr bwMode="auto">
          <a:xfrm>
            <a:off x="381000" y="2895600"/>
            <a:ext cx="930433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2: Mở dải lệnh Design và nháy vào nút        phía dưới, bên phải nhóm lệnh 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Background để hiển thị hộp thoại Background</a:t>
            </a:r>
            <a:endParaRPr lang="en-US" sz="2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55" name="Text Box 59"/>
          <p:cNvSpPr txBox="1">
            <a:spLocks noChangeArrowheads="1"/>
          </p:cNvSpPr>
          <p:nvPr/>
        </p:nvSpPr>
        <p:spPr bwMode="auto">
          <a:xfrm>
            <a:off x="381000" y="3886200"/>
            <a:ext cx="8496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Solid fill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endParaRPr lang="en-US" sz="2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58" name="Text Box 62"/>
          <p:cNvSpPr txBox="1">
            <a:spLocks noChangeArrowheads="1"/>
          </p:cNvSpPr>
          <p:nvPr/>
        </p:nvSpPr>
        <p:spPr bwMode="auto">
          <a:xfrm>
            <a:off x="304800" y="4495800"/>
            <a:ext cx="86629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Color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71700" cy="442912"/>
            <a:chOff x="-4" y="85"/>
            <a:chExt cx="1368" cy="279"/>
          </a:xfrm>
        </p:grpSpPr>
        <p:pic>
          <p:nvPicPr>
            <p:cNvPr id="9236" name="Picture 6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37" name="Text Box 65"/>
            <p:cNvSpPr txBox="1">
              <a:spLocks noChangeArrowheads="1"/>
            </p:cNvSpPr>
            <p:nvPr/>
          </p:nvSpPr>
          <p:spPr bwMode="auto">
            <a:xfrm>
              <a:off x="791" y="103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pic>
        <p:nvPicPr>
          <p:cNvPr id="24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1469" y="2925306"/>
            <a:ext cx="452437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0" name="Picture 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65662" y="4495800"/>
            <a:ext cx="744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59"/>
          <p:cNvSpPr txBox="1">
            <a:spLocks noChangeArrowheads="1"/>
          </p:cNvSpPr>
          <p:nvPr/>
        </p:nvSpPr>
        <p:spPr bwMode="auto">
          <a:xfrm>
            <a:off x="381000" y="5486400"/>
            <a:ext cx="8497888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Apply to All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Action Button: End 22">
            <a:hlinkClick r:id="rId5" action="ppaction://program" highlightClick="1"/>
          </p:cNvPr>
          <p:cNvSpPr/>
          <p:nvPr/>
        </p:nvSpPr>
        <p:spPr>
          <a:xfrm>
            <a:off x="8001000" y="6248400"/>
            <a:ext cx="5334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48" grpId="0" animBg="1"/>
      <p:bldP spid="29748" grpId="1" animBg="1"/>
      <p:bldP spid="29751" grpId="0"/>
      <p:bldP spid="29752" grpId="0"/>
      <p:bldP spid="29753" grpId="0"/>
      <p:bldP spid="29755" grpId="0"/>
      <p:bldP spid="29758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23"/>
          <p:cNvSpPr>
            <a:spLocks noChangeArrowheads="1"/>
          </p:cNvSpPr>
          <p:nvPr/>
        </p:nvSpPr>
        <p:spPr bwMode="auto">
          <a:xfrm>
            <a:off x="0" y="765175"/>
            <a:ext cx="343693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b="1">
                <a:solidFill>
                  <a:srgbClr val="FF3300"/>
                </a:solidFill>
              </a:rPr>
              <a:t>1. </a:t>
            </a:r>
            <a:r>
              <a:rPr lang="en-US" sz="2300" b="1" u="sng">
                <a:solidFill>
                  <a:srgbClr val="FF3300"/>
                </a:solidFill>
              </a:rPr>
              <a:t>Màu nền trang chiếu:</a:t>
            </a:r>
          </a:p>
        </p:txBody>
      </p:sp>
      <p:sp>
        <p:nvSpPr>
          <p:cNvPr id="32801" name="AutoShape 33"/>
          <p:cNvSpPr>
            <a:spLocks noChangeArrowheads="1"/>
          </p:cNvSpPr>
          <p:nvPr/>
        </p:nvSpPr>
        <p:spPr bwMode="auto">
          <a:xfrm>
            <a:off x="1317625" y="1984375"/>
            <a:ext cx="6259513" cy="4008438"/>
          </a:xfrm>
          <a:prstGeom prst="cloudCallout">
            <a:avLst>
              <a:gd name="adj1" fmla="val -16838"/>
              <a:gd name="adj2" fmla="val 7938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pPr algn="just">
              <a:defRPr/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có thể đặt nhiều kiểu màu sắc trên một bài trình </a:t>
            </a:r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không? </a:t>
            </a:r>
          </a:p>
        </p:txBody>
      </p:sp>
      <p:sp>
        <p:nvSpPr>
          <p:cNvPr id="40967" name="Text Box 7" descr="Canvas"/>
          <p:cNvSpPr txBox="1">
            <a:spLocks noChangeArrowheads="1"/>
          </p:cNvSpPr>
          <p:nvPr/>
        </p:nvSpPr>
        <p:spPr bwMode="auto">
          <a:xfrm>
            <a:off x="238125" y="1652588"/>
            <a:ext cx="9144000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u="sng" dirty="0">
                <a:solidFill>
                  <a:srgbClr val="FF3300"/>
                </a:solidFill>
                <a:latin typeface=".VnTime" pitchFamily="34" charset="0"/>
              </a:rPr>
              <a:t>L­u ý</a:t>
            </a:r>
            <a:r>
              <a:rPr lang="en-US" sz="2400" b="1" u="sng" dirty="0">
                <a:solidFill>
                  <a:srgbClr val="FF3300"/>
                </a:solidFill>
                <a:latin typeface=".VnTime" pitchFamily="34" charset="0"/>
              </a:rPr>
              <a:t>:</a:t>
            </a:r>
            <a:r>
              <a:rPr lang="en-US" sz="2400" b="1" dirty="0">
                <a:solidFill>
                  <a:srgbClr val="3333FF"/>
                </a:solidFill>
                <a:latin typeface=".VnTime" pitchFamily="34" charset="0"/>
              </a:rPr>
              <a:t> 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Mặc dù có thể đặt nền khác nhau cho từng trang chiếu, nhưng để có một bài trình chiếu nhất quán, ta chỉ nên đặt </a:t>
            </a:r>
            <a:r>
              <a:rPr lang="vi-VN" sz="2400" b="1" i="1" dirty="0">
                <a:latin typeface="Times New Roman" pitchFamily="18" charset="0"/>
                <a:cs typeface="Times New Roman" pitchFamily="18" charset="0"/>
              </a:rPr>
              <a:t>một màu nền cho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87575" cy="442912"/>
            <a:chOff x="-4" y="85"/>
            <a:chExt cx="1378" cy="279"/>
          </a:xfrm>
        </p:grpSpPr>
        <p:pic>
          <p:nvPicPr>
            <p:cNvPr id="10250" name="Picture 6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1" name="Text Box 65"/>
            <p:cNvSpPr txBox="1">
              <a:spLocks noChangeArrowheads="1"/>
            </p:cNvSpPr>
            <p:nvPr/>
          </p:nvSpPr>
          <p:spPr bwMode="auto">
            <a:xfrm>
              <a:off x="801" y="11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38</a:t>
              </a:r>
            </a:p>
          </p:txBody>
        </p:sp>
      </p:grpSp>
      <p:sp>
        <p:nvSpPr>
          <p:cNvPr id="13" name="Action Button: End 12">
            <a:hlinkClick r:id="" action="ppaction://hlinkshowjump?jump=lastslide" highlightClick="1"/>
          </p:cNvPr>
          <p:cNvSpPr/>
          <p:nvPr/>
        </p:nvSpPr>
        <p:spPr>
          <a:xfrm>
            <a:off x="8001000" y="6248400"/>
            <a:ext cx="6096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1" grpId="0" animBg="1"/>
      <p:bldP spid="32801" grpId="1" animBg="1"/>
      <p:bldP spid="4096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4205693</TotalTime>
  <Words>824</Words>
  <Application>Microsoft Office PowerPoint</Application>
  <PresentationFormat>On-screen Show (4:3)</PresentationFormat>
  <Paragraphs>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.VnTime</vt:lpstr>
      <vt:lpstr>.VnTimeH</vt:lpstr>
      <vt:lpstr>Arial</vt:lpstr>
      <vt:lpstr>Calibri</vt:lpstr>
      <vt:lpstr>Constantia</vt:lpstr>
      <vt:lpstr>Times New Roman</vt:lpstr>
      <vt:lpstr>Wingdings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SỬ DỤNG MẪU ĐỊNH DẠNG:</vt:lpstr>
      <vt:lpstr>Câu hỏi :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andongnhi</dc:creator>
  <cp:lastModifiedBy>Admin</cp:lastModifiedBy>
  <cp:revision>92</cp:revision>
  <dcterms:created xsi:type="dcterms:W3CDTF">2018-01-04T05:05:06Z</dcterms:created>
  <dcterms:modified xsi:type="dcterms:W3CDTF">2022-02-10T10:51:00Z</dcterms:modified>
</cp:coreProperties>
</file>