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809" r:id="rId2"/>
    <p:sldId id="810" r:id="rId3"/>
    <p:sldId id="258" r:id="rId4"/>
    <p:sldId id="260" r:id="rId5"/>
    <p:sldId id="829" r:id="rId6"/>
    <p:sldId id="270" r:id="rId7"/>
    <p:sldId id="815" r:id="rId8"/>
    <p:sldId id="824" r:id="rId9"/>
    <p:sldId id="259" r:id="rId10"/>
    <p:sldId id="825" r:id="rId11"/>
    <p:sldId id="826" r:id="rId12"/>
    <p:sldId id="827" r:id="rId13"/>
    <p:sldId id="290" r:id="rId14"/>
    <p:sldId id="82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724E-5CE8-492A-9A30-1F7FAD52D57E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3BCDA-E2A2-463C-B342-681354DCF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31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60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6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8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185E6D-7902-41C3-8EAA-DE333FECA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B0C23-12A6-4558-8F4D-0810A339BE3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68898ED-A573-467A-A357-432CF2E86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177CF95-9AE2-4E45-A58B-D8D99A14B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438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A185E6D-7902-41C3-8EAA-DE333FECA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B0C23-12A6-4558-8F4D-0810A339BE3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E68898ED-A573-467A-A357-432CF2E86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177CF95-9AE2-4E45-A58B-D8D99A14B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7053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37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EC03D-DF74-4F8F-80F2-1F7174F429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9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DEF6-809A-4C98-B904-25228497C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FEA2F-C641-47F7-A03F-F63EE5635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80551-31EC-4EA1-99BD-0316DF08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4ED4-5EEB-4DE3-91B7-BF14CE2D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BD3BF-92B4-4E47-8EC3-AB2F3AD2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7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2424-F22D-4A7D-BB70-272D533DE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0DBF3-E821-41C1-AA51-362910527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C8061-C160-413A-8E34-DE938E74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4E0B-1CB8-413B-BCD8-E7C3CA3E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CD40D-C394-4F2F-ADB0-2651EF7A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05CF9-FFF2-4691-BEE1-51E8C406F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3C148-08F0-4833-9457-C89BCA5BA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0EBE-5329-486B-96B9-58484A66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13FC-822A-4CBC-8A6D-B20DD912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575A3-D802-45DF-BE39-5892510C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C9875-0DE3-43F9-9A2A-35232E90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28C67-C2E8-4CE8-A608-5A02DD33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CE52F-71EF-40C1-B7B6-84542145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2F866-6F5E-4ADA-A4CD-AD39DB25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E147B-1A36-4AB1-B644-BF8E94B7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9EC3-A937-49EC-9B8D-5079A152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AFDA1-B05D-4343-BAA9-3AE21800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B9644-824B-4A2B-AF1D-74A795C8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53B85-9A78-4A92-B7E5-215B91E3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1E94B-C26C-4293-97E1-680CC5E4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6E6B4-3867-429B-81C0-AAC4DD17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C1915-A033-4930-ACA8-1E6E8458D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80BD9-8FC4-46FD-83A3-175DA8F3D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4A436-1699-4BF8-AC96-0843F3D7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412A5-10A3-4C40-9A9C-75B67D1E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9F62D-018F-4BA3-BDCF-214C1993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B145C-B50F-4CEE-83DC-B06CF78CD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E5B61-3FC0-49E6-874A-4E3B6CB1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10996-C7B3-4367-ADAD-6A6ABC064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4A8B6-61F2-4FDF-96E0-F08FC5089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5E5E9-19AF-4913-B5C4-D9970CA48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507C-8C2E-4CF2-A156-B4335AEC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6FE966-9CA9-48E4-85A5-AA6AEE02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C22B49-B258-410C-8F14-12949A08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7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E51E-4A38-49A5-93FA-D90E6F19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18D62-EBBE-49E1-9A7A-36D72588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B9F2E-7C58-424D-8947-9BDDBD17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C68AE-4223-4704-B8E6-155DDB5A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9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68655-F040-4C49-8F97-B5BB0435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4FC05-2266-4F90-9C4A-628B7AE7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600E1A-FCA9-4E89-9D37-03E1DC95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F9DA-03B7-4318-9EEA-9D6159DD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BCA97-0683-4109-AE2D-B7BA9E22F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97F4F-C66C-4FCE-989A-BF746636A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D59DA-8551-4B97-AD1D-26AC9BC9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D0B27-6433-4EE1-BFFF-8F8DEED9E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9F9E0-C6D4-490A-A4E9-34440FA2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4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4A327-BDBF-483A-8CF1-185D7BDD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FFFA6-FC06-481D-BBD4-F6AFE3DAB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0A146F-DFB6-4B05-AE00-ABBC117F3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32D72-2F8E-4E10-98A0-96BB71F1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EF314-B293-453E-A18B-9460A3FB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7EE78-79D3-4BA2-9950-2E74821F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E5E0E-B854-4553-A800-2E58546C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8C878-ADA4-4D13-A5F1-137B1CE6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C2B06-10C3-46B8-A6CB-F764DDD2A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DE6C-36BB-4836-95F9-E9C54CAF1A7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CDFDA-6E94-4BE8-B026-F862831A9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32A01-9B90-4875-80D7-A261D689D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2B4B-22B2-4537-BDFC-A1470A00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1.jpe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1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395680" y="-407124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7846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5597BAC1-03A7-4441-99D5-D89A9C0425BE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3"/>
            </p:custDataLst>
          </p:nvPr>
        </p:nvSpPr>
        <p:spPr bwMode="auto">
          <a:xfrm>
            <a:off x="3066757" y="33762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  <a:endParaRPr lang="en-US" sz="2400" b="1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10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1439F5-DFE2-4C67-B08C-72592D6A2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1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u="sng">
              <a:latin typeface="Arial Unicode MS" pitchFamily="34" charset="-128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E9207E4-3F7F-4EC2-8804-E4DC66922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762000"/>
            <a:ext cx="11324492" cy="4618038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3300"/>
                </a:solidFill>
                <a:latin typeface="Arial Unicode MS" pitchFamily="34" charset="-128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3300"/>
                </a:solidFill>
                <a:latin typeface="Arial Unicode MS" pitchFamily="34" charset="-128"/>
              </a:rPr>
              <a:t>  </a:t>
            </a:r>
            <a:r>
              <a:rPr lang="en-US" altLang="en-US" sz="2800" b="1" dirty="0" err="1">
                <a:latin typeface="Arial Unicode MS" pitchFamily="34" charset="-128"/>
              </a:rPr>
              <a:t>Xác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định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câu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rút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gọn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có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trong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đoạn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văn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sau</a:t>
            </a:r>
            <a:r>
              <a:rPr lang="en-US" altLang="en-US" sz="2800" b="1" dirty="0">
                <a:latin typeface="Arial Unicode MS" pitchFamily="34" charset="-128"/>
              </a:rPr>
              <a:t>. </a:t>
            </a:r>
            <a:r>
              <a:rPr lang="en-US" altLang="en-US" sz="2800" b="1" dirty="0" err="1">
                <a:latin typeface="Arial Unicode MS" pitchFamily="34" charset="-128"/>
              </a:rPr>
              <a:t>Nêu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tác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dụng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của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các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câu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đó</a:t>
            </a:r>
            <a:r>
              <a:rPr lang="en-US" altLang="en-US" sz="2800" b="1" dirty="0">
                <a:latin typeface="Arial Unicode MS" pitchFamily="34" charset="-128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latin typeface="Arial Unicode MS" pitchFamily="34" charset="-128"/>
              </a:rPr>
              <a:t>   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Khi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xuống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đến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cầu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thang,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nói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to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với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tôi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    -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 Unicode MS" pitchFamily="34" charset="-128"/>
              </a:rPr>
              <a:t>Đừng</a:t>
            </a:r>
            <a:r>
              <a:rPr lang="en-US" altLang="en-US" sz="2800" b="1" i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 Unicode MS" pitchFamily="34" charset="-128"/>
              </a:rPr>
              <a:t>quên</a:t>
            </a:r>
            <a:r>
              <a:rPr lang="en-US" altLang="en-US" sz="2800" b="1" i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FF0000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Arial Unicode MS" pitchFamily="34" charset="-128"/>
              </a:rPr>
              <a:t>nhé</a:t>
            </a:r>
            <a:r>
              <a:rPr lang="en-US" altLang="en-US" sz="2800" b="1" i="1" dirty="0">
                <a:solidFill>
                  <a:srgbClr val="FF0000"/>
                </a:solidFill>
                <a:latin typeface="Arial Unicode MS" pitchFamily="34" charset="-128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     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Ôi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!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giáo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rất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tốt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của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em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,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chẳng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bao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giờ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,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chẳng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bao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giờ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em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lại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quên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được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!</a:t>
            </a:r>
            <a:r>
              <a:rPr lang="en-US" altLang="en-US" sz="24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400" b="1" i="1" dirty="0">
                <a:solidFill>
                  <a:srgbClr val="000099"/>
                </a:solidFill>
                <a:latin typeface="Arial Unicode MS" pitchFamily="34" charset="-128"/>
              </a:rPr>
              <a:t> </a:t>
            </a:r>
            <a:r>
              <a:rPr lang="en-US" altLang="en-US" sz="2400" b="1" dirty="0">
                <a:solidFill>
                  <a:srgbClr val="000099"/>
                </a:solidFill>
                <a:latin typeface="Arial Unicode MS" pitchFamily="34" charset="-128"/>
              </a:rPr>
              <a:t> 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Arial Unicode MS" pitchFamily="34" charset="-128"/>
              </a:rPr>
              <a:t>                                                           </a:t>
            </a:r>
            <a:r>
              <a:rPr lang="en-US" altLang="en-US" sz="2400" b="1" dirty="0">
                <a:latin typeface="Arial Unicode MS" pitchFamily="34" charset="-128"/>
              </a:rPr>
              <a:t>(</a:t>
            </a:r>
            <a:r>
              <a:rPr lang="en-US" altLang="en-US" sz="2000" b="1" dirty="0" err="1">
                <a:latin typeface="Arial Unicode MS" pitchFamily="34" charset="-128"/>
              </a:rPr>
              <a:t>Ét</a:t>
            </a:r>
            <a:r>
              <a:rPr lang="en-US" altLang="en-US" sz="2000" b="1" dirty="0">
                <a:latin typeface="Arial Unicode MS" pitchFamily="34" charset="-128"/>
              </a:rPr>
              <a:t>- </a:t>
            </a:r>
            <a:r>
              <a:rPr lang="en-US" altLang="en-US" sz="2000" b="1" dirty="0" err="1">
                <a:latin typeface="Arial Unicode MS" pitchFamily="34" charset="-128"/>
              </a:rPr>
              <a:t>môn</a:t>
            </a:r>
            <a:r>
              <a:rPr lang="en-US" altLang="en-US" sz="2000" b="1" dirty="0">
                <a:latin typeface="Arial Unicode MS" pitchFamily="34" charset="-128"/>
              </a:rPr>
              <a:t>- </a:t>
            </a:r>
            <a:r>
              <a:rPr lang="en-US" altLang="en-US" sz="2000" b="1" dirty="0" err="1">
                <a:latin typeface="Arial Unicode MS" pitchFamily="34" charset="-128"/>
              </a:rPr>
              <a:t>đô</a:t>
            </a:r>
            <a:r>
              <a:rPr lang="en-US" altLang="en-US" sz="2000" b="1" dirty="0">
                <a:latin typeface="Arial Unicode MS" pitchFamily="34" charset="-128"/>
              </a:rPr>
              <a:t> </a:t>
            </a:r>
            <a:r>
              <a:rPr lang="en-US" altLang="en-US" sz="2000" b="1" dirty="0" err="1">
                <a:latin typeface="Arial Unicode MS" pitchFamily="34" charset="-128"/>
              </a:rPr>
              <a:t>đơ</a:t>
            </a:r>
            <a:r>
              <a:rPr lang="en-US" altLang="en-US" sz="2000" b="1" dirty="0">
                <a:latin typeface="Arial Unicode MS" pitchFamily="34" charset="-128"/>
              </a:rPr>
              <a:t> A-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000" b="1" dirty="0">
                <a:latin typeface="Arial Unicode MS" pitchFamily="34" charset="-128"/>
              </a:rPr>
              <a:t>mi- xi</a:t>
            </a:r>
            <a:r>
              <a:rPr lang="en-US" altLang="en-US" sz="2400" b="1" dirty="0">
                <a:latin typeface="Arial Unicode MS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24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7846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3117" y="1072568"/>
            <a:ext cx="6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EC8775FC-0530-4AC3-9D76-35DF493CD97B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066757" y="33762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  <a:endParaRPr lang="en-US" sz="2400" b="1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966A5F-D973-4553-A195-1D14011E3794}"/>
              </a:ext>
            </a:extLst>
          </p:cNvPr>
          <p:cNvSpPr/>
          <p:nvPr/>
        </p:nvSpPr>
        <p:spPr>
          <a:xfrm>
            <a:off x="802639" y="1613759"/>
            <a:ext cx="10789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thoại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cho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sao?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- Em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33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7846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3117" y="1072568"/>
            <a:ext cx="6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EC8775FC-0530-4AC3-9D76-35DF493CD97B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066757" y="33762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  <a:endParaRPr lang="en-US" sz="2400" b="1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966A5F-D973-4553-A195-1D14011E3794}"/>
              </a:ext>
            </a:extLst>
          </p:cNvPr>
          <p:cNvSpPr/>
          <p:nvPr/>
        </p:nvSpPr>
        <p:spPr>
          <a:xfrm>
            <a:off x="802639" y="1613759"/>
            <a:ext cx="10789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hội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thoại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cho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sao?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- Em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s-E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s-E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s-E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s-E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416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A9E10-7288-40C4-AC0C-8554F1BF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1183" y="362249"/>
            <a:ext cx="41686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i="1" dirty="0">
                <a:solidFill>
                  <a:srgbClr val="00B0F0"/>
                </a:solidFill>
              </a:rPr>
              <a:t>QUA ĐÈO NGANG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9DB6C2-9E00-4E9A-9778-072ECD476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4816" y="1273125"/>
            <a:ext cx="5671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Bước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tới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Đèo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Ngang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bóng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xế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tà</a:t>
            </a:r>
            <a:endParaRPr lang="en-US" altLang="en-US" sz="28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5A2F6D-09B0-415B-B39A-B86895603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168" y="1771928"/>
            <a:ext cx="5000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Cỏ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cây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chen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đá</a:t>
            </a:r>
            <a:r>
              <a:rPr lang="en-US" altLang="en-US" sz="2800" b="1" i="1" dirty="0"/>
              <a:t>, </a:t>
            </a:r>
            <a:r>
              <a:rPr lang="en-US" altLang="en-US" sz="2800" b="1" i="1" dirty="0" err="1"/>
              <a:t>lá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chen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hoa</a:t>
            </a:r>
            <a:endParaRPr lang="en-US" altLang="en-US" sz="28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8139D-5680-44FE-8CE6-CB11FC4D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1085" y="2270399"/>
            <a:ext cx="5701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/>
              <a:t>Lom </a:t>
            </a:r>
            <a:r>
              <a:rPr lang="en-US" altLang="en-US" sz="2800" b="1" i="1" dirty="0" err="1"/>
              <a:t>khom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dưới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núi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tiều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vài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chú</a:t>
            </a:r>
            <a:endParaRPr lang="en-US" altLang="en-US" sz="280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C3135F-23BF-4728-B792-F295A677A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7520" y="2843513"/>
            <a:ext cx="5554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Lác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đác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bên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sông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chợ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mấy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nhà</a:t>
            </a:r>
            <a:endParaRPr lang="en-US" altLang="en-US" sz="28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1CF29-31DC-4AB0-96D0-67D23D2E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7093" y="3385287"/>
            <a:ext cx="6205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Nhớ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nước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đau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lòng</a:t>
            </a:r>
            <a:r>
              <a:rPr lang="en-US" altLang="en-US" sz="2800" b="1" i="1" dirty="0"/>
              <a:t> con </a:t>
            </a:r>
            <a:r>
              <a:rPr lang="en-US" altLang="en-US" sz="2800" b="1" i="1" dirty="0" err="1"/>
              <a:t>quốc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quốc</a:t>
            </a:r>
            <a:endParaRPr lang="en-US" altLang="en-US" sz="28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C00C25-C84A-49EE-B3D6-E4A0C2CE7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029" y="3968398"/>
            <a:ext cx="6048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Thương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nhà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mỏi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miệng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cái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gia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gia</a:t>
            </a:r>
            <a:endParaRPr lang="en-US" altLang="en-US" sz="28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4BBBCE-81C2-44B6-BA2B-9AB2A421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399" y="4542409"/>
            <a:ext cx="6303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Dừng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chân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đứng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lại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trời</a:t>
            </a:r>
            <a:r>
              <a:rPr lang="en-US" altLang="en-US" sz="2800" b="1" i="1" dirty="0"/>
              <a:t>, non, </a:t>
            </a:r>
            <a:r>
              <a:rPr lang="en-US" altLang="en-US" sz="2800" b="1" i="1" dirty="0" err="1"/>
              <a:t>nước</a:t>
            </a:r>
            <a:endParaRPr lang="en-US" altLang="en-US" sz="2800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1A4E5-6D67-41DF-BE66-856E7D2E4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301" y="5079311"/>
            <a:ext cx="53110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Một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mảnh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tình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riêng</a:t>
            </a:r>
            <a:r>
              <a:rPr lang="en-US" altLang="en-US" sz="2800" b="1" i="1" dirty="0"/>
              <a:t>, ta </a:t>
            </a:r>
            <a:r>
              <a:rPr lang="en-US" altLang="en-US" sz="2800" b="1" i="1" dirty="0" err="1"/>
              <a:t>với</a:t>
            </a:r>
            <a:r>
              <a:rPr lang="en-US" altLang="en-US" sz="2800" b="1" i="1" dirty="0"/>
              <a:t> ta.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8680F-F4A9-42D2-BFD6-289AF1A31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9881" y="5699531"/>
            <a:ext cx="4039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00B050"/>
                </a:solidFill>
              </a:rPr>
              <a:t>Bà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</a:rPr>
              <a:t>Huyện</a:t>
            </a:r>
            <a:r>
              <a:rPr lang="en-US" altLang="en-US" sz="2800" b="1" dirty="0">
                <a:solidFill>
                  <a:srgbClr val="00B050"/>
                </a:solidFill>
              </a:rPr>
              <a:t> Thanh Quan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1A9E10-7288-40C4-AC0C-8554F1BF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450" y="362249"/>
            <a:ext cx="41686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 i="1" dirty="0">
                <a:solidFill>
                  <a:srgbClr val="00B0F0"/>
                </a:solidFill>
              </a:rPr>
              <a:t>QUA ĐÈO NGANG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9DB6C2-9E00-4E9A-9778-072ECD476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083" y="1273125"/>
            <a:ext cx="5671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>
                <a:solidFill>
                  <a:srgbClr val="FF0000"/>
                </a:solidFill>
              </a:rPr>
              <a:t>Bước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tới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Đèo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Ngang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bóng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xế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tà</a:t>
            </a:r>
            <a:endParaRPr lang="en-US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5A2F6D-09B0-415B-B39A-B86895603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435" y="1771928"/>
            <a:ext cx="50000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Cỏ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cây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chen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đá</a:t>
            </a:r>
            <a:r>
              <a:rPr lang="en-US" altLang="en-US" sz="2800" b="1" i="1" dirty="0"/>
              <a:t>, </a:t>
            </a:r>
            <a:r>
              <a:rPr lang="en-US" altLang="en-US" sz="2800" b="1" i="1" dirty="0" err="1"/>
              <a:t>lá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chen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hoa</a:t>
            </a:r>
            <a:endParaRPr lang="en-US" altLang="en-US" sz="2800" b="1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8139D-5680-44FE-8CE6-CB11FC4D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7352" y="2270399"/>
            <a:ext cx="5701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/>
              <a:t>Lom </a:t>
            </a:r>
            <a:r>
              <a:rPr lang="en-US" altLang="en-US" sz="2800" b="1" i="1" dirty="0" err="1"/>
              <a:t>khom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dưới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núi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tiều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vài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chú</a:t>
            </a:r>
            <a:endParaRPr lang="en-US" altLang="en-US" sz="2800" b="1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C3135F-23BF-4728-B792-F295A677A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787" y="2843513"/>
            <a:ext cx="5554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Lác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đác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bên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sông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chợ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mấy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nhà</a:t>
            </a:r>
            <a:endParaRPr lang="en-US" altLang="en-US" sz="28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1CF29-31DC-4AB0-96D0-67D23D2E2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360" y="3385287"/>
            <a:ext cx="62055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Nhớ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nước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đau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lòng</a:t>
            </a:r>
            <a:r>
              <a:rPr lang="en-US" altLang="en-US" sz="2800" b="1" i="1" dirty="0"/>
              <a:t> con </a:t>
            </a:r>
            <a:r>
              <a:rPr lang="en-US" altLang="en-US" sz="2800" b="1" i="1" dirty="0" err="1"/>
              <a:t>quốc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quốc</a:t>
            </a:r>
            <a:endParaRPr lang="en-US" altLang="en-US" sz="2800" b="1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C00C25-C84A-49EE-B3D6-E4A0C2CE7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5296" y="3968398"/>
            <a:ext cx="6048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Thương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nhà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mỏi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miệng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cái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gia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gia</a:t>
            </a:r>
            <a:endParaRPr lang="en-US" altLang="en-US" sz="28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4BBBCE-81C2-44B6-BA2B-9AB2A421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666" y="4542409"/>
            <a:ext cx="6303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>
                <a:solidFill>
                  <a:srgbClr val="FF0000"/>
                </a:solidFill>
              </a:rPr>
              <a:t>Dừng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chân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đứng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lại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trời</a:t>
            </a:r>
            <a:r>
              <a:rPr lang="en-US" altLang="en-US" sz="2800" b="1" i="1" dirty="0">
                <a:solidFill>
                  <a:srgbClr val="FF0000"/>
                </a:solidFill>
              </a:rPr>
              <a:t>, non, </a:t>
            </a:r>
            <a:r>
              <a:rPr lang="en-US" altLang="en-US" sz="2800" b="1" i="1" dirty="0" err="1">
                <a:solidFill>
                  <a:srgbClr val="FF0000"/>
                </a:solidFill>
              </a:rPr>
              <a:t>nước</a:t>
            </a:r>
            <a:endParaRPr lang="en-US" alt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1A4E5-6D67-41DF-BE66-856E7D2E4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568" y="5079311"/>
            <a:ext cx="53110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 err="1"/>
              <a:t>Một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mảnh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tình</a:t>
            </a:r>
            <a:r>
              <a:rPr lang="en-US" altLang="en-US" sz="2800" b="1" i="1" dirty="0"/>
              <a:t> </a:t>
            </a:r>
            <a:r>
              <a:rPr lang="en-US" altLang="en-US" sz="2800" b="1" i="1" dirty="0" err="1"/>
              <a:t>riêng</a:t>
            </a:r>
            <a:r>
              <a:rPr lang="en-US" altLang="en-US" sz="2800" b="1" i="1" dirty="0"/>
              <a:t>, ta </a:t>
            </a:r>
            <a:r>
              <a:rPr lang="en-US" altLang="en-US" sz="2800" b="1" i="1" dirty="0" err="1"/>
              <a:t>với</a:t>
            </a:r>
            <a:r>
              <a:rPr lang="en-US" altLang="en-US" sz="2800" b="1" i="1" dirty="0"/>
              <a:t> ta.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18680F-F4A9-42D2-BFD6-289AF1A31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148" y="5699531"/>
            <a:ext cx="4039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00B050"/>
                </a:solidFill>
              </a:rPr>
              <a:t>Bà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</a:rPr>
              <a:t>Huyện</a:t>
            </a:r>
            <a:r>
              <a:rPr lang="en-US" altLang="en-US" sz="2800" b="1" dirty="0">
                <a:solidFill>
                  <a:srgbClr val="00B050"/>
                </a:solidFill>
              </a:rPr>
              <a:t> Thanh Quan</a:t>
            </a:r>
          </a:p>
        </p:txBody>
      </p:sp>
    </p:spTree>
    <p:extLst>
      <p:ext uri="{BB962C8B-B14F-4D97-AF65-F5344CB8AC3E}">
        <p14:creationId xmlns:p14="http://schemas.microsoft.com/office/powerpoint/2010/main" val="3455715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40402-D941-451B-BD0C-EBB94DCE6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806" y="826820"/>
            <a:ext cx="11718388" cy="20570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vi-VN" sz="3200" dirty="0"/>
              <a:t> 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vi-VN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câu rút gọn trong các đoạn văn sau và cho biết tác dụng.</a:t>
            </a:r>
            <a:br>
              <a:rPr lang="vi-VN" sz="3200" b="1" dirty="0">
                <a:solidFill>
                  <a:srgbClr val="0070C0"/>
                </a:solidFill>
              </a:rPr>
            </a:br>
            <a:r>
              <a:rPr lang="vi-VN" sz="3200" b="1" dirty="0">
                <a:solidFill>
                  <a:srgbClr val="0070C0"/>
                </a:solidFill>
              </a:rPr>
              <a:t>  </a:t>
            </a:r>
            <a:r>
              <a:rPr lang="en-US" sz="3200" b="1" dirty="0">
                <a:solidFill>
                  <a:srgbClr val="0070C0"/>
                </a:solidFill>
              </a:rPr>
              <a:t>	</a:t>
            </a:r>
            <a:r>
              <a:rPr lang="vi-VN" sz="3200" dirty="0"/>
              <a:t>Quê hương tôi thật đẹp.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3200" dirty="0"/>
              <a:t> c</a:t>
            </a:r>
            <a:r>
              <a:rPr lang="vi-VN" sz="3200" dirty="0"/>
              <a:t>ó con sông trong vắt. Có những cách đồng thẳng cá</a:t>
            </a:r>
            <a:r>
              <a:rPr lang="en-US" sz="3200" dirty="0"/>
              <a:t>n</a:t>
            </a:r>
            <a:r>
              <a:rPr lang="vi-VN" sz="3200" dirty="0"/>
              <a:t>h cò bay. Có tiếng sáo diều vi vu mỗi buổi trưa hè. Ai xa quê mà chẳng nhớ những vẻ đẹp ấy.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7EA6AD-4038-4CB3-8FBA-E771C6B85CA0}"/>
              </a:ext>
            </a:extLst>
          </p:cNvPr>
          <p:cNvSpPr/>
          <p:nvPr/>
        </p:nvSpPr>
        <p:spPr>
          <a:xfrm>
            <a:off x="1064455" y="3317688"/>
            <a:ext cx="97535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altLang="vi-VN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vi-VN" sz="28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ác</a:t>
            </a:r>
            <a:r>
              <a:rPr lang="en-US" altLang="vi-VN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altLang="vi-VN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âu rút gọn:</a:t>
            </a:r>
            <a:br>
              <a:rPr lang="vi-VN" altLang="vi-VN" sz="2800" b="1" dirty="0">
                <a:solidFill>
                  <a:srgbClr val="FF0000"/>
                </a:solidFill>
              </a:rPr>
            </a:br>
            <a:r>
              <a:rPr lang="vi-VN" altLang="vi-VN" sz="2800" b="1" dirty="0">
                <a:solidFill>
                  <a:srgbClr val="FF0000"/>
                </a:solidFill>
              </a:rPr>
              <a:t>- Có những cách đồng thẳng cách cò bay</a:t>
            </a:r>
            <a:r>
              <a:rPr lang="en-US" altLang="vi-VN" sz="2800" b="1" dirty="0">
                <a:solidFill>
                  <a:srgbClr val="FF0000"/>
                </a:solidFill>
              </a:rPr>
              <a:t>.</a:t>
            </a:r>
            <a:br>
              <a:rPr lang="vi-VN" altLang="vi-VN" sz="2800" b="1" dirty="0">
                <a:solidFill>
                  <a:srgbClr val="FF0000"/>
                </a:solidFill>
              </a:rPr>
            </a:br>
            <a:r>
              <a:rPr lang="vi-VN" altLang="vi-VN" sz="2800" b="1" dirty="0">
                <a:solidFill>
                  <a:srgbClr val="FF0000"/>
                </a:solidFill>
              </a:rPr>
              <a:t>- Có tiếng sáo diều vi vu mỗi buổi trưa hè</a:t>
            </a:r>
            <a:r>
              <a:rPr lang="en-US" altLang="vi-VN" sz="2800" b="1" dirty="0">
                <a:solidFill>
                  <a:srgbClr val="FF0000"/>
                </a:solidFill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671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0812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3117" y="1002228"/>
            <a:ext cx="6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EC8775FC-0530-4AC3-9D76-35DF493CD97B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066757" y="26728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2400" b="1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29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1C6E41-B544-42BE-ABD4-EBA994C68E48}"/>
              </a:ext>
            </a:extLst>
          </p:cNvPr>
          <p:cNvSpPr txBox="1"/>
          <p:nvPr/>
        </p:nvSpPr>
        <p:spPr>
          <a:xfrm>
            <a:off x="768628" y="92767"/>
            <a:ext cx="942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rút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gọn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?</a:t>
            </a:r>
          </a:p>
          <a:p>
            <a:pPr marL="514350" indent="-514350">
              <a:buAutoNum type="alphaUcPeriod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en-US" sz="3200">
                <a:latin typeface="Arial" pitchFamily="34" charset="0"/>
                <a:cs typeface="Arial" pitchFamily="34" charset="0"/>
              </a:rPr>
              <a:t>à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l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ược bỏ đi các thành phần phụ</a:t>
            </a:r>
          </a:p>
          <a:p>
            <a:pPr marL="514350" indent="-514350">
              <a:buAutoNum type="alphaUcPeriod"/>
            </a:pPr>
            <a:r>
              <a:rPr lang="en-US" sz="3200">
                <a:latin typeface="Arial" pitchFamily="34" charset="0"/>
                <a:cs typeface="Arial" pitchFamily="34" charset="0"/>
              </a:rPr>
              <a:t>L</a:t>
            </a:r>
            <a:r>
              <a:rPr lang="vi-VN" sz="3200">
                <a:latin typeface="Arial" pitchFamily="34" charset="0"/>
                <a:cs typeface="Arial" pitchFamily="34" charset="0"/>
              </a:rPr>
              <a:t>à câu lược bỏ đi một số thành phần chính</a:t>
            </a:r>
          </a:p>
          <a:p>
            <a:pPr marL="514350" indent="-514350">
              <a:buAutoNum type="alphaUcPeriod"/>
            </a:pPr>
            <a:r>
              <a:rPr lang="en-US" sz="3200">
                <a:latin typeface="Arial" pitchFamily="34" charset="0"/>
                <a:cs typeface="Arial" pitchFamily="34" charset="0"/>
              </a:rPr>
              <a:t>L</a:t>
            </a:r>
            <a:r>
              <a:rPr lang="vi-VN" sz="3200">
                <a:latin typeface="Arial" pitchFamily="34" charset="0"/>
                <a:cs typeface="Arial" pitchFamily="34" charset="0"/>
              </a:rPr>
              <a:t>à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câu có đủ thành phần chính</a:t>
            </a:r>
          </a:p>
          <a:p>
            <a:pPr marL="514350" indent="-514350">
              <a:buAutoNum type="alphaUcPeriod"/>
            </a:pPr>
            <a:r>
              <a:rPr lang="en-US" sz="3200">
                <a:latin typeface="Arial" pitchFamily="34" charset="0"/>
                <a:cs typeface="Arial" pitchFamily="34" charset="0"/>
              </a:rPr>
              <a:t>L</a:t>
            </a:r>
            <a:r>
              <a:rPr lang="vi-VN" sz="3200">
                <a:latin typeface="Arial" pitchFamily="34" charset="0"/>
                <a:cs typeface="Arial" pitchFamily="34" charset="0"/>
              </a:rPr>
              <a:t>à câu không cấu tạo theo mô hình C-V</a:t>
            </a:r>
            <a:endParaRPr lang="vi-V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703F97-AE3F-4471-9E42-AD87BD9CA1B5}"/>
              </a:ext>
            </a:extLst>
          </p:cNvPr>
          <p:cNvSpPr/>
          <p:nvPr/>
        </p:nvSpPr>
        <p:spPr>
          <a:xfrm>
            <a:off x="692129" y="1060550"/>
            <a:ext cx="627131" cy="6189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FF598C-160E-4A14-AE7C-A61512AD0B93}"/>
              </a:ext>
            </a:extLst>
          </p:cNvPr>
          <p:cNvSpPr/>
          <p:nvPr/>
        </p:nvSpPr>
        <p:spPr>
          <a:xfrm>
            <a:off x="768628" y="2647312"/>
            <a:ext cx="99642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>
                <a:solidFill>
                  <a:srgbClr val="0000FF"/>
                </a:solidFill>
                <a:latin typeface="Open Sans"/>
              </a:rPr>
              <a:t>2</a:t>
            </a:r>
            <a:r>
              <a:rPr lang="vi-VN" sz="3200" b="1">
                <a:solidFill>
                  <a:srgbClr val="0000FF"/>
                </a:solidFill>
                <a:latin typeface="Open Sans"/>
              </a:rPr>
              <a:t>. 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Open Sans"/>
              </a:rPr>
              <a:t>Mục đích của việc rút gọn câu là:</a:t>
            </a:r>
            <a:endParaRPr lang="vi-VN" sz="3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A. Làm cho câu ngắn gọn hơn, thông tin được nhanh.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B. Tránh lặp những câu đã xuất hiện ở câu trước.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C. Ngụ ý hành động, đặc điểm nói trong câu là của chung mọi người.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D. Cả 3 ý trên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053AE3B-3B98-43CC-91C4-2A742790C9D6}"/>
              </a:ext>
            </a:extLst>
          </p:cNvPr>
          <p:cNvSpPr/>
          <p:nvPr/>
        </p:nvSpPr>
        <p:spPr>
          <a:xfrm>
            <a:off x="647321" y="5549525"/>
            <a:ext cx="627131" cy="6189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59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C843C4-3E8C-4F2F-B299-6A6143EA8337}"/>
              </a:ext>
            </a:extLst>
          </p:cNvPr>
          <p:cNvSpPr txBox="1"/>
          <p:nvPr/>
        </p:nvSpPr>
        <p:spPr>
          <a:xfrm>
            <a:off x="393079" y="214302"/>
            <a:ext cx="11489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rút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gọn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</a:t>
            </a:r>
            <a:r>
              <a:rPr lang="vi-VN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ư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ý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lphaUcPeriod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ng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ười nghe, người đọc hiểu sai nội dung câu nói</a:t>
            </a:r>
          </a:p>
          <a:p>
            <a:pPr marL="514350" indent="-514350">
              <a:buAutoNum type="alphaUcPeriod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ng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ười nghe, người đọc hiểu không đầy đủ nội dung câu nói</a:t>
            </a:r>
          </a:p>
          <a:p>
            <a:pPr marL="514350" indent="-514350">
              <a:buAutoNum type="alphaUcPeriod"/>
            </a:pPr>
            <a:r>
              <a:rPr lang="vi-VN" sz="2400" dirty="0">
                <a:latin typeface="Arial" pitchFamily="34" charset="0"/>
                <a:cs typeface="Arial" pitchFamily="34" charset="0"/>
              </a:rPr>
              <a:t>Không biến câu nói thành một câu cộc lốc, khiếm nhã</a:t>
            </a:r>
          </a:p>
          <a:p>
            <a:pPr marL="514350" indent="-514350">
              <a:buAutoNum type="alphaUcPeriod"/>
            </a:pPr>
            <a:r>
              <a:rPr lang="vi-VN" sz="2400" dirty="0">
                <a:latin typeface="Arial" pitchFamily="34" charset="0"/>
                <a:cs typeface="Arial" pitchFamily="34" charset="0"/>
              </a:rPr>
              <a:t>Cả 3 ý trên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vi-V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763A0D-1CAD-4ABF-A51D-114290A23499}"/>
              </a:ext>
            </a:extLst>
          </p:cNvPr>
          <p:cNvSpPr/>
          <p:nvPr/>
        </p:nvSpPr>
        <p:spPr>
          <a:xfrm>
            <a:off x="344557" y="2551836"/>
            <a:ext cx="11608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vi-VN" sz="24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vi-VN" sz="2400" b="1" i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i="0" dirty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Khi ngụ ý hành động, đặc điểm nói trong câu là của chung mọi người, chúng ta sẽ lược bỏ thành phần nào trong hai thành phần sau:</a:t>
            </a:r>
            <a:endParaRPr lang="vi-VN" sz="2400" b="0" i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vi-VN" sz="2400" b="0" i="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A. Chủ ngữ.        B. Vị ngữ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610D06-E892-44C2-A4B7-B962BC218476}"/>
              </a:ext>
            </a:extLst>
          </p:cNvPr>
          <p:cNvSpPr/>
          <p:nvPr/>
        </p:nvSpPr>
        <p:spPr>
          <a:xfrm>
            <a:off x="344557" y="1729409"/>
            <a:ext cx="526866" cy="5011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E18913-33CF-4C20-B461-DF5C2E7A00AF}"/>
              </a:ext>
            </a:extLst>
          </p:cNvPr>
          <p:cNvSpPr/>
          <p:nvPr/>
        </p:nvSpPr>
        <p:spPr>
          <a:xfrm>
            <a:off x="260149" y="3283526"/>
            <a:ext cx="526866" cy="4874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9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0812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3117" y="1002228"/>
            <a:ext cx="6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EC8775FC-0530-4AC3-9D76-35DF493CD97B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066757" y="26728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2400" b="1" kern="10" spc="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966A5F-D973-4553-A195-1D14011E3794}"/>
              </a:ext>
            </a:extLst>
          </p:cNvPr>
          <p:cNvSpPr/>
          <p:nvPr/>
        </p:nvSpPr>
        <p:spPr>
          <a:xfrm>
            <a:off x="736601" y="1486322"/>
            <a:ext cx="10789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6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sz="26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lược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tải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chóng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tránh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lặp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9AF17E-B0D8-441F-9FDD-DA52C306345D}"/>
              </a:ext>
            </a:extLst>
          </p:cNvPr>
          <p:cNvSpPr/>
          <p:nvPr/>
        </p:nvSpPr>
        <p:spPr>
          <a:xfrm>
            <a:off x="685604" y="4013922"/>
            <a:ext cx="1129831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6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tùy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tùy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cảnh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khiến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khiến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trở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cụt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ngủn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21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11B2AA-B85F-49BC-96C0-91E45FB6DE60}"/>
              </a:ext>
            </a:extLst>
          </p:cNvPr>
          <p:cNvSpPr/>
          <p:nvPr/>
        </p:nvSpPr>
        <p:spPr>
          <a:xfrm>
            <a:off x="377575" y="107981"/>
            <a:ext cx="112368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00FF"/>
                </a:solidFill>
                <a:latin typeface="Open Sans"/>
              </a:rPr>
              <a:t>6</a:t>
            </a:r>
            <a:r>
              <a:rPr lang="vi-VN" sz="2800" b="1" dirty="0">
                <a:solidFill>
                  <a:srgbClr val="0000FF"/>
                </a:solidFill>
                <a:latin typeface="Open Sans"/>
              </a:rPr>
              <a:t>. </a:t>
            </a:r>
            <a:r>
              <a:rPr lang="vi-VN" sz="2800" b="1" i="0" dirty="0">
                <a:solidFill>
                  <a:srgbClr val="0000FF"/>
                </a:solidFill>
                <a:effectLst/>
                <a:latin typeface="Open Sans"/>
              </a:rPr>
              <a:t>Đâu là câu rút gọn trả lời cho câu hỏi “</a:t>
            </a:r>
            <a:r>
              <a:rPr lang="vi-VN" sz="2800" b="1" i="1" dirty="0">
                <a:solidFill>
                  <a:srgbClr val="0000FF"/>
                </a:solidFill>
                <a:effectLst/>
                <a:latin typeface="Open Sans"/>
              </a:rPr>
              <a:t>Hằng ngày, cậu dành thời gian cho việc gì nhiều nhất </a:t>
            </a:r>
            <a:r>
              <a:rPr lang="vi-VN" sz="2800" b="1" i="0" dirty="0">
                <a:solidFill>
                  <a:srgbClr val="0000FF"/>
                </a:solidFill>
                <a:effectLst/>
                <a:latin typeface="Open Sans"/>
              </a:rPr>
              <a:t>?” ?</a:t>
            </a:r>
            <a:endParaRPr lang="vi-VN" sz="28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Open Sans"/>
              </a:rPr>
              <a:t>A. Hằng ngày mình dành thời gian cho việc đọc sách nhiều nhất.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Open Sans"/>
              </a:rPr>
              <a:t>B. Đọc sách là việc mình dành nhiều thời gian nhất.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Open Sans"/>
              </a:rPr>
              <a:t>C. Mình đọc sách là nhiều nhất.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Open Sans"/>
              </a:rPr>
              <a:t>D. Đọc sách.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DE199EF-5809-4107-85D1-DDE9E06C202F}"/>
              </a:ext>
            </a:extLst>
          </p:cNvPr>
          <p:cNvSpPr/>
          <p:nvPr/>
        </p:nvSpPr>
        <p:spPr>
          <a:xfrm>
            <a:off x="349439" y="2278966"/>
            <a:ext cx="498942" cy="4079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4A4997-0F58-4CAA-9274-6264294F06AA}"/>
              </a:ext>
            </a:extLst>
          </p:cNvPr>
          <p:cNvSpPr/>
          <p:nvPr/>
        </p:nvSpPr>
        <p:spPr>
          <a:xfrm>
            <a:off x="377575" y="2963012"/>
            <a:ext cx="95561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00FF"/>
                </a:solidFill>
                <a:latin typeface="Open Sans"/>
              </a:rPr>
              <a:t>7</a:t>
            </a:r>
            <a:r>
              <a:rPr lang="vi-VN" sz="3200" b="1" dirty="0">
                <a:solidFill>
                  <a:srgbClr val="0000FF"/>
                </a:solidFill>
                <a:latin typeface="Open Sans"/>
              </a:rPr>
              <a:t>. </a:t>
            </a:r>
            <a:r>
              <a:rPr lang="vi-VN" sz="3200" b="1" i="0" dirty="0">
                <a:solidFill>
                  <a:srgbClr val="0000FF"/>
                </a:solidFill>
                <a:effectLst/>
                <a:latin typeface="Open Sans"/>
              </a:rPr>
              <a:t>Câu nào trong các câu sau là câu rút gọn ?</a:t>
            </a:r>
            <a:endParaRPr lang="vi-VN" sz="3200" b="0" i="0" dirty="0">
              <a:solidFill>
                <a:srgbClr val="000000"/>
              </a:solidFill>
              <a:effectLst/>
              <a:latin typeface="Open Sans"/>
            </a:endParaRP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A. Ai cũng phải học đi đôi với hành.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B. Anh trai tôi học luôn đi đôi với hành.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C. Học đi đôi với hành.</a:t>
            </a:r>
          </a:p>
          <a:p>
            <a:pPr algn="just"/>
            <a:r>
              <a:rPr lang="vi-VN" sz="3200" b="0" i="0" dirty="0">
                <a:solidFill>
                  <a:srgbClr val="000000"/>
                </a:solidFill>
                <a:effectLst/>
                <a:latin typeface="Open Sans"/>
              </a:rPr>
              <a:t>D. Rất nhiều người học đi đôi với hành.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2C13CF9-4825-4FC9-BAB5-B6D509A009F0}"/>
              </a:ext>
            </a:extLst>
          </p:cNvPr>
          <p:cNvSpPr/>
          <p:nvPr/>
        </p:nvSpPr>
        <p:spPr>
          <a:xfrm>
            <a:off x="364472" y="4455233"/>
            <a:ext cx="540181" cy="5013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3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7846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3117" y="1072568"/>
            <a:ext cx="6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EC8775FC-0530-4AC3-9D76-35DF493CD97B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066757" y="33762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  <a:endParaRPr lang="en-US" sz="2400" b="1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966A5F-D973-4553-A195-1D14011E3794}"/>
              </a:ext>
            </a:extLst>
          </p:cNvPr>
          <p:cNvSpPr/>
          <p:nvPr/>
        </p:nvSpPr>
        <p:spPr>
          <a:xfrm>
            <a:off x="665479" y="1657343"/>
            <a:ext cx="1078992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a/ </a:t>
            </a:r>
            <a: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Uống nước nhớ nguồn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C46FB3-D469-4F71-88FD-F6B80905E400}"/>
              </a:ext>
            </a:extLst>
          </p:cNvPr>
          <p:cNvSpPr/>
          <p:nvPr/>
        </p:nvSpPr>
        <p:spPr>
          <a:xfrm>
            <a:off x="713117" y="2788283"/>
            <a:ext cx="3470822" cy="520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Câu rút gọn CN. </a:t>
            </a:r>
            <a:endParaRPr lang="en-US" sz="2800" b="1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B5C0CA-EDC7-4331-93AD-92043C782C36}"/>
              </a:ext>
            </a:extLst>
          </p:cNvPr>
          <p:cNvSpPr/>
          <p:nvPr/>
        </p:nvSpPr>
        <p:spPr>
          <a:xfrm>
            <a:off x="531836" y="3316359"/>
            <a:ext cx="1078992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b/ Hai người đuổi theo nó. </a:t>
            </a:r>
            <a:r>
              <a:rPr lang="it-IT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Rồi ba người, bốn người, sáu bảy người</a:t>
            </a:r>
            <a: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US" sz="28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999A84-22AA-4E0F-B95F-3941DCE86351}"/>
              </a:ext>
            </a:extLst>
          </p:cNvPr>
          <p:cNvSpPr/>
          <p:nvPr/>
        </p:nvSpPr>
        <p:spPr>
          <a:xfrm>
            <a:off x="682637" y="4361520"/>
            <a:ext cx="3449983" cy="520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Câu rút gọn VN. </a:t>
            </a:r>
            <a:endParaRPr lang="en-US" sz="2800" b="1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182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9799" y="598188"/>
            <a:ext cx="10515600" cy="13255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7" descr="khung anh3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-444583" y="-320040"/>
            <a:ext cx="13081165" cy="749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717890CA-D3FC-4185-B228-2F1452EE0E18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95754" y="578464"/>
            <a:ext cx="23654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26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318438-91E4-47AA-A0D5-EE167978E4ED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3117" y="1072568"/>
            <a:ext cx="671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WordArt 2">
            <a:extLst>
              <a:ext uri="{FF2B5EF4-FFF2-40B4-BE49-F238E27FC236}">
                <a16:creationId xmlns:a16="http://schemas.microsoft.com/office/drawing/2014/main" id="{EC8775FC-0530-4AC3-9D76-35DF493CD97B}"/>
              </a:ext>
            </a:extLst>
          </p:cNvPr>
          <p:cNvSpPr>
            <a:spLocks noChangeArrowheads="1" noChangeShapeType="1" noTextEdit="1"/>
          </p:cNvSpPr>
          <p:nvPr>
            <p:custDataLst>
              <p:tags r:id="rId4"/>
            </p:custDataLst>
          </p:nvPr>
        </p:nvSpPr>
        <p:spPr bwMode="auto">
          <a:xfrm>
            <a:off x="3066757" y="337625"/>
            <a:ext cx="6597748" cy="7761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RÚT GỌN CÂU</a:t>
            </a:r>
            <a:endParaRPr lang="en-US" sz="2400" b="1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966A5F-D973-4553-A195-1D14011E3794}"/>
              </a:ext>
            </a:extLst>
          </p:cNvPr>
          <p:cNvSpPr/>
          <p:nvPr/>
        </p:nvSpPr>
        <p:spPr>
          <a:xfrm>
            <a:off x="802639" y="1613759"/>
            <a:ext cx="10789920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en-US" dirty="0"/>
          </a:p>
          <a:p>
            <a:pPr>
              <a:spcBef>
                <a:spcPts val="600"/>
              </a:spcBef>
            </a:pP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999A84-22AA-4E0F-B95F-3941DCE86351}"/>
              </a:ext>
            </a:extLst>
          </p:cNvPr>
          <p:cNvSpPr/>
          <p:nvPr/>
        </p:nvSpPr>
        <p:spPr>
          <a:xfrm>
            <a:off x="713117" y="3904078"/>
            <a:ext cx="5069016" cy="5200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800" b="1" dirty="0">
                <a:solidFill>
                  <a:srgbClr val="00B05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Câu rút gọn cả CN và VN. </a:t>
            </a:r>
            <a:endParaRPr lang="en-US" sz="2800" b="1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14A61D-BEBC-4E06-8785-EF57658B84BD}"/>
              </a:ext>
            </a:extLst>
          </p:cNvPr>
          <p:cNvSpPr/>
          <p:nvPr/>
        </p:nvSpPr>
        <p:spPr>
          <a:xfrm>
            <a:off x="939799" y="279889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c/ 	- Bao giờ bạn đi Hà Nội?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it-IT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Tuần sau.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5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1439F5-DFE2-4C67-B08C-72592D6A2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1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800" u="sng">
              <a:latin typeface="Arial Unicode MS" pitchFamily="34" charset="-128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E9207E4-3F7F-4EC2-8804-E4DC66922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" y="762000"/>
            <a:ext cx="11324492" cy="4618038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3300"/>
                </a:solidFill>
                <a:latin typeface="Arial Unicode MS" pitchFamily="34" charset="-128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3300"/>
                </a:solidFill>
                <a:latin typeface="Arial Unicode MS" pitchFamily="34" charset="-128"/>
              </a:rPr>
              <a:t>  </a:t>
            </a:r>
            <a:r>
              <a:rPr lang="en-US" altLang="en-US" sz="2800" b="1" dirty="0">
                <a:latin typeface="Arial Unicode MS" pitchFamily="34" charset="-128"/>
              </a:rPr>
              <a:t>2. </a:t>
            </a:r>
            <a:r>
              <a:rPr lang="en-US" altLang="en-US" sz="2800" b="1" dirty="0" err="1">
                <a:latin typeface="Arial Unicode MS" pitchFamily="34" charset="-128"/>
              </a:rPr>
              <a:t>Xác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định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câu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rút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gọn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có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trong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đoạn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văn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sau</a:t>
            </a:r>
            <a:r>
              <a:rPr lang="en-US" altLang="en-US" sz="2800" b="1" dirty="0">
                <a:latin typeface="Arial Unicode MS" pitchFamily="34" charset="-128"/>
              </a:rPr>
              <a:t>. </a:t>
            </a:r>
            <a:r>
              <a:rPr lang="en-US" altLang="en-US" sz="2800" b="1" dirty="0" err="1">
                <a:latin typeface="Arial Unicode MS" pitchFamily="34" charset="-128"/>
              </a:rPr>
              <a:t>Nêu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tác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dụng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của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các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câu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800" b="1" dirty="0" err="1">
                <a:latin typeface="Arial Unicode MS" pitchFamily="34" charset="-128"/>
              </a:rPr>
              <a:t>đó</a:t>
            </a:r>
            <a:r>
              <a:rPr lang="en-US" altLang="en-US" sz="2800" b="1" dirty="0">
                <a:latin typeface="Arial Unicode MS" pitchFamily="34" charset="-128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800" dirty="0">
                <a:latin typeface="Arial Unicode MS" pitchFamily="34" charset="-128"/>
              </a:rPr>
              <a:t>   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Khi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xuống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đến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cầu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thang,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nói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to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với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tôi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    -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Đừng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quên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nhé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     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Ôi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!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giáo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rất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tốt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của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em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,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chẳng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bao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giờ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,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chẳng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bao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giờ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em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lại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quên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cô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800" b="1" i="1" dirty="0" err="1">
                <a:solidFill>
                  <a:srgbClr val="0033CC"/>
                </a:solidFill>
                <a:latin typeface="Arial Unicode MS" pitchFamily="34" charset="-128"/>
              </a:rPr>
              <a:t>được</a:t>
            </a:r>
            <a:r>
              <a:rPr lang="en-US" altLang="en-US" sz="2800" b="1" i="1" dirty="0">
                <a:solidFill>
                  <a:srgbClr val="0033CC"/>
                </a:solidFill>
                <a:latin typeface="Arial Unicode MS" pitchFamily="34" charset="-128"/>
              </a:rPr>
              <a:t>!</a:t>
            </a:r>
            <a:r>
              <a:rPr lang="en-US" altLang="en-US" sz="2400" b="1" i="1" dirty="0">
                <a:solidFill>
                  <a:srgbClr val="0033CC"/>
                </a:solidFill>
                <a:latin typeface="Arial Unicode MS" pitchFamily="34" charset="-128"/>
              </a:rPr>
              <a:t> </a:t>
            </a:r>
            <a:r>
              <a:rPr lang="en-US" altLang="en-US" sz="2400" b="1" i="1" dirty="0">
                <a:solidFill>
                  <a:srgbClr val="000099"/>
                </a:solidFill>
                <a:latin typeface="Arial Unicode MS" pitchFamily="34" charset="-128"/>
              </a:rPr>
              <a:t>   </a:t>
            </a:r>
            <a:r>
              <a:rPr lang="en-US" altLang="en-US" sz="2400" b="1" dirty="0">
                <a:solidFill>
                  <a:srgbClr val="000099"/>
                </a:solidFill>
                <a:latin typeface="Arial Unicode MS" pitchFamily="34" charset="-128"/>
              </a:rPr>
              <a:t>                    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Arial Unicode MS" pitchFamily="34" charset="-128"/>
              </a:rPr>
              <a:t>                                                           </a:t>
            </a:r>
            <a:r>
              <a:rPr lang="en-US" altLang="en-US" sz="2400" b="1" dirty="0">
                <a:latin typeface="Arial Unicode MS" pitchFamily="34" charset="-128"/>
              </a:rPr>
              <a:t>(</a:t>
            </a:r>
            <a:r>
              <a:rPr lang="en-US" altLang="en-US" sz="2000" b="1" dirty="0" err="1">
                <a:latin typeface="Arial Unicode MS" pitchFamily="34" charset="-128"/>
              </a:rPr>
              <a:t>Ét</a:t>
            </a:r>
            <a:r>
              <a:rPr lang="en-US" altLang="en-US" sz="2000" b="1" dirty="0">
                <a:latin typeface="Arial Unicode MS" pitchFamily="34" charset="-128"/>
              </a:rPr>
              <a:t>- </a:t>
            </a:r>
            <a:r>
              <a:rPr lang="en-US" altLang="en-US" sz="2000" b="1" dirty="0" err="1">
                <a:latin typeface="Arial Unicode MS" pitchFamily="34" charset="-128"/>
              </a:rPr>
              <a:t>môn</a:t>
            </a:r>
            <a:r>
              <a:rPr lang="en-US" altLang="en-US" sz="2000" b="1" dirty="0">
                <a:latin typeface="Arial Unicode MS" pitchFamily="34" charset="-128"/>
              </a:rPr>
              <a:t>- </a:t>
            </a:r>
            <a:r>
              <a:rPr lang="en-US" altLang="en-US" sz="2000" b="1" dirty="0" err="1">
                <a:latin typeface="Arial Unicode MS" pitchFamily="34" charset="-128"/>
              </a:rPr>
              <a:t>đô</a:t>
            </a:r>
            <a:r>
              <a:rPr lang="en-US" altLang="en-US" sz="2000" b="1" dirty="0">
                <a:latin typeface="Arial Unicode MS" pitchFamily="34" charset="-128"/>
              </a:rPr>
              <a:t> </a:t>
            </a:r>
            <a:r>
              <a:rPr lang="en-US" altLang="en-US" sz="2000" b="1" dirty="0" err="1">
                <a:latin typeface="Arial Unicode MS" pitchFamily="34" charset="-128"/>
              </a:rPr>
              <a:t>đơ</a:t>
            </a:r>
            <a:r>
              <a:rPr lang="en-US" altLang="en-US" sz="2000" b="1" dirty="0">
                <a:latin typeface="Arial Unicode MS" pitchFamily="34" charset="-128"/>
              </a:rPr>
              <a:t> A-</a:t>
            </a:r>
            <a:r>
              <a:rPr lang="en-US" altLang="en-US" sz="2800" b="1" dirty="0">
                <a:latin typeface="Arial Unicode MS" pitchFamily="34" charset="-128"/>
              </a:rPr>
              <a:t> </a:t>
            </a:r>
            <a:r>
              <a:rPr lang="en-US" altLang="en-US" sz="2000" b="1" dirty="0">
                <a:latin typeface="Arial Unicode MS" pitchFamily="34" charset="-128"/>
              </a:rPr>
              <a:t>mi- xi</a:t>
            </a:r>
            <a:r>
              <a:rPr lang="en-US" altLang="en-US" sz="2400" b="1" dirty="0">
                <a:latin typeface="Arial Unicode MS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70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992BA7C9-FCE9-4A34-A522-817AA565326F}_7.png&quot;/&gt;&lt;left val=&quot;59&quot;/&gt;&lt;top val=&quot;92&quot;/&gt;&lt;width val=&quot;510&quot;/&gt;&lt;height val=&quot;68&quot;/&gt;&lt;hasText val=&quot;1&quot;/&gt;&lt;/Image&gt;&lt;/ThreeDShapeInfo&gt;"/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90C1804E-EF88-43C0-B381-5705E7B12C3E}&quot;/&gt;&lt;isInvalidForFieldText val=&quot;0&quot;/&gt;&lt;Image&gt;&lt;filename val=&quot;E:\Dropbox\B\Elearning\Eleaning2017_Hoa\BAIDUTHI_NV7_TUTRAINGHIA\data\asimages\{90C1804E-EF88-43C0-B381-5705E7B12C3E}_7.png&quot;/&gt;&lt;left val=&quot;329&quot;/&gt;&lt;top val=&quot;27&quot;/&gt;&lt;width val=&quot;347&quot;/&gt;&lt;height val=&quot;64&quot;/&gt;&lt;hasText val=&quot;1&quot;/&gt;&lt;/Image&gt;&lt;/ThreeDShapeInfo&gt;"/>
  <p:tag name="PRESENTER_SHAPETEXTINFO" val="&lt;ShapeTextInfo&gt;&lt;TableIndex row=&quot;-1&quot; col=&quot;-1&quot;&gt;&lt;linesCount val=&quot;1&quot;/&gt;&lt;lineCharCount val=&quot;1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ìm hiểu tác giả"/>
  <p:tag name="ISPRING_SLIDE_INDENT_LEVEL" val="0"/>
  <p:tag name="ISPRING_PRESENTER_ID" val="{986311C8-2906-4174-BEAB-2398F2AC989B}"/>
  <p:tag name="GENSWF_ADVANCE_TIME" val="16.335"/>
  <p:tag name="TIMING" val="|4.713|5.145"/>
  <p:tag name="ISPRING_SLIDE_ID_2" val="{01490EC8-28B0-4604-9C92-5FACD3C2718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E:\Dropbox\B\Elearning\Eleaning2017_Hoa\BAIDUTHI_NV7_TUTRAINGHIA\data\asimages\{A51C442A-268D-47A7-875A-62E78BFCD9E0}_2.png&quot;/&gt;&lt;left val=&quot;35&quot;/&gt;&lt;top val=&quot;31&quot;/&gt;&lt;width val=&quot;154&quot;/&gt;&lt;height val=&quot;60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1131</Words>
  <Application>Microsoft Office PowerPoint</Application>
  <PresentationFormat>Widescreen</PresentationFormat>
  <Paragraphs>113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Mr.Quang</dc:creator>
  <cp:lastModifiedBy>Mr.Quang</cp:lastModifiedBy>
  <cp:revision>18</cp:revision>
  <dcterms:created xsi:type="dcterms:W3CDTF">2022-02-22T14:45:24Z</dcterms:created>
  <dcterms:modified xsi:type="dcterms:W3CDTF">2022-02-27T13:59:13Z</dcterms:modified>
</cp:coreProperties>
</file>