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 id="258" r:id="rId4"/>
    <p:sldId id="274" r:id="rId5"/>
    <p:sldId id="260" r:id="rId6"/>
    <p:sldId id="271" r:id="rId7"/>
    <p:sldId id="261" r:id="rId8"/>
    <p:sldId id="272" r:id="rId9"/>
    <p:sldId id="262" r:id="rId10"/>
    <p:sldId id="275" r:id="rId11"/>
    <p:sldId id="273" r:id="rId12"/>
    <p:sldId id="263"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309"/>
    <a:srgbClr val="D3DBED"/>
    <a:srgbClr val="DEEBF7"/>
    <a:srgbClr val="BDD7EE"/>
    <a:srgbClr val="9DC3E6"/>
    <a:srgbClr val="87A0B6"/>
    <a:srgbClr val="00589A"/>
    <a:srgbClr val="57B7FF"/>
    <a:srgbClr val="E1E7F3"/>
    <a:srgbClr val="97A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p:scale>
          <a:sx n="81" d="100"/>
          <a:sy n="81" d="100"/>
        </p:scale>
        <p:origin x="-996" y="72"/>
      </p:cViewPr>
      <p:guideLst>
        <p:guide orient="horz" pos="220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slide" Target="slide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2" y="2544158"/>
            <a:ext cx="4377873" cy="7734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64" y="2542074"/>
            <a:ext cx="946337" cy="777611"/>
          </a:xfrm>
          <a:prstGeom prst="rect">
            <a:avLst/>
          </a:prstGeom>
        </p:spPr>
      </p:pic>
      <p:sp>
        <p:nvSpPr>
          <p:cNvPr id="2" name="TextBox 1"/>
          <p:cNvSpPr txBox="1"/>
          <p:nvPr/>
        </p:nvSpPr>
        <p:spPr>
          <a:xfrm>
            <a:off x="1405388" y="3883655"/>
            <a:ext cx="3474720" cy="181588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b="1">
                <a:solidFill>
                  <a:srgbClr val="048DA4"/>
                </a:solidFill>
              </a:rPr>
              <a:t>Reading</a:t>
            </a:r>
          </a:p>
          <a:p>
            <a:pPr marL="457200" indent="-457200">
              <a:lnSpc>
                <a:spcPct val="200000"/>
              </a:lnSpc>
              <a:buFont typeface="Wingdings" panose="05000000000000000000" pitchFamily="2" charset="2"/>
              <a:buChar char="Ø"/>
            </a:pPr>
            <a:r>
              <a:rPr lang="en-US" sz="2800" b="1">
                <a:solidFill>
                  <a:srgbClr val="048DA4"/>
                </a:solidFill>
              </a:rPr>
              <a:t>Speaking</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728697" cy="2280956"/>
          </a:xfrm>
          <a:prstGeom prst="rect">
            <a:avLst/>
          </a:prstGeom>
        </p:spPr>
      </p:pic>
      <p:sp>
        <p:nvSpPr>
          <p:cNvPr id="3" name="TextBox 2"/>
          <p:cNvSpPr txBox="1"/>
          <p:nvPr/>
        </p:nvSpPr>
        <p:spPr>
          <a:xfrm>
            <a:off x="1755273" y="262890"/>
            <a:ext cx="5218150" cy="707886"/>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PERIOD 71 </a:t>
            </a:r>
            <a:r>
              <a:rPr lang="en-US" sz="4000" b="1" dirty="0" smtClean="0">
                <a:solidFill>
                  <a:schemeClr val="bg1"/>
                </a:solidFill>
                <a:effectLst>
                  <a:outerShdw blurRad="38100" dist="38100" dir="2700000" algn="tl">
                    <a:srgbClr val="000000">
                      <a:alpha val="43137"/>
                    </a:srgbClr>
                  </a:outerShdw>
                </a:effectLst>
              </a:rPr>
              <a:t>REVIEW </a:t>
            </a:r>
            <a:r>
              <a:rPr lang="en-US" sz="4000" b="1" dirty="0">
                <a:solidFill>
                  <a:schemeClr val="bg1"/>
                </a:solidFill>
                <a:effectLst>
                  <a:outerShdw blurRad="38100" dist="38100" dir="2700000" algn="tl">
                    <a:srgbClr val="000000">
                      <a:alpha val="43137"/>
                    </a:srgbClr>
                  </a:outerShdw>
                </a:effectLst>
              </a:rPr>
              <a:t>3</a:t>
            </a:r>
          </a:p>
        </p:txBody>
      </p:sp>
      <p:sp>
        <p:nvSpPr>
          <p:cNvPr id="4" name="TextBox 3"/>
          <p:cNvSpPr txBox="1"/>
          <p:nvPr/>
        </p:nvSpPr>
        <p:spPr>
          <a:xfrm>
            <a:off x="2276358" y="970776"/>
            <a:ext cx="291465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 UNITS 7 – 8 – 9) </a:t>
            </a:r>
          </a:p>
        </p:txBody>
      </p:sp>
      <p:sp>
        <p:nvSpPr>
          <p:cNvPr id="8" name="TextBox 7"/>
          <p:cNvSpPr txBox="1"/>
          <p:nvPr/>
        </p:nvSpPr>
        <p:spPr>
          <a:xfrm>
            <a:off x="4206240" y="3883655"/>
            <a:ext cx="3474720" cy="181588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b="1">
                <a:solidFill>
                  <a:srgbClr val="048DA4"/>
                </a:solidFill>
              </a:rPr>
              <a:t>Listening</a:t>
            </a:r>
          </a:p>
          <a:p>
            <a:pPr marL="457200" indent="-457200">
              <a:lnSpc>
                <a:spcPct val="200000"/>
              </a:lnSpc>
              <a:buFont typeface="Wingdings" panose="05000000000000000000" pitchFamily="2" charset="2"/>
              <a:buChar char="Ø"/>
            </a:pPr>
            <a:r>
              <a:rPr lang="en-US" sz="2800" b="1">
                <a:solidFill>
                  <a:srgbClr val="048DA4"/>
                </a:solidFill>
              </a:rPr>
              <a:t>Writing</a:t>
            </a:r>
          </a:p>
        </p:txBody>
      </p:sp>
    </p:spTree>
    <p:extLst>
      <p:ext uri="{BB962C8B-B14F-4D97-AF65-F5344CB8AC3E}">
        <p14:creationId xmlns:p14="http://schemas.microsoft.com/office/powerpoint/2010/main" val="312409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C11514E-B568-4EDC-AA1A-6B7D24C74198}"/>
              </a:ext>
            </a:extLst>
          </p:cNvPr>
          <p:cNvGrpSpPr/>
          <p:nvPr/>
        </p:nvGrpSpPr>
        <p:grpSpPr>
          <a:xfrm>
            <a:off x="0" y="0"/>
            <a:ext cx="9144000" cy="6137455"/>
            <a:chOff x="0" y="0"/>
            <a:chExt cx="9144000" cy="6137455"/>
          </a:xfrm>
        </p:grpSpPr>
        <p:sp>
          <p:nvSpPr>
            <p:cNvPr id="2" name="Rectangle 1">
              <a:extLst>
                <a:ext uri="{FF2B5EF4-FFF2-40B4-BE49-F238E27FC236}">
                  <a16:creationId xmlns:a16="http://schemas.microsoft.com/office/drawing/2014/main" xmlns="" id="{93B4FA3A-7C98-4049-9207-F7722E240A55}"/>
                </a:ext>
              </a:extLst>
            </p:cNvPr>
            <p:cNvSpPr/>
            <p:nvPr/>
          </p:nvSpPr>
          <p:spPr>
            <a:xfrm>
              <a:off x="0" y="0"/>
              <a:ext cx="9144000" cy="613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99A6BE0-9C8A-4C38-B997-ADB4E8B327B7}"/>
                </a:ext>
              </a:extLst>
            </p:cNvPr>
            <p:cNvSpPr txBox="1"/>
            <p:nvPr/>
          </p:nvSpPr>
          <p:spPr>
            <a:xfrm>
              <a:off x="338595" y="720545"/>
              <a:ext cx="8486470" cy="4028795"/>
            </a:xfrm>
            <a:prstGeom prst="rect">
              <a:avLst/>
            </a:prstGeom>
            <a:noFill/>
            <a:ln w="19050">
              <a:solidFill>
                <a:srgbClr val="0FB7BD"/>
              </a:solidFill>
            </a:ln>
          </p:spPr>
          <p:txBody>
            <a:bodyPr wrap="square">
              <a:spAutoFit/>
            </a:bodyPr>
            <a:lstStyle/>
            <a:p>
              <a:pPr algn="just">
                <a:lnSpc>
                  <a:spcPct val="110000"/>
                </a:lnSpc>
              </a:pPr>
              <a:r>
                <a:rPr lang="en-US" sz="2600" b="0" i="0" dirty="0">
                  <a:solidFill>
                    <a:srgbClr val="333333"/>
                  </a:solidFill>
                  <a:effectLst/>
                  <a:latin typeface="Helvetica Neue"/>
                </a:rPr>
                <a:t>Singapore is a small island city-state. </a:t>
              </a:r>
              <a:r>
                <a:rPr lang="en-US" sz="2600" b="0" i="0" dirty="0">
                  <a:solidFill>
                    <a:srgbClr val="7030A0"/>
                  </a:solidFill>
                  <a:effectLst/>
                  <a:latin typeface="Helvetica Neue"/>
                </a:rPr>
                <a:t>It attracts millions of visitors every year</a:t>
              </a:r>
              <a:r>
                <a:rPr lang="en-US" sz="2600" b="0" i="0" dirty="0">
                  <a:solidFill>
                    <a:srgbClr val="333333"/>
                  </a:solidFill>
                  <a:effectLst/>
                  <a:latin typeface="Helvetica Neue"/>
                </a:rPr>
                <a:t>. </a:t>
              </a:r>
              <a:r>
                <a:rPr lang="en-US" sz="2600" b="0" i="0" dirty="0">
                  <a:solidFill>
                    <a:srgbClr val="7030A0"/>
                  </a:solidFill>
                  <a:effectLst/>
                  <a:latin typeface="Helvetica Neue"/>
                </a:rPr>
                <a:t>A good way to see the city is by taking a hop-on hop-off bus. The bus goes slowly around the city.</a:t>
              </a:r>
              <a:r>
                <a:rPr lang="en-US" sz="2600" b="0" i="0" dirty="0">
                  <a:solidFill>
                    <a:srgbClr val="333333"/>
                  </a:solidFill>
                  <a:effectLst/>
                  <a:latin typeface="Helvetica Neue"/>
                </a:rPr>
                <a:t> It stops at different attractions like Chinatown and Merlion Park. You can get off the bus at any place, and then get on the next bus. </a:t>
              </a:r>
              <a:r>
                <a:rPr lang="en-US" sz="2600" b="0" i="0" dirty="0">
                  <a:solidFill>
                    <a:srgbClr val="7030A0"/>
                  </a:solidFill>
                  <a:effectLst/>
                  <a:latin typeface="Helvetica Neue"/>
                </a:rPr>
                <a:t>The tour costs 35 dollars, and there is a bus every 30 minutes. This kind of sightseeing is good for people with little time in the city.</a:t>
              </a:r>
              <a:endParaRPr lang="en-US" sz="2600" i="0" dirty="0">
                <a:solidFill>
                  <a:srgbClr val="7030A0"/>
                </a:solidFill>
                <a:effectLst/>
              </a:endParaRPr>
            </a:p>
          </p:txBody>
        </p:sp>
        <p:pic>
          <p:nvPicPr>
            <p:cNvPr id="6" name="Picture 5">
              <a:extLst>
                <a:ext uri="{FF2B5EF4-FFF2-40B4-BE49-F238E27FC236}">
                  <a16:creationId xmlns:a16="http://schemas.microsoft.com/office/drawing/2014/main" xmlns="" id="{CD7D81FC-37DB-4FB5-9734-64BA5B583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xmlns="" id="{0655EF60-59B4-4757-B066-A4ACC7BA287F}"/>
                </a:ext>
              </a:extLst>
            </p:cNvPr>
            <p:cNvSpPr txBox="1"/>
            <p:nvPr/>
          </p:nvSpPr>
          <p:spPr>
            <a:xfrm>
              <a:off x="3573041" y="135812"/>
              <a:ext cx="1997919" cy="461665"/>
            </a:xfrm>
            <a:prstGeom prst="rect">
              <a:avLst/>
            </a:prstGeom>
            <a:noFill/>
          </p:spPr>
          <p:txBody>
            <a:bodyPr wrap="none" rtlCol="0">
              <a:spAutoFit/>
            </a:bodyPr>
            <a:lstStyle/>
            <a:p>
              <a:r>
                <a:rPr lang="en-US" sz="2400" b="1" dirty="0">
                  <a:solidFill>
                    <a:schemeClr val="bg1"/>
                  </a:solidFill>
                </a:rPr>
                <a:t>AUDIO SCRIPT</a:t>
              </a:r>
            </a:p>
          </p:txBody>
        </p:sp>
      </p:grpSp>
      <p:sp>
        <p:nvSpPr>
          <p:cNvPr id="8" name="Multiplication Sign 7">
            <a:hlinkClick r:id="rId5" action="ppaction://hlinksldjump"/>
            <a:extLst>
              <a:ext uri="{FF2B5EF4-FFF2-40B4-BE49-F238E27FC236}">
                <a16:creationId xmlns:a16="http://schemas.microsoft.com/office/drawing/2014/main" xmlns=""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2_22">
            <a:hlinkClick r:id="" action="ppaction://media"/>
            <a:extLst>
              <a:ext uri="{FF2B5EF4-FFF2-40B4-BE49-F238E27FC236}">
                <a16:creationId xmlns:a16="http://schemas.microsoft.com/office/drawing/2014/main" xmlns="" id="{D80B1F82-F2A2-47F5-990F-1E6970606132}"/>
              </a:ext>
            </a:extLst>
          </p:cNvPr>
          <p:cNvPicPr>
            <a:picLocks noChangeAspect="1"/>
          </p:cNvPicPr>
          <p:nvPr>
            <a:audioFile r:link="rId1"/>
            <p:extLst>
              <p:ext uri="{DAA4B4D4-6D71-4841-9C94-3DE7FCFB9230}">
                <p14:media xmlns:p14="http://schemas.microsoft.com/office/powerpoint/2010/main" r:embed="rId2">
                  <p14:trim st="17800" end="1053.7755"/>
                </p14:media>
              </p:ext>
            </p:extLst>
          </p:nvPr>
        </p:nvPicPr>
        <p:blipFill>
          <a:blip r:embed="rId6"/>
          <a:stretch>
            <a:fillRect/>
          </a:stretch>
        </p:blipFill>
        <p:spPr>
          <a:xfrm>
            <a:off x="5570960" y="148022"/>
            <a:ext cx="487363" cy="487363"/>
          </a:xfrm>
          <a:prstGeom prst="rect">
            <a:avLst/>
          </a:prstGeom>
        </p:spPr>
      </p:pic>
    </p:spTree>
    <p:extLst>
      <p:ext uri="{BB962C8B-B14F-4D97-AF65-F5344CB8AC3E}">
        <p14:creationId xmlns:p14="http://schemas.microsoft.com/office/powerpoint/2010/main" val="804884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55"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2012581" y="1492490"/>
            <a:ext cx="5188318" cy="3225783"/>
            <a:chOff x="760064" y="827862"/>
            <a:chExt cx="5188318" cy="3225783"/>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Writing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821365"/>
              <a:ext cx="420785" cy="396740"/>
            </a:xfrm>
            <a:prstGeom prst="rect">
              <a:avLst/>
            </a:prstGeom>
          </p:spPr>
        </p:pic>
        <p:sp>
          <p:nvSpPr>
            <p:cNvPr id="20" name="TextBox 19"/>
            <p:cNvSpPr txBox="1"/>
            <p:nvPr/>
          </p:nvSpPr>
          <p:spPr>
            <a:xfrm>
              <a:off x="1223293" y="2730206"/>
              <a:ext cx="4725089" cy="1323439"/>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Look at the information on Mark’s visit to India last summer. Write a paragraph of about 50 words about his visit.</a:t>
              </a:r>
            </a:p>
          </p:txBody>
        </p:sp>
      </p:grpSp>
    </p:spTree>
    <p:extLst>
      <p:ext uri="{BB962C8B-B14F-4D97-AF65-F5344CB8AC3E}">
        <p14:creationId xmlns:p14="http://schemas.microsoft.com/office/powerpoint/2010/main" val="299343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
            <a:ext cx="9144000" cy="15675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10" name="TextBox 9"/>
          <p:cNvSpPr txBox="1"/>
          <p:nvPr/>
        </p:nvSpPr>
        <p:spPr>
          <a:xfrm>
            <a:off x="946649" y="77215"/>
            <a:ext cx="8012294"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Look at the information on Mark’s visit to India last summer. Write a paragraph of about 50 words about his visit.</a:t>
            </a:r>
          </a:p>
        </p:txBody>
      </p:sp>
      <p:sp>
        <p:nvSpPr>
          <p:cNvPr id="2" name="TextBox 1"/>
          <p:cNvSpPr txBox="1"/>
          <p:nvPr/>
        </p:nvSpPr>
        <p:spPr>
          <a:xfrm>
            <a:off x="135082" y="1567542"/>
            <a:ext cx="3834245" cy="461665"/>
          </a:xfrm>
          <a:prstGeom prst="rect">
            <a:avLst/>
          </a:prstGeom>
          <a:noFill/>
        </p:spPr>
        <p:txBody>
          <a:bodyPr wrap="square" rtlCol="0">
            <a:spAutoFit/>
          </a:bodyPr>
          <a:lstStyle/>
          <a:p>
            <a:r>
              <a:rPr lang="en-US" sz="2400" b="1"/>
              <a:t>You can start with:</a:t>
            </a:r>
          </a:p>
        </p:txBody>
      </p:sp>
      <p:sp>
        <p:nvSpPr>
          <p:cNvPr id="3" name="TextBox 2"/>
          <p:cNvSpPr txBox="1"/>
          <p:nvPr/>
        </p:nvSpPr>
        <p:spPr>
          <a:xfrm>
            <a:off x="2774372" y="1485900"/>
            <a:ext cx="5361709" cy="830997"/>
          </a:xfrm>
          <a:prstGeom prst="rect">
            <a:avLst/>
          </a:prstGeom>
          <a:noFill/>
        </p:spPr>
        <p:txBody>
          <a:bodyPr wrap="square" rtlCol="0">
            <a:spAutoFit/>
          </a:bodyPr>
          <a:lstStyle/>
          <a:p>
            <a:r>
              <a:rPr lang="en-US" sz="2400" dirty="0"/>
              <a:t>Last summer, Mark visited Delhi in India.</a:t>
            </a:r>
          </a:p>
          <a:p>
            <a:r>
              <a:rPr lang="en-US" sz="2400" dirty="0"/>
              <a:t>He _____________________________.</a:t>
            </a:r>
          </a:p>
        </p:txBody>
      </p:sp>
      <p:graphicFrame>
        <p:nvGraphicFramePr>
          <p:cNvPr id="8" name="Table 7"/>
          <p:cNvGraphicFramePr>
            <a:graphicFrameLocks noGrp="1"/>
          </p:cNvGraphicFramePr>
          <p:nvPr>
            <p:extLst>
              <p:ext uri="{D42A27DB-BD31-4B8C-83A1-F6EECF244321}">
                <p14:modId xmlns:p14="http://schemas.microsoft.com/office/powerpoint/2010/main" val="113769112"/>
              </p:ext>
            </p:extLst>
          </p:nvPr>
        </p:nvGraphicFramePr>
        <p:xfrm>
          <a:off x="869748" y="2549722"/>
          <a:ext cx="7329056" cy="4096750"/>
        </p:xfrm>
        <a:graphic>
          <a:graphicData uri="http://schemas.openxmlformats.org/drawingml/2006/table">
            <a:tbl>
              <a:tblPr firstRow="1" bandRow="1">
                <a:tableStyleId>{22838BEF-8BB2-4498-84A7-C5851F593DF1}</a:tableStyleId>
              </a:tblPr>
              <a:tblGrid>
                <a:gridCol w="1863061">
                  <a:extLst>
                    <a:ext uri="{9D8B030D-6E8A-4147-A177-3AD203B41FA5}">
                      <a16:colId xmlns:a16="http://schemas.microsoft.com/office/drawing/2014/main" xmlns="" val="20000"/>
                    </a:ext>
                  </a:extLst>
                </a:gridCol>
                <a:gridCol w="5465995">
                  <a:extLst>
                    <a:ext uri="{9D8B030D-6E8A-4147-A177-3AD203B41FA5}">
                      <a16:colId xmlns:a16="http://schemas.microsoft.com/office/drawing/2014/main" xmlns="" val="20001"/>
                    </a:ext>
                  </a:extLst>
                </a:gridCol>
              </a:tblGrid>
              <a:tr h="572462">
                <a:tc>
                  <a:txBody>
                    <a:bodyPr/>
                    <a:lstStyle/>
                    <a:p>
                      <a:pPr marL="0" algn="l" defTabSz="914400" rtl="0" eaLnBrk="1" latinLnBrk="0" hangingPunct="1"/>
                      <a:r>
                        <a:rPr lang="en-US" sz="2500" b="1" kern="1200">
                          <a:solidFill>
                            <a:schemeClr val="dk1"/>
                          </a:solidFill>
                          <a:latin typeface="+mn-lt"/>
                          <a:ea typeface="+mn-ea"/>
                          <a:cs typeface="+mn-cs"/>
                        </a:rPr>
                        <a:t>Country</a:t>
                      </a:r>
                    </a:p>
                  </a:txBody>
                  <a:tcPr anchor="ctr">
                    <a:solidFill>
                      <a:srgbClr val="9DC3E6"/>
                    </a:solidFill>
                  </a:tcPr>
                </a:tc>
                <a:tc>
                  <a:txBody>
                    <a:bodyPr/>
                    <a:lstStyle/>
                    <a:p>
                      <a:pPr marL="0" algn="l" defTabSz="914400" rtl="0" eaLnBrk="1" latinLnBrk="0" hangingPunct="1"/>
                      <a:r>
                        <a:rPr lang="en-US" sz="2500" b="0" kern="1200">
                          <a:solidFill>
                            <a:schemeClr val="dk1"/>
                          </a:solidFill>
                          <a:latin typeface="+mn-lt"/>
                          <a:ea typeface="+mn-ea"/>
                          <a:cs typeface="+mn-cs"/>
                        </a:rPr>
                        <a:t>India </a:t>
                      </a:r>
                    </a:p>
                  </a:txBody>
                  <a:tcPr anchor="ctr">
                    <a:solidFill>
                      <a:srgbClr val="9DC3E6"/>
                    </a:solidFill>
                  </a:tcPr>
                </a:tc>
                <a:extLst>
                  <a:ext uri="{0D108BD9-81ED-4DB2-BD59-A6C34878D82A}">
                    <a16:rowId xmlns:a16="http://schemas.microsoft.com/office/drawing/2014/main" xmlns="" val="10000"/>
                  </a:ext>
                </a:extLst>
              </a:tr>
              <a:tr h="572462">
                <a:tc>
                  <a:txBody>
                    <a:bodyPr/>
                    <a:lstStyle/>
                    <a:p>
                      <a:pPr marL="0" algn="l" defTabSz="914400" rtl="0" eaLnBrk="1" latinLnBrk="0" hangingPunct="1"/>
                      <a:r>
                        <a:rPr lang="en-US" sz="2500" b="1" kern="1200">
                          <a:solidFill>
                            <a:schemeClr val="dk1"/>
                          </a:solidFill>
                          <a:latin typeface="+mn-lt"/>
                          <a:ea typeface="+mn-ea"/>
                          <a:cs typeface="+mn-cs"/>
                        </a:rPr>
                        <a:t>Time</a:t>
                      </a:r>
                    </a:p>
                  </a:txBody>
                  <a:tcPr anchor="ctr">
                    <a:solidFill>
                      <a:srgbClr val="BDD7EE"/>
                    </a:solidFill>
                  </a:tcPr>
                </a:tc>
                <a:tc>
                  <a:txBody>
                    <a:bodyPr/>
                    <a:lstStyle/>
                    <a:p>
                      <a:pPr marL="0" algn="l" defTabSz="914400" rtl="0" eaLnBrk="1" latinLnBrk="0" hangingPunct="1"/>
                      <a:r>
                        <a:rPr lang="en-US" sz="2500" b="0" kern="1200">
                          <a:solidFill>
                            <a:schemeClr val="dk1"/>
                          </a:solidFill>
                          <a:latin typeface="+mn-lt"/>
                          <a:ea typeface="+mn-ea"/>
                          <a:cs typeface="+mn-cs"/>
                        </a:rPr>
                        <a:t>7 days</a:t>
                      </a:r>
                    </a:p>
                  </a:txBody>
                  <a:tcPr anchor="ctr">
                    <a:solidFill>
                      <a:srgbClr val="BDD7EE"/>
                    </a:solidFill>
                  </a:tcPr>
                </a:tc>
                <a:extLst>
                  <a:ext uri="{0D108BD9-81ED-4DB2-BD59-A6C34878D82A}">
                    <a16:rowId xmlns:a16="http://schemas.microsoft.com/office/drawing/2014/main" xmlns="" val="10001"/>
                  </a:ext>
                </a:extLst>
              </a:tr>
              <a:tr h="572462">
                <a:tc>
                  <a:txBody>
                    <a:bodyPr/>
                    <a:lstStyle/>
                    <a:p>
                      <a:pPr marL="0" algn="l" defTabSz="914400" rtl="0" eaLnBrk="1" latinLnBrk="0" hangingPunct="1"/>
                      <a:r>
                        <a:rPr lang="en-US" sz="2500" b="1" kern="1200">
                          <a:solidFill>
                            <a:schemeClr val="dk1"/>
                          </a:solidFill>
                          <a:latin typeface="+mn-lt"/>
                          <a:ea typeface="+mn-ea"/>
                          <a:cs typeface="+mn-cs"/>
                        </a:rPr>
                        <a:t>City</a:t>
                      </a:r>
                    </a:p>
                  </a:txBody>
                  <a:tcPr anchor="ctr">
                    <a:solidFill>
                      <a:srgbClr val="DEEBF7"/>
                    </a:solidFill>
                  </a:tcPr>
                </a:tc>
                <a:tc>
                  <a:txBody>
                    <a:bodyPr/>
                    <a:lstStyle/>
                    <a:p>
                      <a:pPr marL="0" algn="l" defTabSz="914400" rtl="0" eaLnBrk="1" latinLnBrk="0" hangingPunct="1"/>
                      <a:r>
                        <a:rPr lang="en-US" sz="2500" b="0" kern="1200">
                          <a:solidFill>
                            <a:schemeClr val="dk1"/>
                          </a:solidFill>
                          <a:latin typeface="+mn-lt"/>
                          <a:ea typeface="+mn-ea"/>
                          <a:cs typeface="+mn-cs"/>
                        </a:rPr>
                        <a:t>Delhi</a:t>
                      </a:r>
                    </a:p>
                  </a:txBody>
                  <a:tcPr anchor="ctr">
                    <a:solidFill>
                      <a:srgbClr val="DEEBF7"/>
                    </a:solidFill>
                  </a:tcPr>
                </a:tc>
                <a:extLst>
                  <a:ext uri="{0D108BD9-81ED-4DB2-BD59-A6C34878D82A}">
                    <a16:rowId xmlns:a16="http://schemas.microsoft.com/office/drawing/2014/main" xmlns="" val="10002"/>
                  </a:ext>
                </a:extLst>
              </a:tr>
              <a:tr h="572462">
                <a:tc>
                  <a:txBody>
                    <a:bodyPr/>
                    <a:lstStyle/>
                    <a:p>
                      <a:pPr marL="0" algn="l" defTabSz="914400" rtl="0" eaLnBrk="1" latinLnBrk="0" hangingPunct="1"/>
                      <a:r>
                        <a:rPr lang="en-US" sz="2500" b="1" kern="1200">
                          <a:solidFill>
                            <a:schemeClr val="dk1"/>
                          </a:solidFill>
                          <a:latin typeface="+mn-lt"/>
                          <a:ea typeface="+mn-ea"/>
                          <a:cs typeface="+mn-cs"/>
                        </a:rPr>
                        <a:t>Activities</a:t>
                      </a:r>
                    </a:p>
                  </a:txBody>
                  <a:tcPr anchor="ctr">
                    <a:solidFill>
                      <a:srgbClr val="BDD7EE"/>
                    </a:solidFill>
                  </a:tcPr>
                </a:tc>
                <a:tc>
                  <a:txBody>
                    <a:bodyPr/>
                    <a:lstStyle/>
                    <a:p>
                      <a:pPr marL="342900" indent="-342900" algn="l" defTabSz="914400" rtl="0" eaLnBrk="1" latinLnBrk="0" hangingPunct="1">
                        <a:buFontTx/>
                        <a:buChar char="-"/>
                      </a:pPr>
                      <a:r>
                        <a:rPr lang="en-US" sz="2500" b="0" kern="1200">
                          <a:solidFill>
                            <a:schemeClr val="dk1"/>
                          </a:solidFill>
                          <a:latin typeface="+mn-lt"/>
                          <a:ea typeface="+mn-ea"/>
                          <a:cs typeface="+mn-cs"/>
                        </a:rPr>
                        <a:t>Watch</a:t>
                      </a:r>
                      <a:r>
                        <a:rPr lang="en-US" sz="2500" b="0" kern="1200" baseline="0">
                          <a:solidFill>
                            <a:schemeClr val="dk1"/>
                          </a:solidFill>
                          <a:latin typeface="+mn-lt"/>
                          <a:ea typeface="+mn-ea"/>
                          <a:cs typeface="+mn-cs"/>
                        </a:rPr>
                        <a:t> a snake performance</a:t>
                      </a:r>
                    </a:p>
                    <a:p>
                      <a:pPr marL="342900" indent="-342900" algn="l" defTabSz="914400" rtl="0" eaLnBrk="1" latinLnBrk="0" hangingPunct="1">
                        <a:buFontTx/>
                        <a:buChar char="-"/>
                      </a:pPr>
                      <a:r>
                        <a:rPr lang="en-US" sz="2500" b="0" kern="1200" baseline="0">
                          <a:solidFill>
                            <a:schemeClr val="dk1"/>
                          </a:solidFill>
                          <a:latin typeface="+mn-lt"/>
                          <a:ea typeface="+mn-ea"/>
                          <a:cs typeface="+mn-cs"/>
                        </a:rPr>
                        <a:t>Visit temples</a:t>
                      </a:r>
                    </a:p>
                    <a:p>
                      <a:pPr marL="342900" indent="-342900" algn="l" defTabSz="914400" rtl="0" eaLnBrk="1" latinLnBrk="0" hangingPunct="1">
                        <a:buFontTx/>
                        <a:buChar char="-"/>
                      </a:pPr>
                      <a:r>
                        <a:rPr lang="en-US" sz="2500" b="0" kern="1200" baseline="0">
                          <a:solidFill>
                            <a:schemeClr val="dk1"/>
                          </a:solidFill>
                          <a:latin typeface="+mn-lt"/>
                          <a:ea typeface="+mn-ea"/>
                          <a:cs typeface="+mn-cs"/>
                        </a:rPr>
                        <a:t>Eat street food</a:t>
                      </a:r>
                      <a:endParaRPr lang="en-US" sz="2500" b="0" kern="1200">
                        <a:solidFill>
                          <a:schemeClr val="dk1"/>
                        </a:solidFill>
                        <a:latin typeface="+mn-lt"/>
                        <a:ea typeface="+mn-ea"/>
                        <a:cs typeface="+mn-cs"/>
                      </a:endParaRPr>
                    </a:p>
                  </a:txBody>
                  <a:tcPr anchor="ctr">
                    <a:solidFill>
                      <a:srgbClr val="BDD7EE"/>
                    </a:solidFill>
                  </a:tcPr>
                </a:tc>
                <a:extLst>
                  <a:ext uri="{0D108BD9-81ED-4DB2-BD59-A6C34878D82A}">
                    <a16:rowId xmlns:a16="http://schemas.microsoft.com/office/drawing/2014/main" xmlns="" val="10003"/>
                  </a:ext>
                </a:extLst>
              </a:tr>
              <a:tr h="572462">
                <a:tc>
                  <a:txBody>
                    <a:bodyPr/>
                    <a:lstStyle/>
                    <a:p>
                      <a:pPr marL="0" algn="l" defTabSz="914400" rtl="0" eaLnBrk="1" latinLnBrk="0" hangingPunct="1"/>
                      <a:r>
                        <a:rPr lang="en-US" sz="2500" b="1" kern="1200">
                          <a:solidFill>
                            <a:schemeClr val="dk1"/>
                          </a:solidFill>
                          <a:latin typeface="+mn-lt"/>
                          <a:ea typeface="+mn-ea"/>
                          <a:cs typeface="+mn-cs"/>
                        </a:rPr>
                        <a:t>People</a:t>
                      </a:r>
                    </a:p>
                  </a:txBody>
                  <a:tcPr anchor="ctr">
                    <a:solidFill>
                      <a:srgbClr val="DEEBF7"/>
                    </a:solidFill>
                  </a:tcPr>
                </a:tc>
                <a:tc>
                  <a:txBody>
                    <a:bodyPr/>
                    <a:lstStyle/>
                    <a:p>
                      <a:pPr marL="0" algn="l" defTabSz="914400" rtl="0" eaLnBrk="1" latinLnBrk="0" hangingPunct="1"/>
                      <a:r>
                        <a:rPr lang="en-US" sz="2500" b="0" kern="1200">
                          <a:solidFill>
                            <a:schemeClr val="dk1"/>
                          </a:solidFill>
                          <a:latin typeface="+mn-lt"/>
                          <a:ea typeface="+mn-ea"/>
                          <a:cs typeface="+mn-cs"/>
                        </a:rPr>
                        <a:t>friendly</a:t>
                      </a:r>
                    </a:p>
                  </a:txBody>
                  <a:tcPr anchor="ctr">
                    <a:solidFill>
                      <a:srgbClr val="DEEBF7"/>
                    </a:solidFill>
                  </a:tcPr>
                </a:tc>
                <a:extLst>
                  <a:ext uri="{0D108BD9-81ED-4DB2-BD59-A6C34878D82A}">
                    <a16:rowId xmlns:a16="http://schemas.microsoft.com/office/drawing/2014/main" xmlns="" val="10004"/>
                  </a:ext>
                </a:extLst>
              </a:tr>
              <a:tr h="572462">
                <a:tc>
                  <a:txBody>
                    <a:bodyPr/>
                    <a:lstStyle/>
                    <a:p>
                      <a:pPr marL="0" algn="l" defTabSz="914400" rtl="0" eaLnBrk="1" latinLnBrk="0" hangingPunct="1"/>
                      <a:r>
                        <a:rPr lang="en-US" sz="2500" b="1" kern="1200">
                          <a:solidFill>
                            <a:schemeClr val="dk1"/>
                          </a:solidFill>
                          <a:latin typeface="+mn-lt"/>
                          <a:ea typeface="+mn-ea"/>
                          <a:cs typeface="+mn-cs"/>
                        </a:rPr>
                        <a:t>Weather</a:t>
                      </a:r>
                    </a:p>
                  </a:txBody>
                  <a:tcPr anchor="ctr">
                    <a:solidFill>
                      <a:srgbClr val="BDD7EE"/>
                    </a:solidFill>
                  </a:tcPr>
                </a:tc>
                <a:tc>
                  <a:txBody>
                    <a:bodyPr/>
                    <a:lstStyle/>
                    <a:p>
                      <a:pPr marL="0" algn="l" defTabSz="914400" rtl="0" eaLnBrk="1" latinLnBrk="0" hangingPunct="1"/>
                      <a:r>
                        <a:rPr lang="en-US" sz="2500" b="0" kern="1200">
                          <a:solidFill>
                            <a:schemeClr val="dk1"/>
                          </a:solidFill>
                          <a:latin typeface="+mn-lt"/>
                          <a:ea typeface="+mn-ea"/>
                          <a:cs typeface="+mn-cs"/>
                        </a:rPr>
                        <a:t>hot</a:t>
                      </a:r>
                    </a:p>
                  </a:txBody>
                  <a:tcPr anchor="ctr">
                    <a:solidFill>
                      <a:srgbClr val="BDD7EE"/>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94022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xmlns=""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xmlns=""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xmlns=""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xmlns=""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xmlns=""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5024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5923884" cy="3939320"/>
            <a:chOff x="760064" y="827862"/>
            <a:chExt cx="5923884" cy="3939320"/>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Reading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3165212"/>
              <a:ext cx="420785" cy="4572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76" y="4074833"/>
              <a:ext cx="461319" cy="457200"/>
            </a:xfrm>
            <a:prstGeom prst="rect">
              <a:avLst/>
            </a:prstGeom>
          </p:spPr>
        </p:pic>
        <p:sp>
          <p:nvSpPr>
            <p:cNvPr id="20" name="TextBox 19"/>
            <p:cNvSpPr txBox="1"/>
            <p:nvPr/>
          </p:nvSpPr>
          <p:spPr>
            <a:xfrm>
              <a:off x="1223294" y="3104282"/>
              <a:ext cx="5460654"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Read the two descriptions of strange sports and choose titles for them.</a:t>
              </a:r>
            </a:p>
          </p:txBody>
        </p:sp>
        <p:sp>
          <p:nvSpPr>
            <p:cNvPr id="21" name="TextBox 20"/>
            <p:cNvSpPr txBox="1"/>
            <p:nvPr/>
          </p:nvSpPr>
          <p:spPr>
            <a:xfrm>
              <a:off x="1224090" y="4059296"/>
              <a:ext cx="5176829" cy="707886"/>
            </a:xfrm>
            <a:prstGeom prst="rect">
              <a:avLst/>
            </a:prstGeom>
            <a:noFill/>
          </p:spPr>
          <p:txBody>
            <a:bodyPr wrap="square" rtlCol="0">
              <a:spAutoFit/>
            </a:bodyPr>
            <a:lstStyle/>
            <a:p>
              <a:pPr algn="just"/>
              <a:r>
                <a:rPr lang="en-US" sz="2000" b="1">
                  <a:latin typeface="Arial" panose="020B0604020202020204" pitchFamily="34" charset="0"/>
                  <a:cs typeface="Arial" panose="020B0604020202020204" pitchFamily="34" charset="0"/>
                </a:rPr>
                <a:t>Use the information from the passages above to tick (</a:t>
              </a:r>
              <a:r>
                <a:rPr lang="en-US" sz="2000" b="1">
                  <a:latin typeface="Arial" panose="020B0604020202020204" pitchFamily="34" charset="0"/>
                  <a:cs typeface="Arial" panose="020B0604020202020204" pitchFamily="34" charset="0"/>
                  <a:sym typeface="Wingdings 2" panose="05020102010507070707" pitchFamily="18" charset="2"/>
                </a:rPr>
                <a:t></a:t>
              </a:r>
              <a:r>
                <a:rPr lang="en-US" sz="2000" b="1">
                  <a:latin typeface="Arial" panose="020B0604020202020204" pitchFamily="34" charset="0"/>
                  <a:cs typeface="Arial" panose="020B0604020202020204" pitchFamily="34" charset="0"/>
                </a:rPr>
                <a:t>) the correct box.</a:t>
              </a:r>
            </a:p>
          </p:txBody>
        </p:sp>
      </p:grpSp>
      <p:sp>
        <p:nvSpPr>
          <p:cNvPr id="3" name="TextBox 2"/>
          <p:cNvSpPr txBox="1"/>
          <p:nvPr/>
        </p:nvSpPr>
        <p:spPr>
          <a:xfrm>
            <a:off x="2140527" y="3099376"/>
            <a:ext cx="4355872" cy="523220"/>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STRANGE SPORTS</a:t>
            </a:r>
          </a:p>
        </p:txBody>
      </p:sp>
    </p:spTree>
    <p:extLst>
      <p:ext uri="{BB962C8B-B14F-4D97-AF65-F5344CB8AC3E}">
        <p14:creationId xmlns:p14="http://schemas.microsoft.com/office/powerpoint/2010/main" val="270888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17417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530236"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Read the two descriptions of strange sports and choose titles for them.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239" y="1810928"/>
            <a:ext cx="4133851" cy="413385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755" y="1716230"/>
            <a:ext cx="4323245" cy="4323245"/>
          </a:xfrm>
          <a:prstGeom prst="rect">
            <a:avLst/>
          </a:prstGeom>
        </p:spPr>
      </p:pic>
    </p:spTree>
    <p:extLst>
      <p:ext uri="{BB962C8B-B14F-4D97-AF65-F5344CB8AC3E}">
        <p14:creationId xmlns:p14="http://schemas.microsoft.com/office/powerpoint/2010/main" val="324056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41C2F6EB-03EE-4F5C-A3FB-D7FDCFD203DF}"/>
              </a:ext>
            </a:extLst>
          </p:cNvPr>
          <p:cNvGrpSpPr/>
          <p:nvPr/>
        </p:nvGrpSpPr>
        <p:grpSpPr>
          <a:xfrm>
            <a:off x="1261173" y="12747"/>
            <a:ext cx="2652325" cy="2618650"/>
            <a:chOff x="1261173" y="12747"/>
            <a:chExt cx="2652325" cy="261865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8445" y="12747"/>
              <a:ext cx="2165638" cy="2165638"/>
            </a:xfrm>
            <a:prstGeom prst="rect">
              <a:avLst/>
            </a:prstGeom>
          </p:spPr>
        </p:pic>
        <p:grpSp>
          <p:nvGrpSpPr>
            <p:cNvPr id="4" name="Group 3"/>
            <p:cNvGrpSpPr/>
            <p:nvPr/>
          </p:nvGrpSpPr>
          <p:grpSpPr>
            <a:xfrm>
              <a:off x="1261173" y="2161079"/>
              <a:ext cx="2652325" cy="470318"/>
              <a:chOff x="363373" y="1262747"/>
              <a:chExt cx="2652325" cy="470318"/>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A.</a:t>
                </a:r>
              </a:p>
            </p:txBody>
          </p:sp>
          <p:sp>
            <p:nvSpPr>
              <p:cNvPr id="6" name="TextBox 5"/>
              <p:cNvSpPr txBox="1"/>
              <p:nvPr/>
            </p:nvSpPr>
            <p:spPr>
              <a:xfrm>
                <a:off x="827314" y="1271400"/>
                <a:ext cx="2188384" cy="461665"/>
              </a:xfrm>
              <a:prstGeom prst="rect">
                <a:avLst/>
              </a:prstGeom>
              <a:noFill/>
            </p:spPr>
            <p:txBody>
              <a:bodyPr wrap="square" rtlCol="0">
                <a:spAutoFit/>
              </a:bodyPr>
              <a:lstStyle/>
              <a:p>
                <a:r>
                  <a:rPr lang="en-US" sz="2400"/>
                  <a:t>Toe Wrestling</a:t>
                </a:r>
                <a:endParaRPr lang="en-US" sz="2400" i="1"/>
              </a:p>
            </p:txBody>
          </p:sp>
        </p:grpSp>
      </p:grpSp>
      <p:grpSp>
        <p:nvGrpSpPr>
          <p:cNvPr id="18" name="Group 17">
            <a:extLst>
              <a:ext uri="{FF2B5EF4-FFF2-40B4-BE49-F238E27FC236}">
                <a16:creationId xmlns:a16="http://schemas.microsoft.com/office/drawing/2014/main" xmlns="" id="{8964E10A-D887-4FCC-ADB7-6CFC3591F99B}"/>
              </a:ext>
            </a:extLst>
          </p:cNvPr>
          <p:cNvGrpSpPr/>
          <p:nvPr/>
        </p:nvGrpSpPr>
        <p:grpSpPr>
          <a:xfrm>
            <a:off x="5489155" y="89673"/>
            <a:ext cx="2864832" cy="2550377"/>
            <a:chOff x="5489155" y="89673"/>
            <a:chExt cx="2864832" cy="2550377"/>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6570" y="89673"/>
              <a:ext cx="2080059" cy="2080059"/>
            </a:xfrm>
            <a:prstGeom prst="rect">
              <a:avLst/>
            </a:prstGeom>
          </p:spPr>
        </p:pic>
        <p:grpSp>
          <p:nvGrpSpPr>
            <p:cNvPr id="7" name="Group 6"/>
            <p:cNvGrpSpPr/>
            <p:nvPr/>
          </p:nvGrpSpPr>
          <p:grpSpPr>
            <a:xfrm>
              <a:off x="5489155" y="2169732"/>
              <a:ext cx="2864832" cy="470318"/>
              <a:chOff x="363373" y="1262747"/>
              <a:chExt cx="2864832" cy="470318"/>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B.</a:t>
                </a:r>
              </a:p>
            </p:txBody>
          </p:sp>
          <p:sp>
            <p:nvSpPr>
              <p:cNvPr id="9" name="TextBox 8"/>
              <p:cNvSpPr txBox="1"/>
              <p:nvPr/>
            </p:nvSpPr>
            <p:spPr>
              <a:xfrm>
                <a:off x="827314" y="1271400"/>
                <a:ext cx="2400891" cy="461665"/>
              </a:xfrm>
              <a:prstGeom prst="rect">
                <a:avLst/>
              </a:prstGeom>
              <a:noFill/>
            </p:spPr>
            <p:txBody>
              <a:bodyPr wrap="square" rtlCol="0">
                <a:spAutoFit/>
              </a:bodyPr>
              <a:lstStyle/>
              <a:p>
                <a:r>
                  <a:rPr lang="en-US" sz="2400" dirty="0"/>
                  <a:t>Cheese Rolling</a:t>
                </a:r>
                <a:endParaRPr lang="en-US" sz="2400" i="1" dirty="0"/>
              </a:p>
            </p:txBody>
          </p:sp>
        </p:grpSp>
      </p:grpSp>
      <p:sp>
        <p:nvSpPr>
          <p:cNvPr id="10" name="Rectangle 9"/>
          <p:cNvSpPr/>
          <p:nvPr/>
        </p:nvSpPr>
        <p:spPr>
          <a:xfrm>
            <a:off x="0" y="2888673"/>
            <a:ext cx="9144000" cy="3969327"/>
          </a:xfrm>
          <a:prstGeom prst="rect">
            <a:avLst/>
          </a:prstGeom>
          <a:solidFill>
            <a:srgbClr val="D3D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2988" y="3136596"/>
            <a:ext cx="474830" cy="461665"/>
          </a:xfrm>
          <a:prstGeom prst="rect">
            <a:avLst/>
          </a:prstGeom>
          <a:noFill/>
        </p:spPr>
        <p:txBody>
          <a:bodyPr wrap="square" rtlCol="0">
            <a:spAutoFit/>
          </a:bodyPr>
          <a:lstStyle/>
          <a:p>
            <a:r>
              <a:rPr lang="en-US" sz="2400" b="1">
                <a:solidFill>
                  <a:srgbClr val="0070C0"/>
                </a:solidFill>
              </a:rPr>
              <a:t>1.</a:t>
            </a:r>
          </a:p>
        </p:txBody>
      </p:sp>
      <p:cxnSp>
        <p:nvCxnSpPr>
          <p:cNvPr id="12" name="Straight Connector 11"/>
          <p:cNvCxnSpPr/>
          <p:nvPr/>
        </p:nvCxnSpPr>
        <p:spPr>
          <a:xfrm flipV="1">
            <a:off x="614299" y="3470824"/>
            <a:ext cx="112170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88494" y="3136596"/>
            <a:ext cx="474830" cy="461665"/>
          </a:xfrm>
          <a:prstGeom prst="rect">
            <a:avLst/>
          </a:prstGeom>
          <a:noFill/>
        </p:spPr>
        <p:txBody>
          <a:bodyPr wrap="square" rtlCol="0">
            <a:spAutoFit/>
          </a:bodyPr>
          <a:lstStyle/>
          <a:p>
            <a:r>
              <a:rPr lang="en-US" sz="2400" b="1">
                <a:solidFill>
                  <a:srgbClr val="0070C0"/>
                </a:solidFill>
              </a:rPr>
              <a:t>2.</a:t>
            </a:r>
          </a:p>
        </p:txBody>
      </p:sp>
      <p:cxnSp>
        <p:nvCxnSpPr>
          <p:cNvPr id="14" name="Straight Connector 13"/>
          <p:cNvCxnSpPr/>
          <p:nvPr/>
        </p:nvCxnSpPr>
        <p:spPr>
          <a:xfrm flipV="1">
            <a:off x="5069805" y="3460947"/>
            <a:ext cx="112170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2989" y="3757916"/>
            <a:ext cx="4183148" cy="2677656"/>
          </a:xfrm>
          <a:prstGeom prst="rect">
            <a:avLst/>
          </a:prstGeom>
          <a:noFill/>
        </p:spPr>
        <p:txBody>
          <a:bodyPr wrap="square" rtlCol="0">
            <a:spAutoFit/>
          </a:bodyPr>
          <a:lstStyle/>
          <a:p>
            <a:r>
              <a:rPr lang="en-US" sz="2400"/>
              <a:t>It’s a simple sport. Competitors roll a big round piece of cheese from the top of a hill. Competitors run after it and try to catch it. Very few people can catch it because it goes very fast, about 112 km an hour.</a:t>
            </a:r>
          </a:p>
        </p:txBody>
      </p:sp>
      <p:sp>
        <p:nvSpPr>
          <p:cNvPr id="16" name="TextBox 15"/>
          <p:cNvSpPr txBox="1"/>
          <p:nvPr/>
        </p:nvSpPr>
        <p:spPr>
          <a:xfrm>
            <a:off x="4572000" y="3753368"/>
            <a:ext cx="4572000" cy="2677656"/>
          </a:xfrm>
          <a:prstGeom prst="rect">
            <a:avLst/>
          </a:prstGeom>
          <a:noFill/>
        </p:spPr>
        <p:txBody>
          <a:bodyPr wrap="square" rtlCol="0">
            <a:spAutoFit/>
          </a:bodyPr>
          <a:lstStyle/>
          <a:p>
            <a:r>
              <a:rPr lang="en-US" sz="2400"/>
              <a:t>It’s a popular sport for children. This game started in Derbyshire in the North of England. Two children lock their toes together and try to push the other’s foot to the ground. It’s similar to arm wrestling.</a:t>
            </a:r>
          </a:p>
        </p:txBody>
      </p:sp>
      <p:sp>
        <p:nvSpPr>
          <p:cNvPr id="20" name="TextBox 19">
            <a:extLst>
              <a:ext uri="{FF2B5EF4-FFF2-40B4-BE49-F238E27FC236}">
                <a16:creationId xmlns:a16="http://schemas.microsoft.com/office/drawing/2014/main" xmlns="" id="{27CADC92-29A9-4065-83CA-D13695CFED6E}"/>
              </a:ext>
            </a:extLst>
          </p:cNvPr>
          <p:cNvSpPr txBox="1"/>
          <p:nvPr/>
        </p:nvSpPr>
        <p:spPr>
          <a:xfrm>
            <a:off x="551740" y="3136595"/>
            <a:ext cx="2146416" cy="461665"/>
          </a:xfrm>
          <a:prstGeom prst="rect">
            <a:avLst/>
          </a:prstGeom>
          <a:noFill/>
        </p:spPr>
        <p:txBody>
          <a:bodyPr wrap="square">
            <a:spAutoFit/>
          </a:bodyPr>
          <a:lstStyle/>
          <a:p>
            <a:r>
              <a:rPr lang="en-US" sz="2400" dirty="0">
                <a:solidFill>
                  <a:srgbClr val="F75309"/>
                </a:solidFill>
              </a:rPr>
              <a:t>Cheese Rolling</a:t>
            </a:r>
            <a:endParaRPr lang="en-US" sz="2400" i="1" dirty="0">
              <a:solidFill>
                <a:srgbClr val="F75309"/>
              </a:solidFill>
            </a:endParaRPr>
          </a:p>
        </p:txBody>
      </p:sp>
      <p:sp>
        <p:nvSpPr>
          <p:cNvPr id="21" name="TextBox 20">
            <a:extLst>
              <a:ext uri="{FF2B5EF4-FFF2-40B4-BE49-F238E27FC236}">
                <a16:creationId xmlns:a16="http://schemas.microsoft.com/office/drawing/2014/main" xmlns="" id="{C3720E28-785D-4BA4-905B-9EA57B0126C0}"/>
              </a:ext>
            </a:extLst>
          </p:cNvPr>
          <p:cNvSpPr txBox="1"/>
          <p:nvPr/>
        </p:nvSpPr>
        <p:spPr>
          <a:xfrm>
            <a:off x="5007246" y="3145493"/>
            <a:ext cx="2146416" cy="461665"/>
          </a:xfrm>
          <a:prstGeom prst="rect">
            <a:avLst/>
          </a:prstGeom>
          <a:noFill/>
        </p:spPr>
        <p:txBody>
          <a:bodyPr wrap="square">
            <a:spAutoFit/>
          </a:bodyPr>
          <a:lstStyle/>
          <a:p>
            <a:r>
              <a:rPr lang="en-US" sz="2400" dirty="0">
                <a:solidFill>
                  <a:srgbClr val="F75309"/>
                </a:solidFill>
              </a:rPr>
              <a:t>Toe Wrestling</a:t>
            </a:r>
            <a:endParaRPr lang="en-US" sz="2400" i="1" dirty="0">
              <a:solidFill>
                <a:srgbClr val="F75309"/>
              </a:solidFill>
            </a:endParaRPr>
          </a:p>
        </p:txBody>
      </p:sp>
    </p:spTree>
    <p:extLst>
      <p:ext uri="{BB962C8B-B14F-4D97-AF65-F5344CB8AC3E}">
        <p14:creationId xmlns:p14="http://schemas.microsoft.com/office/powerpoint/2010/main" val="4607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p:stCondLst>
                              <p:cond delay="0"/>
                            </p:stCondLst>
                            <p:childTnLst>
                              <p:par>
                                <p:cTn id="14" presetID="42" presetClass="path" presetSubtype="0" accel="50000" decel="50000" fill="hold" nodeType="afterEffect">
                                  <p:stCondLst>
                                    <p:cond delay="500"/>
                                  </p:stCondLst>
                                  <p:childTnLst>
                                    <p:animMotion origin="layout" path="M -4.44444E-6 -2.59259E-6 L -0.47413 -0.00602 " pathEditMode="relative" rAng="0" ptsTypes="AA">
                                      <p:cBhvr>
                                        <p:cTn id="15" dur="2000" fill="hold"/>
                                        <p:tgtEl>
                                          <p:spTgt spid="18"/>
                                        </p:tgtEl>
                                        <p:attrNameLst>
                                          <p:attrName>ppt_x</p:attrName>
                                          <p:attrName>ppt_y</p:attrName>
                                        </p:attrNameLst>
                                      </p:cBhvr>
                                      <p:rCtr x="-23715" y="-301"/>
                                    </p:animMotion>
                                  </p:childTnLst>
                                </p:cTn>
                              </p:par>
                              <p:par>
                                <p:cTn id="16" presetID="42" presetClass="path" presetSubtype="0" accel="50000" decel="50000" fill="hold" nodeType="withEffect">
                                  <p:stCondLst>
                                    <p:cond delay="500"/>
                                  </p:stCondLst>
                                  <p:childTnLst>
                                    <p:animMotion origin="layout" path="M -2.5E-6 -4.07407E-6 L 0.47413 0.00602 " pathEditMode="relative" rAng="0" ptsTypes="AA">
                                      <p:cBhvr>
                                        <p:cTn id="17" dur="2000" fill="hold"/>
                                        <p:tgtEl>
                                          <p:spTgt spid="17"/>
                                        </p:tgtEl>
                                        <p:attrNameLst>
                                          <p:attrName>ppt_x</p:attrName>
                                          <p:attrName>ppt_y</p:attrName>
                                        </p:attrNameLst>
                                      </p:cBhvr>
                                      <p:rCtr x="23438"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341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13485" y="5443"/>
            <a:ext cx="7679797" cy="861774"/>
          </a:xfrm>
          <a:prstGeom prst="rect">
            <a:avLst/>
          </a:prstGeom>
          <a:noFill/>
        </p:spPr>
        <p:txBody>
          <a:bodyPr wrap="square" rtlCol="0">
            <a:spAutoFit/>
          </a:bodyPr>
          <a:lstStyle/>
          <a:p>
            <a:r>
              <a:rPr lang="en-US" sz="2400" b="1" spc="-100">
                <a:effectLst>
                  <a:glow rad="88900">
                    <a:schemeClr val="bg1"/>
                  </a:glow>
                </a:effectLst>
                <a:latin typeface="Arial" panose="020B0604020202020204" pitchFamily="34" charset="0"/>
                <a:cs typeface="Arial" panose="020B0604020202020204" pitchFamily="34" charset="0"/>
              </a:rPr>
              <a:t>Use the information from the passages above to tick (</a:t>
            </a:r>
            <a:r>
              <a:rPr lang="en-US" sz="2400" b="1" spc="-10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spc="-100">
                <a:effectLst>
                  <a:glow rad="88900">
                    <a:schemeClr val="bg1"/>
                  </a:glow>
                </a:effectLst>
                <a:latin typeface="Arial" panose="020B0604020202020204" pitchFamily="34" charset="0"/>
                <a:cs typeface="Arial" panose="020B0604020202020204" pitchFamily="34" charset="0"/>
              </a:rPr>
              <a:t>) the correct box.</a:t>
            </a:r>
          </a:p>
        </p:txBody>
      </p:sp>
      <p:graphicFrame>
        <p:nvGraphicFramePr>
          <p:cNvPr id="2" name="Table 1"/>
          <p:cNvGraphicFramePr>
            <a:graphicFrameLocks noGrp="1"/>
          </p:cNvGraphicFramePr>
          <p:nvPr>
            <p:extLst>
              <p:ext uri="{D42A27DB-BD31-4B8C-83A1-F6EECF244321}">
                <p14:modId xmlns:p14="http://schemas.microsoft.com/office/powerpoint/2010/main" val="3443552915"/>
              </p:ext>
            </p:extLst>
          </p:nvPr>
        </p:nvGraphicFramePr>
        <p:xfrm>
          <a:off x="290945" y="1485899"/>
          <a:ext cx="8676409" cy="4906560"/>
        </p:xfrm>
        <a:graphic>
          <a:graphicData uri="http://schemas.openxmlformats.org/drawingml/2006/table">
            <a:tbl>
              <a:tblPr firstRow="1" bandRow="1">
                <a:tableStyleId>{00A15C55-8517-42AA-B614-E9B94910E393}</a:tableStyleId>
              </a:tblPr>
              <a:tblGrid>
                <a:gridCol w="4998028">
                  <a:extLst>
                    <a:ext uri="{9D8B030D-6E8A-4147-A177-3AD203B41FA5}">
                      <a16:colId xmlns:a16="http://schemas.microsoft.com/office/drawing/2014/main" xmlns="" val="20000"/>
                    </a:ext>
                  </a:extLst>
                </a:gridCol>
                <a:gridCol w="1880754">
                  <a:extLst>
                    <a:ext uri="{9D8B030D-6E8A-4147-A177-3AD203B41FA5}">
                      <a16:colId xmlns:a16="http://schemas.microsoft.com/office/drawing/2014/main" xmlns="" val="20001"/>
                    </a:ext>
                  </a:extLst>
                </a:gridCol>
                <a:gridCol w="1797627">
                  <a:extLst>
                    <a:ext uri="{9D8B030D-6E8A-4147-A177-3AD203B41FA5}">
                      <a16:colId xmlns:a16="http://schemas.microsoft.com/office/drawing/2014/main" xmlns="" val="20002"/>
                    </a:ext>
                  </a:extLst>
                </a:gridCol>
              </a:tblGrid>
              <a:tr h="801832">
                <a:tc>
                  <a:txBody>
                    <a:bodyPr/>
                    <a:lstStyle/>
                    <a:p>
                      <a:pPr algn="ctr"/>
                      <a:endParaRPr lang="en-US" sz="2400" dirty="0"/>
                    </a:p>
                  </a:txBody>
                  <a:tcPr marL="118096" marR="118096" marT="59048" marB="59048"/>
                </a:tc>
                <a:tc>
                  <a:txBody>
                    <a:bodyPr/>
                    <a:lstStyle/>
                    <a:p>
                      <a:pPr algn="ctr"/>
                      <a:r>
                        <a:rPr lang="en-US" sz="2400">
                          <a:solidFill>
                            <a:schemeClr val="bg1"/>
                          </a:solidFill>
                        </a:rPr>
                        <a:t>Toe Wrestling</a:t>
                      </a:r>
                    </a:p>
                  </a:txBody>
                  <a:tcPr marL="118096" marR="118096" marT="59048" marB="59048"/>
                </a:tc>
                <a:tc>
                  <a:txBody>
                    <a:bodyPr/>
                    <a:lstStyle/>
                    <a:p>
                      <a:pPr algn="ctr"/>
                      <a:r>
                        <a:rPr lang="en-US" sz="2400" dirty="0">
                          <a:solidFill>
                            <a:schemeClr val="bg1"/>
                          </a:solidFill>
                        </a:rPr>
                        <a:t>Cheese</a:t>
                      </a:r>
                      <a:r>
                        <a:rPr lang="en-US" sz="2400" baseline="0" dirty="0">
                          <a:solidFill>
                            <a:schemeClr val="bg1"/>
                          </a:solidFill>
                        </a:rPr>
                        <a:t> Rolling</a:t>
                      </a:r>
                      <a:endParaRPr lang="en-US" sz="2400" dirty="0">
                        <a:solidFill>
                          <a:schemeClr val="bg1"/>
                        </a:solidFill>
                      </a:endParaRPr>
                    </a:p>
                  </a:txBody>
                  <a:tcPr marL="118096" marR="118096" marT="59048" marB="59048"/>
                </a:tc>
                <a:extLst>
                  <a:ext uri="{0D108BD9-81ED-4DB2-BD59-A6C34878D82A}">
                    <a16:rowId xmlns:a16="http://schemas.microsoft.com/office/drawing/2014/main" xmlns="" val="10000"/>
                  </a:ext>
                </a:extLst>
              </a:tr>
              <a:tr h="801832">
                <a:tc>
                  <a:txBody>
                    <a:bodyPr/>
                    <a:lstStyle/>
                    <a:p>
                      <a:r>
                        <a:rPr lang="en-US" sz="2400" b="1">
                          <a:solidFill>
                            <a:srgbClr val="0070C0"/>
                          </a:solidFill>
                        </a:rPr>
                        <a:t>1. </a:t>
                      </a:r>
                      <a:r>
                        <a:rPr lang="en-US" sz="2400"/>
                        <a:t>You need a hill to play this sport.</a:t>
                      </a:r>
                    </a:p>
                  </a:txBody>
                  <a:tcPr marL="118096" marR="118096" marT="59048" marB="59048" anchor="ctr"/>
                </a:tc>
                <a:tc>
                  <a:txBody>
                    <a:bodyPr/>
                    <a:lstStyle/>
                    <a:p>
                      <a:endParaRPr lang="en-US" sz="2400"/>
                    </a:p>
                  </a:txBody>
                  <a:tcPr marL="118096" marR="118096" marT="59048" marB="59048" anchor="ctr"/>
                </a:tc>
                <a:tc>
                  <a:txBody>
                    <a:bodyPr/>
                    <a:lstStyle/>
                    <a:p>
                      <a:endParaRPr lang="en-US" sz="2400"/>
                    </a:p>
                  </a:txBody>
                  <a:tcPr marL="118096" marR="118096" marT="59048" marB="59048" anchor="ctr"/>
                </a:tc>
                <a:extLst>
                  <a:ext uri="{0D108BD9-81ED-4DB2-BD59-A6C34878D82A}">
                    <a16:rowId xmlns:a16="http://schemas.microsoft.com/office/drawing/2014/main" xmlns="" val="10001"/>
                  </a:ext>
                </a:extLst>
              </a:tr>
              <a:tr h="801832">
                <a:tc>
                  <a:txBody>
                    <a:bodyPr/>
                    <a:lstStyle/>
                    <a:p>
                      <a:r>
                        <a:rPr lang="en-US" sz="2400" b="1" kern="1200">
                          <a:solidFill>
                            <a:srgbClr val="0070C0"/>
                          </a:solidFill>
                        </a:rPr>
                        <a:t>2. </a:t>
                      </a:r>
                      <a:r>
                        <a:rPr lang="en-US" sz="2400"/>
                        <a:t>You use the lower part of the body</a:t>
                      </a:r>
                    </a:p>
                    <a:p>
                      <a:r>
                        <a:rPr lang="en-US" sz="2400" baseline="0"/>
                        <a:t>     </a:t>
                      </a:r>
                      <a:r>
                        <a:rPr lang="en-US" sz="2400"/>
                        <a:t>for this sport.</a:t>
                      </a:r>
                    </a:p>
                  </a:txBody>
                  <a:tcPr marL="118096" marR="118096" marT="59048" marB="59048" anchor="ctr"/>
                </a:tc>
                <a:tc>
                  <a:txBody>
                    <a:bodyPr/>
                    <a:lstStyle/>
                    <a:p>
                      <a:endParaRPr lang="en-US" sz="2400"/>
                    </a:p>
                  </a:txBody>
                  <a:tcPr marL="118096" marR="118096" marT="59048" marB="59048" anchor="ctr"/>
                </a:tc>
                <a:tc>
                  <a:txBody>
                    <a:bodyPr/>
                    <a:lstStyle/>
                    <a:p>
                      <a:endParaRPr lang="en-US" sz="2400"/>
                    </a:p>
                  </a:txBody>
                  <a:tcPr marL="118096" marR="118096" marT="59048" marB="59048" anchor="ctr"/>
                </a:tc>
                <a:extLst>
                  <a:ext uri="{0D108BD9-81ED-4DB2-BD59-A6C34878D82A}">
                    <a16:rowId xmlns:a16="http://schemas.microsoft.com/office/drawing/2014/main" xmlns="" val="10002"/>
                  </a:ext>
                </a:extLst>
              </a:tr>
              <a:tr h="801832">
                <a:tc>
                  <a:txBody>
                    <a:bodyPr/>
                    <a:lstStyle/>
                    <a:p>
                      <a:r>
                        <a:rPr lang="en-US" sz="2400" b="1" kern="1200">
                          <a:solidFill>
                            <a:srgbClr val="0070C0"/>
                          </a:solidFill>
                        </a:rPr>
                        <a:t>3. </a:t>
                      </a:r>
                      <a:r>
                        <a:rPr lang="en-US" sz="2400"/>
                        <a:t>It travels at about 112km/h.</a:t>
                      </a:r>
                    </a:p>
                  </a:txBody>
                  <a:tcPr marL="118096" marR="118096" marT="59048" marB="59048" anchor="ctr"/>
                </a:tc>
                <a:tc>
                  <a:txBody>
                    <a:bodyPr/>
                    <a:lstStyle/>
                    <a:p>
                      <a:endParaRPr lang="en-US" sz="2400"/>
                    </a:p>
                  </a:txBody>
                  <a:tcPr marL="118096" marR="118096" marT="59048" marB="59048" anchor="ctr"/>
                </a:tc>
                <a:tc>
                  <a:txBody>
                    <a:bodyPr/>
                    <a:lstStyle/>
                    <a:p>
                      <a:endParaRPr lang="en-US" sz="2400"/>
                    </a:p>
                  </a:txBody>
                  <a:tcPr marL="118096" marR="118096" marT="59048" marB="59048" anchor="ctr"/>
                </a:tc>
                <a:extLst>
                  <a:ext uri="{0D108BD9-81ED-4DB2-BD59-A6C34878D82A}">
                    <a16:rowId xmlns:a16="http://schemas.microsoft.com/office/drawing/2014/main" xmlns="" val="10003"/>
                  </a:ext>
                </a:extLst>
              </a:tr>
              <a:tr h="801832">
                <a:tc>
                  <a:txBody>
                    <a:bodyPr/>
                    <a:lstStyle/>
                    <a:p>
                      <a:r>
                        <a:rPr lang="en-US" sz="2400" b="1" kern="1200">
                          <a:solidFill>
                            <a:srgbClr val="0070C0"/>
                          </a:solidFill>
                        </a:rPr>
                        <a:t>4.</a:t>
                      </a:r>
                      <a:r>
                        <a:rPr lang="en-US" sz="2400"/>
                        <a:t> Not many people can catch it.</a:t>
                      </a:r>
                    </a:p>
                  </a:txBody>
                  <a:tcPr marL="118096" marR="118096" marT="59048" marB="59048" anchor="ctr"/>
                </a:tc>
                <a:tc>
                  <a:txBody>
                    <a:bodyPr/>
                    <a:lstStyle/>
                    <a:p>
                      <a:endParaRPr lang="en-US" sz="2400"/>
                    </a:p>
                  </a:txBody>
                  <a:tcPr marL="118096" marR="118096" marT="59048" marB="59048" anchor="ctr"/>
                </a:tc>
                <a:tc>
                  <a:txBody>
                    <a:bodyPr/>
                    <a:lstStyle/>
                    <a:p>
                      <a:endParaRPr lang="en-US" sz="2400"/>
                    </a:p>
                  </a:txBody>
                  <a:tcPr marL="118096" marR="118096" marT="59048" marB="59048" anchor="ctr"/>
                </a:tc>
                <a:extLst>
                  <a:ext uri="{0D108BD9-81ED-4DB2-BD59-A6C34878D82A}">
                    <a16:rowId xmlns:a16="http://schemas.microsoft.com/office/drawing/2014/main" xmlns="" val="10004"/>
                  </a:ext>
                </a:extLst>
              </a:tr>
              <a:tr h="801832">
                <a:tc>
                  <a:txBody>
                    <a:bodyPr/>
                    <a:lstStyle/>
                    <a:p>
                      <a:r>
                        <a:rPr lang="en-US" sz="2400" b="1" kern="1200">
                          <a:solidFill>
                            <a:srgbClr val="0070C0"/>
                          </a:solidFill>
                        </a:rPr>
                        <a:t>5.</a:t>
                      </a:r>
                      <a:r>
                        <a:rPr lang="en-US" sz="2400"/>
                        <a:t> It first started in England.</a:t>
                      </a:r>
                    </a:p>
                  </a:txBody>
                  <a:tcPr marL="118096" marR="118096" marT="59048" marB="59048" anchor="ctr"/>
                </a:tc>
                <a:tc>
                  <a:txBody>
                    <a:bodyPr/>
                    <a:lstStyle/>
                    <a:p>
                      <a:endParaRPr lang="en-US" sz="2400"/>
                    </a:p>
                  </a:txBody>
                  <a:tcPr marL="118096" marR="118096" marT="59048" marB="59048" anchor="ctr"/>
                </a:tc>
                <a:tc>
                  <a:txBody>
                    <a:bodyPr/>
                    <a:lstStyle/>
                    <a:p>
                      <a:endParaRPr lang="en-US" sz="2400" dirty="0"/>
                    </a:p>
                  </a:txBody>
                  <a:tcPr marL="118096" marR="118096" marT="59048" marB="59048" anchor="ctr"/>
                </a:tc>
                <a:extLst>
                  <a:ext uri="{0D108BD9-81ED-4DB2-BD59-A6C34878D82A}">
                    <a16:rowId xmlns:a16="http://schemas.microsoft.com/office/drawing/2014/main" xmlns="" val="10005"/>
                  </a:ext>
                </a:extLst>
              </a:tr>
            </a:tbl>
          </a:graphicData>
        </a:graphic>
      </p:graphicFrame>
      <p:sp>
        <p:nvSpPr>
          <p:cNvPr id="3" name="TextBox 2">
            <a:extLst>
              <a:ext uri="{FF2B5EF4-FFF2-40B4-BE49-F238E27FC236}">
                <a16:creationId xmlns:a16="http://schemas.microsoft.com/office/drawing/2014/main" xmlns="" id="{31766129-C334-461B-88FC-AFCDD798797F}"/>
              </a:ext>
            </a:extLst>
          </p:cNvPr>
          <p:cNvSpPr txBox="1"/>
          <p:nvPr/>
        </p:nvSpPr>
        <p:spPr>
          <a:xfrm>
            <a:off x="7767782" y="2391888"/>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9" name="TextBox 8">
            <a:extLst>
              <a:ext uri="{FF2B5EF4-FFF2-40B4-BE49-F238E27FC236}">
                <a16:creationId xmlns:a16="http://schemas.microsoft.com/office/drawing/2014/main" xmlns="" id="{023CCFF0-34DF-4EBB-9503-82CA68F0AF60}"/>
              </a:ext>
            </a:extLst>
          </p:cNvPr>
          <p:cNvSpPr txBox="1"/>
          <p:nvPr/>
        </p:nvSpPr>
        <p:spPr>
          <a:xfrm>
            <a:off x="5883564" y="3231293"/>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0" name="TextBox 9">
            <a:extLst>
              <a:ext uri="{FF2B5EF4-FFF2-40B4-BE49-F238E27FC236}">
                <a16:creationId xmlns:a16="http://schemas.microsoft.com/office/drawing/2014/main" xmlns="" id="{F35DEFF7-4BA1-45AD-B9D3-95C3D8A5ABBE}"/>
              </a:ext>
            </a:extLst>
          </p:cNvPr>
          <p:cNvSpPr txBox="1"/>
          <p:nvPr/>
        </p:nvSpPr>
        <p:spPr>
          <a:xfrm>
            <a:off x="7767782" y="4033471"/>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1" name="TextBox 10">
            <a:extLst>
              <a:ext uri="{FF2B5EF4-FFF2-40B4-BE49-F238E27FC236}">
                <a16:creationId xmlns:a16="http://schemas.microsoft.com/office/drawing/2014/main" xmlns="" id="{224FA740-B0F5-4025-87DD-9493329F887E}"/>
              </a:ext>
            </a:extLst>
          </p:cNvPr>
          <p:cNvSpPr txBox="1"/>
          <p:nvPr/>
        </p:nvSpPr>
        <p:spPr>
          <a:xfrm>
            <a:off x="7767782" y="4859022"/>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2" name="TextBox 11">
            <a:extLst>
              <a:ext uri="{FF2B5EF4-FFF2-40B4-BE49-F238E27FC236}">
                <a16:creationId xmlns:a16="http://schemas.microsoft.com/office/drawing/2014/main" xmlns="" id="{17FDE16F-086F-4B78-8C5D-FC89F2C11C09}"/>
              </a:ext>
            </a:extLst>
          </p:cNvPr>
          <p:cNvSpPr txBox="1"/>
          <p:nvPr/>
        </p:nvSpPr>
        <p:spPr>
          <a:xfrm>
            <a:off x="5883564" y="5644165"/>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239570" cy="3102673"/>
            <a:chOff x="760064" y="827862"/>
            <a:chExt cx="6239570" cy="3102673"/>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Speaking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797088"/>
              <a:ext cx="420785" cy="445296"/>
            </a:xfrm>
            <a:prstGeom prst="rect">
              <a:avLst/>
            </a:prstGeom>
          </p:spPr>
        </p:pic>
        <p:sp>
          <p:nvSpPr>
            <p:cNvPr id="20" name="TextBox 19"/>
            <p:cNvSpPr txBox="1"/>
            <p:nvPr/>
          </p:nvSpPr>
          <p:spPr>
            <a:xfrm>
              <a:off x="1223293" y="2730206"/>
              <a:ext cx="5776341" cy="1200329"/>
            </a:xfrm>
            <a:prstGeom prst="rect">
              <a:avLst/>
            </a:prstGeom>
            <a:noFill/>
          </p:spPr>
          <p:txBody>
            <a:bodyPr wrap="square" rtlCol="0">
              <a:spAutoFit/>
            </a:bodyPr>
            <a:lstStyle/>
            <a:p>
              <a:r>
                <a:rPr lang="en-US" sz="2400" b="1">
                  <a:cs typeface="Arial" panose="020B0604020202020204" pitchFamily="34" charset="0"/>
                </a:rPr>
                <a:t>Work in groups. Interview your classmates about their likes. Take notes of their answers and report to the class.</a:t>
              </a:r>
            </a:p>
          </p:txBody>
        </p:sp>
      </p:grpSp>
    </p:spTree>
    <p:extLst>
      <p:ext uri="{BB962C8B-B14F-4D97-AF65-F5344CB8AC3E}">
        <p14:creationId xmlns:p14="http://schemas.microsoft.com/office/powerpoint/2010/main" val="419019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6521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7403" y="84663"/>
            <a:ext cx="7954216"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Interview your classmates about their likes. Take notes of their answers and report to the class.</a:t>
            </a:r>
          </a:p>
        </p:txBody>
      </p:sp>
      <p:graphicFrame>
        <p:nvGraphicFramePr>
          <p:cNvPr id="4" name="Table 3"/>
          <p:cNvGraphicFramePr>
            <a:graphicFrameLocks noGrp="1"/>
          </p:cNvGraphicFramePr>
          <p:nvPr>
            <p:extLst>
              <p:ext uri="{D42A27DB-BD31-4B8C-83A1-F6EECF244321}">
                <p14:modId xmlns:p14="http://schemas.microsoft.com/office/powerpoint/2010/main" val="3128588785"/>
              </p:ext>
            </p:extLst>
          </p:nvPr>
        </p:nvGraphicFramePr>
        <p:xfrm>
          <a:off x="219994" y="2082801"/>
          <a:ext cx="8507259" cy="3736108"/>
        </p:xfrm>
        <a:graphic>
          <a:graphicData uri="http://schemas.openxmlformats.org/drawingml/2006/table">
            <a:tbl>
              <a:tblPr firstRow="1" bandRow="1">
                <a:tableStyleId>{00A15C55-8517-42AA-B614-E9B94910E393}</a:tableStyleId>
              </a:tblPr>
              <a:tblGrid>
                <a:gridCol w="5359924">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547135">
                  <a:extLst>
                    <a:ext uri="{9D8B030D-6E8A-4147-A177-3AD203B41FA5}">
                      <a16:colId xmlns:a16="http://schemas.microsoft.com/office/drawing/2014/main" xmlns="" val="20002"/>
                    </a:ext>
                  </a:extLst>
                </a:gridCol>
              </a:tblGrid>
              <a:tr h="934027">
                <a:tc>
                  <a:txBody>
                    <a:bodyPr/>
                    <a:lstStyle/>
                    <a:p>
                      <a:pPr algn="ctr"/>
                      <a:r>
                        <a:rPr lang="en-US" sz="2500" dirty="0">
                          <a:solidFill>
                            <a:schemeClr val="bg1"/>
                          </a:solidFill>
                        </a:rPr>
                        <a:t>Questions</a:t>
                      </a:r>
                    </a:p>
                  </a:txBody>
                  <a:tcPr marL="127609" marR="127609" marT="63804" marB="63804" anchor="ctr"/>
                </a:tc>
                <a:tc>
                  <a:txBody>
                    <a:bodyPr/>
                    <a:lstStyle/>
                    <a:p>
                      <a:pPr algn="ctr"/>
                      <a:r>
                        <a:rPr lang="en-US" sz="2500" dirty="0">
                          <a:solidFill>
                            <a:schemeClr val="bg1"/>
                          </a:solidFill>
                        </a:rPr>
                        <a:t>Person</a:t>
                      </a:r>
                      <a:r>
                        <a:rPr lang="en-US" sz="2500" baseline="0" dirty="0">
                          <a:solidFill>
                            <a:schemeClr val="bg1"/>
                          </a:solidFill>
                        </a:rPr>
                        <a:t> 1</a:t>
                      </a:r>
                      <a:endParaRPr lang="en-US" sz="2500" dirty="0">
                        <a:solidFill>
                          <a:schemeClr val="bg1"/>
                        </a:solidFill>
                      </a:endParaRPr>
                    </a:p>
                  </a:txBody>
                  <a:tcPr marL="127609" marR="127609" marT="63804" marB="63804" anchor="ctr"/>
                </a:tc>
                <a:tc>
                  <a:txBody>
                    <a:bodyPr/>
                    <a:lstStyle/>
                    <a:p>
                      <a:pPr algn="ctr"/>
                      <a:r>
                        <a:rPr lang="en-US" sz="2500" dirty="0">
                          <a:solidFill>
                            <a:schemeClr val="bg1"/>
                          </a:solidFill>
                        </a:rPr>
                        <a:t>Person 2</a:t>
                      </a:r>
                    </a:p>
                  </a:txBody>
                  <a:tcPr marL="127609" marR="127609" marT="63804" marB="63804" anchor="ctr"/>
                </a:tc>
                <a:extLst>
                  <a:ext uri="{0D108BD9-81ED-4DB2-BD59-A6C34878D82A}">
                    <a16:rowId xmlns:a16="http://schemas.microsoft.com/office/drawing/2014/main" xmlns="" val="10000"/>
                  </a:ext>
                </a:extLst>
              </a:tr>
              <a:tr h="934027">
                <a:tc>
                  <a:txBody>
                    <a:bodyPr/>
                    <a:lstStyle/>
                    <a:p>
                      <a:r>
                        <a:rPr lang="en-US" sz="2500" b="1">
                          <a:solidFill>
                            <a:srgbClr val="00589A"/>
                          </a:solidFill>
                        </a:rPr>
                        <a:t>1. </a:t>
                      </a:r>
                      <a:r>
                        <a:rPr lang="en-US" sz="2500"/>
                        <a:t>What city would you like to visit?</a:t>
                      </a:r>
                    </a:p>
                  </a:txBody>
                  <a:tcPr marL="127609" marR="127609" marT="63804" marB="63804" anchor="ctr"/>
                </a:tc>
                <a:tc>
                  <a:txBody>
                    <a:bodyPr/>
                    <a:lstStyle/>
                    <a:p>
                      <a:endParaRPr lang="en-US" sz="2500"/>
                    </a:p>
                  </a:txBody>
                  <a:tcPr marL="127609" marR="127609" marT="63804" marB="63804"/>
                </a:tc>
                <a:tc>
                  <a:txBody>
                    <a:bodyPr/>
                    <a:lstStyle/>
                    <a:p>
                      <a:endParaRPr lang="en-US" sz="2500"/>
                    </a:p>
                  </a:txBody>
                  <a:tcPr marL="127609" marR="127609" marT="63804" marB="63804"/>
                </a:tc>
                <a:extLst>
                  <a:ext uri="{0D108BD9-81ED-4DB2-BD59-A6C34878D82A}">
                    <a16:rowId xmlns:a16="http://schemas.microsoft.com/office/drawing/2014/main" xmlns="" val="10001"/>
                  </a:ext>
                </a:extLst>
              </a:tr>
              <a:tr h="934027">
                <a:tc>
                  <a:txBody>
                    <a:bodyPr/>
                    <a:lstStyle/>
                    <a:p>
                      <a:r>
                        <a:rPr lang="en-US" sz="2500" b="1" kern="1200">
                          <a:solidFill>
                            <a:srgbClr val="00589A"/>
                          </a:solidFill>
                        </a:rPr>
                        <a:t>2.</a:t>
                      </a:r>
                      <a:r>
                        <a:rPr lang="en-US" sz="2500"/>
                        <a:t> What sports do you like playing?</a:t>
                      </a:r>
                    </a:p>
                  </a:txBody>
                  <a:tcPr marL="127609" marR="127609" marT="63804" marB="63804" anchor="ctr"/>
                </a:tc>
                <a:tc>
                  <a:txBody>
                    <a:bodyPr/>
                    <a:lstStyle/>
                    <a:p>
                      <a:endParaRPr lang="en-US" sz="2500"/>
                    </a:p>
                  </a:txBody>
                  <a:tcPr marL="127609" marR="127609" marT="63804" marB="63804"/>
                </a:tc>
                <a:tc>
                  <a:txBody>
                    <a:bodyPr/>
                    <a:lstStyle/>
                    <a:p>
                      <a:endParaRPr lang="en-US" sz="2500"/>
                    </a:p>
                  </a:txBody>
                  <a:tcPr marL="127609" marR="127609" marT="63804" marB="63804"/>
                </a:tc>
                <a:extLst>
                  <a:ext uri="{0D108BD9-81ED-4DB2-BD59-A6C34878D82A}">
                    <a16:rowId xmlns:a16="http://schemas.microsoft.com/office/drawing/2014/main" xmlns="" val="10002"/>
                  </a:ext>
                </a:extLst>
              </a:tr>
              <a:tr h="934027">
                <a:tc>
                  <a:txBody>
                    <a:bodyPr/>
                    <a:lstStyle/>
                    <a:p>
                      <a:r>
                        <a:rPr lang="en-US" sz="2500" b="1" kern="1200">
                          <a:solidFill>
                            <a:srgbClr val="00589A"/>
                          </a:solidFill>
                        </a:rPr>
                        <a:t>3.</a:t>
                      </a:r>
                      <a:r>
                        <a:rPr lang="en-US" sz="2500"/>
                        <a:t> What TV programme do you like</a:t>
                      </a:r>
                    </a:p>
                    <a:p>
                      <a:r>
                        <a:rPr lang="en-US" sz="2500" baseline="0"/>
                        <a:t>     </a:t>
                      </a:r>
                      <a:r>
                        <a:rPr lang="en-US" sz="2500"/>
                        <a:t>watching?</a:t>
                      </a:r>
                    </a:p>
                  </a:txBody>
                  <a:tcPr marL="127609" marR="127609" marT="63804" marB="63804" anchor="ctr"/>
                </a:tc>
                <a:tc>
                  <a:txBody>
                    <a:bodyPr/>
                    <a:lstStyle/>
                    <a:p>
                      <a:endParaRPr lang="en-US" sz="2500"/>
                    </a:p>
                  </a:txBody>
                  <a:tcPr marL="127609" marR="127609" marT="63804" marB="63804"/>
                </a:tc>
                <a:tc>
                  <a:txBody>
                    <a:bodyPr/>
                    <a:lstStyle/>
                    <a:p>
                      <a:endParaRPr lang="en-US" sz="2500" dirty="0"/>
                    </a:p>
                  </a:txBody>
                  <a:tcPr marL="127609" marR="127609" marT="63804" marB="63804"/>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46835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199492" cy="2733341"/>
            <a:chOff x="760064" y="827862"/>
            <a:chExt cx="6199492" cy="2733341"/>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Listening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803274"/>
              <a:ext cx="420785" cy="432923"/>
            </a:xfrm>
            <a:prstGeom prst="rect">
              <a:avLst/>
            </a:prstGeom>
          </p:spPr>
        </p:pic>
        <p:sp>
          <p:nvSpPr>
            <p:cNvPr id="20" name="TextBox 19"/>
            <p:cNvSpPr txBox="1"/>
            <p:nvPr/>
          </p:nvSpPr>
          <p:spPr>
            <a:xfrm>
              <a:off x="1223293" y="2730206"/>
              <a:ext cx="5736263" cy="830997"/>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Listen  to  a  talk  about  Singapore and fill the missing information.</a:t>
              </a:r>
            </a:p>
          </p:txBody>
        </p:sp>
      </p:grpSp>
    </p:spTree>
    <p:extLst>
      <p:ext uri="{BB962C8B-B14F-4D97-AF65-F5344CB8AC3E}">
        <p14:creationId xmlns:p14="http://schemas.microsoft.com/office/powerpoint/2010/main" val="327604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92219" y="62542"/>
            <a:ext cx="7946981" cy="830997"/>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to  a  talk  about  Singapore and fill the missing information.</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219" y="1219156"/>
            <a:ext cx="2904329" cy="1923731"/>
          </a:xfrm>
          <a:prstGeom prst="round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9093" y="1219156"/>
            <a:ext cx="2819726" cy="1879646"/>
          </a:xfrm>
          <a:prstGeom prst="roundRect">
            <a:avLst/>
          </a:prstGeom>
        </p:spPr>
      </p:pic>
      <p:sp>
        <p:nvSpPr>
          <p:cNvPr id="4" name="Rounded Rectangle 3"/>
          <p:cNvSpPr/>
          <p:nvPr/>
        </p:nvSpPr>
        <p:spPr>
          <a:xfrm>
            <a:off x="1007918" y="3233886"/>
            <a:ext cx="2680854" cy="481445"/>
          </a:xfrm>
          <a:prstGeom prst="round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58529" y="3233886"/>
            <a:ext cx="2680854" cy="481445"/>
          </a:xfrm>
          <a:prstGeom prst="round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4564" y="3267049"/>
            <a:ext cx="2358736" cy="461665"/>
          </a:xfrm>
          <a:prstGeom prst="rect">
            <a:avLst/>
          </a:prstGeom>
          <a:noFill/>
        </p:spPr>
        <p:txBody>
          <a:bodyPr wrap="square" rtlCol="0">
            <a:spAutoFit/>
          </a:bodyPr>
          <a:lstStyle/>
          <a:p>
            <a:pPr algn="ctr"/>
            <a:r>
              <a:rPr lang="en-US" sz="2400" b="1">
                <a:solidFill>
                  <a:srgbClr val="00589A"/>
                </a:solidFill>
              </a:rPr>
              <a:t>Merlion Park</a:t>
            </a:r>
          </a:p>
        </p:txBody>
      </p:sp>
      <p:sp>
        <p:nvSpPr>
          <p:cNvPr id="11" name="TextBox 10"/>
          <p:cNvSpPr txBox="1"/>
          <p:nvPr/>
        </p:nvSpPr>
        <p:spPr>
          <a:xfrm>
            <a:off x="5389094" y="3243775"/>
            <a:ext cx="2807439" cy="461665"/>
          </a:xfrm>
          <a:prstGeom prst="rect">
            <a:avLst/>
          </a:prstGeom>
          <a:noFill/>
        </p:spPr>
        <p:txBody>
          <a:bodyPr wrap="square" rtlCol="0">
            <a:spAutoFit/>
          </a:bodyPr>
          <a:lstStyle/>
          <a:p>
            <a:pPr algn="ctr"/>
            <a:r>
              <a:rPr lang="en-US" sz="2400" b="1">
                <a:solidFill>
                  <a:srgbClr val="00589A"/>
                </a:solidFill>
              </a:rPr>
              <a:t>Hop-on hop-off bus</a:t>
            </a:r>
          </a:p>
        </p:txBody>
      </p:sp>
      <p:sp>
        <p:nvSpPr>
          <p:cNvPr id="10" name="TextBox 9"/>
          <p:cNvSpPr txBox="1"/>
          <p:nvPr/>
        </p:nvSpPr>
        <p:spPr>
          <a:xfrm>
            <a:off x="552990" y="3904680"/>
            <a:ext cx="8038020" cy="2650982"/>
          </a:xfrm>
          <a:prstGeom prst="rect">
            <a:avLst/>
          </a:prstGeom>
          <a:noFill/>
        </p:spPr>
        <p:txBody>
          <a:bodyPr wrap="square" rtlCol="0">
            <a:spAutoFit/>
          </a:bodyPr>
          <a:lstStyle/>
          <a:p>
            <a:pPr algn="just">
              <a:lnSpc>
                <a:spcPct val="130000"/>
              </a:lnSpc>
            </a:pPr>
            <a:r>
              <a:rPr lang="en-US" sz="2600" dirty="0"/>
              <a:t>Singapore attracts millions of (1)</a:t>
            </a:r>
          </a:p>
          <a:p>
            <a:pPr algn="just">
              <a:lnSpc>
                <a:spcPct val="130000"/>
              </a:lnSpc>
            </a:pPr>
            <a:r>
              <a:rPr lang="en-US" sz="2600" dirty="0"/>
              <a:t>A hop-on hop-off  bus goes (2) </a:t>
            </a:r>
          </a:p>
          <a:p>
            <a:pPr algn="just">
              <a:lnSpc>
                <a:spcPct val="130000"/>
              </a:lnSpc>
            </a:pPr>
            <a:r>
              <a:rPr lang="en-US" sz="2600" dirty="0"/>
              <a:t>The cost of the tour is (3)</a:t>
            </a:r>
          </a:p>
          <a:p>
            <a:pPr algn="just">
              <a:lnSpc>
                <a:spcPct val="130000"/>
              </a:lnSpc>
            </a:pPr>
            <a:r>
              <a:rPr lang="en-US" sz="2600" dirty="0"/>
              <a:t>The bus comes every (4)</a:t>
            </a:r>
          </a:p>
          <a:p>
            <a:pPr algn="just">
              <a:lnSpc>
                <a:spcPct val="130000"/>
              </a:lnSpc>
            </a:pPr>
            <a:r>
              <a:rPr lang="en-US" sz="2600" dirty="0"/>
              <a:t>This tour is good for people with (5)</a:t>
            </a:r>
          </a:p>
        </p:txBody>
      </p:sp>
      <p:pic>
        <p:nvPicPr>
          <p:cNvPr id="12" name="B2_22">
            <a:hlinkClick r:id="" action="ppaction://media"/>
            <a:extLst>
              <a:ext uri="{FF2B5EF4-FFF2-40B4-BE49-F238E27FC236}">
                <a16:creationId xmlns:a16="http://schemas.microsoft.com/office/drawing/2014/main" xmlns="" id="{A425D5E6-38A8-40ED-994C-F3978674076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084637" y="461289"/>
            <a:ext cx="487363" cy="487363"/>
          </a:xfrm>
          <a:prstGeom prst="rect">
            <a:avLst/>
          </a:prstGeom>
        </p:spPr>
      </p:pic>
      <p:sp>
        <p:nvSpPr>
          <p:cNvPr id="14" name="TextBox 13">
            <a:extLst>
              <a:ext uri="{FF2B5EF4-FFF2-40B4-BE49-F238E27FC236}">
                <a16:creationId xmlns:a16="http://schemas.microsoft.com/office/drawing/2014/main" xmlns="" id="{7C8B6305-CFC1-45FB-A517-55CD9FC52E02}"/>
              </a:ext>
            </a:extLst>
          </p:cNvPr>
          <p:cNvSpPr txBox="1"/>
          <p:nvPr/>
        </p:nvSpPr>
        <p:spPr>
          <a:xfrm>
            <a:off x="4964545" y="3984681"/>
            <a:ext cx="2995317" cy="492443"/>
          </a:xfrm>
          <a:prstGeom prst="rect">
            <a:avLst/>
          </a:prstGeom>
          <a:noFill/>
        </p:spPr>
        <p:txBody>
          <a:bodyPr wrap="square">
            <a:spAutoFit/>
          </a:bodyPr>
          <a:lstStyle/>
          <a:p>
            <a:r>
              <a:rPr lang="en-US" sz="2600" dirty="0"/>
              <a:t>_______ every year. </a:t>
            </a:r>
          </a:p>
        </p:txBody>
      </p:sp>
      <p:sp>
        <p:nvSpPr>
          <p:cNvPr id="15" name="TextBox 14">
            <a:extLst>
              <a:ext uri="{FF2B5EF4-FFF2-40B4-BE49-F238E27FC236}">
                <a16:creationId xmlns:a16="http://schemas.microsoft.com/office/drawing/2014/main" xmlns="" id="{A5C2A02C-0F44-4C5A-A827-F91999E175B9}"/>
              </a:ext>
            </a:extLst>
          </p:cNvPr>
          <p:cNvSpPr txBox="1"/>
          <p:nvPr/>
        </p:nvSpPr>
        <p:spPr>
          <a:xfrm>
            <a:off x="4964545" y="3973770"/>
            <a:ext cx="2995317" cy="492443"/>
          </a:xfrm>
          <a:prstGeom prst="rect">
            <a:avLst/>
          </a:prstGeom>
          <a:noFill/>
        </p:spPr>
        <p:txBody>
          <a:bodyPr wrap="square">
            <a:spAutoFit/>
          </a:bodyPr>
          <a:lstStyle/>
          <a:p>
            <a:r>
              <a:rPr lang="en-US" sz="2600" dirty="0">
                <a:solidFill>
                  <a:srgbClr val="00B050"/>
                </a:solidFill>
              </a:rPr>
              <a:t>visitors</a:t>
            </a:r>
            <a:r>
              <a:rPr lang="en-US" sz="2600" dirty="0"/>
              <a:t> every year. </a:t>
            </a:r>
          </a:p>
        </p:txBody>
      </p:sp>
      <p:sp>
        <p:nvSpPr>
          <p:cNvPr id="17" name="TextBox 16">
            <a:extLst>
              <a:ext uri="{FF2B5EF4-FFF2-40B4-BE49-F238E27FC236}">
                <a16:creationId xmlns:a16="http://schemas.microsoft.com/office/drawing/2014/main" xmlns="" id="{7F017CD3-1E4C-4AE2-9F62-D6D4D823E82F}"/>
              </a:ext>
            </a:extLst>
          </p:cNvPr>
          <p:cNvSpPr txBox="1"/>
          <p:nvPr/>
        </p:nvSpPr>
        <p:spPr>
          <a:xfrm>
            <a:off x="4734828" y="4511318"/>
            <a:ext cx="3856182" cy="492443"/>
          </a:xfrm>
          <a:prstGeom prst="rect">
            <a:avLst/>
          </a:prstGeom>
          <a:noFill/>
        </p:spPr>
        <p:txBody>
          <a:bodyPr wrap="square">
            <a:spAutoFit/>
          </a:bodyPr>
          <a:lstStyle/>
          <a:p>
            <a:r>
              <a:rPr lang="en-US" sz="2600" dirty="0"/>
              <a:t>_______ around the city. </a:t>
            </a:r>
          </a:p>
        </p:txBody>
      </p:sp>
      <p:sp>
        <p:nvSpPr>
          <p:cNvPr id="18" name="TextBox 17">
            <a:extLst>
              <a:ext uri="{FF2B5EF4-FFF2-40B4-BE49-F238E27FC236}">
                <a16:creationId xmlns:a16="http://schemas.microsoft.com/office/drawing/2014/main" xmlns="" id="{3D106720-12CE-4D95-A416-7ACFAE11D1D8}"/>
              </a:ext>
            </a:extLst>
          </p:cNvPr>
          <p:cNvSpPr txBox="1"/>
          <p:nvPr/>
        </p:nvSpPr>
        <p:spPr>
          <a:xfrm>
            <a:off x="4660938" y="4505039"/>
            <a:ext cx="3856182" cy="492443"/>
          </a:xfrm>
          <a:prstGeom prst="rect">
            <a:avLst/>
          </a:prstGeom>
          <a:noFill/>
        </p:spPr>
        <p:txBody>
          <a:bodyPr wrap="square">
            <a:spAutoFit/>
          </a:bodyPr>
          <a:lstStyle/>
          <a:p>
            <a:r>
              <a:rPr lang="en-US" sz="2600" dirty="0">
                <a:solidFill>
                  <a:srgbClr val="00B050"/>
                </a:solidFill>
              </a:rPr>
              <a:t>slowly</a:t>
            </a:r>
            <a:r>
              <a:rPr lang="en-US" sz="2600" dirty="0"/>
              <a:t> around the city. </a:t>
            </a:r>
          </a:p>
        </p:txBody>
      </p:sp>
      <p:sp>
        <p:nvSpPr>
          <p:cNvPr id="20" name="TextBox 19">
            <a:extLst>
              <a:ext uri="{FF2B5EF4-FFF2-40B4-BE49-F238E27FC236}">
                <a16:creationId xmlns:a16="http://schemas.microsoft.com/office/drawing/2014/main" xmlns="" id="{0E2BCEF1-70F3-4888-A829-2EF9B37A1D44}"/>
              </a:ext>
            </a:extLst>
          </p:cNvPr>
          <p:cNvSpPr txBox="1"/>
          <p:nvPr/>
        </p:nvSpPr>
        <p:spPr>
          <a:xfrm>
            <a:off x="3976431" y="5025869"/>
            <a:ext cx="2448828" cy="492443"/>
          </a:xfrm>
          <a:prstGeom prst="rect">
            <a:avLst/>
          </a:prstGeom>
          <a:noFill/>
        </p:spPr>
        <p:txBody>
          <a:bodyPr wrap="square">
            <a:spAutoFit/>
          </a:bodyPr>
          <a:lstStyle/>
          <a:p>
            <a:r>
              <a:rPr lang="en-US" sz="2600" dirty="0"/>
              <a:t>_______ dollars. </a:t>
            </a:r>
          </a:p>
        </p:txBody>
      </p:sp>
      <p:sp>
        <p:nvSpPr>
          <p:cNvPr id="21" name="TextBox 20">
            <a:extLst>
              <a:ext uri="{FF2B5EF4-FFF2-40B4-BE49-F238E27FC236}">
                <a16:creationId xmlns:a16="http://schemas.microsoft.com/office/drawing/2014/main" xmlns="" id="{6CB9B752-64A4-4AFE-ADAB-25881772A151}"/>
              </a:ext>
            </a:extLst>
          </p:cNvPr>
          <p:cNvSpPr txBox="1"/>
          <p:nvPr/>
        </p:nvSpPr>
        <p:spPr>
          <a:xfrm>
            <a:off x="4013375" y="5032148"/>
            <a:ext cx="2448828" cy="492443"/>
          </a:xfrm>
          <a:prstGeom prst="rect">
            <a:avLst/>
          </a:prstGeom>
          <a:noFill/>
        </p:spPr>
        <p:txBody>
          <a:bodyPr wrap="square">
            <a:spAutoFit/>
          </a:bodyPr>
          <a:lstStyle/>
          <a:p>
            <a:r>
              <a:rPr lang="en-US" sz="2600" dirty="0">
                <a:solidFill>
                  <a:srgbClr val="00B050"/>
                </a:solidFill>
              </a:rPr>
              <a:t>35</a:t>
            </a:r>
            <a:r>
              <a:rPr lang="en-US" sz="2600" dirty="0"/>
              <a:t> dollars. </a:t>
            </a:r>
          </a:p>
        </p:txBody>
      </p:sp>
      <p:sp>
        <p:nvSpPr>
          <p:cNvPr id="23" name="TextBox 22">
            <a:extLst>
              <a:ext uri="{FF2B5EF4-FFF2-40B4-BE49-F238E27FC236}">
                <a16:creationId xmlns:a16="http://schemas.microsoft.com/office/drawing/2014/main" xmlns="" id="{CE8CABD0-7DCA-4015-8C97-442E15C810C3}"/>
              </a:ext>
            </a:extLst>
          </p:cNvPr>
          <p:cNvSpPr txBox="1"/>
          <p:nvPr/>
        </p:nvSpPr>
        <p:spPr>
          <a:xfrm>
            <a:off x="3855480" y="5537017"/>
            <a:ext cx="2807439" cy="492443"/>
          </a:xfrm>
          <a:prstGeom prst="rect">
            <a:avLst/>
          </a:prstGeom>
          <a:noFill/>
        </p:spPr>
        <p:txBody>
          <a:bodyPr wrap="square">
            <a:spAutoFit/>
          </a:bodyPr>
          <a:lstStyle/>
          <a:p>
            <a:r>
              <a:rPr lang="en-US" sz="2600" dirty="0"/>
              <a:t>_______ minutes. </a:t>
            </a:r>
          </a:p>
        </p:txBody>
      </p:sp>
      <p:sp>
        <p:nvSpPr>
          <p:cNvPr id="24" name="TextBox 23">
            <a:extLst>
              <a:ext uri="{FF2B5EF4-FFF2-40B4-BE49-F238E27FC236}">
                <a16:creationId xmlns:a16="http://schemas.microsoft.com/office/drawing/2014/main" xmlns="" id="{D4E1776C-88AD-45EF-B47B-F6B825B43B2D}"/>
              </a:ext>
            </a:extLst>
          </p:cNvPr>
          <p:cNvSpPr txBox="1"/>
          <p:nvPr/>
        </p:nvSpPr>
        <p:spPr>
          <a:xfrm>
            <a:off x="3855480" y="5552978"/>
            <a:ext cx="2807439" cy="492443"/>
          </a:xfrm>
          <a:prstGeom prst="rect">
            <a:avLst/>
          </a:prstGeom>
          <a:noFill/>
        </p:spPr>
        <p:txBody>
          <a:bodyPr wrap="square">
            <a:spAutoFit/>
          </a:bodyPr>
          <a:lstStyle/>
          <a:p>
            <a:r>
              <a:rPr lang="en-US" sz="2600" dirty="0">
                <a:solidFill>
                  <a:srgbClr val="00B050"/>
                </a:solidFill>
              </a:rPr>
              <a:t>30</a:t>
            </a:r>
            <a:r>
              <a:rPr lang="en-US" sz="2600" dirty="0"/>
              <a:t> minutes. </a:t>
            </a:r>
          </a:p>
        </p:txBody>
      </p:sp>
      <p:sp>
        <p:nvSpPr>
          <p:cNvPr id="26" name="TextBox 25">
            <a:extLst>
              <a:ext uri="{FF2B5EF4-FFF2-40B4-BE49-F238E27FC236}">
                <a16:creationId xmlns:a16="http://schemas.microsoft.com/office/drawing/2014/main" xmlns="" id="{7F20D4BB-FC19-498F-8EAA-7523DC399547}"/>
              </a:ext>
            </a:extLst>
          </p:cNvPr>
          <p:cNvSpPr txBox="1"/>
          <p:nvPr/>
        </p:nvSpPr>
        <p:spPr>
          <a:xfrm>
            <a:off x="5389093" y="6063219"/>
            <a:ext cx="2184400" cy="492443"/>
          </a:xfrm>
          <a:prstGeom prst="rect">
            <a:avLst/>
          </a:prstGeom>
          <a:noFill/>
        </p:spPr>
        <p:txBody>
          <a:bodyPr wrap="square">
            <a:spAutoFit/>
          </a:bodyPr>
          <a:lstStyle/>
          <a:p>
            <a:r>
              <a:rPr lang="en-US" sz="2600" dirty="0"/>
              <a:t>_______ time.</a:t>
            </a:r>
          </a:p>
        </p:txBody>
      </p:sp>
      <p:sp>
        <p:nvSpPr>
          <p:cNvPr id="27" name="TextBox 26">
            <a:extLst>
              <a:ext uri="{FF2B5EF4-FFF2-40B4-BE49-F238E27FC236}">
                <a16:creationId xmlns:a16="http://schemas.microsoft.com/office/drawing/2014/main" xmlns="" id="{44467E85-AC92-46D7-96B4-CAB00AE592CF}"/>
              </a:ext>
            </a:extLst>
          </p:cNvPr>
          <p:cNvSpPr txBox="1"/>
          <p:nvPr/>
        </p:nvSpPr>
        <p:spPr>
          <a:xfrm>
            <a:off x="5389093" y="6061382"/>
            <a:ext cx="1668216" cy="492443"/>
          </a:xfrm>
          <a:prstGeom prst="rect">
            <a:avLst/>
          </a:prstGeom>
          <a:noFill/>
        </p:spPr>
        <p:txBody>
          <a:bodyPr wrap="square">
            <a:spAutoFit/>
          </a:bodyPr>
          <a:lstStyle/>
          <a:p>
            <a:r>
              <a:rPr lang="en-US" sz="2600" dirty="0">
                <a:solidFill>
                  <a:srgbClr val="00B050"/>
                </a:solidFill>
              </a:rPr>
              <a:t>little</a:t>
            </a:r>
            <a:r>
              <a:rPr lang="en-US" sz="2600" dirty="0"/>
              <a:t> time.</a:t>
            </a:r>
          </a:p>
        </p:txBody>
      </p:sp>
      <p:sp>
        <p:nvSpPr>
          <p:cNvPr id="28" name="Rounded Rectangle 3">
            <a:hlinkClick r:id="rId9" action="ppaction://hlinksldjump"/>
            <a:extLst>
              <a:ext uri="{FF2B5EF4-FFF2-40B4-BE49-F238E27FC236}">
                <a16:creationId xmlns:a16="http://schemas.microsoft.com/office/drawing/2014/main" xmlns="" id="{7E53AB9D-DB90-44FE-A276-50EBB02D1C77}"/>
              </a:ext>
            </a:extLst>
          </p:cNvPr>
          <p:cNvSpPr/>
          <p:nvPr/>
        </p:nvSpPr>
        <p:spPr>
          <a:xfrm>
            <a:off x="7716487" y="6439797"/>
            <a:ext cx="1383282" cy="375143"/>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Audio script</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61808" fill="hold"/>
                                        <p:tgtEl>
                                          <p:spTgt spid="12"/>
                                        </p:tgtEl>
                                      </p:cBhvr>
                                    </p:cmd>
                                  </p:childTnLst>
                                </p:cTn>
                              </p:par>
                            </p:childTnLst>
                          </p:cTn>
                        </p:par>
                      </p:childTnLst>
                    </p:cTn>
                  </p:par>
                </p:childTnLst>
              </p:cTn>
              <p:nextCondLst>
                <p:cond evt="onClick" delay="0">
                  <p:tgtEl>
                    <p:spTgt spid="12"/>
                  </p:tgtEl>
                </p:cond>
              </p:nextCondLst>
            </p:seq>
            <p:audio>
              <p:cMediaNode vol="80000">
                <p:cTn id="38" fill="hold" display="0">
                  <p:stCondLst>
                    <p:cond delay="indefinite"/>
                  </p:stCondLst>
                  <p:endCondLst>
                    <p:cond evt="onStopAudio" delay="0">
                      <p:tgtEl>
                        <p:sldTgt/>
                      </p:tgtEl>
                    </p:cond>
                  </p:endCondLst>
                </p:cTn>
                <p:tgtEl>
                  <p:spTgt spid="12"/>
                </p:tgtEl>
              </p:cMediaNode>
            </p:audio>
          </p:childTnLst>
        </p:cTn>
      </p:par>
    </p:tnLst>
    <p:bldLst>
      <p:bldP spid="14" grpId="0"/>
      <p:bldP spid="17" grpId="0"/>
      <p:bldP spid="18" grpId="0"/>
      <p:bldP spid="20" grpId="0"/>
      <p:bldP spid="21"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TotalTime>
  <Words>614</Words>
  <Application>Microsoft Office PowerPoint</Application>
  <PresentationFormat>On-screen Show (4:3)</PresentationFormat>
  <Paragraphs>88</Paragraphs>
  <Slides>13</Slides>
  <Notes>0</Notes>
  <HiddenSlides>1</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61</cp:revision>
  <dcterms:created xsi:type="dcterms:W3CDTF">2020-12-09T02:04:09Z</dcterms:created>
  <dcterms:modified xsi:type="dcterms:W3CDTF">2022-02-16T23:32:44Z</dcterms:modified>
</cp:coreProperties>
</file>