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3" r:id="rId3"/>
    <p:sldId id="258" r:id="rId4"/>
    <p:sldId id="274" r:id="rId5"/>
    <p:sldId id="260" r:id="rId6"/>
    <p:sldId id="261" r:id="rId7"/>
    <p:sldId id="277" r:id="rId8"/>
    <p:sldId id="264" r:id="rId9"/>
    <p:sldId id="263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6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6A6A6"/>
    <a:srgbClr val="C0E6EA"/>
    <a:srgbClr val="05A0B8"/>
    <a:srgbClr val="048DA4"/>
    <a:srgbClr val="008000"/>
    <a:srgbClr val="0FB7BD"/>
    <a:srgbClr val="A3E7FF"/>
    <a:srgbClr val="89E0F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146" y="12"/>
      </p:cViewPr>
      <p:guideLst>
        <p:guide orient="horz" pos="2160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7 – 8 – 9)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Circle the word with the different underlined sound. Listen and check.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word with the different underlined sound. Listen and check. 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B8419B24-0E2B-4612-AB94-3780CB9F803B}"/>
              </a:ext>
            </a:extLst>
          </p:cNvPr>
          <p:cNvSpPr/>
          <p:nvPr/>
        </p:nvSpPr>
        <p:spPr>
          <a:xfrm rot="5400000">
            <a:off x="8474367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9976" y="1979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9976" y="2903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9976" y="38082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9976" y="47375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9976" y="56423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46726" y="1969768"/>
            <a:ext cx="1310532" cy="470927"/>
            <a:chOff x="1490433" y="2168225"/>
            <a:chExt cx="1310532" cy="470927"/>
          </a:xfrm>
        </p:grpSpPr>
        <p:sp>
          <p:nvSpPr>
            <p:cNvPr id="21" name="TextBox 2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ow</a:t>
              </a:r>
              <a:r>
                <a:rPr lang="en-US" sz="2400"/>
                <a:t>er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07936" y="1974398"/>
            <a:ext cx="1709993" cy="470927"/>
            <a:chOff x="1490433" y="2168225"/>
            <a:chExt cx="1709993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u="sng"/>
                <a:t>ow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69146" y="1979030"/>
            <a:ext cx="1560787" cy="470927"/>
            <a:chOff x="1490433" y="2168225"/>
            <a:chExt cx="1560787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sn</a:t>
              </a:r>
              <a:r>
                <a:rPr lang="en-US" sz="2400" u="sng"/>
                <a:t>ow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46726" y="2886863"/>
            <a:ext cx="1518073" cy="470927"/>
            <a:chOff x="1490433" y="2168225"/>
            <a:chExt cx="1518073" cy="470927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1182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symb</a:t>
              </a:r>
              <a:r>
                <a:rPr lang="en-US" sz="2400" u="sng"/>
                <a:t>o</a:t>
              </a:r>
              <a:r>
                <a:rPr lang="en-US" sz="2400"/>
                <a:t>l</a:t>
              </a:r>
              <a:endParaRPr lang="en-US" sz="2400" u="sn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07936" y="2891493"/>
            <a:ext cx="1709993" cy="470927"/>
            <a:chOff x="1490433" y="2168225"/>
            <a:chExt cx="1709993" cy="470927"/>
          </a:xfrm>
        </p:grpSpPr>
        <p:sp>
          <p:nvSpPr>
            <p:cNvPr id="39" name="TextBox 3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/>
                <a:t>o</a:t>
              </a:r>
              <a:r>
                <a:rPr lang="en-US" sz="2400"/>
                <a:t>pening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69146" y="2896125"/>
            <a:ext cx="1709993" cy="470927"/>
            <a:chOff x="1490433" y="2168225"/>
            <a:chExt cx="1709993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</a:t>
              </a:r>
              <a:r>
                <a:rPr lang="en-US" sz="2400" u="sng"/>
                <a:t>o</a:t>
              </a:r>
              <a:r>
                <a:rPr lang="en-US" sz="2400"/>
                <a:t>stcard</a:t>
              </a:r>
              <a:endParaRPr lang="en-US" sz="2400" u="sng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46726" y="3806126"/>
            <a:ext cx="1287057" cy="470927"/>
            <a:chOff x="1490433" y="2168225"/>
            <a:chExt cx="1287057" cy="470927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fa</a:t>
              </a:r>
              <a:r>
                <a:rPr lang="en-US" sz="2400" u="sng"/>
                <a:t>th</a:t>
              </a:r>
              <a:r>
                <a:rPr lang="en-US" sz="2400"/>
                <a:t>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07936" y="3810756"/>
            <a:ext cx="1477557" cy="470927"/>
            <a:chOff x="1490433" y="2168225"/>
            <a:chExt cx="147755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ear</a:t>
              </a:r>
              <a:r>
                <a:rPr lang="en-US" sz="2400" u="sng"/>
                <a:t>th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69146" y="3815388"/>
            <a:ext cx="1313727" cy="470927"/>
            <a:chOff x="1490433" y="2168225"/>
            <a:chExt cx="1313727" cy="470927"/>
          </a:xfrm>
        </p:grpSpPr>
        <p:sp>
          <p:nvSpPr>
            <p:cNvPr id="47" name="TextBox 4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</a:t>
              </a:r>
              <a:r>
                <a:rPr lang="en-US" sz="2400" u="sng"/>
                <a:t>th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46726" y="4723221"/>
            <a:ext cx="1869987" cy="470927"/>
            <a:chOff x="1490433" y="2168225"/>
            <a:chExt cx="1869987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u="sng"/>
                <a:t>a</a:t>
              </a:r>
              <a:r>
                <a:rPr lang="en-US" sz="2400"/>
                <a:t>turday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07936" y="4727851"/>
            <a:ext cx="1709993" cy="470927"/>
            <a:chOff x="1490433" y="2168225"/>
            <a:chExt cx="1709993" cy="470927"/>
          </a:xfrm>
        </p:grpSpPr>
        <p:sp>
          <p:nvSpPr>
            <p:cNvPr id="59" name="TextBox 5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</a:t>
              </a:r>
              <a:r>
                <a:rPr lang="en-US" sz="2400" u="sng"/>
                <a:t>a</a:t>
              </a:r>
              <a:r>
                <a:rPr lang="en-US" sz="2400"/>
                <a:t>cket</a:t>
              </a:r>
              <a:endParaRPr lang="en-US" sz="2400" u="sng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69146" y="4732483"/>
            <a:ext cx="1847225" cy="470927"/>
            <a:chOff x="1490433" y="2168225"/>
            <a:chExt cx="1847225" cy="470927"/>
          </a:xfrm>
        </p:grpSpPr>
        <p:sp>
          <p:nvSpPr>
            <p:cNvPr id="57" name="TextBox 5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5711" y="2168225"/>
              <a:ext cx="1511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</a:t>
              </a:r>
              <a:r>
                <a:rPr lang="en-US" sz="2400" u="sng"/>
                <a:t>a</a:t>
              </a:r>
              <a:r>
                <a:rPr lang="en-US" sz="2400"/>
                <a:t>me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046726" y="5642484"/>
            <a:ext cx="1567259" cy="470927"/>
            <a:chOff x="1490433" y="2168225"/>
            <a:chExt cx="1567259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</a:t>
              </a:r>
              <a:r>
                <a:rPr lang="en-US" sz="2400" u="sng"/>
                <a:t>e</a:t>
              </a:r>
              <a:r>
                <a:rPr lang="en-US" sz="2400"/>
                <a:t>nnis</a:t>
              </a:r>
              <a:endParaRPr lang="en-US" sz="2400" u="sng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07936" y="5647114"/>
            <a:ext cx="1951724" cy="470927"/>
            <a:chOff x="1490433" y="2168225"/>
            <a:chExt cx="1951724" cy="470927"/>
          </a:xfrm>
        </p:grpSpPr>
        <p:sp>
          <p:nvSpPr>
            <p:cNvPr id="69" name="TextBox 6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</a:t>
              </a:r>
              <a:r>
                <a:rPr lang="en-US" sz="2400" u="sng"/>
                <a:t>e</a:t>
              </a:r>
              <a:r>
                <a:rPr lang="en-US" sz="2400"/>
                <a:t>pare</a:t>
              </a:r>
              <a:endParaRPr lang="en-US" sz="2400" u="sng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69146" y="5651746"/>
            <a:ext cx="1935361" cy="470927"/>
            <a:chOff x="1490433" y="2168225"/>
            <a:chExt cx="1935361" cy="470927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1600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</a:t>
              </a:r>
              <a:r>
                <a:rPr lang="en-US" sz="2400" u="sng"/>
                <a:t>e</a:t>
              </a:r>
              <a:r>
                <a:rPr lang="en-US" sz="2400"/>
                <a:t>ss</a:t>
              </a:r>
              <a:endParaRPr lang="en-US" sz="2400" u="sng"/>
            </a:p>
          </p:txBody>
        </p:sp>
      </p:grpSp>
      <p:pic>
        <p:nvPicPr>
          <p:cNvPr id="2" name="B2_21">
            <a:hlinkClick r:id="" action="ppaction://media"/>
            <a:extLst>
              <a:ext uri="{FF2B5EF4-FFF2-40B4-BE49-F238E27FC236}">
                <a16:creationId xmlns:a16="http://schemas.microsoft.com/office/drawing/2014/main" xmlns="" id="{CDCFE4D5-C3E6-449B-8D68-C2B65859E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7060" y="520153"/>
            <a:ext cx="487363" cy="4873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E5B7A79-3BD2-4A8E-B032-1DA2C3EC1499}"/>
              </a:ext>
            </a:extLst>
          </p:cNvPr>
          <p:cNvSpPr/>
          <p:nvPr/>
        </p:nvSpPr>
        <p:spPr>
          <a:xfrm>
            <a:off x="6120353" y="200201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6C0B9FA1-927D-475C-9F13-BC62050FC601}"/>
              </a:ext>
            </a:extLst>
          </p:cNvPr>
          <p:cNvSpPr/>
          <p:nvPr/>
        </p:nvSpPr>
        <p:spPr>
          <a:xfrm>
            <a:off x="2011365" y="290650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52A9F7C-41CB-4F72-B494-3B65536CF53C}"/>
              </a:ext>
            </a:extLst>
          </p:cNvPr>
          <p:cNvSpPr/>
          <p:nvPr/>
        </p:nvSpPr>
        <p:spPr>
          <a:xfrm>
            <a:off x="1992437" y="382951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F022B664-4EE3-49B0-927D-A180F9334B23}"/>
              </a:ext>
            </a:extLst>
          </p:cNvPr>
          <p:cNvSpPr/>
          <p:nvPr/>
        </p:nvSpPr>
        <p:spPr>
          <a:xfrm>
            <a:off x="6103304" y="477246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38A1669-64A6-427D-8039-5BAB237B4998}"/>
              </a:ext>
            </a:extLst>
          </p:cNvPr>
          <p:cNvSpPr/>
          <p:nvPr/>
        </p:nvSpPr>
        <p:spPr>
          <a:xfrm>
            <a:off x="4046976" y="566518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7" grpId="0" animBg="1"/>
      <p:bldP spid="63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A, B, or C to fill the gaps in the passage.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 the  sentences  with the words / phrase in the box.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363" y="166177"/>
            <a:ext cx="7685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A, B, or C to fill the gaps in the passage.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084" y="1000006"/>
            <a:ext cx="8648241" cy="227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Most children love (1)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They play football, go skateboarding or go(2)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with a lot of snow like (3)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parents to </a:t>
            </a:r>
            <a:r>
              <a:rPr lang="en-US" sz="2400" dirty="0" err="1"/>
              <a:t>practise</a:t>
            </a:r>
            <a:r>
              <a:rPr lang="en-US" sz="2400" dirty="0"/>
              <a:t> skiing. When they are not skiing, they can stay at home and watch interesting (4)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8629" y="37488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885379" y="3739569"/>
            <a:ext cx="1560787" cy="470927"/>
            <a:chOff x="1490433" y="2168225"/>
            <a:chExt cx="156078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outdoor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46589" y="3744199"/>
            <a:ext cx="1709993" cy="470927"/>
            <a:chOff x="1490433" y="2168225"/>
            <a:chExt cx="1709993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indoor</a:t>
              </a:r>
              <a:endParaRPr lang="en-US" sz="2400" u="sng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07799" y="3748831"/>
            <a:ext cx="1560787" cy="470927"/>
            <a:chOff x="1490433" y="2168225"/>
            <a:chExt cx="1560787" cy="470927"/>
          </a:xfrm>
        </p:grpSpPr>
        <p:sp>
          <p:nvSpPr>
            <p:cNvPr id="64" name="TextBox 6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school</a:t>
              </a:r>
              <a:endParaRPr lang="en-US" sz="2400" u="sng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218629" y="4349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885379" y="4339776"/>
            <a:ext cx="1310532" cy="470927"/>
            <a:chOff x="1490433" y="2168225"/>
            <a:chExt cx="1310532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tennis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46589" y="4344406"/>
            <a:ext cx="1709993" cy="470927"/>
            <a:chOff x="1490433" y="2168225"/>
            <a:chExt cx="1709993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karate</a:t>
              </a:r>
              <a:endParaRPr lang="en-US" sz="2400" u="sng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07799" y="4349038"/>
            <a:ext cx="1979427" cy="470927"/>
            <a:chOff x="1490433" y="2168225"/>
            <a:chExt cx="1979427" cy="470927"/>
          </a:xfrm>
        </p:grpSpPr>
        <p:sp>
          <p:nvSpPr>
            <p:cNvPr id="74" name="TextBox 7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25711" y="2168225"/>
              <a:ext cx="1644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swimming</a:t>
              </a:r>
              <a:endParaRPr lang="en-US" sz="2400" u="sng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218629" y="49698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885379" y="4960604"/>
            <a:ext cx="1560787" cy="470927"/>
            <a:chOff x="1490433" y="2168225"/>
            <a:chExt cx="1560787" cy="470927"/>
          </a:xfrm>
        </p:grpSpPr>
        <p:sp>
          <p:nvSpPr>
            <p:cNvPr id="78" name="TextBox 7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Sweden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46589" y="4965234"/>
            <a:ext cx="1709993" cy="470927"/>
            <a:chOff x="1490433" y="2168225"/>
            <a:chExt cx="1709993" cy="470927"/>
          </a:xfrm>
        </p:grpSpPr>
        <p:sp>
          <p:nvSpPr>
            <p:cNvPr id="81" name="TextBox 8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India</a:t>
              </a:r>
              <a:endParaRPr lang="en-US" sz="2400" u="sng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007799" y="4969866"/>
            <a:ext cx="1560787" cy="470927"/>
            <a:chOff x="1490433" y="2168225"/>
            <a:chExt cx="1560787" cy="470927"/>
          </a:xfrm>
        </p:grpSpPr>
        <p:sp>
          <p:nvSpPr>
            <p:cNvPr id="84" name="TextBox 8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25712" y="2168225"/>
              <a:ext cx="1225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Brazil</a:t>
              </a:r>
              <a:endParaRPr lang="en-US" sz="2400" u="sng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8629" y="56094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885379" y="5600139"/>
            <a:ext cx="1948489" cy="470927"/>
            <a:chOff x="1490433" y="2168225"/>
            <a:chExt cx="1948489" cy="470927"/>
          </a:xfrm>
        </p:grpSpPr>
        <p:sp>
          <p:nvSpPr>
            <p:cNvPr id="88" name="TextBox 8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5712" y="2168225"/>
              <a:ext cx="1613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characters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46589" y="5604769"/>
            <a:ext cx="1709993" cy="470927"/>
            <a:chOff x="1490433" y="2168225"/>
            <a:chExt cx="1709993" cy="470927"/>
          </a:xfrm>
        </p:grpSpPr>
        <p:sp>
          <p:nvSpPr>
            <p:cNvPr id="91" name="TextBox 9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viewers</a:t>
              </a:r>
              <a:endParaRPr lang="en-US" sz="2400" u="sng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007799" y="5609401"/>
            <a:ext cx="2140409" cy="470927"/>
            <a:chOff x="1490433" y="2168225"/>
            <a:chExt cx="2140409" cy="470927"/>
          </a:xfrm>
        </p:grpSpPr>
        <p:sp>
          <p:nvSpPr>
            <p:cNvPr id="94" name="TextBox 9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25712" y="2168225"/>
              <a:ext cx="1805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programmes</a:t>
              </a:r>
              <a:endParaRPr lang="en-US" sz="2400" u="sng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218629" y="61983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885379" y="6189120"/>
            <a:ext cx="1310532" cy="470927"/>
            <a:chOff x="1490433" y="2168225"/>
            <a:chExt cx="1310532" cy="470927"/>
          </a:xfrm>
        </p:grpSpPr>
        <p:sp>
          <p:nvSpPr>
            <p:cNvPr id="98" name="TextBox 9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5712" y="2168225"/>
              <a:ext cx="975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946589" y="6193750"/>
            <a:ext cx="1709993" cy="470927"/>
            <a:chOff x="1490433" y="2168225"/>
            <a:chExt cx="1709993" cy="470927"/>
          </a:xfrm>
        </p:grpSpPr>
        <p:sp>
          <p:nvSpPr>
            <p:cNvPr id="101" name="TextBox 10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25712" y="2168225"/>
              <a:ext cx="1374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city</a:t>
              </a:r>
              <a:endParaRPr lang="en-US" sz="2400" u="sng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007799" y="6198382"/>
            <a:ext cx="2061209" cy="470927"/>
            <a:chOff x="1490433" y="2168225"/>
            <a:chExt cx="2061209" cy="470927"/>
          </a:xfrm>
        </p:grpSpPr>
        <p:sp>
          <p:nvSpPr>
            <p:cNvPr id="104" name="TextBox 10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25711" y="2168225"/>
              <a:ext cx="1725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landmarks</a:t>
              </a:r>
              <a:endParaRPr lang="en-US" sz="2400" u="sng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7A4EFDC2-B6A9-40DB-A820-109DD2A1CF21}"/>
              </a:ext>
            </a:extLst>
          </p:cNvPr>
          <p:cNvSpPr/>
          <p:nvPr/>
        </p:nvSpPr>
        <p:spPr>
          <a:xfrm>
            <a:off x="1824419" y="377325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6169AD90-9B0D-472E-BB5F-D414129BEEDF}"/>
              </a:ext>
            </a:extLst>
          </p:cNvPr>
          <p:cNvSpPr/>
          <p:nvPr/>
        </p:nvSpPr>
        <p:spPr>
          <a:xfrm>
            <a:off x="5944388" y="43720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5E311DB3-9740-4365-BF75-05B26059FEC0}"/>
              </a:ext>
            </a:extLst>
          </p:cNvPr>
          <p:cNvSpPr/>
          <p:nvPr/>
        </p:nvSpPr>
        <p:spPr>
          <a:xfrm>
            <a:off x="1850018" y="49925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6AC37B59-9278-4AC0-9B6F-701BE636C686}"/>
              </a:ext>
            </a:extLst>
          </p:cNvPr>
          <p:cNvSpPr/>
          <p:nvPr/>
        </p:nvSpPr>
        <p:spPr>
          <a:xfrm>
            <a:off x="5944388" y="56216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E666D4FB-8B2B-4A5C-9380-C4DCFD32CB15}"/>
              </a:ext>
            </a:extLst>
          </p:cNvPr>
          <p:cNvSpPr/>
          <p:nvPr/>
        </p:nvSpPr>
        <p:spPr>
          <a:xfrm>
            <a:off x="5944388" y="621135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0327BE6-DCF2-4F88-88A0-9A57F7AEA4A2}"/>
              </a:ext>
            </a:extLst>
          </p:cNvPr>
          <p:cNvSpPr txBox="1"/>
          <p:nvPr/>
        </p:nvSpPr>
        <p:spPr>
          <a:xfrm>
            <a:off x="2951664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activities when the weather is good.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BDB8A4A-2A5A-426A-8135-7E74556A74A0}"/>
              </a:ext>
            </a:extLst>
          </p:cNvPr>
          <p:cNvSpPr txBox="1"/>
          <p:nvPr/>
        </p:nvSpPr>
        <p:spPr>
          <a:xfrm>
            <a:off x="2917211" y="1027628"/>
            <a:ext cx="586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outdoor</a:t>
            </a:r>
            <a:r>
              <a:rPr lang="en-US" sz="2400" dirty="0"/>
              <a:t> activities when the weather is good.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D1785813-E89A-44EE-BEE7-890409A65532}"/>
              </a:ext>
            </a:extLst>
          </p:cNvPr>
          <p:cNvSpPr txBox="1"/>
          <p:nvPr/>
        </p:nvSpPr>
        <p:spPr>
          <a:xfrm>
            <a:off x="5768346" y="1489293"/>
            <a:ext cx="2954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In countries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B12B43D5-0D4C-4DFB-B1FD-18E0A80C8EC3}"/>
              </a:ext>
            </a:extLst>
          </p:cNvPr>
          <p:cNvSpPr txBox="1"/>
          <p:nvPr/>
        </p:nvSpPr>
        <p:spPr>
          <a:xfrm>
            <a:off x="5768346" y="1489293"/>
            <a:ext cx="3161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swimming</a:t>
            </a:r>
            <a:r>
              <a:rPr lang="en-US" sz="2400" dirty="0"/>
              <a:t>. In countries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23C82C8-1726-4898-BD45-A9B405583A6E}"/>
              </a:ext>
            </a:extLst>
          </p:cNvPr>
          <p:cNvSpPr txBox="1"/>
          <p:nvPr/>
        </p:nvSpPr>
        <p:spPr>
          <a:xfrm>
            <a:off x="3362004" y="189932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_______, children go skiing with their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1E75074-FA23-4DF6-A48B-A24E57AD41E4}"/>
              </a:ext>
            </a:extLst>
          </p:cNvPr>
          <p:cNvSpPr txBox="1"/>
          <p:nvPr/>
        </p:nvSpPr>
        <p:spPr>
          <a:xfrm>
            <a:off x="3391941" y="1907133"/>
            <a:ext cx="4972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Sweden</a:t>
            </a:r>
            <a:r>
              <a:rPr lang="en-US" sz="2400" dirty="0"/>
              <a:t> children go skiing with their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4E98297E-8013-4006-AC52-7682B379F8BB}"/>
              </a:ext>
            </a:extLst>
          </p:cNvPr>
          <p:cNvSpPr txBox="1"/>
          <p:nvPr/>
        </p:nvSpPr>
        <p:spPr>
          <a:xfrm>
            <a:off x="4115588" y="281455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on TV or visit (5) _______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0D71A05-B377-4E9E-8B84-58564D496153}"/>
              </a:ext>
            </a:extLst>
          </p:cNvPr>
          <p:cNvSpPr txBox="1"/>
          <p:nvPr/>
        </p:nvSpPr>
        <p:spPr>
          <a:xfrm>
            <a:off x="4137189" y="2775599"/>
            <a:ext cx="385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programmes</a:t>
            </a:r>
            <a:r>
              <a:rPr lang="en-US" sz="2400" dirty="0"/>
              <a:t> on TV or visit (5)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8AF8D0B-3801-4E0C-8131-6D3B7BB66963}"/>
              </a:ext>
            </a:extLst>
          </p:cNvPr>
          <p:cNvSpPr txBox="1"/>
          <p:nvPr/>
        </p:nvSpPr>
        <p:spPr>
          <a:xfrm>
            <a:off x="7876972" y="2775599"/>
            <a:ext cx="1253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04FA35A0-7287-425E-84CF-3528C3C4366F}"/>
              </a:ext>
            </a:extLst>
          </p:cNvPr>
          <p:cNvSpPr txBox="1"/>
          <p:nvPr/>
        </p:nvSpPr>
        <p:spPr>
          <a:xfrm>
            <a:off x="200084" y="3220109"/>
            <a:ext cx="3097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landmarks </a:t>
            </a:r>
            <a:r>
              <a:rPr lang="en-US" sz="2400" dirty="0"/>
              <a:t>in the area.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85C1669-551E-4261-BD49-1A1B85D0CA59}"/>
              </a:ext>
            </a:extLst>
          </p:cNvPr>
          <p:cNvSpPr txBox="1"/>
          <p:nvPr/>
        </p:nvSpPr>
        <p:spPr>
          <a:xfrm>
            <a:off x="200084" y="3184948"/>
            <a:ext cx="161321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in the area.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59" grpId="0" animBg="1"/>
      <p:bldP spid="60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2" grpId="0"/>
      <p:bldP spid="113" grpId="1"/>
      <p:bldP spid="114" grpId="2"/>
      <p:bldP spid="115" grpId="0"/>
      <p:bldP spid="115" grpId="1"/>
      <p:bldP spid="116" grpId="0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6672"/>
            <a:ext cx="8186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 the  sentences  with the words / phrase in the box.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434" y="27008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5432" y="1205345"/>
            <a:ext cx="6833136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58380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football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4507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9168" y="1304426"/>
            <a:ext cx="148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landmark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1273" y="1767339"/>
            <a:ext cx="137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television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0953" y="1767339"/>
            <a:ext cx="227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summer sports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264" y="2694382"/>
            <a:ext cx="375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Eiff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Tower is a famous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34" y="33413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226" y="40769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2056" y="4068317"/>
            <a:ext cx="572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many educational </a:t>
            </a:r>
            <a:r>
              <a:rPr lang="en-US" sz="2400" dirty="0" err="1"/>
              <a:t>programmes</a:t>
            </a:r>
            <a:r>
              <a:rPr lang="en-US" sz="2400" dirty="0"/>
              <a:t> 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434" y="48213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9263" y="4812691"/>
            <a:ext cx="7785216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I think no other 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than Los Angeles.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34" y="57806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9265" y="5780680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_______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264" y="3349967"/>
            <a:ext cx="200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Pelé is a great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F7DEBE5-78D9-47F9-B9D7-BDC17832EEBC}"/>
              </a:ext>
            </a:extLst>
          </p:cNvPr>
          <p:cNvSpPr txBox="1"/>
          <p:nvPr/>
        </p:nvSpPr>
        <p:spPr>
          <a:xfrm>
            <a:off x="4572000" y="2695453"/>
            <a:ext cx="2382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Paris.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632E3B0-C35E-48EC-8425-7907C8AD9EAA}"/>
              </a:ext>
            </a:extLst>
          </p:cNvPr>
          <p:cNvSpPr txBox="1"/>
          <p:nvPr/>
        </p:nvSpPr>
        <p:spPr>
          <a:xfrm>
            <a:off x="4522840" y="2703220"/>
            <a:ext cx="2808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landmark</a:t>
            </a:r>
            <a:r>
              <a:rPr lang="en-US" sz="2400" dirty="0"/>
              <a:t> in Paris.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EA6DD94-60F6-44AD-B988-F4A0F656ED34}"/>
              </a:ext>
            </a:extLst>
          </p:cNvPr>
          <p:cNvSpPr txBox="1"/>
          <p:nvPr/>
        </p:nvSpPr>
        <p:spPr>
          <a:xfrm>
            <a:off x="2755306" y="33405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player from Brazil.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E220C72-F14A-434A-BFFB-97B134F165DA}"/>
              </a:ext>
            </a:extLst>
          </p:cNvPr>
          <p:cNvSpPr txBox="1"/>
          <p:nvPr/>
        </p:nvSpPr>
        <p:spPr>
          <a:xfrm>
            <a:off x="2741810" y="3340579"/>
            <a:ext cx="3621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football</a:t>
            </a:r>
            <a:r>
              <a:rPr lang="en-US" sz="2400" dirty="0"/>
              <a:t> player from Brazil.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ABC0CF9-B185-4715-BDEE-664FD1602706}"/>
              </a:ext>
            </a:extLst>
          </p:cNvPr>
          <p:cNvSpPr txBox="1"/>
          <p:nvPr/>
        </p:nvSpPr>
        <p:spPr>
          <a:xfrm>
            <a:off x="6479123" y="4066073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903625-CD0E-44A5-A951-985B1AA672F5}"/>
              </a:ext>
            </a:extLst>
          </p:cNvPr>
          <p:cNvSpPr txBox="1"/>
          <p:nvPr/>
        </p:nvSpPr>
        <p:spPr>
          <a:xfrm>
            <a:off x="6479123" y="4076970"/>
            <a:ext cx="1509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television</a:t>
            </a:r>
            <a:r>
              <a:rPr lang="en-US" sz="24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F895D67-1487-4691-812F-8A57CAA6A0D9}"/>
              </a:ext>
            </a:extLst>
          </p:cNvPr>
          <p:cNvSpPr txBox="1"/>
          <p:nvPr/>
        </p:nvSpPr>
        <p:spPr>
          <a:xfrm>
            <a:off x="2939845" y="483994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world is more interesting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D268A88-BED5-4C84-87D6-C3490D93BC9A}"/>
              </a:ext>
            </a:extLst>
          </p:cNvPr>
          <p:cNvSpPr txBox="1"/>
          <p:nvPr/>
        </p:nvSpPr>
        <p:spPr>
          <a:xfrm>
            <a:off x="2939844" y="4839253"/>
            <a:ext cx="5394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city</a:t>
            </a:r>
            <a:r>
              <a:rPr lang="en-US" sz="2400" dirty="0"/>
              <a:t> in the world is more interesting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9D3359-AD99-424A-BE82-B677BD20ED15}"/>
              </a:ext>
            </a:extLst>
          </p:cNvPr>
          <p:cNvSpPr txBox="1"/>
          <p:nvPr/>
        </p:nvSpPr>
        <p:spPr>
          <a:xfrm>
            <a:off x="939263" y="5780679"/>
            <a:ext cx="7675928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rgbClr val="00B050"/>
                </a:solidFill>
              </a:rPr>
              <a:t>Summer sports</a:t>
            </a:r>
            <a:r>
              <a:rPr lang="en-US" sz="2400" dirty="0"/>
              <a:t> are very popular in countries with a lot of sunshine like Australia.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9" grpId="0"/>
      <p:bldP spid="17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541" y="125302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50690" y="1503599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97665" y="1497261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started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99412" y="1516648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starting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6348" y="1971203"/>
            <a:ext cx="8372059" cy="461665"/>
            <a:chOff x="-59760" y="2142097"/>
            <a:chExt cx="837205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7952" y="2142097"/>
              <a:ext cx="7974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Ben wrote his parents a postcard _______ he was on holiday.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1577" y="2449261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71539" y="2442923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19006" y="2462310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while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6347" y="2894960"/>
            <a:ext cx="7611896" cy="470318"/>
            <a:chOff x="-66290" y="4026312"/>
            <a:chExt cx="7611896" cy="470318"/>
          </a:xfrm>
        </p:grpSpPr>
        <p:sp>
          <p:nvSpPr>
            <p:cNvPr id="80" name="TextBox 79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Hong Kong is famous for _______ double-decker buses.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28918" y="3439318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56296" y="3432980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10504" y="344371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it’s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5204" y="3870980"/>
            <a:ext cx="7876427" cy="470318"/>
            <a:chOff x="-88319" y="3312302"/>
            <a:chExt cx="7876427" cy="470318"/>
          </a:xfrm>
        </p:grpSpPr>
        <p:sp>
          <p:nvSpPr>
            <p:cNvPr id="94" name="TextBox 93"/>
            <p:cNvSpPr txBox="1"/>
            <p:nvPr/>
          </p:nvSpPr>
          <p:spPr>
            <a:xfrm>
              <a:off x="-88319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64474" y="3312302"/>
              <a:ext cx="7423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and games _______ an important part in our lives.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35661" y="4371600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58641" y="4354638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19106" y="4371599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5723" y="1046330"/>
            <a:ext cx="7655567" cy="470318"/>
            <a:chOff x="-44256" y="1262747"/>
            <a:chExt cx="7655567" cy="470318"/>
          </a:xfrm>
        </p:grpSpPr>
        <p:sp>
          <p:nvSpPr>
            <p:cNvPr id="108" name="TextBox 107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3584" y="127140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John, you are late. The match _______  ten minutes ago.</a:t>
              </a:r>
              <a:endParaRPr lang="en-US" sz="2400" i="1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86089" y="4838365"/>
            <a:ext cx="6891306" cy="470318"/>
            <a:chOff x="-88320" y="3312302"/>
            <a:chExt cx="6891306" cy="470318"/>
          </a:xfrm>
        </p:grpSpPr>
        <p:sp>
          <p:nvSpPr>
            <p:cNvPr id="113" name="TextBox 112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8544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USA first _______ colour TV in 1953.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46547" y="5338985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69527" y="5322023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29992" y="5338984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had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72858" y="5801297"/>
            <a:ext cx="9079612" cy="470318"/>
            <a:chOff x="-88320" y="3312302"/>
            <a:chExt cx="9079612" cy="470318"/>
          </a:xfrm>
        </p:grpSpPr>
        <p:sp>
          <p:nvSpPr>
            <p:cNvPr id="78" name="TextBox 77"/>
            <p:cNvSpPr txBox="1"/>
            <p:nvPr/>
          </p:nvSpPr>
          <p:spPr>
            <a:xfrm>
              <a:off x="-88320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8544" y="3312302"/>
              <a:ext cx="8582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are now in the city museum. _______ any objects on display.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3316" y="6301917"/>
            <a:ext cx="2688784" cy="461665"/>
            <a:chOff x="1230086" y="1785257"/>
            <a:chExt cx="2688784" cy="461665"/>
          </a:xfrm>
        </p:grpSpPr>
        <p:sp>
          <p:nvSpPr>
            <p:cNvPr id="125" name="TextBox 12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touch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756296" y="6284955"/>
            <a:ext cx="2188031" cy="461665"/>
            <a:chOff x="1230086" y="1785257"/>
            <a:chExt cx="2188031" cy="461665"/>
          </a:xfrm>
        </p:grpSpPr>
        <p:sp>
          <p:nvSpPr>
            <p:cNvPr id="128" name="TextBox 1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611085" y="1785257"/>
              <a:ext cx="1807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016761" y="6301916"/>
            <a:ext cx="2536058" cy="461665"/>
            <a:chOff x="1230086" y="1785257"/>
            <a:chExt cx="2536058" cy="461665"/>
          </a:xfrm>
        </p:grpSpPr>
        <p:sp>
          <p:nvSpPr>
            <p:cNvPr id="131" name="TextBox 1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611085" y="1785257"/>
              <a:ext cx="215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touching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F552FC78-9465-4D64-BB47-30892117A1B2}"/>
              </a:ext>
            </a:extLst>
          </p:cNvPr>
          <p:cNvSpPr/>
          <p:nvPr/>
        </p:nvSpPr>
        <p:spPr>
          <a:xfrm>
            <a:off x="2786322" y="15217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1A35CFA0-4DD8-4CC0-B768-EF9D92E649FC}"/>
              </a:ext>
            </a:extLst>
          </p:cNvPr>
          <p:cNvSpPr/>
          <p:nvPr/>
        </p:nvSpPr>
        <p:spPr>
          <a:xfrm>
            <a:off x="5019434" y="24661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FDA4F09-BCCD-4375-BF71-1F5AD225DDFC}"/>
              </a:ext>
            </a:extLst>
          </p:cNvPr>
          <p:cNvSpPr/>
          <p:nvPr/>
        </p:nvSpPr>
        <p:spPr>
          <a:xfrm>
            <a:off x="725923" y="34582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2C693A87-6DE4-4292-BEA4-2DD342937C37}"/>
              </a:ext>
            </a:extLst>
          </p:cNvPr>
          <p:cNvSpPr/>
          <p:nvPr/>
        </p:nvSpPr>
        <p:spPr>
          <a:xfrm>
            <a:off x="733316" y="437268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9E013718-2002-4B37-B043-8F6E7E8942E6}"/>
              </a:ext>
            </a:extLst>
          </p:cNvPr>
          <p:cNvSpPr/>
          <p:nvPr/>
        </p:nvSpPr>
        <p:spPr>
          <a:xfrm>
            <a:off x="5029992" y="536439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4051FEB-643C-4C3A-9ED9-3C9EBFD67FF4}"/>
              </a:ext>
            </a:extLst>
          </p:cNvPr>
          <p:cNvSpPr/>
          <p:nvPr/>
        </p:nvSpPr>
        <p:spPr>
          <a:xfrm>
            <a:off x="2759546" y="62894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1" grpId="0" animBg="1"/>
      <p:bldP spid="93" grpId="0" animBg="1"/>
      <p:bldP spid="105" grpId="0" animBg="1"/>
      <p:bldP spid="107" grpId="0" animBg="1"/>
      <p:bldP spid="1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Correct the underlined question word(s) if needed.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218" y="17160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9049" y="1709594"/>
            <a:ext cx="84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Who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218" y="35998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9048" y="3591153"/>
            <a:ext cx="103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4218" y="453656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9048" y="4527910"/>
            <a:ext cx="142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tall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603" y="5472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5434" y="5472712"/>
            <a:ext cx="110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When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218" y="26641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9048" y="2643100"/>
            <a:ext cx="156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What 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704451-25E3-4D2B-8F75-98672B61ADE2}"/>
              </a:ext>
            </a:extLst>
          </p:cNvPr>
          <p:cNvSpPr txBox="1"/>
          <p:nvPr/>
        </p:nvSpPr>
        <p:spPr>
          <a:xfrm>
            <a:off x="2959009" y="264309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have English class?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66DA08-89B3-4CF2-801A-558506C2CF5E}"/>
              </a:ext>
            </a:extLst>
          </p:cNvPr>
          <p:cNvSpPr txBox="1"/>
          <p:nvPr/>
        </p:nvSpPr>
        <p:spPr>
          <a:xfrm>
            <a:off x="2295832" y="3581553"/>
            <a:ext cx="2708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you like Hoi An?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F82E8CD-3617-41AB-944B-F18D94502731}"/>
              </a:ext>
            </a:extLst>
          </p:cNvPr>
          <p:cNvSpPr txBox="1"/>
          <p:nvPr/>
        </p:nvSpPr>
        <p:spPr>
          <a:xfrm>
            <a:off x="2772564" y="4526355"/>
            <a:ext cx="4881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are the Twin Towers in Kuala Lumpur?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7B8498D-CECE-42F1-9104-D0580063927E}"/>
              </a:ext>
            </a:extLst>
          </p:cNvPr>
          <p:cNvSpPr txBox="1"/>
          <p:nvPr/>
        </p:nvSpPr>
        <p:spPr>
          <a:xfrm>
            <a:off x="2378888" y="5471157"/>
            <a:ext cx="512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the Great Wall: in China or in Korea?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C97479-2DC7-46BC-A81A-A5A3948216E6}"/>
              </a:ext>
            </a:extLst>
          </p:cNvPr>
          <p:cNvSpPr txBox="1"/>
          <p:nvPr/>
        </p:nvSpPr>
        <p:spPr>
          <a:xfrm>
            <a:off x="2224364" y="1713225"/>
            <a:ext cx="276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sports do you like?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BC83F83-6949-4C79-8E6E-71FD8A4DA5FD}"/>
              </a:ext>
            </a:extLst>
          </p:cNvPr>
          <p:cNvSpPr txBox="1"/>
          <p:nvPr/>
        </p:nvSpPr>
        <p:spPr>
          <a:xfrm>
            <a:off x="1511022" y="2189398"/>
            <a:ext cx="86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35F8A7-11A1-49F1-8224-646B3A2940DC}"/>
              </a:ext>
            </a:extLst>
          </p:cNvPr>
          <p:cNvSpPr txBox="1"/>
          <p:nvPr/>
        </p:nvSpPr>
        <p:spPr>
          <a:xfrm>
            <a:off x="1535433" y="4049802"/>
            <a:ext cx="754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8F4A134-2E45-4255-878E-6D639CDAFC52}"/>
              </a:ext>
            </a:extLst>
          </p:cNvPr>
          <p:cNvSpPr txBox="1"/>
          <p:nvPr/>
        </p:nvSpPr>
        <p:spPr>
          <a:xfrm>
            <a:off x="1539766" y="4953270"/>
            <a:ext cx="75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4CC293-1E27-40EE-A40E-D395D0B4AC64}"/>
              </a:ext>
            </a:extLst>
          </p:cNvPr>
          <p:cNvSpPr txBox="1"/>
          <p:nvPr/>
        </p:nvSpPr>
        <p:spPr>
          <a:xfrm>
            <a:off x="1566293" y="5963043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0" grpId="0"/>
      <p:bldP spid="24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659</Words>
  <Application>Microsoft Office PowerPoint</Application>
  <PresentationFormat>On-screen Show (4:3)</PresentationFormat>
  <Paragraphs>198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54</cp:revision>
  <dcterms:created xsi:type="dcterms:W3CDTF">2020-12-09T02:04:09Z</dcterms:created>
  <dcterms:modified xsi:type="dcterms:W3CDTF">2022-02-15T13:49:34Z</dcterms:modified>
</cp:coreProperties>
</file>