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7" r:id="rId3"/>
    <p:sldId id="260" r:id="rId4"/>
    <p:sldId id="265" r:id="rId5"/>
    <p:sldId id="266" r:id="rId6"/>
    <p:sldId id="267" r:id="rId7"/>
    <p:sldId id="268" r:id="rId8"/>
    <p:sldId id="261" r:id="rId9"/>
    <p:sldId id="273" r:id="rId10"/>
    <p:sldId id="269" r:id="rId11"/>
    <p:sldId id="270" r:id="rId12"/>
    <p:sldId id="271" r:id="rId13"/>
    <p:sldId id="272" r:id="rId14"/>
    <p:sldId id="262" r:id="rId15"/>
    <p:sldId id="26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008000"/>
    <a:srgbClr val="F16649"/>
    <a:srgbClr val="F47A69"/>
    <a:srgbClr val="A3E7FF"/>
    <a:srgbClr val="0088EE"/>
    <a:srgbClr val="EDE4BC"/>
    <a:srgbClr val="EF008D"/>
    <a:srgbClr val="FFFFFF"/>
    <a:srgbClr val="FDE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p:scale>
          <a:sx n="76" d="100"/>
          <a:sy n="76" d="100"/>
        </p:scale>
        <p:origin x="-1146" y="12"/>
      </p:cViewPr>
      <p:guideLst>
        <p:guide orient="horz" pos="22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2.xml"/><Relationship Id="rId7" Type="http://schemas.openxmlformats.org/officeDocument/2006/relationships/slide" Target="slide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slide" Target="slide7.xml"/><Relationship Id="rId4" Type="http://schemas.openxmlformats.org/officeDocument/2006/relationships/image" Target="../media/image2.png"/><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Layout" Target="../slideLayouts/slideLayout2.xml"/><Relationship Id="rId7" Type="http://schemas.openxmlformats.org/officeDocument/2006/relationships/slide" Target="slide10.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11" Type="http://schemas.openxmlformats.org/officeDocument/2006/relationships/slide" Target="slide9.xml"/><Relationship Id="rId5" Type="http://schemas.openxmlformats.org/officeDocument/2006/relationships/image" Target="../media/image8.png"/><Relationship Id="rId10" Type="http://schemas.openxmlformats.org/officeDocument/2006/relationships/slide" Target="slide13.xml"/><Relationship Id="rId4" Type="http://schemas.openxmlformats.org/officeDocument/2006/relationships/image" Target="../media/image2.png"/><Relationship Id="rId9"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Top 50 Hình Nền Pp Đẹp Đơn Giản Mà Đẹp, Hình Nền Powerpoint Đơn Giản Mà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6" y="15665"/>
            <a:ext cx="91171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5"/>
          <p:cNvSpPr>
            <a:spLocks noChangeArrowheads="1" noChangeShapeType="1" noTextEdit="1"/>
          </p:cNvSpPr>
          <p:nvPr/>
        </p:nvSpPr>
        <p:spPr bwMode="auto">
          <a:xfrm>
            <a:off x="174113" y="1581595"/>
            <a:ext cx="8735818" cy="1510115"/>
          </a:xfrm>
          <a:prstGeom prst="rect">
            <a:avLst/>
          </a:prstGeom>
        </p:spPr>
        <p:txBody>
          <a:bodyPr wrap="none" lIns="72757" tIns="36379" rIns="72757" bIns="36379" fromWordArt="1">
            <a:prstTxWarp prst="textPlain">
              <a:avLst>
                <a:gd name="adj" fmla="val 50000"/>
              </a:avLst>
            </a:prstTxWarp>
          </a:bodyPr>
          <a:lstStyle/>
          <a:p>
            <a:pPr algn="ctr">
              <a:defRPr/>
            </a:pPr>
            <a:r>
              <a:rPr lang="en-US" sz="2900" u="sng" kern="10" dirty="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a:rPr>
              <a:t>Unit </a:t>
            </a:r>
            <a:r>
              <a:rPr lang="en-US" sz="2900" u="sng" kern="10" dirty="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a:rPr>
              <a:t>9 </a:t>
            </a:r>
            <a:r>
              <a:rPr lang="en-US" sz="2900" kern="10" dirty="0" smtClean="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a:rPr>
              <a:t>–CITIES IN THE </a:t>
            </a:r>
            <a:r>
              <a:rPr lang="en-US" sz="2900" kern="10" dirty="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a:rPr>
              <a:t>WORLD</a:t>
            </a:r>
            <a:endParaRPr lang="en-US" sz="2900" kern="10" dirty="0">
              <a:ln w="12700">
                <a:solidFill>
                  <a:srgbClr val="FF0000"/>
                </a:solidFill>
                <a:round/>
                <a:headEnd/>
                <a:tailEnd/>
              </a:ln>
              <a:solidFill>
                <a:srgbClr val="00FFFF"/>
              </a:solidFill>
              <a:effectLst>
                <a:outerShdw dist="35921" dir="2700000" sy="50000" kx="2115830" algn="bl" rotWithShape="0">
                  <a:srgbClr val="C0C0C0">
                    <a:alpha val="80000"/>
                  </a:srgbClr>
                </a:outerShdw>
              </a:effectLst>
              <a:latin typeface="Arial Black"/>
            </a:endParaRPr>
          </a:p>
        </p:txBody>
      </p:sp>
      <p:sp>
        <p:nvSpPr>
          <p:cNvPr id="8" name="WordArt 6"/>
          <p:cNvSpPr>
            <a:spLocks noChangeArrowheads="1" noChangeShapeType="1" noTextEdit="1"/>
          </p:cNvSpPr>
          <p:nvPr/>
        </p:nvSpPr>
        <p:spPr bwMode="auto">
          <a:xfrm>
            <a:off x="1077238" y="3319397"/>
            <a:ext cx="6789107" cy="1747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2757" tIns="36379" rIns="72757" bIns="36379" fromWordArt="1">
            <a:prstTxWarp prst="textWave1">
              <a:avLst>
                <a:gd name="adj1" fmla="val 13005"/>
                <a:gd name="adj2" fmla="val 0"/>
              </a:avLst>
            </a:prstTxWarp>
          </a:bodyPr>
          <a:lstStyle/>
          <a:p>
            <a:pPr algn="ctr">
              <a:defRPr/>
            </a:pPr>
            <a:r>
              <a:rPr lang="en-US" sz="2900" u="sng" kern="10" dirty="0" smtClean="0">
                <a:solidFill>
                  <a:srgbClr val="FF0000"/>
                </a:solidFill>
                <a:effectLst>
                  <a:outerShdw dist="53882" dir="2700000" algn="ctr" rotWithShape="0">
                    <a:srgbClr val="C0C0C0">
                      <a:alpha val="80000"/>
                    </a:srgbClr>
                  </a:outerShdw>
                </a:effectLst>
                <a:latin typeface="Times New Roman"/>
                <a:cs typeface="Times New Roman"/>
              </a:rPr>
              <a:t>Skills 2</a:t>
            </a:r>
            <a:endParaRPr lang="en-US" sz="2900" kern="10" dirty="0">
              <a:solidFill>
                <a:srgbClr val="FF0000"/>
              </a:solidFill>
              <a:effectLst>
                <a:outerShdw dist="53882"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val="35607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a:t>
            </a:r>
            <a:r>
              <a:rPr lang="en-US" sz="2800" b="1" i="0" dirty="0">
                <a:solidFill>
                  <a:srgbClr val="008000"/>
                </a:solidFill>
                <a:effectLst/>
              </a:rPr>
              <a:t>There are over 15,000 stalls</a:t>
            </a:r>
            <a:r>
              <a:rPr lang="en-US" sz="2800" i="0" dirty="0">
                <a:effectLst/>
              </a:rPr>
              <a:t> selling nearly everything, at cheap prices. It’s only five minutes’ walk from the station. 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823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a:t>
            </a:r>
            <a:r>
              <a:rPr lang="en-US" sz="2800" b="1" i="0" dirty="0">
                <a:solidFill>
                  <a:srgbClr val="008000"/>
                </a:solidFill>
                <a:effectLst/>
              </a:rPr>
              <a:t>It’s only five minutes’ walk from the station.</a:t>
            </a:r>
            <a:r>
              <a:rPr lang="en-US" sz="2800" i="0" dirty="0">
                <a:effectLst/>
              </a:rPr>
              <a:t> 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381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It’s only five minutes’ walk from the station. </a:t>
            </a:r>
            <a:r>
              <a:rPr lang="en-US" sz="2800" b="1" i="0" dirty="0">
                <a:solidFill>
                  <a:srgbClr val="008000"/>
                </a:solidFill>
                <a:effectLst/>
              </a:rPr>
              <a:t>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78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It’s easy to find food stalls all around Bangkok, serving different Thai dishes. </a:t>
            </a:r>
            <a:r>
              <a:rPr lang="en-US" sz="2800" b="1" i="0" dirty="0">
                <a:solidFill>
                  <a:srgbClr val="008000"/>
                </a:solidFill>
                <a:effectLst/>
              </a:rPr>
              <a:t>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840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4" y="42732"/>
            <a:ext cx="7712740"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Work in groups. Talk about a city in your country, using the questions below as a guide.</a:t>
            </a:r>
          </a:p>
        </p:txBody>
      </p:sp>
      <p:sp>
        <p:nvSpPr>
          <p:cNvPr id="90" name="TextBox 89"/>
          <p:cNvSpPr txBox="1"/>
          <p:nvPr/>
        </p:nvSpPr>
        <p:spPr>
          <a:xfrm>
            <a:off x="308940" y="1157167"/>
            <a:ext cx="2848035" cy="553998"/>
          </a:xfrm>
          <a:prstGeom prst="rect">
            <a:avLst/>
          </a:prstGeom>
          <a:noFill/>
        </p:spPr>
        <p:txBody>
          <a:bodyPr wrap="square" rtlCol="0">
            <a:spAutoFit/>
          </a:bodyPr>
          <a:lstStyle/>
          <a:p>
            <a:r>
              <a:rPr lang="en-US" sz="3000" b="1">
                <a:solidFill>
                  <a:srgbClr val="0FB7BD"/>
                </a:solidFill>
              </a:rPr>
              <a:t>Writing</a:t>
            </a:r>
          </a:p>
        </p:txBody>
      </p:sp>
      <p:sp>
        <p:nvSpPr>
          <p:cNvPr id="91" name="TextBox 90"/>
          <p:cNvSpPr txBox="1"/>
          <p:nvPr/>
        </p:nvSpPr>
        <p:spPr>
          <a:xfrm>
            <a:off x="219996" y="1711165"/>
            <a:ext cx="3905691" cy="461665"/>
          </a:xfrm>
          <a:prstGeom prst="rect">
            <a:avLst/>
          </a:prstGeom>
          <a:noFill/>
        </p:spPr>
        <p:txBody>
          <a:bodyPr wrap="square" rtlCol="0">
            <a:spAutoFit/>
          </a:bodyPr>
          <a:lstStyle/>
          <a:p>
            <a:pPr marL="342900" indent="-342900">
              <a:buFont typeface="Arial" panose="020B0604020202020204" pitchFamily="34" charset="0"/>
              <a:buChar char="•"/>
            </a:pPr>
            <a:r>
              <a:rPr lang="en-US" sz="2400"/>
              <a:t>What city is it?</a:t>
            </a:r>
            <a:endParaRPr lang="en-US" sz="2400" i="1"/>
          </a:p>
        </p:txBody>
      </p:sp>
      <p:sp>
        <p:nvSpPr>
          <p:cNvPr id="92" name="TextBox 91"/>
          <p:cNvSpPr txBox="1"/>
          <p:nvPr/>
        </p:nvSpPr>
        <p:spPr>
          <a:xfrm>
            <a:off x="219995" y="2204353"/>
            <a:ext cx="7302034" cy="461665"/>
          </a:xfrm>
          <a:prstGeom prst="rect">
            <a:avLst/>
          </a:prstGeom>
          <a:noFill/>
        </p:spPr>
        <p:txBody>
          <a:bodyPr wrap="square" rtlCol="0">
            <a:spAutoFit/>
          </a:bodyPr>
          <a:lstStyle/>
          <a:p>
            <a:pPr marL="342900" indent="-342900">
              <a:buFont typeface="Arial" panose="020B0604020202020204" pitchFamily="34" charset="0"/>
              <a:buChar char="•"/>
            </a:pPr>
            <a:r>
              <a:rPr lang="en-US" sz="2400"/>
              <a:t>What is it like? (the weather, the people, the food)</a:t>
            </a:r>
            <a:endParaRPr lang="en-US" sz="2400" i="1"/>
          </a:p>
        </p:txBody>
      </p:sp>
      <p:sp>
        <p:nvSpPr>
          <p:cNvPr id="93" name="TextBox 92"/>
          <p:cNvSpPr txBox="1"/>
          <p:nvPr/>
        </p:nvSpPr>
        <p:spPr>
          <a:xfrm>
            <a:off x="219994" y="2654209"/>
            <a:ext cx="4863635" cy="461665"/>
          </a:xfrm>
          <a:prstGeom prst="rect">
            <a:avLst/>
          </a:prstGeom>
          <a:noFill/>
        </p:spPr>
        <p:txBody>
          <a:bodyPr wrap="square" rtlCol="0">
            <a:spAutoFit/>
          </a:bodyPr>
          <a:lstStyle/>
          <a:p>
            <a:pPr marL="342900" indent="-342900">
              <a:buFont typeface="Arial" panose="020B0604020202020204" pitchFamily="34" charset="0"/>
              <a:buChar char="•"/>
            </a:pPr>
            <a:r>
              <a:rPr lang="en-US" sz="2400"/>
              <a:t>What can you see and do there?</a:t>
            </a:r>
            <a:endParaRPr lang="en-US" sz="2400" i="1"/>
          </a:p>
        </p:txBody>
      </p:sp>
      <p:grpSp>
        <p:nvGrpSpPr>
          <p:cNvPr id="102" name="Group 101"/>
          <p:cNvGrpSpPr/>
          <p:nvPr/>
        </p:nvGrpSpPr>
        <p:grpSpPr>
          <a:xfrm>
            <a:off x="446315" y="3483430"/>
            <a:ext cx="8251371" cy="2880010"/>
            <a:chOff x="43543" y="3820886"/>
            <a:chExt cx="8251371" cy="2880010"/>
          </a:xfrm>
        </p:grpSpPr>
        <p:sp>
          <p:nvSpPr>
            <p:cNvPr id="95" name="Rounded Rectangle 94"/>
            <p:cNvSpPr/>
            <p:nvPr/>
          </p:nvSpPr>
          <p:spPr>
            <a:xfrm>
              <a:off x="43543" y="3820886"/>
              <a:ext cx="8251371" cy="2880010"/>
            </a:xfrm>
            <a:prstGeom prst="roundRect">
              <a:avLst/>
            </a:prstGeom>
            <a:solidFill>
              <a:schemeClr val="bg1"/>
            </a:solidFill>
            <a:ln w="19050">
              <a:solidFill>
                <a:srgbClr val="A3E7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a:off x="890562" y="4478227"/>
              <a:ext cx="6696206"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97037" y="5087369"/>
              <a:ext cx="6696206"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97037" y="5723210"/>
              <a:ext cx="6696206"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97037" y="6349468"/>
              <a:ext cx="6696206"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13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36171" y="30227"/>
            <a:ext cx="7913915"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 postcard of about 50 words about your holiday in a city. Use the information in </a:t>
            </a:r>
            <a:r>
              <a:rPr lang="en-US" sz="2400" b="1">
                <a:solidFill>
                  <a:srgbClr val="F16649"/>
                </a:solidFill>
                <a:effectLst>
                  <a:glow rad="88900">
                    <a:schemeClr val="bg1"/>
                  </a:glow>
                </a:effectLst>
                <a:latin typeface="Arial" panose="020B0604020202020204" pitchFamily="34" charset="0"/>
                <a:cs typeface="Arial" panose="020B0604020202020204" pitchFamily="34" charset="0"/>
              </a:rPr>
              <a:t>4</a:t>
            </a:r>
            <a:r>
              <a:rPr lang="en-US" sz="2400" b="1">
                <a:effectLst>
                  <a:glow rad="88900">
                    <a:schemeClr val="bg1"/>
                  </a:glow>
                </a:effectLst>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986" y="1198109"/>
            <a:ext cx="4495800" cy="5659891"/>
          </a:xfrm>
          <a:prstGeom prst="rect">
            <a:avLst/>
          </a:prstGeom>
        </p:spPr>
      </p:pic>
      <p:sp>
        <p:nvSpPr>
          <p:cNvPr id="3" name="TextBox 2"/>
          <p:cNvSpPr txBox="1"/>
          <p:nvPr/>
        </p:nvSpPr>
        <p:spPr>
          <a:xfrm>
            <a:off x="2732313" y="1567543"/>
            <a:ext cx="2427515" cy="369332"/>
          </a:xfrm>
          <a:prstGeom prst="rect">
            <a:avLst/>
          </a:prstGeom>
          <a:noFill/>
        </p:spPr>
        <p:txBody>
          <a:bodyPr wrap="square" rtlCol="0">
            <a:spAutoFit/>
          </a:bodyPr>
          <a:lstStyle/>
          <a:p>
            <a:r>
              <a:rPr lang="en-US">
                <a:latin typeface="Comic Sans MS" panose="030F0702030302020204" pitchFamily="66" charset="0"/>
              </a:rPr>
              <a:t>Dear Mum and Dad,</a:t>
            </a:r>
          </a:p>
        </p:txBody>
      </p:sp>
      <p:sp>
        <p:nvSpPr>
          <p:cNvPr id="15" name="TextBox 14"/>
          <p:cNvSpPr txBox="1"/>
          <p:nvPr/>
        </p:nvSpPr>
        <p:spPr>
          <a:xfrm>
            <a:off x="2732313" y="5780315"/>
            <a:ext cx="849087" cy="646331"/>
          </a:xfrm>
          <a:prstGeom prst="rect">
            <a:avLst/>
          </a:prstGeom>
          <a:noFill/>
        </p:spPr>
        <p:txBody>
          <a:bodyPr wrap="square" rtlCol="0">
            <a:spAutoFit/>
          </a:bodyPr>
          <a:lstStyle/>
          <a:p>
            <a:r>
              <a:rPr lang="en-US">
                <a:latin typeface="Comic Sans MS" panose="030F0702030302020204" pitchFamily="66" charset="0"/>
              </a:rPr>
              <a:t>Love,</a:t>
            </a:r>
          </a:p>
          <a:p>
            <a:r>
              <a:rPr lang="en-US">
                <a:latin typeface="Comic Sans MS" panose="030F0702030302020204" pitchFamily="66" charset="0"/>
              </a:rPr>
              <a:t>Trang</a:t>
            </a:r>
          </a:p>
        </p:txBody>
      </p:sp>
      <p:sp>
        <p:nvSpPr>
          <p:cNvPr id="16" name="TextBox 15"/>
          <p:cNvSpPr txBox="1"/>
          <p:nvPr/>
        </p:nvSpPr>
        <p:spPr>
          <a:xfrm>
            <a:off x="5159828" y="3258236"/>
            <a:ext cx="533401" cy="369332"/>
          </a:xfrm>
          <a:prstGeom prst="rect">
            <a:avLst/>
          </a:prstGeom>
          <a:noFill/>
        </p:spPr>
        <p:txBody>
          <a:bodyPr wrap="square" rtlCol="0">
            <a:spAutoFit/>
          </a:bodyPr>
          <a:lstStyle/>
          <a:p>
            <a:r>
              <a:rPr lang="en-US">
                <a:latin typeface="Comic Sans MS" panose="030F0702030302020204" pitchFamily="66" charset="0"/>
              </a:rPr>
              <a:t>To:</a:t>
            </a:r>
          </a:p>
        </p:txBody>
      </p:sp>
    </p:spTree>
    <p:extLst>
      <p:ext uri="{BB962C8B-B14F-4D97-AF65-F5344CB8AC3E}">
        <p14:creationId xmlns:p14="http://schemas.microsoft.com/office/powerpoint/2010/main" val="94022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4679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184760"/>
            <a:ext cx="8012800" cy="461665"/>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answer the questions. </a:t>
            </a:r>
          </a:p>
        </p:txBody>
      </p:sp>
      <p:sp>
        <p:nvSpPr>
          <p:cNvPr id="92" name="TextBox 91"/>
          <p:cNvSpPr txBox="1"/>
          <p:nvPr/>
        </p:nvSpPr>
        <p:spPr>
          <a:xfrm>
            <a:off x="308940" y="1157167"/>
            <a:ext cx="2848035" cy="553998"/>
          </a:xfrm>
          <a:prstGeom prst="rect">
            <a:avLst/>
          </a:prstGeom>
          <a:noFill/>
        </p:spPr>
        <p:txBody>
          <a:bodyPr wrap="square" rtlCol="0">
            <a:spAutoFit/>
          </a:bodyPr>
          <a:lstStyle/>
          <a:p>
            <a:r>
              <a:rPr lang="en-US" sz="3000" b="1">
                <a:solidFill>
                  <a:srgbClr val="0FB7BD"/>
                </a:solidFill>
              </a:rPr>
              <a:t>Listening</a:t>
            </a:r>
          </a:p>
        </p:txBody>
      </p:sp>
      <p:grpSp>
        <p:nvGrpSpPr>
          <p:cNvPr id="8" name="Group 7"/>
          <p:cNvGrpSpPr/>
          <p:nvPr/>
        </p:nvGrpSpPr>
        <p:grpSpPr>
          <a:xfrm>
            <a:off x="3842661" y="2130848"/>
            <a:ext cx="5170714" cy="3744685"/>
            <a:chOff x="43543" y="2956211"/>
            <a:chExt cx="9056914" cy="3744685"/>
          </a:xfrm>
        </p:grpSpPr>
        <p:sp>
          <p:nvSpPr>
            <p:cNvPr id="9" name="Rounded Rectangle 8"/>
            <p:cNvSpPr/>
            <p:nvPr/>
          </p:nvSpPr>
          <p:spPr>
            <a:xfrm>
              <a:off x="43543" y="2956211"/>
              <a:ext cx="9056914" cy="3744685"/>
            </a:xfrm>
            <a:prstGeom prst="roundRect">
              <a:avLst/>
            </a:prstGeom>
            <a:no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79676" y="3856896"/>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562" y="4478227"/>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7037" y="5087369"/>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7037" y="5723210"/>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7037" y="6349468"/>
              <a:ext cx="7349925" cy="0"/>
            </a:xfrm>
            <a:prstGeom prst="line">
              <a:avLst/>
            </a:prstGeom>
            <a:ln w="127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201890" y="2551951"/>
            <a:ext cx="5226056" cy="479133"/>
            <a:chOff x="620489" y="3127392"/>
            <a:chExt cx="5226056" cy="479133"/>
          </a:xfrm>
        </p:grpSpPr>
        <p:sp>
          <p:nvSpPr>
            <p:cNvPr id="19" name="TextBox 18"/>
            <p:cNvSpPr txBox="1"/>
            <p:nvPr/>
          </p:nvSpPr>
          <p:spPr>
            <a:xfrm>
              <a:off x="933229" y="3127392"/>
              <a:ext cx="4913316" cy="461665"/>
            </a:xfrm>
            <a:prstGeom prst="rect">
              <a:avLst/>
            </a:prstGeom>
            <a:noFill/>
          </p:spPr>
          <p:txBody>
            <a:bodyPr wrap="square" rtlCol="0">
              <a:spAutoFit/>
            </a:bodyPr>
            <a:lstStyle/>
            <a:p>
              <a:r>
                <a:rPr lang="en-US" sz="2400"/>
                <a:t>Where is Bangkok?</a:t>
              </a:r>
              <a:endParaRPr lang="en-US" sz="2400" i="1"/>
            </a:p>
          </p:txBody>
        </p:sp>
        <p:sp>
          <p:nvSpPr>
            <p:cNvPr id="20" name="TextBox 19"/>
            <p:cNvSpPr txBox="1"/>
            <p:nvPr/>
          </p:nvSpPr>
          <p:spPr>
            <a:xfrm>
              <a:off x="620489" y="3144860"/>
              <a:ext cx="474830" cy="461665"/>
            </a:xfrm>
            <a:prstGeom prst="rect">
              <a:avLst/>
            </a:prstGeom>
            <a:noFill/>
          </p:spPr>
          <p:txBody>
            <a:bodyPr wrap="square" rtlCol="0">
              <a:spAutoFit/>
            </a:bodyPr>
            <a:lstStyle/>
            <a:p>
              <a:r>
                <a:rPr lang="en-US" sz="2400" b="1">
                  <a:solidFill>
                    <a:srgbClr val="0070C0"/>
                  </a:solidFill>
                </a:rPr>
                <a:t>1.</a:t>
              </a:r>
            </a:p>
          </p:txBody>
        </p:sp>
      </p:grpSp>
      <p:grpSp>
        <p:nvGrpSpPr>
          <p:cNvPr id="24" name="Group 23"/>
          <p:cNvGrpSpPr/>
          <p:nvPr/>
        </p:nvGrpSpPr>
        <p:grpSpPr>
          <a:xfrm>
            <a:off x="4201890" y="3782873"/>
            <a:ext cx="5226056" cy="479133"/>
            <a:chOff x="620489" y="3127392"/>
            <a:chExt cx="5226056" cy="479133"/>
          </a:xfrm>
        </p:grpSpPr>
        <p:sp>
          <p:nvSpPr>
            <p:cNvPr id="25" name="TextBox 24"/>
            <p:cNvSpPr txBox="1"/>
            <p:nvPr/>
          </p:nvSpPr>
          <p:spPr>
            <a:xfrm>
              <a:off x="933229" y="3127392"/>
              <a:ext cx="4913316" cy="461665"/>
            </a:xfrm>
            <a:prstGeom prst="rect">
              <a:avLst/>
            </a:prstGeom>
            <a:noFill/>
          </p:spPr>
          <p:txBody>
            <a:bodyPr wrap="square" rtlCol="0">
              <a:spAutoFit/>
            </a:bodyPr>
            <a:lstStyle/>
            <a:p>
              <a:r>
                <a:rPr lang="en-US" sz="2400"/>
                <a:t>What is Bangkok famous for?</a:t>
              </a:r>
              <a:endParaRPr lang="en-US" sz="2400" i="1"/>
            </a:p>
          </p:txBody>
        </p:sp>
        <p:sp>
          <p:nvSpPr>
            <p:cNvPr id="26" name="TextBox 25"/>
            <p:cNvSpPr txBox="1"/>
            <p:nvPr/>
          </p:nvSpPr>
          <p:spPr>
            <a:xfrm>
              <a:off x="620489" y="3144860"/>
              <a:ext cx="474830" cy="461665"/>
            </a:xfrm>
            <a:prstGeom prst="rect">
              <a:avLst/>
            </a:prstGeom>
            <a:noFill/>
          </p:spPr>
          <p:txBody>
            <a:bodyPr wrap="square" rtlCol="0">
              <a:spAutoFit/>
            </a:bodyPr>
            <a:lstStyle/>
            <a:p>
              <a:r>
                <a:rPr lang="en-US" sz="2400" b="1">
                  <a:solidFill>
                    <a:srgbClr val="0070C0"/>
                  </a:solidFill>
                </a:rPr>
                <a:t>2.</a:t>
              </a: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959" y="1852149"/>
            <a:ext cx="3363408" cy="2241756"/>
          </a:xfrm>
          <a:prstGeom prst="round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b="6660"/>
          <a:stretch/>
        </p:blipFill>
        <p:spPr>
          <a:xfrm>
            <a:off x="182803" y="4188600"/>
            <a:ext cx="3383564" cy="2212196"/>
          </a:xfrm>
          <a:prstGeom prst="roundRect">
            <a:avLst/>
          </a:prstGeom>
        </p:spPr>
      </p:pic>
    </p:spTree>
    <p:extLst>
      <p:ext uri="{BB962C8B-B14F-4D97-AF65-F5344CB8AC3E}">
        <p14:creationId xmlns:p14="http://schemas.microsoft.com/office/powerpoint/2010/main" val="44417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27397" y="189060"/>
            <a:ext cx="7608482" cy="492443"/>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Listen and tick (</a:t>
            </a:r>
            <a:r>
              <a:rPr lang="en-US" sz="2600" b="1" spc="-50">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600" b="1" spc="-50">
                <a:effectLst>
                  <a:glow rad="88900">
                    <a:schemeClr val="bg1"/>
                  </a:glow>
                </a:effectLst>
                <a:latin typeface="Arial" panose="020B0604020202020204" pitchFamily="34" charset="0"/>
                <a:cs typeface="Arial" panose="020B0604020202020204" pitchFamily="34" charset="0"/>
              </a:rPr>
              <a:t>) T (True) or F (False).</a:t>
            </a:r>
          </a:p>
        </p:txBody>
      </p:sp>
      <p:sp>
        <p:nvSpPr>
          <p:cNvPr id="21" name="Rectangle 20"/>
          <p:cNvSpPr/>
          <p:nvPr/>
        </p:nvSpPr>
        <p:spPr>
          <a:xfrm>
            <a:off x="2986301" y="4496864"/>
            <a:ext cx="4572000" cy="369332"/>
          </a:xfrm>
          <a:prstGeom prst="rect">
            <a:avLst/>
          </a:prstGeom>
        </p:spPr>
        <p:txBody>
          <a:bodyPr>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553365467"/>
              </p:ext>
            </p:extLst>
          </p:nvPr>
        </p:nvGraphicFramePr>
        <p:xfrm>
          <a:off x="718457" y="2082800"/>
          <a:ext cx="7707085" cy="3444240"/>
        </p:xfrm>
        <a:graphic>
          <a:graphicData uri="http://schemas.openxmlformats.org/drawingml/2006/table">
            <a:tbl>
              <a:tblPr firstRow="1" bandRow="1">
                <a:tableStyleId>{00A15C55-8517-42AA-B614-E9B94910E393}</a:tableStyleId>
              </a:tblPr>
              <a:tblGrid>
                <a:gridCol w="718456">
                  <a:extLst>
                    <a:ext uri="{9D8B030D-6E8A-4147-A177-3AD203B41FA5}">
                      <a16:colId xmlns:a16="http://schemas.microsoft.com/office/drawing/2014/main" xmlns="" val="20000"/>
                    </a:ext>
                  </a:extLst>
                </a:gridCol>
                <a:gridCol w="5159829">
                  <a:extLst>
                    <a:ext uri="{9D8B030D-6E8A-4147-A177-3AD203B41FA5}">
                      <a16:colId xmlns:a16="http://schemas.microsoft.com/office/drawing/2014/main" xmlns="" val="20001"/>
                    </a:ext>
                  </a:extLst>
                </a:gridCol>
                <a:gridCol w="957942">
                  <a:extLst>
                    <a:ext uri="{9D8B030D-6E8A-4147-A177-3AD203B41FA5}">
                      <a16:colId xmlns:a16="http://schemas.microsoft.com/office/drawing/2014/main" xmlns="" val="20002"/>
                    </a:ext>
                  </a:extLst>
                </a:gridCol>
                <a:gridCol w="870858">
                  <a:extLst>
                    <a:ext uri="{9D8B030D-6E8A-4147-A177-3AD203B41FA5}">
                      <a16:colId xmlns:a16="http://schemas.microsoft.com/office/drawing/2014/main" xmlns="" val="20003"/>
                    </a:ext>
                  </a:extLst>
                </a:gridCol>
              </a:tblGrid>
              <a:tr h="370840">
                <a:tc>
                  <a:txBody>
                    <a:bodyPr/>
                    <a:lstStyle/>
                    <a:p>
                      <a:pPr algn="ctr"/>
                      <a:endParaRPr lang="en-US" sz="2800" dirty="0"/>
                    </a:p>
                  </a:txBody>
                  <a:tcPr/>
                </a:tc>
                <a:tc>
                  <a:txBody>
                    <a:bodyPr/>
                    <a:lstStyle/>
                    <a:p>
                      <a:endParaRPr lang="en-US" sz="2800" dirty="0"/>
                    </a:p>
                  </a:txBody>
                  <a:tcPr/>
                </a:tc>
                <a:tc>
                  <a:txBody>
                    <a:bodyPr/>
                    <a:lstStyle/>
                    <a:p>
                      <a:pPr algn="ctr"/>
                      <a:r>
                        <a:rPr lang="en-US" sz="2800" b="1" dirty="0">
                          <a:solidFill>
                            <a:schemeClr val="bg1"/>
                          </a:solidFill>
                        </a:rPr>
                        <a:t>T</a:t>
                      </a:r>
                    </a:p>
                  </a:txBody>
                  <a:tcPr/>
                </a:tc>
                <a:tc>
                  <a:txBody>
                    <a:bodyPr/>
                    <a:lstStyle/>
                    <a:p>
                      <a:pPr algn="ctr"/>
                      <a:r>
                        <a:rPr lang="en-US" sz="2800" b="1" dirty="0">
                          <a:solidFill>
                            <a:schemeClr val="bg1"/>
                          </a:solidFill>
                        </a:rPr>
                        <a:t>F</a:t>
                      </a:r>
                    </a:p>
                  </a:txBody>
                  <a:tcPr/>
                </a:tc>
                <a:extLst>
                  <a:ext uri="{0D108BD9-81ED-4DB2-BD59-A6C34878D82A}">
                    <a16:rowId xmlns:a16="http://schemas.microsoft.com/office/drawing/2014/main" xmlns="" val="10000"/>
                  </a:ext>
                </a:extLst>
              </a:tr>
              <a:tr h="370840">
                <a:tc>
                  <a:txBody>
                    <a:bodyPr/>
                    <a:lstStyle/>
                    <a:p>
                      <a:pPr algn="ctr"/>
                      <a:r>
                        <a:rPr lang="en-US" sz="2800" b="1">
                          <a:solidFill>
                            <a:srgbClr val="0070C0"/>
                          </a:solidFill>
                        </a:rPr>
                        <a:t>1.</a:t>
                      </a:r>
                    </a:p>
                  </a:txBody>
                  <a:tcPr/>
                </a:tc>
                <a:tc>
                  <a:txBody>
                    <a:bodyPr/>
                    <a:lstStyle/>
                    <a:p>
                      <a:pPr algn="l"/>
                      <a:r>
                        <a:rPr lang="en-US" sz="2800"/>
                        <a:t>Bangkok</a:t>
                      </a:r>
                      <a:r>
                        <a:rPr lang="en-US" sz="2800" baseline="0"/>
                        <a:t> is famous for palace.</a:t>
                      </a:r>
                      <a:endParaRPr lang="en-US" sz="2800"/>
                    </a:p>
                  </a:txBody>
                  <a:tcPr/>
                </a:tc>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xmlns="" val="10001"/>
                  </a:ext>
                </a:extLst>
              </a:tr>
              <a:tr h="370840">
                <a:tc>
                  <a:txBody>
                    <a:bodyPr/>
                    <a:lstStyle/>
                    <a:p>
                      <a:pPr algn="ctr"/>
                      <a:r>
                        <a:rPr lang="en-US" sz="2800" b="1">
                          <a:solidFill>
                            <a:srgbClr val="0070C0"/>
                          </a:solidFill>
                        </a:rPr>
                        <a:t>2.</a:t>
                      </a:r>
                    </a:p>
                  </a:txBody>
                  <a:tcPr/>
                </a:tc>
                <a:tc>
                  <a:txBody>
                    <a:bodyPr/>
                    <a:lstStyle/>
                    <a:p>
                      <a:pPr algn="l"/>
                      <a:r>
                        <a:rPr lang="en-US" sz="2800"/>
                        <a:t>Things at Chatuchak</a:t>
                      </a:r>
                      <a:r>
                        <a:rPr lang="en-US" sz="2800" baseline="0"/>
                        <a:t> market are expensive.</a:t>
                      </a:r>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xmlns="" val="10002"/>
                  </a:ext>
                </a:extLst>
              </a:tr>
              <a:tr h="370840">
                <a:tc>
                  <a:txBody>
                    <a:bodyPr/>
                    <a:lstStyle/>
                    <a:p>
                      <a:pPr algn="ctr"/>
                      <a:r>
                        <a:rPr lang="en-US" sz="2800" b="1">
                          <a:solidFill>
                            <a:srgbClr val="0070C0"/>
                          </a:solidFill>
                        </a:rPr>
                        <a:t>3.</a:t>
                      </a:r>
                    </a:p>
                  </a:txBody>
                  <a:tcPr/>
                </a:tc>
                <a:tc>
                  <a:txBody>
                    <a:bodyPr/>
                    <a:lstStyle/>
                    <a:p>
                      <a:pPr algn="l"/>
                      <a:r>
                        <a:rPr lang="en-US" sz="2800"/>
                        <a:t>The floating market</a:t>
                      </a:r>
                      <a:r>
                        <a:rPr lang="en-US" sz="2800" baseline="0"/>
                        <a:t> is on the sea.</a:t>
                      </a:r>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xmlns="" val="10003"/>
                  </a:ext>
                </a:extLst>
              </a:tr>
              <a:tr h="370840">
                <a:tc>
                  <a:txBody>
                    <a:bodyPr/>
                    <a:lstStyle/>
                    <a:p>
                      <a:pPr algn="ctr"/>
                      <a:r>
                        <a:rPr lang="en-US" sz="2800" b="1">
                          <a:solidFill>
                            <a:srgbClr val="0070C0"/>
                          </a:solidFill>
                        </a:rPr>
                        <a:t>4.</a:t>
                      </a:r>
                    </a:p>
                  </a:txBody>
                  <a:tcPr/>
                </a:tc>
                <a:tc>
                  <a:txBody>
                    <a:bodyPr/>
                    <a:lstStyle/>
                    <a:p>
                      <a:pPr algn="l"/>
                      <a:r>
                        <a:rPr lang="en-US" sz="2800" dirty="0"/>
                        <a:t>You can find food stalls all around</a:t>
                      </a:r>
                      <a:r>
                        <a:rPr lang="en-US" sz="2800" baseline="0" dirty="0"/>
                        <a:t> Bangkok.</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xmlns="" val="10004"/>
                  </a:ext>
                </a:extLst>
              </a:tr>
            </a:tbl>
          </a:graphicData>
        </a:graphic>
      </p:graphicFrame>
      <p:pic>
        <p:nvPicPr>
          <p:cNvPr id="3" name="B2_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26006" y="189060"/>
            <a:ext cx="492443" cy="492443"/>
          </a:xfrm>
          <a:prstGeom prst="rect">
            <a:avLst/>
          </a:prstGeom>
        </p:spPr>
      </p:pic>
      <p:sp>
        <p:nvSpPr>
          <p:cNvPr id="4" name="TextBox 3"/>
          <p:cNvSpPr txBox="1"/>
          <p:nvPr/>
        </p:nvSpPr>
        <p:spPr>
          <a:xfrm>
            <a:off x="6788937" y="471696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9" name="TextBox 8"/>
          <p:cNvSpPr txBox="1"/>
          <p:nvPr/>
        </p:nvSpPr>
        <p:spPr>
          <a:xfrm>
            <a:off x="7739742" y="2585805"/>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0" name="TextBox 9"/>
          <p:cNvSpPr txBox="1"/>
          <p:nvPr/>
        </p:nvSpPr>
        <p:spPr>
          <a:xfrm>
            <a:off x="7732893" y="3259887"/>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1" name="TextBox 10"/>
          <p:cNvSpPr txBox="1"/>
          <p:nvPr/>
        </p:nvSpPr>
        <p:spPr>
          <a:xfrm>
            <a:off x="7718449" y="4035199"/>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12" name="Oval 11">
            <a:hlinkClick r:id="rId7" action="ppaction://hlinksldjump"/>
            <a:extLst>
              <a:ext uri="{FF2B5EF4-FFF2-40B4-BE49-F238E27FC236}">
                <a16:creationId xmlns:a16="http://schemas.microsoft.com/office/drawing/2014/main" xmlns="" id="{AADD3D59-1A58-4F2F-BA01-E09D5F5C2CDA}"/>
              </a:ext>
            </a:extLst>
          </p:cNvPr>
          <p:cNvSpPr/>
          <p:nvPr/>
        </p:nvSpPr>
        <p:spPr>
          <a:xfrm>
            <a:off x="8635879" y="2726295"/>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3" name="Oval 12">
            <a:hlinkClick r:id="rId8" action="ppaction://hlinksldjump"/>
            <a:extLst>
              <a:ext uri="{FF2B5EF4-FFF2-40B4-BE49-F238E27FC236}">
                <a16:creationId xmlns:a16="http://schemas.microsoft.com/office/drawing/2014/main" xmlns="" id="{B209FC6A-86D7-4CA9-A942-F996BB74EAD8}"/>
              </a:ext>
            </a:extLst>
          </p:cNvPr>
          <p:cNvSpPr/>
          <p:nvPr/>
        </p:nvSpPr>
        <p:spPr>
          <a:xfrm>
            <a:off x="8635879" y="3437752"/>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4" name="Oval 13">
            <a:hlinkClick r:id="rId9" action="ppaction://hlinksldjump"/>
            <a:extLst>
              <a:ext uri="{FF2B5EF4-FFF2-40B4-BE49-F238E27FC236}">
                <a16:creationId xmlns:a16="http://schemas.microsoft.com/office/drawing/2014/main" xmlns="" id="{E18F2F81-333C-4222-B506-3AA9870BF4EB}"/>
              </a:ext>
            </a:extLst>
          </p:cNvPr>
          <p:cNvSpPr/>
          <p:nvPr/>
        </p:nvSpPr>
        <p:spPr>
          <a:xfrm>
            <a:off x="8635879" y="4149209"/>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
        <p:nvSpPr>
          <p:cNvPr id="15" name="Oval 14">
            <a:hlinkClick r:id="rId10" action="ppaction://hlinksldjump"/>
            <a:extLst>
              <a:ext uri="{FF2B5EF4-FFF2-40B4-BE49-F238E27FC236}">
                <a16:creationId xmlns:a16="http://schemas.microsoft.com/office/drawing/2014/main" xmlns="" id="{FC41D8CA-2595-492D-ABAF-EB47FB25E23F}"/>
              </a:ext>
            </a:extLst>
          </p:cNvPr>
          <p:cNvSpPr/>
          <p:nvPr/>
        </p:nvSpPr>
        <p:spPr>
          <a:xfrm>
            <a:off x="8635879" y="4860666"/>
            <a:ext cx="274320" cy="2743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61008" fill="hold"/>
                                        <p:tgtEl>
                                          <p:spTgt spid="3"/>
                                        </p:tgtEl>
                                      </p:cBhvr>
                                    </p:cmd>
                                  </p:childTnLst>
                                </p:cTn>
                              </p:par>
                            </p:childTnLst>
                          </p:cTn>
                        </p:par>
                      </p:childTnLst>
                    </p:cTn>
                  </p:par>
                </p:childTnLst>
              </p:cTn>
              <p:nextCondLst>
                <p:cond evt="onClick" delay="0">
                  <p:tgtEl>
                    <p:spTgt spid="3"/>
                  </p:tgtEl>
                </p:cond>
              </p:nextCondLst>
            </p:seq>
            <p:audio>
              <p:cMediaNode vol="100000">
                <p:cTn id="36" fill="hold" display="0">
                  <p:stCondLst>
                    <p:cond delay="indefinite"/>
                  </p:stCondLst>
                  <p:endCondLst>
                    <p:cond evt="onStopAudio" delay="0">
                      <p:tgtEl>
                        <p:sldTgt/>
                      </p:tgtEl>
                    </p:cond>
                  </p:endCondLst>
                </p:cTn>
                <p:tgtEl>
                  <p:spTgt spid="3"/>
                </p:tgtEl>
              </p:cMediaNode>
            </p:audio>
          </p:childTnLst>
        </p:cTn>
      </p:par>
    </p:tnLst>
    <p:bldLst>
      <p:bldP spid="4" grpId="0"/>
      <p:bldP spid="9" grpId="0"/>
      <p:bldP spid="10" grpId="0"/>
      <p:bldP spid="11" grpId="0"/>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b="1" i="0" dirty="0">
                <a:solidFill>
                  <a:srgbClr val="008000"/>
                </a:solidFill>
                <a:effectLst/>
              </a:rPr>
              <a:t>Bangkok is famous for its markets and street food.</a:t>
            </a:r>
            <a:r>
              <a:rPr lang="en-US" sz="2800" dirty="0"/>
              <a:t/>
            </a:r>
            <a:br>
              <a:rPr lang="en-US" sz="2800" dirty="0"/>
            </a:br>
            <a:r>
              <a:rPr lang="en-US" sz="2800" b="0" i="0" dirty="0">
                <a:solidFill>
                  <a:srgbClr val="333333"/>
                </a:solidFill>
                <a:effectLst/>
              </a:rPr>
              <a:t>Visit the </a:t>
            </a:r>
            <a:r>
              <a:rPr lang="en-US" sz="2800" b="0" i="0" dirty="0" err="1">
                <a:solidFill>
                  <a:srgbClr val="333333"/>
                </a:solidFill>
                <a:effectLst/>
              </a:rPr>
              <a:t>Chatuchak</a:t>
            </a:r>
            <a:r>
              <a:rPr lang="en-US" sz="2800" b="0" i="0" dirty="0">
                <a:solidFill>
                  <a:srgbClr val="333333"/>
                </a:solidFill>
                <a:effectLst/>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b="0" i="0" dirty="0">
                <a:solidFill>
                  <a:srgbClr val="333333"/>
                </a:solidFill>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1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b="0" i="0" dirty="0">
                <a:solidFill>
                  <a:srgbClr val="333333"/>
                </a:solidFill>
                <a:effectLst/>
              </a:rPr>
              <a:t>Visit the </a:t>
            </a:r>
            <a:r>
              <a:rPr lang="en-US" sz="2800" b="0" i="0" dirty="0" err="1">
                <a:solidFill>
                  <a:srgbClr val="333333"/>
                </a:solidFill>
                <a:effectLst/>
              </a:rPr>
              <a:t>Chatuchak</a:t>
            </a:r>
            <a:r>
              <a:rPr lang="en-US" sz="2800" b="0" i="0" dirty="0">
                <a:solidFill>
                  <a:srgbClr val="333333"/>
                </a:solidFill>
                <a:effectLst/>
              </a:rPr>
              <a:t>, the largest weekend market in the world. There are over 15,000 stalls selling nearly everything, </a:t>
            </a:r>
            <a:r>
              <a:rPr lang="en-US" sz="2800" b="1" i="0" dirty="0">
                <a:solidFill>
                  <a:srgbClr val="008000"/>
                </a:solidFill>
                <a:effectLst/>
              </a:rPr>
              <a:t>at cheap prices</a:t>
            </a:r>
            <a:r>
              <a:rPr lang="en-US" sz="2800" b="0" i="0" dirty="0">
                <a:solidFill>
                  <a:srgbClr val="333333"/>
                </a:solidFill>
                <a:effectLst/>
              </a:rPr>
              <a:t>. It’s only five minutes’ walk from the station. When you visit this market, you can see part of Thai people’s life.</a:t>
            </a:r>
          </a:p>
          <a:p>
            <a:pPr algn="just">
              <a:lnSpc>
                <a:spcPct val="110000"/>
              </a:lnSpc>
            </a:pPr>
            <a:r>
              <a:rPr lang="en-US" sz="2800" b="0" i="0" dirty="0">
                <a:solidFill>
                  <a:srgbClr val="333333"/>
                </a:solidFill>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11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i="0" dirty="0">
                <a:effectLst/>
              </a:rPr>
              <a:t>Another interesting type of market is </a:t>
            </a:r>
            <a:r>
              <a:rPr lang="en-US" sz="2800" b="1" i="0" dirty="0">
                <a:solidFill>
                  <a:srgbClr val="008000"/>
                </a:solidFill>
                <a:effectLst/>
              </a:rPr>
              <a:t>the floating market on the river</a:t>
            </a:r>
            <a:r>
              <a:rPr lang="en-US" sz="2800" i="0" dirty="0">
                <a:effectLst/>
              </a:rPr>
              <a:t>.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50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a:t>
            </a:r>
            <a:r>
              <a:rPr lang="en-US" sz="2800" b="1" i="0" dirty="0">
                <a:solidFill>
                  <a:srgbClr val="008000"/>
                </a:solidFill>
                <a:effectLst/>
              </a:rPr>
              <a:t>It’s easy to find food stalls all around Bangkok</a:t>
            </a:r>
            <a:r>
              <a:rPr lang="en-US" sz="2800" i="0" dirty="0">
                <a:effectLst/>
              </a:rPr>
              <a:t>,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889568" y="135812"/>
            <a:ext cx="1364861" cy="461665"/>
          </a:xfrm>
          <a:prstGeom prst="rect">
            <a:avLst/>
          </a:prstGeom>
          <a:noFill/>
        </p:spPr>
        <p:txBody>
          <a:bodyPr wrap="none" rtlCol="0">
            <a:spAutoFit/>
          </a:bodyPr>
          <a:lstStyle/>
          <a:p>
            <a:r>
              <a:rPr lang="en-US" sz="2400" b="1" dirty="0">
                <a:solidFill>
                  <a:schemeClr val="bg1"/>
                </a:solidFill>
              </a:rPr>
              <a:t>SUGGEST</a:t>
            </a:r>
          </a:p>
        </p:txBody>
      </p:sp>
      <p:sp>
        <p:nvSpPr>
          <p:cNvPr id="8" name="Multiplication Sign 7">
            <a:hlinkClick r:id="rId3"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41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83574" y="93698"/>
            <a:ext cx="7696702" cy="892552"/>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Listen again and fill each gap with one word / number. </a:t>
            </a:r>
          </a:p>
        </p:txBody>
      </p:sp>
      <p:grpSp>
        <p:nvGrpSpPr>
          <p:cNvPr id="22" name="Group 21"/>
          <p:cNvGrpSpPr/>
          <p:nvPr/>
        </p:nvGrpSpPr>
        <p:grpSpPr>
          <a:xfrm>
            <a:off x="1085201" y="1850494"/>
            <a:ext cx="6973597" cy="470318"/>
            <a:chOff x="363373" y="1262747"/>
            <a:chExt cx="6973597" cy="470318"/>
          </a:xfrm>
        </p:grpSpPr>
        <p:sp>
          <p:nvSpPr>
            <p:cNvPr id="24" name="TextBox 23"/>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25" name="TextBox 24"/>
            <p:cNvSpPr txBox="1"/>
            <p:nvPr/>
          </p:nvSpPr>
          <p:spPr>
            <a:xfrm>
              <a:off x="827313" y="1271400"/>
              <a:ext cx="6509657" cy="461665"/>
            </a:xfrm>
            <a:prstGeom prst="rect">
              <a:avLst/>
            </a:prstGeom>
            <a:noFill/>
          </p:spPr>
          <p:txBody>
            <a:bodyPr wrap="square" rtlCol="0">
              <a:spAutoFit/>
            </a:bodyPr>
            <a:lstStyle/>
            <a:p>
              <a:r>
                <a:rPr lang="en-US" sz="2400"/>
                <a:t>Chatuchak market has over               stalls.</a:t>
              </a:r>
              <a:endParaRPr lang="en-US" sz="2400" i="1"/>
            </a:p>
          </p:txBody>
        </p:sp>
      </p:grpSp>
      <p:cxnSp>
        <p:nvCxnSpPr>
          <p:cNvPr id="23" name="Straight Connector 22"/>
          <p:cNvCxnSpPr/>
          <p:nvPr/>
        </p:nvCxnSpPr>
        <p:spPr>
          <a:xfrm>
            <a:off x="5058497" y="2177375"/>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085201" y="2758026"/>
            <a:ext cx="7180427" cy="830997"/>
            <a:chOff x="369902" y="2142097"/>
            <a:chExt cx="7180427" cy="830997"/>
          </a:xfrm>
        </p:grpSpPr>
        <p:sp>
          <p:nvSpPr>
            <p:cNvPr id="29" name="TextBox 2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30" name="TextBox 29"/>
            <p:cNvSpPr txBox="1"/>
            <p:nvPr/>
          </p:nvSpPr>
          <p:spPr>
            <a:xfrm>
              <a:off x="844733" y="2142097"/>
              <a:ext cx="6705596" cy="830997"/>
            </a:xfrm>
            <a:prstGeom prst="rect">
              <a:avLst/>
            </a:prstGeom>
            <a:noFill/>
          </p:spPr>
          <p:txBody>
            <a:bodyPr wrap="square" rtlCol="0">
              <a:spAutoFit/>
            </a:bodyPr>
            <a:lstStyle/>
            <a:p>
              <a:r>
                <a:rPr lang="en-US" sz="2400" dirty="0" err="1"/>
                <a:t>Chatuchak</a:t>
              </a:r>
              <a:r>
                <a:rPr lang="en-US" sz="2400" dirty="0"/>
                <a:t> market is about           minutes’ walk from the station.</a:t>
              </a:r>
            </a:p>
          </p:txBody>
        </p:sp>
      </p:grpSp>
      <p:cxnSp>
        <p:nvCxnSpPr>
          <p:cNvPr id="28" name="Straight Connector 27"/>
          <p:cNvCxnSpPr/>
          <p:nvPr/>
        </p:nvCxnSpPr>
        <p:spPr>
          <a:xfrm>
            <a:off x="5025840" y="3084398"/>
            <a:ext cx="64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1085201" y="3883278"/>
            <a:ext cx="7460085" cy="461665"/>
            <a:chOff x="369902" y="2142097"/>
            <a:chExt cx="7460085" cy="461665"/>
          </a:xfrm>
        </p:grpSpPr>
        <p:sp>
          <p:nvSpPr>
            <p:cNvPr id="34" name="TextBox 33"/>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3.</a:t>
              </a:r>
            </a:p>
          </p:txBody>
        </p:sp>
        <p:sp>
          <p:nvSpPr>
            <p:cNvPr id="35" name="TextBox 34"/>
            <p:cNvSpPr txBox="1"/>
            <p:nvPr/>
          </p:nvSpPr>
          <p:spPr>
            <a:xfrm>
              <a:off x="844733" y="2142097"/>
              <a:ext cx="6985254" cy="461665"/>
            </a:xfrm>
            <a:prstGeom prst="rect">
              <a:avLst/>
            </a:prstGeom>
            <a:noFill/>
          </p:spPr>
          <p:txBody>
            <a:bodyPr wrap="square" rtlCol="0">
              <a:spAutoFit/>
            </a:bodyPr>
            <a:lstStyle/>
            <a:p>
              <a:r>
                <a:rPr lang="en-US" sz="2400"/>
                <a:t>You can see part of Thai people’s                at a market.</a:t>
              </a:r>
            </a:p>
          </p:txBody>
        </p:sp>
      </p:grpSp>
      <p:cxnSp>
        <p:nvCxnSpPr>
          <p:cNvPr id="33" name="Straight Connector 32"/>
          <p:cNvCxnSpPr/>
          <p:nvPr/>
        </p:nvCxnSpPr>
        <p:spPr>
          <a:xfrm>
            <a:off x="5755179" y="420965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085201" y="4681950"/>
            <a:ext cx="7180427" cy="461665"/>
            <a:chOff x="369902" y="2142097"/>
            <a:chExt cx="7180427" cy="461665"/>
          </a:xfrm>
        </p:grpSpPr>
        <p:sp>
          <p:nvSpPr>
            <p:cNvPr id="39" name="TextBox 3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4.</a:t>
              </a:r>
            </a:p>
          </p:txBody>
        </p:sp>
        <p:sp>
          <p:nvSpPr>
            <p:cNvPr id="40" name="TextBox 39"/>
            <p:cNvSpPr txBox="1"/>
            <p:nvPr/>
          </p:nvSpPr>
          <p:spPr>
            <a:xfrm>
              <a:off x="844733" y="2142097"/>
              <a:ext cx="6705596" cy="461665"/>
            </a:xfrm>
            <a:prstGeom prst="rect">
              <a:avLst/>
            </a:prstGeom>
            <a:noFill/>
          </p:spPr>
          <p:txBody>
            <a:bodyPr wrap="square" rtlCol="0">
              <a:spAutoFit/>
            </a:bodyPr>
            <a:lstStyle/>
            <a:p>
              <a:r>
                <a:rPr lang="en-US" sz="2400" dirty="0"/>
                <a:t>Street food in Bangkok is                     .</a:t>
              </a:r>
            </a:p>
          </p:txBody>
        </p:sp>
      </p:grpSp>
      <p:cxnSp>
        <p:nvCxnSpPr>
          <p:cNvPr id="38" name="Straight Connector 37"/>
          <p:cNvCxnSpPr/>
          <p:nvPr/>
        </p:nvCxnSpPr>
        <p:spPr>
          <a:xfrm>
            <a:off x="4731925" y="5008322"/>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09610" y="1850494"/>
            <a:ext cx="1039067" cy="461665"/>
          </a:xfrm>
          <a:prstGeom prst="rect">
            <a:avLst/>
          </a:prstGeom>
          <a:noFill/>
        </p:spPr>
        <p:txBody>
          <a:bodyPr wrap="none" rtlCol="0">
            <a:spAutoFit/>
          </a:bodyPr>
          <a:lstStyle/>
          <a:p>
            <a:r>
              <a:rPr lang="en-US" sz="2400" dirty="0">
                <a:solidFill>
                  <a:srgbClr val="00B050"/>
                </a:solidFill>
              </a:rPr>
              <a:t>15,000</a:t>
            </a:r>
          </a:p>
        </p:txBody>
      </p:sp>
      <p:sp>
        <p:nvSpPr>
          <p:cNvPr id="42" name="TextBox 41"/>
          <p:cNvSpPr txBox="1"/>
          <p:nvPr/>
        </p:nvSpPr>
        <p:spPr>
          <a:xfrm>
            <a:off x="5195406" y="2758025"/>
            <a:ext cx="340158" cy="461665"/>
          </a:xfrm>
          <a:prstGeom prst="rect">
            <a:avLst/>
          </a:prstGeom>
          <a:noFill/>
        </p:spPr>
        <p:txBody>
          <a:bodyPr wrap="none" rtlCol="0">
            <a:spAutoFit/>
          </a:bodyPr>
          <a:lstStyle/>
          <a:p>
            <a:r>
              <a:rPr lang="en-US" sz="2400" dirty="0">
                <a:solidFill>
                  <a:srgbClr val="00B050"/>
                </a:solidFill>
              </a:rPr>
              <a:t>5</a:t>
            </a:r>
          </a:p>
        </p:txBody>
      </p:sp>
      <p:sp>
        <p:nvSpPr>
          <p:cNvPr id="43" name="TextBox 42"/>
          <p:cNvSpPr txBox="1"/>
          <p:nvPr/>
        </p:nvSpPr>
        <p:spPr>
          <a:xfrm>
            <a:off x="5929128" y="3883277"/>
            <a:ext cx="566502" cy="461665"/>
          </a:xfrm>
          <a:prstGeom prst="rect">
            <a:avLst/>
          </a:prstGeom>
          <a:noFill/>
        </p:spPr>
        <p:txBody>
          <a:bodyPr wrap="none" rtlCol="0">
            <a:spAutoFit/>
          </a:bodyPr>
          <a:lstStyle/>
          <a:p>
            <a:r>
              <a:rPr lang="en-US" sz="2400" dirty="0">
                <a:solidFill>
                  <a:srgbClr val="00B050"/>
                </a:solidFill>
              </a:rPr>
              <a:t>life</a:t>
            </a:r>
          </a:p>
        </p:txBody>
      </p:sp>
      <p:sp>
        <p:nvSpPr>
          <p:cNvPr id="44" name="TextBox 43"/>
          <p:cNvSpPr txBox="1"/>
          <p:nvPr/>
        </p:nvSpPr>
        <p:spPr>
          <a:xfrm>
            <a:off x="4840075" y="4681950"/>
            <a:ext cx="1285929" cy="461665"/>
          </a:xfrm>
          <a:prstGeom prst="rect">
            <a:avLst/>
          </a:prstGeom>
          <a:noFill/>
        </p:spPr>
        <p:txBody>
          <a:bodyPr wrap="none" rtlCol="0">
            <a:spAutoFit/>
          </a:bodyPr>
          <a:lstStyle/>
          <a:p>
            <a:r>
              <a:rPr lang="en-US" sz="2400" dirty="0">
                <a:solidFill>
                  <a:srgbClr val="00B050"/>
                </a:solidFill>
              </a:rPr>
              <a:t>delicious</a:t>
            </a:r>
          </a:p>
        </p:txBody>
      </p:sp>
      <p:pic>
        <p:nvPicPr>
          <p:cNvPr id="3" name="B2_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50472" y="548626"/>
            <a:ext cx="487696" cy="487696"/>
          </a:xfrm>
          <a:prstGeom prst="rect">
            <a:avLst/>
          </a:prstGeom>
        </p:spPr>
      </p:pic>
      <p:sp>
        <p:nvSpPr>
          <p:cNvPr id="26" name="Oval 25">
            <a:hlinkClick r:id="rId7" action="ppaction://hlinksldjump"/>
            <a:extLst>
              <a:ext uri="{FF2B5EF4-FFF2-40B4-BE49-F238E27FC236}">
                <a16:creationId xmlns:a16="http://schemas.microsoft.com/office/drawing/2014/main" xmlns="" id="{570AEA28-874F-4AF6-B9A7-DC2CAAE441C3}"/>
              </a:ext>
            </a:extLst>
          </p:cNvPr>
          <p:cNvSpPr/>
          <p:nvPr/>
        </p:nvSpPr>
        <p:spPr>
          <a:xfrm>
            <a:off x="5437939" y="2273904"/>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31" name="Oval 30">
            <a:hlinkClick r:id="rId8" action="ppaction://hlinksldjump"/>
            <a:extLst>
              <a:ext uri="{FF2B5EF4-FFF2-40B4-BE49-F238E27FC236}">
                <a16:creationId xmlns:a16="http://schemas.microsoft.com/office/drawing/2014/main" xmlns="" id="{9E967144-ABCC-45E2-9392-BCCBAF92D8E3}"/>
              </a:ext>
            </a:extLst>
          </p:cNvPr>
          <p:cNvSpPr/>
          <p:nvPr/>
        </p:nvSpPr>
        <p:spPr>
          <a:xfrm>
            <a:off x="5250052" y="3159593"/>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36" name="Oval 35">
            <a:hlinkClick r:id="rId9" action="ppaction://hlinksldjump"/>
            <a:extLst>
              <a:ext uri="{FF2B5EF4-FFF2-40B4-BE49-F238E27FC236}">
                <a16:creationId xmlns:a16="http://schemas.microsoft.com/office/drawing/2014/main" xmlns="" id="{8251A225-5399-44FD-91CF-719460E8A4AC}"/>
              </a:ext>
            </a:extLst>
          </p:cNvPr>
          <p:cNvSpPr/>
          <p:nvPr/>
        </p:nvSpPr>
        <p:spPr>
          <a:xfrm>
            <a:off x="6063789" y="4284845"/>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41" name="Oval 40">
            <a:hlinkClick r:id="rId10" action="ppaction://hlinksldjump"/>
            <a:extLst>
              <a:ext uri="{FF2B5EF4-FFF2-40B4-BE49-F238E27FC236}">
                <a16:creationId xmlns:a16="http://schemas.microsoft.com/office/drawing/2014/main" xmlns="" id="{16179DBE-88A9-4707-8785-42376EEE7669}"/>
              </a:ext>
            </a:extLst>
          </p:cNvPr>
          <p:cNvSpPr/>
          <p:nvPr/>
        </p:nvSpPr>
        <p:spPr>
          <a:xfrm>
            <a:off x="5358674" y="5082339"/>
            <a:ext cx="228600" cy="2286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B050"/>
                </a:solidFill>
                <a:latin typeface="Arial" panose="020B0604020202020204" pitchFamily="34" charset="0"/>
                <a:cs typeface="Arial" panose="020B0604020202020204" pitchFamily="34" charset="0"/>
              </a:rPr>
              <a:t>?</a:t>
            </a:r>
          </a:p>
        </p:txBody>
      </p:sp>
      <p:sp>
        <p:nvSpPr>
          <p:cNvPr id="45" name="Rounded Rectangle 3">
            <a:hlinkClick r:id="rId11" action="ppaction://hlinksldjump"/>
            <a:extLst>
              <a:ext uri="{FF2B5EF4-FFF2-40B4-BE49-F238E27FC236}">
                <a16:creationId xmlns:a16="http://schemas.microsoft.com/office/drawing/2014/main" xmlns="" id="{F8E9C15A-7734-44C0-8CD5-E5379488E788}"/>
              </a:ext>
            </a:extLst>
          </p:cNvPr>
          <p:cNvSpPr/>
          <p:nvPr/>
        </p:nvSpPr>
        <p:spPr>
          <a:xfrm>
            <a:off x="3712611" y="6317673"/>
            <a:ext cx="1718779" cy="431960"/>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Audio script</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62283" fill="hold"/>
                                        <p:tgtEl>
                                          <p:spTgt spid="3"/>
                                        </p:tgtEl>
                                      </p:cBhvr>
                                    </p:cmd>
                                  </p:childTnLst>
                                </p:cTn>
                              </p:par>
                            </p:childTnLst>
                          </p:cTn>
                        </p:par>
                      </p:childTnLst>
                    </p:cTn>
                  </p:par>
                </p:childTnLst>
              </p:cTn>
              <p:nextCondLst>
                <p:cond evt="onClick" delay="0">
                  <p:tgtEl>
                    <p:spTgt spid="3"/>
                  </p:tgtEl>
                </p:cond>
              </p:nextCondLst>
            </p:seq>
            <p:audio>
              <p:cMediaNode vol="80000">
                <p:cTn id="44" fill="hold" display="0">
                  <p:stCondLst>
                    <p:cond delay="indefinite"/>
                  </p:stCondLst>
                  <p:endCondLst>
                    <p:cond evt="onStopAudio" delay="0">
                      <p:tgtEl>
                        <p:sldTgt/>
                      </p:tgtEl>
                    </p:cond>
                  </p:endCondLst>
                </p:cTn>
                <p:tgtEl>
                  <p:spTgt spid="3"/>
                </p:tgtEl>
              </p:cMediaNode>
            </p:audio>
          </p:childTnLst>
        </p:cTn>
      </p:par>
    </p:tnLst>
    <p:bldLst>
      <p:bldP spid="2" grpId="0"/>
      <p:bldP spid="42" grpId="0"/>
      <p:bldP spid="43" grpId="0"/>
      <p:bldP spid="44" grpId="0"/>
      <p:bldP spid="26" grpId="0" animBg="1"/>
      <p:bldP spid="31" grpId="0" animBg="1"/>
      <p:bldP spid="3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xmlns=""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99A6BE0-9C8A-4C38-B997-ADB4E8B327B7}"/>
                </a:ext>
              </a:extLst>
            </p:cNvPr>
            <p:cNvSpPr txBox="1"/>
            <p:nvPr/>
          </p:nvSpPr>
          <p:spPr>
            <a:xfrm>
              <a:off x="338595" y="720545"/>
              <a:ext cx="8486470" cy="4808368"/>
            </a:xfrm>
            <a:prstGeom prst="rect">
              <a:avLst/>
            </a:prstGeom>
            <a:noFill/>
            <a:ln w="19050">
              <a:solidFill>
                <a:srgbClr val="0FB7BD"/>
              </a:solidFill>
            </a:ln>
          </p:spPr>
          <p:txBody>
            <a:bodyPr wrap="square">
              <a:spAutoFit/>
            </a:bodyPr>
            <a:lstStyle/>
            <a:p>
              <a:pPr algn="just">
                <a:lnSpc>
                  <a:spcPct val="110000"/>
                </a:lnSpc>
              </a:pPr>
              <a:r>
                <a:rPr lang="en-US" sz="2800" i="0" dirty="0">
                  <a:effectLst/>
                </a:rPr>
                <a:t>Bangkok is famous for its markets and street food.</a:t>
              </a:r>
              <a:r>
                <a:rPr lang="en-US" sz="2800" dirty="0"/>
                <a:t/>
              </a:r>
              <a:br>
                <a:rPr lang="en-US" sz="2800" dirty="0"/>
              </a:br>
              <a:r>
                <a:rPr lang="en-US" sz="2800" i="0" dirty="0">
                  <a:effectLst/>
                </a:rPr>
                <a:t>Visit the </a:t>
              </a:r>
              <a:r>
                <a:rPr lang="en-US" sz="2800" i="0" dirty="0" err="1">
                  <a:effectLst/>
                </a:rPr>
                <a:t>Chatuchak</a:t>
              </a:r>
              <a:r>
                <a:rPr lang="en-US" sz="2800" i="0" dirty="0">
                  <a:effectLst/>
                </a:rPr>
                <a:t>, the largest weekend market in the world. There are over 15,000 stalls selling nearly everything, at cheap prices. It’s only five minutes’ walk from the station. When you visit this market, you can see part of Thai people’s life.</a:t>
              </a:r>
            </a:p>
            <a:p>
              <a:pPr algn="just">
                <a:lnSpc>
                  <a:spcPct val="110000"/>
                </a:lnSpc>
              </a:pPr>
              <a:r>
                <a:rPr lang="en-US" sz="2800" i="0" dirty="0">
                  <a:effectLst/>
                </a:rPr>
                <a:t>Another interesting type of market is the floating market on the river. Don’t forget to try street food in Bangkok. It’s easy to find food stalls all around Bangkok, serving different Thai dishes. They are really delicious.</a:t>
              </a:r>
            </a:p>
          </p:txBody>
        </p:sp>
        <p:pic>
          <p:nvPicPr>
            <p:cNvPr id="6" name="Picture 5">
              <a:extLst>
                <a:ext uri="{FF2B5EF4-FFF2-40B4-BE49-F238E27FC236}">
                  <a16:creationId xmlns:a16="http://schemas.microsoft.com/office/drawing/2014/main" xmlns=""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xmlns=""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xmlns=""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2_20">
            <a:hlinkClick r:id="" action="ppaction://media"/>
            <a:extLst>
              <a:ext uri="{FF2B5EF4-FFF2-40B4-BE49-F238E27FC236}">
                <a16:creationId xmlns:a16="http://schemas.microsoft.com/office/drawing/2014/main" xmlns="" id="{1502ACA2-581C-43DD-BC20-9ECC50E4811C}"/>
              </a:ext>
            </a:extLst>
          </p:cNvPr>
          <p:cNvPicPr>
            <a:picLocks noChangeAspect="1"/>
          </p:cNvPicPr>
          <p:nvPr>
            <a:audioFile r:link="rId1"/>
            <p:extLst>
              <p:ext uri="{DAA4B4D4-6D71-4841-9C94-3DE7FCFB9230}">
                <p14:media xmlns:p14="http://schemas.microsoft.com/office/powerpoint/2010/main" r:embed="rId2">
                  <p14:trim st="17900" end="1298.4013"/>
                </p14:media>
              </p:ext>
            </p:extLst>
          </p:nvPr>
        </p:nvPicPr>
        <p:blipFill>
          <a:blip r:embed="rId6"/>
          <a:stretch>
            <a:fillRect/>
          </a:stretch>
        </p:blipFill>
        <p:spPr>
          <a:xfrm>
            <a:off x="5610657" y="135812"/>
            <a:ext cx="491613" cy="491613"/>
          </a:xfrm>
          <a:prstGeom prst="rect">
            <a:avLst/>
          </a:prstGeom>
        </p:spPr>
      </p:pic>
    </p:spTree>
    <p:extLst>
      <p:ext uri="{BB962C8B-B14F-4D97-AF65-F5344CB8AC3E}">
        <p14:creationId xmlns:p14="http://schemas.microsoft.com/office/powerpoint/2010/main" val="804884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8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TotalTime>
  <Words>340</Words>
  <Application>Microsoft Office PowerPoint</Application>
  <PresentationFormat>On-screen Show (4:3)</PresentationFormat>
  <Paragraphs>82</Paragraphs>
  <Slides>16</Slides>
  <Notes>0</Notes>
  <HiddenSlides>9</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76</cp:revision>
  <dcterms:created xsi:type="dcterms:W3CDTF">2020-12-09T02:04:09Z</dcterms:created>
  <dcterms:modified xsi:type="dcterms:W3CDTF">2022-02-13T14:16:04Z</dcterms:modified>
</cp:coreProperties>
</file>