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9" r:id="rId3"/>
    <p:sldId id="261" r:id="rId4"/>
    <p:sldId id="263" r:id="rId5"/>
    <p:sldId id="265" r:id="rId6"/>
    <p:sldId id="267" r:id="rId7"/>
    <p:sldId id="269" r:id="rId8"/>
    <p:sldId id="271" r:id="rId9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1DE9B-5B63-4DC4-8BB7-1C544303CC45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8AD2B-97F3-49D6-9C66-B96457AB9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02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00" name="Google Shape;500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4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18" name="Google Shape;51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6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559" name="Google Shape;559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0:notes"/>
          <p:cNvSpPr txBox="1"/>
          <p:nvPr/>
        </p:nvSpPr>
        <p:spPr>
          <a:xfrm>
            <a:off x="3884612" y="8685212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64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9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9303475"/>
      </p:ext>
    </p:extLst>
  </p:cSld>
  <p:clrMapOvr>
    <a:masterClrMapping/>
  </p:clrMapOvr>
  <p:transition spd="slow" advClick="0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747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38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3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6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25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9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5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B278-148E-4F80-B9CE-C410B6A08BB4}" type="datetimeFigureOut">
              <a:rPr lang="en-US" smtClean="0"/>
              <a:t>07/02/2022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E22D2-AC3E-44C6-8A29-06BD036C2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58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533400"/>
            <a:ext cx="4191000" cy="327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533400"/>
            <a:ext cx="37338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48200" y="3213100"/>
            <a:ext cx="3733800" cy="3035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3"/>
          <p:cNvSpPr txBox="1"/>
          <p:nvPr/>
        </p:nvSpPr>
        <p:spPr>
          <a:xfrm>
            <a:off x="76200" y="3886200"/>
            <a:ext cx="4191000" cy="286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000"/>
              <a:buFont typeface="Times New Roman"/>
              <a:buNone/>
            </a:pPr>
            <a:r>
              <a:rPr lang="en-US" sz="9000" b="1" i="0" u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9000"/>
              <a:buFont typeface="Times New Roman"/>
              <a:buNone/>
            </a:pPr>
            <a:r>
              <a:rPr lang="en-US" sz="9000" b="1" i="0" u="none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KHẾ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957451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p34"/>
          <p:cNvPicPr preferRelativeResize="0"/>
          <p:nvPr/>
        </p:nvPicPr>
        <p:blipFill rotWithShape="1">
          <a:blip r:embed="rId3">
            <a:alphaModFix/>
          </a:blip>
          <a:srcRect l="11906" t="16712" b="14111"/>
          <a:stretch/>
        </p:blipFill>
        <p:spPr>
          <a:xfrm>
            <a:off x="1066800" y="1139825"/>
            <a:ext cx="6302375" cy="377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34"/>
          <p:cNvPicPr preferRelativeResize="0"/>
          <p:nvPr/>
        </p:nvPicPr>
        <p:blipFill rotWithShape="1">
          <a:blip r:embed="rId4">
            <a:alphaModFix/>
          </a:blip>
          <a:srcRect l="15806" t="12257" r="11253" b="65141"/>
          <a:stretch/>
        </p:blipFill>
        <p:spPr>
          <a:xfrm>
            <a:off x="2695575" y="3148012"/>
            <a:ext cx="37528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34"/>
          <p:cNvPicPr preferRelativeResize="0"/>
          <p:nvPr/>
        </p:nvPicPr>
        <p:blipFill rotWithShape="1">
          <a:blip r:embed="rId5">
            <a:alphaModFix/>
          </a:blip>
          <a:srcRect l="4193" t="2191" r="2693" b="6029"/>
          <a:stretch/>
        </p:blipFill>
        <p:spPr>
          <a:xfrm>
            <a:off x="84137" y="3446462"/>
            <a:ext cx="2611437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34"/>
          <p:cNvSpPr txBox="1"/>
          <p:nvPr/>
        </p:nvSpPr>
        <p:spPr>
          <a:xfrm>
            <a:off x="2916237" y="2686050"/>
            <a:ext cx="4187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I. TÌM HIỂU CHUNG</a:t>
            </a:r>
            <a:endParaRPr/>
          </a:p>
        </p:txBody>
      </p:sp>
      <p:pic>
        <p:nvPicPr>
          <p:cNvPr id="507" name="Google Shape;507;p34" descr="7025f93bab81e29a45dfc8ebfbf481b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5662" y="1573212"/>
            <a:ext cx="3589337" cy="50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1293812"/>
            <a:ext cx="906462" cy="146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7951427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5"/>
          <p:cNvSpPr txBox="1"/>
          <p:nvPr/>
        </p:nvSpPr>
        <p:spPr>
          <a:xfrm>
            <a:off x="381000" y="990600"/>
            <a:ext cx="8001000" cy="5262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a.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chở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bay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nhờ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thế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trở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nên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giàu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b. Cha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mẹ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chia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khế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c.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đổi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mình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khế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lòng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Cây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khế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quả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phàn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hẹn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trả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bằng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e.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lại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chuyện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cũ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túi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lấy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quá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nhiều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rgbClr val="00206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g.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rơi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xuống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biển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chết</a:t>
            </a:r>
            <a:r>
              <a:rPr lang="en-US" sz="2800" b="1" i="0" u="none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514" name="Google Shape;514;p35"/>
          <p:cNvSpPr txBox="1"/>
          <p:nvPr/>
        </p:nvSpPr>
        <p:spPr>
          <a:xfrm>
            <a:off x="152400" y="228600"/>
            <a:ext cx="7924800" cy="5231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sự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việc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theo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diễn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biến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2800" b="1" i="0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515" name="Google Shape;515;p35"/>
          <p:cNvSpPr txBox="1"/>
          <p:nvPr/>
        </p:nvSpPr>
        <p:spPr>
          <a:xfrm>
            <a:off x="457200" y="6319838"/>
            <a:ext cx="7924800" cy="46196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1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Trình</a:t>
            </a:r>
            <a:r>
              <a:rPr lang="en-US" sz="2400" b="1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400" b="1" i="0" u="none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b="1" i="0" u="none" dirty="0" err="1">
                <a:latin typeface="Times New Roman"/>
                <a:ea typeface="Times New Roman"/>
                <a:cs typeface="Times New Roman"/>
                <a:sym typeface="Times New Roman"/>
              </a:rPr>
              <a:t>đúng</a:t>
            </a:r>
            <a:r>
              <a:rPr lang="en-US" sz="2400" b="1" i="0" u="none" dirty="0">
                <a:latin typeface="Times New Roman"/>
                <a:ea typeface="Times New Roman"/>
                <a:cs typeface="Times New Roman"/>
                <a:sym typeface="Times New Roman"/>
              </a:rPr>
              <a:t>: b-d-a-c-e-g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016707286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1" name="Google Shape;521;p36"/>
          <p:cNvPicPr preferRelativeResize="0"/>
          <p:nvPr/>
        </p:nvPicPr>
        <p:blipFill rotWithShape="1">
          <a:blip r:embed="rId3">
            <a:alphaModFix/>
          </a:blip>
          <a:srcRect l="11906" t="16712" b="14111"/>
          <a:stretch/>
        </p:blipFill>
        <p:spPr>
          <a:xfrm>
            <a:off x="1066800" y="1139825"/>
            <a:ext cx="6302375" cy="377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36"/>
          <p:cNvPicPr preferRelativeResize="0"/>
          <p:nvPr/>
        </p:nvPicPr>
        <p:blipFill rotWithShape="1">
          <a:blip r:embed="rId4">
            <a:alphaModFix/>
          </a:blip>
          <a:srcRect l="15806" t="12257" r="11253" b="65141"/>
          <a:stretch/>
        </p:blipFill>
        <p:spPr>
          <a:xfrm>
            <a:off x="2695575" y="3148012"/>
            <a:ext cx="3752850" cy="116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6"/>
          <p:cNvPicPr preferRelativeResize="0"/>
          <p:nvPr/>
        </p:nvPicPr>
        <p:blipFill rotWithShape="1">
          <a:blip r:embed="rId5">
            <a:alphaModFix/>
          </a:blip>
          <a:srcRect l="4193" t="2191" r="2693" b="6029"/>
          <a:stretch/>
        </p:blipFill>
        <p:spPr>
          <a:xfrm>
            <a:off x="84137" y="3446462"/>
            <a:ext cx="2611437" cy="237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36"/>
          <p:cNvSpPr txBox="1"/>
          <p:nvPr/>
        </p:nvSpPr>
        <p:spPr>
          <a:xfrm>
            <a:off x="2916237" y="2686050"/>
            <a:ext cx="4187825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II. TÌM HIỂU CHI TIẾT:</a:t>
            </a:r>
            <a:endParaRPr/>
          </a:p>
        </p:txBody>
      </p:sp>
      <p:pic>
        <p:nvPicPr>
          <p:cNvPr id="525" name="Google Shape;525;p36" descr="7025f93bab81e29a45dfc8ebfbf481b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35662" y="1573212"/>
            <a:ext cx="3589337" cy="50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" y="1293812"/>
            <a:ext cx="906462" cy="1465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9323352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7"/>
          <p:cNvSpPr txBox="1"/>
          <p:nvPr/>
        </p:nvSpPr>
        <p:spPr>
          <a:xfrm>
            <a:off x="0" y="1828800"/>
            <a:ext cx="9067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Con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hoang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suy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riêng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chung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Tìm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dáng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dấp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tục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ngữ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vật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câu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Tác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nói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như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vậy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</a:t>
            </a:r>
            <a:endParaRPr sz="2800" b="1" dirty="0">
              <a:solidFill>
                <a:srgbClr val="0070C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Đảo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nơi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con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chim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đến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diệu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Điều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diệu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này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đã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cuộc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sau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đó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hãy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suy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vai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ảo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truyện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cổ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0" u="none" dirty="0" err="1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tích</a:t>
            </a:r>
            <a:r>
              <a:rPr lang="en-US" sz="2800" b="1" i="0" u="none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sz="2800" b="1" dirty="0">
              <a:solidFill>
                <a:srgbClr val="0070C0"/>
              </a:solidFill>
            </a:endParaRPr>
          </a:p>
        </p:txBody>
      </p:sp>
      <p:pic>
        <p:nvPicPr>
          <p:cNvPr id="532" name="Google Shape;532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85725"/>
            <a:ext cx="2619375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37"/>
          <p:cNvSpPr txBox="1"/>
          <p:nvPr/>
        </p:nvSpPr>
        <p:spPr>
          <a:xfrm>
            <a:off x="2847975" y="533400"/>
            <a:ext cx="5534025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Ý nghĩa chi tiết kì ảo: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86822365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8" name="Google Shape;538;p38"/>
          <p:cNvGraphicFramePr/>
          <p:nvPr/>
        </p:nvGraphicFramePr>
        <p:xfrm>
          <a:off x="0" y="914400"/>
          <a:ext cx="9129700" cy="585275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133600"/>
                <a:gridCol w="3962400"/>
                <a:gridCol w="3033700"/>
              </a:tblGrid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>
                        <a:solidFill>
                          <a:srgbClr val="FFFFFF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em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Người anh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CC"/>
                    </a:solidFill>
                  </a:tcPr>
                </a:tc>
              </a:tr>
              <a:tr h="2835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Hành động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Kết cục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FF"/>
                    </a:solidFill>
                  </a:tcPr>
                </a:tc>
              </a:tr>
              <a:tr h="1187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endParaRPr sz="2400" b="1" i="0" u="none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lang="en-US" sz="2400" b="1" i="0" u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Nhận xét</a:t>
                      </a:r>
                      <a:endParaRPr/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Times New Roman"/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91450" marR="91450" marT="45700" marB="457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sp>
        <p:nvSpPr>
          <p:cNvPr id="539" name="Google Shape;539;p38"/>
          <p:cNvSpPr txBox="1"/>
          <p:nvPr/>
        </p:nvSpPr>
        <p:spPr>
          <a:xfrm>
            <a:off x="228600" y="-41275"/>
            <a:ext cx="81534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Times New Roman"/>
              <a:buNone/>
            </a:pPr>
            <a:r>
              <a:rPr lang="en-US" sz="3200" b="1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Nhân vật hai anh em và bài học rút ra :</a:t>
            </a:r>
            <a:endParaRPr/>
          </a:p>
        </p:txBody>
      </p:sp>
      <p:cxnSp>
        <p:nvCxnSpPr>
          <p:cNvPr id="540" name="Google Shape;540;p38"/>
          <p:cNvCxnSpPr/>
          <p:nvPr/>
        </p:nvCxnSpPr>
        <p:spPr>
          <a:xfrm>
            <a:off x="0" y="944562"/>
            <a:ext cx="2133600" cy="884237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541" name="Google Shape;541;p38"/>
          <p:cNvSpPr txBox="1"/>
          <p:nvPr/>
        </p:nvSpPr>
        <p:spPr>
          <a:xfrm>
            <a:off x="685800" y="944562"/>
            <a:ext cx="1447800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 vật</a:t>
            </a:r>
            <a:endParaRPr/>
          </a:p>
        </p:txBody>
      </p:sp>
      <p:sp>
        <p:nvSpPr>
          <p:cNvPr id="542" name="Google Shape;542;p38"/>
          <p:cNvSpPr txBox="1"/>
          <p:nvPr/>
        </p:nvSpPr>
        <p:spPr>
          <a:xfrm>
            <a:off x="-4762" y="1397000"/>
            <a:ext cx="1604962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lập</a:t>
            </a:r>
            <a:endParaRPr/>
          </a:p>
        </p:txBody>
      </p:sp>
      <p:sp>
        <p:nvSpPr>
          <p:cNvPr id="543" name="Google Shape;543;p38"/>
          <p:cNvSpPr txBox="1"/>
          <p:nvPr/>
        </p:nvSpPr>
        <p:spPr>
          <a:xfrm>
            <a:off x="2133600" y="1828800"/>
            <a:ext cx="3886200" cy="267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Thương anh, biết phận mình nên không đòi hỏi.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Chăm sóc cây khế.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May túi ba gang, lấy vàng trên đảo.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Sẵn sàng chia sẻ cây khế với anh.</a:t>
            </a:r>
            <a:endParaRPr/>
          </a:p>
        </p:txBody>
      </p:sp>
      <p:sp>
        <p:nvSpPr>
          <p:cNvPr id="544" name="Google Shape;544;p38"/>
          <p:cNvSpPr txBox="1"/>
          <p:nvPr/>
        </p:nvSpPr>
        <p:spPr>
          <a:xfrm>
            <a:off x="2209800" y="4648200"/>
            <a:ext cx="38862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 sung túc, “ở hiền gặp lành”</a:t>
            </a:r>
            <a:endParaRPr/>
          </a:p>
        </p:txBody>
      </p:sp>
      <p:sp>
        <p:nvSpPr>
          <p:cNvPr id="545" name="Google Shape;545;p38"/>
          <p:cNvSpPr txBox="1"/>
          <p:nvPr/>
        </p:nvSpPr>
        <p:spPr>
          <a:xfrm>
            <a:off x="2209800" y="5568950"/>
            <a:ext cx="3886200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Tốt bụng, thật thà, lương thiện, biết ghi nhớ ơn nghĩa, giàu tình nghĩa.</a:t>
            </a:r>
            <a:endParaRPr/>
          </a:p>
        </p:txBody>
      </p:sp>
      <p:sp>
        <p:nvSpPr>
          <p:cNvPr id="546" name="Google Shape;546;p38"/>
          <p:cNvSpPr txBox="1"/>
          <p:nvPr/>
        </p:nvSpPr>
        <p:spPr>
          <a:xfrm>
            <a:off x="6096000" y="1858962"/>
            <a:ext cx="3033712" cy="267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Chiếm hết tài sản.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Nịnh nọt người em đổi hết tài sản lấy cây khế.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May túi 12 gang.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Cố vơ vét hết vàng trên đảo.</a:t>
            </a:r>
            <a:endParaRPr/>
          </a:p>
        </p:txBody>
      </p:sp>
      <p:sp>
        <p:nvSpPr>
          <p:cNvPr id="547" name="Google Shape;547;p38"/>
          <p:cNvSpPr txBox="1"/>
          <p:nvPr/>
        </p:nvSpPr>
        <p:spPr>
          <a:xfrm>
            <a:off x="6248400" y="4678362"/>
            <a:ext cx="2819400" cy="83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Bị rơi xuống biển, “tham thì thâm”.</a:t>
            </a:r>
            <a:endParaRPr/>
          </a:p>
        </p:txBody>
      </p:sp>
      <p:sp>
        <p:nvSpPr>
          <p:cNvPr id="548" name="Google Shape;548;p38"/>
          <p:cNvSpPr txBox="1"/>
          <p:nvPr/>
        </p:nvSpPr>
        <p:spPr>
          <a:xfrm>
            <a:off x="6172200" y="5553075"/>
            <a:ext cx="29575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4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Ích kỷ, keo kiệt, tham lam, vô ơn, sống không có tình nghĩa.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4801454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" name="Google Shape;553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76200"/>
            <a:ext cx="8991600" cy="632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4" name="Google Shape;554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19400" y="2209800"/>
            <a:ext cx="3481387" cy="1312862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39"/>
          <p:cNvSpPr txBox="1"/>
          <p:nvPr/>
        </p:nvSpPr>
        <p:spPr>
          <a:xfrm>
            <a:off x="3048000" y="2743200"/>
            <a:ext cx="33909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Cambria Math"/>
              <a:buNone/>
            </a:pPr>
            <a:r>
              <a:rPr lang="en-US" sz="2400" b="1" i="0" u="none">
                <a:solidFill>
                  <a:srgbClr val="C00000"/>
                </a:solidFill>
                <a:latin typeface="Cambria Math"/>
                <a:ea typeface="Cambria Math"/>
                <a:cs typeface="Cambria Math"/>
                <a:sym typeface="Cambria Math"/>
              </a:rPr>
              <a:t>Bài học rút ra từ truyện</a:t>
            </a:r>
            <a:endParaRPr/>
          </a:p>
        </p:txBody>
      </p:sp>
      <p:sp>
        <p:nvSpPr>
          <p:cNvPr id="556" name="Google Shape;556;p39"/>
          <p:cNvSpPr txBox="1"/>
          <p:nvPr/>
        </p:nvSpPr>
        <p:spPr>
          <a:xfrm>
            <a:off x="152400" y="3429000"/>
            <a:ext cx="8915400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Không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tham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lam,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vừa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đủ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Sống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nhân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giữ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lời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hứa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trong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phải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thương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yêu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đùm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bọc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giúp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đỡ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Trung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chăm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chỉ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hiểu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được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ý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lao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động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chân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chính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1634005611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Google Shape;562;p40"/>
          <p:cNvPicPr preferRelativeResize="0"/>
          <p:nvPr/>
        </p:nvPicPr>
        <p:blipFill rotWithShape="1">
          <a:blip r:embed="rId3">
            <a:alphaModFix/>
          </a:blip>
          <a:srcRect l="15806" t="12257" r="11253" b="65141"/>
          <a:stretch/>
        </p:blipFill>
        <p:spPr>
          <a:xfrm>
            <a:off x="0" y="547687"/>
            <a:ext cx="3751262" cy="1163637"/>
          </a:xfrm>
          <a:prstGeom prst="rect">
            <a:avLst/>
          </a:prstGeom>
          <a:noFill/>
          <a:ln>
            <a:noFill/>
          </a:ln>
        </p:spPr>
      </p:pic>
      <p:sp>
        <p:nvSpPr>
          <p:cNvPr id="563" name="Google Shape;563;p40"/>
          <p:cNvSpPr txBox="1"/>
          <p:nvPr/>
        </p:nvSpPr>
        <p:spPr>
          <a:xfrm>
            <a:off x="457200" y="533400"/>
            <a:ext cx="4876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Times New Roman"/>
              <a:buNone/>
            </a:pPr>
            <a:r>
              <a:rPr lang="en-US" sz="2400" b="1" i="0" u="none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TỔNG KẾT</a:t>
            </a:r>
            <a:endParaRPr/>
          </a:p>
        </p:txBody>
      </p:sp>
      <p:sp>
        <p:nvSpPr>
          <p:cNvPr id="564" name="Google Shape;564;p40"/>
          <p:cNvSpPr txBox="1"/>
          <p:nvPr/>
        </p:nvSpPr>
        <p:spPr>
          <a:xfrm>
            <a:off x="508000" y="1600200"/>
            <a:ext cx="8001000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8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8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Nghệ</a:t>
            </a:r>
            <a:r>
              <a:rPr lang="en-US" sz="28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thuật</a:t>
            </a:r>
            <a:r>
              <a:rPr lang="en-US" sz="28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Sắp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xếp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tình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tự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nhiên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khéo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léo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Sử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dụng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chi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thần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kì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-"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thúc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có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hậu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Times New Roman"/>
              <a:buNone/>
            </a:pPr>
            <a:r>
              <a:rPr lang="en-US" sz="28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Ý </a:t>
            </a:r>
            <a:r>
              <a:rPr lang="en-US" sz="2800" b="1" i="1" u="none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1" i="1" u="none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0" i="0" u="none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Từ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những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kết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cục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tác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giả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dân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muốn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gửi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gắm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bài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học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về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ơn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đáp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nghĩa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niềm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tin ở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sẽ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gặp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lành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may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mắn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với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tất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cả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mọi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người</a:t>
            </a:r>
            <a:r>
              <a:rPr lang="en-US" sz="28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520988504"/>
      </p:ext>
    </p:extLst>
  </p:cSld>
  <p:clrMapOvr>
    <a:masterClrMapping/>
  </p:clrMapOvr>
  <p:transition advClick="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da6cd4d78d4c3e6b22c87c2eaeb0b710427f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579</Words>
  <Application>Microsoft Office PowerPoint</Application>
  <PresentationFormat>On-screen Show (4:3)</PresentationFormat>
  <Paragraphs>68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2022-02-07T12:19:37Z</dcterms:created>
  <dcterms:modified xsi:type="dcterms:W3CDTF">2022-02-07T12:28:51Z</dcterms:modified>
</cp:coreProperties>
</file>