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78" r:id="rId3"/>
    <p:sldId id="258" r:id="rId4"/>
    <p:sldId id="279" r:id="rId5"/>
    <p:sldId id="259" r:id="rId6"/>
    <p:sldId id="260" r:id="rId7"/>
    <p:sldId id="261" r:id="rId8"/>
    <p:sldId id="287" r:id="rId9"/>
    <p:sldId id="262" r:id="rId10"/>
    <p:sldId id="288" r:id="rId11"/>
    <p:sldId id="266" r:id="rId12"/>
    <p:sldId id="267" r:id="rId13"/>
    <p:sldId id="270" r:id="rId14"/>
    <p:sldId id="271" r:id="rId15"/>
    <p:sldId id="272" r:id="rId16"/>
    <p:sldId id="273" r:id="rId17"/>
    <p:sldId id="274" r:id="rId18"/>
    <p:sldId id="276" r:id="rId19"/>
    <p:sldId id="281" r:id="rId20"/>
    <p:sldId id="285" r:id="rId21"/>
    <p:sldId id="286" r:id="rId22"/>
    <p:sldId id="282" r:id="rId23"/>
    <p:sldId id="277" r:id="rId24"/>
    <p:sldId id="289" r:id="rId25"/>
    <p:sldId id="290" r:id="rId26"/>
    <p:sldId id="291" r:id="rId27"/>
    <p:sldId id="295" r:id="rId28"/>
    <p:sldId id="293" r:id="rId29"/>
    <p:sldId id="294" r:id="rId30"/>
    <p:sldId id="296"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4EE00"/>
    <a:srgbClr val="FFFF00"/>
    <a:srgbClr val="ECFDC7"/>
    <a:srgbClr val="A7D971"/>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A74B4-CFFB-428B-ADA8-4CC6A2939C8F}"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98D38-512F-4010-A3B9-0CC0A6CC622D}" type="slidenum">
              <a:rPr lang="en-US" smtClean="0"/>
              <a:t>‹#›</a:t>
            </a:fld>
            <a:endParaRPr lang="en-US"/>
          </a:p>
        </p:txBody>
      </p:sp>
    </p:spTree>
    <p:extLst>
      <p:ext uri="{BB962C8B-B14F-4D97-AF65-F5344CB8AC3E}">
        <p14:creationId xmlns:p14="http://schemas.microsoft.com/office/powerpoint/2010/main" val="116792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DFF95D-A17D-434F-82B2-E3949E0A6141}"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304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Rectangle 4"/>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1090109" y="3132290"/>
            <a:ext cx="9567135"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9"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10"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C4307A5-EDE1-4A08-9F4F-934332C2070D}"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5741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4051C2D2-F715-4745-9C8E-E0ADCDEBA2A6}"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3823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BF1E08-63BC-4BA8-8EC7-4A9FB7C5E8D7}"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8832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15"/>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16"/>
          </p:nvPr>
        </p:nvSpPr>
        <p:spPr/>
        <p:txBody>
          <a:bodyPr/>
          <a:lstStyle>
            <a:lvl1pPr>
              <a:defRPr/>
            </a:lvl1pPr>
          </a:lstStyle>
          <a:p>
            <a:pPr fontAlgn="base">
              <a:spcBef>
                <a:spcPct val="0"/>
              </a:spcBef>
              <a:spcAft>
                <a:spcPct val="0"/>
              </a:spcAft>
              <a:defRPr/>
            </a:pPr>
            <a:fld id="{23F09F97-2F8D-48CE-A906-458FCF288BD5}"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1527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Rectangle 4"/>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9"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10"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1AC8AED-5095-4E04-8063-633E5FC9434A}"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3849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Footer Placeholder 4"/>
          <p:cNvSpPr>
            <a:spLocks noGrp="1"/>
          </p:cNvSpPr>
          <p:nvPr>
            <p:ph type="ftr" sz="quarter" idx="16"/>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7" name="Slide Number Placeholder 5"/>
          <p:cNvSpPr>
            <a:spLocks noGrp="1"/>
          </p:cNvSpPr>
          <p:nvPr>
            <p:ph type="sldNum" sz="quarter" idx="17"/>
          </p:nvPr>
        </p:nvSpPr>
        <p:spPr/>
        <p:txBody>
          <a:bodyPr/>
          <a:lstStyle>
            <a:lvl1pPr>
              <a:defRPr/>
            </a:lvl1pPr>
          </a:lstStyle>
          <a:p>
            <a:pPr fontAlgn="base">
              <a:spcBef>
                <a:spcPct val="0"/>
              </a:spcBef>
              <a:spcAft>
                <a:spcPct val="0"/>
              </a:spcAft>
              <a:defRPr/>
            </a:pPr>
            <a:fld id="{DB2504F8-2E05-4615-852A-5A01FB7A4776}"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3477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6F893E8-3B3B-41D8-91C2-D6AA2326818D}"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576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57EFB61-F67F-45AE-8D30-494A95E49E30}"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6717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1EB3E2C-C1BB-423A-8BE8-9AE064911B7F}"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2054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4F52336-52D6-4303-849E-F7D8E99AFF05}"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7637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Rectangle 5"/>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7" name="Rectangle 6"/>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Oval 7"/>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69691" y="4464421"/>
            <a:ext cx="8511384"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10" name="Footer Placeholder 5"/>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11"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DD036B46-F10E-4556-85A3-6CA2D419B2B6}"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1862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chemeClr val="accent3">
                <a:lumMod val="40000"/>
                <a:lumOff val="60000"/>
              </a:schemeClr>
            </a:gs>
            <a:gs pos="47000">
              <a:schemeClr val="accent3">
                <a:lumMod val="40000"/>
                <a:lumOff val="60000"/>
              </a:schemeClr>
            </a:gs>
            <a:gs pos="17000">
              <a:schemeClr val="accent3">
                <a:lumMod val="20000"/>
                <a:lumOff val="80000"/>
              </a:schemeClr>
            </a:gs>
            <a:gs pos="80000">
              <a:schemeClr val="accent3">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3768725"/>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Placeholder 1"/>
          <p:cNvSpPr>
            <a:spLocks noGrp="1"/>
          </p:cNvSpPr>
          <p:nvPr>
            <p:ph type="title"/>
          </p:nvPr>
        </p:nvSpPr>
        <p:spPr>
          <a:xfrm>
            <a:off x="2391834" y="4371975"/>
            <a:ext cx="8682567"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524000" y="731839"/>
            <a:ext cx="85344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eaLnBrk="1" hangingPunct="1">
              <a:defRPr sz="1100" b="1">
                <a:solidFill>
                  <a:schemeClr val="tx1">
                    <a:lumMod val="50000"/>
                    <a:lumOff val="50000"/>
                  </a:schemeClr>
                </a:solidFill>
                <a:cs typeface="+mn-cs"/>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3"/>
          </p:nvPr>
        </p:nvSpPr>
        <p:spPr>
          <a:xfrm>
            <a:off x="609600" y="6172201"/>
            <a:ext cx="4470400" cy="365125"/>
          </a:xfrm>
          <a:prstGeom prst="rect">
            <a:avLst/>
          </a:prstGeom>
        </p:spPr>
        <p:txBody>
          <a:bodyPr vert="horz" lIns="91440" tIns="45720" rIns="91440" bIns="45720" rtlCol="0" anchor="ctr"/>
          <a:lstStyle>
            <a:lvl1pPr algn="l" eaLnBrk="1" hangingPunct="1">
              <a:defRPr sz="1100" b="1">
                <a:solidFill>
                  <a:schemeClr val="tx1">
                    <a:lumMod val="50000"/>
                    <a:lumOff val="50000"/>
                  </a:schemeClr>
                </a:solidFill>
                <a:cs typeface="+mn-cs"/>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cs typeface="Tahoma" panose="020B0604030504040204" pitchFamily="34" charset="0"/>
              </a:defRPr>
            </a:lvl1pPr>
          </a:lstStyle>
          <a:p>
            <a:pPr fontAlgn="base">
              <a:spcBef>
                <a:spcPct val="0"/>
              </a:spcBef>
              <a:spcAft>
                <a:spcPct val="0"/>
              </a:spcAft>
              <a:defRPr/>
            </a:pPr>
            <a:fld id="{1C35C60A-B715-4590-912E-77131108712C}"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8664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sp>
        <p:nvSpPr>
          <p:cNvPr id="2" name="Cloud Callout 1"/>
          <p:cNvSpPr/>
          <p:nvPr/>
        </p:nvSpPr>
        <p:spPr>
          <a:xfrm>
            <a:off x="6635931" y="1219199"/>
            <a:ext cx="4676503" cy="2516777"/>
          </a:xfrm>
          <a:prstGeom prst="cloudCallou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en-US" sz="2800" b="1" dirty="0" err="1">
                <a:solidFill>
                  <a:prstClr val="black"/>
                </a:solidFill>
                <a:latin typeface="Times New Roman" pitchFamily="18" charset="0"/>
                <a:cs typeface="Times New Roman" pitchFamily="18" charset="0"/>
              </a:rPr>
              <a:t>Khi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trên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sàn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trơn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ướt</a:t>
            </a:r>
            <a:r>
              <a:rPr lang="en-US" sz="2800" b="1" dirty="0">
                <a:solidFill>
                  <a:prstClr val="black"/>
                </a:solidFill>
                <a:latin typeface="Times New Roman" pitchFamily="18" charset="0"/>
                <a:cs typeface="Times New Roman" pitchFamily="18" charset="0"/>
              </a:rPr>
              <a:t>, ta </a:t>
            </a:r>
            <a:r>
              <a:rPr lang="en-US" sz="2800" b="1" dirty="0" err="1">
                <a:solidFill>
                  <a:prstClr val="black"/>
                </a:solidFill>
                <a:latin typeface="Times New Roman" pitchFamily="18" charset="0"/>
                <a:cs typeface="Times New Roman" pitchFamily="18" charset="0"/>
              </a:rPr>
              <a:t>có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thể</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bị</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trượt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ngã</a:t>
            </a:r>
            <a:r>
              <a:rPr lang="en-US" sz="2800" b="1" dirty="0">
                <a:solidFill>
                  <a:prstClr val="black"/>
                </a:solidFill>
                <a:latin typeface="Times New Roman" pitchFamily="18" charset="0"/>
                <a:cs typeface="Times New Roman" pitchFamily="18" charset="0"/>
              </a:rPr>
              <a:t>.</a:t>
            </a:r>
          </a:p>
        </p:txBody>
      </p:sp>
      <p:pic>
        <p:nvPicPr>
          <p:cNvPr id="12" name="Picture 11" descr="20"/>
          <p:cNvPicPr>
            <a:picLocks noChangeAspect="1" noChangeArrowheads="1"/>
          </p:cNvPicPr>
          <p:nvPr/>
        </p:nvPicPr>
        <p:blipFill>
          <a:blip r:embed="rId2">
            <a:extLst>
              <a:ext uri="{28A0092B-C50C-407E-A947-70E740481C1C}">
                <a14:useLocalDpi xmlns:a14="http://schemas.microsoft.com/office/drawing/2010/main" val="0"/>
              </a:ext>
            </a:extLst>
          </a:blip>
          <a:srcRect l="50659" b="25040"/>
          <a:stretch>
            <a:fillRect/>
          </a:stretch>
        </p:blipFill>
        <p:spPr bwMode="auto">
          <a:xfrm>
            <a:off x="389708" y="1489164"/>
            <a:ext cx="5854337" cy="483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a:off x="6949440" y="4195763"/>
            <a:ext cx="4362994" cy="1981200"/>
          </a:xfrm>
          <a:prstGeom prst="rightArrow">
            <a:avLst/>
          </a:prstGeom>
          <a:solidFill>
            <a:srgbClr val="A7D9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hãy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thích</a:t>
            </a:r>
            <a:r>
              <a:rPr lang="en-US" sz="2800" dirty="0">
                <a:solidFill>
                  <a:prstClr val="black"/>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defRPr/>
            </a:pPr>
            <a:r>
              <a:rPr lang="en-US" sz="2800" dirty="0" err="1">
                <a:solidFill>
                  <a:prstClr val="black"/>
                </a:solidFill>
                <a:latin typeface="Times New Roman" panose="02020603050405020304" pitchFamily="18" charset="0"/>
                <a:cs typeface="Times New Roman" panose="02020603050405020304" pitchFamily="18" charset="0"/>
              </a:rPr>
              <a:t>tại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sao</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6" name="WordArt 4"/>
          <p:cNvSpPr>
            <a:spLocks noChangeArrowheads="1" noChangeShapeType="1" noTextEdit="1"/>
          </p:cNvSpPr>
          <p:nvPr/>
        </p:nvSpPr>
        <p:spPr bwMode="auto">
          <a:xfrm>
            <a:off x="3879669" y="235132"/>
            <a:ext cx="4062548" cy="909662"/>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Khởi</a:t>
            </a:r>
            <a:r>
              <a:rPr kumimoji="0" lang="en-US" sz="2800" b="0" i="0" u="none" strike="noStrike" kern="10" cap="none" spc="0" normalizeH="0" noProof="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0" cap="none" spc="0" normalizeH="0" noProof="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10" cap="none" spc="0" normalizeH="0" noProof="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0" cap="none" spc="0" normalizeH="0" baseline="0" noProof="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49497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grpSp>
        <p:nvGrpSpPr>
          <p:cNvPr id="7" name="Group 6"/>
          <p:cNvGrpSpPr/>
          <p:nvPr/>
        </p:nvGrpSpPr>
        <p:grpSpPr>
          <a:xfrm>
            <a:off x="1524000" y="4249738"/>
            <a:ext cx="4191000" cy="2525712"/>
            <a:chOff x="1524000" y="4249738"/>
            <a:chExt cx="4191000" cy="2525712"/>
          </a:xfrm>
        </p:grpSpPr>
        <p:sp>
          <p:nvSpPr>
            <p:cNvPr id="135179" name="Text Box 11"/>
            <p:cNvSpPr txBox="1">
              <a:spLocks noChangeArrowheads="1"/>
            </p:cNvSpPr>
            <p:nvPr/>
          </p:nvSpPr>
          <p:spPr bwMode="auto">
            <a:xfrm>
              <a:off x="1981200" y="6343650"/>
              <a:ext cx="373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0" fontAlgn="base" hangingPunct="0">
                <a:spcBef>
                  <a:spcPct val="50000"/>
                </a:spcBef>
                <a:spcAft>
                  <a:spcPct val="0"/>
                </a:spcAft>
                <a:buClrTx/>
                <a:buSzTx/>
                <a:buNone/>
              </a:pPr>
              <a:r>
                <a:rPr lang="en-US" altLang="en-US" b="1" dirty="0">
                  <a:solidFill>
                    <a:srgbClr val="00B050"/>
                  </a:solidFill>
                  <a:latin typeface="Times New Roman" panose="02020603050405020304" pitchFamily="18" charset="0"/>
                  <a:cs typeface="Arial" panose="020B0604020202020204" pitchFamily="34" charset="0"/>
                </a:rPr>
                <a:t>c. </a:t>
              </a:r>
              <a:r>
                <a:rPr lang="en-US" altLang="en-US" b="1" dirty="0" err="1">
                  <a:solidFill>
                    <a:srgbClr val="00B050"/>
                  </a:solidFill>
                  <a:latin typeface="Times New Roman" panose="02020603050405020304" pitchFamily="18" charset="0"/>
                  <a:cs typeface="Arial" panose="020B0604020202020204" pitchFamily="34" charset="0"/>
                </a:rPr>
                <a:t>Thanh</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trượt</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và</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mặt</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băng</a:t>
              </a:r>
              <a:endParaRPr lang="en-US" altLang="en-US" b="1" dirty="0">
                <a:solidFill>
                  <a:srgbClr val="00B050"/>
                </a:solidFill>
                <a:latin typeface="Times New Roman" panose="02020603050405020304" pitchFamily="18" charset="0"/>
                <a:cs typeface="Arial" panose="020B0604020202020204" pitchFamily="34" charset="0"/>
              </a:endParaRPr>
            </a:p>
          </p:txBody>
        </p:sp>
        <p:pic>
          <p:nvPicPr>
            <p:cNvPr id="17" name="Picture 18" descr="CSSKI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49738"/>
              <a:ext cx="410845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70" name="Rectangle 20"/>
          <p:cNvSpPr>
            <a:spLocks noChangeArrowheads="1"/>
          </p:cNvSpPr>
          <p:nvPr/>
        </p:nvSpPr>
        <p:spPr bwMode="auto">
          <a:xfrm>
            <a:off x="194489" y="1646892"/>
            <a:ext cx="684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err="1">
                <a:solidFill>
                  <a:srgbClr val="0070C0"/>
                </a:solidFill>
                <a:latin typeface="Times New Roman" panose="02020603050405020304" pitchFamily="18" charset="0"/>
                <a:cs typeface="Arial" panose="020B0604020202020204" pitchFamily="34" charset="0"/>
              </a:rPr>
              <a:t>Lực</a:t>
            </a:r>
            <a:r>
              <a:rPr lang="en-US" altLang="en-US" sz="2400" b="1" dirty="0">
                <a:solidFill>
                  <a:srgbClr val="0070C0"/>
                </a:solidFill>
                <a:latin typeface="Times New Roman" panose="02020603050405020304" pitchFamily="18" charset="0"/>
                <a:cs typeface="Arial" panose="020B0604020202020204" pitchFamily="34" charset="0"/>
              </a:rPr>
              <a:t> ma </a:t>
            </a:r>
            <a:r>
              <a:rPr lang="en-US" altLang="en-US" sz="2400" b="1" dirty="0" err="1">
                <a:solidFill>
                  <a:srgbClr val="0070C0"/>
                </a:solidFill>
                <a:latin typeface="Times New Roman" panose="02020603050405020304" pitchFamily="18" charset="0"/>
                <a:cs typeface="Arial" panose="020B0604020202020204" pitchFamily="34" charset="0"/>
              </a:rPr>
              <a:t>sát</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trượt</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trong</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đời</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sống</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và</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kĩ</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thuật</a:t>
            </a:r>
            <a:r>
              <a:rPr lang="en-US" altLang="en-US" sz="2400" b="1" dirty="0">
                <a:solidFill>
                  <a:srgbClr val="0070C0"/>
                </a:solidFill>
                <a:latin typeface="Times New Roman" panose="02020603050405020304" pitchFamily="18" charset="0"/>
                <a:cs typeface="Arial" panose="020B0604020202020204" pitchFamily="34" charset="0"/>
              </a:rPr>
              <a:t>:</a:t>
            </a:r>
          </a:p>
        </p:txBody>
      </p:sp>
      <p:grpSp>
        <p:nvGrpSpPr>
          <p:cNvPr id="5" name="Group 4"/>
          <p:cNvGrpSpPr/>
          <p:nvPr/>
        </p:nvGrpSpPr>
        <p:grpSpPr>
          <a:xfrm>
            <a:off x="1524000" y="2266682"/>
            <a:ext cx="4292600" cy="2002107"/>
            <a:chOff x="1524000" y="2133600"/>
            <a:chExt cx="4292600" cy="2135189"/>
          </a:xfrm>
        </p:grpSpPr>
        <p:pic>
          <p:nvPicPr>
            <p:cNvPr id="15369" name="Picture 14" descr="Kết quả hình ảnh cho đá mài d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429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5"/>
            <p:cNvSpPr>
              <a:spLocks noChangeArrowheads="1"/>
            </p:cNvSpPr>
            <p:nvPr/>
          </p:nvSpPr>
          <p:spPr bwMode="auto">
            <a:xfrm>
              <a:off x="1676400" y="3806826"/>
              <a:ext cx="3741738"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srgbClr val="00B050"/>
                  </a:solidFill>
                  <a:latin typeface="Times New Roman" pitchFamily="18" charset="0"/>
                  <a:cs typeface="Times New Roman" pitchFamily="18" charset="0"/>
                </a:rPr>
                <a:t> a. </a:t>
              </a:r>
              <a:r>
                <a:rPr lang="en-US" sz="2400" b="1" dirty="0" err="1">
                  <a:solidFill>
                    <a:srgbClr val="00B050"/>
                  </a:solidFill>
                  <a:latin typeface="Times New Roman" pitchFamily="18" charset="0"/>
                  <a:cs typeface="Times New Roman" pitchFamily="18" charset="0"/>
                </a:rPr>
                <a:t>Lưỡi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dao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đá</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mài</a:t>
              </a:r>
              <a:endParaRPr lang="en-US" sz="2400" b="1" dirty="0">
                <a:solidFill>
                  <a:srgbClr val="00B050"/>
                </a:solidFill>
                <a:latin typeface="Times New Roman" pitchFamily="18" charset="0"/>
                <a:cs typeface="Times New Roman" pitchFamily="18" charset="0"/>
              </a:endParaRPr>
            </a:p>
          </p:txBody>
        </p:sp>
      </p:grpSp>
      <p:sp>
        <p:nvSpPr>
          <p:cNvPr id="20" name="Rectangle 25"/>
          <p:cNvSpPr>
            <a:spLocks noChangeArrowheads="1"/>
          </p:cNvSpPr>
          <p:nvPr/>
        </p:nvSpPr>
        <p:spPr bwMode="auto">
          <a:xfrm>
            <a:off x="6629400" y="3822701"/>
            <a:ext cx="3741738"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prstClr val="black"/>
                </a:solidFill>
                <a:latin typeface="Trebuchet MS"/>
              </a:rPr>
              <a:t> </a:t>
            </a:r>
          </a:p>
        </p:txBody>
      </p:sp>
      <p:grpSp>
        <p:nvGrpSpPr>
          <p:cNvPr id="6" name="Group 5"/>
          <p:cNvGrpSpPr/>
          <p:nvPr/>
        </p:nvGrpSpPr>
        <p:grpSpPr>
          <a:xfrm>
            <a:off x="6477000" y="2236633"/>
            <a:ext cx="4191000" cy="2135188"/>
            <a:chOff x="6477000" y="2133601"/>
            <a:chExt cx="4191000" cy="2135188"/>
          </a:xfrm>
        </p:grpSpPr>
        <p:pic>
          <p:nvPicPr>
            <p:cNvPr id="15367" name="Picture 2" descr="http://hstatic.net/418/1000070418/10/2016/4-1/carpenter_lathe_carving_h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33601"/>
              <a:ext cx="41910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6705600" y="3806826"/>
              <a:ext cx="3665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0"/>
                </a:spcBef>
                <a:spcAft>
                  <a:spcPct val="0"/>
                </a:spcAft>
                <a:buClrTx/>
                <a:buSzTx/>
                <a:buNone/>
              </a:pPr>
              <a:r>
                <a:rPr lang="en-US" altLang="en-US" sz="2400" b="1" dirty="0">
                  <a:solidFill>
                    <a:srgbClr val="00B050"/>
                  </a:solidFill>
                  <a:latin typeface="Times New Roman" panose="02020603050405020304" pitchFamily="18" charset="0"/>
                  <a:cs typeface="Arial" panose="020B0604020202020204" pitchFamily="34" charset="0"/>
                </a:rPr>
                <a:t>b. </a:t>
              </a:r>
              <a:r>
                <a:rPr lang="en-US" altLang="en-US" sz="2400" b="1" dirty="0" err="1">
                  <a:solidFill>
                    <a:srgbClr val="00B050"/>
                  </a:solidFill>
                  <a:latin typeface="Times New Roman" panose="02020603050405020304" pitchFamily="18" charset="0"/>
                  <a:cs typeface="Arial" panose="020B0604020202020204" pitchFamily="34" charset="0"/>
                </a:rPr>
                <a:t>Thanh</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gỗ</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và</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dao</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tiện</a:t>
              </a:r>
              <a:r>
                <a:rPr lang="en-US" altLang="en-US" sz="2400" b="1" dirty="0">
                  <a:solidFill>
                    <a:srgbClr val="00B050"/>
                  </a:solidFill>
                  <a:latin typeface="Times New Roman" panose="02020603050405020304" pitchFamily="18" charset="0"/>
                  <a:cs typeface="Arial" panose="020B0604020202020204" pitchFamily="34" charset="0"/>
                </a:rPr>
                <a:t> </a:t>
              </a:r>
              <a:endParaRPr lang="en-US" altLang="en-US" sz="2400" dirty="0">
                <a:solidFill>
                  <a:srgbClr val="00B050"/>
                </a:solidFill>
                <a:latin typeface="Times New Roman" panose="02020603050405020304" pitchFamily="18" charset="0"/>
                <a:cs typeface="Arial" panose="020B0604020202020204" pitchFamily="34" charset="0"/>
              </a:endParaRPr>
            </a:p>
          </p:txBody>
        </p:sp>
      </p:grpSp>
      <p:grpSp>
        <p:nvGrpSpPr>
          <p:cNvPr id="8" name="Group 7"/>
          <p:cNvGrpSpPr/>
          <p:nvPr/>
        </p:nvGrpSpPr>
        <p:grpSpPr>
          <a:xfrm>
            <a:off x="6607175" y="4378326"/>
            <a:ext cx="4060825" cy="2441574"/>
            <a:chOff x="6607175" y="4378326"/>
            <a:chExt cx="4060825" cy="2441574"/>
          </a:xfrm>
        </p:grpSpPr>
        <p:pic>
          <p:nvPicPr>
            <p:cNvPr id="1536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378326"/>
              <a:ext cx="4038600"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11"/>
            <p:cNvSpPr txBox="1">
              <a:spLocks noChangeArrowheads="1"/>
            </p:cNvSpPr>
            <p:nvPr/>
          </p:nvSpPr>
          <p:spPr bwMode="auto">
            <a:xfrm>
              <a:off x="6607175" y="6388100"/>
              <a:ext cx="373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0" fontAlgn="base" hangingPunct="0">
                <a:spcBef>
                  <a:spcPct val="50000"/>
                </a:spcBef>
                <a:spcAft>
                  <a:spcPct val="0"/>
                </a:spcAft>
                <a:buClrTx/>
                <a:buSzTx/>
                <a:buNone/>
              </a:pPr>
              <a:r>
                <a:rPr lang="en-US" altLang="en-US" b="1" dirty="0">
                  <a:solidFill>
                    <a:srgbClr val="00B050"/>
                  </a:solidFill>
                  <a:latin typeface="Times New Roman" panose="02020603050405020304" pitchFamily="18" charset="0"/>
                  <a:cs typeface="Arial" panose="020B0604020202020204" pitchFamily="34" charset="0"/>
                </a:rPr>
                <a:t>d. </a:t>
              </a:r>
              <a:r>
                <a:rPr lang="en-US" altLang="en-US" b="1" dirty="0" err="1">
                  <a:solidFill>
                    <a:srgbClr val="00B050"/>
                  </a:solidFill>
                  <a:latin typeface="Times New Roman" panose="02020603050405020304" pitchFamily="18" charset="0"/>
                  <a:cs typeface="Arial" panose="020B0604020202020204" pitchFamily="34" charset="0"/>
                </a:rPr>
                <a:t>Dây</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curoa</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và</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bánh</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truyền</a:t>
              </a:r>
              <a:endParaRPr lang="en-US" altLang="en-US" b="1" dirty="0">
                <a:solidFill>
                  <a:srgbClr val="00B050"/>
                </a:solidFill>
                <a:latin typeface="Times New Roman" panose="02020603050405020304" pitchFamily="18" charset="0"/>
                <a:cs typeface="Arial" panose="020B0604020202020204" pitchFamily="34" charset="0"/>
              </a:endParaRPr>
            </a:p>
          </p:txBody>
        </p:sp>
      </p:grpSp>
      <p:sp>
        <p:nvSpPr>
          <p:cNvPr id="15376" name="Rectangle 19"/>
          <p:cNvSpPr>
            <a:spLocks noChangeArrowheads="1"/>
          </p:cNvSpPr>
          <p:nvPr/>
        </p:nvSpPr>
        <p:spPr bwMode="auto">
          <a:xfrm>
            <a:off x="62690" y="627064"/>
            <a:ext cx="5938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nghỉ</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trượt</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21" name="Rectangle 20"/>
          <p:cNvSpPr>
            <a:spLocks noChangeArrowheads="1"/>
          </p:cNvSpPr>
          <p:nvPr/>
        </p:nvSpPr>
        <p:spPr bwMode="auto">
          <a:xfrm>
            <a:off x="152843" y="1193801"/>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rgbClr val="002060"/>
                </a:solidFill>
                <a:latin typeface="Times New Roman" panose="02020603050405020304" pitchFamily="18" charset="0"/>
                <a:cs typeface="Arial" panose="020B0604020202020204" pitchFamily="34" charset="0"/>
              </a:rPr>
              <a:t>2. </a:t>
            </a:r>
            <a:r>
              <a:rPr lang="en-US" altLang="en-US" sz="2400" b="1" dirty="0" err="1">
                <a:solidFill>
                  <a:srgbClr val="002060"/>
                </a:solidFill>
                <a:latin typeface="Times New Roman" panose="02020603050405020304" pitchFamily="18" charset="0"/>
                <a:cs typeface="Arial" panose="020B0604020202020204" pitchFamily="34" charset="0"/>
              </a:rPr>
              <a:t>Lực</a:t>
            </a:r>
            <a:r>
              <a:rPr lang="en-US" altLang="en-US" sz="2400" b="1" dirty="0">
                <a:solidFill>
                  <a:srgbClr val="002060"/>
                </a:solidFill>
                <a:latin typeface="Times New Roman" panose="02020603050405020304" pitchFamily="18" charset="0"/>
                <a:cs typeface="Arial" panose="020B0604020202020204" pitchFamily="34" charset="0"/>
              </a:rPr>
              <a:t> ma </a:t>
            </a:r>
            <a:r>
              <a:rPr lang="en-US" altLang="en-US" sz="2400" b="1" dirty="0" err="1">
                <a:solidFill>
                  <a:srgbClr val="002060"/>
                </a:solidFill>
                <a:latin typeface="Times New Roman" panose="02020603050405020304" pitchFamily="18" charset="0"/>
                <a:cs typeface="Arial" panose="020B0604020202020204" pitchFamily="34" charset="0"/>
              </a:rPr>
              <a:t>sát</a:t>
            </a:r>
            <a:r>
              <a:rPr lang="en-US" altLang="en-US" sz="2400" b="1" dirty="0">
                <a:solidFill>
                  <a:srgbClr val="002060"/>
                </a:solidFill>
                <a:latin typeface="Times New Roman" panose="02020603050405020304" pitchFamily="18" charset="0"/>
                <a:cs typeface="Arial" panose="020B0604020202020204" pitchFamily="34" charset="0"/>
              </a:rPr>
              <a:t> </a:t>
            </a:r>
            <a:r>
              <a:rPr lang="en-US" altLang="en-US" sz="2400" b="1" dirty="0" err="1" smtClean="0">
                <a:solidFill>
                  <a:srgbClr val="002060"/>
                </a:solidFill>
                <a:latin typeface="Times New Roman" panose="02020603050405020304" pitchFamily="18" charset="0"/>
                <a:cs typeface="Arial" panose="020B0604020202020204" pitchFamily="34" charset="0"/>
              </a:rPr>
              <a:t>trượt</a:t>
            </a:r>
            <a:r>
              <a:rPr lang="en-US" altLang="en-US" sz="2400" b="1" dirty="0" smtClean="0">
                <a:solidFill>
                  <a:srgbClr val="002060"/>
                </a:solidFill>
                <a:latin typeface="Times New Roman" panose="02020603050405020304" pitchFamily="18" charset="0"/>
                <a:cs typeface="Arial" panose="020B0604020202020204" pitchFamily="34" charset="0"/>
              </a:rPr>
              <a:t>:</a:t>
            </a:r>
            <a:endParaRPr lang="en-US" altLang="en-US" sz="2400" b="1" dirty="0">
              <a:solidFill>
                <a:srgbClr val="002060"/>
              </a:solidFill>
              <a:latin typeface="Times New Roman" panose="02020603050405020304" pitchFamily="18" charset="0"/>
              <a:cs typeface="Arial" panose="020B0604020202020204" pitchFamily="34" charset="0"/>
            </a:endParaRPr>
          </a:p>
        </p:txBody>
      </p:sp>
      <p:sp>
        <p:nvSpPr>
          <p:cNvPr id="2" name="Rectangle 1"/>
          <p:cNvSpPr/>
          <p:nvPr/>
        </p:nvSpPr>
        <p:spPr>
          <a:xfrm>
            <a:off x="2682875" y="5105400"/>
            <a:ext cx="46038"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Trebuchet MS"/>
            </a:endParaRPr>
          </a:p>
        </p:txBody>
      </p:sp>
      <p:sp>
        <p:nvSpPr>
          <p:cNvPr id="22" name="Rectangle 21"/>
          <p:cNvSpPr/>
          <p:nvPr/>
        </p:nvSpPr>
        <p:spPr>
          <a:xfrm>
            <a:off x="1528354" y="166707"/>
            <a:ext cx="7425146" cy="584775"/>
          </a:xfrm>
          <a:prstGeom prst="rect">
            <a:avLst/>
          </a:prstGeom>
        </p:spPr>
        <p:txBody>
          <a:bodyPr wrap="square">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Tiết 23, 24, 25 - BÀI 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3" name="TextBox 2"/>
          <p:cNvSpPr txBox="1"/>
          <p:nvPr/>
        </p:nvSpPr>
        <p:spPr>
          <a:xfrm>
            <a:off x="2923504" y="1192960"/>
            <a:ext cx="9092485" cy="830997"/>
          </a:xfrm>
          <a:prstGeom prst="rect">
            <a:avLst/>
          </a:prstGeom>
          <a:noFill/>
        </p:spPr>
        <p:txBody>
          <a:bodyPr wrap="square" rtlCol="0">
            <a:spAutoFit/>
          </a:bodyPr>
          <a:lstStyle/>
          <a:p>
            <a:r>
              <a:rPr lang="vi-VN" sz="2400" b="1" dirty="0">
                <a:solidFill>
                  <a:srgbClr val="C00000"/>
                </a:solidFill>
                <a:latin typeface="Times New Roman" pitchFamily="18" charset="0"/>
                <a:cs typeface="Times New Roman" pitchFamily="18" charset="0"/>
              </a:rPr>
              <a:t>Lực ma sát trượt là lực xuất hiện khi vật trượt trên bề mặt của vật khác</a:t>
            </a:r>
            <a:r>
              <a:rPr lang="vi-VN" sz="2400" b="1" dirty="0" smtClean="0">
                <a:solidFill>
                  <a:srgbClr val="C00000"/>
                </a:solidFill>
                <a:latin typeface="Times New Roman" pitchFamily="18" charset="0"/>
                <a:cs typeface="Times New Roman" pitchFamily="18" charset="0"/>
              </a:rPr>
              <a:t>.</a:t>
            </a:r>
            <a:endParaRPr lang="en-US" sz="2400" b="1" dirty="0">
              <a:solidFill>
                <a:srgbClr val="C00000"/>
              </a:solidFill>
              <a:latin typeface="Times New Roman" pitchFamily="18" charset="0"/>
              <a:cs typeface="Times New Roman" pitchFamily="18" charset="0"/>
            </a:endParaRPr>
          </a:p>
        </p:txBody>
      </p:sp>
      <p:sp>
        <p:nvSpPr>
          <p:cNvPr id="9" name="TextBox 8"/>
          <p:cNvSpPr txBox="1"/>
          <p:nvPr/>
        </p:nvSpPr>
        <p:spPr>
          <a:xfrm>
            <a:off x="407787" y="1655700"/>
            <a:ext cx="5408813"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ma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trượt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TextBox 9"/>
          <p:cNvSpPr txBox="1"/>
          <p:nvPr/>
        </p:nvSpPr>
        <p:spPr>
          <a:xfrm>
            <a:off x="1139687" y="1930881"/>
            <a:ext cx="9992139" cy="1200329"/>
          </a:xfrm>
          <a:prstGeom prst="rect">
            <a:avLst/>
          </a:prstGeom>
          <a:noFill/>
        </p:spPr>
        <p:txBody>
          <a:bodyPr wrap="square" rtlCol="0">
            <a:spAutoFit/>
          </a:bodyPr>
          <a:lstStyle/>
          <a:p>
            <a:r>
              <a:rPr lang="vi-VN" sz="2400" dirty="0">
                <a:latin typeface="Times New Roman" pitchFamily="18" charset="0"/>
                <a:cs typeface="Times New Roman" pitchFamily="18" charset="0"/>
              </a:rPr>
              <a:t>Ví dụ:</a:t>
            </a:r>
          </a:p>
          <a:p>
            <a:r>
              <a:rPr lang="vi-VN" sz="2400" dirty="0">
                <a:latin typeface="Times New Roman" pitchFamily="18" charset="0"/>
                <a:cs typeface="Times New Roman" pitchFamily="18" charset="0"/>
              </a:rPr>
              <a:t>+ Lực ma sát trượt xuất hiện khi em bé chơi cầu trượt</a:t>
            </a:r>
          </a:p>
          <a:p>
            <a:r>
              <a:rPr lang="vi-VN" sz="2400" dirty="0">
                <a:latin typeface="Times New Roman" pitchFamily="18" charset="0"/>
                <a:cs typeface="Times New Roman" pitchFamily="18" charset="0"/>
              </a:rPr>
              <a:t>+ Lực ma sát trượt xuất hiện khi kéo một khúc gỗ trượt trên mặt bàn</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475024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fade">
                                      <p:cBhvr>
                                        <p:cTn id="7" dur="500"/>
                                        <p:tgtEl>
                                          <p:spTgt spid="153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15370"/>
                                        </p:tgtEl>
                                      </p:cBhvr>
                                    </p:animEffect>
                                    <p:set>
                                      <p:cBhvr>
                                        <p:cTn id="38" dur="1" fill="hold">
                                          <p:stCondLst>
                                            <p:cond delay="499"/>
                                          </p:stCondLst>
                                        </p:cTn>
                                        <p:tgtEl>
                                          <p:spTgt spid="15370"/>
                                        </p:tgtEl>
                                        <p:attrNameLst>
                                          <p:attrName>style.visibility</p:attrName>
                                        </p:attrNameLst>
                                      </p:cBhvr>
                                      <p:to>
                                        <p:strVal val="hidden"/>
                                      </p:to>
                                    </p:se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par>
                                <p:cTn id="48" presetID="16" presetClass="exit" presetSubtype="21" fill="hold" grpId="1" nodeType="withEffect">
                                  <p:stCondLst>
                                    <p:cond delay="0"/>
                                  </p:stCondLst>
                                  <p:childTnLst>
                                    <p:animEffect transition="out" filter="barn(inVertical)">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nodeType="clickEffect">
                                  <p:stCondLst>
                                    <p:cond delay="0"/>
                                  </p:stCondLst>
                                  <p:childTnLst>
                                    <p:animEffect transition="out" filter="fade">
                                      <p:cBhvr>
                                        <p:cTn id="54" dur="1000"/>
                                        <p:tgtEl>
                                          <p:spTgt spid="5"/>
                                        </p:tgtEl>
                                      </p:cBhvr>
                                    </p:animEffect>
                                    <p:anim calcmode="lin" valueType="num">
                                      <p:cBhvr>
                                        <p:cTn id="55" dur="1000"/>
                                        <p:tgtEl>
                                          <p:spTgt spid="5"/>
                                        </p:tgtEl>
                                        <p:attrNameLst>
                                          <p:attrName>ppt_x</p:attrName>
                                        </p:attrNameLst>
                                      </p:cBhvr>
                                      <p:tavLst>
                                        <p:tav tm="0">
                                          <p:val>
                                            <p:strVal val="ppt_x"/>
                                          </p:val>
                                        </p:tav>
                                        <p:tav tm="100000">
                                          <p:val>
                                            <p:strVal val="ppt_x"/>
                                          </p:val>
                                        </p:tav>
                                      </p:tavLst>
                                    </p:anim>
                                    <p:anim calcmode="lin" valueType="num">
                                      <p:cBhvr>
                                        <p:cTn id="56" dur="1000"/>
                                        <p:tgtEl>
                                          <p:spTgt spid="5"/>
                                        </p:tgtEl>
                                        <p:attrNameLst>
                                          <p:attrName>ppt_y</p:attrName>
                                        </p:attrNameLst>
                                      </p:cBhvr>
                                      <p:tavLst>
                                        <p:tav tm="0">
                                          <p:val>
                                            <p:strVal val="ppt_y"/>
                                          </p:val>
                                        </p:tav>
                                        <p:tav tm="100000">
                                          <p:val>
                                            <p:strVal val="ppt_y+.1"/>
                                          </p:val>
                                        </p:tav>
                                      </p:tavLst>
                                    </p:anim>
                                    <p:set>
                                      <p:cBhvr>
                                        <p:cTn id="57" dur="1" fill="hold">
                                          <p:stCondLst>
                                            <p:cond delay="999"/>
                                          </p:stCondLst>
                                        </p:cTn>
                                        <p:tgtEl>
                                          <p:spTgt spid="5"/>
                                        </p:tgtEl>
                                        <p:attrNameLst>
                                          <p:attrName>style.visibility</p:attrName>
                                        </p:attrNameLst>
                                      </p:cBhvr>
                                      <p:to>
                                        <p:strVal val="hidden"/>
                                      </p:to>
                                    </p:set>
                                  </p:childTnLst>
                                </p:cTn>
                              </p:par>
                              <p:par>
                                <p:cTn id="58" presetID="42" presetClass="exit" presetSubtype="0" fill="hold" nodeType="withEffect">
                                  <p:stCondLst>
                                    <p:cond delay="0"/>
                                  </p:stCondLst>
                                  <p:childTnLst>
                                    <p:animEffect transition="out" filter="fade">
                                      <p:cBhvr>
                                        <p:cTn id="59" dur="1000"/>
                                        <p:tgtEl>
                                          <p:spTgt spid="6"/>
                                        </p:tgtEl>
                                      </p:cBhvr>
                                    </p:animEffect>
                                    <p:anim calcmode="lin" valueType="num">
                                      <p:cBhvr>
                                        <p:cTn id="60" dur="1000"/>
                                        <p:tgtEl>
                                          <p:spTgt spid="6"/>
                                        </p:tgtEl>
                                        <p:attrNameLst>
                                          <p:attrName>ppt_x</p:attrName>
                                        </p:attrNameLst>
                                      </p:cBhvr>
                                      <p:tavLst>
                                        <p:tav tm="0">
                                          <p:val>
                                            <p:strVal val="ppt_x"/>
                                          </p:val>
                                        </p:tav>
                                        <p:tav tm="100000">
                                          <p:val>
                                            <p:strVal val="ppt_x"/>
                                          </p:val>
                                        </p:tav>
                                      </p:tavLst>
                                    </p:anim>
                                    <p:anim calcmode="lin" valueType="num">
                                      <p:cBhvr>
                                        <p:cTn id="61" dur="1000"/>
                                        <p:tgtEl>
                                          <p:spTgt spid="6"/>
                                        </p:tgtEl>
                                        <p:attrNameLst>
                                          <p:attrName>ppt_y</p:attrName>
                                        </p:attrNameLst>
                                      </p:cBhvr>
                                      <p:tavLst>
                                        <p:tav tm="0">
                                          <p:val>
                                            <p:strVal val="ppt_y"/>
                                          </p:val>
                                        </p:tav>
                                        <p:tav tm="100000">
                                          <p:val>
                                            <p:strVal val="ppt_y+.1"/>
                                          </p:val>
                                        </p:tav>
                                      </p:tavLst>
                                    </p:anim>
                                    <p:set>
                                      <p:cBhvr>
                                        <p:cTn id="62" dur="1" fill="hold">
                                          <p:stCondLst>
                                            <p:cond delay="999"/>
                                          </p:stCondLst>
                                        </p:cTn>
                                        <p:tgtEl>
                                          <p:spTgt spid="6"/>
                                        </p:tgtEl>
                                        <p:attrNameLst>
                                          <p:attrName>style.visibility</p:attrName>
                                        </p:attrNameLst>
                                      </p:cBhvr>
                                      <p:to>
                                        <p:strVal val="hidden"/>
                                      </p:to>
                                    </p:set>
                                  </p:childTnLst>
                                </p:cTn>
                              </p:par>
                            </p:childTnLst>
                          </p:cTn>
                        </p:par>
                        <p:par>
                          <p:cTn id="63" fill="hold">
                            <p:stCondLst>
                              <p:cond delay="1000"/>
                            </p:stCondLst>
                            <p:childTnLst>
                              <p:par>
                                <p:cTn id="64" presetID="6" presetClass="entr" presetSubtype="16"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circle(in)">
                                      <p:cBhvr>
                                        <p:cTn id="6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0" grpId="1"/>
      <p:bldP spid="3" grpId="0"/>
      <p:bldP spid="9" grpId="0"/>
      <p:bldP spid="9"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928" y="132556"/>
            <a:ext cx="57816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9903" y="2951164"/>
            <a:ext cx="46736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Box 5"/>
          <p:cNvSpPr txBox="1">
            <a:spLocks noChangeArrowheads="1"/>
          </p:cNvSpPr>
          <p:nvPr/>
        </p:nvSpPr>
        <p:spPr bwMode="auto">
          <a:xfrm>
            <a:off x="6186184" y="157356"/>
            <a:ext cx="54219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0"/>
              </a:spcBef>
              <a:spcAft>
                <a:spcPct val="0"/>
              </a:spcAft>
              <a:buClrTx/>
              <a:buSzTx/>
              <a:buNone/>
            </a:pPr>
            <a:r>
              <a:rPr lang="en-US" altLang="en-US" sz="2400" b="1" dirty="0" err="1">
                <a:solidFill>
                  <a:srgbClr val="00B050"/>
                </a:solidFill>
                <a:latin typeface="Times New Roman" panose="02020603050405020304" pitchFamily="18" charset="0"/>
                <a:cs typeface="Times New Roman" panose="02020603050405020304" pitchFamily="18" charset="0"/>
              </a:rPr>
              <a:t>Sự</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khác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nhau</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giữa</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trục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bánh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bò</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ngày</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xưa</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và</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trục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bánh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đạp</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ô </a:t>
            </a:r>
            <a:r>
              <a:rPr lang="en-US" altLang="en-US" sz="2400" b="1" dirty="0" err="1">
                <a:solidFill>
                  <a:srgbClr val="00B050"/>
                </a:solidFill>
                <a:latin typeface="Times New Roman" panose="02020603050405020304" pitchFamily="18" charset="0"/>
                <a:cs typeface="Times New Roman" panose="02020603050405020304" pitchFamily="18" charset="0"/>
              </a:rPr>
              <a:t>tô</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ngày</a:t>
            </a:r>
            <a:r>
              <a:rPr lang="en-US" altLang="en-US" sz="2400" b="1" dirty="0">
                <a:solidFill>
                  <a:srgbClr val="00B050"/>
                </a:solidFill>
                <a:latin typeface="Times New Roman" panose="02020603050405020304" pitchFamily="18" charset="0"/>
                <a:cs typeface="Times New Roman" panose="02020603050405020304" pitchFamily="18" charset="0"/>
              </a:rPr>
              <a:t> nay </a:t>
            </a:r>
            <a:r>
              <a:rPr lang="en-US" altLang="en-US" sz="2400" b="1" dirty="0" err="1">
                <a:solidFill>
                  <a:srgbClr val="00B050"/>
                </a:solidFill>
                <a:latin typeface="Times New Roman" panose="02020603050405020304" pitchFamily="18" charset="0"/>
                <a:cs typeface="Times New Roman" panose="02020603050405020304" pitchFamily="18" charset="0"/>
              </a:rPr>
              <a:t>là</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trục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bánh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ngày</a:t>
            </a:r>
            <a:r>
              <a:rPr lang="en-US" altLang="en-US" sz="2400" b="1" dirty="0">
                <a:solidFill>
                  <a:srgbClr val="00B050"/>
                </a:solidFill>
                <a:latin typeface="Times New Roman" panose="02020603050405020304" pitchFamily="18" charset="0"/>
                <a:cs typeface="Times New Roman" panose="02020603050405020304" pitchFamily="18" charset="0"/>
              </a:rPr>
              <a:t> nay </a:t>
            </a:r>
            <a:r>
              <a:rPr lang="en-US" altLang="en-US" sz="2400" b="1" dirty="0" err="1">
                <a:solidFill>
                  <a:srgbClr val="00B050"/>
                </a:solidFill>
                <a:latin typeface="Times New Roman" panose="02020603050405020304" pitchFamily="18" charset="0"/>
                <a:cs typeface="Times New Roman" panose="02020603050405020304" pitchFamily="18" charset="0"/>
              </a:rPr>
              <a:t>có</a:t>
            </a:r>
            <a:r>
              <a:rPr lang="en-US" altLang="en-US" sz="2400" b="1" dirty="0">
                <a:solidFill>
                  <a:srgbClr val="00B050"/>
                </a:solidFill>
                <a:latin typeface="Times New Roman" panose="02020603050405020304" pitchFamily="18" charset="0"/>
                <a:cs typeface="Times New Roman" panose="02020603050405020304" pitchFamily="18" charset="0"/>
              </a:rPr>
              <a:t> ổ bi </a:t>
            </a:r>
            <a:r>
              <a:rPr lang="en-US" altLang="en-US" sz="2400" b="1" dirty="0" err="1">
                <a:solidFill>
                  <a:srgbClr val="00B050"/>
                </a:solidFill>
                <a:latin typeface="Times New Roman" panose="02020603050405020304" pitchFamily="18" charset="0"/>
                <a:cs typeface="Times New Roman" panose="02020603050405020304" pitchFamily="18" charset="0"/>
              </a:rPr>
              <a:t>còn</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trục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bánh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bò</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không</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có</a:t>
            </a:r>
            <a:r>
              <a:rPr lang="en-US" altLang="en-US" sz="2400" b="1" dirty="0">
                <a:solidFill>
                  <a:srgbClr val="00B050"/>
                </a:solidFill>
                <a:latin typeface="Times New Roman" panose="02020603050405020304" pitchFamily="18" charset="0"/>
                <a:cs typeface="Times New Roman" panose="02020603050405020304" pitchFamily="18" charset="0"/>
              </a:rPr>
              <a:t> ổ bi. </a:t>
            </a:r>
          </a:p>
        </p:txBody>
      </p:sp>
      <p:sp>
        <p:nvSpPr>
          <p:cNvPr id="16394" name="TextBox 6"/>
          <p:cNvSpPr txBox="1">
            <a:spLocks noChangeArrowheads="1"/>
          </p:cNvSpPr>
          <p:nvPr/>
        </p:nvSpPr>
        <p:spPr bwMode="auto">
          <a:xfrm>
            <a:off x="6353182" y="1646593"/>
            <a:ext cx="46330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0"/>
              </a:spcBef>
              <a:spcAft>
                <a:spcPct val="0"/>
              </a:spcAft>
              <a:buClrTx/>
              <a:buSzTx/>
              <a:buNone/>
            </a:pPr>
            <a:r>
              <a:rPr lang="en-US" altLang="en-US" sz="2800" b="1" dirty="0">
                <a:solidFill>
                  <a:srgbClr val="7030A0"/>
                </a:solidFill>
                <a:latin typeface="Times New Roman" panose="02020603050405020304" pitchFamily="18" charset="0"/>
                <a:cs typeface="Times New Roman" panose="02020603050405020304" pitchFamily="18" charset="0"/>
              </a:rPr>
              <a:t>Con </a:t>
            </a:r>
            <a:r>
              <a:rPr lang="en-US" altLang="en-US" sz="2800" b="1" dirty="0" err="1">
                <a:solidFill>
                  <a:srgbClr val="7030A0"/>
                </a:solidFill>
                <a:latin typeface="Times New Roman" panose="02020603050405020304" pitchFamily="18" charset="0"/>
                <a:cs typeface="Times New Roman" panose="02020603050405020304" pitchFamily="18" charset="0"/>
              </a:rPr>
              <a:t>người</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mất</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hàng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chục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thế</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kỉ</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để</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phát</a:t>
            </a:r>
            <a:r>
              <a:rPr lang="en-US" altLang="en-US" sz="2800" b="1" dirty="0">
                <a:solidFill>
                  <a:srgbClr val="7030A0"/>
                </a:solidFill>
                <a:latin typeface="Times New Roman" panose="02020603050405020304" pitchFamily="18" charset="0"/>
                <a:cs typeface="Times New Roman" panose="02020603050405020304" pitchFamily="18" charset="0"/>
              </a:rPr>
              <a:t> minh </a:t>
            </a:r>
            <a:r>
              <a:rPr lang="en-US" altLang="en-US" sz="2800" b="1" dirty="0" err="1">
                <a:solidFill>
                  <a:srgbClr val="7030A0"/>
                </a:solidFill>
                <a:latin typeface="Times New Roman" panose="02020603050405020304" pitchFamily="18" charset="0"/>
                <a:cs typeface="Times New Roman" panose="02020603050405020304" pitchFamily="18" charset="0"/>
              </a:rPr>
              <a:t>ra</a:t>
            </a:r>
            <a:r>
              <a:rPr lang="en-US" altLang="en-US" sz="2800" b="1" dirty="0">
                <a:solidFill>
                  <a:srgbClr val="7030A0"/>
                </a:solidFill>
                <a:latin typeface="Times New Roman" panose="02020603050405020304" pitchFamily="18" charset="0"/>
                <a:cs typeface="Times New Roman" panose="02020603050405020304" pitchFamily="18" charset="0"/>
              </a:rPr>
              <a:t> ổ bi </a:t>
            </a:r>
            <a:r>
              <a:rPr lang="en-US" altLang="en-US" sz="2800" b="1" dirty="0" err="1">
                <a:solidFill>
                  <a:srgbClr val="7030A0"/>
                </a:solidFill>
                <a:latin typeface="Times New Roman" panose="02020603050405020304" pitchFamily="18" charset="0"/>
                <a:cs typeface="Times New Roman" panose="02020603050405020304" pitchFamily="18" charset="0"/>
              </a:rPr>
              <a:t>tạo</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nên</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sự</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khác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nhau</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đó</a:t>
            </a:r>
            <a:r>
              <a:rPr lang="en-US" altLang="en-US" sz="2800" b="1" dirty="0">
                <a:solidFill>
                  <a:srgbClr val="7030A0"/>
                </a:solidFill>
                <a:latin typeface="Times New Roman" panose="02020603050405020304" pitchFamily="18" charset="0"/>
                <a:cs typeface="Times New Roman" panose="02020603050405020304" pitchFamily="18" charset="0"/>
              </a:rPr>
              <a:t>.</a:t>
            </a:r>
          </a:p>
        </p:txBody>
      </p:sp>
      <p:sp>
        <p:nvSpPr>
          <p:cNvPr id="16392" name="TextBox 7"/>
          <p:cNvSpPr txBox="1">
            <a:spLocks noChangeArrowheads="1"/>
          </p:cNvSpPr>
          <p:nvPr/>
        </p:nvSpPr>
        <p:spPr bwMode="auto">
          <a:xfrm>
            <a:off x="581862" y="4930227"/>
            <a:ext cx="5645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0"/>
              </a:spcBef>
              <a:spcAft>
                <a:spcPct val="0"/>
              </a:spcAft>
              <a:buClrTx/>
              <a:buSzTx/>
              <a:buNone/>
            </a:pPr>
            <a:r>
              <a:rPr lang="en-US" altLang="en-US" sz="2800" b="1" dirty="0" err="1">
                <a:solidFill>
                  <a:srgbClr val="00B0F0"/>
                </a:solidFill>
                <a:latin typeface="Times New Roman" panose="02020603050405020304" pitchFamily="18" charset="0"/>
                <a:cs typeface="Times New Roman" panose="02020603050405020304" pitchFamily="18" charset="0"/>
              </a:rPr>
              <a:t>Việc</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phát</a:t>
            </a:r>
            <a:r>
              <a:rPr lang="en-US" altLang="en-US" sz="2800" b="1" dirty="0">
                <a:solidFill>
                  <a:srgbClr val="00B0F0"/>
                </a:solidFill>
                <a:latin typeface="Times New Roman" panose="02020603050405020304" pitchFamily="18" charset="0"/>
                <a:cs typeface="Times New Roman" panose="02020603050405020304" pitchFamily="18" charset="0"/>
              </a:rPr>
              <a:t> minh </a:t>
            </a:r>
            <a:r>
              <a:rPr lang="en-US" altLang="en-US" sz="2800" b="1" dirty="0" err="1">
                <a:solidFill>
                  <a:srgbClr val="00B0F0"/>
                </a:solidFill>
                <a:latin typeface="Times New Roman" panose="02020603050405020304" pitchFamily="18" charset="0"/>
                <a:cs typeface="Times New Roman" panose="02020603050405020304" pitchFamily="18" charset="0"/>
              </a:rPr>
              <a:t>ra</a:t>
            </a:r>
            <a:r>
              <a:rPr lang="en-US" altLang="en-US" sz="2800" b="1" dirty="0">
                <a:solidFill>
                  <a:srgbClr val="00B0F0"/>
                </a:solidFill>
                <a:latin typeface="Times New Roman" panose="02020603050405020304" pitchFamily="18" charset="0"/>
                <a:cs typeface="Times New Roman" panose="02020603050405020304" pitchFamily="18" charset="0"/>
              </a:rPr>
              <a:t> ổ bi </a:t>
            </a:r>
            <a:r>
              <a:rPr lang="en-US" altLang="en-US" sz="2800" b="1" dirty="0" err="1">
                <a:solidFill>
                  <a:srgbClr val="00B0F0"/>
                </a:solidFill>
                <a:latin typeface="Times New Roman" panose="02020603050405020304" pitchFamily="18" charset="0"/>
                <a:cs typeface="Times New Roman" panose="02020603050405020304" pitchFamily="18" charset="0"/>
              </a:rPr>
              <a:t>có</a:t>
            </a:r>
            <a:r>
              <a:rPr lang="en-US" altLang="en-US" sz="2800" b="1" dirty="0">
                <a:solidFill>
                  <a:srgbClr val="00B0F0"/>
                </a:solidFill>
                <a:latin typeface="Times New Roman" panose="02020603050405020304" pitchFamily="18" charset="0"/>
                <a:cs typeface="Times New Roman" panose="02020603050405020304" pitchFamily="18" charset="0"/>
              </a:rPr>
              <a:t> ý </a:t>
            </a:r>
            <a:r>
              <a:rPr lang="en-US" altLang="en-US" sz="2800" b="1" dirty="0" err="1">
                <a:solidFill>
                  <a:srgbClr val="00B0F0"/>
                </a:solidFill>
                <a:latin typeface="Times New Roman" panose="02020603050405020304" pitchFamily="18" charset="0"/>
                <a:cs typeface="Times New Roman" panose="02020603050405020304" pitchFamily="18" charset="0"/>
              </a:rPr>
              <a:t>nghĩa</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như</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thế</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nào</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đối</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với</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khoa</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học</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và</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công</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nghệ</a:t>
            </a:r>
            <a:r>
              <a:rPr lang="en-US" altLang="en-US" sz="2800" b="1" dirty="0">
                <a:solidFill>
                  <a:srgbClr val="00B0F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5205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98"/>
                                        </p:tgtEl>
                                        <p:attrNameLst>
                                          <p:attrName>style.visibility</p:attrName>
                                        </p:attrNameLst>
                                      </p:cBhvr>
                                      <p:to>
                                        <p:strVal val="visible"/>
                                      </p:to>
                                    </p:set>
                                    <p:animEffect transition="in" filter="fade">
                                      <p:cBhvr>
                                        <p:cTn id="7" dur="1000"/>
                                        <p:tgtEl>
                                          <p:spTgt spid="16398"/>
                                        </p:tgtEl>
                                      </p:cBhvr>
                                    </p:animEffect>
                                    <p:anim calcmode="lin" valueType="num">
                                      <p:cBhvr>
                                        <p:cTn id="8" dur="1000" fill="hold"/>
                                        <p:tgtEl>
                                          <p:spTgt spid="16398"/>
                                        </p:tgtEl>
                                        <p:attrNameLst>
                                          <p:attrName>ppt_x</p:attrName>
                                        </p:attrNameLst>
                                      </p:cBhvr>
                                      <p:tavLst>
                                        <p:tav tm="0">
                                          <p:val>
                                            <p:strVal val="#ppt_x"/>
                                          </p:val>
                                        </p:tav>
                                        <p:tav tm="100000">
                                          <p:val>
                                            <p:strVal val="#ppt_x"/>
                                          </p:val>
                                        </p:tav>
                                      </p:tavLst>
                                    </p:anim>
                                    <p:anim calcmode="lin" valueType="num">
                                      <p:cBhvr>
                                        <p:cTn id="9" dur="1000" fill="hold"/>
                                        <p:tgtEl>
                                          <p:spTgt spid="163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94"/>
                                        </p:tgtEl>
                                        <p:attrNameLst>
                                          <p:attrName>style.visibility</p:attrName>
                                        </p:attrNameLst>
                                      </p:cBhvr>
                                      <p:to>
                                        <p:strVal val="visible"/>
                                      </p:to>
                                    </p:set>
                                    <p:animEffect transition="in" filter="fade">
                                      <p:cBhvr>
                                        <p:cTn id="14" dur="1000"/>
                                        <p:tgtEl>
                                          <p:spTgt spid="16394"/>
                                        </p:tgtEl>
                                      </p:cBhvr>
                                    </p:animEffect>
                                    <p:anim calcmode="lin" valueType="num">
                                      <p:cBhvr>
                                        <p:cTn id="15" dur="1000" fill="hold"/>
                                        <p:tgtEl>
                                          <p:spTgt spid="16394"/>
                                        </p:tgtEl>
                                        <p:attrNameLst>
                                          <p:attrName>ppt_x</p:attrName>
                                        </p:attrNameLst>
                                      </p:cBhvr>
                                      <p:tavLst>
                                        <p:tav tm="0">
                                          <p:val>
                                            <p:strVal val="#ppt_x"/>
                                          </p:val>
                                        </p:tav>
                                        <p:tav tm="100000">
                                          <p:val>
                                            <p:strVal val="#ppt_x"/>
                                          </p:val>
                                        </p:tav>
                                      </p:tavLst>
                                    </p:anim>
                                    <p:anim calcmode="lin" valueType="num">
                                      <p:cBhvr>
                                        <p:cTn id="16" dur="1000" fill="hold"/>
                                        <p:tgtEl>
                                          <p:spTgt spid="163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392"/>
                                        </p:tgtEl>
                                        <p:attrNameLst>
                                          <p:attrName>style.visibility</p:attrName>
                                        </p:attrNameLst>
                                      </p:cBhvr>
                                      <p:to>
                                        <p:strVal val="visible"/>
                                      </p:to>
                                    </p:set>
                                    <p:animEffect transition="in" filter="fade">
                                      <p:cBhvr>
                                        <p:cTn id="21"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8" grpId="0"/>
      <p:bldP spid="16394" grpId="0"/>
      <p:bldP spid="163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Roller%20Bea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34" y="0"/>
            <a:ext cx="667076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bi_d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49" y="0"/>
            <a:ext cx="423145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339633" y="3596240"/>
            <a:ext cx="1148130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0"/>
              </a:spcBef>
              <a:spcAft>
                <a:spcPct val="0"/>
              </a:spcAft>
              <a:buClrTx/>
              <a:buSzTx/>
              <a:buNone/>
            </a:pPr>
            <a:r>
              <a:rPr lang="en-US" altLang="en-US" sz="3200" b="1" dirty="0">
                <a:solidFill>
                  <a:srgbClr val="002060"/>
                </a:solidFill>
                <a:latin typeface="Times New Roman" panose="02020603050405020304" pitchFamily="18" charset="0"/>
                <a:cs typeface="Arial" panose="020B0604020202020204" pitchFamily="34" charset="0"/>
              </a:rPr>
              <a:t>-  </a:t>
            </a:r>
            <a:r>
              <a:rPr lang="vi-VN" altLang="en-US" sz="3200" b="1" dirty="0">
                <a:solidFill>
                  <a:srgbClr val="002060"/>
                </a:solidFill>
                <a:latin typeface="Times New Roman" panose="02020603050405020304" pitchFamily="18" charset="0"/>
                <a:cs typeface="Arial" panose="020B0604020202020204" pitchFamily="34" charset="0"/>
              </a:rPr>
              <a:t>Ổ bi có tác dụng làm giảm ma sát do thay ma sát trượt bằng ma sát lăn của các viên</a:t>
            </a:r>
            <a:r>
              <a:rPr lang="en-US" altLang="en-US" sz="3200" b="1" dirty="0">
                <a:solidFill>
                  <a:srgbClr val="002060"/>
                </a:solidFill>
                <a:latin typeface="Times New Roman" panose="02020603050405020304" pitchFamily="18" charset="0"/>
                <a:cs typeface="Arial" panose="020B0604020202020204" pitchFamily="34" charset="0"/>
              </a:rPr>
              <a:t> </a:t>
            </a:r>
            <a:r>
              <a:rPr lang="vi-VN" altLang="en-US" sz="3200" b="1" dirty="0">
                <a:solidFill>
                  <a:srgbClr val="002060"/>
                </a:solidFill>
                <a:latin typeface="Times New Roman" panose="02020603050405020304" pitchFamily="18" charset="0"/>
                <a:cs typeface="Arial" panose="020B0604020202020204" pitchFamily="34" charset="0"/>
              </a:rPr>
              <a:t>bi.</a:t>
            </a:r>
          </a:p>
          <a:p>
            <a:pPr algn="just" fontAlgn="base">
              <a:spcBef>
                <a:spcPct val="0"/>
              </a:spcBef>
              <a:spcAft>
                <a:spcPct val="0"/>
              </a:spcAft>
              <a:buClrTx/>
              <a:buSzTx/>
              <a:buNone/>
            </a:pPr>
            <a:r>
              <a:rPr lang="en-US" altLang="en-US" sz="3200" b="1" dirty="0">
                <a:solidFill>
                  <a:srgbClr val="002060"/>
                </a:solidFill>
                <a:latin typeface="Times New Roman" panose="02020603050405020304" pitchFamily="18" charset="0"/>
                <a:cs typeface="Arial" panose="020B0604020202020204" pitchFamily="34" charset="0"/>
              </a:rPr>
              <a:t>- </a:t>
            </a:r>
            <a:r>
              <a:rPr lang="vi-VN" altLang="en-US" sz="3200" b="1" dirty="0">
                <a:solidFill>
                  <a:srgbClr val="002060"/>
                </a:solidFill>
                <a:latin typeface="Times New Roman" panose="02020603050405020304" pitchFamily="18" charset="0"/>
                <a:cs typeface="Arial" panose="020B0604020202020204" pitchFamily="34" charset="0"/>
              </a:rPr>
              <a:t>Nhờ sử dụng ổ bi đã giảm lực cản lên các vật chuyển động làm cho máy móc hoạt động dể dàng, hiệu quả cao góp phần thúc đẩy sự phát triển của các ngành như động lực học,</a:t>
            </a:r>
            <a:r>
              <a:rPr lang="en-US" altLang="en-US" sz="3200" b="1" dirty="0">
                <a:solidFill>
                  <a:srgbClr val="002060"/>
                </a:solidFill>
                <a:latin typeface="Times New Roman" panose="02020603050405020304" pitchFamily="18" charset="0"/>
                <a:cs typeface="Arial" panose="020B0604020202020204" pitchFamily="34" charset="0"/>
              </a:rPr>
              <a:t> </a:t>
            </a:r>
            <a:r>
              <a:rPr lang="vi-VN" altLang="en-US" sz="3200" b="1" dirty="0">
                <a:solidFill>
                  <a:srgbClr val="002060"/>
                </a:solidFill>
                <a:latin typeface="Times New Roman" panose="02020603050405020304" pitchFamily="18" charset="0"/>
                <a:cs typeface="Arial" panose="020B0604020202020204" pitchFamily="34" charset="0"/>
              </a:rPr>
              <a:t>cơ khí,</a:t>
            </a:r>
            <a:r>
              <a:rPr lang="en-US" altLang="en-US" sz="3200" b="1" dirty="0">
                <a:solidFill>
                  <a:srgbClr val="002060"/>
                </a:solidFill>
                <a:latin typeface="Times New Roman" panose="02020603050405020304" pitchFamily="18" charset="0"/>
                <a:cs typeface="Arial" panose="020B0604020202020204" pitchFamily="34" charset="0"/>
              </a:rPr>
              <a:t> </a:t>
            </a:r>
            <a:r>
              <a:rPr lang="vi-VN" altLang="en-US" sz="3200" b="1" dirty="0">
                <a:solidFill>
                  <a:srgbClr val="002060"/>
                </a:solidFill>
                <a:latin typeface="Times New Roman" panose="02020603050405020304" pitchFamily="18" charset="0"/>
                <a:cs typeface="Arial" panose="020B0604020202020204" pitchFamily="34" charset="0"/>
              </a:rPr>
              <a:t>chế tạo máy…</a:t>
            </a:r>
          </a:p>
        </p:txBody>
      </p:sp>
    </p:spTree>
    <p:extLst>
      <p:ext uri="{BB962C8B-B14F-4D97-AF65-F5344CB8AC3E}">
        <p14:creationId xmlns:p14="http://schemas.microsoft.com/office/powerpoint/2010/main" val="680557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anim calcmode="lin" valueType="num">
                                      <p:cBhvr>
                                        <p:cTn id="8" dur="500" fill="hold"/>
                                        <p:tgtEl>
                                          <p:spTgt spid="30724"/>
                                        </p:tgtEl>
                                        <p:attrNameLst>
                                          <p:attrName>style.rotation</p:attrName>
                                        </p:attrNameLst>
                                      </p:cBhvr>
                                      <p:tavLst>
                                        <p:tav tm="0">
                                          <p:val>
                                            <p:fltVal val="720"/>
                                          </p:val>
                                        </p:tav>
                                        <p:tav tm="100000">
                                          <p:val>
                                            <p:fltVal val="0"/>
                                          </p:val>
                                        </p:tav>
                                      </p:tavLst>
                                    </p:anim>
                                    <p:anim calcmode="lin" valueType="num">
                                      <p:cBhvr>
                                        <p:cTn id="9" dur="500" fill="hold"/>
                                        <p:tgtEl>
                                          <p:spTgt spid="30724"/>
                                        </p:tgtEl>
                                        <p:attrNameLst>
                                          <p:attrName>ppt_h</p:attrName>
                                        </p:attrNameLst>
                                      </p:cBhvr>
                                      <p:tavLst>
                                        <p:tav tm="0">
                                          <p:val>
                                            <p:fltVal val="0"/>
                                          </p:val>
                                        </p:tav>
                                        <p:tav tm="100000">
                                          <p:val>
                                            <p:strVal val="#ppt_h"/>
                                          </p:val>
                                        </p:tav>
                                      </p:tavLst>
                                    </p:anim>
                                    <p:anim calcmode="lin" valueType="num">
                                      <p:cBhvr>
                                        <p:cTn id="10" dur="500" fill="hold"/>
                                        <p:tgtEl>
                                          <p:spTgt spid="30724"/>
                                        </p:tgtEl>
                                        <p:attrNameLst>
                                          <p:attrName>ppt_w</p:attrName>
                                        </p:attrNameLst>
                                      </p:cBhvr>
                                      <p:tavLst>
                                        <p:tav tm="0">
                                          <p:val>
                                            <p:fltVal val="0"/>
                                          </p:val>
                                        </p:tav>
                                        <p:tav tm="100000">
                                          <p:val>
                                            <p:strVal val="#ppt_w"/>
                                          </p:val>
                                        </p:tav>
                                      </p:tavLst>
                                    </p:anim>
                                  </p:childTnLst>
                                </p:cTn>
                              </p:par>
                              <p:par>
                                <p:cTn id="11" presetID="22" presetClass="entr" presetSubtype="4" fill="hold" nodeType="with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wipe(down)">
                                      <p:cBhvr>
                                        <p:cTn id="13"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sp>
        <p:nvSpPr>
          <p:cNvPr id="20485" name="Rectangle 19"/>
          <p:cNvSpPr>
            <a:spLocks noChangeArrowheads="1"/>
          </p:cNvSpPr>
          <p:nvPr/>
        </p:nvSpPr>
        <p:spPr bwMode="auto">
          <a:xfrm>
            <a:off x="542381" y="732509"/>
            <a:ext cx="7515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III. </a:t>
            </a:r>
            <a:r>
              <a:rPr lang="en-US" altLang="en-US" sz="2400" b="1" dirty="0" err="1">
                <a:solidFill>
                  <a:schemeClr val="tx1"/>
                </a:solidFill>
                <a:latin typeface="Times New Roman" panose="02020603050405020304" pitchFamily="18" charset="0"/>
                <a:cs typeface="Arial" panose="020B0604020202020204" pitchFamily="34" charset="0"/>
              </a:rPr>
              <a:t>Tác</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dụng</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của</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đối</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với</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chuyển</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động</a:t>
            </a:r>
            <a:endParaRPr lang="en-US" altLang="en-US" sz="2400" b="1" dirty="0">
              <a:solidFill>
                <a:schemeClr val="tx1"/>
              </a:solidFill>
              <a:latin typeface="Times New Roman" panose="02020603050405020304" pitchFamily="18" charset="0"/>
              <a:cs typeface="Arial" panose="020B0604020202020204" pitchFamily="34" charset="0"/>
            </a:endParaRPr>
          </a:p>
        </p:txBody>
      </p:sp>
      <p:sp>
        <p:nvSpPr>
          <p:cNvPr id="15" name="Rectangle 25"/>
          <p:cNvSpPr>
            <a:spLocks noChangeArrowheads="1"/>
          </p:cNvSpPr>
          <p:nvPr/>
        </p:nvSpPr>
        <p:spPr bwMode="auto">
          <a:xfrm>
            <a:off x="687977" y="1348123"/>
            <a:ext cx="8763000" cy="1570038"/>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prstClr val="black"/>
                </a:solidFill>
                <a:latin typeface="Times New Roman" pitchFamily="18" charset="0"/>
                <a:cs typeface="Times New Roman" pitchFamily="18" charset="0"/>
              </a:rPr>
              <a:t> </a:t>
            </a:r>
            <a:r>
              <a:rPr lang="en-US" sz="2400" b="1" dirty="0">
                <a:solidFill>
                  <a:srgbClr val="0000FF"/>
                </a:solidFill>
                <a:latin typeface="Times New Roman" pitchFamily="18" charset="0"/>
                <a:cs typeface="Times New Roman" pitchFamily="18" charset="0"/>
              </a:rPr>
              <a:t>Chia </a:t>
            </a:r>
            <a:r>
              <a:rPr lang="en-US" sz="2400" b="1" dirty="0" err="1">
                <a:solidFill>
                  <a:srgbClr val="0000FF"/>
                </a:solidFill>
                <a:latin typeface="Times New Roman" pitchFamily="18" charset="0"/>
                <a:cs typeface="Times New Roman" pitchFamily="18" charset="0"/>
              </a:rPr>
              <a:t>lớp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thành</a:t>
            </a:r>
            <a:r>
              <a:rPr lang="en-US" sz="2400" b="1" dirty="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4 </a:t>
            </a:r>
            <a:r>
              <a:rPr lang="en-US" sz="2400" b="1" dirty="0" err="1">
                <a:solidFill>
                  <a:srgbClr val="0000FF"/>
                </a:solidFill>
                <a:latin typeface="Times New Roman" pitchFamily="18" charset="0"/>
                <a:cs typeface="Times New Roman" pitchFamily="18" charset="0"/>
              </a:rPr>
              <a:t>nhóm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trong</a:t>
            </a:r>
            <a:r>
              <a:rPr lang="en-US" sz="2400" b="1" dirty="0">
                <a:solidFill>
                  <a:srgbClr val="0000FF"/>
                </a:solidFill>
                <a:latin typeface="Times New Roman" pitchFamily="18" charset="0"/>
                <a:cs typeface="Times New Roman" pitchFamily="18" charset="0"/>
              </a:rPr>
              <a:t> 7 </a:t>
            </a:r>
            <a:r>
              <a:rPr lang="en-US" sz="2400" b="1" dirty="0" err="1">
                <a:solidFill>
                  <a:srgbClr val="0000FF"/>
                </a:solidFill>
                <a:latin typeface="Times New Roman" pitchFamily="18" charset="0"/>
                <a:cs typeface="Times New Roman" pitchFamily="18" charset="0"/>
              </a:rPr>
              <a:t>phút</a:t>
            </a:r>
            <a:r>
              <a:rPr lang="en-US" sz="2400" b="1" dirty="0">
                <a:solidFill>
                  <a:srgbClr val="0000FF"/>
                </a:solidFill>
                <a:latin typeface="Times New Roman" pitchFamily="18" charset="0"/>
                <a:cs typeface="Times New Roman" pitchFamily="18" charset="0"/>
              </a:rPr>
              <a:t>:</a:t>
            </a:r>
          </a:p>
          <a:p>
            <a:pPr marL="342900" indent="-342900" algn="ctr" fontAlgn="base">
              <a:spcBef>
                <a:spcPct val="50000"/>
              </a:spcBef>
              <a:spcAft>
                <a:spcPct val="0"/>
              </a:spcAft>
              <a:buFontTx/>
              <a:buChar char="-"/>
              <a:defRPr/>
            </a:pP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1, </a:t>
            </a:r>
            <a:r>
              <a:rPr lang="en-US" sz="2400" b="1" dirty="0" smtClean="0">
                <a:solidFill>
                  <a:prstClr val="black"/>
                </a:solidFill>
                <a:latin typeface="Times New Roman" pitchFamily="18" charset="0"/>
                <a:cs typeface="Times New Roman" pitchFamily="18" charset="0"/>
              </a:rPr>
              <a:t>3: </a:t>
            </a:r>
            <a:r>
              <a:rPr lang="en-US" sz="2400" b="1" dirty="0" err="1">
                <a:solidFill>
                  <a:prstClr val="black"/>
                </a:solidFill>
                <a:latin typeface="Times New Roman" pitchFamily="18" charset="0"/>
                <a:cs typeface="Times New Roman" pitchFamily="18" charset="0"/>
              </a:rPr>
              <a:t>Hoàn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thành</a:t>
            </a:r>
            <a:r>
              <a:rPr lang="en-US" sz="2400" b="1" dirty="0">
                <a:solidFill>
                  <a:prstClr val="black"/>
                </a:solidFill>
                <a:latin typeface="Times New Roman" pitchFamily="18" charset="0"/>
                <a:cs typeface="Times New Roman" pitchFamily="18" charset="0"/>
              </a:rPr>
              <a:t> PHT </a:t>
            </a:r>
            <a:r>
              <a:rPr lang="en-US" sz="2400" b="1" dirty="0" err="1">
                <a:solidFill>
                  <a:prstClr val="black"/>
                </a:solidFill>
                <a:latin typeface="Times New Roman" pitchFamily="18" charset="0"/>
                <a:cs typeface="Times New Roman" pitchFamily="18" charset="0"/>
              </a:rPr>
              <a:t>số</a:t>
            </a:r>
            <a:r>
              <a:rPr lang="en-US" sz="2400" b="1" dirty="0">
                <a:solidFill>
                  <a:prstClr val="black"/>
                </a:solidFill>
                <a:latin typeface="Times New Roman" pitchFamily="18" charset="0"/>
                <a:cs typeface="Times New Roman" pitchFamily="18" charset="0"/>
              </a:rPr>
              <a:t> 1.</a:t>
            </a:r>
          </a:p>
          <a:p>
            <a:pPr marL="342900" indent="-342900" algn="ctr" fontAlgn="base">
              <a:spcBef>
                <a:spcPct val="50000"/>
              </a:spcBef>
              <a:spcAft>
                <a:spcPct val="0"/>
              </a:spcAft>
              <a:buFontTx/>
              <a:buChar char="-"/>
              <a:defRPr/>
            </a:pP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2, </a:t>
            </a:r>
            <a:r>
              <a:rPr lang="en-US" sz="2400" b="1" dirty="0" smtClean="0">
                <a:solidFill>
                  <a:prstClr val="black"/>
                </a:solidFill>
                <a:latin typeface="Times New Roman" pitchFamily="18" charset="0"/>
                <a:cs typeface="Times New Roman" pitchFamily="18" charset="0"/>
              </a:rPr>
              <a:t>4: </a:t>
            </a:r>
            <a:r>
              <a:rPr lang="en-US" sz="2400" b="1" dirty="0" err="1">
                <a:solidFill>
                  <a:prstClr val="black"/>
                </a:solidFill>
                <a:latin typeface="Times New Roman" pitchFamily="18" charset="0"/>
                <a:cs typeface="Times New Roman" pitchFamily="18" charset="0"/>
              </a:rPr>
              <a:t>Hoàn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thành</a:t>
            </a:r>
            <a:r>
              <a:rPr lang="en-US" sz="2400" b="1" dirty="0">
                <a:solidFill>
                  <a:prstClr val="black"/>
                </a:solidFill>
                <a:latin typeface="Times New Roman" pitchFamily="18" charset="0"/>
                <a:cs typeface="Times New Roman" pitchFamily="18" charset="0"/>
              </a:rPr>
              <a:t> PHT </a:t>
            </a:r>
            <a:r>
              <a:rPr lang="en-US" sz="2400" b="1" dirty="0" err="1">
                <a:solidFill>
                  <a:prstClr val="black"/>
                </a:solidFill>
                <a:latin typeface="Times New Roman" pitchFamily="18" charset="0"/>
                <a:cs typeface="Times New Roman" pitchFamily="18" charset="0"/>
              </a:rPr>
              <a:t>số</a:t>
            </a:r>
            <a:r>
              <a:rPr lang="en-US" sz="2400" b="1" dirty="0">
                <a:solidFill>
                  <a:prstClr val="black"/>
                </a:solidFill>
                <a:latin typeface="Times New Roman" pitchFamily="18" charset="0"/>
                <a:cs typeface="Times New Roman" pitchFamily="18" charset="0"/>
              </a:rPr>
              <a:t> 2.</a:t>
            </a:r>
          </a:p>
        </p:txBody>
      </p:sp>
      <p:sp>
        <p:nvSpPr>
          <p:cNvPr id="12" name="Rectangle 25"/>
          <p:cNvSpPr>
            <a:spLocks noChangeArrowheads="1"/>
          </p:cNvSpPr>
          <p:nvPr/>
        </p:nvSpPr>
        <p:spPr bwMode="auto">
          <a:xfrm>
            <a:off x="1254034" y="3071813"/>
            <a:ext cx="8458200" cy="1570037"/>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nhóm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thực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trong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gian</a:t>
            </a:r>
            <a:r>
              <a:rPr lang="en-US" sz="2400" b="1" dirty="0">
                <a:solidFill>
                  <a:srgbClr val="0000FF"/>
                </a:solidFill>
                <a:latin typeface="Times New Roman" pitchFamily="18" charset="0"/>
                <a:cs typeface="Times New Roman" pitchFamily="18" charset="0"/>
              </a:rPr>
              <a:t> 8 </a:t>
            </a:r>
            <a:r>
              <a:rPr lang="en-US" sz="2400" b="1" dirty="0" err="1">
                <a:solidFill>
                  <a:srgbClr val="0000FF"/>
                </a:solidFill>
                <a:latin typeface="Times New Roman" pitchFamily="18" charset="0"/>
                <a:cs typeface="Times New Roman" pitchFamily="18" charset="0"/>
              </a:rPr>
              <a:t>phút</a:t>
            </a:r>
            <a:r>
              <a:rPr lang="en-US" sz="2400" b="1" dirty="0">
                <a:solidFill>
                  <a:srgbClr val="0000FF"/>
                </a:solidFill>
                <a:latin typeface="Times New Roman" pitchFamily="18" charset="0"/>
                <a:cs typeface="Times New Roman" pitchFamily="18" charset="0"/>
              </a:rPr>
              <a:t>:</a:t>
            </a:r>
          </a:p>
          <a:p>
            <a:pPr marL="342900" indent="-342900" algn="ctr" fontAlgn="base">
              <a:spcBef>
                <a:spcPct val="50000"/>
              </a:spcBef>
              <a:spcAft>
                <a:spcPct val="0"/>
              </a:spcAft>
              <a:buFontTx/>
              <a:buChar char="-"/>
              <a:defRPr/>
            </a:pP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1 </a:t>
            </a:r>
            <a:r>
              <a:rPr lang="en-US" sz="2400" b="1" dirty="0" err="1">
                <a:solidFill>
                  <a:prstClr val="black"/>
                </a:solidFill>
                <a:latin typeface="Times New Roman" pitchFamily="18" charset="0"/>
                <a:cs typeface="Times New Roman" pitchFamily="18" charset="0"/>
              </a:rPr>
              <a:t>sẽ</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sau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đó</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a:t>
            </a:r>
            <a:r>
              <a:rPr lang="en-US" sz="2400" b="1" dirty="0" smtClean="0">
                <a:solidFill>
                  <a:prstClr val="black"/>
                </a:solidFill>
                <a:latin typeface="Times New Roman" pitchFamily="18" charset="0"/>
                <a:cs typeface="Times New Roman" pitchFamily="18" charset="0"/>
              </a:rPr>
              <a:t>3 </a:t>
            </a:r>
            <a:r>
              <a:rPr lang="en-US" sz="2400" b="1" dirty="0" err="1">
                <a:solidFill>
                  <a:prstClr val="black"/>
                </a:solidFill>
                <a:latin typeface="Times New Roman" pitchFamily="18" charset="0"/>
                <a:cs typeface="Times New Roman" pitchFamily="18" charset="0"/>
              </a:rPr>
              <a:t>nhận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xét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bổ</a:t>
            </a:r>
            <a:r>
              <a:rPr lang="en-US" sz="2400" b="1" dirty="0">
                <a:solidFill>
                  <a:prstClr val="black"/>
                </a:solidFill>
                <a:latin typeface="Times New Roman" pitchFamily="18" charset="0"/>
                <a:cs typeface="Times New Roman" pitchFamily="18" charset="0"/>
              </a:rPr>
              <a:t> sung.</a:t>
            </a:r>
          </a:p>
          <a:p>
            <a:pPr marL="342900" indent="-342900" algn="ctr" fontAlgn="base">
              <a:spcBef>
                <a:spcPct val="50000"/>
              </a:spcBef>
              <a:spcAft>
                <a:spcPct val="0"/>
              </a:spcAft>
              <a:buFontTx/>
              <a:buChar char="-"/>
              <a:defRPr/>
            </a:pP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2 </a:t>
            </a:r>
            <a:r>
              <a:rPr lang="en-US" sz="2400" b="1" dirty="0" err="1">
                <a:solidFill>
                  <a:prstClr val="black"/>
                </a:solidFill>
                <a:latin typeface="Times New Roman" pitchFamily="18" charset="0"/>
                <a:cs typeface="Times New Roman" pitchFamily="18" charset="0"/>
              </a:rPr>
              <a:t>sẽ</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sau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đó</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a:t>
            </a:r>
            <a:r>
              <a:rPr lang="en-US" sz="2400" b="1" dirty="0" smtClean="0">
                <a:solidFill>
                  <a:prstClr val="black"/>
                </a:solidFill>
                <a:latin typeface="Times New Roman" pitchFamily="18" charset="0"/>
                <a:cs typeface="Times New Roman" pitchFamily="18" charset="0"/>
              </a:rPr>
              <a:t>4 </a:t>
            </a:r>
            <a:r>
              <a:rPr lang="en-US" sz="2400" b="1" dirty="0" err="1" smtClean="0">
                <a:solidFill>
                  <a:prstClr val="black"/>
                </a:solidFill>
                <a:latin typeface="Times New Roman" pitchFamily="18" charset="0"/>
                <a:cs typeface="Times New Roman" pitchFamily="18" charset="0"/>
              </a:rPr>
              <a:t>nhận</a:t>
            </a:r>
            <a:r>
              <a:rPr lang="en-US" sz="2400" b="1" dirty="0" smtClean="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xét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bổ</a:t>
            </a:r>
            <a:r>
              <a:rPr lang="en-US" sz="2400" b="1" dirty="0">
                <a:solidFill>
                  <a:prstClr val="black"/>
                </a:solidFill>
                <a:latin typeface="Times New Roman" pitchFamily="18" charset="0"/>
                <a:cs typeface="Times New Roman" pitchFamily="18" charset="0"/>
              </a:rPr>
              <a:t> sung.</a:t>
            </a:r>
          </a:p>
        </p:txBody>
      </p:sp>
      <p:sp>
        <p:nvSpPr>
          <p:cNvPr id="13" name="Rectangle 25"/>
          <p:cNvSpPr>
            <a:spLocks noChangeArrowheads="1"/>
          </p:cNvSpPr>
          <p:nvPr/>
        </p:nvSpPr>
        <p:spPr bwMode="auto">
          <a:xfrm>
            <a:off x="992777" y="4795502"/>
            <a:ext cx="8458200" cy="101600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err="1">
                <a:solidFill>
                  <a:srgbClr val="0000FF"/>
                </a:solidFill>
                <a:latin typeface="Times New Roman" pitchFamily="18" charset="0"/>
                <a:cs typeface="Times New Roman" pitchFamily="18" charset="0"/>
              </a:rPr>
              <a:t>Nhận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xét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tập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trong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gian</a:t>
            </a:r>
            <a:r>
              <a:rPr lang="en-US" sz="2400" b="1" dirty="0">
                <a:solidFill>
                  <a:srgbClr val="0000FF"/>
                </a:solidFill>
                <a:latin typeface="Times New Roman" pitchFamily="18" charset="0"/>
                <a:cs typeface="Times New Roman" pitchFamily="18" charset="0"/>
              </a:rPr>
              <a:t> 5 </a:t>
            </a:r>
            <a:r>
              <a:rPr lang="en-US" sz="2400" b="1" dirty="0" err="1">
                <a:solidFill>
                  <a:srgbClr val="0000FF"/>
                </a:solidFill>
                <a:latin typeface="Times New Roman" pitchFamily="18" charset="0"/>
                <a:cs typeface="Times New Roman" pitchFamily="18" charset="0"/>
              </a:rPr>
              <a:t>phút</a:t>
            </a:r>
            <a:r>
              <a:rPr lang="en-US" sz="2400" b="1" dirty="0">
                <a:solidFill>
                  <a:srgbClr val="0000FF"/>
                </a:solidFill>
                <a:latin typeface="Times New Roman" pitchFamily="18" charset="0"/>
                <a:cs typeface="Times New Roman" pitchFamily="18" charset="0"/>
              </a:rPr>
              <a:t>.</a:t>
            </a:r>
          </a:p>
          <a:p>
            <a:pPr algn="ctr" fontAlgn="base">
              <a:spcBef>
                <a:spcPct val="50000"/>
              </a:spcBef>
              <a:spcAft>
                <a:spcPct val="0"/>
              </a:spcAft>
              <a:defRPr/>
            </a:pP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sinh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nhận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chỉnh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phiếu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tập</a:t>
            </a:r>
            <a:r>
              <a:rPr lang="en-US" sz="2400" b="1" dirty="0">
                <a:solidFill>
                  <a:srgbClr val="0000FF"/>
                </a:solidFill>
                <a:latin typeface="Times New Roman" pitchFamily="18" charset="0"/>
                <a:cs typeface="Times New Roman" pitchFamily="18" charset="0"/>
              </a:rPr>
              <a:t>.</a:t>
            </a:r>
          </a:p>
        </p:txBody>
      </p:sp>
      <p:sp>
        <p:nvSpPr>
          <p:cNvPr id="8" name="Rectangle 7"/>
          <p:cNvSpPr/>
          <p:nvPr/>
        </p:nvSpPr>
        <p:spPr>
          <a:xfrm>
            <a:off x="1528354" y="179586"/>
            <a:ext cx="7425146" cy="584775"/>
          </a:xfrm>
          <a:prstGeom prst="rect">
            <a:avLst/>
          </a:prstGeom>
        </p:spPr>
        <p:txBody>
          <a:bodyPr wrap="square">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Tiết 23, 24, 25 - BÀI 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673124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14169477"/>
              </p:ext>
            </p:extLst>
          </p:nvPr>
        </p:nvGraphicFramePr>
        <p:xfrm>
          <a:off x="169817" y="780507"/>
          <a:ext cx="11756572" cy="5904411"/>
        </p:xfrm>
        <a:graphic>
          <a:graphicData uri="http://schemas.openxmlformats.org/drawingml/2006/table">
            <a:tbl>
              <a:tblPr firstRow="1" bandRow="1">
                <a:tableStyleId>{BDBED569-4797-4DF1-A0F4-6AAB3CD982D8}</a:tableStyleId>
              </a:tblPr>
              <a:tblGrid>
                <a:gridCol w="4336869">
                  <a:extLst>
                    <a:ext uri="{9D8B030D-6E8A-4147-A177-3AD203B41FA5}">
                      <a16:colId xmlns:a16="http://schemas.microsoft.com/office/drawing/2014/main" xmlns="" val="20000"/>
                    </a:ext>
                  </a:extLst>
                </a:gridCol>
                <a:gridCol w="3722914">
                  <a:extLst>
                    <a:ext uri="{9D8B030D-6E8A-4147-A177-3AD203B41FA5}">
                      <a16:colId xmlns:a16="http://schemas.microsoft.com/office/drawing/2014/main" xmlns="" val="20002"/>
                    </a:ext>
                  </a:extLst>
                </a:gridCol>
                <a:gridCol w="3696789">
                  <a:extLst>
                    <a:ext uri="{9D8B030D-6E8A-4147-A177-3AD203B41FA5}">
                      <a16:colId xmlns:a16="http://schemas.microsoft.com/office/drawing/2014/main" xmlns="" val="20003"/>
                    </a:ext>
                  </a:extLst>
                </a:gridCol>
              </a:tblGrid>
              <a:tr h="742934">
                <a:tc>
                  <a:txBody>
                    <a:bodyPr/>
                    <a:lstStyle/>
                    <a:p>
                      <a:pPr algn="ctr"/>
                      <a:r>
                        <a:rPr lang="en-US" sz="2400" dirty="0" err="1" smtClean="0">
                          <a:latin typeface="Times New Roman" pitchFamily="18" charset="0"/>
                          <a:cs typeface="Times New Roman" pitchFamily="18" charset="0"/>
                        </a:rPr>
                        <a:t>Hiện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tượng</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marT="45723" marB="45723">
                    <a:solidFill>
                      <a:schemeClr val="accent2">
                        <a:lumMod val="20000"/>
                        <a:lumOff val="80000"/>
                      </a:schemeClr>
                    </a:solidFill>
                  </a:tcPr>
                </a:tc>
                <a:tc>
                  <a:txBody>
                    <a:bodyPr/>
                    <a:lstStyle/>
                    <a:p>
                      <a:pPr algn="ctr"/>
                      <a:r>
                        <a:rPr lang="en-US" sz="2400" dirty="0" err="1" smtClean="0">
                          <a:latin typeface="Times New Roman" pitchFamily="18" charset="0"/>
                          <a:cs typeface="Times New Roman" pitchFamily="18" charset="0"/>
                        </a:rPr>
                        <a:t>Lực</a:t>
                      </a:r>
                      <a:r>
                        <a:rPr lang="en-US" sz="2400" baseline="0" dirty="0" smtClean="0">
                          <a:latin typeface="Times New Roman" pitchFamily="18" charset="0"/>
                          <a:cs typeface="Times New Roman" pitchFamily="18" charset="0"/>
                        </a:rPr>
                        <a:t> ma </a:t>
                      </a:r>
                      <a:r>
                        <a:rPr lang="en-US" sz="2400" baseline="0" dirty="0" err="1" smtClean="0">
                          <a:latin typeface="Times New Roman" pitchFamily="18" charset="0"/>
                          <a:cs typeface="Times New Roman" pitchFamily="18" charset="0"/>
                        </a:rPr>
                        <a:t>sát</a:t>
                      </a:r>
                      <a:r>
                        <a:rPr lang="en-US" sz="2400" baseline="0" dirty="0" smtClean="0">
                          <a:latin typeface="Times New Roman" pitchFamily="18" charset="0"/>
                          <a:cs typeface="Times New Roman" pitchFamily="18" charset="0"/>
                        </a:rPr>
                        <a:t> </a:t>
                      </a:r>
                    </a:p>
                    <a:p>
                      <a:pPr algn="ctr"/>
                      <a:r>
                        <a:rPr lang="en-US" sz="2400" baseline="0" dirty="0" err="1" smtClean="0">
                          <a:latin typeface="Times New Roman" pitchFamily="18" charset="0"/>
                          <a:cs typeface="Times New Roman" pitchFamily="18" charset="0"/>
                        </a:rPr>
                        <a:t>xuất</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hiện</a:t>
                      </a:r>
                      <a:endParaRPr lang="en-US" sz="2400" dirty="0">
                        <a:latin typeface="Times New Roman" pitchFamily="18" charset="0"/>
                        <a:cs typeface="Times New Roman" pitchFamily="18" charset="0"/>
                      </a:endParaRPr>
                    </a:p>
                  </a:txBody>
                  <a:tcPr marT="45723" marB="45723">
                    <a:solidFill>
                      <a:schemeClr val="accent2">
                        <a:lumMod val="20000"/>
                        <a:lumOff val="80000"/>
                      </a:schemeClr>
                    </a:solidFill>
                  </a:tcPr>
                </a:tc>
                <a:tc>
                  <a:txBody>
                    <a:bodyPr/>
                    <a:lstStyle/>
                    <a:p>
                      <a:pPr algn="ctr"/>
                      <a:r>
                        <a:rPr lang="en-US" sz="2400" dirty="0" err="1" smtClean="0">
                          <a:latin typeface="Times New Roman" pitchFamily="18" charset="0"/>
                          <a:cs typeface="Times New Roman" pitchFamily="18" charset="0"/>
                        </a:rPr>
                        <a:t>Tác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dụng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cản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trở</a:t>
                      </a:r>
                      <a:r>
                        <a:rPr lang="en-US" sz="2400" baseline="0" dirty="0" smtClean="0">
                          <a:latin typeface="Times New Roman" pitchFamily="18" charset="0"/>
                          <a:cs typeface="Times New Roman" pitchFamily="18" charset="0"/>
                        </a:rPr>
                        <a:t> hay </a:t>
                      </a:r>
                      <a:r>
                        <a:rPr lang="en-US" sz="2400" baseline="0" dirty="0" err="1" smtClean="0">
                          <a:latin typeface="Times New Roman" pitchFamily="18" charset="0"/>
                          <a:cs typeface="Times New Roman" pitchFamily="18" charset="0"/>
                        </a:rPr>
                        <a:t>thúc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đẩy</a:t>
                      </a:r>
                      <a:endParaRPr lang="en-US" sz="2400" dirty="0" smtClean="0">
                        <a:latin typeface="Times New Roman" pitchFamily="18" charset="0"/>
                        <a:cs typeface="Times New Roman"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xmlns="" val="10000"/>
                  </a:ext>
                </a:extLst>
              </a:tr>
              <a:tr h="1550469">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txBody>
                  <a:tcPr marT="45723" marB="45723"/>
                </a:tc>
                <a:tc>
                  <a:txBody>
                    <a:bodyPr/>
                    <a:lstStyle/>
                    <a:p>
                      <a:pPr marR="0" algn="l" rtl="0"/>
                      <a:endParaRPr lang="en-US" sz="900" b="0" i="0" u="none" strike="noStrike" baseline="0" dirty="0" smtClean="0">
                        <a:solidFill>
                          <a:srgbClr val="000000"/>
                        </a:solidFill>
                        <a:latin typeface="Segoe UI" panose="020B0502040204020203" pitchFamily="34" charset="0"/>
                      </a:endParaRPr>
                    </a:p>
                    <a:p>
                      <a:endParaRPr lang="en-US" sz="1800" dirty="0"/>
                    </a:p>
                  </a:txBody>
                  <a:tcPr marT="45723" marB="45723"/>
                </a:tc>
                <a:tc>
                  <a:txBody>
                    <a:bodyPr/>
                    <a:lstStyle/>
                    <a:p>
                      <a:endParaRPr lang="en-US" sz="1800" dirty="0"/>
                    </a:p>
                  </a:txBody>
                  <a:tcPr marT="45723" marB="45723"/>
                </a:tc>
                <a:extLst>
                  <a:ext uri="{0D108BD9-81ED-4DB2-BD59-A6C34878D82A}">
                    <a16:rowId xmlns:a16="http://schemas.microsoft.com/office/drawing/2014/main" xmlns="" val="10001"/>
                  </a:ext>
                </a:extLst>
              </a:tr>
              <a:tr h="1745408">
                <a:tc>
                  <a:txBody>
                    <a:bodyPr/>
                    <a:lstStyle/>
                    <a:p>
                      <a:endParaRPr lang="en-US" sz="1800" dirty="0"/>
                    </a:p>
                  </a:txBody>
                  <a:tcPr marT="45723" marB="45723"/>
                </a:tc>
                <a:tc>
                  <a:txBody>
                    <a:bodyPr/>
                    <a:lstStyle/>
                    <a:p>
                      <a:endParaRPr lang="en-US" sz="1800" dirty="0"/>
                    </a:p>
                  </a:txBody>
                  <a:tcPr marT="45723" marB="45723"/>
                </a:tc>
                <a:tc>
                  <a:txBody>
                    <a:bodyPr/>
                    <a:lstStyle/>
                    <a:p>
                      <a:endParaRPr lang="en-US" sz="1800" dirty="0"/>
                    </a:p>
                  </a:txBody>
                  <a:tcPr marT="45723" marB="45723"/>
                </a:tc>
                <a:extLst>
                  <a:ext uri="{0D108BD9-81ED-4DB2-BD59-A6C34878D82A}">
                    <a16:rowId xmlns:a16="http://schemas.microsoft.com/office/drawing/2014/main" xmlns="" val="10002"/>
                  </a:ext>
                </a:extLst>
              </a:tr>
              <a:tr h="1785568">
                <a:tc>
                  <a:txBody>
                    <a:bodyPr/>
                    <a:lstStyle/>
                    <a:p>
                      <a:endParaRPr lang="en-US" sz="1800" dirty="0"/>
                    </a:p>
                  </a:txBody>
                  <a:tcPr marT="45723" marB="45723"/>
                </a:tc>
                <a:tc>
                  <a:txBody>
                    <a:bodyPr/>
                    <a:lstStyle/>
                    <a:p>
                      <a:endParaRPr lang="en-US" sz="1800" dirty="0"/>
                    </a:p>
                  </a:txBody>
                  <a:tcPr marT="45723" marB="45723"/>
                </a:tc>
                <a:tc>
                  <a:txBody>
                    <a:bodyPr/>
                    <a:lstStyle/>
                    <a:p>
                      <a:endParaRPr lang="en-US" sz="1800" dirty="0"/>
                    </a:p>
                  </a:txBody>
                  <a:tcPr marT="45723" marB="45723"/>
                </a:tc>
                <a:extLst>
                  <a:ext uri="{0D108BD9-81ED-4DB2-BD59-A6C34878D82A}">
                    <a16:rowId xmlns:a16="http://schemas.microsoft.com/office/drawing/2014/main" xmlns="" val="10003"/>
                  </a:ext>
                </a:extLst>
              </a:tr>
            </a:tbl>
          </a:graphicData>
        </a:graphic>
      </p:graphicFrame>
      <p:pic>
        <p:nvPicPr>
          <p:cNvPr id="2255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18" y="1655808"/>
            <a:ext cx="38862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18" y="3195094"/>
            <a:ext cx="3886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18" y="4984435"/>
            <a:ext cx="3886200" cy="17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67644" y="187436"/>
            <a:ext cx="3056709"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Phiếu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tập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stretch>
            <a:fillRect/>
          </a:stretch>
        </p:blipFill>
        <p:spPr>
          <a:xfrm>
            <a:off x="5068390" y="1953405"/>
            <a:ext cx="2555963" cy="838317"/>
          </a:xfrm>
          <a:prstGeom prst="rect">
            <a:avLst/>
          </a:prstGeom>
        </p:spPr>
      </p:pic>
      <p:pic>
        <p:nvPicPr>
          <p:cNvPr id="5" name="Picture 4"/>
          <p:cNvPicPr>
            <a:picLocks noChangeAspect="1"/>
          </p:cNvPicPr>
          <p:nvPr/>
        </p:nvPicPr>
        <p:blipFill>
          <a:blip r:embed="rId6"/>
          <a:stretch>
            <a:fillRect/>
          </a:stretch>
        </p:blipFill>
        <p:spPr>
          <a:xfrm>
            <a:off x="8612033" y="1953405"/>
            <a:ext cx="2857899" cy="838317"/>
          </a:xfrm>
          <a:prstGeom prst="rect">
            <a:avLst/>
          </a:prstGeom>
        </p:spPr>
      </p:pic>
      <p:pic>
        <p:nvPicPr>
          <p:cNvPr id="10" name="Picture 9"/>
          <p:cNvPicPr>
            <a:picLocks noChangeAspect="1"/>
          </p:cNvPicPr>
          <p:nvPr/>
        </p:nvPicPr>
        <p:blipFill>
          <a:blip r:embed="rId7"/>
          <a:stretch>
            <a:fillRect/>
          </a:stretch>
        </p:blipFill>
        <p:spPr>
          <a:xfrm>
            <a:off x="4709917" y="3768635"/>
            <a:ext cx="2772162" cy="466790"/>
          </a:xfrm>
          <a:prstGeom prst="rect">
            <a:avLst/>
          </a:prstGeom>
        </p:spPr>
      </p:pic>
      <p:pic>
        <p:nvPicPr>
          <p:cNvPr id="12" name="Picture 11"/>
          <p:cNvPicPr>
            <a:picLocks noChangeAspect="1"/>
          </p:cNvPicPr>
          <p:nvPr/>
        </p:nvPicPr>
        <p:blipFill>
          <a:blip r:embed="rId8"/>
          <a:stretch>
            <a:fillRect/>
          </a:stretch>
        </p:blipFill>
        <p:spPr>
          <a:xfrm>
            <a:off x="8612033" y="3545461"/>
            <a:ext cx="2667372" cy="838317"/>
          </a:xfrm>
          <a:prstGeom prst="rect">
            <a:avLst/>
          </a:prstGeom>
        </p:spPr>
      </p:pic>
      <p:pic>
        <p:nvPicPr>
          <p:cNvPr id="15" name="Picture 14"/>
          <p:cNvPicPr>
            <a:picLocks noChangeAspect="1"/>
          </p:cNvPicPr>
          <p:nvPr/>
        </p:nvPicPr>
        <p:blipFill>
          <a:blip r:embed="rId9"/>
          <a:stretch>
            <a:fillRect/>
          </a:stretch>
        </p:blipFill>
        <p:spPr>
          <a:xfrm>
            <a:off x="4995707" y="5546455"/>
            <a:ext cx="2486372" cy="466790"/>
          </a:xfrm>
          <a:prstGeom prst="rect">
            <a:avLst/>
          </a:prstGeom>
        </p:spPr>
      </p:pic>
      <p:pic>
        <p:nvPicPr>
          <p:cNvPr id="16" name="Picture 15"/>
          <p:cNvPicPr>
            <a:picLocks noChangeAspect="1"/>
          </p:cNvPicPr>
          <p:nvPr/>
        </p:nvPicPr>
        <p:blipFill>
          <a:blip r:embed="rId10"/>
          <a:stretch>
            <a:fillRect/>
          </a:stretch>
        </p:blipFill>
        <p:spPr>
          <a:xfrm>
            <a:off x="8702532" y="5415517"/>
            <a:ext cx="2676899" cy="838317"/>
          </a:xfrm>
          <a:prstGeom prst="rect">
            <a:avLst/>
          </a:prstGeom>
        </p:spPr>
      </p:pic>
    </p:spTree>
    <p:extLst>
      <p:ext uri="{BB962C8B-B14F-4D97-AF65-F5344CB8AC3E}">
        <p14:creationId xmlns:p14="http://schemas.microsoft.com/office/powerpoint/2010/main" val="400644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54" y="992778"/>
            <a:ext cx="4445725" cy="258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255" y="3737318"/>
            <a:ext cx="4407624" cy="258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567644" y="187436"/>
            <a:ext cx="3056709"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Phiếu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tập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2</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5778971" y="1485834"/>
            <a:ext cx="5781658" cy="1528557"/>
          </a:xfrm>
          <a:prstGeom prst="rect">
            <a:avLst/>
          </a:prstGeom>
        </p:spPr>
      </p:pic>
      <p:pic>
        <p:nvPicPr>
          <p:cNvPr id="3" name="Picture 2"/>
          <p:cNvPicPr>
            <a:picLocks noChangeAspect="1"/>
          </p:cNvPicPr>
          <p:nvPr/>
        </p:nvPicPr>
        <p:blipFill>
          <a:blip r:embed="rId6"/>
          <a:stretch>
            <a:fillRect/>
          </a:stretch>
        </p:blipFill>
        <p:spPr>
          <a:xfrm>
            <a:off x="5778971" y="4729265"/>
            <a:ext cx="5125231" cy="1019221"/>
          </a:xfrm>
          <a:prstGeom prst="rect">
            <a:avLst/>
          </a:prstGeom>
        </p:spPr>
      </p:pic>
      <p:sp>
        <p:nvSpPr>
          <p:cNvPr id="4" name="Right Arrow 3"/>
          <p:cNvSpPr/>
          <p:nvPr/>
        </p:nvSpPr>
        <p:spPr>
          <a:xfrm>
            <a:off x="4754879" y="1985554"/>
            <a:ext cx="901338" cy="41801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754879" y="4820864"/>
            <a:ext cx="901338" cy="41801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72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18011" y="1254034"/>
            <a:ext cx="11234058" cy="4384766"/>
          </a:xfrm>
          <a:prstGeom prst="rect">
            <a:avLst/>
          </a:prstGeom>
          <a:effectLst/>
        </p:spPr>
        <p:txBody>
          <a:bodyPr/>
          <a:lstStyle>
            <a:lvl1pPr marL="640080" indent="-457200" algn="l" rtl="0" eaLnBrk="0" fontAlgn="base" hangingPunct="0">
              <a:spcBef>
                <a:spcPct val="0"/>
              </a:spcBef>
              <a:spcAft>
                <a:spcPct val="0"/>
              </a:spcAft>
              <a:buClr>
                <a:srgbClr val="C3260C"/>
              </a:buClr>
              <a:buSzPct val="128000"/>
              <a:buFont typeface="Georgia" panose="02040502050405020303" pitchFamily="18" charset="0"/>
              <a:buChar char="*"/>
              <a:defRPr sz="54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just">
              <a:buNone/>
              <a:defRPr/>
            </a:pPr>
            <a:r>
              <a:rPr lang="en-US" sz="4400" b="0" dirty="0">
                <a:solidFill>
                  <a:srgbClr val="7030A0"/>
                </a:solidFill>
                <a:effectLst/>
                <a:latin typeface="Times New Roman" panose="02020603050405020304" pitchFamily="18" charset="0"/>
                <a:cs typeface="Times New Roman" panose="02020603050405020304" pitchFamily="18" charset="0"/>
              </a:rPr>
              <a:t>1. </a:t>
            </a:r>
            <a:r>
              <a:rPr lang="en-US" sz="4400" b="0" dirty="0" err="1">
                <a:solidFill>
                  <a:srgbClr val="7030A0"/>
                </a:solidFill>
                <a:effectLst/>
                <a:latin typeface="Times New Roman" panose="02020603050405020304" pitchFamily="18" charset="0"/>
                <a:cs typeface="Times New Roman" panose="02020603050405020304" pitchFamily="18" charset="0"/>
              </a:rPr>
              <a:t>Hãy</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cho</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biết</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các</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nguyên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nhân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gây</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ra</a:t>
            </a:r>
            <a:r>
              <a:rPr lang="en-US" sz="4400" b="0" dirty="0">
                <a:solidFill>
                  <a:srgbClr val="7030A0"/>
                </a:solidFill>
                <a:effectLst/>
                <a:latin typeface="Times New Roman" panose="02020603050405020304" pitchFamily="18" charset="0"/>
                <a:cs typeface="Times New Roman" panose="02020603050405020304" pitchFamily="18" charset="0"/>
              </a:rPr>
              <a:t> tai </a:t>
            </a:r>
            <a:r>
              <a:rPr lang="en-US" sz="4400" b="0" dirty="0" err="1">
                <a:solidFill>
                  <a:srgbClr val="7030A0"/>
                </a:solidFill>
                <a:effectLst/>
                <a:latin typeface="Times New Roman" panose="02020603050405020304" pitchFamily="18" charset="0"/>
                <a:cs typeface="Times New Roman" panose="02020603050405020304" pitchFamily="18" charset="0"/>
              </a:rPr>
              <a:t>nạn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giao</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thông</a:t>
            </a:r>
            <a:r>
              <a:rPr lang="en-US" sz="4400" b="0" dirty="0">
                <a:solidFill>
                  <a:srgbClr val="7030A0"/>
                </a:solidFill>
                <a:effectLst/>
                <a:latin typeface="Times New Roman" panose="02020603050405020304" pitchFamily="18" charset="0"/>
                <a:cs typeface="Times New Roman" panose="02020603050405020304" pitchFamily="18" charset="0"/>
              </a:rPr>
              <a:t>?</a:t>
            </a:r>
          </a:p>
          <a:p>
            <a:pPr marL="182880" indent="0" algn="just">
              <a:buNone/>
              <a:defRPr/>
            </a:pPr>
            <a:endParaRPr lang="en-US" sz="4400" b="0" dirty="0">
              <a:solidFill>
                <a:srgbClr val="7030A0"/>
              </a:solidFill>
              <a:effectLst/>
              <a:latin typeface="Times New Roman" panose="02020603050405020304" pitchFamily="18" charset="0"/>
              <a:cs typeface="Times New Roman" panose="02020603050405020304" pitchFamily="18" charset="0"/>
            </a:endParaRPr>
          </a:p>
          <a:p>
            <a:pPr marL="182880" indent="0" algn="just">
              <a:buNone/>
              <a:defRPr/>
            </a:pPr>
            <a:r>
              <a:rPr lang="en-US" sz="4400" b="0" dirty="0">
                <a:solidFill>
                  <a:srgbClr val="7030A0"/>
                </a:solidFill>
                <a:effectLst/>
                <a:latin typeface="Times New Roman" panose="02020603050405020304" pitchFamily="18" charset="0"/>
                <a:cs typeface="Times New Roman" panose="02020603050405020304" pitchFamily="18" charset="0"/>
              </a:rPr>
              <a:t>2. </a:t>
            </a:r>
            <a:r>
              <a:rPr lang="en-US" sz="4400" b="0" dirty="0" err="1">
                <a:solidFill>
                  <a:srgbClr val="7030A0"/>
                </a:solidFill>
                <a:effectLst/>
                <a:latin typeface="Times New Roman" panose="02020603050405020304" pitchFamily="18" charset="0"/>
                <a:cs typeface="Times New Roman" panose="02020603050405020304" pitchFamily="18" charset="0"/>
              </a:rPr>
              <a:t>Các</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biện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pháp</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làm</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giảm</a:t>
            </a:r>
            <a:r>
              <a:rPr lang="en-US" sz="4400" b="0" dirty="0">
                <a:solidFill>
                  <a:srgbClr val="7030A0"/>
                </a:solidFill>
                <a:effectLst/>
                <a:latin typeface="Times New Roman" panose="02020603050405020304" pitchFamily="18" charset="0"/>
                <a:cs typeface="Times New Roman" panose="02020603050405020304" pitchFamily="18" charset="0"/>
              </a:rPr>
              <a:t> tai </a:t>
            </a:r>
            <a:r>
              <a:rPr lang="en-US" sz="4400" b="0" dirty="0" err="1">
                <a:solidFill>
                  <a:srgbClr val="7030A0"/>
                </a:solidFill>
                <a:effectLst/>
                <a:latin typeface="Times New Roman" panose="02020603050405020304" pitchFamily="18" charset="0"/>
                <a:cs typeface="Times New Roman" panose="02020603050405020304" pitchFamily="18" charset="0"/>
              </a:rPr>
              <a:t>nạn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giao</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thông</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có</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liên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quan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đến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lực</a:t>
            </a:r>
            <a:r>
              <a:rPr lang="en-US" sz="4400" b="0" dirty="0">
                <a:solidFill>
                  <a:srgbClr val="7030A0"/>
                </a:solidFill>
                <a:effectLst/>
                <a:latin typeface="Times New Roman" panose="02020603050405020304" pitchFamily="18" charset="0"/>
                <a:cs typeface="Times New Roman" panose="02020603050405020304" pitchFamily="18" charset="0"/>
              </a:rPr>
              <a:t> ma </a:t>
            </a:r>
            <a:r>
              <a:rPr lang="en-US" sz="4400" b="0" dirty="0" err="1">
                <a:solidFill>
                  <a:srgbClr val="7030A0"/>
                </a:solidFill>
                <a:effectLst/>
                <a:latin typeface="Times New Roman" panose="02020603050405020304" pitchFamily="18" charset="0"/>
                <a:cs typeface="Times New Roman" panose="02020603050405020304" pitchFamily="18" charset="0"/>
              </a:rPr>
              <a:t>sát</a:t>
            </a:r>
            <a:r>
              <a:rPr lang="en-US" sz="4400" b="0" dirty="0">
                <a:solidFill>
                  <a:srgbClr val="7030A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5971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sp>
        <p:nvSpPr>
          <p:cNvPr id="25603" name="Rectangle 19"/>
          <p:cNvSpPr>
            <a:spLocks noChangeArrowheads="1"/>
          </p:cNvSpPr>
          <p:nvPr/>
        </p:nvSpPr>
        <p:spPr bwMode="auto">
          <a:xfrm>
            <a:off x="470264" y="698500"/>
            <a:ext cx="751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800" b="1" dirty="0">
                <a:solidFill>
                  <a:schemeClr val="tx1"/>
                </a:solidFill>
                <a:latin typeface="Times New Roman" panose="02020603050405020304" pitchFamily="18" charset="0"/>
                <a:cs typeface="Arial" panose="020B0604020202020204" pitchFamily="34" charset="0"/>
              </a:rPr>
              <a:t>IV. Ma </a:t>
            </a:r>
            <a:r>
              <a:rPr lang="en-US" altLang="en-US" sz="2800" b="1" dirty="0" err="1">
                <a:solidFill>
                  <a:schemeClr val="tx1"/>
                </a:solidFill>
                <a:latin typeface="Times New Roman" panose="02020603050405020304" pitchFamily="18" charset="0"/>
                <a:cs typeface="Arial" panose="020B0604020202020204" pitchFamily="34" charset="0"/>
              </a:rPr>
              <a:t>sát</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trong</a:t>
            </a:r>
            <a:r>
              <a:rPr lang="en-US" altLang="en-US" sz="2800" b="1" dirty="0">
                <a:solidFill>
                  <a:schemeClr val="tx1"/>
                </a:solidFill>
                <a:latin typeface="Times New Roman" panose="02020603050405020304" pitchFamily="18" charset="0"/>
                <a:cs typeface="Arial" panose="020B0604020202020204" pitchFamily="34" charset="0"/>
              </a:rPr>
              <a:t> an </a:t>
            </a:r>
            <a:r>
              <a:rPr lang="en-US" altLang="en-US" sz="2800" b="1" dirty="0" err="1">
                <a:solidFill>
                  <a:schemeClr val="tx1"/>
                </a:solidFill>
                <a:latin typeface="Times New Roman" panose="02020603050405020304" pitchFamily="18" charset="0"/>
                <a:cs typeface="Arial" panose="020B0604020202020204" pitchFamily="34" charset="0"/>
              </a:rPr>
              <a:t>toàn</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giao</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thông</a:t>
            </a:r>
            <a:endParaRPr lang="en-US" altLang="en-US" sz="2800" b="1" dirty="0">
              <a:solidFill>
                <a:schemeClr val="tx1"/>
              </a:solidFill>
              <a:latin typeface="Times New Roman" panose="02020603050405020304" pitchFamily="18" charset="0"/>
              <a:cs typeface="Arial" panose="020B0604020202020204" pitchFamily="34" charset="0"/>
            </a:endParaRPr>
          </a:p>
        </p:txBody>
      </p:sp>
      <p:sp>
        <p:nvSpPr>
          <p:cNvPr id="25608" name="Rectangle 1"/>
          <p:cNvSpPr>
            <a:spLocks noChangeArrowheads="1"/>
          </p:cNvSpPr>
          <p:nvPr/>
        </p:nvSpPr>
        <p:spPr bwMode="auto">
          <a:xfrm>
            <a:off x="564426" y="1113477"/>
            <a:ext cx="86187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0" fontAlgn="base" hangingPunct="0">
              <a:spcBef>
                <a:spcPct val="0"/>
              </a:spcBef>
              <a:spcAft>
                <a:spcPct val="0"/>
              </a:spcAft>
            </a:pPr>
            <a:r>
              <a:rPr lang="en-US" altLang="en-US" sz="2800" dirty="0">
                <a:solidFill>
                  <a:srgbClr val="7030A0"/>
                </a:solidFill>
                <a:cs typeface="Times New Roman" panose="02020603050405020304" pitchFamily="18" charset="0"/>
              </a:rPr>
              <a:t>1. </a:t>
            </a:r>
            <a:r>
              <a:rPr lang="en-US" altLang="en-US" sz="2800" dirty="0" err="1">
                <a:solidFill>
                  <a:srgbClr val="7030A0"/>
                </a:solidFill>
                <a:cs typeface="Times New Roman" panose="02020603050405020304" pitchFamily="18" charset="0"/>
              </a:rPr>
              <a:t>Tại</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sao</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trên</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mặt</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lốp</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xe</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lại</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có</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các</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khía</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rãnh</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hình</a:t>
            </a:r>
            <a:r>
              <a:rPr lang="en-US" altLang="en-US" sz="2800" dirty="0">
                <a:solidFill>
                  <a:srgbClr val="7030A0"/>
                </a:solidFill>
                <a:cs typeface="Times New Roman" panose="02020603050405020304" pitchFamily="18" charset="0"/>
              </a:rPr>
              <a:t> 44.7)? </a:t>
            </a:r>
            <a:r>
              <a:rPr lang="en-US" altLang="en-US" sz="2800" dirty="0" err="1">
                <a:solidFill>
                  <a:srgbClr val="7030A0"/>
                </a:solidFill>
                <a:cs typeface="Times New Roman" panose="02020603050405020304" pitchFamily="18" charset="0"/>
              </a:rPr>
              <a:t>Đi</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xe</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mà</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lốp</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có</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các</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khía</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rãnh</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đã</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bị</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mòn</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thì</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có</a:t>
            </a:r>
            <a:r>
              <a:rPr lang="en-US" altLang="en-US" sz="2800" dirty="0">
                <a:solidFill>
                  <a:srgbClr val="7030A0"/>
                </a:solidFill>
                <a:cs typeface="Times New Roman" panose="02020603050405020304" pitchFamily="18" charset="0"/>
              </a:rPr>
              <a:t> an </a:t>
            </a:r>
            <a:r>
              <a:rPr lang="en-US" altLang="en-US" sz="2800" dirty="0" err="1">
                <a:solidFill>
                  <a:srgbClr val="7030A0"/>
                </a:solidFill>
                <a:cs typeface="Times New Roman" panose="02020603050405020304" pitchFamily="18" charset="0"/>
              </a:rPr>
              <a:t>toàn</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không</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Tại</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sao</a:t>
            </a:r>
            <a:r>
              <a:rPr lang="en-US" altLang="en-US" sz="2800" dirty="0">
                <a:solidFill>
                  <a:srgbClr val="7030A0"/>
                </a:solidFill>
                <a:cs typeface="Times New Roman" panose="02020603050405020304" pitchFamily="18" charset="0"/>
              </a:rPr>
              <a:t>?</a:t>
            </a:r>
          </a:p>
        </p:txBody>
      </p:sp>
      <p:sp>
        <p:nvSpPr>
          <p:cNvPr id="25609" name="AutoShape 2"/>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endParaRPr lang="en-US" altLang="en-US">
              <a:solidFill>
                <a:prstClr val="black"/>
              </a:solidFill>
            </a:endParaRPr>
          </a:p>
        </p:txBody>
      </p:sp>
      <p:sp>
        <p:nvSpPr>
          <p:cNvPr id="25610" name="AutoShape 3"/>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endParaRPr lang="en-US" altLang="en-US">
              <a:solidFill>
                <a:prstClr val="black"/>
              </a:solidFill>
            </a:endParaRPr>
          </a:p>
        </p:txBody>
      </p:sp>
      <p:sp>
        <p:nvSpPr>
          <p:cNvPr id="25611" name="AutoShape 4"/>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endParaRPr lang="en-US" altLang="en-US">
              <a:solidFill>
                <a:prstClr val="black"/>
              </a:solidFill>
            </a:endParaRPr>
          </a:p>
        </p:txBody>
      </p:sp>
      <p:pic>
        <p:nvPicPr>
          <p:cNvPr id="2" name="Picture 1"/>
          <p:cNvPicPr>
            <a:picLocks noChangeAspect="1"/>
          </p:cNvPicPr>
          <p:nvPr/>
        </p:nvPicPr>
        <p:blipFill>
          <a:blip r:embed="rId2"/>
          <a:stretch>
            <a:fillRect/>
          </a:stretch>
        </p:blipFill>
        <p:spPr>
          <a:xfrm>
            <a:off x="9278566" y="1097280"/>
            <a:ext cx="2752325" cy="2481943"/>
          </a:xfrm>
          <a:prstGeom prst="rect">
            <a:avLst/>
          </a:prstGeom>
        </p:spPr>
      </p:pic>
      <p:sp>
        <p:nvSpPr>
          <p:cNvPr id="22" name="Rectangle 1"/>
          <p:cNvSpPr>
            <a:spLocks noChangeArrowheads="1"/>
          </p:cNvSpPr>
          <p:nvPr/>
        </p:nvSpPr>
        <p:spPr bwMode="auto">
          <a:xfrm>
            <a:off x="609600" y="4582734"/>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0" fontAlgn="base" hangingPunct="0">
              <a:spcBef>
                <a:spcPct val="0"/>
              </a:spcBef>
              <a:spcAft>
                <a:spcPct val="0"/>
              </a:spcAft>
            </a:pPr>
            <a:r>
              <a:rPr lang="en-US" altLang="en-US" sz="2800" dirty="0">
                <a:solidFill>
                  <a:srgbClr val="7030A0"/>
                </a:solidFill>
                <a:cs typeface="Times New Roman" panose="02020603050405020304" pitchFamily="18" charset="0"/>
              </a:rPr>
              <a:t>2. </a:t>
            </a:r>
            <a:r>
              <a:rPr lang="en-US" altLang="en-US" sz="2800" dirty="0" err="1">
                <a:solidFill>
                  <a:srgbClr val="7030A0"/>
                </a:solidFill>
                <a:cs typeface="Times New Roman" panose="02020603050405020304" pitchFamily="18" charset="0"/>
              </a:rPr>
              <a:t>Tại</a:t>
            </a:r>
            <a:r>
              <a:rPr lang="vi-VN" altLang="en-US" sz="2800" dirty="0">
                <a:solidFill>
                  <a:srgbClr val="7030A0"/>
                </a:solidFill>
                <a:cs typeface="Times New Roman" panose="02020603050405020304" pitchFamily="18" charset="0"/>
              </a:rPr>
              <a:t> sao khi phanh gấp, lốp xe ô tô để lại một vệt đen dài trên đường</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nhựa</a:t>
            </a:r>
            <a:r>
              <a:rPr lang="en-US" altLang="en-US" sz="2800" dirty="0">
                <a:solidFill>
                  <a:srgbClr val="7030A0"/>
                </a:solidFill>
                <a:cs typeface="Times New Roman" panose="02020603050405020304" pitchFamily="18" charset="0"/>
              </a:rPr>
              <a:t>? </a:t>
            </a:r>
          </a:p>
        </p:txBody>
      </p:sp>
      <p:pic>
        <p:nvPicPr>
          <p:cNvPr id="5" name="Picture 4"/>
          <p:cNvPicPr>
            <a:picLocks noChangeAspect="1"/>
          </p:cNvPicPr>
          <p:nvPr/>
        </p:nvPicPr>
        <p:blipFill>
          <a:blip r:embed="rId3"/>
          <a:stretch>
            <a:fillRect/>
          </a:stretch>
        </p:blipFill>
        <p:spPr>
          <a:xfrm>
            <a:off x="881115" y="5483179"/>
            <a:ext cx="8992855" cy="962159"/>
          </a:xfrm>
          <a:prstGeom prst="rect">
            <a:avLst/>
          </a:prstGeom>
        </p:spPr>
      </p:pic>
      <p:sp>
        <p:nvSpPr>
          <p:cNvPr id="14" name="Rectangle 13"/>
          <p:cNvSpPr/>
          <p:nvPr/>
        </p:nvSpPr>
        <p:spPr>
          <a:xfrm>
            <a:off x="1528354" y="179586"/>
            <a:ext cx="7425146" cy="584775"/>
          </a:xfrm>
          <a:prstGeom prst="rect">
            <a:avLst/>
          </a:prstGeom>
        </p:spPr>
        <p:txBody>
          <a:bodyPr wrap="square">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Tiết 23, 24, 25 - BÀI 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3" name="TextBox 2"/>
          <p:cNvSpPr txBox="1"/>
          <p:nvPr/>
        </p:nvSpPr>
        <p:spPr>
          <a:xfrm>
            <a:off x="412126" y="2395440"/>
            <a:ext cx="8886976" cy="2308324"/>
          </a:xfrm>
          <a:prstGeom prst="rect">
            <a:avLst/>
          </a:prstGeom>
          <a:noFill/>
        </p:spPr>
        <p:txBody>
          <a:bodyPr wrap="square" rtlCol="0">
            <a:spAutoFit/>
          </a:bodyPr>
          <a:lstStyle/>
          <a:p>
            <a:r>
              <a:rPr lang="vi-VN" sz="2400" b="1" dirty="0">
                <a:latin typeface="Times New Roman" pitchFamily="18" charset="0"/>
                <a:cs typeface="Times New Roman" pitchFamily="18" charset="0"/>
              </a:rPr>
              <a:t>- Trên mặt lốp xe có các khía rãnh để </a:t>
            </a:r>
            <a:r>
              <a:rPr lang="en-US" sz="2400" b="1" dirty="0" err="1" smtClean="0">
                <a:latin typeface="Times New Roman" pitchFamily="18" charset="0"/>
                <a:cs typeface="Times New Roman" pitchFamily="18" charset="0"/>
              </a:rPr>
              <a:t>tăng</a:t>
            </a:r>
            <a:r>
              <a:rPr lang="en-US" sz="2400" b="1" dirty="0" smtClean="0">
                <a:latin typeface="Times New Roman" pitchFamily="18" charset="0"/>
                <a:cs typeface="Times New Roman" pitchFamily="18" charset="0"/>
              </a:rPr>
              <a:t> ma </a:t>
            </a:r>
            <a:r>
              <a:rPr lang="en-US" sz="2400" b="1" dirty="0" err="1" smtClean="0">
                <a:latin typeface="Times New Roman" pitchFamily="18" charset="0"/>
                <a:cs typeface="Times New Roman" pitchFamily="18" charset="0"/>
              </a:rPr>
              <a:t>sát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giữa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bánh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đường</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giúp </a:t>
            </a:r>
            <a:r>
              <a:rPr lang="vi-VN" sz="2400" b="1" dirty="0">
                <a:latin typeface="Times New Roman" pitchFamily="18" charset="0"/>
                <a:cs typeface="Times New Roman" pitchFamily="18" charset="0"/>
              </a:rPr>
              <a:t>bánh </a:t>
            </a:r>
            <a:r>
              <a:rPr lang="vi-VN" sz="2400" b="1" dirty="0" smtClean="0">
                <a:latin typeface="Times New Roman" pitchFamily="18" charset="0"/>
                <a:cs typeface="Times New Roman" pitchFamily="18" charset="0"/>
              </a:rPr>
              <a:t>xe </a:t>
            </a:r>
            <a:r>
              <a:rPr lang="vi-VN" sz="2400" b="1" dirty="0">
                <a:latin typeface="Times New Roman" pitchFamily="18" charset="0"/>
                <a:cs typeface="Times New Roman" pitchFamily="18" charset="0"/>
              </a:rPr>
              <a:t>chống lại hiện tượng trượt khi di chuyển trên bề mặt ướt, trơn trượt.</a:t>
            </a:r>
          </a:p>
          <a:p>
            <a:r>
              <a:rPr lang="vi-VN" sz="2400" b="1" dirty="0">
                <a:latin typeface="Times New Roman" pitchFamily="18" charset="0"/>
                <a:cs typeface="Times New Roman" pitchFamily="18" charset="0"/>
              </a:rPr>
              <a:t>- Đi xe mà lốp có các khía rãnh đã bị mòn không an toàn, dễ gây tai nạn vì khi </a:t>
            </a:r>
            <a:r>
              <a:rPr lang="vi-VN" sz="2400" b="1" dirty="0" smtClean="0">
                <a:latin typeface="Times New Roman" pitchFamily="18" charset="0"/>
                <a:cs typeface="Times New Roman" pitchFamily="18" charset="0"/>
              </a:rPr>
              <a:t>đó</a:t>
            </a:r>
            <a:r>
              <a:rPr lang="en-US" sz="2400" b="1" dirty="0" smtClean="0">
                <a:latin typeface="Times New Roman" pitchFamily="18" charset="0"/>
                <a:cs typeface="Times New Roman" pitchFamily="18" charset="0"/>
              </a:rPr>
              <a:t> ma </a:t>
            </a:r>
            <a:r>
              <a:rPr lang="en-US" sz="2400" b="1" dirty="0" err="1" smtClean="0">
                <a:latin typeface="Times New Roman" pitchFamily="18" charset="0"/>
                <a:cs typeface="Times New Roman" pitchFamily="18" charset="0"/>
              </a:rPr>
              <a:t>sát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giữa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bánh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đường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ít</a:t>
            </a: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rất dễ bị trơn trượt và ngã xe</a:t>
            </a:r>
            <a:r>
              <a:rPr lang="vi-VN" sz="2400" b="1" dirty="0" smtClean="0">
                <a:latin typeface="Times New Roman" pitchFamily="18" charset="0"/>
                <a:cs typeface="Times New Roman" pitchFamily="18" charset="0"/>
              </a:rPr>
              <a:t>.</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4199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fade">
                                      <p:cBhvr>
                                        <p:cTn id="7" dur="1000"/>
                                        <p:tgtEl>
                                          <p:spTgt spid="25608"/>
                                        </p:tgtEl>
                                      </p:cBhvr>
                                    </p:animEffect>
                                    <p:anim calcmode="lin" valueType="num">
                                      <p:cBhvr>
                                        <p:cTn id="8" dur="1000" fill="hold"/>
                                        <p:tgtEl>
                                          <p:spTgt spid="25608"/>
                                        </p:tgtEl>
                                        <p:attrNameLst>
                                          <p:attrName>ppt_x</p:attrName>
                                        </p:attrNameLst>
                                      </p:cBhvr>
                                      <p:tavLst>
                                        <p:tav tm="0">
                                          <p:val>
                                            <p:strVal val="#ppt_x"/>
                                          </p:val>
                                        </p:tav>
                                        <p:tav tm="100000">
                                          <p:val>
                                            <p:strVal val="#ppt_x"/>
                                          </p:val>
                                        </p:tav>
                                      </p:tavLst>
                                    </p:anim>
                                    <p:anim calcmode="lin" valueType="num">
                                      <p:cBhvr>
                                        <p:cTn id="9" dur="1000" fill="hold"/>
                                        <p:tgtEl>
                                          <p:spTgt spid="256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2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4" y="1556067"/>
            <a:ext cx="4267200" cy="506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9"/>
          <p:cNvSpPr>
            <a:spLocks noChangeArrowheads="1"/>
          </p:cNvSpPr>
          <p:nvPr/>
        </p:nvSpPr>
        <p:spPr bwMode="auto">
          <a:xfrm>
            <a:off x="365761" y="597571"/>
            <a:ext cx="751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800" b="1" dirty="0">
                <a:solidFill>
                  <a:schemeClr val="tx1"/>
                </a:solidFill>
                <a:latin typeface="Times New Roman" panose="02020603050405020304" pitchFamily="18" charset="0"/>
                <a:cs typeface="Arial" panose="020B0604020202020204" pitchFamily="34" charset="0"/>
              </a:rPr>
              <a:t>IV. Ma </a:t>
            </a:r>
            <a:r>
              <a:rPr lang="en-US" altLang="en-US" sz="2800" b="1" dirty="0" err="1">
                <a:solidFill>
                  <a:schemeClr val="tx1"/>
                </a:solidFill>
                <a:latin typeface="Times New Roman" panose="02020603050405020304" pitchFamily="18" charset="0"/>
                <a:cs typeface="Arial" panose="020B0604020202020204" pitchFamily="34" charset="0"/>
              </a:rPr>
              <a:t>sát</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trong</a:t>
            </a:r>
            <a:r>
              <a:rPr lang="en-US" altLang="en-US" sz="2800" b="1" dirty="0">
                <a:solidFill>
                  <a:schemeClr val="tx1"/>
                </a:solidFill>
                <a:latin typeface="Times New Roman" panose="02020603050405020304" pitchFamily="18" charset="0"/>
                <a:cs typeface="Arial" panose="020B0604020202020204" pitchFamily="34" charset="0"/>
              </a:rPr>
              <a:t> an </a:t>
            </a:r>
            <a:r>
              <a:rPr lang="en-US" altLang="en-US" sz="2800" b="1" dirty="0" err="1">
                <a:solidFill>
                  <a:schemeClr val="tx1"/>
                </a:solidFill>
                <a:latin typeface="Times New Roman" panose="02020603050405020304" pitchFamily="18" charset="0"/>
                <a:cs typeface="Arial" panose="020B0604020202020204" pitchFamily="34" charset="0"/>
              </a:rPr>
              <a:t>toàn</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giao</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thông</a:t>
            </a:r>
            <a:endParaRPr lang="en-US" altLang="en-US" sz="2800" b="1" dirty="0">
              <a:solidFill>
                <a:schemeClr val="tx1"/>
              </a:solidFill>
              <a:latin typeface="Times New Roman" panose="02020603050405020304" pitchFamily="18" charset="0"/>
              <a:cs typeface="Arial" panose="020B0604020202020204" pitchFamily="34" charset="0"/>
            </a:endParaRPr>
          </a:p>
        </p:txBody>
      </p:sp>
      <p:sp>
        <p:nvSpPr>
          <p:cNvPr id="2" name="TextBox 1"/>
          <p:cNvSpPr txBox="1"/>
          <p:nvPr/>
        </p:nvSpPr>
        <p:spPr>
          <a:xfrm>
            <a:off x="4737464" y="1008138"/>
            <a:ext cx="6849290" cy="830997"/>
          </a:xfrm>
          <a:prstGeom prst="rect">
            <a:avLst/>
          </a:prstGeom>
          <a:noFill/>
        </p:spPr>
        <p:txBody>
          <a:bodyPr wrap="square" rtlCol="0">
            <a:spAutoFit/>
          </a:bodyPr>
          <a:lstStyle/>
          <a:p>
            <a:r>
              <a:rPr lang="en-US" sz="2400" dirty="0" err="1" smtClean="0">
                <a:solidFill>
                  <a:srgbClr val="7030A0"/>
                </a:solidFill>
                <a:latin typeface="Times New Roman" panose="02020603050405020304" pitchFamily="18" charset="0"/>
                <a:cs typeface="Times New Roman" panose="02020603050405020304" pitchFamily="18" charset="0"/>
              </a:rPr>
              <a:t>Hãy</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giải</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thích</a:t>
            </a:r>
            <a:r>
              <a:rPr lang="en-US" sz="2400" dirty="0" smtClean="0">
                <a:solidFill>
                  <a:srgbClr val="7030A0"/>
                </a:solidFill>
                <a:latin typeface="Times New Roman" panose="02020603050405020304" pitchFamily="18" charset="0"/>
                <a:cs typeface="Times New Roman" panose="02020603050405020304" pitchFamily="18" charset="0"/>
              </a:rPr>
              <a:t> ý </a:t>
            </a:r>
            <a:r>
              <a:rPr lang="en-US" sz="2400" dirty="0" err="1" smtClean="0">
                <a:solidFill>
                  <a:srgbClr val="7030A0"/>
                </a:solidFill>
                <a:latin typeface="Times New Roman" panose="02020603050405020304" pitchFamily="18" charset="0"/>
                <a:cs typeface="Times New Roman" panose="02020603050405020304" pitchFamily="18" charset="0"/>
              </a:rPr>
              <a:t>nghĩa</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của</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biển</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chỉ</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dẫn</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tốc</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độ</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giới</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hạn</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chạy</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trên</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đường</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cao</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tốc</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mô</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tả</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trong</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hình</a:t>
            </a:r>
            <a:r>
              <a:rPr lang="en-US" sz="2400" dirty="0" smtClean="0">
                <a:solidFill>
                  <a:srgbClr val="7030A0"/>
                </a:solidFill>
                <a:latin typeface="Times New Roman" panose="02020603050405020304" pitchFamily="18" charset="0"/>
                <a:cs typeface="Times New Roman" panose="02020603050405020304" pitchFamily="18" charset="0"/>
              </a:rPr>
              <a:t> 44.8</a:t>
            </a:r>
            <a:endParaRPr lang="en-US" sz="2400" dirty="0">
              <a:solidFill>
                <a:srgbClr val="7030A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937761" y="2255063"/>
            <a:ext cx="3762101" cy="663681"/>
            <a:chOff x="4937761" y="2255063"/>
            <a:chExt cx="3762101" cy="663681"/>
          </a:xfrm>
        </p:grpSpPr>
        <p:sp>
          <p:nvSpPr>
            <p:cNvPr id="3" name="Rectangle 2"/>
            <p:cNvSpPr/>
            <p:nvPr/>
          </p:nvSpPr>
          <p:spPr>
            <a:xfrm>
              <a:off x="5943600" y="2255063"/>
              <a:ext cx="2756262" cy="646331"/>
            </a:xfrm>
            <a:prstGeom prst="rect">
              <a:avLst/>
            </a:prstGeom>
          </p:spPr>
          <p:txBody>
            <a:bodyPr wrap="square">
              <a:spAutoFit/>
            </a:bodyPr>
            <a:lstStyle/>
            <a:p>
              <a:endParaRPr lang="en-US" sz="800" b="1" dirty="0">
                <a:solidFill>
                  <a:srgbClr val="000000"/>
                </a:solidFill>
                <a:latin typeface="Segoe UI" panose="020B0502040204020203" pitchFamily="34" charset="0"/>
              </a:endParaRPr>
            </a:p>
            <a:p>
              <a:pPr algn="ctr"/>
              <a:r>
                <a:rPr lang="vi-VN" sz="2800" b="1" dirty="0">
                  <a:solidFill>
                    <a:srgbClr val="0070C0"/>
                  </a:solidFill>
                  <a:latin typeface="Times New Roman" panose="02020603050405020304" pitchFamily="18" charset="0"/>
                </a:rPr>
                <a:t>Đường cao tốc</a:t>
              </a:r>
              <a:endParaRPr lang="vi-VN" sz="2800" b="1" dirty="0">
                <a:solidFill>
                  <a:srgbClr val="000000"/>
                </a:solidFill>
                <a:latin typeface="Times New Roman" panose="02020603050405020304" pitchFamily="18" charset="0"/>
              </a:endParaRPr>
            </a:p>
          </p:txBody>
        </p:sp>
        <p:sp>
          <p:nvSpPr>
            <p:cNvPr id="11" name="Right Arrow 10"/>
            <p:cNvSpPr/>
            <p:nvPr/>
          </p:nvSpPr>
          <p:spPr>
            <a:xfrm>
              <a:off x="4937761" y="2417988"/>
              <a:ext cx="1005840" cy="5007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896396" y="3650126"/>
            <a:ext cx="6150428" cy="1092607"/>
            <a:chOff x="4896396" y="3650126"/>
            <a:chExt cx="6150428" cy="1092607"/>
          </a:xfrm>
        </p:grpSpPr>
        <p:sp>
          <p:nvSpPr>
            <p:cNvPr id="4" name="Rectangle 3"/>
            <p:cNvSpPr/>
            <p:nvPr/>
          </p:nvSpPr>
          <p:spPr>
            <a:xfrm>
              <a:off x="5943600" y="3650126"/>
              <a:ext cx="5103224" cy="1092607"/>
            </a:xfrm>
            <a:prstGeom prst="rect">
              <a:avLst/>
            </a:prstGeom>
          </p:spPr>
          <p:txBody>
            <a:bodyPr wrap="square">
              <a:spAutoFit/>
            </a:bodyPr>
            <a:lstStyle/>
            <a:p>
              <a:endParaRPr lang="en-US" sz="900" dirty="0">
                <a:solidFill>
                  <a:srgbClr val="000000"/>
                </a:solidFill>
                <a:latin typeface="Segoe UI" panose="020B0502040204020203" pitchFamily="34" charset="0"/>
              </a:endParaRPr>
            </a:p>
            <a:p>
              <a:r>
                <a:rPr lang="en-US" sz="2800" b="1" dirty="0" err="1">
                  <a:solidFill>
                    <a:srgbClr val="0070C0"/>
                  </a:solidFill>
                  <a:latin typeface="Times New Roman" panose="02020603050405020304" pitchFamily="18" charset="0"/>
                </a:rPr>
                <a:t>Tốc</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độ</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tối</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thiểu</a:t>
              </a:r>
              <a:r>
                <a:rPr lang="en-US" sz="2800" b="1" dirty="0">
                  <a:solidFill>
                    <a:srgbClr val="0070C0"/>
                  </a:solidFill>
                  <a:latin typeface="Times New Roman" panose="02020603050405020304" pitchFamily="18" charset="0"/>
                </a:rPr>
                <a:t> 70km/h, </a:t>
              </a:r>
              <a:r>
                <a:rPr lang="en-US" sz="2800" b="1" dirty="0" err="1">
                  <a:solidFill>
                    <a:srgbClr val="0070C0"/>
                  </a:solidFill>
                  <a:latin typeface="Times New Roman" panose="02020603050405020304" pitchFamily="18" charset="0"/>
                </a:rPr>
                <a:t>tốc</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độ</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tối</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đa</a:t>
              </a:r>
              <a:r>
                <a:rPr lang="en-US" sz="2800" b="1" dirty="0">
                  <a:solidFill>
                    <a:srgbClr val="0070C0"/>
                  </a:solidFill>
                  <a:latin typeface="Times New Roman" panose="02020603050405020304" pitchFamily="18" charset="0"/>
                </a:rPr>
                <a:t> 120km/h;</a:t>
              </a:r>
              <a:endParaRPr lang="en-US" sz="2800" b="1" dirty="0">
                <a:solidFill>
                  <a:srgbClr val="000000"/>
                </a:solidFill>
                <a:latin typeface="Times New Roman" panose="02020603050405020304" pitchFamily="18" charset="0"/>
              </a:endParaRPr>
            </a:p>
          </p:txBody>
        </p:sp>
        <p:sp>
          <p:nvSpPr>
            <p:cNvPr id="15" name="Right Arrow 14"/>
            <p:cNvSpPr/>
            <p:nvPr/>
          </p:nvSpPr>
          <p:spPr>
            <a:xfrm>
              <a:off x="4896396" y="4001434"/>
              <a:ext cx="1005840" cy="5007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896396" y="4983193"/>
            <a:ext cx="7143204" cy="688679"/>
            <a:chOff x="4896396" y="4983193"/>
            <a:chExt cx="7143204" cy="688679"/>
          </a:xfrm>
        </p:grpSpPr>
        <p:sp>
          <p:nvSpPr>
            <p:cNvPr id="5" name="Rectangle 4"/>
            <p:cNvSpPr/>
            <p:nvPr/>
          </p:nvSpPr>
          <p:spPr>
            <a:xfrm>
              <a:off x="5943600" y="4983193"/>
              <a:ext cx="6096000" cy="661720"/>
            </a:xfrm>
            <a:prstGeom prst="rect">
              <a:avLst/>
            </a:prstGeom>
          </p:spPr>
          <p:txBody>
            <a:bodyPr>
              <a:spAutoFit/>
            </a:bodyPr>
            <a:lstStyle/>
            <a:p>
              <a:endParaRPr lang="en-US" sz="900" dirty="0">
                <a:solidFill>
                  <a:srgbClr val="000000"/>
                </a:solidFill>
                <a:latin typeface="Segoe UI" panose="020B0502040204020203" pitchFamily="34" charset="0"/>
              </a:endParaRPr>
            </a:p>
            <a:p>
              <a:r>
                <a:rPr lang="vi-VN" sz="2800" b="1" dirty="0">
                  <a:solidFill>
                    <a:srgbClr val="0070C0"/>
                  </a:solidFill>
                  <a:latin typeface="Times New Roman" panose="02020603050405020304" pitchFamily="18" charset="0"/>
                </a:rPr>
                <a:t>Tốc độ tối đa khi trời mưa 100km/h</a:t>
              </a:r>
              <a:endParaRPr lang="vi-VN" sz="2800" b="1" dirty="0">
                <a:solidFill>
                  <a:srgbClr val="000000"/>
                </a:solidFill>
                <a:latin typeface="Times New Roman" panose="02020603050405020304" pitchFamily="18" charset="0"/>
              </a:endParaRPr>
            </a:p>
          </p:txBody>
        </p:sp>
        <p:sp>
          <p:nvSpPr>
            <p:cNvPr id="16" name="Right Arrow 15"/>
            <p:cNvSpPr/>
            <p:nvPr/>
          </p:nvSpPr>
          <p:spPr>
            <a:xfrm>
              <a:off x="4896396" y="5171116"/>
              <a:ext cx="1005840" cy="5007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1528354" y="166707"/>
            <a:ext cx="7425146" cy="584775"/>
          </a:xfrm>
          <a:prstGeom prst="rect">
            <a:avLst/>
          </a:prstGeom>
        </p:spPr>
        <p:txBody>
          <a:bodyPr wrap="square">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Tiết 23, 24, 25 - BÀI 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29595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4"/>
          <p:cNvSpPr>
            <a:spLocks noChangeArrowheads="1" noChangeShapeType="1" noTextEdit="1"/>
          </p:cNvSpPr>
          <p:nvPr/>
        </p:nvSpPr>
        <p:spPr bwMode="auto">
          <a:xfrm>
            <a:off x="4376058" y="203425"/>
            <a:ext cx="2415632" cy="556398"/>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a:t>
            </a:r>
            <a:r>
              <a:rPr kumimoji="0" lang="en-US" sz="2800" b="0" i="0" u="none" strike="noStrike" kern="10" cap="none" spc="0" normalizeH="0" noProof="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0" cap="none" spc="0" normalizeH="0" noProof="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tập</a:t>
            </a:r>
            <a:endParaRPr kumimoji="0" lang="en-US" sz="2800" b="0" i="0" u="none" strike="noStrike" kern="10" cap="none" spc="0" normalizeH="0" baseline="0" noProof="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9459" name="Text Box 5"/>
          <p:cNvSpPr txBox="1">
            <a:spLocks noChangeArrowheads="1"/>
          </p:cNvSpPr>
          <p:nvPr/>
        </p:nvSpPr>
        <p:spPr bwMode="auto">
          <a:xfrm>
            <a:off x="2116138" y="838201"/>
            <a:ext cx="8001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Câu</a:t>
            </a:r>
            <a:r>
              <a:rPr kumimoji="0" lang="vi-V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1:</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Trường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hợp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nào</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sau</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đây</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không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phải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là</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0" name="Text Box 6"/>
          <p:cNvSpPr txBox="1">
            <a:spLocks noChangeArrowheads="1"/>
          </p:cNvSpPr>
          <p:nvPr/>
        </p:nvSpPr>
        <p:spPr bwMode="auto">
          <a:xfrm>
            <a:off x="2095500" y="1676401"/>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khi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lốp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trượt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trên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mặt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đường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1" name="Text Box 7"/>
          <p:cNvSpPr txBox="1">
            <a:spLocks noChangeArrowheads="1"/>
          </p:cNvSpPr>
          <p:nvPr/>
        </p:nvSpPr>
        <p:spPr bwMode="auto">
          <a:xfrm>
            <a:off x="2095500" y="2160588"/>
            <a:ext cx="8001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B.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làm</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mòn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đế</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giầy</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2" name="Text Box 8"/>
          <p:cNvSpPr txBox="1">
            <a:spLocks noChangeArrowheads="1"/>
          </p:cNvSpPr>
          <p:nvPr/>
        </p:nvSpPr>
        <p:spPr bwMode="auto">
          <a:xfrm>
            <a:off x="2116138" y="2676526"/>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C.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khi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lò</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xo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bị</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nén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hay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bị</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dãn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3" name="Text Box 9"/>
          <p:cNvSpPr txBox="1">
            <a:spLocks noChangeArrowheads="1"/>
          </p:cNvSpPr>
          <p:nvPr/>
        </p:nvSpPr>
        <p:spPr bwMode="auto">
          <a:xfrm>
            <a:off x="2095500" y="3078163"/>
            <a:ext cx="8001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D.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dây</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curoa</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bánh</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truyền</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chuyển</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động</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4" name="Text Box 15"/>
          <p:cNvSpPr txBox="1">
            <a:spLocks noChangeArrowheads="1"/>
          </p:cNvSpPr>
          <p:nvPr/>
        </p:nvSpPr>
        <p:spPr bwMode="auto">
          <a:xfrm>
            <a:off x="2095500" y="3657601"/>
            <a:ext cx="8001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Câu</a:t>
            </a:r>
            <a:r>
              <a:rPr kumimoji="0" lang="vi-V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2:</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trượt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trong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trường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hợp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nào</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sau</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đây</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5" name="Text Box 16"/>
          <p:cNvSpPr txBox="1">
            <a:spLocks noChangeArrowheads="1"/>
          </p:cNvSpPr>
          <p:nvPr/>
        </p:nvSpPr>
        <p:spPr bwMode="auto">
          <a:xfrm>
            <a:off x="2152650" y="4473576"/>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các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viên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bi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ổ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trục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đạp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máy</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6" name="Text Box 17"/>
          <p:cNvSpPr txBox="1">
            <a:spLocks noChangeArrowheads="1"/>
          </p:cNvSpPr>
          <p:nvPr/>
        </p:nvSpPr>
        <p:spPr bwMode="auto">
          <a:xfrm>
            <a:off x="2098675" y="4918076"/>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B.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cốc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nước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đăt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trên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mặt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bàn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mặt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bàn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7" name="Text Box 18"/>
          <p:cNvSpPr txBox="1">
            <a:spLocks noChangeArrowheads="1"/>
          </p:cNvSpPr>
          <p:nvPr/>
        </p:nvSpPr>
        <p:spPr bwMode="auto">
          <a:xfrm>
            <a:off x="2116138" y="5353051"/>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C.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lốp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mặt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đường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khi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chuyển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động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8" name="Text Box 19"/>
          <p:cNvSpPr txBox="1">
            <a:spLocks noChangeArrowheads="1"/>
          </p:cNvSpPr>
          <p:nvPr/>
        </p:nvSpPr>
        <p:spPr bwMode="auto">
          <a:xfrm>
            <a:off x="2168525" y="5815013"/>
            <a:ext cx="8001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D.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phanh</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vành</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khi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bóp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nhẹ</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phanh</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18807" name="Oval 23"/>
          <p:cNvSpPr>
            <a:spLocks noChangeArrowheads="1"/>
          </p:cNvSpPr>
          <p:nvPr/>
        </p:nvSpPr>
        <p:spPr bwMode="auto">
          <a:xfrm>
            <a:off x="2133600" y="2743201"/>
            <a:ext cx="381000" cy="3397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Georgia" panose="02040502050405020303" pitchFamily="18" charset="0"/>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809" name="Oval 25"/>
          <p:cNvSpPr>
            <a:spLocks noChangeArrowheads="1"/>
          </p:cNvSpPr>
          <p:nvPr/>
        </p:nvSpPr>
        <p:spPr bwMode="auto">
          <a:xfrm>
            <a:off x="2152651" y="5897564"/>
            <a:ext cx="409575" cy="4159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Georgia" panose="02040502050405020303" pitchFamily="18" charset="0"/>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0898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fade">
                                      <p:cBhvr>
                                        <p:cTn id="12" dur="1000"/>
                                        <p:tgtEl>
                                          <p:spTgt spid="19460"/>
                                        </p:tgtEl>
                                      </p:cBhvr>
                                    </p:animEffect>
                                    <p:anim calcmode="lin" valueType="num">
                                      <p:cBhvr>
                                        <p:cTn id="13" dur="1000" fill="hold"/>
                                        <p:tgtEl>
                                          <p:spTgt spid="19460"/>
                                        </p:tgtEl>
                                        <p:attrNameLst>
                                          <p:attrName>ppt_x</p:attrName>
                                        </p:attrNameLst>
                                      </p:cBhvr>
                                      <p:tavLst>
                                        <p:tav tm="0">
                                          <p:val>
                                            <p:strVal val="#ppt_x"/>
                                          </p:val>
                                        </p:tav>
                                        <p:tav tm="100000">
                                          <p:val>
                                            <p:strVal val="#ppt_x"/>
                                          </p:val>
                                        </p:tav>
                                      </p:tavLst>
                                    </p:anim>
                                    <p:anim calcmode="lin" valueType="num">
                                      <p:cBhvr>
                                        <p:cTn id="14"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animEffect transition="in" filter="fade">
                                      <p:cBhvr>
                                        <p:cTn id="19" dur="1000"/>
                                        <p:tgtEl>
                                          <p:spTgt spid="19461"/>
                                        </p:tgtEl>
                                      </p:cBhvr>
                                    </p:animEffect>
                                    <p:anim calcmode="lin" valueType="num">
                                      <p:cBhvr>
                                        <p:cTn id="20" dur="1000" fill="hold"/>
                                        <p:tgtEl>
                                          <p:spTgt spid="19461"/>
                                        </p:tgtEl>
                                        <p:attrNameLst>
                                          <p:attrName>ppt_x</p:attrName>
                                        </p:attrNameLst>
                                      </p:cBhvr>
                                      <p:tavLst>
                                        <p:tav tm="0">
                                          <p:val>
                                            <p:strVal val="#ppt_x"/>
                                          </p:val>
                                        </p:tav>
                                        <p:tav tm="100000">
                                          <p:val>
                                            <p:strVal val="#ppt_x"/>
                                          </p:val>
                                        </p:tav>
                                      </p:tavLst>
                                    </p:anim>
                                    <p:anim calcmode="lin" valueType="num">
                                      <p:cBhvr>
                                        <p:cTn id="21" dur="1000" fill="hold"/>
                                        <p:tgtEl>
                                          <p:spTgt spid="1946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462"/>
                                        </p:tgtEl>
                                        <p:attrNameLst>
                                          <p:attrName>style.visibility</p:attrName>
                                        </p:attrNameLst>
                                      </p:cBhvr>
                                      <p:to>
                                        <p:strVal val="visible"/>
                                      </p:to>
                                    </p:set>
                                    <p:animEffect transition="in" filter="fade">
                                      <p:cBhvr>
                                        <p:cTn id="26" dur="1000"/>
                                        <p:tgtEl>
                                          <p:spTgt spid="19462"/>
                                        </p:tgtEl>
                                      </p:cBhvr>
                                    </p:animEffect>
                                    <p:anim calcmode="lin" valueType="num">
                                      <p:cBhvr>
                                        <p:cTn id="27" dur="1000" fill="hold"/>
                                        <p:tgtEl>
                                          <p:spTgt spid="19462"/>
                                        </p:tgtEl>
                                        <p:attrNameLst>
                                          <p:attrName>ppt_x</p:attrName>
                                        </p:attrNameLst>
                                      </p:cBhvr>
                                      <p:tavLst>
                                        <p:tav tm="0">
                                          <p:val>
                                            <p:strVal val="#ppt_x"/>
                                          </p:val>
                                        </p:tav>
                                        <p:tav tm="100000">
                                          <p:val>
                                            <p:strVal val="#ppt_x"/>
                                          </p:val>
                                        </p:tav>
                                      </p:tavLst>
                                    </p:anim>
                                    <p:anim calcmode="lin" valueType="num">
                                      <p:cBhvr>
                                        <p:cTn id="28" dur="1000" fill="hold"/>
                                        <p:tgtEl>
                                          <p:spTgt spid="1946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463"/>
                                        </p:tgtEl>
                                        <p:attrNameLst>
                                          <p:attrName>style.visibility</p:attrName>
                                        </p:attrNameLst>
                                      </p:cBhvr>
                                      <p:to>
                                        <p:strVal val="visible"/>
                                      </p:to>
                                    </p:set>
                                    <p:animEffect transition="in" filter="fade">
                                      <p:cBhvr>
                                        <p:cTn id="33" dur="1000"/>
                                        <p:tgtEl>
                                          <p:spTgt spid="19463"/>
                                        </p:tgtEl>
                                      </p:cBhvr>
                                    </p:animEffect>
                                    <p:anim calcmode="lin" valueType="num">
                                      <p:cBhvr>
                                        <p:cTn id="34" dur="1000" fill="hold"/>
                                        <p:tgtEl>
                                          <p:spTgt spid="19463"/>
                                        </p:tgtEl>
                                        <p:attrNameLst>
                                          <p:attrName>ppt_x</p:attrName>
                                        </p:attrNameLst>
                                      </p:cBhvr>
                                      <p:tavLst>
                                        <p:tav tm="0">
                                          <p:val>
                                            <p:strVal val="#ppt_x"/>
                                          </p:val>
                                        </p:tav>
                                        <p:tav tm="100000">
                                          <p:val>
                                            <p:strVal val="#ppt_x"/>
                                          </p:val>
                                        </p:tav>
                                      </p:tavLst>
                                    </p:anim>
                                    <p:anim calcmode="lin" valueType="num">
                                      <p:cBhvr>
                                        <p:cTn id="35" dur="1000" fill="hold"/>
                                        <p:tgtEl>
                                          <p:spTgt spid="1946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8807"/>
                                        </p:tgtEl>
                                        <p:attrNameLst>
                                          <p:attrName>style.visibility</p:attrName>
                                        </p:attrNameLst>
                                      </p:cBhvr>
                                      <p:to>
                                        <p:strVal val="visible"/>
                                      </p:to>
                                    </p:set>
                                    <p:animEffect transition="in" filter="blinds(horizontal)">
                                      <p:cBhvr>
                                        <p:cTn id="40" dur="500"/>
                                        <p:tgtEl>
                                          <p:spTgt spid="11880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464"/>
                                        </p:tgtEl>
                                        <p:attrNameLst>
                                          <p:attrName>style.visibility</p:attrName>
                                        </p:attrNameLst>
                                      </p:cBhvr>
                                      <p:to>
                                        <p:strVal val="visible"/>
                                      </p:to>
                                    </p:set>
                                    <p:animEffect transition="in" filter="fade">
                                      <p:cBhvr>
                                        <p:cTn id="45" dur="1000"/>
                                        <p:tgtEl>
                                          <p:spTgt spid="19464"/>
                                        </p:tgtEl>
                                      </p:cBhvr>
                                    </p:animEffect>
                                    <p:anim calcmode="lin" valueType="num">
                                      <p:cBhvr>
                                        <p:cTn id="46" dur="1000" fill="hold"/>
                                        <p:tgtEl>
                                          <p:spTgt spid="19464"/>
                                        </p:tgtEl>
                                        <p:attrNameLst>
                                          <p:attrName>ppt_x</p:attrName>
                                        </p:attrNameLst>
                                      </p:cBhvr>
                                      <p:tavLst>
                                        <p:tav tm="0">
                                          <p:val>
                                            <p:strVal val="#ppt_x"/>
                                          </p:val>
                                        </p:tav>
                                        <p:tav tm="100000">
                                          <p:val>
                                            <p:strVal val="#ppt_x"/>
                                          </p:val>
                                        </p:tav>
                                      </p:tavLst>
                                    </p:anim>
                                    <p:anim calcmode="lin" valueType="num">
                                      <p:cBhvr>
                                        <p:cTn id="47" dur="1000" fill="hold"/>
                                        <p:tgtEl>
                                          <p:spTgt spid="1946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9465"/>
                                        </p:tgtEl>
                                        <p:attrNameLst>
                                          <p:attrName>style.visibility</p:attrName>
                                        </p:attrNameLst>
                                      </p:cBhvr>
                                      <p:to>
                                        <p:strVal val="visible"/>
                                      </p:to>
                                    </p:set>
                                    <p:animEffect transition="in" filter="fade">
                                      <p:cBhvr>
                                        <p:cTn id="52" dur="1000"/>
                                        <p:tgtEl>
                                          <p:spTgt spid="19465"/>
                                        </p:tgtEl>
                                      </p:cBhvr>
                                    </p:animEffect>
                                    <p:anim calcmode="lin" valueType="num">
                                      <p:cBhvr>
                                        <p:cTn id="53" dur="1000" fill="hold"/>
                                        <p:tgtEl>
                                          <p:spTgt spid="19465"/>
                                        </p:tgtEl>
                                        <p:attrNameLst>
                                          <p:attrName>ppt_x</p:attrName>
                                        </p:attrNameLst>
                                      </p:cBhvr>
                                      <p:tavLst>
                                        <p:tav tm="0">
                                          <p:val>
                                            <p:strVal val="#ppt_x"/>
                                          </p:val>
                                        </p:tav>
                                        <p:tav tm="100000">
                                          <p:val>
                                            <p:strVal val="#ppt_x"/>
                                          </p:val>
                                        </p:tav>
                                      </p:tavLst>
                                    </p:anim>
                                    <p:anim calcmode="lin" valueType="num">
                                      <p:cBhvr>
                                        <p:cTn id="54" dur="1000" fill="hold"/>
                                        <p:tgtEl>
                                          <p:spTgt spid="1946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9466"/>
                                        </p:tgtEl>
                                        <p:attrNameLst>
                                          <p:attrName>style.visibility</p:attrName>
                                        </p:attrNameLst>
                                      </p:cBhvr>
                                      <p:to>
                                        <p:strVal val="visible"/>
                                      </p:to>
                                    </p:set>
                                    <p:animEffect transition="in" filter="fade">
                                      <p:cBhvr>
                                        <p:cTn id="59" dur="1000"/>
                                        <p:tgtEl>
                                          <p:spTgt spid="19466"/>
                                        </p:tgtEl>
                                      </p:cBhvr>
                                    </p:animEffect>
                                    <p:anim calcmode="lin" valueType="num">
                                      <p:cBhvr>
                                        <p:cTn id="60" dur="1000" fill="hold"/>
                                        <p:tgtEl>
                                          <p:spTgt spid="19466"/>
                                        </p:tgtEl>
                                        <p:attrNameLst>
                                          <p:attrName>ppt_x</p:attrName>
                                        </p:attrNameLst>
                                      </p:cBhvr>
                                      <p:tavLst>
                                        <p:tav tm="0">
                                          <p:val>
                                            <p:strVal val="#ppt_x"/>
                                          </p:val>
                                        </p:tav>
                                        <p:tav tm="100000">
                                          <p:val>
                                            <p:strVal val="#ppt_x"/>
                                          </p:val>
                                        </p:tav>
                                      </p:tavLst>
                                    </p:anim>
                                    <p:anim calcmode="lin" valueType="num">
                                      <p:cBhvr>
                                        <p:cTn id="61" dur="1000" fill="hold"/>
                                        <p:tgtEl>
                                          <p:spTgt spid="1946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9467"/>
                                        </p:tgtEl>
                                        <p:attrNameLst>
                                          <p:attrName>style.visibility</p:attrName>
                                        </p:attrNameLst>
                                      </p:cBhvr>
                                      <p:to>
                                        <p:strVal val="visible"/>
                                      </p:to>
                                    </p:set>
                                    <p:animEffect transition="in" filter="fade">
                                      <p:cBhvr>
                                        <p:cTn id="66" dur="1000"/>
                                        <p:tgtEl>
                                          <p:spTgt spid="19467"/>
                                        </p:tgtEl>
                                      </p:cBhvr>
                                    </p:animEffect>
                                    <p:anim calcmode="lin" valueType="num">
                                      <p:cBhvr>
                                        <p:cTn id="67" dur="1000" fill="hold"/>
                                        <p:tgtEl>
                                          <p:spTgt spid="19467"/>
                                        </p:tgtEl>
                                        <p:attrNameLst>
                                          <p:attrName>ppt_x</p:attrName>
                                        </p:attrNameLst>
                                      </p:cBhvr>
                                      <p:tavLst>
                                        <p:tav tm="0">
                                          <p:val>
                                            <p:strVal val="#ppt_x"/>
                                          </p:val>
                                        </p:tav>
                                        <p:tav tm="100000">
                                          <p:val>
                                            <p:strVal val="#ppt_x"/>
                                          </p:val>
                                        </p:tav>
                                      </p:tavLst>
                                    </p:anim>
                                    <p:anim calcmode="lin" valueType="num">
                                      <p:cBhvr>
                                        <p:cTn id="68" dur="1000" fill="hold"/>
                                        <p:tgtEl>
                                          <p:spTgt spid="1946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9468"/>
                                        </p:tgtEl>
                                        <p:attrNameLst>
                                          <p:attrName>style.visibility</p:attrName>
                                        </p:attrNameLst>
                                      </p:cBhvr>
                                      <p:to>
                                        <p:strVal val="visible"/>
                                      </p:to>
                                    </p:set>
                                    <p:animEffect transition="in" filter="fade">
                                      <p:cBhvr>
                                        <p:cTn id="73" dur="1000"/>
                                        <p:tgtEl>
                                          <p:spTgt spid="19468"/>
                                        </p:tgtEl>
                                      </p:cBhvr>
                                    </p:animEffect>
                                    <p:anim calcmode="lin" valueType="num">
                                      <p:cBhvr>
                                        <p:cTn id="74" dur="1000" fill="hold"/>
                                        <p:tgtEl>
                                          <p:spTgt spid="19468"/>
                                        </p:tgtEl>
                                        <p:attrNameLst>
                                          <p:attrName>ppt_x</p:attrName>
                                        </p:attrNameLst>
                                      </p:cBhvr>
                                      <p:tavLst>
                                        <p:tav tm="0">
                                          <p:val>
                                            <p:strVal val="#ppt_x"/>
                                          </p:val>
                                        </p:tav>
                                        <p:tav tm="100000">
                                          <p:val>
                                            <p:strVal val="#ppt_x"/>
                                          </p:val>
                                        </p:tav>
                                      </p:tavLst>
                                    </p:anim>
                                    <p:anim calcmode="lin" valueType="num">
                                      <p:cBhvr>
                                        <p:cTn id="75" dur="1000" fill="hold"/>
                                        <p:tgtEl>
                                          <p:spTgt spid="1946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18809"/>
                                        </p:tgtEl>
                                        <p:attrNameLst>
                                          <p:attrName>style.visibility</p:attrName>
                                        </p:attrNameLst>
                                      </p:cBhvr>
                                      <p:to>
                                        <p:strVal val="visible"/>
                                      </p:to>
                                    </p:set>
                                    <p:animEffect transition="in" filter="blinds(horizontal)">
                                      <p:cBhvr>
                                        <p:cTn id="80" dur="500"/>
                                        <p:tgtEl>
                                          <p:spTgt spid="118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P spid="19462" grpId="0"/>
      <p:bldP spid="19463" grpId="0"/>
      <p:bldP spid="19464" grpId="0"/>
      <p:bldP spid="19465" grpId="0"/>
      <p:bldP spid="19466" grpId="0"/>
      <p:bldP spid="19467" grpId="0"/>
      <p:bldP spid="19468" grpId="0"/>
      <p:bldP spid="118807" grpId="0" animBg="1"/>
      <p:bldP spid="1188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471" y="1567543"/>
            <a:ext cx="11266912" cy="4975070"/>
          </a:xfrm>
          <a:prstGeom prst="rect">
            <a:avLst/>
          </a:prstGeom>
        </p:spPr>
      </p:pic>
      <p:sp>
        <p:nvSpPr>
          <p:cNvPr id="7" name="Rectangle 6"/>
          <p:cNvSpPr/>
          <p:nvPr/>
        </p:nvSpPr>
        <p:spPr>
          <a:xfrm>
            <a:off x="1045030" y="645055"/>
            <a:ext cx="8463494" cy="646331"/>
          </a:xfrm>
          <a:prstGeom prst="rect">
            <a:avLst/>
          </a:prstGeom>
        </p:spPr>
        <p:txBody>
          <a:bodyPr wrap="square">
            <a:spAutoFit/>
          </a:bodyPr>
          <a:lstStyle/>
          <a:p>
            <a:pPr algn="ctr" fontAlgn="base">
              <a:spcBef>
                <a:spcPct val="0"/>
              </a:spcBef>
              <a:spcAft>
                <a:spcPct val="0"/>
              </a:spcAft>
              <a:defRPr/>
            </a:pPr>
            <a:r>
              <a:rPr lang="it-IT" sz="36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Tiết 23, 24, 25 - BÀI 44. LỰC MA SÁT</a:t>
            </a:r>
            <a:endParaRPr lang="en-US" sz="36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48043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1667" y="-17825"/>
            <a:ext cx="11500833" cy="3046988"/>
          </a:xfrm>
          <a:prstGeom prst="rect">
            <a:avLst/>
          </a:prstGeom>
        </p:spPr>
        <p:txBody>
          <a:bodyPr wrap="square">
            <a:spAutoFit/>
          </a:bodyPr>
          <a:lstStyle/>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B.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Nâng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gỗ</a:t>
            </a:r>
            <a:r>
              <a:rPr lang="en-US" sz="2400" dirty="0">
                <a:latin typeface="Times New Roman" pitchFamily="18" charset="0"/>
                <a:cs typeface="Times New Roman" pitchFamily="18" charset="0"/>
              </a:rPr>
              <a:t>.	                                  D. </a:t>
            </a:r>
            <a:r>
              <a:rPr lang="en-US" sz="2400" dirty="0" err="1">
                <a:latin typeface="Times New Roman" pitchFamily="18" charset="0"/>
                <a:cs typeface="Times New Roman" pitchFamily="18" charset="0"/>
              </a:rPr>
              <a:t>Đẩỵ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B.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kg.</a:t>
            </a:r>
          </a:p>
          <a:p>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D.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a:t>
            </a:r>
          </a:p>
        </p:txBody>
      </p:sp>
      <p:sp>
        <p:nvSpPr>
          <p:cNvPr id="4" name="TextBox 3"/>
          <p:cNvSpPr txBox="1"/>
          <p:nvPr/>
        </p:nvSpPr>
        <p:spPr>
          <a:xfrm>
            <a:off x="270457" y="2975006"/>
            <a:ext cx="11513712" cy="4154984"/>
          </a:xfrm>
          <a:prstGeom prst="rect">
            <a:avLst/>
          </a:prstGeom>
          <a:noFill/>
        </p:spPr>
        <p:txBody>
          <a:bodyPr wrap="square" rtlCol="0">
            <a:spAutoFit/>
          </a:bodyPr>
          <a:lstStyle/>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5:</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B</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a:t>
            </a:r>
          </a:p>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6</a:t>
            </a:r>
            <a:r>
              <a:rPr lang="en-US" sz="2400" i="1"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B.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D.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
        <p:nvSpPr>
          <p:cNvPr id="5" name="Oval 4"/>
          <p:cNvSpPr/>
          <p:nvPr/>
        </p:nvSpPr>
        <p:spPr>
          <a:xfrm>
            <a:off x="296216" y="373487"/>
            <a:ext cx="489396" cy="4250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2705" y="2174399"/>
            <a:ext cx="489396" cy="4250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6468" y="4451834"/>
            <a:ext cx="489396" cy="4250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2957" y="6265625"/>
            <a:ext cx="489396" cy="4250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23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down)">
                                      <p:cBhvr>
                                        <p:cTn id="34" dur="500"/>
                                        <p:tgtEl>
                                          <p:spTgt spid="4">
                                            <p:txEl>
                                              <p:pRg st="0" end="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down)">
                                      <p:cBhvr>
                                        <p:cTn id="37" dur="500"/>
                                        <p:tgtEl>
                                          <p:spTgt spid="4">
                                            <p:txEl>
                                              <p:pRg st="1" end="1"/>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ipe(down)">
                                      <p:cBhvr>
                                        <p:cTn id="40" dur="500"/>
                                        <p:tgtEl>
                                          <p:spTgt spid="4">
                                            <p:txEl>
                                              <p:pRg st="2" end="2"/>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down)">
                                      <p:cBhvr>
                                        <p:cTn id="43" dur="500"/>
                                        <p:tgtEl>
                                          <p:spTgt spid="4">
                                            <p:txEl>
                                              <p:pRg st="3" end="3"/>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wipe(down)">
                                      <p:cBhvr>
                                        <p:cTn id="46" dur="500"/>
                                        <p:tgtEl>
                                          <p:spTgt spid="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wipe(down)">
                                      <p:cBhvr>
                                        <p:cTn id="56" dur="500"/>
                                        <p:tgtEl>
                                          <p:spTgt spid="4">
                                            <p:txEl>
                                              <p:pRg st="5" end="5"/>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Effect transition="in" filter="wipe(down)">
                                      <p:cBhvr>
                                        <p:cTn id="59" dur="500"/>
                                        <p:tgtEl>
                                          <p:spTgt spid="4">
                                            <p:txEl>
                                              <p:pRg st="6" end="6"/>
                                            </p:txEl>
                                          </p:spTgt>
                                        </p:tgtEl>
                                      </p:cBhvr>
                                    </p:animEffect>
                                  </p:childTnLst>
                                </p:cTn>
                              </p:par>
                              <p:par>
                                <p:cTn id="60" presetID="22" presetClass="entr" presetSubtype="4" fill="hold" nodeType="with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wipe(down)">
                                      <p:cBhvr>
                                        <p:cTn id="62" dur="500"/>
                                        <p:tgtEl>
                                          <p:spTgt spid="4">
                                            <p:txEl>
                                              <p:pRg st="7" end="7"/>
                                            </p:txEl>
                                          </p:spTgt>
                                        </p:tgtEl>
                                      </p:cBhvr>
                                    </p:animEffect>
                                  </p:childTnLst>
                                </p:cTn>
                              </p:par>
                              <p:par>
                                <p:cTn id="63" presetID="22" presetClass="entr" presetSubtype="4" fill="hold" nodeType="with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animEffect transition="in" filter="wipe(down)">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down)">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245" y="419868"/>
            <a:ext cx="11191741" cy="5632311"/>
          </a:xfrm>
          <a:prstGeom prst="rect">
            <a:avLst/>
          </a:prstGeom>
        </p:spPr>
        <p:txBody>
          <a:bodyPr wrap="square">
            <a:spAutoFit/>
          </a:bodyPr>
          <a:lstStyle/>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7</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ma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hại</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ngã</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tô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cát</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Giày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mòn</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nhị</a:t>
            </a:r>
            <a:r>
              <a:rPr lang="en-US" sz="2400" dirty="0">
                <a:latin typeface="Times New Roman" pitchFamily="18" charset="0"/>
                <a:cs typeface="Times New Roman" pitchFamily="18" charset="0"/>
              </a:rPr>
              <a:t>.</a:t>
            </a:r>
          </a:p>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8</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bi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B</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Que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uốn</a:t>
            </a:r>
            <a:r>
              <a:rPr lang="en-US" sz="2400" dirty="0">
                <a:latin typeface="Times New Roman" pitchFamily="18" charset="0"/>
                <a:cs typeface="Times New Roman" pitchFamily="18" charset="0"/>
              </a:rPr>
              <a:t> cong.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tường</a:t>
            </a:r>
            <a:r>
              <a:rPr lang="en-US" sz="2400" dirty="0">
                <a:latin typeface="Times New Roman" pitchFamily="18" charset="0"/>
                <a:cs typeface="Times New Roman" pitchFamily="18" charset="0"/>
              </a:rPr>
              <a:t>.</a:t>
            </a:r>
          </a:p>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9</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2kg. Con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mứt</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B</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mứt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mứt</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mứt</a:t>
            </a:r>
            <a:r>
              <a:rPr lang="en-US" sz="2400" dirty="0">
                <a:latin typeface="Times New Roman" pitchFamily="18" charset="0"/>
                <a:cs typeface="Times New Roman" pitchFamily="18" charset="0"/>
              </a:rPr>
              <a:t> </a:t>
            </a:r>
          </a:p>
        </p:txBody>
      </p:sp>
      <p:sp>
        <p:nvSpPr>
          <p:cNvPr id="3" name="Oval 2"/>
          <p:cNvSpPr/>
          <p:nvPr/>
        </p:nvSpPr>
        <p:spPr>
          <a:xfrm>
            <a:off x="613895" y="1528301"/>
            <a:ext cx="489396" cy="4250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60231" y="3354971"/>
            <a:ext cx="489396" cy="4250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0962" y="5194520"/>
            <a:ext cx="489396" cy="4250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61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arn(inVertical)">
                                      <p:cBhvr>
                                        <p:cTn id="12" dur="500"/>
                                        <p:tgtEl>
                                          <p:spTgt spid="2">
                                            <p:txEl>
                                              <p:pRg st="5" end="5"/>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barn(inVertical)">
                                      <p:cBhvr>
                                        <p:cTn id="15" dur="500"/>
                                        <p:tgtEl>
                                          <p:spTgt spid="2">
                                            <p:txEl>
                                              <p:pRg st="6" end="6"/>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barn(inVertical)">
                                      <p:cBhvr>
                                        <p:cTn id="18" dur="500"/>
                                        <p:tgtEl>
                                          <p:spTgt spid="2">
                                            <p:txEl>
                                              <p:pRg st="7" end="7"/>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barn(inVertical)">
                                      <p:cBhvr>
                                        <p:cTn id="21" dur="500"/>
                                        <p:tgtEl>
                                          <p:spTgt spid="2">
                                            <p:txEl>
                                              <p:pRg st="8" end="8"/>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barn(inVertical)">
                                      <p:cBhvr>
                                        <p:cTn id="24" dur="500"/>
                                        <p:tgtEl>
                                          <p:spTgt spid="2">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wipe(down)">
                                      <p:cBhvr>
                                        <p:cTn id="34" dur="500"/>
                                        <p:tgtEl>
                                          <p:spTgt spid="2">
                                            <p:txEl>
                                              <p:pRg st="10" end="1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down)">
                                      <p:cBhvr>
                                        <p:cTn id="37" dur="500"/>
                                        <p:tgtEl>
                                          <p:spTgt spid="2">
                                            <p:txEl>
                                              <p:pRg st="11" end="11"/>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wipe(down)">
                                      <p:cBhvr>
                                        <p:cTn id="40" dur="500"/>
                                        <p:tgtEl>
                                          <p:spTgt spid="2">
                                            <p:txEl>
                                              <p:pRg st="12" end="12"/>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wipe(down)">
                                      <p:cBhvr>
                                        <p:cTn id="43" dur="500"/>
                                        <p:tgtEl>
                                          <p:spTgt spid="2">
                                            <p:txEl>
                                              <p:pRg st="13" end="13"/>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2">
                                            <p:txEl>
                                              <p:pRg st="14" end="14"/>
                                            </p:txEl>
                                          </p:spTgt>
                                        </p:tgtEl>
                                        <p:attrNameLst>
                                          <p:attrName>style.visibility</p:attrName>
                                        </p:attrNameLst>
                                      </p:cBhvr>
                                      <p:to>
                                        <p:strVal val="visible"/>
                                      </p:to>
                                    </p:set>
                                    <p:animEffect transition="in" filter="wipe(down)">
                                      <p:cBhvr>
                                        <p:cTn id="46" dur="500"/>
                                        <p:tgtEl>
                                          <p:spTgt spid="2">
                                            <p:txEl>
                                              <p:pRg st="14" end="1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3931920" y="378823"/>
            <a:ext cx="2859770" cy="1060269"/>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kern="1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a:t>
            </a:r>
            <a:r>
              <a:rPr lang="en-US" sz="2800" kern="1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1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endParaRPr kumimoji="0" lang="en-US" sz="2800" b="0" i="0" u="none" strike="noStrike" kern="10" cap="none" spc="0" normalizeH="0" baseline="0" noProof="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862149" y="1808677"/>
            <a:ext cx="10215154" cy="1092607"/>
          </a:xfrm>
          <a:prstGeom prst="rect">
            <a:avLst/>
          </a:prstGeom>
        </p:spPr>
        <p:txBody>
          <a:bodyPr wrap="square">
            <a:spAutoFit/>
          </a:bodyPr>
          <a:lstStyle/>
          <a:p>
            <a:endParaRPr lang="en-US" sz="900" dirty="0">
              <a:solidFill>
                <a:srgbClr val="000000"/>
              </a:solidFill>
              <a:latin typeface="Segoe UI" panose="020B0502040204020203" pitchFamily="34" charset="0"/>
            </a:endParaRPr>
          </a:p>
          <a:p>
            <a:r>
              <a:rPr lang="vi-VN" dirty="0">
                <a:solidFill>
                  <a:srgbClr val="000000"/>
                </a:solidFill>
                <a:latin typeface="Times New Roman" panose="02020603050405020304" pitchFamily="18" charset="0"/>
              </a:rPr>
              <a:t> </a:t>
            </a:r>
            <a:r>
              <a:rPr lang="vi-VN" sz="2800" b="1" dirty="0">
                <a:solidFill>
                  <a:srgbClr val="7030A0"/>
                </a:solidFill>
                <a:latin typeface="Times New Roman" panose="02020603050405020304" pitchFamily="18" charset="0"/>
              </a:rPr>
              <a:t>Hãy so sánh các khía ở đế giày dùng cho người đi bộ và dùng cho vận động viên quần vợt ở Hình 44.3. Giải thích tại sao?</a:t>
            </a:r>
          </a:p>
        </p:txBody>
      </p:sp>
      <p:pic>
        <p:nvPicPr>
          <p:cNvPr id="4" name="Picture 3"/>
          <p:cNvPicPr>
            <a:picLocks noChangeAspect="1"/>
          </p:cNvPicPr>
          <p:nvPr/>
        </p:nvPicPr>
        <p:blipFill>
          <a:blip r:embed="rId2"/>
          <a:stretch>
            <a:fillRect/>
          </a:stretch>
        </p:blipFill>
        <p:spPr>
          <a:xfrm>
            <a:off x="365760" y="2901284"/>
            <a:ext cx="5225871" cy="3305636"/>
          </a:xfrm>
          <a:prstGeom prst="rect">
            <a:avLst/>
          </a:prstGeom>
        </p:spPr>
      </p:pic>
      <p:pic>
        <p:nvPicPr>
          <p:cNvPr id="5" name="Picture 4"/>
          <p:cNvPicPr>
            <a:picLocks noChangeAspect="1"/>
          </p:cNvPicPr>
          <p:nvPr/>
        </p:nvPicPr>
        <p:blipFill>
          <a:blip r:embed="rId3"/>
          <a:stretch>
            <a:fillRect/>
          </a:stretch>
        </p:blipFill>
        <p:spPr>
          <a:xfrm>
            <a:off x="5738949" y="2901284"/>
            <a:ext cx="5338354" cy="3305636"/>
          </a:xfrm>
          <a:prstGeom prst="rect">
            <a:avLst/>
          </a:prstGeom>
        </p:spPr>
      </p:pic>
    </p:spTree>
    <p:extLst>
      <p:ext uri="{BB962C8B-B14F-4D97-AF65-F5344CB8AC3E}">
        <p14:creationId xmlns:p14="http://schemas.microsoft.com/office/powerpoint/2010/main" val="3194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45" name="Picture 29"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8707" y="4817637"/>
            <a:ext cx="2333773" cy="187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6" name="Picture 30" descr="Cov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83" t="27600"/>
          <a:stretch/>
        </p:blipFill>
        <p:spPr bwMode="auto">
          <a:xfrm>
            <a:off x="6435788" y="4406854"/>
            <a:ext cx="4671292" cy="137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7" name="Picture 31"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4865" y="2576330"/>
            <a:ext cx="1634127" cy="236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2" name="Picture 36" descr="Cov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80" b="9119"/>
          <a:stretch/>
        </p:blipFill>
        <p:spPr bwMode="auto">
          <a:xfrm>
            <a:off x="6902258" y="451989"/>
            <a:ext cx="4180111" cy="149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3" name="Picture 37"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1115" y="1101926"/>
            <a:ext cx="2101742" cy="173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7" name="Picture 21"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9816" y="2362200"/>
            <a:ext cx="106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433139">
            <a:off x="482780" y="1315660"/>
            <a:ext cx="3261704"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dirty="0" err="1">
                <a:solidFill>
                  <a:prstClr val="black"/>
                </a:solidFill>
                <a:latin typeface="Times New Roman" panose="02020603050405020304" pitchFamily="18" charset="0"/>
                <a:cs typeface="Times New Roman" panose="02020603050405020304" pitchFamily="18" charset="0"/>
              </a:rPr>
              <a:t>tác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dụng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thúc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đẩy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chuyển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động</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6" name="Freeform 5"/>
          <p:cNvSpPr/>
          <p:nvPr/>
        </p:nvSpPr>
        <p:spPr>
          <a:xfrm rot="2288347">
            <a:off x="2724105" y="1655763"/>
            <a:ext cx="1506537" cy="696912"/>
          </a:xfrm>
          <a:custGeom>
            <a:avLst/>
            <a:gdLst>
              <a:gd name="connsiteX0" fmla="*/ 1505414 w 1505414"/>
              <a:gd name="connsiteY0" fmla="*/ 418637 h 697418"/>
              <a:gd name="connsiteX1" fmla="*/ 423746 w 1505414"/>
              <a:gd name="connsiteY1" fmla="*/ 6042 h 697418"/>
              <a:gd name="connsiteX2" fmla="*/ 22302 w 1505414"/>
              <a:gd name="connsiteY2" fmla="*/ 697418 h 697418"/>
              <a:gd name="connsiteX3" fmla="*/ 22302 w 1505414"/>
              <a:gd name="connsiteY3" fmla="*/ 697418 h 697418"/>
              <a:gd name="connsiteX4" fmla="*/ 0 w 1505414"/>
              <a:gd name="connsiteY4" fmla="*/ 652813 h 69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4" h="697418">
                <a:moveTo>
                  <a:pt x="1505414" y="418637"/>
                </a:moveTo>
                <a:cubicBezTo>
                  <a:pt x="1088172" y="189108"/>
                  <a:pt x="670931" y="-40421"/>
                  <a:pt x="423746" y="6042"/>
                </a:cubicBezTo>
                <a:cubicBezTo>
                  <a:pt x="176561" y="52505"/>
                  <a:pt x="22302" y="697418"/>
                  <a:pt x="22302" y="697418"/>
                </a:cubicBezTo>
                <a:lnTo>
                  <a:pt x="22302" y="697418"/>
                </a:lnTo>
                <a:lnTo>
                  <a:pt x="0" y="65281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Trebuchet MS"/>
            </a:endParaRPr>
          </a:p>
        </p:txBody>
      </p:sp>
      <p:sp>
        <p:nvSpPr>
          <p:cNvPr id="24" name="Freeform 23"/>
          <p:cNvSpPr/>
          <p:nvPr/>
        </p:nvSpPr>
        <p:spPr>
          <a:xfrm rot="10084237">
            <a:off x="2617741" y="2995613"/>
            <a:ext cx="1504950" cy="696912"/>
          </a:xfrm>
          <a:custGeom>
            <a:avLst/>
            <a:gdLst>
              <a:gd name="connsiteX0" fmla="*/ 1505414 w 1505414"/>
              <a:gd name="connsiteY0" fmla="*/ 418637 h 697418"/>
              <a:gd name="connsiteX1" fmla="*/ 423746 w 1505414"/>
              <a:gd name="connsiteY1" fmla="*/ 6042 h 697418"/>
              <a:gd name="connsiteX2" fmla="*/ 22302 w 1505414"/>
              <a:gd name="connsiteY2" fmla="*/ 697418 h 697418"/>
              <a:gd name="connsiteX3" fmla="*/ 22302 w 1505414"/>
              <a:gd name="connsiteY3" fmla="*/ 697418 h 697418"/>
              <a:gd name="connsiteX4" fmla="*/ 0 w 1505414"/>
              <a:gd name="connsiteY4" fmla="*/ 652813 h 69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4" h="697418">
                <a:moveTo>
                  <a:pt x="1505414" y="418637"/>
                </a:moveTo>
                <a:cubicBezTo>
                  <a:pt x="1088172" y="189108"/>
                  <a:pt x="670931" y="-40421"/>
                  <a:pt x="423746" y="6042"/>
                </a:cubicBezTo>
                <a:cubicBezTo>
                  <a:pt x="176561" y="52505"/>
                  <a:pt x="22302" y="697418"/>
                  <a:pt x="22302" y="697418"/>
                </a:cubicBezTo>
                <a:lnTo>
                  <a:pt x="22302" y="697418"/>
                </a:lnTo>
                <a:lnTo>
                  <a:pt x="0" y="65281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Trebuchet MS"/>
            </a:endParaRPr>
          </a:p>
        </p:txBody>
      </p:sp>
      <p:sp>
        <p:nvSpPr>
          <p:cNvPr id="25" name="Rectangle 24"/>
          <p:cNvSpPr/>
          <p:nvPr/>
        </p:nvSpPr>
        <p:spPr>
          <a:xfrm rot="712317">
            <a:off x="543332" y="2950444"/>
            <a:ext cx="3308947"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dirty="0" err="1">
                <a:solidFill>
                  <a:prstClr val="black"/>
                </a:solidFill>
                <a:latin typeface="Times New Roman" panose="02020603050405020304" pitchFamily="18" charset="0"/>
                <a:cs typeface="Times New Roman" panose="02020603050405020304" pitchFamily="18" charset="0"/>
              </a:rPr>
              <a:t>tác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dụng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cản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trở</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chuyển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động</a:t>
            </a: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961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1637"/>
                                        </p:tgtEl>
                                        <p:attrNameLst>
                                          <p:attrName>style.visibility</p:attrName>
                                        </p:attrNameLst>
                                      </p:cBhvr>
                                      <p:to>
                                        <p:strVal val="visible"/>
                                      </p:to>
                                    </p:set>
                                    <p:animEffect transition="in" filter="blinds(horizontal)">
                                      <p:cBhvr>
                                        <p:cTn id="7" dur="500"/>
                                        <p:tgtEl>
                                          <p:spTgt spid="111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1653"/>
                                        </p:tgtEl>
                                        <p:attrNameLst>
                                          <p:attrName>style.visibility</p:attrName>
                                        </p:attrNameLst>
                                      </p:cBhvr>
                                      <p:to>
                                        <p:strVal val="visible"/>
                                      </p:to>
                                    </p:set>
                                    <p:animEffect transition="in" filter="wipe(left)">
                                      <p:cBhvr>
                                        <p:cTn id="12" dur="500"/>
                                        <p:tgtEl>
                                          <p:spTgt spid="111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1652"/>
                                        </p:tgtEl>
                                        <p:attrNameLst>
                                          <p:attrName>style.visibility</p:attrName>
                                        </p:attrNameLst>
                                      </p:cBhvr>
                                      <p:to>
                                        <p:strVal val="visible"/>
                                      </p:to>
                                    </p:set>
                                    <p:animEffect transition="in" filter="wipe(left)">
                                      <p:cBhvr>
                                        <p:cTn id="17" dur="500"/>
                                        <p:tgtEl>
                                          <p:spTgt spid="1116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1647"/>
                                        </p:tgtEl>
                                        <p:attrNameLst>
                                          <p:attrName>style.visibility</p:attrName>
                                        </p:attrNameLst>
                                      </p:cBhvr>
                                      <p:to>
                                        <p:strVal val="visible"/>
                                      </p:to>
                                    </p:set>
                                    <p:animEffect transition="in" filter="wipe(left)">
                                      <p:cBhvr>
                                        <p:cTn id="22" dur="500"/>
                                        <p:tgtEl>
                                          <p:spTgt spid="1116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1646"/>
                                        </p:tgtEl>
                                        <p:attrNameLst>
                                          <p:attrName>style.visibility</p:attrName>
                                        </p:attrNameLst>
                                      </p:cBhvr>
                                      <p:to>
                                        <p:strVal val="visible"/>
                                      </p:to>
                                    </p:set>
                                    <p:animEffect transition="in" filter="wipe(left)">
                                      <p:cBhvr>
                                        <p:cTn id="27" dur="500"/>
                                        <p:tgtEl>
                                          <p:spTgt spid="1116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1645"/>
                                        </p:tgtEl>
                                        <p:attrNameLst>
                                          <p:attrName>style.visibility</p:attrName>
                                        </p:attrNameLst>
                                      </p:cBhvr>
                                      <p:to>
                                        <p:strVal val="visible"/>
                                      </p:to>
                                    </p:set>
                                    <p:animEffect transition="in" filter="wipe(left)">
                                      <p:cBhvr>
                                        <p:cTn id="32" dur="500"/>
                                        <p:tgtEl>
                                          <p:spTgt spid="1116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circle(in)">
                                      <p:cBhvr>
                                        <p:cTn id="50" dur="2000"/>
                                        <p:tgtEl>
                                          <p:spTgt spid="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fltVal val="0"/>
                                          </p:val>
                                        </p:tav>
                                        <p:tav tm="100000">
                                          <p:val>
                                            <p:strVal val="#ppt_w"/>
                                          </p:val>
                                        </p:tav>
                                      </p:tavLst>
                                    </p:anim>
                                    <p:anim calcmode="lin" valueType="num">
                                      <p:cBhvr>
                                        <p:cTn id="56" dur="1000" fill="hold"/>
                                        <p:tgtEl>
                                          <p:spTgt spid="25"/>
                                        </p:tgtEl>
                                        <p:attrNameLst>
                                          <p:attrName>ppt_h</p:attrName>
                                        </p:attrNameLst>
                                      </p:cBhvr>
                                      <p:tavLst>
                                        <p:tav tm="0">
                                          <p:val>
                                            <p:fltVal val="0"/>
                                          </p:val>
                                        </p:tav>
                                        <p:tav tm="100000">
                                          <p:val>
                                            <p:strVal val="#ppt_h"/>
                                          </p:val>
                                        </p:tav>
                                      </p:tavLst>
                                    </p:anim>
                                    <p:anim calcmode="lin" valueType="num">
                                      <p:cBhvr>
                                        <p:cTn id="57" dur="1000" fill="hold"/>
                                        <p:tgtEl>
                                          <p:spTgt spid="25"/>
                                        </p:tgtEl>
                                        <p:attrNameLst>
                                          <p:attrName>style.rotation</p:attrName>
                                        </p:attrNameLst>
                                      </p:cBhvr>
                                      <p:tavLst>
                                        <p:tav tm="0">
                                          <p:val>
                                            <p:fltVal val="90"/>
                                          </p:val>
                                        </p:tav>
                                        <p:tav tm="100000">
                                          <p:val>
                                            <p:fltVal val="0"/>
                                          </p:val>
                                        </p:tav>
                                      </p:tavLst>
                                    </p:anim>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791" y="429771"/>
            <a:ext cx="10998557" cy="2062103"/>
          </a:xfrm>
          <a:prstGeom prst="rect">
            <a:avLst/>
          </a:prstGeom>
        </p:spPr>
        <p:txBody>
          <a:bodyPr wrap="square">
            <a:spAutoFit/>
          </a:bodyPr>
          <a:lstStyle/>
          <a:p>
            <a:r>
              <a:rPr lang="en-US" sz="3200" b="1" i="1" u="sng" dirty="0" err="1" smtClean="0">
                <a:latin typeface="Times New Roman" pitchFamily="18" charset="0"/>
                <a:cs typeface="Times New Roman" pitchFamily="18" charset="0"/>
              </a:rPr>
              <a:t>Bài</a:t>
            </a:r>
            <a:r>
              <a:rPr lang="en-US" sz="3200" b="1" i="1" u="sng" dirty="0" smtClean="0">
                <a:latin typeface="Times New Roman" pitchFamily="18" charset="0"/>
                <a:cs typeface="Times New Roman" pitchFamily="18" charset="0"/>
              </a:rPr>
              <a:t> 1</a:t>
            </a:r>
            <a:r>
              <a:rPr lang="en-US" sz="3200" i="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Treo thẳng đứng một lò xo, đầu dưới treo quả nặng 100 g thì độ biến dạng của lò xo là 0,5 cm. Nếu thay quả nặng trên bằng một quả nặng khác thì độ biến dạng của lò xo là 1,5 cm</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Hãy xác định khối lượng của vật nặng treo vào lò xo trong trường hợp này.</a:t>
            </a:r>
          </a:p>
        </p:txBody>
      </p:sp>
      <p:sp>
        <p:nvSpPr>
          <p:cNvPr id="4" name="Rectangle 3"/>
          <p:cNvSpPr/>
          <p:nvPr/>
        </p:nvSpPr>
        <p:spPr>
          <a:xfrm>
            <a:off x="553791" y="2928297"/>
            <a:ext cx="10998557" cy="3539430"/>
          </a:xfrm>
          <a:prstGeom prst="rect">
            <a:avLst/>
          </a:prstGeom>
        </p:spPr>
        <p:txBody>
          <a:bodyPr wrap="square">
            <a:spAutoFit/>
          </a:bodyPr>
          <a:lstStyle/>
          <a:p>
            <a:pPr algn="just"/>
            <a:r>
              <a:rPr lang="en-US" sz="3200" b="1" i="1" u="sng" dirty="0" err="1" smtClean="0">
                <a:latin typeface="Times New Roman" pitchFamily="18" charset="0"/>
                <a:cs typeface="Times New Roman" pitchFamily="18" charset="0"/>
              </a:rPr>
              <a:t>Bài</a:t>
            </a:r>
            <a:r>
              <a:rPr lang="en-US" sz="3200" b="1" i="1" u="sng" dirty="0" smtClean="0">
                <a:latin typeface="Times New Roman" pitchFamily="18" charset="0"/>
                <a:cs typeface="Times New Roman" pitchFamily="18" charset="0"/>
              </a:rPr>
              <a:t> 2</a:t>
            </a:r>
            <a:r>
              <a:rPr lang="en-US" sz="3200" i="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50 g. Treo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thêm</a:t>
            </a:r>
            <a:r>
              <a:rPr lang="en-US" sz="3200" dirty="0">
                <a:latin typeface="Times New Roman" pitchFamily="18" charset="0"/>
                <a:cs typeface="Times New Roman" pitchFamily="18" charset="0"/>
              </a:rPr>
              <a:t> 2</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cm.</a:t>
            </a:r>
          </a:p>
          <a:p>
            <a:pPr algn="just"/>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thêm</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10 </a:t>
            </a:r>
            <a:r>
              <a:rPr lang="en-US" sz="3200" dirty="0">
                <a:latin typeface="Times New Roman" pitchFamily="18" charset="0"/>
                <a:cs typeface="Times New Roman" pitchFamily="18" charset="0"/>
              </a:rPr>
              <a:t>cm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bao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treo</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đo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16 </a:t>
            </a:r>
            <a:r>
              <a:rPr lang="en-US" sz="3200" dirty="0">
                <a:latin typeface="Times New Roman" pitchFamily="18" charset="0"/>
                <a:cs typeface="Times New Roman" pitchFamily="18" charset="0"/>
              </a:rPr>
              <a:t>cm.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94175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791" y="1859340"/>
            <a:ext cx="10998557" cy="2677656"/>
          </a:xfrm>
          <a:prstGeom prst="rect">
            <a:avLst/>
          </a:prstGeom>
        </p:spPr>
        <p:txBody>
          <a:bodyPr wrap="square">
            <a:spAutoFit/>
          </a:bodyPr>
          <a:lstStyle/>
          <a:p>
            <a:pPr algn="just"/>
            <a:r>
              <a:rPr lang="en-US" sz="2800" b="1" i="1" u="sng" dirty="0" err="1" smtClean="0">
                <a:latin typeface="Times New Roman" pitchFamily="18" charset="0"/>
                <a:cs typeface="Times New Roman" pitchFamily="18" charset="0"/>
              </a:rPr>
              <a:t>Bài</a:t>
            </a:r>
            <a:r>
              <a:rPr lang="en-US" sz="2800" b="1" i="1" u="sng" dirty="0" smtClean="0">
                <a:latin typeface="Times New Roman" pitchFamily="18" charset="0"/>
                <a:cs typeface="Times New Roman" pitchFamily="18" charset="0"/>
              </a:rPr>
              <a:t> 3</a:t>
            </a:r>
            <a:r>
              <a:rPr lang="en-US" sz="2800" i="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50 g. Treo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thêm</a:t>
            </a:r>
            <a:r>
              <a:rPr lang="en-US" sz="2800" dirty="0">
                <a:latin typeface="Times New Roman" pitchFamily="18" charset="0"/>
                <a:cs typeface="Times New Roman" pitchFamily="18" charset="0"/>
              </a:rPr>
              <a:t> 2</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cm.</a:t>
            </a:r>
          </a:p>
          <a:p>
            <a:pPr algn="just"/>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thêm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10 </a:t>
            </a:r>
            <a:r>
              <a:rPr lang="en-US" sz="2800" dirty="0">
                <a:latin typeface="Times New Roman" pitchFamily="18" charset="0"/>
                <a:cs typeface="Times New Roman" pitchFamily="18" charset="0"/>
              </a:rPr>
              <a:t>cm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treo</a:t>
            </a:r>
            <a:r>
              <a:rPr lang="en-US" sz="2800" dirty="0">
                <a:latin typeface="Times New Roman" pitchFamily="18" charset="0"/>
                <a:cs typeface="Times New Roman" pitchFamily="18" charset="0"/>
              </a:rPr>
              <a:t> 4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16 </a:t>
            </a:r>
            <a:r>
              <a:rPr lang="en-US" sz="2800" dirty="0">
                <a:latin typeface="Times New Roman" pitchFamily="18" charset="0"/>
                <a:cs typeface="Times New Roman" pitchFamily="18" charset="0"/>
              </a:rPr>
              <a:t>cm.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52604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517" y="355867"/>
            <a:ext cx="11140225" cy="2677656"/>
          </a:xfrm>
          <a:prstGeom prst="rect">
            <a:avLst/>
          </a:prstGeom>
        </p:spPr>
        <p:txBody>
          <a:bodyPr wrap="square">
            <a:spAutoFit/>
          </a:bodyPr>
          <a:lstStyle/>
          <a:p>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4: </a:t>
            </a:r>
            <a:r>
              <a:rPr lang="vi-VN" sz="2800" dirty="0" smtClean="0">
                <a:latin typeface="Times New Roman" pitchFamily="18" charset="0"/>
                <a:cs typeface="Times New Roman" pitchFamily="18" charset="0"/>
              </a:rPr>
              <a:t>Hãy </a:t>
            </a:r>
            <a:r>
              <a:rPr lang="vi-VN" sz="2800" dirty="0">
                <a:latin typeface="Times New Roman" pitchFamily="18" charset="0"/>
                <a:cs typeface="Times New Roman" pitchFamily="18" charset="0"/>
              </a:rPr>
              <a:t>vẽ các mũi tên biểu diễn lực trong các trường hợp sau đây theo tỉ xích 0,5 cm ứng với 5N:</a:t>
            </a:r>
          </a:p>
          <a:p>
            <a:r>
              <a:rPr lang="vi-VN" sz="2800" dirty="0">
                <a:latin typeface="Times New Roman" pitchFamily="18" charset="0"/>
                <a:cs typeface="Times New Roman" pitchFamily="18" charset="0"/>
              </a:rPr>
              <a:t>a) Xách túi gạo với lực 30 N.</a:t>
            </a:r>
          </a:p>
          <a:p>
            <a:r>
              <a:rPr lang="vi-VN" sz="2800" dirty="0">
                <a:latin typeface="Times New Roman" pitchFamily="18" charset="0"/>
                <a:cs typeface="Times New Roman" pitchFamily="18" charset="0"/>
              </a:rPr>
              <a:t>b) Đẩy cánh cửa với lực 20 N theo phương ngang.</a:t>
            </a:r>
          </a:p>
          <a:p>
            <a:r>
              <a:rPr lang="vi-VN" sz="2800" dirty="0">
                <a:latin typeface="Times New Roman" pitchFamily="18" charset="0"/>
                <a:cs typeface="Times New Roman" pitchFamily="18" charset="0"/>
              </a:rPr>
              <a:t>c) Kéo chiếc ghế với lực 25 N theo phương xiên một góc </a:t>
            </a:r>
            <a:r>
              <a:rPr lang="vi-VN" sz="2800" dirty="0" smtClean="0">
                <a:latin typeface="Times New Roman" pitchFamily="18" charset="0"/>
                <a:cs typeface="Times New Roman" pitchFamily="18" charset="0"/>
              </a:rPr>
              <a:t>60</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d) Cánh tay tì vào mặt bàn theo phương thẳng đứng với lực 5 N.</a:t>
            </a:r>
          </a:p>
        </p:txBody>
      </p:sp>
      <p:sp>
        <p:nvSpPr>
          <p:cNvPr id="3" name="Rectangle 2"/>
          <p:cNvSpPr/>
          <p:nvPr/>
        </p:nvSpPr>
        <p:spPr>
          <a:xfrm>
            <a:off x="476517" y="3022021"/>
            <a:ext cx="11281894" cy="2677656"/>
          </a:xfrm>
          <a:prstGeom prst="rect">
            <a:avLst/>
          </a:prstGeom>
        </p:spPr>
        <p:txBody>
          <a:bodyPr wrap="square">
            <a:spAutoFit/>
          </a:bodyPr>
          <a:lstStyle/>
          <a:p>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5: Treo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100 g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2.</a:t>
            </a:r>
          </a:p>
          <a:p>
            <a:pPr marL="514350" indent="-514350">
              <a:buAutoNum type="alphaLcParenR"/>
            </a:pP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50 g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smtClean="0">
                <a:latin typeface="Times New Roman" pitchFamily="18" charset="0"/>
                <a:cs typeface="Times New Roman" pitchFamily="18" charset="0"/>
              </a:rPr>
              <a:t>?</a:t>
            </a:r>
          </a:p>
          <a:p>
            <a:pPr marL="514350" indent="-514350">
              <a:buAutoNum type="alphaLcParenR"/>
            </a:pPr>
            <a:r>
              <a:rPr lang="vi-VN" sz="2800" dirty="0" smtClean="0"/>
              <a:t> </a:t>
            </a:r>
            <a:r>
              <a:rPr lang="vi-VN" sz="2800" dirty="0">
                <a:latin typeface="Times New Roman" pitchFamily="18" charset="0"/>
                <a:cs typeface="Times New Roman" pitchFamily="18" charset="0"/>
              </a:rPr>
              <a:t>Khi kim của lực kế chỉ vạch thứ 5 thì tổng khối lượng của các quả cân đã treo vào lực kế là bao nhiêu?</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799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676" y="502276"/>
            <a:ext cx="3000778"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5 </a:t>
            </a:r>
            <a:endParaRPr lang="en-US" sz="2400" dirty="0">
              <a:latin typeface="Times New Roman" pitchFamily="18" charset="0"/>
              <a:cs typeface="Times New Roman" pitchFamily="18" charset="0"/>
            </a:endParaRPr>
          </a:p>
        </p:txBody>
      </p:sp>
      <p:sp>
        <p:nvSpPr>
          <p:cNvPr id="3" name="TextBox 2"/>
          <p:cNvSpPr txBox="1"/>
          <p:nvPr/>
        </p:nvSpPr>
        <p:spPr>
          <a:xfrm>
            <a:off x="772732" y="1210614"/>
            <a:ext cx="10174310" cy="1200329"/>
          </a:xfrm>
          <a:prstGeom prst="rect">
            <a:avLst/>
          </a:prstGeom>
          <a:noFill/>
        </p:spPr>
        <p:txBody>
          <a:bodyPr wrap="square" rtlCol="0">
            <a:spAutoFit/>
          </a:bodyPr>
          <a:lstStyle/>
          <a:p>
            <a:pPr marL="457200" indent="-457200">
              <a:buAutoNum type="alphaLcPeriod"/>
            </a:pPr>
            <a:r>
              <a:rPr lang="en-US" sz="2400" dirty="0" smtClean="0">
                <a:latin typeface="Times New Roman" pitchFamily="18" charset="0"/>
                <a:cs typeface="Times New Roman" pitchFamily="18" charset="0"/>
              </a:rPr>
              <a:t>Treo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100g </a:t>
            </a:r>
            <a:r>
              <a:rPr lang="en-US" sz="2400" dirty="0" err="1" smtClean="0">
                <a:latin typeface="Times New Roman" pitchFamily="18" charset="0"/>
                <a:cs typeface="Times New Roman" pitchFamily="18" charset="0"/>
              </a:rPr>
              <a:t>thì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50g </a:t>
            </a:r>
            <a:r>
              <a:rPr lang="en-US" sz="2400" dirty="0" err="1" smtClean="0">
                <a:latin typeface="Times New Roman" pitchFamily="18" charset="0"/>
                <a:cs typeface="Times New Roman" pitchFamily="18" charset="0"/>
              </a:rPr>
              <a:t>thì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vạch</a:t>
            </a:r>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Vậy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cân</a:t>
            </a:r>
            <a:r>
              <a:rPr lang="en-US" sz="2400" dirty="0" smtClean="0">
                <a:latin typeface="Times New Roman" pitchFamily="18" charset="0"/>
                <a:cs typeface="Times New Roman" pitchFamily="18" charset="0"/>
              </a:rPr>
              <a:t> 50 g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vạch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TextBox 3"/>
          <p:cNvSpPr txBox="1"/>
          <p:nvPr/>
        </p:nvSpPr>
        <p:spPr>
          <a:xfrm>
            <a:off x="809221" y="2419092"/>
            <a:ext cx="1017431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b.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thì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cân</a:t>
            </a:r>
            <a:r>
              <a:rPr lang="en-US" sz="2400" dirty="0" smtClean="0">
                <a:latin typeface="Times New Roman" pitchFamily="18" charset="0"/>
                <a:cs typeface="Times New Roman" pitchFamily="18" charset="0"/>
              </a:rPr>
              <a:t> 50g </a:t>
            </a:r>
            <a:r>
              <a:rPr lang="en-US" sz="2400" dirty="0" err="1" smtClean="0">
                <a:latin typeface="Times New Roman" pitchFamily="18" charset="0"/>
                <a:cs typeface="Times New Roman" pitchFamily="18" charset="0"/>
              </a:rPr>
              <a:t>treo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50x5= 250 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11685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0327" y="2730321"/>
            <a:ext cx="643943" cy="63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2" idx="0"/>
          </p:cNvCxnSpPr>
          <p:nvPr/>
        </p:nvCxnSpPr>
        <p:spPr>
          <a:xfrm>
            <a:off x="3902298" y="1442434"/>
            <a:ext cx="1" cy="1287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47752" y="2756077"/>
            <a:ext cx="450760" cy="369332"/>
          </a:xfrm>
          <a:prstGeom prst="rect">
            <a:avLst/>
          </a:prstGeom>
          <a:noFill/>
        </p:spPr>
        <p:txBody>
          <a:bodyPr wrap="square" rtlCol="0">
            <a:spAutoFit/>
          </a:bodyPr>
          <a:lstStyle/>
          <a:p>
            <a:r>
              <a:rPr lang="en-US" dirty="0" smtClean="0"/>
              <a:t>A</a:t>
            </a:r>
            <a:endParaRPr lang="en-US" dirty="0"/>
          </a:p>
        </p:txBody>
      </p:sp>
      <p:sp>
        <p:nvSpPr>
          <p:cNvPr id="6" name="TextBox 5"/>
          <p:cNvSpPr txBox="1"/>
          <p:nvPr/>
        </p:nvSpPr>
        <p:spPr>
          <a:xfrm>
            <a:off x="3915174" y="1017431"/>
            <a:ext cx="244699" cy="461665"/>
          </a:xfrm>
          <a:prstGeom prst="rect">
            <a:avLst/>
          </a:prstGeom>
          <a:noFill/>
        </p:spPr>
        <p:txBody>
          <a:bodyPr wrap="square" rtlCol="0">
            <a:spAutoFit/>
          </a:bodyPr>
          <a:lstStyle/>
          <a:p>
            <a:r>
              <a:rPr lang="en-US" sz="2400" dirty="0" smtClean="0"/>
              <a:t>F</a:t>
            </a:r>
            <a:endParaRPr lang="en-US" sz="2400" dirty="0"/>
          </a:p>
        </p:txBody>
      </p:sp>
      <p:cxnSp>
        <p:nvCxnSpPr>
          <p:cNvPr id="8" name="Straight Arrow Connector 7"/>
          <p:cNvCxnSpPr/>
          <p:nvPr/>
        </p:nvCxnSpPr>
        <p:spPr>
          <a:xfrm flipH="1" flipV="1">
            <a:off x="3902298" y="1386763"/>
            <a:ext cx="2" cy="6996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76540" y="2086377"/>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61513" y="1878165"/>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72244" y="2313903"/>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82975" y="2543577"/>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61513" y="1646343"/>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71223" y="1646344"/>
            <a:ext cx="682580" cy="461665"/>
          </a:xfrm>
          <a:prstGeom prst="rect">
            <a:avLst/>
          </a:prstGeom>
          <a:noFill/>
        </p:spPr>
        <p:txBody>
          <a:bodyPr wrap="square" rtlCol="0">
            <a:spAutoFit/>
          </a:bodyPr>
          <a:lstStyle/>
          <a:p>
            <a:r>
              <a:rPr lang="en-US" sz="2400" dirty="0" smtClean="0"/>
              <a:t>a.</a:t>
            </a:r>
            <a:endParaRPr lang="en-US" sz="2400" dirty="0"/>
          </a:p>
        </p:txBody>
      </p:sp>
      <p:cxnSp>
        <p:nvCxnSpPr>
          <p:cNvPr id="18" name="Straight Connector 17"/>
          <p:cNvCxnSpPr/>
          <p:nvPr/>
        </p:nvCxnSpPr>
        <p:spPr>
          <a:xfrm>
            <a:off x="6156101" y="1983346"/>
            <a:ext cx="218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56101" y="1929682"/>
            <a:ext cx="0" cy="1051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72896" y="1927534"/>
            <a:ext cx="0" cy="1051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87911" y="1556264"/>
            <a:ext cx="1983346" cy="461665"/>
          </a:xfrm>
          <a:prstGeom prst="rect">
            <a:avLst/>
          </a:prstGeom>
          <a:noFill/>
        </p:spPr>
        <p:txBody>
          <a:bodyPr wrap="square" rtlCol="0">
            <a:spAutoFit/>
          </a:bodyPr>
          <a:lstStyle/>
          <a:p>
            <a:r>
              <a:rPr lang="en-US" sz="2400" dirty="0" err="1" smtClean="0"/>
              <a:t>Tỉ</a:t>
            </a:r>
            <a:r>
              <a:rPr lang="en-US" sz="2400" dirty="0" smtClean="0"/>
              <a:t> </a:t>
            </a:r>
            <a:r>
              <a:rPr lang="en-US" sz="2400" dirty="0" err="1" smtClean="0"/>
              <a:t>xích</a:t>
            </a:r>
            <a:r>
              <a:rPr lang="en-US" sz="2400" dirty="0" smtClean="0"/>
              <a:t>     5N</a:t>
            </a:r>
            <a:endParaRPr lang="en-US" sz="2400" dirty="0"/>
          </a:p>
        </p:txBody>
      </p:sp>
      <p:cxnSp>
        <p:nvCxnSpPr>
          <p:cNvPr id="25" name="Straight Arrow Connector 24"/>
          <p:cNvCxnSpPr/>
          <p:nvPr/>
        </p:nvCxnSpPr>
        <p:spPr>
          <a:xfrm>
            <a:off x="4011766" y="1043189"/>
            <a:ext cx="1867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943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0327" y="2730321"/>
            <a:ext cx="643943" cy="63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2" idx="0"/>
          </p:cNvCxnSpPr>
          <p:nvPr/>
        </p:nvCxnSpPr>
        <p:spPr>
          <a:xfrm>
            <a:off x="3902298" y="1442434"/>
            <a:ext cx="1" cy="1287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47752" y="2756077"/>
            <a:ext cx="450760" cy="369332"/>
          </a:xfrm>
          <a:prstGeom prst="rect">
            <a:avLst/>
          </a:prstGeom>
          <a:noFill/>
        </p:spPr>
        <p:txBody>
          <a:bodyPr wrap="square" rtlCol="0">
            <a:spAutoFit/>
          </a:bodyPr>
          <a:lstStyle/>
          <a:p>
            <a:r>
              <a:rPr lang="en-US" dirty="0" smtClean="0"/>
              <a:t>A</a:t>
            </a:r>
            <a:endParaRPr lang="en-US" dirty="0"/>
          </a:p>
        </p:txBody>
      </p:sp>
      <p:sp>
        <p:nvSpPr>
          <p:cNvPr id="6" name="TextBox 5"/>
          <p:cNvSpPr txBox="1"/>
          <p:nvPr/>
        </p:nvSpPr>
        <p:spPr>
          <a:xfrm>
            <a:off x="3915174" y="1017431"/>
            <a:ext cx="244699" cy="461665"/>
          </a:xfrm>
          <a:prstGeom prst="rect">
            <a:avLst/>
          </a:prstGeom>
          <a:noFill/>
        </p:spPr>
        <p:txBody>
          <a:bodyPr wrap="square" rtlCol="0">
            <a:spAutoFit/>
          </a:bodyPr>
          <a:lstStyle/>
          <a:p>
            <a:r>
              <a:rPr lang="en-US" sz="2400" dirty="0" smtClean="0"/>
              <a:t>F</a:t>
            </a:r>
            <a:endParaRPr lang="en-US" sz="2400" dirty="0"/>
          </a:p>
        </p:txBody>
      </p:sp>
      <p:cxnSp>
        <p:nvCxnSpPr>
          <p:cNvPr id="8" name="Straight Arrow Connector 7"/>
          <p:cNvCxnSpPr/>
          <p:nvPr/>
        </p:nvCxnSpPr>
        <p:spPr>
          <a:xfrm flipH="1" flipV="1">
            <a:off x="3902298" y="1386763"/>
            <a:ext cx="2" cy="6996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76540" y="2086377"/>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61513" y="1878165"/>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72244" y="2313903"/>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82975" y="2543577"/>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61513" y="1646343"/>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71223" y="1646344"/>
            <a:ext cx="682580" cy="461665"/>
          </a:xfrm>
          <a:prstGeom prst="rect">
            <a:avLst/>
          </a:prstGeom>
          <a:noFill/>
        </p:spPr>
        <p:txBody>
          <a:bodyPr wrap="square" rtlCol="0">
            <a:spAutoFit/>
          </a:bodyPr>
          <a:lstStyle/>
          <a:p>
            <a:r>
              <a:rPr lang="en-US" sz="2400" dirty="0" smtClean="0"/>
              <a:t>a.</a:t>
            </a:r>
            <a:endParaRPr lang="en-US" sz="2400" dirty="0"/>
          </a:p>
        </p:txBody>
      </p:sp>
      <p:cxnSp>
        <p:nvCxnSpPr>
          <p:cNvPr id="18" name="Straight Connector 17"/>
          <p:cNvCxnSpPr/>
          <p:nvPr/>
        </p:nvCxnSpPr>
        <p:spPr>
          <a:xfrm>
            <a:off x="6156101" y="1983346"/>
            <a:ext cx="218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56101" y="1929682"/>
            <a:ext cx="0" cy="1051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72896" y="1927534"/>
            <a:ext cx="0" cy="1051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87911" y="1556264"/>
            <a:ext cx="1983346" cy="461665"/>
          </a:xfrm>
          <a:prstGeom prst="rect">
            <a:avLst/>
          </a:prstGeom>
          <a:noFill/>
        </p:spPr>
        <p:txBody>
          <a:bodyPr wrap="square" rtlCol="0">
            <a:spAutoFit/>
          </a:bodyPr>
          <a:lstStyle/>
          <a:p>
            <a:r>
              <a:rPr lang="en-US" sz="2400" dirty="0" err="1" smtClean="0"/>
              <a:t>Tỉ</a:t>
            </a:r>
            <a:r>
              <a:rPr lang="en-US" sz="2400" dirty="0" smtClean="0"/>
              <a:t> </a:t>
            </a:r>
            <a:r>
              <a:rPr lang="en-US" sz="2400" dirty="0" err="1" smtClean="0"/>
              <a:t>xích</a:t>
            </a:r>
            <a:r>
              <a:rPr lang="en-US" sz="2400" dirty="0" smtClean="0"/>
              <a:t>     5N</a:t>
            </a:r>
            <a:endParaRPr lang="en-US" sz="2400" dirty="0"/>
          </a:p>
        </p:txBody>
      </p:sp>
      <p:cxnSp>
        <p:nvCxnSpPr>
          <p:cNvPr id="25" name="Straight Arrow Connector 24"/>
          <p:cNvCxnSpPr/>
          <p:nvPr/>
        </p:nvCxnSpPr>
        <p:spPr>
          <a:xfrm>
            <a:off x="4011766" y="1043189"/>
            <a:ext cx="1867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01648" y="4413166"/>
            <a:ext cx="682580" cy="461665"/>
          </a:xfrm>
          <a:prstGeom prst="rect">
            <a:avLst/>
          </a:prstGeom>
          <a:noFill/>
        </p:spPr>
        <p:txBody>
          <a:bodyPr wrap="square" rtlCol="0">
            <a:spAutoFit/>
          </a:bodyPr>
          <a:lstStyle/>
          <a:p>
            <a:r>
              <a:rPr lang="en-US" sz="2400" dirty="0" smtClean="0"/>
              <a:t>c.</a:t>
            </a:r>
            <a:endParaRPr lang="en-US" sz="2400" dirty="0"/>
          </a:p>
        </p:txBody>
      </p:sp>
      <p:sp>
        <p:nvSpPr>
          <p:cNvPr id="27" name="Rectangle 26"/>
          <p:cNvSpPr/>
          <p:nvPr/>
        </p:nvSpPr>
        <p:spPr>
          <a:xfrm>
            <a:off x="3728432" y="4643998"/>
            <a:ext cx="940159" cy="1061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4668591" y="3683358"/>
            <a:ext cx="624625" cy="9606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68591" y="4643998"/>
            <a:ext cx="1010993"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5" name="Arc 34"/>
          <p:cNvSpPr/>
          <p:nvPr/>
        </p:nvSpPr>
        <p:spPr>
          <a:xfrm>
            <a:off x="4778061" y="4194223"/>
            <a:ext cx="515155" cy="87379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5248140" y="4092844"/>
            <a:ext cx="682580" cy="461665"/>
          </a:xfrm>
          <a:prstGeom prst="rect">
            <a:avLst/>
          </a:prstGeom>
          <a:noFill/>
        </p:spPr>
        <p:txBody>
          <a:bodyPr wrap="square" rtlCol="0">
            <a:spAutoFit/>
          </a:bodyPr>
          <a:lstStyle/>
          <a:p>
            <a:r>
              <a:rPr lang="en-US" sz="2400" dirty="0" smtClean="0"/>
              <a:t>60</a:t>
            </a:r>
            <a:r>
              <a:rPr lang="en-US" sz="2400" baseline="30000" dirty="0" smtClean="0"/>
              <a:t>o</a:t>
            </a:r>
            <a:endParaRPr lang="en-US" sz="2400" dirty="0"/>
          </a:p>
        </p:txBody>
      </p:sp>
      <p:sp>
        <p:nvSpPr>
          <p:cNvPr id="37" name="TextBox 36"/>
          <p:cNvSpPr txBox="1"/>
          <p:nvPr/>
        </p:nvSpPr>
        <p:spPr>
          <a:xfrm>
            <a:off x="5196624" y="3324725"/>
            <a:ext cx="244699" cy="461665"/>
          </a:xfrm>
          <a:prstGeom prst="rect">
            <a:avLst/>
          </a:prstGeom>
          <a:noFill/>
        </p:spPr>
        <p:txBody>
          <a:bodyPr wrap="square" rtlCol="0">
            <a:spAutoFit/>
          </a:bodyPr>
          <a:lstStyle/>
          <a:p>
            <a:r>
              <a:rPr lang="en-US" sz="2400" dirty="0" smtClean="0"/>
              <a:t>F</a:t>
            </a:r>
            <a:endParaRPr lang="en-US" sz="2400" dirty="0"/>
          </a:p>
        </p:txBody>
      </p:sp>
      <p:cxnSp>
        <p:nvCxnSpPr>
          <p:cNvPr id="38" name="Straight Arrow Connector 37"/>
          <p:cNvCxnSpPr/>
          <p:nvPr/>
        </p:nvCxnSpPr>
        <p:spPr>
          <a:xfrm>
            <a:off x="5318972" y="3355085"/>
            <a:ext cx="1867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365938" y="4649272"/>
            <a:ext cx="360607" cy="400110"/>
          </a:xfrm>
          <a:prstGeom prst="rect">
            <a:avLst/>
          </a:prstGeom>
          <a:noFill/>
        </p:spPr>
        <p:txBody>
          <a:bodyPr wrap="square" rtlCol="0">
            <a:spAutoFit/>
          </a:bodyPr>
          <a:lstStyle/>
          <a:p>
            <a:r>
              <a:rPr lang="en-US" sz="2000" dirty="0" smtClean="0"/>
              <a:t>D</a:t>
            </a:r>
            <a:endParaRPr lang="en-US" sz="2000" dirty="0"/>
          </a:p>
        </p:txBody>
      </p:sp>
      <p:cxnSp>
        <p:nvCxnSpPr>
          <p:cNvPr id="43" name="Straight Connector 42"/>
          <p:cNvCxnSpPr/>
          <p:nvPr/>
        </p:nvCxnSpPr>
        <p:spPr>
          <a:xfrm>
            <a:off x="4756599" y="4447521"/>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83241" y="4277946"/>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12031" y="4084761"/>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127942" y="3891576"/>
            <a:ext cx="7083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745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Line 9"/>
          <p:cNvSpPr>
            <a:spLocks noChangeShapeType="1"/>
          </p:cNvSpPr>
          <p:nvPr/>
        </p:nvSpPr>
        <p:spPr bwMode="auto">
          <a:xfrm>
            <a:off x="3733800" y="3549805"/>
            <a:ext cx="5410200" cy="1"/>
          </a:xfrm>
          <a:prstGeom prst="line">
            <a:avLst/>
          </a:prstGeom>
          <a:ln/>
          <a:extLst/>
        </p:spPr>
        <p:style>
          <a:lnRef idx="3">
            <a:schemeClr val="dk1"/>
          </a:lnRef>
          <a:fillRef idx="0">
            <a:schemeClr val="dk1"/>
          </a:fillRef>
          <a:effectRef idx="2">
            <a:schemeClr val="dk1"/>
          </a:effectRef>
          <a:fontRef idx="minor">
            <a:schemeClr val="tx1"/>
          </a:fontRef>
        </p:style>
        <p:txBody>
          <a:bodyPr/>
          <a:lstStyle/>
          <a:p>
            <a:pPr fontAlgn="base">
              <a:spcBef>
                <a:spcPct val="0"/>
              </a:spcBef>
              <a:spcAft>
                <a:spcPct val="0"/>
              </a:spcAft>
              <a:defRPr/>
            </a:pPr>
            <a:endParaRPr lang="en-US">
              <a:solidFill>
                <a:prstClr val="black"/>
              </a:solidFill>
              <a:latin typeface="Trebuchet MS"/>
            </a:endParaRPr>
          </a:p>
        </p:txBody>
      </p:sp>
      <p:pic>
        <p:nvPicPr>
          <p:cNvPr id="105" name="Picture 10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3163899">
            <a:off x="1962151" y="1808164"/>
            <a:ext cx="16859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AutoShape 13" descr="Papyrus"/>
          <p:cNvSpPr>
            <a:spLocks noChangeArrowheads="1"/>
          </p:cNvSpPr>
          <p:nvPr/>
        </p:nvSpPr>
        <p:spPr bwMode="auto">
          <a:xfrm>
            <a:off x="3962400" y="2692400"/>
            <a:ext cx="2057400" cy="838200"/>
          </a:xfrm>
          <a:prstGeom prst="cube">
            <a:avLst>
              <a:gd name="adj" fmla="val 25000"/>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95" name="Rectangle 25"/>
          <p:cNvSpPr>
            <a:spLocks noChangeArrowheads="1"/>
          </p:cNvSpPr>
          <p:nvPr/>
        </p:nvSpPr>
        <p:spPr bwMode="auto">
          <a:xfrm>
            <a:off x="4114800" y="3860801"/>
            <a:ext cx="5105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prstClr val="black"/>
                </a:solidFill>
                <a:latin typeface="Times New Roman" panose="02020603050405020304" pitchFamily="18" charset="0"/>
                <a:cs typeface="Arial" panose="020B0604020202020204" pitchFamily="34" charset="0"/>
              </a:rPr>
              <a:t>Hình 44.1 Thí nghiệm về lực ma sát</a:t>
            </a:r>
          </a:p>
        </p:txBody>
      </p:sp>
      <p:sp>
        <p:nvSpPr>
          <p:cNvPr id="8200" name="Rectangle 19"/>
          <p:cNvSpPr>
            <a:spLocks noChangeArrowheads="1"/>
          </p:cNvSpPr>
          <p:nvPr/>
        </p:nvSpPr>
        <p:spPr bwMode="auto">
          <a:xfrm>
            <a:off x="309154" y="830204"/>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gì</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2" name="Rounded Rectangle 1"/>
          <p:cNvSpPr/>
          <p:nvPr/>
        </p:nvSpPr>
        <p:spPr>
          <a:xfrm>
            <a:off x="940526" y="4632326"/>
            <a:ext cx="9651274" cy="138747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dirty="0" err="1">
                <a:solidFill>
                  <a:srgbClr val="0000FF"/>
                </a:solidFill>
                <a:latin typeface="Times New Roman" panose="02020603050405020304" pitchFamily="18" charset="0"/>
                <a:cs typeface="Times New Roman" panose="02020603050405020304" pitchFamily="18" charset="0"/>
              </a:rPr>
              <a:t>Lực</a:t>
            </a:r>
            <a:r>
              <a:rPr lang="en-US" sz="2700" dirty="0">
                <a:solidFill>
                  <a:srgbClr val="0000FF"/>
                </a:solidFill>
                <a:latin typeface="Times New Roman" panose="02020603050405020304" pitchFamily="18" charset="0"/>
                <a:cs typeface="Times New Roman" panose="02020603050405020304" pitchFamily="18" charset="0"/>
              </a:rPr>
              <a:t> do </a:t>
            </a:r>
            <a:r>
              <a:rPr lang="en-US" sz="2700" dirty="0" err="1">
                <a:solidFill>
                  <a:srgbClr val="0000FF"/>
                </a:solidFill>
                <a:latin typeface="Times New Roman" panose="02020603050405020304" pitchFamily="18" charset="0"/>
                <a:cs typeface="Times New Roman" panose="02020603050405020304" pitchFamily="18" charset="0"/>
              </a:rPr>
              <a:t>mặt</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bàn</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tác</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dụng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lên</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bề</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mặt</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miếng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gỗ</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tiếp</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xúc</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với</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mặt</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bàn</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làm</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miếng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gỗ</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thay</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đổi</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chuyển</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động</a:t>
            </a:r>
            <a:r>
              <a:rPr lang="en-US" sz="2700" dirty="0">
                <a:solidFill>
                  <a:srgbClr val="0000FF"/>
                </a:solidFill>
                <a:latin typeface="Times New Roman" panose="02020603050405020304" pitchFamily="18" charset="0"/>
                <a:cs typeface="Times New Roman" panose="02020603050405020304" pitchFamily="18" charset="0"/>
              </a:rPr>
              <a:t>.</a:t>
            </a:r>
            <a:r>
              <a:rPr lang="en-US" sz="27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sz="27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Lực</a:t>
            </a:r>
            <a:r>
              <a:rPr lang="en-US" sz="27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7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này</a:t>
            </a:r>
            <a:r>
              <a:rPr lang="en-US" sz="27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7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gọi</a:t>
            </a:r>
            <a:r>
              <a:rPr lang="en-US" sz="27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7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là</a:t>
            </a:r>
            <a:r>
              <a:rPr lang="en-US" sz="27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7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lực</a:t>
            </a:r>
            <a:r>
              <a:rPr lang="en-US" sz="27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7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ma </a:t>
            </a:r>
            <a:r>
              <a:rPr lang="en-US" sz="27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sát</a:t>
            </a:r>
            <a:endParaRPr lang="en-US" sz="27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528354" y="205344"/>
            <a:ext cx="7425146" cy="584775"/>
          </a:xfrm>
          <a:prstGeom prst="rect">
            <a:avLst/>
          </a:prstGeom>
        </p:spPr>
        <p:txBody>
          <a:bodyPr wrap="square">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Tiết 23, 24, 25 - BÀI 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2018691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500"/>
                                        <p:tgtEl>
                                          <p:spTgt spid="82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circle(in)">
                                      <p:cBhvr>
                                        <p:cTn id="12" dur="2000"/>
                                        <p:tgtEl>
                                          <p:spTgt spid="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1000"/>
                                        <p:tgtEl>
                                          <p:spTgt spid="95"/>
                                        </p:tgtEl>
                                      </p:cBhvr>
                                    </p:animEffect>
                                    <p:anim calcmode="lin" valueType="num">
                                      <p:cBhvr>
                                        <p:cTn id="18" dur="1000" fill="hold"/>
                                        <p:tgtEl>
                                          <p:spTgt spid="95"/>
                                        </p:tgtEl>
                                        <p:attrNameLst>
                                          <p:attrName>ppt_x</p:attrName>
                                        </p:attrNameLst>
                                      </p:cBhvr>
                                      <p:tavLst>
                                        <p:tav tm="0">
                                          <p:val>
                                            <p:strVal val="#ppt_x"/>
                                          </p:val>
                                        </p:tav>
                                        <p:tav tm="100000">
                                          <p:val>
                                            <p:strVal val="#ppt_x"/>
                                          </p:val>
                                        </p:tav>
                                      </p:tavLst>
                                    </p:anim>
                                    <p:anim calcmode="lin" valueType="num">
                                      <p:cBhvr>
                                        <p:cTn id="19"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path" presetSubtype="0" accel="50000" decel="50000" fill="hold" nodeType="clickEffect">
                                  <p:stCondLst>
                                    <p:cond delay="0"/>
                                  </p:stCondLst>
                                  <p:childTnLst>
                                    <p:animMotion origin="layout" path="M -4.16667E-6 -4.81481E-6 L 0.0599 0.07269 " pathEditMode="relative" rAng="0" ptsTypes="AA">
                                      <p:cBhvr>
                                        <p:cTn id="23" dur="2000" fill="hold"/>
                                        <p:tgtEl>
                                          <p:spTgt spid="105"/>
                                        </p:tgtEl>
                                        <p:attrNameLst>
                                          <p:attrName>ppt_x</p:attrName>
                                          <p:attrName>ppt_y</p:attrName>
                                        </p:attrNameLst>
                                      </p:cBhvr>
                                      <p:rCtr x="2986" y="3634"/>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path" presetSubtype="0" accel="50000" decel="50000" fill="hold" grpId="0" nodeType="clickEffect">
                                  <p:stCondLst>
                                    <p:cond delay="0"/>
                                  </p:stCondLst>
                                  <p:childTnLst>
                                    <p:animMotion origin="layout" path="M 3.33333E-6 -3.7037E-6 L 0.35416 0.00186 " pathEditMode="relative" rAng="0" ptsTypes="AA">
                                      <p:cBhvr>
                                        <p:cTn id="27" dur="2000" fill="hold"/>
                                        <p:tgtEl>
                                          <p:spTgt spid="94"/>
                                        </p:tgtEl>
                                        <p:attrNameLst>
                                          <p:attrName>ppt_x</p:attrName>
                                          <p:attrName>ppt_y</p:attrName>
                                        </p:attrNameLst>
                                      </p:cBhvr>
                                      <p:rCtr x="17708" y="93"/>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p:bldP spid="8200"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699" y="458917"/>
            <a:ext cx="10818253" cy="954107"/>
          </a:xfrm>
          <a:prstGeom prst="rect">
            <a:avLst/>
          </a:prstGeom>
        </p:spPr>
        <p:txBody>
          <a:bodyPr wrap="square">
            <a:spAutoFit/>
          </a:bodyPr>
          <a:lstStyle/>
          <a:p>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6: </a:t>
            </a:r>
            <a:r>
              <a:rPr lang="vi-VN" sz="2800" dirty="0">
                <a:latin typeface="Times New Roman" pitchFamily="18" charset="0"/>
                <a:cs typeface="Times New Roman" pitchFamily="18" charset="0"/>
              </a:rPr>
              <a:t>Một vận động viên </a:t>
            </a:r>
            <a:r>
              <a:rPr lang="vi-VN" sz="2800" dirty="0" smtClean="0">
                <a:latin typeface="Times New Roman" pitchFamily="18" charset="0"/>
                <a:cs typeface="Times New Roman" pitchFamily="18" charset="0"/>
              </a:rPr>
              <a:t>v</a:t>
            </a:r>
            <a:r>
              <a:rPr lang="en-US" sz="2800" dirty="0">
                <a:latin typeface="Times New Roman" pitchFamily="18" charset="0"/>
                <a:cs typeface="Times New Roman" pitchFamily="18" charset="0"/>
              </a:rPr>
              <a:t>õ</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thuật có khối lượng 82 kg. Trọng lượng của người đó </a:t>
            </a:r>
            <a:r>
              <a:rPr lang="vi-VN" sz="2800" dirty="0"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4" name="TextBox 3"/>
          <p:cNvSpPr txBox="1"/>
          <p:nvPr/>
        </p:nvSpPr>
        <p:spPr>
          <a:xfrm>
            <a:off x="2588654" y="2086377"/>
            <a:ext cx="5628067"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 10</a:t>
            </a:r>
            <a:r>
              <a:rPr lang="en-US" dirty="0" smtClean="0">
                <a:latin typeface="Times New Roman" pitchFamily="18" charset="0"/>
                <a:cs typeface="Times New Roman" pitchFamily="18" charset="0"/>
              </a:rPr>
              <a:t>x</a:t>
            </a:r>
            <a:r>
              <a:rPr lang="en-US" sz="2800" dirty="0" smtClean="0">
                <a:latin typeface="Times New Roman" pitchFamily="18" charset="0"/>
                <a:cs typeface="Times New Roman" pitchFamily="18" charset="0"/>
              </a:rPr>
              <a:t>m = 10x 82= 820 (N)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1841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44699" y="865558"/>
            <a:ext cx="1124325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7: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quả</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bóng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đang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nằm</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yên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trên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sàn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nhà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Hình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4.1).</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Hãy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vẽ</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lực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tác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dụng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lên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quả</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bóng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nêu</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rõ</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tên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mỗi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lực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b)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Vì</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sao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lực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tác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dụng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lên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quả</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bóng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mà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nó</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lại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không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chuyển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động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p>
        </p:txBody>
      </p:sp>
      <p:pic>
        <p:nvPicPr>
          <p:cNvPr id="1026" name="Picture 2" descr="https://tech12h.com/sites/default/files/styles/inbody400/public/11_182.jpg?itok=QiU9jbf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809" y="2977222"/>
            <a:ext cx="6498233" cy="33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899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9471" y="1848239"/>
            <a:ext cx="8850278" cy="1162197"/>
          </a:xfrm>
          <a:prstGeom prst="rect">
            <a:avLst/>
          </a:prstGeom>
        </p:spPr>
      </p:pic>
      <p:pic>
        <p:nvPicPr>
          <p:cNvPr id="3" name="Picture 2"/>
          <p:cNvPicPr>
            <a:picLocks noChangeAspect="1"/>
          </p:cNvPicPr>
          <p:nvPr/>
        </p:nvPicPr>
        <p:blipFill>
          <a:blip r:embed="rId3"/>
          <a:stretch>
            <a:fillRect/>
          </a:stretch>
        </p:blipFill>
        <p:spPr>
          <a:xfrm>
            <a:off x="5484610" y="1325177"/>
            <a:ext cx="4201111" cy="1124107"/>
          </a:xfrm>
          <a:prstGeom prst="rect">
            <a:avLst/>
          </a:prstGeom>
        </p:spPr>
      </p:pic>
      <p:sp>
        <p:nvSpPr>
          <p:cNvPr id="5" name="Cloud 4"/>
          <p:cNvSpPr/>
          <p:nvPr/>
        </p:nvSpPr>
        <p:spPr>
          <a:xfrm>
            <a:off x="4885508" y="2220686"/>
            <a:ext cx="4323806" cy="1378130"/>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Lực</a:t>
            </a:r>
            <a:r>
              <a:rPr lang="en-US" sz="2400" dirty="0" smtClean="0">
                <a:solidFill>
                  <a:schemeClr val="tx1"/>
                </a:solidFill>
              </a:rPr>
              <a:t> ma </a:t>
            </a:r>
            <a:r>
              <a:rPr lang="en-US" sz="2400" dirty="0" err="1" smtClean="0">
                <a:solidFill>
                  <a:schemeClr val="tx1"/>
                </a:solidFill>
              </a:rPr>
              <a:t>sát</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gì</a:t>
            </a:r>
            <a:r>
              <a:rPr lang="en-US" sz="2400" dirty="0" smtClean="0">
                <a:solidFill>
                  <a:schemeClr val="tx1"/>
                </a:solidFill>
              </a:rPr>
              <a:t>?</a:t>
            </a:r>
            <a:endParaRPr lang="en-US" sz="2400" dirty="0">
              <a:solidFill>
                <a:schemeClr val="tx1"/>
              </a:solidFill>
            </a:endParaRPr>
          </a:p>
        </p:txBody>
      </p:sp>
      <p:sp>
        <p:nvSpPr>
          <p:cNvPr id="9" name="Rectangle 19"/>
          <p:cNvSpPr>
            <a:spLocks noChangeArrowheads="1"/>
          </p:cNvSpPr>
          <p:nvPr/>
        </p:nvSpPr>
        <p:spPr bwMode="auto">
          <a:xfrm>
            <a:off x="361406" y="992262"/>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gì</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7" name="Rectangle 6"/>
          <p:cNvSpPr/>
          <p:nvPr/>
        </p:nvSpPr>
        <p:spPr>
          <a:xfrm>
            <a:off x="1528354" y="205344"/>
            <a:ext cx="7425146" cy="584775"/>
          </a:xfrm>
          <a:prstGeom prst="rect">
            <a:avLst/>
          </a:prstGeom>
        </p:spPr>
        <p:txBody>
          <a:bodyPr wrap="square">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Tiết 23, 24, 25 - BÀI 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415064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 y="1234418"/>
            <a:ext cx="4494031"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 y="3824640"/>
            <a:ext cx="449403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5238205" y="850034"/>
            <a:ext cx="6126481" cy="1489210"/>
          </a:xfrm>
          <a:prstGeom prst="rightArrow">
            <a:avLst/>
          </a:prstGeom>
          <a:solidFill>
            <a:srgbClr val="A7D9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1.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ma </a:t>
            </a:r>
            <a:r>
              <a:rPr lang="en-US" sz="2400" dirty="0" err="1">
                <a:solidFill>
                  <a:prstClr val="black"/>
                </a:solidFill>
                <a:latin typeface="Times New Roman" panose="02020603050405020304" pitchFamily="18" charset="0"/>
                <a:cs typeface="Times New Roman" panose="02020603050405020304" pitchFamily="18" charset="0"/>
              </a:rPr>
              <a:t>sát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xúc</a:t>
            </a:r>
            <a:r>
              <a:rPr lang="en-US" sz="2400" dirty="0">
                <a:solidFill>
                  <a:prstClr val="black"/>
                </a:solidFill>
                <a:latin typeface="Times New Roman" panose="02020603050405020304" pitchFamily="18" charset="0"/>
                <a:cs typeface="Times New Roman" panose="02020603050405020304" pitchFamily="18" charset="0"/>
              </a:rPr>
              <a:t> hay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xúc</a:t>
            </a:r>
            <a:r>
              <a:rPr lang="en-US" sz="2400" dirty="0">
                <a:solidFill>
                  <a:prstClr val="black"/>
                </a:solidFill>
                <a:latin typeface="Times New Roman" panose="02020603050405020304" pitchFamily="18" charset="0"/>
                <a:cs typeface="Times New Roman" panose="02020603050405020304" pitchFamily="18" charset="0"/>
              </a:rPr>
              <a:t>? </a:t>
            </a:r>
          </a:p>
        </p:txBody>
      </p:sp>
      <p:sp>
        <p:nvSpPr>
          <p:cNvPr id="13" name="Right Arrow 12"/>
          <p:cNvSpPr/>
          <p:nvPr/>
        </p:nvSpPr>
        <p:spPr>
          <a:xfrm>
            <a:off x="5238205" y="3529363"/>
            <a:ext cx="6126480" cy="1535763"/>
          </a:xfrm>
          <a:prstGeom prst="rightArrow">
            <a:avLst/>
          </a:prstGeom>
          <a:solidFill>
            <a:srgbClr val="A7D9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2. </a:t>
            </a:r>
            <a:r>
              <a:rPr lang="en-US" sz="2400" dirty="0" err="1">
                <a:solidFill>
                  <a:prstClr val="black"/>
                </a:solidFill>
                <a:latin typeface="Times New Roman" panose="02020603050405020304" pitchFamily="18" charset="0"/>
                <a:cs typeface="Times New Roman" panose="02020603050405020304" pitchFamily="18" charset="0"/>
              </a:rPr>
              <a:t>Xác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ma </a:t>
            </a:r>
            <a:r>
              <a:rPr lang="en-US" sz="2400" dirty="0" err="1">
                <a:solidFill>
                  <a:prstClr val="black"/>
                </a:solidFill>
                <a:latin typeface="Times New Roman" panose="02020603050405020304" pitchFamily="18" charset="0"/>
                <a:cs typeface="Times New Roman" panose="02020603050405020304" pitchFamily="18" charset="0"/>
              </a:rPr>
              <a:t>sát</a:t>
            </a:r>
            <a:r>
              <a:rPr lang="en-US" sz="2400" dirty="0">
                <a:solidFill>
                  <a:prstClr val="black"/>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4"/>
          <a:stretch>
            <a:fillRect/>
          </a:stretch>
        </p:blipFill>
        <p:spPr>
          <a:xfrm>
            <a:off x="5170846" y="2416014"/>
            <a:ext cx="5485081" cy="835899"/>
          </a:xfrm>
          <a:prstGeom prst="rect">
            <a:avLst/>
          </a:prstGeom>
        </p:spPr>
      </p:pic>
      <p:pic>
        <p:nvPicPr>
          <p:cNvPr id="4" name="Picture 3"/>
          <p:cNvPicPr>
            <a:picLocks noChangeAspect="1"/>
          </p:cNvPicPr>
          <p:nvPr/>
        </p:nvPicPr>
        <p:blipFill>
          <a:blip r:embed="rId5"/>
          <a:stretch>
            <a:fillRect/>
          </a:stretch>
        </p:blipFill>
        <p:spPr>
          <a:xfrm>
            <a:off x="5170846" y="5424748"/>
            <a:ext cx="5485081" cy="838292"/>
          </a:xfrm>
          <a:prstGeom prst="rect">
            <a:avLst/>
          </a:prstGeom>
        </p:spPr>
      </p:pic>
      <p:sp>
        <p:nvSpPr>
          <p:cNvPr id="9" name="Rectangle 8"/>
          <p:cNvSpPr/>
          <p:nvPr/>
        </p:nvSpPr>
        <p:spPr>
          <a:xfrm>
            <a:off x="1528354" y="205344"/>
            <a:ext cx="7425146" cy="584775"/>
          </a:xfrm>
          <a:prstGeom prst="rect">
            <a:avLst/>
          </a:prstGeom>
        </p:spPr>
        <p:txBody>
          <a:bodyPr wrap="square">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Tiết 23, 24, 25 - BÀI 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2898151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9" name="Text Box 11"/>
          <p:cNvSpPr txBox="1">
            <a:spLocks noChangeArrowheads="1"/>
          </p:cNvSpPr>
          <p:nvPr/>
        </p:nvSpPr>
        <p:spPr bwMode="auto">
          <a:xfrm>
            <a:off x="1552576" y="6402388"/>
            <a:ext cx="9167813" cy="400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50000"/>
              </a:spcBef>
              <a:spcAft>
                <a:spcPct val="0"/>
              </a:spcAft>
              <a:buClrTx/>
              <a:buSzTx/>
              <a:buNone/>
            </a:pPr>
            <a:endParaRPr lang="en-US" altLang="en-US" sz="2000" b="1">
              <a:solidFill>
                <a:prstClr val="black"/>
              </a:solidFill>
              <a:latin typeface="Times New Roman" panose="02020603050405020304" pitchFamily="18" charset="0"/>
              <a:cs typeface="Arial" panose="020B0604020202020204" pitchFamily="34" charset="0"/>
            </a:endParaRPr>
          </a:p>
        </p:txBody>
      </p:sp>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pic>
        <p:nvPicPr>
          <p:cNvPr id="12296" name="Picture 12" descr="https://static.danhgiaxe.com/data/201550/do-bam-duong_25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60" y="547688"/>
            <a:ext cx="5403080" cy="390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loud Callout 14"/>
          <p:cNvSpPr/>
          <p:nvPr/>
        </p:nvSpPr>
        <p:spPr>
          <a:xfrm>
            <a:off x="5995851" y="287338"/>
            <a:ext cx="5499463" cy="3275012"/>
          </a:xfrm>
          <a:prstGeom prst="cloudCallou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en-US" sz="2800" b="1" dirty="0" err="1">
                <a:solidFill>
                  <a:prstClr val="black"/>
                </a:solidFill>
                <a:latin typeface="Times New Roman" pitchFamily="18" charset="0"/>
                <a:cs typeface="Times New Roman" pitchFamily="18" charset="0"/>
              </a:rPr>
              <a:t>Khi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bóp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phanh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mạnh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bánh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xe</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ngừng</a:t>
            </a:r>
            <a:r>
              <a:rPr lang="en-US" sz="2800" b="1" dirty="0">
                <a:solidFill>
                  <a:prstClr val="black"/>
                </a:solidFill>
                <a:latin typeface="Times New Roman" pitchFamily="18" charset="0"/>
                <a:cs typeface="Times New Roman" pitchFamily="18" charset="0"/>
              </a:rPr>
              <a:t> quay </a:t>
            </a:r>
            <a:r>
              <a:rPr lang="en-US" sz="2800" b="1" dirty="0" err="1">
                <a:solidFill>
                  <a:prstClr val="black"/>
                </a:solidFill>
                <a:latin typeface="Times New Roman" pitchFamily="18" charset="0"/>
                <a:cs typeface="Times New Roman" pitchFamily="18" charset="0"/>
              </a:rPr>
              <a:t>và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trượt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trên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mặt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đường</a:t>
            </a:r>
            <a:r>
              <a:rPr lang="en-US" sz="2800" b="1" dirty="0">
                <a:solidFill>
                  <a:prstClr val="black"/>
                </a:solidFill>
                <a:latin typeface="Times New Roman" pitchFamily="18" charset="0"/>
                <a:cs typeface="Times New Roman" pitchFamily="18" charset="0"/>
              </a:rPr>
              <a:t>.</a:t>
            </a:r>
          </a:p>
        </p:txBody>
      </p:sp>
      <p:sp>
        <p:nvSpPr>
          <p:cNvPr id="13" name="Right Arrow 12"/>
          <p:cNvSpPr/>
          <p:nvPr/>
        </p:nvSpPr>
        <p:spPr>
          <a:xfrm>
            <a:off x="653143" y="3980158"/>
            <a:ext cx="9144000" cy="2635250"/>
          </a:xfrm>
          <a:prstGeom prst="rightArrow">
            <a:avLst/>
          </a:prstGeom>
          <a:solidFill>
            <a:srgbClr val="A7D9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800" dirty="0" err="1">
                <a:solidFill>
                  <a:prstClr val="black"/>
                </a:solidFill>
                <a:latin typeface="Times New Roman" panose="02020603050405020304" pitchFamily="18" charset="0"/>
                <a:cs typeface="Times New Roman" panose="02020603050405020304" pitchFamily="18" charset="0"/>
              </a:rPr>
              <a:t>Giữa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mặt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xe</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lực</a:t>
            </a:r>
            <a:r>
              <a:rPr lang="en-US" sz="2800" dirty="0">
                <a:solidFill>
                  <a:prstClr val="black"/>
                </a:solidFill>
                <a:latin typeface="Times New Roman" panose="02020603050405020304" pitchFamily="18" charset="0"/>
                <a:cs typeface="Times New Roman" panose="02020603050405020304" pitchFamily="18" charset="0"/>
              </a:rPr>
              <a:t> ma </a:t>
            </a:r>
            <a:r>
              <a:rPr lang="en-US" sz="2800" dirty="0" err="1">
                <a:solidFill>
                  <a:prstClr val="black"/>
                </a:solidFill>
                <a:latin typeface="Times New Roman" panose="02020603050405020304" pitchFamily="18" charset="0"/>
                <a:cs typeface="Times New Roman" panose="02020603050405020304" pitchFamily="18" charset="0"/>
              </a:rPr>
              <a:t>sát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Nếu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đây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lực</a:t>
            </a:r>
            <a:r>
              <a:rPr lang="en-US" sz="2800" dirty="0">
                <a:solidFill>
                  <a:prstClr val="black"/>
                </a:solidFill>
                <a:latin typeface="Times New Roman" panose="02020603050405020304" pitchFamily="18" charset="0"/>
                <a:cs typeface="Times New Roman" panose="02020603050405020304" pitchFamily="18" charset="0"/>
              </a:rPr>
              <a:t> ma </a:t>
            </a:r>
            <a:r>
              <a:rPr lang="en-US" sz="2800" dirty="0" err="1">
                <a:solidFill>
                  <a:prstClr val="black"/>
                </a:solidFill>
                <a:latin typeface="Times New Roman" panose="02020603050405020304" pitchFamily="18" charset="0"/>
                <a:cs typeface="Times New Roman" panose="02020603050405020304" pitchFamily="18" charset="0"/>
              </a:rPr>
              <a:t>sát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gì</a:t>
            </a:r>
            <a:r>
              <a:rPr lang="en-US" sz="28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7165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366000" y="3416300"/>
            <a:ext cx="152400" cy="304800"/>
          </a:xfrm>
          <a:prstGeom prst="rect">
            <a:avLst/>
          </a:prstGeom>
          <a:gradFill rotWithShape="1">
            <a:gsLst>
              <a:gs pos="0">
                <a:srgbClr val="FFCCFF"/>
              </a:gs>
              <a:gs pos="100000">
                <a:srgbClr val="76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28003" name="Rectangle 3"/>
          <p:cNvSpPr>
            <a:spLocks noChangeArrowheads="1"/>
          </p:cNvSpPr>
          <p:nvPr/>
        </p:nvSpPr>
        <p:spPr bwMode="auto">
          <a:xfrm>
            <a:off x="7213600" y="3416300"/>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128004" name="Rectangle 4"/>
          <p:cNvSpPr>
            <a:spLocks noChangeArrowheads="1"/>
          </p:cNvSpPr>
          <p:nvPr/>
        </p:nvSpPr>
        <p:spPr bwMode="auto">
          <a:xfrm>
            <a:off x="7518400" y="3416300"/>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128005" name="Rectangle 5"/>
          <p:cNvSpPr>
            <a:spLocks noChangeArrowheads="1"/>
          </p:cNvSpPr>
          <p:nvPr/>
        </p:nvSpPr>
        <p:spPr bwMode="auto">
          <a:xfrm>
            <a:off x="7823200" y="3416300"/>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21510" name="Rectangle 6"/>
          <p:cNvSpPr>
            <a:spLocks noChangeArrowheads="1"/>
          </p:cNvSpPr>
          <p:nvPr/>
        </p:nvSpPr>
        <p:spPr bwMode="auto">
          <a:xfrm>
            <a:off x="7670800" y="3416300"/>
            <a:ext cx="152400" cy="304800"/>
          </a:xfrm>
          <a:prstGeom prst="rect">
            <a:avLst/>
          </a:prstGeom>
          <a:gradFill rotWithShape="1">
            <a:gsLst>
              <a:gs pos="0">
                <a:srgbClr val="FFCCFF"/>
              </a:gs>
              <a:gs pos="100000">
                <a:srgbClr val="76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pic>
        <p:nvPicPr>
          <p:cNvPr id="128007" name="Picture 7"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828800"/>
            <a:ext cx="22034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8" name="Rectangle 8"/>
          <p:cNvSpPr>
            <a:spLocks noChangeArrowheads="1"/>
          </p:cNvSpPr>
          <p:nvPr/>
        </p:nvSpPr>
        <p:spPr bwMode="auto">
          <a:xfrm>
            <a:off x="4954588" y="1752600"/>
            <a:ext cx="152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28009" name="Rectangle 9"/>
          <p:cNvSpPr>
            <a:spLocks noChangeArrowheads="1"/>
          </p:cNvSpPr>
          <p:nvPr/>
        </p:nvSpPr>
        <p:spPr bwMode="auto">
          <a:xfrm>
            <a:off x="4067176" y="1752600"/>
            <a:ext cx="1192213"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28010" name="Oval 10"/>
          <p:cNvSpPr>
            <a:spLocks noChangeArrowheads="1"/>
          </p:cNvSpPr>
          <p:nvPr/>
        </p:nvSpPr>
        <p:spPr bwMode="auto">
          <a:xfrm>
            <a:off x="4956176" y="3390900"/>
            <a:ext cx="593725" cy="338138"/>
          </a:xfrm>
          <a:prstGeom prst="ellipse">
            <a:avLst/>
          </a:prstGeom>
          <a:noFill/>
          <a:ln w="571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28011" name="Rectangle 11"/>
          <p:cNvSpPr>
            <a:spLocks noChangeArrowheads="1"/>
          </p:cNvSpPr>
          <p:nvPr/>
        </p:nvSpPr>
        <p:spPr bwMode="auto">
          <a:xfrm>
            <a:off x="5259388" y="3327400"/>
            <a:ext cx="2741612" cy="4572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21516" name="Oval 12"/>
          <p:cNvSpPr>
            <a:spLocks noChangeArrowheads="1"/>
          </p:cNvSpPr>
          <p:nvPr/>
        </p:nvSpPr>
        <p:spPr bwMode="auto">
          <a:xfrm>
            <a:off x="7988300" y="3492500"/>
            <a:ext cx="228600" cy="152400"/>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21517" name="AutoShape 13" descr="Papyrus"/>
          <p:cNvSpPr>
            <a:spLocks noChangeArrowheads="1"/>
          </p:cNvSpPr>
          <p:nvPr/>
        </p:nvSpPr>
        <p:spPr bwMode="auto">
          <a:xfrm>
            <a:off x="8128000" y="3175000"/>
            <a:ext cx="2057400" cy="838200"/>
          </a:xfrm>
          <a:prstGeom prst="cube">
            <a:avLst>
              <a:gd name="adj" fmla="val 25000"/>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21518" name="AutoShape 14"/>
          <p:cNvSpPr>
            <a:spLocks noChangeArrowheads="1"/>
          </p:cNvSpPr>
          <p:nvPr/>
        </p:nvSpPr>
        <p:spPr bwMode="auto">
          <a:xfrm>
            <a:off x="8890000" y="2362200"/>
            <a:ext cx="685800" cy="990600"/>
          </a:xfrm>
          <a:prstGeom prst="can">
            <a:avLst>
              <a:gd name="adj" fmla="val 36111"/>
            </a:avLst>
          </a:prstGeom>
          <a:solidFill>
            <a:schemeClr val="accent1"/>
          </a:solidFill>
          <a:ln w="9525">
            <a:solidFill>
              <a:schemeClr val="tx1"/>
            </a:solidFill>
            <a:round/>
            <a:headEnd/>
            <a:tailEnd/>
          </a:ln>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21519" name="Oval 15"/>
          <p:cNvSpPr>
            <a:spLocks noChangeArrowheads="1"/>
          </p:cNvSpPr>
          <p:nvPr/>
        </p:nvSpPr>
        <p:spPr bwMode="auto">
          <a:xfrm>
            <a:off x="9156700" y="2260600"/>
            <a:ext cx="152400" cy="228600"/>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8448" name="Line 16"/>
          <p:cNvSpPr>
            <a:spLocks noChangeShapeType="1"/>
          </p:cNvSpPr>
          <p:nvPr/>
        </p:nvSpPr>
        <p:spPr bwMode="auto">
          <a:xfrm>
            <a:off x="3124200" y="4013200"/>
            <a:ext cx="7315200" cy="254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fontAlgn="base">
              <a:spcBef>
                <a:spcPct val="0"/>
              </a:spcBef>
              <a:spcAft>
                <a:spcPct val="0"/>
              </a:spcAft>
              <a:defRPr/>
            </a:pPr>
            <a:endParaRPr lang="en-US">
              <a:solidFill>
                <a:prstClr val="black"/>
              </a:solidFill>
              <a:latin typeface="Trebuchet MS"/>
            </a:endParaRPr>
          </a:p>
        </p:txBody>
      </p:sp>
      <p:sp>
        <p:nvSpPr>
          <p:cNvPr id="128019" name="Text Box 19"/>
          <p:cNvSpPr txBox="1">
            <a:spLocks noChangeArrowheads="1"/>
          </p:cNvSpPr>
          <p:nvPr/>
        </p:nvSpPr>
        <p:spPr bwMode="auto">
          <a:xfrm>
            <a:off x="7848600" y="2971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prstClr val="black"/>
                </a:solidFill>
                <a:latin typeface="Arial" panose="020B0604020202020204" pitchFamily="34" charset="0"/>
                <a:cs typeface="Arial" panose="020B0604020202020204" pitchFamily="34" charset="0"/>
              </a:rPr>
              <a:t>F</a:t>
            </a:r>
            <a:r>
              <a:rPr lang="en-US" altLang="en-US" sz="2400" b="1" baseline="-25000">
                <a:solidFill>
                  <a:prstClr val="black"/>
                </a:solidFill>
                <a:latin typeface="Arial" panose="020B0604020202020204" pitchFamily="34" charset="0"/>
                <a:cs typeface="Arial" panose="020B0604020202020204" pitchFamily="34" charset="0"/>
              </a:rPr>
              <a:t>k</a:t>
            </a:r>
          </a:p>
        </p:txBody>
      </p:sp>
      <p:sp>
        <p:nvSpPr>
          <p:cNvPr id="128020" name="Line 20"/>
          <p:cNvSpPr>
            <a:spLocks noChangeShapeType="1"/>
          </p:cNvSpPr>
          <p:nvPr/>
        </p:nvSpPr>
        <p:spPr bwMode="auto">
          <a:xfrm>
            <a:off x="7924800" y="2971800"/>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128021" name="Text Box 21"/>
          <p:cNvSpPr txBox="1">
            <a:spLocks noChangeArrowheads="1"/>
          </p:cNvSpPr>
          <p:nvPr/>
        </p:nvSpPr>
        <p:spPr bwMode="auto">
          <a:xfrm>
            <a:off x="9525000" y="4191001"/>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srgbClr val="FF0000"/>
                </a:solidFill>
                <a:latin typeface="Arial" panose="020B0604020202020204" pitchFamily="34" charset="0"/>
                <a:cs typeface="Arial" panose="020B0604020202020204" pitchFamily="34" charset="0"/>
              </a:rPr>
              <a:t>F</a:t>
            </a:r>
            <a:r>
              <a:rPr lang="en-US" altLang="en-US" sz="2400" b="1" baseline="-25000">
                <a:solidFill>
                  <a:srgbClr val="FF0000"/>
                </a:solidFill>
                <a:latin typeface="Arial" panose="020B0604020202020204" pitchFamily="34" charset="0"/>
                <a:cs typeface="Arial" panose="020B0604020202020204" pitchFamily="34" charset="0"/>
              </a:rPr>
              <a:t>ms nghỉ</a:t>
            </a:r>
          </a:p>
        </p:txBody>
      </p:sp>
      <p:sp>
        <p:nvSpPr>
          <p:cNvPr id="128022" name="Line 22"/>
          <p:cNvSpPr>
            <a:spLocks noChangeShapeType="1"/>
          </p:cNvSpPr>
          <p:nvPr/>
        </p:nvSpPr>
        <p:spPr bwMode="auto">
          <a:xfrm>
            <a:off x="9525000" y="41910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11289" name="Rectangle 19"/>
          <p:cNvSpPr>
            <a:spLocks noChangeArrowheads="1"/>
          </p:cNvSpPr>
          <p:nvPr/>
        </p:nvSpPr>
        <p:spPr bwMode="auto">
          <a:xfrm>
            <a:off x="154781" y="739459"/>
            <a:ext cx="5938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nghỉ</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trượt</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18458" name="Rectangle 20"/>
          <p:cNvSpPr>
            <a:spLocks noChangeArrowheads="1"/>
          </p:cNvSpPr>
          <p:nvPr/>
        </p:nvSpPr>
        <p:spPr bwMode="auto">
          <a:xfrm>
            <a:off x="154781" y="1230307"/>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accent6">
                    <a:lumMod val="75000"/>
                  </a:schemeClr>
                </a:solidFill>
                <a:latin typeface="Times New Roman" panose="02020603050405020304" pitchFamily="18" charset="0"/>
                <a:cs typeface="Arial" panose="020B0604020202020204" pitchFamily="34" charset="0"/>
              </a:rPr>
              <a:t>1. </a:t>
            </a:r>
            <a:r>
              <a:rPr lang="en-US" altLang="en-US" sz="2400" b="1" dirty="0" err="1">
                <a:solidFill>
                  <a:schemeClr val="accent6">
                    <a:lumMod val="75000"/>
                  </a:schemeClr>
                </a:solidFill>
                <a:latin typeface="Times New Roman" panose="02020603050405020304" pitchFamily="18" charset="0"/>
                <a:cs typeface="Arial" panose="020B0604020202020204" pitchFamily="34" charset="0"/>
              </a:rPr>
              <a:t>Lực</a:t>
            </a:r>
            <a:r>
              <a:rPr lang="en-US" altLang="en-US" sz="2400" b="1" dirty="0">
                <a:solidFill>
                  <a:schemeClr val="accent6">
                    <a:lumMod val="75000"/>
                  </a:schemeClr>
                </a:solidFill>
                <a:latin typeface="Times New Roman" panose="02020603050405020304" pitchFamily="18" charset="0"/>
                <a:cs typeface="Arial" panose="020B0604020202020204" pitchFamily="34" charset="0"/>
              </a:rPr>
              <a:t> ma </a:t>
            </a:r>
            <a:r>
              <a:rPr lang="en-US" altLang="en-US" sz="2400" b="1" dirty="0" err="1">
                <a:solidFill>
                  <a:schemeClr val="accent6">
                    <a:lumMod val="75000"/>
                  </a:schemeClr>
                </a:solidFill>
                <a:latin typeface="Times New Roman" panose="02020603050405020304" pitchFamily="18" charset="0"/>
                <a:cs typeface="Arial" panose="020B0604020202020204" pitchFamily="34" charset="0"/>
              </a:rPr>
              <a:t>sát</a:t>
            </a:r>
            <a:r>
              <a:rPr lang="en-US" altLang="en-US" sz="2400" b="1" dirty="0">
                <a:solidFill>
                  <a:schemeClr val="accent6">
                    <a:lumMod val="75000"/>
                  </a:schemeClr>
                </a:solidFill>
                <a:latin typeface="Times New Roman" panose="02020603050405020304" pitchFamily="18" charset="0"/>
                <a:cs typeface="Arial" panose="020B0604020202020204" pitchFamily="34" charset="0"/>
              </a:rPr>
              <a:t> </a:t>
            </a:r>
            <a:r>
              <a:rPr lang="en-US" altLang="en-US" sz="2400" b="1" dirty="0" err="1">
                <a:solidFill>
                  <a:schemeClr val="accent6">
                    <a:lumMod val="75000"/>
                  </a:schemeClr>
                </a:solidFill>
                <a:latin typeface="Times New Roman" panose="02020603050405020304" pitchFamily="18" charset="0"/>
                <a:cs typeface="Arial" panose="020B0604020202020204" pitchFamily="34" charset="0"/>
              </a:rPr>
              <a:t>nghỉ</a:t>
            </a:r>
            <a:endParaRPr lang="en-US" altLang="en-US" sz="2400" b="1" dirty="0">
              <a:solidFill>
                <a:schemeClr val="accent6">
                  <a:lumMod val="75000"/>
                </a:schemeClr>
              </a:solidFill>
              <a:latin typeface="Times New Roman" panose="02020603050405020304" pitchFamily="18" charset="0"/>
              <a:cs typeface="Arial" panose="020B0604020202020204" pitchFamily="34" charset="0"/>
            </a:endParaRPr>
          </a:p>
        </p:txBody>
      </p:sp>
      <p:sp>
        <p:nvSpPr>
          <p:cNvPr id="29" name="Text Box 33"/>
          <p:cNvSpPr txBox="1">
            <a:spLocks noChangeArrowheads="1"/>
          </p:cNvSpPr>
          <p:nvPr/>
        </p:nvSpPr>
        <p:spPr bwMode="auto">
          <a:xfrm>
            <a:off x="4083051" y="4360863"/>
            <a:ext cx="3730625" cy="584200"/>
          </a:xfrm>
          <a:prstGeom prst="rect">
            <a:avLst/>
          </a:prstGeom>
          <a:solidFill>
            <a:schemeClr val="accent3">
              <a:lumMod val="40000"/>
              <a:lumOff val="60000"/>
            </a:schemeClr>
          </a:solidFill>
          <a:ln>
            <a:noFill/>
          </a:ln>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50000"/>
              </a:spcBef>
              <a:spcAft>
                <a:spcPct val="0"/>
              </a:spcAft>
              <a:buClrTx/>
              <a:buSzTx/>
              <a:buNone/>
            </a:pPr>
            <a:r>
              <a:rPr lang="en-US" altLang="en-US" sz="3200" b="1" dirty="0" err="1">
                <a:solidFill>
                  <a:srgbClr val="FF0000"/>
                </a:solidFill>
                <a:latin typeface="Times New Roman" panose="02020603050405020304" pitchFamily="18" charset="0"/>
                <a:cs typeface="Times New Roman" panose="02020603050405020304" pitchFamily="18" charset="0"/>
              </a:rPr>
              <a:t>Độ</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lớn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F</a:t>
            </a:r>
            <a:r>
              <a:rPr lang="en-US" altLang="en-US" sz="3200" b="1" baseline="-25000" dirty="0" err="1">
                <a:solidFill>
                  <a:srgbClr val="FF0000"/>
                </a:solidFill>
                <a:latin typeface="Times New Roman" panose="02020603050405020304" pitchFamily="18" charset="0"/>
                <a:cs typeface="Times New Roman" panose="02020603050405020304" pitchFamily="18" charset="0"/>
              </a:rPr>
              <a:t>msn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F</a:t>
            </a:r>
            <a:r>
              <a:rPr lang="en-US" altLang="en-US" sz="3200" b="1" baseline="-25000" dirty="0" err="1">
                <a:solidFill>
                  <a:srgbClr val="FF0000"/>
                </a:solidFill>
                <a:latin typeface="Times New Roman" panose="02020603050405020304" pitchFamily="18" charset="0"/>
                <a:cs typeface="Times New Roman" panose="02020603050405020304" pitchFamily="18" charset="0"/>
              </a:rPr>
              <a:t>k</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dirty="0">
                <a:solidFill>
                  <a:prstClr val="black"/>
                </a:solidFill>
                <a:latin typeface="Times New Roman" panose="02020603050405020304" pitchFamily="18" charset="0"/>
                <a:cs typeface="Times New Roman" panose="02020603050405020304" pitchFamily="18" charset="0"/>
              </a:rPr>
              <a:t> </a:t>
            </a:r>
            <a:endParaRPr lang="en-US" altLang="en-US" sz="3200" b="1" baseline="-25000" dirty="0">
              <a:solidFill>
                <a:srgbClr val="FF0000"/>
              </a:solidFill>
              <a:latin typeface="Times New Roman" panose="02020603050405020304" pitchFamily="18" charset="0"/>
              <a:cs typeface="Times New Roman" panose="02020603050405020304" pitchFamily="18" charset="0"/>
            </a:endParaRPr>
          </a:p>
        </p:txBody>
      </p:sp>
      <p:sp>
        <p:nvSpPr>
          <p:cNvPr id="33" name="Line 19"/>
          <p:cNvSpPr>
            <a:spLocks noChangeShapeType="1"/>
          </p:cNvSpPr>
          <p:nvPr/>
        </p:nvSpPr>
        <p:spPr bwMode="auto">
          <a:xfrm flipH="1">
            <a:off x="6904038" y="3581400"/>
            <a:ext cx="1143000" cy="0"/>
          </a:xfrm>
          <a:prstGeom prst="line">
            <a:avLst/>
          </a:prstGeom>
          <a:noFill/>
          <a:ln w="57150">
            <a:solidFill>
              <a:srgbClr val="0000FF"/>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34" name="Line 20"/>
          <p:cNvSpPr>
            <a:spLocks noChangeShapeType="1"/>
          </p:cNvSpPr>
          <p:nvPr/>
        </p:nvSpPr>
        <p:spPr bwMode="auto">
          <a:xfrm rot="10800000" flipH="1">
            <a:off x="9232900" y="4013200"/>
            <a:ext cx="1143000" cy="0"/>
          </a:xfrm>
          <a:prstGeom prst="line">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11295" name="Rectangle 1"/>
          <p:cNvSpPr>
            <a:spLocks noChangeArrowheads="1"/>
          </p:cNvSpPr>
          <p:nvPr/>
        </p:nvSpPr>
        <p:spPr bwMode="auto">
          <a:xfrm>
            <a:off x="406536" y="5085205"/>
            <a:ext cx="1094508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spcBef>
                <a:spcPct val="50000"/>
              </a:spcBef>
              <a:spcAft>
                <a:spcPct val="0"/>
              </a:spcAft>
            </a:pPr>
            <a:r>
              <a:rPr lang="en-US" altLang="en-US" sz="2800" b="1" dirty="0" err="1">
                <a:solidFill>
                  <a:srgbClr val="002060"/>
                </a:solidFill>
              </a:rPr>
              <a:t>Lực</a:t>
            </a:r>
            <a:r>
              <a:rPr lang="en-US" altLang="en-US" sz="2800" b="1" dirty="0">
                <a:solidFill>
                  <a:srgbClr val="002060"/>
                </a:solidFill>
              </a:rPr>
              <a:t> ma </a:t>
            </a:r>
            <a:r>
              <a:rPr lang="en-US" altLang="en-US" sz="2800" b="1" dirty="0" err="1">
                <a:solidFill>
                  <a:srgbClr val="002060"/>
                </a:solidFill>
              </a:rPr>
              <a:t>sát</a:t>
            </a:r>
            <a:r>
              <a:rPr lang="en-US" altLang="en-US" sz="2800" b="1" dirty="0">
                <a:solidFill>
                  <a:srgbClr val="002060"/>
                </a:solidFill>
              </a:rPr>
              <a:t> </a:t>
            </a:r>
            <a:r>
              <a:rPr lang="en-US" altLang="en-US" sz="2800" b="1" dirty="0" err="1">
                <a:solidFill>
                  <a:srgbClr val="002060"/>
                </a:solidFill>
              </a:rPr>
              <a:t>nghỉ</a:t>
            </a:r>
            <a:r>
              <a:rPr lang="en-US" altLang="en-US" sz="2800" b="1" dirty="0">
                <a:solidFill>
                  <a:srgbClr val="002060"/>
                </a:solidFill>
              </a:rPr>
              <a:t> </a:t>
            </a:r>
            <a:r>
              <a:rPr lang="en-US" altLang="en-US" sz="2800" b="1" dirty="0" err="1">
                <a:solidFill>
                  <a:srgbClr val="002060"/>
                </a:solidFill>
              </a:rPr>
              <a:t>giữ</a:t>
            </a:r>
            <a:r>
              <a:rPr lang="en-US" altLang="en-US" sz="2800" b="1" dirty="0">
                <a:solidFill>
                  <a:srgbClr val="002060"/>
                </a:solidFill>
              </a:rPr>
              <a:t> </a:t>
            </a:r>
            <a:r>
              <a:rPr lang="en-US" altLang="en-US" sz="2800" b="1" dirty="0" err="1">
                <a:solidFill>
                  <a:srgbClr val="002060"/>
                </a:solidFill>
              </a:rPr>
              <a:t>cho</a:t>
            </a:r>
            <a:r>
              <a:rPr lang="en-US" altLang="en-US" sz="2800" b="1" dirty="0">
                <a:solidFill>
                  <a:srgbClr val="002060"/>
                </a:solidFill>
              </a:rPr>
              <a:t> </a:t>
            </a:r>
            <a:r>
              <a:rPr lang="en-US" altLang="en-US" sz="2800" b="1" dirty="0" err="1">
                <a:solidFill>
                  <a:srgbClr val="002060"/>
                </a:solidFill>
              </a:rPr>
              <a:t>vật</a:t>
            </a:r>
            <a:r>
              <a:rPr lang="en-US" altLang="en-US" sz="2800" b="1" dirty="0">
                <a:solidFill>
                  <a:srgbClr val="002060"/>
                </a:solidFill>
              </a:rPr>
              <a:t> </a:t>
            </a:r>
            <a:r>
              <a:rPr lang="en-US" altLang="en-US" sz="2800" b="1" dirty="0" err="1">
                <a:solidFill>
                  <a:srgbClr val="002060"/>
                </a:solidFill>
              </a:rPr>
              <a:t>đứng</a:t>
            </a:r>
            <a:r>
              <a:rPr lang="en-US" altLang="en-US" sz="2800" b="1" dirty="0">
                <a:solidFill>
                  <a:srgbClr val="002060"/>
                </a:solidFill>
              </a:rPr>
              <a:t> </a:t>
            </a:r>
            <a:r>
              <a:rPr lang="en-US" altLang="en-US" sz="2800" b="1" dirty="0" err="1">
                <a:solidFill>
                  <a:srgbClr val="002060"/>
                </a:solidFill>
              </a:rPr>
              <a:t>yên</a:t>
            </a:r>
            <a:r>
              <a:rPr lang="en-US" altLang="en-US" sz="2800" b="1" dirty="0">
                <a:solidFill>
                  <a:srgbClr val="002060"/>
                </a:solidFill>
              </a:rPr>
              <a:t> </a:t>
            </a:r>
            <a:r>
              <a:rPr lang="en-US" altLang="en-US" sz="2800" b="1" dirty="0" err="1">
                <a:solidFill>
                  <a:srgbClr val="002060"/>
                </a:solidFill>
              </a:rPr>
              <a:t>ngay</a:t>
            </a:r>
            <a:r>
              <a:rPr lang="en-US" altLang="en-US" sz="2800" b="1" dirty="0">
                <a:solidFill>
                  <a:srgbClr val="002060"/>
                </a:solidFill>
              </a:rPr>
              <a:t> </a:t>
            </a:r>
            <a:r>
              <a:rPr lang="en-US" altLang="en-US" sz="2800" b="1" dirty="0" err="1">
                <a:solidFill>
                  <a:srgbClr val="002060"/>
                </a:solidFill>
              </a:rPr>
              <a:t>cả</a:t>
            </a:r>
            <a:r>
              <a:rPr lang="en-US" altLang="en-US" sz="2800" b="1" dirty="0">
                <a:solidFill>
                  <a:srgbClr val="002060"/>
                </a:solidFill>
              </a:rPr>
              <a:t> </a:t>
            </a:r>
            <a:r>
              <a:rPr lang="en-US" altLang="en-US" sz="2800" b="1" dirty="0" err="1">
                <a:solidFill>
                  <a:srgbClr val="002060"/>
                </a:solidFill>
              </a:rPr>
              <a:t>khi</a:t>
            </a:r>
            <a:r>
              <a:rPr lang="en-US" altLang="en-US" sz="2800" b="1" dirty="0">
                <a:solidFill>
                  <a:srgbClr val="002060"/>
                </a:solidFill>
              </a:rPr>
              <a:t> </a:t>
            </a:r>
            <a:r>
              <a:rPr lang="en-US" altLang="en-US" sz="2800" b="1" dirty="0" err="1">
                <a:solidFill>
                  <a:srgbClr val="002060"/>
                </a:solidFill>
              </a:rPr>
              <a:t>nó</a:t>
            </a:r>
            <a:r>
              <a:rPr lang="en-US" altLang="en-US" sz="2800" b="1" dirty="0">
                <a:solidFill>
                  <a:srgbClr val="002060"/>
                </a:solidFill>
              </a:rPr>
              <a:t> </a:t>
            </a:r>
            <a:r>
              <a:rPr lang="en-US" altLang="en-US" sz="2800" b="1" dirty="0" err="1">
                <a:solidFill>
                  <a:srgbClr val="002060"/>
                </a:solidFill>
              </a:rPr>
              <a:t>bị</a:t>
            </a:r>
            <a:r>
              <a:rPr lang="en-US" altLang="en-US" sz="2800" b="1" dirty="0">
                <a:solidFill>
                  <a:srgbClr val="002060"/>
                </a:solidFill>
              </a:rPr>
              <a:t> </a:t>
            </a:r>
            <a:r>
              <a:rPr lang="en-US" altLang="en-US" sz="2800" b="1" dirty="0" err="1">
                <a:solidFill>
                  <a:srgbClr val="002060"/>
                </a:solidFill>
              </a:rPr>
              <a:t>kéo</a:t>
            </a:r>
            <a:r>
              <a:rPr lang="en-US" altLang="en-US" sz="2800" b="1" dirty="0">
                <a:solidFill>
                  <a:srgbClr val="002060"/>
                </a:solidFill>
              </a:rPr>
              <a:t> </a:t>
            </a:r>
            <a:r>
              <a:rPr lang="en-US" altLang="en-US" sz="2800" b="1" dirty="0" err="1">
                <a:solidFill>
                  <a:srgbClr val="002060"/>
                </a:solidFill>
              </a:rPr>
              <a:t>hoặc</a:t>
            </a:r>
            <a:r>
              <a:rPr lang="en-US" altLang="en-US" sz="2800" b="1" dirty="0">
                <a:solidFill>
                  <a:srgbClr val="002060"/>
                </a:solidFill>
              </a:rPr>
              <a:t> </a:t>
            </a:r>
            <a:r>
              <a:rPr lang="en-US" altLang="en-US" sz="2800" b="1" dirty="0" err="1">
                <a:solidFill>
                  <a:srgbClr val="002060"/>
                </a:solidFill>
              </a:rPr>
              <a:t>đẩy</a:t>
            </a:r>
            <a:r>
              <a:rPr lang="en-US" altLang="en-US" sz="2800" b="1" dirty="0">
                <a:solidFill>
                  <a:srgbClr val="002060"/>
                </a:solidFill>
              </a:rPr>
              <a:t>.</a:t>
            </a:r>
          </a:p>
          <a:p>
            <a:pPr fontAlgn="base">
              <a:spcBef>
                <a:spcPct val="50000"/>
              </a:spcBef>
              <a:spcAft>
                <a:spcPct val="0"/>
              </a:spcAft>
            </a:pPr>
            <a:r>
              <a:rPr lang="en-US" altLang="en-US" sz="2800" b="1" dirty="0" err="1">
                <a:solidFill>
                  <a:srgbClr val="002060"/>
                </a:solidFill>
              </a:rPr>
              <a:t>Độ</a:t>
            </a:r>
            <a:r>
              <a:rPr lang="en-US" altLang="en-US" sz="2800" b="1" dirty="0">
                <a:solidFill>
                  <a:srgbClr val="002060"/>
                </a:solidFill>
              </a:rPr>
              <a:t> </a:t>
            </a:r>
            <a:r>
              <a:rPr lang="en-US" altLang="en-US" sz="2800" b="1" dirty="0" err="1">
                <a:solidFill>
                  <a:srgbClr val="002060"/>
                </a:solidFill>
              </a:rPr>
              <a:t>lớn</a:t>
            </a:r>
            <a:r>
              <a:rPr lang="en-US" altLang="en-US" sz="2800" b="1" dirty="0">
                <a:solidFill>
                  <a:srgbClr val="002060"/>
                </a:solidFill>
              </a:rPr>
              <a:t>:  </a:t>
            </a:r>
            <a:r>
              <a:rPr lang="en-US" altLang="en-US" sz="2800" b="1" dirty="0" err="1">
                <a:solidFill>
                  <a:srgbClr val="FF0000"/>
                </a:solidFill>
                <a:cs typeface="Times New Roman" panose="02020603050405020304" pitchFamily="18" charset="0"/>
              </a:rPr>
              <a:t>F</a:t>
            </a:r>
            <a:r>
              <a:rPr lang="en-US" altLang="en-US" sz="2800" b="1" baseline="-25000" dirty="0" err="1">
                <a:solidFill>
                  <a:srgbClr val="FF0000"/>
                </a:solidFill>
                <a:cs typeface="Times New Roman" panose="02020603050405020304" pitchFamily="18" charset="0"/>
              </a:rPr>
              <a:t>msn</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F</a:t>
            </a:r>
            <a:r>
              <a:rPr lang="en-US" altLang="en-US" sz="2800" b="1" baseline="-25000" dirty="0" err="1">
                <a:solidFill>
                  <a:srgbClr val="FF0000"/>
                </a:solidFill>
                <a:cs typeface="Times New Roman" panose="02020603050405020304" pitchFamily="18" charset="0"/>
              </a:rPr>
              <a:t>td</a:t>
            </a:r>
            <a:r>
              <a:rPr lang="en-US" altLang="en-US" sz="2800" b="1" dirty="0">
                <a:solidFill>
                  <a:srgbClr val="FF0000"/>
                </a:solidFill>
                <a:cs typeface="Times New Roman" panose="02020603050405020304" pitchFamily="18" charset="0"/>
              </a:rPr>
              <a:t> </a:t>
            </a:r>
            <a:endParaRPr lang="en-US" altLang="en-US" sz="2800" b="1" dirty="0">
              <a:solidFill>
                <a:prstClr val="black"/>
              </a:solidFill>
            </a:endParaRPr>
          </a:p>
        </p:txBody>
      </p:sp>
      <p:sp>
        <p:nvSpPr>
          <p:cNvPr id="28" name="Rectangle 27"/>
          <p:cNvSpPr/>
          <p:nvPr/>
        </p:nvSpPr>
        <p:spPr>
          <a:xfrm>
            <a:off x="1528354" y="205344"/>
            <a:ext cx="7425146" cy="584775"/>
          </a:xfrm>
          <a:prstGeom prst="rect">
            <a:avLst/>
          </a:prstGeom>
        </p:spPr>
        <p:txBody>
          <a:bodyPr wrap="square">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Tiết 23, 24, 25 - BÀI 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1239779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458"/>
                                        </p:tgtEl>
                                        <p:attrNameLst>
                                          <p:attrName>style.visibility</p:attrName>
                                        </p:attrNameLst>
                                      </p:cBhvr>
                                      <p:to>
                                        <p:strVal val="visible"/>
                                      </p:to>
                                    </p:set>
                                    <p:animEffect transition="in" filter="wheel(1)">
                                      <p:cBhvr>
                                        <p:cTn id="7" dur="2000"/>
                                        <p:tgtEl>
                                          <p:spTgt spid="18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128010"/>
                                        </p:tgtEl>
                                        <p:attrNameLst>
                                          <p:attrName>style.visibility</p:attrName>
                                        </p:attrNameLst>
                                      </p:cBhvr>
                                      <p:to>
                                        <p:strVal val="visible"/>
                                      </p:to>
                                    </p:set>
                                    <p:animEffect transition="in" filter="circle(in)">
                                      <p:cBhvr>
                                        <p:cTn id="12" dur="2000"/>
                                        <p:tgtEl>
                                          <p:spTgt spid="128010"/>
                                        </p:tgtEl>
                                      </p:cBhvr>
                                    </p:animEffect>
                                  </p:childTnLst>
                                </p:cTn>
                              </p:par>
                              <p:par>
                                <p:cTn id="13" presetID="6" presetClass="entr" presetSubtype="16" fill="hold" grpId="1" nodeType="withEffect">
                                  <p:stCondLst>
                                    <p:cond delay="0"/>
                                  </p:stCondLst>
                                  <p:childTnLst>
                                    <p:set>
                                      <p:cBhvr>
                                        <p:cTn id="14" dur="1" fill="hold">
                                          <p:stCondLst>
                                            <p:cond delay="0"/>
                                          </p:stCondLst>
                                        </p:cTn>
                                        <p:tgtEl>
                                          <p:spTgt spid="128008"/>
                                        </p:tgtEl>
                                        <p:attrNameLst>
                                          <p:attrName>style.visibility</p:attrName>
                                        </p:attrNameLst>
                                      </p:cBhvr>
                                      <p:to>
                                        <p:strVal val="visible"/>
                                      </p:to>
                                    </p:set>
                                    <p:animEffect transition="in" filter="circle(in)">
                                      <p:cBhvr>
                                        <p:cTn id="15" dur="2000"/>
                                        <p:tgtEl>
                                          <p:spTgt spid="128008"/>
                                        </p:tgtEl>
                                      </p:cBhvr>
                                    </p:animEffect>
                                  </p:childTnLst>
                                </p:cTn>
                              </p:par>
                              <p:par>
                                <p:cTn id="16" presetID="6" presetClass="entr" presetSubtype="16" fill="hold" grpId="1" nodeType="withEffect">
                                  <p:stCondLst>
                                    <p:cond delay="0"/>
                                  </p:stCondLst>
                                  <p:childTnLst>
                                    <p:set>
                                      <p:cBhvr>
                                        <p:cTn id="17" dur="1" fill="hold">
                                          <p:stCondLst>
                                            <p:cond delay="0"/>
                                          </p:stCondLst>
                                        </p:cTn>
                                        <p:tgtEl>
                                          <p:spTgt spid="128009"/>
                                        </p:tgtEl>
                                        <p:attrNameLst>
                                          <p:attrName>style.visibility</p:attrName>
                                        </p:attrNameLst>
                                      </p:cBhvr>
                                      <p:to>
                                        <p:strVal val="visible"/>
                                      </p:to>
                                    </p:set>
                                    <p:animEffect transition="in" filter="circle(in)">
                                      <p:cBhvr>
                                        <p:cTn id="18" dur="2000"/>
                                        <p:tgtEl>
                                          <p:spTgt spid="128009"/>
                                        </p:tgtEl>
                                      </p:cBhvr>
                                    </p:animEffect>
                                  </p:childTnLst>
                                </p:cTn>
                              </p:par>
                              <p:par>
                                <p:cTn id="19" presetID="6" presetClass="entr" presetSubtype="16" fill="hold" nodeType="withEffect">
                                  <p:stCondLst>
                                    <p:cond delay="0"/>
                                  </p:stCondLst>
                                  <p:childTnLst>
                                    <p:set>
                                      <p:cBhvr>
                                        <p:cTn id="20" dur="1" fill="hold">
                                          <p:stCondLst>
                                            <p:cond delay="0"/>
                                          </p:stCondLst>
                                        </p:cTn>
                                        <p:tgtEl>
                                          <p:spTgt spid="128007"/>
                                        </p:tgtEl>
                                        <p:attrNameLst>
                                          <p:attrName>style.visibility</p:attrName>
                                        </p:attrNameLst>
                                      </p:cBhvr>
                                      <p:to>
                                        <p:strVal val="visible"/>
                                      </p:to>
                                    </p:set>
                                    <p:animEffect transition="in" filter="circle(in)">
                                      <p:cBhvr>
                                        <p:cTn id="21" dur="2000"/>
                                        <p:tgtEl>
                                          <p:spTgt spid="128007"/>
                                        </p:tgtEl>
                                      </p:cBhvr>
                                    </p:animEffect>
                                  </p:childTnLst>
                                </p:cTn>
                              </p:par>
                              <p:par>
                                <p:cTn id="22" presetID="6" presetClass="entr" presetSubtype="16" fill="hold" grpId="1" nodeType="withEffect">
                                  <p:stCondLst>
                                    <p:cond delay="0"/>
                                  </p:stCondLst>
                                  <p:childTnLst>
                                    <p:set>
                                      <p:cBhvr>
                                        <p:cTn id="23" dur="1" fill="hold">
                                          <p:stCondLst>
                                            <p:cond delay="0"/>
                                          </p:stCondLst>
                                        </p:cTn>
                                        <p:tgtEl>
                                          <p:spTgt spid="128011"/>
                                        </p:tgtEl>
                                        <p:attrNameLst>
                                          <p:attrName>style.visibility</p:attrName>
                                        </p:attrNameLst>
                                      </p:cBhvr>
                                      <p:to>
                                        <p:strVal val="visible"/>
                                      </p:to>
                                    </p:set>
                                    <p:animEffect transition="in" filter="circle(in)">
                                      <p:cBhvr>
                                        <p:cTn id="24" dur="2000"/>
                                        <p:tgtEl>
                                          <p:spTgt spid="128011"/>
                                        </p:tgtEl>
                                      </p:cBhvr>
                                    </p:animEffect>
                                  </p:childTnLst>
                                </p:cTn>
                              </p:par>
                              <p:par>
                                <p:cTn id="25" presetID="6" presetClass="entr" presetSubtype="16" fill="hold" grpId="1" nodeType="withEffect">
                                  <p:stCondLst>
                                    <p:cond delay="0"/>
                                  </p:stCondLst>
                                  <p:childTnLst>
                                    <p:set>
                                      <p:cBhvr>
                                        <p:cTn id="26" dur="1" fill="hold">
                                          <p:stCondLst>
                                            <p:cond delay="0"/>
                                          </p:stCondLst>
                                        </p:cTn>
                                        <p:tgtEl>
                                          <p:spTgt spid="128019"/>
                                        </p:tgtEl>
                                        <p:attrNameLst>
                                          <p:attrName>style.visibility</p:attrName>
                                        </p:attrNameLst>
                                      </p:cBhvr>
                                      <p:to>
                                        <p:strVal val="visible"/>
                                      </p:to>
                                    </p:set>
                                    <p:animEffect transition="in" filter="circle(in)">
                                      <p:cBhvr>
                                        <p:cTn id="27" dur="2000"/>
                                        <p:tgtEl>
                                          <p:spTgt spid="128019"/>
                                        </p:tgtEl>
                                      </p:cBhvr>
                                    </p:animEffect>
                                  </p:childTnLst>
                                </p:cTn>
                              </p:par>
                              <p:par>
                                <p:cTn id="28" presetID="6" presetClass="entr" presetSubtype="16" fill="hold" nodeType="withEffect">
                                  <p:stCondLst>
                                    <p:cond delay="0"/>
                                  </p:stCondLst>
                                  <p:childTnLst>
                                    <p:set>
                                      <p:cBhvr>
                                        <p:cTn id="29" dur="1" fill="hold">
                                          <p:stCondLst>
                                            <p:cond delay="0"/>
                                          </p:stCondLst>
                                        </p:cTn>
                                        <p:tgtEl>
                                          <p:spTgt spid="128020"/>
                                        </p:tgtEl>
                                        <p:attrNameLst>
                                          <p:attrName>style.visibility</p:attrName>
                                        </p:attrNameLst>
                                      </p:cBhvr>
                                      <p:to>
                                        <p:strVal val="visible"/>
                                      </p:to>
                                    </p:set>
                                    <p:animEffect transition="in" filter="circle(in)">
                                      <p:cBhvr>
                                        <p:cTn id="30" dur="2000"/>
                                        <p:tgtEl>
                                          <p:spTgt spid="128020"/>
                                        </p:tgtEl>
                                      </p:cBhvr>
                                    </p:animEffect>
                                  </p:childTnLst>
                                </p:cTn>
                              </p:par>
                              <p:par>
                                <p:cTn id="31" presetID="6" presetClass="entr" presetSubtype="16"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circle(in)">
                                      <p:cBhvr>
                                        <p:cTn id="33" dur="2000"/>
                                        <p:tgtEl>
                                          <p:spTgt spid="3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1506"/>
                                        </p:tgtEl>
                                        <p:attrNameLst>
                                          <p:attrName>style.visibility</p:attrName>
                                        </p:attrNameLst>
                                      </p:cBhvr>
                                      <p:to>
                                        <p:strVal val="visible"/>
                                      </p:to>
                                    </p:set>
                                    <p:animEffect transition="in" filter="circle(in)">
                                      <p:cBhvr>
                                        <p:cTn id="36" dur="2000"/>
                                        <p:tgtEl>
                                          <p:spTgt spid="21506"/>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28003"/>
                                        </p:tgtEl>
                                        <p:attrNameLst>
                                          <p:attrName>style.visibility</p:attrName>
                                        </p:attrNameLst>
                                      </p:cBhvr>
                                      <p:to>
                                        <p:strVal val="visible"/>
                                      </p:to>
                                    </p:set>
                                    <p:animEffect transition="in" filter="circle(in)">
                                      <p:cBhvr>
                                        <p:cTn id="39" dur="2000"/>
                                        <p:tgtEl>
                                          <p:spTgt spid="12800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28004"/>
                                        </p:tgtEl>
                                        <p:attrNameLst>
                                          <p:attrName>style.visibility</p:attrName>
                                        </p:attrNameLst>
                                      </p:cBhvr>
                                      <p:to>
                                        <p:strVal val="visible"/>
                                      </p:to>
                                    </p:set>
                                    <p:animEffect transition="in" filter="circle(in)">
                                      <p:cBhvr>
                                        <p:cTn id="42" dur="2000"/>
                                        <p:tgtEl>
                                          <p:spTgt spid="128004"/>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28005"/>
                                        </p:tgtEl>
                                        <p:attrNameLst>
                                          <p:attrName>style.visibility</p:attrName>
                                        </p:attrNameLst>
                                      </p:cBhvr>
                                      <p:to>
                                        <p:strVal val="visible"/>
                                      </p:to>
                                    </p:set>
                                    <p:animEffect transition="in" filter="circle(in)">
                                      <p:cBhvr>
                                        <p:cTn id="45" dur="2000"/>
                                        <p:tgtEl>
                                          <p:spTgt spid="128005"/>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1510"/>
                                        </p:tgtEl>
                                        <p:attrNameLst>
                                          <p:attrName>style.visibility</p:attrName>
                                        </p:attrNameLst>
                                      </p:cBhvr>
                                      <p:to>
                                        <p:strVal val="visible"/>
                                      </p:to>
                                    </p:set>
                                    <p:animEffect transition="in" filter="circle(in)">
                                      <p:cBhvr>
                                        <p:cTn id="48" dur="2000"/>
                                        <p:tgtEl>
                                          <p:spTgt spid="21510"/>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21516"/>
                                        </p:tgtEl>
                                        <p:attrNameLst>
                                          <p:attrName>style.visibility</p:attrName>
                                        </p:attrNameLst>
                                      </p:cBhvr>
                                      <p:to>
                                        <p:strVal val="visible"/>
                                      </p:to>
                                    </p:set>
                                    <p:animEffect transition="in" filter="circle(in)">
                                      <p:cBhvr>
                                        <p:cTn id="51" dur="2000"/>
                                        <p:tgtEl>
                                          <p:spTgt spid="21516"/>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1517"/>
                                        </p:tgtEl>
                                        <p:attrNameLst>
                                          <p:attrName>style.visibility</p:attrName>
                                        </p:attrNameLst>
                                      </p:cBhvr>
                                      <p:to>
                                        <p:strVal val="visible"/>
                                      </p:to>
                                    </p:set>
                                    <p:animEffect transition="in" filter="circle(in)">
                                      <p:cBhvr>
                                        <p:cTn id="54" dur="2000"/>
                                        <p:tgtEl>
                                          <p:spTgt spid="21517"/>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circle(in)">
                                      <p:cBhvr>
                                        <p:cTn id="57" dur="2000"/>
                                        <p:tgtEl>
                                          <p:spTgt spid="21518"/>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1519"/>
                                        </p:tgtEl>
                                        <p:attrNameLst>
                                          <p:attrName>style.visibility</p:attrName>
                                        </p:attrNameLst>
                                      </p:cBhvr>
                                      <p:to>
                                        <p:strVal val="visible"/>
                                      </p:to>
                                    </p:set>
                                    <p:animEffect transition="in" filter="circle(in)">
                                      <p:cBhvr>
                                        <p:cTn id="60" dur="2000"/>
                                        <p:tgtEl>
                                          <p:spTgt spid="21519"/>
                                        </p:tgtEl>
                                      </p:cBhvr>
                                    </p:animEffect>
                                  </p:childTnLst>
                                </p:cTn>
                              </p:par>
                              <p:par>
                                <p:cTn id="61" presetID="6" presetClass="entr" presetSubtype="16" fill="hold" nodeType="withEffect">
                                  <p:stCondLst>
                                    <p:cond delay="0"/>
                                  </p:stCondLst>
                                  <p:childTnLst>
                                    <p:set>
                                      <p:cBhvr>
                                        <p:cTn id="62" dur="1" fill="hold">
                                          <p:stCondLst>
                                            <p:cond delay="0"/>
                                          </p:stCondLst>
                                        </p:cTn>
                                        <p:tgtEl>
                                          <p:spTgt spid="18448"/>
                                        </p:tgtEl>
                                        <p:attrNameLst>
                                          <p:attrName>style.visibility</p:attrName>
                                        </p:attrNameLst>
                                      </p:cBhvr>
                                      <p:to>
                                        <p:strVal val="visible"/>
                                      </p:to>
                                    </p:set>
                                    <p:animEffect transition="in" filter="circle(in)">
                                      <p:cBhvr>
                                        <p:cTn id="63" dur="2000"/>
                                        <p:tgtEl>
                                          <p:spTgt spid="1844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0" presetClass="path" presetSubtype="0" accel="50000" decel="50000" fill="hold" grpId="0" nodeType="clickEffect">
                                  <p:stCondLst>
                                    <p:cond delay="0"/>
                                  </p:stCondLst>
                                  <p:childTnLst>
                                    <p:animMotion origin="layout" path="M 0 0 L -0.08333 0 " pathEditMode="relative" ptsTypes="AA">
                                      <p:cBhvr>
                                        <p:cTn id="67" dur="2000" fill="hold"/>
                                        <p:tgtEl>
                                          <p:spTgt spid="128010"/>
                                        </p:tgtEl>
                                        <p:attrNameLst>
                                          <p:attrName>ppt_x</p:attrName>
                                          <p:attrName>ppt_y</p:attrName>
                                        </p:attrNameLst>
                                      </p:cBhvr>
                                    </p:animMotion>
                                  </p:childTnLst>
                                </p:cTn>
                              </p:par>
                              <p:par>
                                <p:cTn id="68" presetID="0" presetClass="path" presetSubtype="0" accel="50000" decel="50000" fill="hold" grpId="0" nodeType="withEffect">
                                  <p:stCondLst>
                                    <p:cond delay="0"/>
                                  </p:stCondLst>
                                  <p:childTnLst>
                                    <p:animMotion origin="layout" path="M 0 0 L -0.08333 0 " pathEditMode="relative" ptsTypes="AA">
                                      <p:cBhvr>
                                        <p:cTn id="69" dur="2000" fill="hold"/>
                                        <p:tgtEl>
                                          <p:spTgt spid="128008"/>
                                        </p:tgtEl>
                                        <p:attrNameLst>
                                          <p:attrName>ppt_x</p:attrName>
                                          <p:attrName>ppt_y</p:attrName>
                                        </p:attrNameLst>
                                      </p:cBhvr>
                                    </p:animMotion>
                                  </p:childTnLst>
                                </p:cTn>
                              </p:par>
                              <p:par>
                                <p:cTn id="70" presetID="0" presetClass="path" presetSubtype="0" accel="50000" decel="50000" fill="hold" grpId="0" nodeType="withEffect">
                                  <p:stCondLst>
                                    <p:cond delay="0"/>
                                  </p:stCondLst>
                                  <p:childTnLst>
                                    <p:animMotion origin="layout" path="M 0 0 L -0.08333 0 " pathEditMode="relative" ptsTypes="AA">
                                      <p:cBhvr>
                                        <p:cTn id="71" dur="2000" fill="hold"/>
                                        <p:tgtEl>
                                          <p:spTgt spid="128009"/>
                                        </p:tgtEl>
                                        <p:attrNameLst>
                                          <p:attrName>ppt_x</p:attrName>
                                          <p:attrName>ppt_y</p:attrName>
                                        </p:attrNameLst>
                                      </p:cBhvr>
                                    </p:animMotion>
                                  </p:childTnLst>
                                </p:cTn>
                              </p:par>
                              <p:par>
                                <p:cTn id="72" presetID="0" presetClass="path" presetSubtype="0" accel="50000" decel="50000" fill="hold" nodeType="withEffect">
                                  <p:stCondLst>
                                    <p:cond delay="0"/>
                                  </p:stCondLst>
                                  <p:childTnLst>
                                    <p:animMotion origin="layout" path="M 0 0 L -0.08333 0 " pathEditMode="relative" ptsTypes="AA">
                                      <p:cBhvr>
                                        <p:cTn id="73" dur="2000" fill="hold"/>
                                        <p:tgtEl>
                                          <p:spTgt spid="128007"/>
                                        </p:tgtEl>
                                        <p:attrNameLst>
                                          <p:attrName>ppt_x</p:attrName>
                                          <p:attrName>ppt_y</p:attrName>
                                        </p:attrNameLst>
                                      </p:cBhvr>
                                    </p:animMotion>
                                  </p:childTnLst>
                                </p:cTn>
                              </p:par>
                              <p:par>
                                <p:cTn id="74" presetID="0" presetClass="path" presetSubtype="0" accel="50000" decel="50000" fill="hold" grpId="0" nodeType="withEffect">
                                  <p:stCondLst>
                                    <p:cond delay="0"/>
                                  </p:stCondLst>
                                  <p:childTnLst>
                                    <p:animMotion origin="layout" path="M 0 0 L -0.08333 0 " pathEditMode="relative" ptsTypes="AA">
                                      <p:cBhvr>
                                        <p:cTn id="75" dur="2000" fill="hold"/>
                                        <p:tgtEl>
                                          <p:spTgt spid="128011"/>
                                        </p:tgtEl>
                                        <p:attrNameLst>
                                          <p:attrName>ppt_x</p:attrName>
                                          <p:attrName>ppt_y</p:attrName>
                                        </p:attrNameLst>
                                      </p:cBhvr>
                                    </p:animMotion>
                                  </p:childTnLst>
                                </p:cTn>
                              </p:par>
                              <p:par>
                                <p:cTn id="76" presetID="3" presetClass="entr" presetSubtype="10" fill="hold" grpId="0" nodeType="withEffect">
                                  <p:stCondLst>
                                    <p:cond delay="0"/>
                                  </p:stCondLst>
                                  <p:childTnLst>
                                    <p:set>
                                      <p:cBhvr>
                                        <p:cTn id="77" dur="1" fill="hold">
                                          <p:stCondLst>
                                            <p:cond delay="0"/>
                                          </p:stCondLst>
                                        </p:cTn>
                                        <p:tgtEl>
                                          <p:spTgt spid="128019"/>
                                        </p:tgtEl>
                                        <p:attrNameLst>
                                          <p:attrName>style.visibility</p:attrName>
                                        </p:attrNameLst>
                                      </p:cBhvr>
                                      <p:to>
                                        <p:strVal val="visible"/>
                                      </p:to>
                                    </p:set>
                                    <p:animEffect transition="in" filter="blinds(horizontal)">
                                      <p:cBhvr>
                                        <p:cTn id="78" dur="500"/>
                                        <p:tgtEl>
                                          <p:spTgt spid="128019"/>
                                        </p:tgtEl>
                                      </p:cBhvr>
                                    </p:animEffect>
                                  </p:childTnLst>
                                </p:cTn>
                              </p:par>
                              <p:par>
                                <p:cTn id="79" presetID="3" presetClass="entr" presetSubtype="10" fill="hold" nodeType="withEffect">
                                  <p:stCondLst>
                                    <p:cond delay="0"/>
                                  </p:stCondLst>
                                  <p:childTnLst>
                                    <p:set>
                                      <p:cBhvr>
                                        <p:cTn id="80" dur="1" fill="hold">
                                          <p:stCondLst>
                                            <p:cond delay="0"/>
                                          </p:stCondLst>
                                        </p:cTn>
                                        <p:tgtEl>
                                          <p:spTgt spid="128020"/>
                                        </p:tgtEl>
                                        <p:attrNameLst>
                                          <p:attrName>style.visibility</p:attrName>
                                        </p:attrNameLst>
                                      </p:cBhvr>
                                      <p:to>
                                        <p:strVal val="visible"/>
                                      </p:to>
                                    </p:set>
                                    <p:animEffect transition="in" filter="blinds(horizontal)">
                                      <p:cBhvr>
                                        <p:cTn id="81" dur="500"/>
                                        <p:tgtEl>
                                          <p:spTgt spid="12802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6" presetClass="entr" presetSubtype="16"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circle(in)">
                                      <p:cBhvr>
                                        <p:cTn id="86" dur="2000"/>
                                        <p:tgtEl>
                                          <p:spTgt spid="34"/>
                                        </p:tgtEl>
                                      </p:cBhvr>
                                    </p:animEffect>
                                  </p:childTnLst>
                                </p:cTn>
                              </p:par>
                              <p:par>
                                <p:cTn id="87" presetID="6" presetClass="entr" presetSubtype="16" fill="hold" nodeType="withEffect">
                                  <p:stCondLst>
                                    <p:cond delay="0"/>
                                  </p:stCondLst>
                                  <p:childTnLst>
                                    <p:set>
                                      <p:cBhvr>
                                        <p:cTn id="88" dur="1" fill="hold">
                                          <p:stCondLst>
                                            <p:cond delay="0"/>
                                          </p:stCondLst>
                                        </p:cTn>
                                        <p:tgtEl>
                                          <p:spTgt spid="128022"/>
                                        </p:tgtEl>
                                        <p:attrNameLst>
                                          <p:attrName>style.visibility</p:attrName>
                                        </p:attrNameLst>
                                      </p:cBhvr>
                                      <p:to>
                                        <p:strVal val="visible"/>
                                      </p:to>
                                    </p:set>
                                    <p:animEffect transition="in" filter="circle(in)">
                                      <p:cBhvr>
                                        <p:cTn id="89" dur="2000"/>
                                        <p:tgtEl>
                                          <p:spTgt spid="128022"/>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128021"/>
                                        </p:tgtEl>
                                        <p:attrNameLst>
                                          <p:attrName>style.visibility</p:attrName>
                                        </p:attrNameLst>
                                      </p:cBhvr>
                                      <p:to>
                                        <p:strVal val="visible"/>
                                      </p:to>
                                    </p:set>
                                    <p:animEffect transition="in" filter="circle(in)">
                                      <p:cBhvr>
                                        <p:cTn id="92" dur="2000"/>
                                        <p:tgtEl>
                                          <p:spTgt spid="12802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linds(horizontal)">
                                      <p:cBhvr>
                                        <p:cTn id="97" dur="500"/>
                                        <p:tgtEl>
                                          <p:spTgt spid="29"/>
                                        </p:tgtEl>
                                      </p:cBhvr>
                                    </p:animEffect>
                                  </p:childTnLst>
                                </p:cTn>
                              </p:par>
                            </p:childTnLst>
                          </p:cTn>
                        </p:par>
                        <p:par>
                          <p:cTn id="98" fill="hold" nodeType="afterGroup">
                            <p:stCondLst>
                              <p:cond delay="500"/>
                            </p:stCondLst>
                            <p:childTnLst>
                              <p:par>
                                <p:cTn id="99" presetID="3" presetClass="entr" presetSubtype="1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blinds(horizontal)">
                                      <p:cBhvr>
                                        <p:cTn id="101" dur="500"/>
                                        <p:tgtEl>
                                          <p:spTgt spid="3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4" presetClass="entr" presetSubtype="10" fill="hold" grpId="0" nodeType="clickEffect">
                                  <p:stCondLst>
                                    <p:cond delay="0"/>
                                  </p:stCondLst>
                                  <p:childTnLst>
                                    <p:set>
                                      <p:cBhvr>
                                        <p:cTn id="105" dur="1" fill="hold">
                                          <p:stCondLst>
                                            <p:cond delay="0"/>
                                          </p:stCondLst>
                                        </p:cTn>
                                        <p:tgtEl>
                                          <p:spTgt spid="11295"/>
                                        </p:tgtEl>
                                        <p:attrNameLst>
                                          <p:attrName>style.visibility</p:attrName>
                                        </p:attrNameLst>
                                      </p:cBhvr>
                                      <p:to>
                                        <p:strVal val="visible"/>
                                      </p:to>
                                    </p:set>
                                    <p:animEffect transition="in" filter="randombar(horizontal)">
                                      <p:cBhvr>
                                        <p:cTn id="106" dur="500"/>
                                        <p:tgtEl>
                                          <p:spTgt spid="11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128003" grpId="0" animBg="1"/>
      <p:bldP spid="128004" grpId="0" animBg="1"/>
      <p:bldP spid="128005" grpId="0" animBg="1"/>
      <p:bldP spid="21510" grpId="0" animBg="1"/>
      <p:bldP spid="128008" grpId="0" animBg="1"/>
      <p:bldP spid="128008" grpId="1" animBg="1"/>
      <p:bldP spid="128009" grpId="0" animBg="1"/>
      <p:bldP spid="128009" grpId="1" animBg="1"/>
      <p:bldP spid="128010" grpId="0" animBg="1"/>
      <p:bldP spid="128010" grpId="1" animBg="1"/>
      <p:bldP spid="128011" grpId="0" animBg="1"/>
      <p:bldP spid="128011" grpId="1" animBg="1"/>
      <p:bldP spid="21516" grpId="0" animBg="1"/>
      <p:bldP spid="21517" grpId="0" animBg="1"/>
      <p:bldP spid="21518" grpId="0" animBg="1"/>
      <p:bldP spid="21519" grpId="0" animBg="1"/>
      <p:bldP spid="128019" grpId="0"/>
      <p:bldP spid="128019" grpId="1"/>
      <p:bldP spid="128021" grpId="0"/>
      <p:bldP spid="18458" grpId="0"/>
      <p:bldP spid="29" grpId="0" animBg="1"/>
      <p:bldP spid="112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1287" y="2604049"/>
            <a:ext cx="44196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488" y="2604049"/>
            <a:ext cx="42672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Rectangle 20"/>
          <p:cNvSpPr>
            <a:spLocks noChangeArrowheads="1"/>
          </p:cNvSpPr>
          <p:nvPr/>
        </p:nvSpPr>
        <p:spPr bwMode="auto">
          <a:xfrm>
            <a:off x="538161" y="2557265"/>
            <a:ext cx="19532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50000"/>
              </a:spcBef>
              <a:spcAft>
                <a:spcPct val="0"/>
              </a:spcAft>
              <a:buClrTx/>
              <a:buSzTx/>
              <a:buNone/>
            </a:pPr>
            <a:r>
              <a:rPr lang="en-US" altLang="en-US" sz="2400" b="1" dirty="0" err="1">
                <a:solidFill>
                  <a:srgbClr val="0070C0"/>
                </a:solidFill>
                <a:latin typeface="Times New Roman" panose="02020603050405020304" pitchFamily="18" charset="0"/>
                <a:cs typeface="Arial" panose="020B0604020202020204" pitchFamily="34" charset="0"/>
              </a:rPr>
              <a:t>Lực</a:t>
            </a:r>
            <a:r>
              <a:rPr lang="en-US" altLang="en-US" sz="2400" b="1" dirty="0">
                <a:solidFill>
                  <a:srgbClr val="0070C0"/>
                </a:solidFill>
                <a:latin typeface="Times New Roman" panose="02020603050405020304" pitchFamily="18" charset="0"/>
                <a:cs typeface="Arial" panose="020B0604020202020204" pitchFamily="34" charset="0"/>
              </a:rPr>
              <a:t> ma </a:t>
            </a:r>
            <a:r>
              <a:rPr lang="en-US" altLang="en-US" sz="2400" b="1" dirty="0" err="1">
                <a:solidFill>
                  <a:srgbClr val="0070C0"/>
                </a:solidFill>
                <a:latin typeface="Times New Roman" panose="02020603050405020304" pitchFamily="18" charset="0"/>
                <a:cs typeface="Arial" panose="020B0604020202020204" pitchFamily="34" charset="0"/>
              </a:rPr>
              <a:t>sát</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nghỉ</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trong</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đời</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sống</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và</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kĩ</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thuật</a:t>
            </a:r>
            <a:r>
              <a:rPr lang="en-US" altLang="en-US" sz="2400" b="1" dirty="0">
                <a:solidFill>
                  <a:srgbClr val="0070C0"/>
                </a:solidFill>
                <a:latin typeface="Times New Roman" panose="02020603050405020304" pitchFamily="18" charset="0"/>
                <a:cs typeface="Arial" panose="020B0604020202020204" pitchFamily="34" charset="0"/>
              </a:rPr>
              <a:t>:</a:t>
            </a:r>
          </a:p>
        </p:txBody>
      </p:sp>
      <p:sp>
        <p:nvSpPr>
          <p:cNvPr id="14344" name="Rectangle 19"/>
          <p:cNvSpPr>
            <a:spLocks noChangeArrowheads="1"/>
          </p:cNvSpPr>
          <p:nvPr/>
        </p:nvSpPr>
        <p:spPr bwMode="auto">
          <a:xfrm>
            <a:off x="538162" y="664844"/>
            <a:ext cx="5938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nghỉ</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trượt</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14" name="Rectangle 13"/>
          <p:cNvSpPr>
            <a:spLocks noChangeArrowheads="1"/>
          </p:cNvSpPr>
          <p:nvPr/>
        </p:nvSpPr>
        <p:spPr bwMode="auto">
          <a:xfrm>
            <a:off x="538162" y="1143033"/>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rgbClr val="002060"/>
                </a:solidFill>
                <a:latin typeface="Times New Roman" panose="02020603050405020304" pitchFamily="18" charset="0"/>
                <a:cs typeface="Arial" panose="020B0604020202020204" pitchFamily="34" charset="0"/>
              </a:rPr>
              <a:t>1. </a:t>
            </a:r>
            <a:r>
              <a:rPr lang="en-US" altLang="en-US" sz="2400" b="1" dirty="0" err="1">
                <a:solidFill>
                  <a:srgbClr val="002060"/>
                </a:solidFill>
                <a:latin typeface="Times New Roman" panose="02020603050405020304" pitchFamily="18" charset="0"/>
                <a:cs typeface="Arial" panose="020B0604020202020204" pitchFamily="34" charset="0"/>
              </a:rPr>
              <a:t>Lực</a:t>
            </a:r>
            <a:r>
              <a:rPr lang="en-US" altLang="en-US" sz="2400" b="1" dirty="0">
                <a:solidFill>
                  <a:srgbClr val="002060"/>
                </a:solidFill>
                <a:latin typeface="Times New Roman" panose="02020603050405020304" pitchFamily="18" charset="0"/>
                <a:cs typeface="Arial" panose="020B0604020202020204" pitchFamily="34" charset="0"/>
              </a:rPr>
              <a:t> ma </a:t>
            </a:r>
            <a:r>
              <a:rPr lang="en-US" altLang="en-US" sz="2400" b="1" dirty="0" err="1">
                <a:solidFill>
                  <a:srgbClr val="002060"/>
                </a:solidFill>
                <a:latin typeface="Times New Roman" panose="02020603050405020304" pitchFamily="18" charset="0"/>
                <a:cs typeface="Arial" panose="020B0604020202020204" pitchFamily="34" charset="0"/>
              </a:rPr>
              <a:t>sát</a:t>
            </a:r>
            <a:r>
              <a:rPr lang="en-US" altLang="en-US" sz="2400" b="1" dirty="0">
                <a:solidFill>
                  <a:srgbClr val="002060"/>
                </a:solidFill>
                <a:latin typeface="Times New Roman" panose="02020603050405020304" pitchFamily="18" charset="0"/>
                <a:cs typeface="Arial" panose="020B0604020202020204" pitchFamily="34" charset="0"/>
              </a:rPr>
              <a:t> </a:t>
            </a:r>
            <a:r>
              <a:rPr lang="en-US" altLang="en-US" sz="2400" b="1" dirty="0" err="1" smtClean="0">
                <a:solidFill>
                  <a:srgbClr val="002060"/>
                </a:solidFill>
                <a:latin typeface="Times New Roman" panose="02020603050405020304" pitchFamily="18" charset="0"/>
                <a:cs typeface="Arial" panose="020B0604020202020204" pitchFamily="34" charset="0"/>
              </a:rPr>
              <a:t>nghỉ</a:t>
            </a:r>
            <a:r>
              <a:rPr lang="en-US" altLang="en-US" sz="2400" b="1" dirty="0" smtClean="0">
                <a:solidFill>
                  <a:srgbClr val="002060"/>
                </a:solidFill>
                <a:latin typeface="Times New Roman" panose="02020603050405020304" pitchFamily="18" charset="0"/>
                <a:cs typeface="Arial" panose="020B0604020202020204" pitchFamily="34" charset="0"/>
              </a:rPr>
              <a:t>:</a:t>
            </a:r>
            <a:endParaRPr lang="en-US" altLang="en-US" sz="2400" b="1" dirty="0">
              <a:solidFill>
                <a:srgbClr val="002060"/>
              </a:solidFill>
              <a:latin typeface="Times New Roman" panose="02020603050405020304" pitchFamily="18" charset="0"/>
              <a:cs typeface="Arial" panose="020B0604020202020204" pitchFamily="34" charset="0"/>
            </a:endParaRPr>
          </a:p>
        </p:txBody>
      </p:sp>
      <p:sp>
        <p:nvSpPr>
          <p:cNvPr id="15" name="Rectangle 25"/>
          <p:cNvSpPr>
            <a:spLocks noChangeArrowheads="1"/>
          </p:cNvSpPr>
          <p:nvPr/>
        </p:nvSpPr>
        <p:spPr bwMode="auto">
          <a:xfrm>
            <a:off x="3233532" y="6167987"/>
            <a:ext cx="3741737"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srgbClr val="00B050"/>
                </a:solidFill>
                <a:latin typeface="Times New Roman" pitchFamily="18" charset="0"/>
                <a:cs typeface="Times New Roman" pitchFamily="18" charset="0"/>
              </a:rPr>
              <a:t> a. </a:t>
            </a:r>
            <a:r>
              <a:rPr lang="en-US" sz="2400" b="1" dirty="0" err="1">
                <a:solidFill>
                  <a:srgbClr val="00B050"/>
                </a:solidFill>
                <a:latin typeface="Times New Roman" pitchFamily="18" charset="0"/>
                <a:cs typeface="Times New Roman" pitchFamily="18" charset="0"/>
              </a:rPr>
              <a:t>Bàn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chân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mặt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đường</a:t>
            </a:r>
            <a:endParaRPr lang="en-US" sz="2400" b="1" dirty="0">
              <a:solidFill>
                <a:srgbClr val="00B050"/>
              </a:solidFill>
              <a:latin typeface="Times New Roman" pitchFamily="18" charset="0"/>
              <a:cs typeface="Times New Roman" pitchFamily="18" charset="0"/>
            </a:endParaRPr>
          </a:p>
        </p:txBody>
      </p:sp>
      <p:sp>
        <p:nvSpPr>
          <p:cNvPr id="16" name="Rectangle 25"/>
          <p:cNvSpPr>
            <a:spLocks noChangeArrowheads="1"/>
          </p:cNvSpPr>
          <p:nvPr/>
        </p:nvSpPr>
        <p:spPr bwMode="auto">
          <a:xfrm>
            <a:off x="7760788" y="6167987"/>
            <a:ext cx="4038600"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srgbClr val="00B050"/>
                </a:solidFill>
                <a:latin typeface="Times New Roman" pitchFamily="18" charset="0"/>
                <a:cs typeface="Times New Roman" pitchFamily="18" charset="0"/>
              </a:rPr>
              <a:t> b. </a:t>
            </a:r>
            <a:r>
              <a:rPr lang="en-US" sz="2400" b="1" dirty="0" err="1">
                <a:solidFill>
                  <a:srgbClr val="00B050"/>
                </a:solidFill>
                <a:latin typeface="Times New Roman" pitchFamily="18" charset="0"/>
                <a:cs typeface="Times New Roman" pitchFamily="18" charset="0"/>
              </a:rPr>
              <a:t>Hàng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hóa</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băng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chuyền</a:t>
            </a:r>
            <a:r>
              <a:rPr lang="en-US" sz="2400" b="1" dirty="0">
                <a:solidFill>
                  <a:srgbClr val="00B050"/>
                </a:solidFill>
                <a:latin typeface="Times New Roman" pitchFamily="18" charset="0"/>
                <a:cs typeface="Times New Roman" pitchFamily="18" charset="0"/>
              </a:rPr>
              <a:t> </a:t>
            </a:r>
          </a:p>
        </p:txBody>
      </p:sp>
      <p:sp>
        <p:nvSpPr>
          <p:cNvPr id="12" name="Rectangle 11"/>
          <p:cNvSpPr/>
          <p:nvPr/>
        </p:nvSpPr>
        <p:spPr>
          <a:xfrm>
            <a:off x="1528354" y="166707"/>
            <a:ext cx="7425146" cy="584775"/>
          </a:xfrm>
          <a:prstGeom prst="rect">
            <a:avLst/>
          </a:prstGeom>
        </p:spPr>
        <p:txBody>
          <a:bodyPr wrap="square">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Tiết 23, 24, 25 - BÀI 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2" name="TextBox 1"/>
          <p:cNvSpPr txBox="1"/>
          <p:nvPr/>
        </p:nvSpPr>
        <p:spPr>
          <a:xfrm>
            <a:off x="3233532" y="1166192"/>
            <a:ext cx="8415130" cy="830997"/>
          </a:xfrm>
          <a:prstGeom prst="rect">
            <a:avLst/>
          </a:prstGeom>
          <a:noFill/>
        </p:spPr>
        <p:txBody>
          <a:bodyPr wrap="square" rtlCol="0">
            <a:spAutoFit/>
          </a:bodyPr>
          <a:lstStyle/>
          <a:p>
            <a:r>
              <a:rPr lang="vi-VN" sz="2400" b="1" dirty="0">
                <a:solidFill>
                  <a:srgbClr val="C00000"/>
                </a:solidFill>
                <a:latin typeface="Times New Roman" pitchFamily="18" charset="0"/>
                <a:cs typeface="Times New Roman" pitchFamily="18" charset="0"/>
              </a:rPr>
              <a:t>Lực ma sát nghỉ là lực giữ cho vật đứng yên ngay cả khi nó bị kéo hoặc đẩy</a:t>
            </a:r>
            <a:r>
              <a:rPr lang="vi-VN" sz="2400" b="1" dirty="0" smtClean="0">
                <a:solidFill>
                  <a:srgbClr val="C00000"/>
                </a:solidFill>
                <a:latin typeface="Times New Roman" pitchFamily="18" charset="0"/>
                <a:cs typeface="Times New Roman" pitchFamily="18" charset="0"/>
              </a:rPr>
              <a:t>.</a:t>
            </a:r>
            <a:endParaRPr lang="en-US" sz="2400" b="1" dirty="0">
              <a:solidFill>
                <a:srgbClr val="C00000"/>
              </a:solidFill>
              <a:latin typeface="Times New Roman" pitchFamily="18" charset="0"/>
              <a:cs typeface="Times New Roman" pitchFamily="18" charset="0"/>
            </a:endParaRPr>
          </a:p>
        </p:txBody>
      </p:sp>
      <p:sp>
        <p:nvSpPr>
          <p:cNvPr id="4" name="TextBox 3"/>
          <p:cNvSpPr txBox="1"/>
          <p:nvPr/>
        </p:nvSpPr>
        <p:spPr>
          <a:xfrm>
            <a:off x="672549" y="1783004"/>
            <a:ext cx="11290852" cy="830997"/>
          </a:xfrm>
          <a:prstGeom prst="rect">
            <a:avLst/>
          </a:prstGeom>
          <a:noFill/>
        </p:spPr>
        <p:txBody>
          <a:bodyPr wrap="square" rtlCol="0">
            <a:spAutoFit/>
          </a:bodyPr>
          <a:lstStyle/>
          <a:p>
            <a:r>
              <a:rPr lang="vi-VN" sz="2400" dirty="0">
                <a:latin typeface="Times New Roman" pitchFamily="18" charset="0"/>
                <a:cs typeface="Times New Roman" pitchFamily="18" charset="0"/>
              </a:rPr>
              <a:t>Ví dụ: Con người và một số động vật có thể đi lại được hoặc cầm, nắm được các vật nặng là nhờ có sự xuất hiện của lực ma sát nghỉ</a:t>
            </a:r>
            <a:r>
              <a:rPr lang="vi-VN"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0904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ipe(down)">
                                      <p:cBhvr>
                                        <p:cTn id="7" dur="500"/>
                                        <p:tgtEl>
                                          <p:spTgt spid="143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0"/>
                                        <p:tgtEl>
                                          <p:spTgt spid="11"/>
                                        </p:tgtEl>
                                      </p:cBhvr>
                                    </p:animEffect>
                                    <p:anim calcmode="lin" valueType="num">
                                      <p:cBhvr>
                                        <p:cTn id="13" dur="3000" fill="hold"/>
                                        <p:tgtEl>
                                          <p:spTgt spid="11"/>
                                        </p:tgtEl>
                                        <p:attrNameLst>
                                          <p:attrName>ppt_x</p:attrName>
                                        </p:attrNameLst>
                                      </p:cBhvr>
                                      <p:tavLst>
                                        <p:tav tm="0">
                                          <p:val>
                                            <p:strVal val="#ppt_x"/>
                                          </p:val>
                                        </p:tav>
                                        <p:tav tm="100000">
                                          <p:val>
                                            <p:strVal val="#ppt_x"/>
                                          </p:val>
                                        </p:tav>
                                      </p:tavLst>
                                    </p:anim>
                                    <p:anim calcmode="lin" valueType="num">
                                      <p:cBhvr>
                                        <p:cTn id="14" dur="3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42"/>
                                        </p:tgtEl>
                                        <p:attrNameLst>
                                          <p:attrName>style.visibility</p:attrName>
                                        </p:attrNameLst>
                                      </p:cBhvr>
                                      <p:to>
                                        <p:strVal val="visible"/>
                                      </p:to>
                                    </p:set>
                                    <p:animEffect transition="in" filter="fade">
                                      <p:cBhvr>
                                        <p:cTn id="23" dur="500"/>
                                        <p:tgtEl>
                                          <p:spTgt spid="14342"/>
                                        </p:tgtEl>
                                      </p:cBhvr>
                                    </p:animEffect>
                                  </p:childTnLst>
                                </p:cTn>
                              </p:par>
                            </p:childTnLst>
                          </p:cTn>
                        </p:par>
                        <p:par>
                          <p:cTn id="24" fill="hold" nodeType="withGroup">
                            <p:stCondLst>
                              <p:cond delay="500"/>
                            </p:stCondLst>
                            <p:childTnLst>
                              <p:par>
                                <p:cTn id="25" presetID="21"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5" grpId="0"/>
      <p:bldP spid="16"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a:spLocks noChangeArrowheads="1"/>
          </p:cNvSpPr>
          <p:nvPr/>
        </p:nvSpPr>
        <p:spPr bwMode="auto">
          <a:xfrm>
            <a:off x="7061200" y="3248025"/>
            <a:ext cx="152400" cy="304800"/>
          </a:xfrm>
          <a:prstGeom prst="rect">
            <a:avLst/>
          </a:prstGeom>
          <a:gradFill rotWithShape="1">
            <a:gsLst>
              <a:gs pos="0">
                <a:srgbClr val="FFCCFF"/>
              </a:gs>
              <a:gs pos="100000">
                <a:srgbClr val="76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57" name="Rectangle 3"/>
          <p:cNvSpPr>
            <a:spLocks noChangeArrowheads="1"/>
          </p:cNvSpPr>
          <p:nvPr/>
        </p:nvSpPr>
        <p:spPr bwMode="auto">
          <a:xfrm>
            <a:off x="6908800" y="3248025"/>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58" name="Rectangle 4"/>
          <p:cNvSpPr>
            <a:spLocks noChangeArrowheads="1"/>
          </p:cNvSpPr>
          <p:nvPr/>
        </p:nvSpPr>
        <p:spPr bwMode="auto">
          <a:xfrm>
            <a:off x="7213600" y="3248025"/>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59" name="Rectangle 5"/>
          <p:cNvSpPr>
            <a:spLocks noChangeArrowheads="1"/>
          </p:cNvSpPr>
          <p:nvPr/>
        </p:nvSpPr>
        <p:spPr bwMode="auto">
          <a:xfrm>
            <a:off x="7518400" y="3248025"/>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60" name="Rectangle 6"/>
          <p:cNvSpPr>
            <a:spLocks noChangeArrowheads="1"/>
          </p:cNvSpPr>
          <p:nvPr/>
        </p:nvSpPr>
        <p:spPr bwMode="auto">
          <a:xfrm>
            <a:off x="7366000" y="3248025"/>
            <a:ext cx="152400" cy="304800"/>
          </a:xfrm>
          <a:prstGeom prst="rect">
            <a:avLst/>
          </a:prstGeom>
          <a:gradFill rotWithShape="1">
            <a:gsLst>
              <a:gs pos="0">
                <a:srgbClr val="FFCCFF"/>
              </a:gs>
              <a:gs pos="100000">
                <a:srgbClr val="76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pic>
        <p:nvPicPr>
          <p:cNvPr id="61" name="Picture 7"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225" y="1717675"/>
            <a:ext cx="22034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8"/>
          <p:cNvSpPr>
            <a:spLocks noChangeArrowheads="1"/>
          </p:cNvSpPr>
          <p:nvPr/>
        </p:nvSpPr>
        <p:spPr bwMode="auto">
          <a:xfrm>
            <a:off x="4600575" y="1676400"/>
            <a:ext cx="152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3" name="Rectangle 9"/>
          <p:cNvSpPr>
            <a:spLocks noChangeArrowheads="1"/>
          </p:cNvSpPr>
          <p:nvPr/>
        </p:nvSpPr>
        <p:spPr bwMode="auto">
          <a:xfrm>
            <a:off x="3719513" y="1676400"/>
            <a:ext cx="1192212"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4" name="Oval 10"/>
          <p:cNvSpPr>
            <a:spLocks noChangeArrowheads="1"/>
          </p:cNvSpPr>
          <p:nvPr/>
        </p:nvSpPr>
        <p:spPr bwMode="auto">
          <a:xfrm>
            <a:off x="4651376" y="3222625"/>
            <a:ext cx="593725" cy="338138"/>
          </a:xfrm>
          <a:prstGeom prst="ellipse">
            <a:avLst/>
          </a:prstGeom>
          <a:noFill/>
          <a:ln w="571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5" name="Rectangle 11"/>
          <p:cNvSpPr>
            <a:spLocks noChangeArrowheads="1"/>
          </p:cNvSpPr>
          <p:nvPr/>
        </p:nvSpPr>
        <p:spPr bwMode="auto">
          <a:xfrm>
            <a:off x="4954588" y="3159125"/>
            <a:ext cx="2741612" cy="4572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66" name="Oval 12"/>
          <p:cNvSpPr>
            <a:spLocks noChangeArrowheads="1"/>
          </p:cNvSpPr>
          <p:nvPr/>
        </p:nvSpPr>
        <p:spPr bwMode="auto">
          <a:xfrm>
            <a:off x="7683500" y="3324225"/>
            <a:ext cx="228600" cy="152400"/>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7" name="AutoShape 13" descr="Papyrus"/>
          <p:cNvSpPr>
            <a:spLocks noChangeArrowheads="1"/>
          </p:cNvSpPr>
          <p:nvPr/>
        </p:nvSpPr>
        <p:spPr bwMode="auto">
          <a:xfrm>
            <a:off x="7823200" y="3006725"/>
            <a:ext cx="2057400" cy="838200"/>
          </a:xfrm>
          <a:prstGeom prst="cube">
            <a:avLst>
              <a:gd name="adj" fmla="val 25000"/>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8" name="Line 16"/>
          <p:cNvSpPr>
            <a:spLocks noChangeShapeType="1"/>
          </p:cNvSpPr>
          <p:nvPr/>
        </p:nvSpPr>
        <p:spPr bwMode="auto">
          <a:xfrm flipV="1">
            <a:off x="3581400" y="3870092"/>
            <a:ext cx="6553200" cy="127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fontAlgn="base">
              <a:spcBef>
                <a:spcPct val="0"/>
              </a:spcBef>
              <a:spcAft>
                <a:spcPct val="0"/>
              </a:spcAft>
              <a:defRPr/>
            </a:pPr>
            <a:endParaRPr lang="en-US">
              <a:solidFill>
                <a:prstClr val="black"/>
              </a:solidFill>
              <a:latin typeface="Trebuchet MS"/>
            </a:endParaRPr>
          </a:p>
        </p:txBody>
      </p:sp>
      <p:sp>
        <p:nvSpPr>
          <p:cNvPr id="69" name="Text Box 19"/>
          <p:cNvSpPr txBox="1">
            <a:spLocks noChangeArrowheads="1"/>
          </p:cNvSpPr>
          <p:nvPr/>
        </p:nvSpPr>
        <p:spPr bwMode="auto">
          <a:xfrm>
            <a:off x="7543800" y="28035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prstClr val="black"/>
                </a:solidFill>
                <a:latin typeface="Arial" panose="020B0604020202020204" pitchFamily="34" charset="0"/>
                <a:cs typeface="Arial" panose="020B0604020202020204" pitchFamily="34" charset="0"/>
              </a:rPr>
              <a:t>F</a:t>
            </a:r>
            <a:r>
              <a:rPr lang="en-US" altLang="en-US" sz="2400" b="1" baseline="-25000">
                <a:solidFill>
                  <a:prstClr val="black"/>
                </a:solidFill>
                <a:latin typeface="Arial" panose="020B0604020202020204" pitchFamily="34" charset="0"/>
                <a:cs typeface="Arial" panose="020B0604020202020204" pitchFamily="34" charset="0"/>
              </a:rPr>
              <a:t>k</a:t>
            </a:r>
          </a:p>
        </p:txBody>
      </p:sp>
      <p:sp>
        <p:nvSpPr>
          <p:cNvPr id="70" name="Line 20"/>
          <p:cNvSpPr>
            <a:spLocks noChangeShapeType="1"/>
          </p:cNvSpPr>
          <p:nvPr/>
        </p:nvSpPr>
        <p:spPr bwMode="auto">
          <a:xfrm>
            <a:off x="7620000" y="2803525"/>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71" name="Line 19"/>
          <p:cNvSpPr>
            <a:spLocks noChangeShapeType="1"/>
          </p:cNvSpPr>
          <p:nvPr/>
        </p:nvSpPr>
        <p:spPr bwMode="auto">
          <a:xfrm flipH="1">
            <a:off x="6599238" y="3413125"/>
            <a:ext cx="1143000" cy="0"/>
          </a:xfrm>
          <a:prstGeom prst="line">
            <a:avLst/>
          </a:prstGeom>
          <a:noFill/>
          <a:ln w="57150">
            <a:solidFill>
              <a:srgbClr val="0000FF"/>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72" name="Line 13"/>
          <p:cNvSpPr>
            <a:spLocks noChangeShapeType="1"/>
          </p:cNvSpPr>
          <p:nvPr/>
        </p:nvSpPr>
        <p:spPr bwMode="auto">
          <a:xfrm>
            <a:off x="6797039" y="3736975"/>
            <a:ext cx="457200" cy="0"/>
          </a:xfrm>
          <a:prstGeom prst="line">
            <a:avLst/>
          </a:prstGeom>
          <a:ln>
            <a:tailEnd type="triangle" w="med" len="med"/>
          </a:ln>
          <a:extLst/>
        </p:spPr>
        <p:style>
          <a:lnRef idx="3">
            <a:schemeClr val="accent6"/>
          </a:lnRef>
          <a:fillRef idx="0">
            <a:schemeClr val="accent6"/>
          </a:fillRef>
          <a:effectRef idx="2">
            <a:schemeClr val="accent6"/>
          </a:effectRef>
          <a:fontRef idx="minor">
            <a:schemeClr val="tx1"/>
          </a:fontRef>
        </p:style>
        <p:txBody>
          <a:bodyPr/>
          <a:lstStyle/>
          <a:p>
            <a:pPr fontAlgn="base">
              <a:spcBef>
                <a:spcPct val="0"/>
              </a:spcBef>
              <a:spcAft>
                <a:spcPct val="0"/>
              </a:spcAft>
              <a:defRPr/>
            </a:pPr>
            <a:endParaRPr lang="en-US">
              <a:solidFill>
                <a:prstClr val="black"/>
              </a:solidFill>
              <a:latin typeface="Trebuchet MS"/>
            </a:endParaRPr>
          </a:p>
        </p:txBody>
      </p:sp>
      <p:sp>
        <p:nvSpPr>
          <p:cNvPr id="73" name="Text Box 21"/>
          <p:cNvSpPr txBox="1">
            <a:spLocks noChangeArrowheads="1"/>
          </p:cNvSpPr>
          <p:nvPr/>
        </p:nvSpPr>
        <p:spPr bwMode="auto">
          <a:xfrm>
            <a:off x="6870700" y="4133851"/>
            <a:ext cx="1511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srgbClr val="FF0000"/>
                </a:solidFill>
                <a:latin typeface="Arial" panose="020B0604020202020204" pitchFamily="34" charset="0"/>
                <a:cs typeface="Arial" panose="020B0604020202020204" pitchFamily="34" charset="0"/>
              </a:rPr>
              <a:t>F</a:t>
            </a:r>
            <a:r>
              <a:rPr lang="en-US" altLang="en-US" sz="2400" b="1" baseline="-25000">
                <a:solidFill>
                  <a:srgbClr val="FF0000"/>
                </a:solidFill>
                <a:latin typeface="Arial" panose="020B0604020202020204" pitchFamily="34" charset="0"/>
                <a:cs typeface="Arial" panose="020B0604020202020204" pitchFamily="34" charset="0"/>
              </a:rPr>
              <a:t>ms trượt</a:t>
            </a:r>
          </a:p>
        </p:txBody>
      </p:sp>
      <p:sp>
        <p:nvSpPr>
          <p:cNvPr id="74" name="Line 20"/>
          <p:cNvSpPr>
            <a:spLocks noChangeShapeType="1"/>
          </p:cNvSpPr>
          <p:nvPr/>
        </p:nvSpPr>
        <p:spPr bwMode="auto">
          <a:xfrm rot="10800000" flipH="1">
            <a:off x="6540500" y="3870325"/>
            <a:ext cx="1143000" cy="0"/>
          </a:xfrm>
          <a:prstGeom prst="line">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12315" name="Rectangle 19"/>
          <p:cNvSpPr>
            <a:spLocks noChangeArrowheads="1"/>
          </p:cNvSpPr>
          <p:nvPr/>
        </p:nvSpPr>
        <p:spPr bwMode="auto">
          <a:xfrm>
            <a:off x="350624" y="848637"/>
            <a:ext cx="5938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nghỉ</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trượt</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97" name="Rectangle 20"/>
          <p:cNvSpPr>
            <a:spLocks noChangeArrowheads="1"/>
          </p:cNvSpPr>
          <p:nvPr/>
        </p:nvSpPr>
        <p:spPr bwMode="auto">
          <a:xfrm>
            <a:off x="377825" y="1354132"/>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rgbClr val="002060"/>
                </a:solidFill>
                <a:latin typeface="Times New Roman" panose="02020603050405020304" pitchFamily="18" charset="0"/>
                <a:cs typeface="Arial" panose="020B0604020202020204" pitchFamily="34" charset="0"/>
              </a:rPr>
              <a:t>2. </a:t>
            </a:r>
            <a:r>
              <a:rPr lang="en-US" altLang="en-US" sz="2400" b="1" dirty="0" err="1">
                <a:solidFill>
                  <a:srgbClr val="002060"/>
                </a:solidFill>
                <a:latin typeface="Times New Roman" panose="02020603050405020304" pitchFamily="18" charset="0"/>
                <a:cs typeface="Arial" panose="020B0604020202020204" pitchFamily="34" charset="0"/>
              </a:rPr>
              <a:t>Lực</a:t>
            </a:r>
            <a:r>
              <a:rPr lang="en-US" altLang="en-US" sz="2400" b="1" dirty="0">
                <a:solidFill>
                  <a:srgbClr val="002060"/>
                </a:solidFill>
                <a:latin typeface="Times New Roman" panose="02020603050405020304" pitchFamily="18" charset="0"/>
                <a:cs typeface="Arial" panose="020B0604020202020204" pitchFamily="34" charset="0"/>
              </a:rPr>
              <a:t> ma </a:t>
            </a:r>
            <a:r>
              <a:rPr lang="en-US" altLang="en-US" sz="2400" b="1" dirty="0" err="1">
                <a:solidFill>
                  <a:srgbClr val="002060"/>
                </a:solidFill>
                <a:latin typeface="Times New Roman" panose="02020603050405020304" pitchFamily="18" charset="0"/>
                <a:cs typeface="Arial" panose="020B0604020202020204" pitchFamily="34" charset="0"/>
              </a:rPr>
              <a:t>sát</a:t>
            </a:r>
            <a:r>
              <a:rPr lang="en-US" altLang="en-US" sz="2400" b="1" dirty="0">
                <a:solidFill>
                  <a:srgbClr val="002060"/>
                </a:solidFill>
                <a:latin typeface="Times New Roman" panose="02020603050405020304" pitchFamily="18" charset="0"/>
                <a:cs typeface="Arial" panose="020B0604020202020204" pitchFamily="34" charset="0"/>
              </a:rPr>
              <a:t> </a:t>
            </a:r>
            <a:r>
              <a:rPr lang="en-US" altLang="en-US" sz="2400" b="1" dirty="0" err="1">
                <a:solidFill>
                  <a:srgbClr val="002060"/>
                </a:solidFill>
                <a:latin typeface="Times New Roman" panose="02020603050405020304" pitchFamily="18" charset="0"/>
                <a:cs typeface="Arial" panose="020B0604020202020204" pitchFamily="34" charset="0"/>
              </a:rPr>
              <a:t>trượt</a:t>
            </a:r>
            <a:endParaRPr lang="en-US" altLang="en-US" sz="2400" b="1" dirty="0">
              <a:solidFill>
                <a:srgbClr val="002060"/>
              </a:solidFill>
              <a:latin typeface="Times New Roman" panose="02020603050405020304" pitchFamily="18" charset="0"/>
              <a:cs typeface="Arial" panose="020B0604020202020204" pitchFamily="34" charset="0"/>
            </a:endParaRPr>
          </a:p>
        </p:txBody>
      </p:sp>
      <p:sp>
        <p:nvSpPr>
          <p:cNvPr id="12318" name="Rectangle 1"/>
          <p:cNvSpPr>
            <a:spLocks noChangeArrowheads="1"/>
          </p:cNvSpPr>
          <p:nvPr/>
        </p:nvSpPr>
        <p:spPr bwMode="auto">
          <a:xfrm>
            <a:off x="532803" y="4755917"/>
            <a:ext cx="100615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fontAlgn="base">
              <a:spcBef>
                <a:spcPct val="50000"/>
              </a:spcBef>
              <a:spcAft>
                <a:spcPct val="0"/>
              </a:spcAft>
            </a:pPr>
            <a:r>
              <a:rPr lang="en-US" altLang="en-US" sz="3200" b="1" dirty="0" err="1">
                <a:solidFill>
                  <a:srgbClr val="0070C0"/>
                </a:solidFill>
              </a:rPr>
              <a:t>Lực</a:t>
            </a:r>
            <a:r>
              <a:rPr lang="en-US" altLang="en-US" sz="3200" b="1" dirty="0">
                <a:solidFill>
                  <a:srgbClr val="0070C0"/>
                </a:solidFill>
              </a:rPr>
              <a:t> ma </a:t>
            </a:r>
            <a:r>
              <a:rPr lang="en-US" altLang="en-US" sz="3200" b="1" dirty="0" err="1">
                <a:solidFill>
                  <a:srgbClr val="0070C0"/>
                </a:solidFill>
              </a:rPr>
              <a:t>sát</a:t>
            </a:r>
            <a:r>
              <a:rPr lang="en-US" altLang="en-US" sz="3200" b="1" dirty="0">
                <a:solidFill>
                  <a:srgbClr val="0070C0"/>
                </a:solidFill>
              </a:rPr>
              <a:t> </a:t>
            </a:r>
            <a:r>
              <a:rPr lang="en-US" altLang="en-US" sz="3200" b="1" dirty="0" err="1">
                <a:solidFill>
                  <a:srgbClr val="0070C0"/>
                </a:solidFill>
              </a:rPr>
              <a:t>trượt</a:t>
            </a:r>
            <a:r>
              <a:rPr lang="en-US" altLang="en-US" sz="3200" b="1" dirty="0">
                <a:solidFill>
                  <a:srgbClr val="0070C0"/>
                </a:solidFill>
              </a:rPr>
              <a:t> </a:t>
            </a:r>
            <a:r>
              <a:rPr lang="en-US" altLang="en-US" sz="3200" b="1" dirty="0" err="1">
                <a:solidFill>
                  <a:srgbClr val="0070C0"/>
                </a:solidFill>
              </a:rPr>
              <a:t>là</a:t>
            </a:r>
            <a:r>
              <a:rPr lang="en-US" altLang="en-US" sz="3200" b="1" dirty="0">
                <a:solidFill>
                  <a:srgbClr val="0070C0"/>
                </a:solidFill>
              </a:rPr>
              <a:t> </a:t>
            </a:r>
            <a:r>
              <a:rPr lang="en-US" altLang="en-US" sz="3200" b="1" dirty="0" err="1">
                <a:solidFill>
                  <a:srgbClr val="0070C0"/>
                </a:solidFill>
              </a:rPr>
              <a:t>lực</a:t>
            </a:r>
            <a:r>
              <a:rPr lang="en-US" altLang="en-US" sz="3200" b="1" dirty="0">
                <a:solidFill>
                  <a:srgbClr val="0070C0"/>
                </a:solidFill>
              </a:rPr>
              <a:t> </a:t>
            </a:r>
            <a:r>
              <a:rPr lang="en-US" altLang="en-US" sz="3200" b="1" dirty="0" err="1">
                <a:solidFill>
                  <a:srgbClr val="0070C0"/>
                </a:solidFill>
              </a:rPr>
              <a:t>xuất</a:t>
            </a:r>
            <a:r>
              <a:rPr lang="en-US" altLang="en-US" sz="3200" b="1" dirty="0">
                <a:solidFill>
                  <a:srgbClr val="0070C0"/>
                </a:solidFill>
              </a:rPr>
              <a:t> </a:t>
            </a:r>
            <a:r>
              <a:rPr lang="en-US" altLang="en-US" sz="3200" b="1" dirty="0" err="1">
                <a:solidFill>
                  <a:srgbClr val="0070C0"/>
                </a:solidFill>
              </a:rPr>
              <a:t>hiện</a:t>
            </a:r>
            <a:r>
              <a:rPr lang="en-US" altLang="en-US" sz="3200" b="1" dirty="0">
                <a:solidFill>
                  <a:srgbClr val="0070C0"/>
                </a:solidFill>
              </a:rPr>
              <a:t> </a:t>
            </a:r>
            <a:r>
              <a:rPr lang="en-US" altLang="en-US" sz="3200" b="1" dirty="0" err="1">
                <a:solidFill>
                  <a:srgbClr val="0070C0"/>
                </a:solidFill>
              </a:rPr>
              <a:t>khi</a:t>
            </a:r>
            <a:r>
              <a:rPr lang="en-US" altLang="en-US" sz="3200" b="1" dirty="0">
                <a:solidFill>
                  <a:srgbClr val="0070C0"/>
                </a:solidFill>
              </a:rPr>
              <a:t> </a:t>
            </a:r>
            <a:r>
              <a:rPr lang="en-US" altLang="en-US" sz="3200" b="1" dirty="0" err="1">
                <a:solidFill>
                  <a:srgbClr val="0070C0"/>
                </a:solidFill>
              </a:rPr>
              <a:t>vật</a:t>
            </a:r>
            <a:r>
              <a:rPr lang="en-US" altLang="en-US" sz="3200" b="1" dirty="0">
                <a:solidFill>
                  <a:srgbClr val="0070C0"/>
                </a:solidFill>
              </a:rPr>
              <a:t> </a:t>
            </a:r>
            <a:r>
              <a:rPr lang="en-US" altLang="en-US" sz="3200" b="1" dirty="0" err="1">
                <a:solidFill>
                  <a:srgbClr val="0070C0"/>
                </a:solidFill>
              </a:rPr>
              <a:t>trượt</a:t>
            </a:r>
            <a:r>
              <a:rPr lang="en-US" altLang="en-US" sz="3200" b="1" dirty="0">
                <a:solidFill>
                  <a:srgbClr val="0070C0"/>
                </a:solidFill>
              </a:rPr>
              <a:t> </a:t>
            </a:r>
            <a:r>
              <a:rPr lang="en-US" altLang="en-US" sz="3200" b="1" dirty="0" err="1">
                <a:solidFill>
                  <a:srgbClr val="0070C0"/>
                </a:solidFill>
              </a:rPr>
              <a:t>trên</a:t>
            </a:r>
            <a:r>
              <a:rPr lang="en-US" altLang="en-US" sz="3200" b="1" dirty="0">
                <a:solidFill>
                  <a:srgbClr val="0070C0"/>
                </a:solidFill>
              </a:rPr>
              <a:t> </a:t>
            </a:r>
            <a:r>
              <a:rPr lang="en-US" altLang="en-US" sz="3200" b="1" dirty="0" err="1">
                <a:solidFill>
                  <a:srgbClr val="0070C0"/>
                </a:solidFill>
              </a:rPr>
              <a:t>bề</a:t>
            </a:r>
            <a:r>
              <a:rPr lang="en-US" altLang="en-US" sz="3200" b="1" dirty="0">
                <a:solidFill>
                  <a:srgbClr val="0070C0"/>
                </a:solidFill>
              </a:rPr>
              <a:t> </a:t>
            </a:r>
            <a:r>
              <a:rPr lang="en-US" altLang="en-US" sz="3200" b="1" dirty="0" err="1">
                <a:solidFill>
                  <a:srgbClr val="0070C0"/>
                </a:solidFill>
              </a:rPr>
              <a:t>mặt</a:t>
            </a:r>
            <a:r>
              <a:rPr lang="en-US" altLang="en-US" sz="3200" b="1" dirty="0">
                <a:solidFill>
                  <a:srgbClr val="0070C0"/>
                </a:solidFill>
              </a:rPr>
              <a:t> </a:t>
            </a:r>
            <a:r>
              <a:rPr lang="en-US" altLang="en-US" sz="3200" b="1" dirty="0" err="1">
                <a:solidFill>
                  <a:srgbClr val="0070C0"/>
                </a:solidFill>
              </a:rPr>
              <a:t>của</a:t>
            </a:r>
            <a:r>
              <a:rPr lang="en-US" altLang="en-US" sz="3200" b="1" dirty="0">
                <a:solidFill>
                  <a:srgbClr val="0070C0"/>
                </a:solidFill>
              </a:rPr>
              <a:t> </a:t>
            </a:r>
            <a:r>
              <a:rPr lang="en-US" altLang="en-US" sz="3200" b="1" dirty="0" err="1">
                <a:solidFill>
                  <a:srgbClr val="0070C0"/>
                </a:solidFill>
              </a:rPr>
              <a:t>vật</a:t>
            </a:r>
            <a:r>
              <a:rPr lang="en-US" altLang="en-US" sz="3200" b="1" dirty="0">
                <a:solidFill>
                  <a:srgbClr val="0070C0"/>
                </a:solidFill>
              </a:rPr>
              <a:t> </a:t>
            </a:r>
            <a:r>
              <a:rPr lang="en-US" altLang="en-US" sz="3200" b="1" dirty="0" err="1">
                <a:solidFill>
                  <a:srgbClr val="0070C0"/>
                </a:solidFill>
              </a:rPr>
              <a:t>khác</a:t>
            </a:r>
            <a:endParaRPr lang="en-US" altLang="en-US" sz="3200" b="1" dirty="0">
              <a:solidFill>
                <a:srgbClr val="0070C0"/>
              </a:solidFill>
            </a:endParaRPr>
          </a:p>
        </p:txBody>
      </p:sp>
      <p:sp>
        <p:nvSpPr>
          <p:cNvPr id="26" name="Rectangle 25"/>
          <p:cNvSpPr/>
          <p:nvPr/>
        </p:nvSpPr>
        <p:spPr>
          <a:xfrm>
            <a:off x="1528354" y="205344"/>
            <a:ext cx="7425146" cy="584775"/>
          </a:xfrm>
          <a:prstGeom prst="rect">
            <a:avLst/>
          </a:prstGeom>
        </p:spPr>
        <p:txBody>
          <a:bodyPr wrap="square">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Tiết 23, 24, 25 - BÀI 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911399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heel(1)">
                                      <p:cBhvr>
                                        <p:cTn id="7" dur="2000"/>
                                        <p:tgtEl>
                                          <p:spTgt spid="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2"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circle(in)">
                                      <p:cBhvr>
                                        <p:cTn id="12" dur="2000"/>
                                        <p:tgtEl>
                                          <p:spTgt spid="64"/>
                                        </p:tgtEl>
                                      </p:cBhvr>
                                    </p:animEffect>
                                  </p:childTnLst>
                                </p:cTn>
                              </p:par>
                              <p:par>
                                <p:cTn id="13" presetID="6" presetClass="entr" presetSubtype="16" fill="hold" grpId="2"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circle(in)">
                                      <p:cBhvr>
                                        <p:cTn id="15" dur="2000"/>
                                        <p:tgtEl>
                                          <p:spTgt spid="62"/>
                                        </p:tgtEl>
                                      </p:cBhvr>
                                    </p:animEffect>
                                  </p:childTnLst>
                                </p:cTn>
                              </p:par>
                              <p:par>
                                <p:cTn id="16" presetID="6" presetClass="entr" presetSubtype="16" fill="hold" grpId="2"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circle(in)">
                                      <p:cBhvr>
                                        <p:cTn id="18" dur="2000"/>
                                        <p:tgtEl>
                                          <p:spTgt spid="63"/>
                                        </p:tgtEl>
                                      </p:cBhvr>
                                    </p:animEffect>
                                  </p:childTnLst>
                                </p:cTn>
                              </p:par>
                              <p:par>
                                <p:cTn id="19" presetID="6" presetClass="entr" presetSubtype="16"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circle(in)">
                                      <p:cBhvr>
                                        <p:cTn id="21" dur="2000"/>
                                        <p:tgtEl>
                                          <p:spTgt spid="61"/>
                                        </p:tgtEl>
                                      </p:cBhvr>
                                    </p:animEffect>
                                  </p:childTnLst>
                                </p:cTn>
                              </p:par>
                              <p:par>
                                <p:cTn id="22" presetID="6" presetClass="entr" presetSubtype="16" fill="hold" grpId="2"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circle(in)">
                                      <p:cBhvr>
                                        <p:cTn id="24" dur="2000"/>
                                        <p:tgtEl>
                                          <p:spTgt spid="65"/>
                                        </p:tgtEl>
                                      </p:cBhvr>
                                    </p:animEffect>
                                  </p:childTnLst>
                                </p:cTn>
                              </p:par>
                              <p:par>
                                <p:cTn id="25" presetID="6" presetClass="entr" presetSubtype="16" fill="hold" grpId="2"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circle(in)">
                                      <p:cBhvr>
                                        <p:cTn id="27" dur="2000"/>
                                        <p:tgtEl>
                                          <p:spTgt spid="69"/>
                                        </p:tgtEl>
                                      </p:cBhvr>
                                    </p:animEffect>
                                  </p:childTnLst>
                                </p:cTn>
                              </p:par>
                              <p:par>
                                <p:cTn id="28" presetID="6" presetClass="entr" presetSubtype="16" fill="hold"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circle(in)">
                                      <p:cBhvr>
                                        <p:cTn id="30" dur="2000"/>
                                        <p:tgtEl>
                                          <p:spTgt spid="70"/>
                                        </p:tgtEl>
                                      </p:cBhvr>
                                    </p:animEffect>
                                  </p:childTnLst>
                                </p:cTn>
                              </p:par>
                              <p:par>
                                <p:cTn id="31" presetID="6" presetClass="entr" presetSubtype="16"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circle(in)">
                                      <p:cBhvr>
                                        <p:cTn id="33" dur="2000"/>
                                        <p:tgtEl>
                                          <p:spTgt spid="71"/>
                                        </p:tgtEl>
                                      </p:cBhvr>
                                    </p:animEffect>
                                  </p:childTnLst>
                                </p:cTn>
                              </p:par>
                              <p:par>
                                <p:cTn id="34" presetID="6" presetClass="entr" presetSubtype="16" fill="hold" grpId="1"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circle(in)">
                                      <p:cBhvr>
                                        <p:cTn id="36" dur="2000"/>
                                        <p:tgtEl>
                                          <p:spTgt spid="56"/>
                                        </p:tgtEl>
                                      </p:cBhvr>
                                    </p:animEffect>
                                  </p:childTnLst>
                                </p:cTn>
                              </p:par>
                              <p:par>
                                <p:cTn id="37" presetID="6" presetClass="entr" presetSubtype="16" fill="hold" grpId="1"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circle(in)">
                                      <p:cBhvr>
                                        <p:cTn id="39" dur="2000"/>
                                        <p:tgtEl>
                                          <p:spTgt spid="57"/>
                                        </p:tgtEl>
                                      </p:cBhvr>
                                    </p:animEffect>
                                  </p:childTnLst>
                                </p:cTn>
                              </p:par>
                              <p:par>
                                <p:cTn id="40" presetID="6" presetClass="entr" presetSubtype="16" fill="hold" grpId="1"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circle(in)">
                                      <p:cBhvr>
                                        <p:cTn id="42" dur="2000"/>
                                        <p:tgtEl>
                                          <p:spTgt spid="58"/>
                                        </p:tgtEl>
                                      </p:cBhvr>
                                    </p:animEffect>
                                  </p:childTnLst>
                                </p:cTn>
                              </p:par>
                              <p:par>
                                <p:cTn id="43" presetID="6" presetClass="entr" presetSubtype="16" fill="hold" grpId="1"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circle(in)">
                                      <p:cBhvr>
                                        <p:cTn id="45" dur="2000"/>
                                        <p:tgtEl>
                                          <p:spTgt spid="59"/>
                                        </p:tgtEl>
                                      </p:cBhvr>
                                    </p:animEffect>
                                  </p:childTnLst>
                                </p:cTn>
                              </p:par>
                              <p:par>
                                <p:cTn id="46" presetID="6" presetClass="entr" presetSubtype="16" fill="hold" grpId="1"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circle(in)">
                                      <p:cBhvr>
                                        <p:cTn id="48" dur="2000"/>
                                        <p:tgtEl>
                                          <p:spTgt spid="60"/>
                                        </p:tgtEl>
                                      </p:cBhvr>
                                    </p:animEffect>
                                  </p:childTnLst>
                                </p:cTn>
                              </p:par>
                              <p:par>
                                <p:cTn id="49" presetID="6" presetClass="entr" presetSubtype="16" fill="hold" grpId="1"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circle(in)">
                                      <p:cBhvr>
                                        <p:cTn id="51" dur="2000"/>
                                        <p:tgtEl>
                                          <p:spTgt spid="66"/>
                                        </p:tgtEl>
                                      </p:cBhvr>
                                    </p:animEffect>
                                  </p:childTnLst>
                                </p:cTn>
                              </p:par>
                              <p:par>
                                <p:cTn id="52" presetID="6" presetClass="entr" presetSubtype="16" fill="hold" grpId="1"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circle(in)">
                                      <p:cBhvr>
                                        <p:cTn id="54" dur="2000"/>
                                        <p:tgtEl>
                                          <p:spTgt spid="67"/>
                                        </p:tgtEl>
                                      </p:cBhvr>
                                    </p:animEffect>
                                  </p:childTnLst>
                                </p:cTn>
                              </p:par>
                              <p:par>
                                <p:cTn id="55" presetID="6" presetClass="entr" presetSubtype="16"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circle(in)">
                                      <p:cBhvr>
                                        <p:cTn id="57" dur="2000"/>
                                        <p:tgtEl>
                                          <p:spTgt spid="6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0" presetClass="path" presetSubtype="0" accel="50000" decel="50000" fill="hold" grpId="0" nodeType="clickEffect">
                                  <p:stCondLst>
                                    <p:cond delay="0"/>
                                  </p:stCondLst>
                                  <p:childTnLst>
                                    <p:animMotion origin="layout" path="M 8.33333E-7 -4.44444E-6 L -0.08333 -4.44444E-6 " pathEditMode="relative" rAng="0" ptsTypes="AA">
                                      <p:cBhvr>
                                        <p:cTn id="61" dur="2000" fill="hold"/>
                                        <p:tgtEl>
                                          <p:spTgt spid="64"/>
                                        </p:tgtEl>
                                        <p:attrNameLst>
                                          <p:attrName>ppt_x</p:attrName>
                                          <p:attrName>ppt_y</p:attrName>
                                        </p:attrNameLst>
                                      </p:cBhvr>
                                      <p:rCtr x="-4167" y="0"/>
                                    </p:animMotion>
                                  </p:childTnLst>
                                </p:cTn>
                              </p:par>
                              <p:par>
                                <p:cTn id="62" presetID="0" presetClass="path" presetSubtype="0" accel="50000" decel="50000" fill="hold" grpId="0" nodeType="withEffect">
                                  <p:stCondLst>
                                    <p:cond delay="0"/>
                                  </p:stCondLst>
                                  <p:childTnLst>
                                    <p:animMotion origin="layout" path="M -1.66667E-6 -1.11111E-6 L -0.08333 -1.11111E-6 " pathEditMode="relative" rAng="0" ptsTypes="AA">
                                      <p:cBhvr>
                                        <p:cTn id="63" dur="2000" fill="hold"/>
                                        <p:tgtEl>
                                          <p:spTgt spid="62"/>
                                        </p:tgtEl>
                                        <p:attrNameLst>
                                          <p:attrName>ppt_x</p:attrName>
                                          <p:attrName>ppt_y</p:attrName>
                                        </p:attrNameLst>
                                      </p:cBhvr>
                                      <p:rCtr x="-4167" y="0"/>
                                    </p:animMotion>
                                  </p:childTnLst>
                                </p:cTn>
                              </p:par>
                              <p:par>
                                <p:cTn id="64" presetID="0" presetClass="path" presetSubtype="0" accel="50000" decel="50000" fill="hold" grpId="0" nodeType="withEffect">
                                  <p:stCondLst>
                                    <p:cond delay="0"/>
                                  </p:stCondLst>
                                  <p:childTnLst>
                                    <p:animMotion origin="layout" path="M 1.66667E-6 -1.11111E-6 L -0.08333 -1.11111E-6 " pathEditMode="relative" rAng="0" ptsTypes="AA">
                                      <p:cBhvr>
                                        <p:cTn id="65" dur="2000" fill="hold"/>
                                        <p:tgtEl>
                                          <p:spTgt spid="63"/>
                                        </p:tgtEl>
                                        <p:attrNameLst>
                                          <p:attrName>ppt_x</p:attrName>
                                          <p:attrName>ppt_y</p:attrName>
                                        </p:attrNameLst>
                                      </p:cBhvr>
                                      <p:rCtr x="-4167" y="0"/>
                                    </p:animMotion>
                                  </p:childTnLst>
                                </p:cTn>
                              </p:par>
                              <p:par>
                                <p:cTn id="66" presetID="0" presetClass="path" presetSubtype="0" accel="50000" decel="50000" fill="hold" nodeType="withEffect">
                                  <p:stCondLst>
                                    <p:cond delay="0"/>
                                  </p:stCondLst>
                                  <p:childTnLst>
                                    <p:animMotion origin="layout" path="M 2.22222E-6 -1.11111E-6 L -0.08334 -1.11111E-6 " pathEditMode="relative" rAng="0" ptsTypes="AA">
                                      <p:cBhvr>
                                        <p:cTn id="67" dur="2000" fill="hold"/>
                                        <p:tgtEl>
                                          <p:spTgt spid="61"/>
                                        </p:tgtEl>
                                        <p:attrNameLst>
                                          <p:attrName>ppt_x</p:attrName>
                                          <p:attrName>ppt_y</p:attrName>
                                        </p:attrNameLst>
                                      </p:cBhvr>
                                      <p:rCtr x="-4167" y="0"/>
                                    </p:animMotion>
                                  </p:childTnLst>
                                </p:cTn>
                              </p:par>
                              <p:par>
                                <p:cTn id="68" presetID="0" presetClass="path" presetSubtype="0" accel="50000" decel="50000" fill="hold" grpId="0" nodeType="withEffect">
                                  <p:stCondLst>
                                    <p:cond delay="0"/>
                                  </p:stCondLst>
                                  <p:childTnLst>
                                    <p:animMotion origin="layout" path="M 0 -1.48148E-6 L -0.08333 -1.48148E-6 " pathEditMode="relative" rAng="0" ptsTypes="AA">
                                      <p:cBhvr>
                                        <p:cTn id="69" dur="2000" fill="hold"/>
                                        <p:tgtEl>
                                          <p:spTgt spid="65"/>
                                        </p:tgtEl>
                                        <p:attrNameLst>
                                          <p:attrName>ppt_x</p:attrName>
                                          <p:attrName>ppt_y</p:attrName>
                                        </p:attrNameLst>
                                      </p:cBhvr>
                                      <p:rCtr x="-4167" y="0"/>
                                    </p:animMotion>
                                  </p:childTnLst>
                                </p:cTn>
                              </p:par>
                              <p:par>
                                <p:cTn id="70" presetID="3" presetClass="entr" presetSubtype="1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blinds(horizontal)">
                                      <p:cBhvr>
                                        <p:cTn id="72" dur="500"/>
                                        <p:tgtEl>
                                          <p:spTgt spid="69"/>
                                        </p:tgtEl>
                                      </p:cBhvr>
                                    </p:animEffect>
                                  </p:childTnLst>
                                </p:cTn>
                              </p:par>
                              <p:par>
                                <p:cTn id="73" presetID="3" presetClass="entr" presetSubtype="1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blinds(horizontal)">
                                      <p:cBhvr>
                                        <p:cTn id="75" dur="500"/>
                                        <p:tgtEl>
                                          <p:spTgt spid="70"/>
                                        </p:tgtEl>
                                      </p:cBhvr>
                                    </p:animEffect>
                                  </p:childTnLst>
                                </p:cTn>
                              </p:par>
                            </p:childTnLst>
                          </p:cTn>
                        </p:par>
                        <p:par>
                          <p:cTn id="76" fill="hold" nodeType="afterGroup">
                            <p:stCondLst>
                              <p:cond delay="2000"/>
                            </p:stCondLst>
                            <p:childTnLst>
                              <p:par>
                                <p:cTn id="77" presetID="3" presetClass="entr" presetSubtype="10"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blinds(horizontal)">
                                      <p:cBhvr>
                                        <p:cTn id="79" dur="500"/>
                                        <p:tgtEl>
                                          <p:spTgt spid="7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5" presetClass="path" presetSubtype="0" accel="50000" decel="50000" fill="hold" grpId="1" nodeType="clickEffect">
                                  <p:stCondLst>
                                    <p:cond delay="0"/>
                                  </p:stCondLst>
                                  <p:childTnLst>
                                    <p:animMotion origin="layout" path="M 8.33333E-7 -4.44444E-6 L -0.25 -4.44444E-6 " pathEditMode="relative" rAng="0" ptsTypes="AA">
                                      <p:cBhvr>
                                        <p:cTn id="83" dur="2000" fill="hold"/>
                                        <p:tgtEl>
                                          <p:spTgt spid="64"/>
                                        </p:tgtEl>
                                        <p:attrNameLst>
                                          <p:attrName>ppt_x</p:attrName>
                                          <p:attrName>ppt_y</p:attrName>
                                        </p:attrNameLst>
                                      </p:cBhvr>
                                      <p:rCtr x="-12500" y="0"/>
                                    </p:animMotion>
                                  </p:childTnLst>
                                </p:cTn>
                              </p:par>
                              <p:par>
                                <p:cTn id="84" presetID="35" presetClass="path" presetSubtype="0" accel="50000" decel="50000" fill="hold" grpId="1" nodeType="withEffect">
                                  <p:stCondLst>
                                    <p:cond delay="0"/>
                                  </p:stCondLst>
                                  <p:childTnLst>
                                    <p:animMotion origin="layout" path="M -1.66667E-6 -1.11111E-6 L -0.25 -1.11111E-6 " pathEditMode="relative" rAng="0" ptsTypes="AA">
                                      <p:cBhvr>
                                        <p:cTn id="85" dur="2000" fill="hold"/>
                                        <p:tgtEl>
                                          <p:spTgt spid="62"/>
                                        </p:tgtEl>
                                        <p:attrNameLst>
                                          <p:attrName>ppt_x</p:attrName>
                                          <p:attrName>ppt_y</p:attrName>
                                        </p:attrNameLst>
                                      </p:cBhvr>
                                      <p:rCtr x="-12500" y="0"/>
                                    </p:animMotion>
                                  </p:childTnLst>
                                </p:cTn>
                              </p:par>
                              <p:par>
                                <p:cTn id="86" presetID="35" presetClass="path" presetSubtype="0" accel="50000" decel="50000" fill="hold" grpId="1" nodeType="withEffect">
                                  <p:stCondLst>
                                    <p:cond delay="0"/>
                                  </p:stCondLst>
                                  <p:childTnLst>
                                    <p:animMotion origin="layout" path="M 1.66667E-6 -1.11111E-6 L -0.25 -1.11111E-6 " pathEditMode="relative" rAng="0" ptsTypes="AA">
                                      <p:cBhvr>
                                        <p:cTn id="87" dur="2000" fill="hold"/>
                                        <p:tgtEl>
                                          <p:spTgt spid="63"/>
                                        </p:tgtEl>
                                        <p:attrNameLst>
                                          <p:attrName>ppt_x</p:attrName>
                                          <p:attrName>ppt_y</p:attrName>
                                        </p:attrNameLst>
                                      </p:cBhvr>
                                      <p:rCtr x="-12500" y="0"/>
                                    </p:animMotion>
                                  </p:childTnLst>
                                </p:cTn>
                              </p:par>
                              <p:par>
                                <p:cTn id="88" presetID="35" presetClass="path" presetSubtype="0" accel="50000" decel="50000" fill="hold" nodeType="withEffect">
                                  <p:stCondLst>
                                    <p:cond delay="0"/>
                                  </p:stCondLst>
                                  <p:childTnLst>
                                    <p:animMotion origin="layout" path="M 2.22222E-6 -1.11111E-6 L -0.25 -1.11111E-6 " pathEditMode="relative" rAng="0" ptsTypes="AA">
                                      <p:cBhvr>
                                        <p:cTn id="89" dur="2000" fill="hold"/>
                                        <p:tgtEl>
                                          <p:spTgt spid="61"/>
                                        </p:tgtEl>
                                        <p:attrNameLst>
                                          <p:attrName>ppt_x</p:attrName>
                                          <p:attrName>ppt_y</p:attrName>
                                        </p:attrNameLst>
                                      </p:cBhvr>
                                      <p:rCtr x="-12500" y="0"/>
                                    </p:animMotion>
                                  </p:childTnLst>
                                </p:cTn>
                              </p:par>
                              <p:par>
                                <p:cTn id="90" presetID="35" presetClass="path" presetSubtype="0" accel="50000" decel="50000" fill="hold" grpId="1" nodeType="withEffect">
                                  <p:stCondLst>
                                    <p:cond delay="0"/>
                                  </p:stCondLst>
                                  <p:childTnLst>
                                    <p:animMotion origin="layout" path="M 0 -1.48148E-6 L -0.25 -1.48148E-6 " pathEditMode="relative" rAng="0" ptsTypes="AA">
                                      <p:cBhvr>
                                        <p:cTn id="91" dur="2000" fill="hold"/>
                                        <p:tgtEl>
                                          <p:spTgt spid="65"/>
                                        </p:tgtEl>
                                        <p:attrNameLst>
                                          <p:attrName>ppt_x</p:attrName>
                                          <p:attrName>ppt_y</p:attrName>
                                        </p:attrNameLst>
                                      </p:cBhvr>
                                      <p:rCtr x="-12500" y="0"/>
                                    </p:animMotion>
                                  </p:childTnLst>
                                </p:cTn>
                              </p:par>
                              <p:par>
                                <p:cTn id="92" presetID="35" presetClass="path" presetSubtype="0" accel="50000" decel="50000" fill="hold" grpId="1" nodeType="withEffect">
                                  <p:stCondLst>
                                    <p:cond delay="0"/>
                                  </p:stCondLst>
                                  <p:childTnLst>
                                    <p:animMotion origin="layout" path="M 3.33333E-6 3.7037E-7 L -0.25 3.7037E-7 " pathEditMode="relative" rAng="0" ptsTypes="AA">
                                      <p:cBhvr>
                                        <p:cTn id="93" dur="2000" fill="hold"/>
                                        <p:tgtEl>
                                          <p:spTgt spid="69"/>
                                        </p:tgtEl>
                                        <p:attrNameLst>
                                          <p:attrName>ppt_x</p:attrName>
                                          <p:attrName>ppt_y</p:attrName>
                                        </p:attrNameLst>
                                      </p:cBhvr>
                                      <p:rCtr x="-12500" y="0"/>
                                    </p:animMotion>
                                  </p:childTnLst>
                                </p:cTn>
                              </p:par>
                              <p:par>
                                <p:cTn id="94" presetID="35" presetClass="path" presetSubtype="0" accel="50000" decel="50000" fill="hold" nodeType="withEffect">
                                  <p:stCondLst>
                                    <p:cond delay="0"/>
                                  </p:stCondLst>
                                  <p:childTnLst>
                                    <p:animMotion origin="layout" path="M 3.33333E-6 3.7037E-6 L -0.25 3.7037E-6 " pathEditMode="relative" rAng="0" ptsTypes="AA">
                                      <p:cBhvr>
                                        <p:cTn id="95" dur="2000" fill="hold"/>
                                        <p:tgtEl>
                                          <p:spTgt spid="70"/>
                                        </p:tgtEl>
                                        <p:attrNameLst>
                                          <p:attrName>ppt_x</p:attrName>
                                          <p:attrName>ppt_y</p:attrName>
                                        </p:attrNameLst>
                                      </p:cBhvr>
                                      <p:rCtr x="-12500" y="0"/>
                                    </p:animMotion>
                                  </p:childTnLst>
                                </p:cTn>
                              </p:par>
                              <p:par>
                                <p:cTn id="96" presetID="35" presetClass="path" presetSubtype="0" accel="50000" decel="50000" fill="hold" nodeType="withEffect">
                                  <p:stCondLst>
                                    <p:cond delay="0"/>
                                  </p:stCondLst>
                                  <p:childTnLst>
                                    <p:animMotion origin="layout" path="M -4.72222E-6 4.81481E-6 L -0.25 4.81481E-6 " pathEditMode="relative" rAng="0" ptsTypes="AA">
                                      <p:cBhvr>
                                        <p:cTn id="97" dur="2000" fill="hold"/>
                                        <p:tgtEl>
                                          <p:spTgt spid="71"/>
                                        </p:tgtEl>
                                        <p:attrNameLst>
                                          <p:attrName>ppt_x</p:attrName>
                                          <p:attrName>ppt_y</p:attrName>
                                        </p:attrNameLst>
                                      </p:cBhvr>
                                      <p:rCtr x="-12500" y="0"/>
                                    </p:animMotion>
                                  </p:childTnLst>
                                </p:cTn>
                              </p:par>
                              <p:par>
                                <p:cTn id="98" presetID="35" presetClass="path" presetSubtype="0" accel="50000" decel="50000" fill="hold" grpId="0" nodeType="withEffect">
                                  <p:stCondLst>
                                    <p:cond delay="0"/>
                                  </p:stCondLst>
                                  <p:childTnLst>
                                    <p:animMotion origin="layout" path="M 1.11111E-6 -3.33333E-6 L -0.25 -3.33333E-6 " pathEditMode="relative" rAng="0" ptsTypes="AA">
                                      <p:cBhvr>
                                        <p:cTn id="99" dur="2000" fill="hold"/>
                                        <p:tgtEl>
                                          <p:spTgt spid="56"/>
                                        </p:tgtEl>
                                        <p:attrNameLst>
                                          <p:attrName>ppt_x</p:attrName>
                                          <p:attrName>ppt_y</p:attrName>
                                        </p:attrNameLst>
                                      </p:cBhvr>
                                      <p:rCtr x="-12500" y="0"/>
                                    </p:animMotion>
                                  </p:childTnLst>
                                </p:cTn>
                              </p:par>
                              <p:par>
                                <p:cTn id="100" presetID="35" presetClass="path" presetSubtype="0" accel="50000" decel="50000" fill="hold" grpId="0" nodeType="withEffect">
                                  <p:stCondLst>
                                    <p:cond delay="0"/>
                                  </p:stCondLst>
                                  <p:childTnLst>
                                    <p:animMotion origin="layout" path="M -2.22222E-6 -3.33333E-6 L -0.25 -3.33333E-6 " pathEditMode="relative" rAng="0" ptsTypes="AA">
                                      <p:cBhvr>
                                        <p:cTn id="101" dur="2000" fill="hold"/>
                                        <p:tgtEl>
                                          <p:spTgt spid="57"/>
                                        </p:tgtEl>
                                        <p:attrNameLst>
                                          <p:attrName>ppt_x</p:attrName>
                                          <p:attrName>ppt_y</p:attrName>
                                        </p:attrNameLst>
                                      </p:cBhvr>
                                      <p:rCtr x="-12500" y="0"/>
                                    </p:animMotion>
                                  </p:childTnLst>
                                </p:cTn>
                              </p:par>
                              <p:par>
                                <p:cTn id="102" presetID="35" presetClass="path" presetSubtype="0" accel="50000" decel="50000" fill="hold" grpId="0" nodeType="withEffect">
                                  <p:stCondLst>
                                    <p:cond delay="0"/>
                                  </p:stCondLst>
                                  <p:childTnLst>
                                    <p:animMotion origin="layout" path="M 4.44444E-6 -3.33333E-6 L -0.25 -3.33333E-6 " pathEditMode="relative" rAng="0" ptsTypes="AA">
                                      <p:cBhvr>
                                        <p:cTn id="103" dur="2000" fill="hold"/>
                                        <p:tgtEl>
                                          <p:spTgt spid="58"/>
                                        </p:tgtEl>
                                        <p:attrNameLst>
                                          <p:attrName>ppt_x</p:attrName>
                                          <p:attrName>ppt_y</p:attrName>
                                        </p:attrNameLst>
                                      </p:cBhvr>
                                      <p:rCtr x="-12500" y="0"/>
                                    </p:animMotion>
                                  </p:childTnLst>
                                </p:cTn>
                              </p:par>
                              <p:par>
                                <p:cTn id="104" presetID="35" presetClass="path" presetSubtype="0" accel="50000" decel="50000" fill="hold" grpId="0" nodeType="withEffect">
                                  <p:stCondLst>
                                    <p:cond delay="0"/>
                                  </p:stCondLst>
                                  <p:childTnLst>
                                    <p:animMotion origin="layout" path="M 1.11111E-6 -3.33333E-6 L -0.25 -3.33333E-6 " pathEditMode="relative" rAng="0" ptsTypes="AA">
                                      <p:cBhvr>
                                        <p:cTn id="105" dur="2000" fill="hold"/>
                                        <p:tgtEl>
                                          <p:spTgt spid="59"/>
                                        </p:tgtEl>
                                        <p:attrNameLst>
                                          <p:attrName>ppt_x</p:attrName>
                                          <p:attrName>ppt_y</p:attrName>
                                        </p:attrNameLst>
                                      </p:cBhvr>
                                      <p:rCtr x="-12500" y="0"/>
                                    </p:animMotion>
                                  </p:childTnLst>
                                </p:cTn>
                              </p:par>
                              <p:par>
                                <p:cTn id="106" presetID="35" presetClass="path" presetSubtype="0" accel="50000" decel="50000" fill="hold" grpId="0" nodeType="withEffect">
                                  <p:stCondLst>
                                    <p:cond delay="0"/>
                                  </p:stCondLst>
                                  <p:childTnLst>
                                    <p:animMotion origin="layout" path="M -2.22222E-6 -3.33333E-6 L -0.25 -3.33333E-6 " pathEditMode="relative" rAng="0" ptsTypes="AA">
                                      <p:cBhvr>
                                        <p:cTn id="107" dur="2000" fill="hold"/>
                                        <p:tgtEl>
                                          <p:spTgt spid="60"/>
                                        </p:tgtEl>
                                        <p:attrNameLst>
                                          <p:attrName>ppt_x</p:attrName>
                                          <p:attrName>ppt_y</p:attrName>
                                        </p:attrNameLst>
                                      </p:cBhvr>
                                      <p:rCtr x="-12500" y="0"/>
                                    </p:animMotion>
                                  </p:childTnLst>
                                </p:cTn>
                              </p:par>
                              <p:par>
                                <p:cTn id="108" presetID="35" presetClass="path" presetSubtype="0" accel="50000" decel="50000" fill="hold" grpId="0" nodeType="withEffect">
                                  <p:stCondLst>
                                    <p:cond delay="0"/>
                                  </p:stCondLst>
                                  <p:childTnLst>
                                    <p:animMotion origin="layout" path="M -1.11111E-6 -3.33333E-6 L -0.25 -3.33333E-6 " pathEditMode="relative" rAng="0" ptsTypes="AA">
                                      <p:cBhvr>
                                        <p:cTn id="109" dur="2000" fill="hold"/>
                                        <p:tgtEl>
                                          <p:spTgt spid="66"/>
                                        </p:tgtEl>
                                        <p:attrNameLst>
                                          <p:attrName>ppt_x</p:attrName>
                                          <p:attrName>ppt_y</p:attrName>
                                        </p:attrNameLst>
                                      </p:cBhvr>
                                      <p:rCtr x="-12500" y="0"/>
                                    </p:animMotion>
                                  </p:childTnLst>
                                </p:cTn>
                              </p:par>
                              <p:par>
                                <p:cTn id="110" presetID="35" presetClass="path" presetSubtype="0" accel="50000" decel="50000" fill="hold" grpId="0" nodeType="withEffect">
                                  <p:stCondLst>
                                    <p:cond delay="0"/>
                                  </p:stCondLst>
                                  <p:childTnLst>
                                    <p:animMotion origin="layout" path="M 1.11111E-6 2.96296E-6 L -0.25 2.96296E-6 " pathEditMode="relative" rAng="0" ptsTypes="AA">
                                      <p:cBhvr>
                                        <p:cTn id="111" dur="2000" fill="hold"/>
                                        <p:tgtEl>
                                          <p:spTgt spid="67"/>
                                        </p:tgtEl>
                                        <p:attrNameLst>
                                          <p:attrName>ppt_x</p:attrName>
                                          <p:attrName>ppt_y</p:attrName>
                                        </p:attrNameLst>
                                      </p:cBhvr>
                                      <p:rCtr x="-12500" y="0"/>
                                    </p:animMotion>
                                  </p:childTnLst>
                                </p:cTn>
                              </p:par>
                              <p:par>
                                <p:cTn id="112" presetID="35" presetClass="path" presetSubtype="0" accel="50000" decel="50000" fill="hold" nodeType="withEffect">
                                  <p:stCondLst>
                                    <p:cond delay="0"/>
                                  </p:stCondLst>
                                  <p:childTnLst>
                                    <p:animMotion origin="layout" path="M -3.33333E-6 2.22222E-6 L -0.25 2.22222E-6 " pathEditMode="relative" rAng="0" ptsTypes="AA">
                                      <p:cBhvr>
                                        <p:cTn id="113" dur="2000" fill="hold"/>
                                        <p:tgtEl>
                                          <p:spTgt spid="68"/>
                                        </p:tgtEl>
                                        <p:attrNameLst>
                                          <p:attrName>ppt_x</p:attrName>
                                          <p:attrName>ppt_y</p:attrName>
                                        </p:attrNameLst>
                                      </p:cBhvr>
                                      <p:rCtr x="-12500" y="0"/>
                                    </p:animMotion>
                                  </p:childTnLst>
                                </p:cTn>
                              </p:par>
                              <p:par>
                                <p:cTn id="114" presetID="14" presetClass="entr" presetSubtype="10" fill="hold" nodeType="with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randombar(horizontal)">
                                      <p:cBhvr>
                                        <p:cTn id="116" dur="500"/>
                                        <p:tgtEl>
                                          <p:spTgt spid="74"/>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randombar(horizontal)">
                                      <p:cBhvr>
                                        <p:cTn id="119" dur="500"/>
                                        <p:tgtEl>
                                          <p:spTgt spid="73"/>
                                        </p:tgtEl>
                                      </p:cBhvr>
                                    </p:animEffect>
                                  </p:childTnLst>
                                </p:cTn>
                              </p:par>
                              <p:par>
                                <p:cTn id="120" presetID="14" presetClass="entr" presetSubtype="10" fill="hold" nodeType="withEffect">
                                  <p:stCondLst>
                                    <p:cond delay="0"/>
                                  </p:stCondLst>
                                  <p:childTnLst>
                                    <p:set>
                                      <p:cBhvr>
                                        <p:cTn id="121" dur="1" fill="hold">
                                          <p:stCondLst>
                                            <p:cond delay="0"/>
                                          </p:stCondLst>
                                        </p:cTn>
                                        <p:tgtEl>
                                          <p:spTgt spid="72"/>
                                        </p:tgtEl>
                                        <p:attrNameLst>
                                          <p:attrName>style.visibility</p:attrName>
                                        </p:attrNameLst>
                                      </p:cBhvr>
                                      <p:to>
                                        <p:strVal val="visible"/>
                                      </p:to>
                                    </p:set>
                                    <p:animEffect transition="in" filter="randombar(horizontal)">
                                      <p:cBhvr>
                                        <p:cTn id="122" dur="500"/>
                                        <p:tgtEl>
                                          <p:spTgt spid="72"/>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12318"/>
                                        </p:tgtEl>
                                        <p:attrNameLst>
                                          <p:attrName>style.visibility</p:attrName>
                                        </p:attrNameLst>
                                      </p:cBhvr>
                                      <p:to>
                                        <p:strVal val="visible"/>
                                      </p:to>
                                    </p:set>
                                    <p:animEffect transition="in" filter="randombar(horizontal)">
                                      <p:cBhvr>
                                        <p:cTn id="127" dur="500"/>
                                        <p:tgtEl>
                                          <p:spTgt spid="12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2" grpId="0" animBg="1"/>
      <p:bldP spid="62" grpId="1" animBg="1"/>
      <p:bldP spid="62"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0" animBg="1"/>
      <p:bldP spid="66" grpId="1" animBg="1"/>
      <p:bldP spid="67" grpId="0" animBg="1"/>
      <p:bldP spid="67" grpId="1" animBg="1"/>
      <p:bldP spid="69" grpId="0"/>
      <p:bldP spid="69" grpId="1"/>
      <p:bldP spid="69" grpId="2"/>
      <p:bldP spid="73" grpId="0"/>
      <p:bldP spid="97" grpId="0"/>
      <p:bldP spid="12318" grpId="0"/>
    </p:bldLst>
  </p:timing>
</p:sld>
</file>

<file path=ppt/theme/theme1.xml><?xml version="1.0" encoding="utf-8"?>
<a:theme xmlns:a="http://schemas.openxmlformats.org/drawingml/2006/main" name="Slipstrea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552</TotalTime>
  <Words>2037</Words>
  <Application>Microsoft Office PowerPoint</Application>
  <PresentationFormat>Custom</PresentationFormat>
  <Paragraphs>181</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51</cp:revision>
  <dcterms:created xsi:type="dcterms:W3CDTF">2021-10-20T08:28:11Z</dcterms:created>
  <dcterms:modified xsi:type="dcterms:W3CDTF">2022-03-09T03:09:18Z</dcterms:modified>
</cp:coreProperties>
</file>