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1" r:id="rId5"/>
    <p:sldId id="268" r:id="rId6"/>
    <p:sldId id="270" r:id="rId7"/>
    <p:sldId id="262" r:id="rId8"/>
    <p:sldId id="272" r:id="rId9"/>
    <p:sldId id="264" r:id="rId10"/>
    <p:sldId id="265" r:id="rId11"/>
    <p:sldId id="276" r:id="rId12"/>
    <p:sldId id="273" r:id="rId13"/>
    <p:sldId id="277" r:id="rId14"/>
    <p:sldId id="275" r:id="rId15"/>
    <p:sldId id="281"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5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2045573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2151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4271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10532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4BD1D-1BE6-44EB-8165-108B451C0D76}"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800992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4BD1D-1BE6-44EB-8165-108B451C0D76}"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93021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4BD1D-1BE6-44EB-8165-108B451C0D76}"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1832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4BD1D-1BE6-44EB-8165-108B451C0D76}"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623452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4BD1D-1BE6-44EB-8165-108B451C0D76}"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4900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BD1D-1BE6-44EB-8165-108B451C0D76}"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75190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BD1D-1BE6-44EB-8165-108B451C0D76}"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16018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BD1D-1BE6-44EB-8165-108B451C0D76}" type="datetimeFigureOut">
              <a:rPr lang="en-US" smtClean="0"/>
              <a:t>1/24/2022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A60FB-6A2F-45DB-B54E-CB1A50CB7483}" type="slidenum">
              <a:rPr lang="en-US" smtClean="0"/>
              <a:t>‹#›</a:t>
            </a:fld>
            <a:endParaRPr lang="en-US"/>
          </a:p>
        </p:txBody>
      </p:sp>
    </p:spTree>
    <p:extLst>
      <p:ext uri="{BB962C8B-B14F-4D97-AF65-F5344CB8AC3E}">
        <p14:creationId xmlns:p14="http://schemas.microsoft.com/office/powerpoint/2010/main" val="1075111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file:///G:\music\Mong-uo-c-ki-nie-m-xua.mp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52400" y="228600"/>
            <a:ext cx="8763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spcBef>
                <a:spcPct val="50000"/>
              </a:spcBef>
            </a:pPr>
            <a:r>
              <a:rPr lang="en-US" sz="4800" b="1" u="sng" dirty="0"/>
              <a:t>Tiết </a:t>
            </a:r>
            <a:r>
              <a:rPr lang="en-US" sz="4800" b="1" u="sng" dirty="0" smtClean="0"/>
              <a:t>100,101,102</a:t>
            </a:r>
            <a:endParaRPr lang="en-US" sz="4800" b="1" u="sng" dirty="0" smtClean="0"/>
          </a:p>
          <a:p>
            <a:pPr algn="ctr" eaLnBrk="1" hangingPunct="1">
              <a:spcBef>
                <a:spcPct val="50000"/>
              </a:spcBef>
            </a:pPr>
            <a:r>
              <a:rPr lang="en-US" sz="4800" b="1" dirty="0" smtClean="0">
                <a:solidFill>
                  <a:srgbClr val="FF0000"/>
                </a:solidFill>
              </a:rPr>
              <a:t>CÁCH LÀM BÀI NGHỊ LUẬN VỀ MỘT VẤN ĐỀ TƯ TƯỞNG ĐẠO LÍ</a:t>
            </a:r>
            <a:endParaRPr lang="en-US" sz="4800" b="1" dirty="0">
              <a:solidFill>
                <a:srgbClr val="FF0000"/>
              </a:solidFill>
            </a:endParaRPr>
          </a:p>
        </p:txBody>
      </p:sp>
    </p:spTree>
    <p:extLst>
      <p:ext uri="{BB962C8B-B14F-4D97-AF65-F5344CB8AC3E}">
        <p14:creationId xmlns:p14="http://schemas.microsoft.com/office/powerpoint/2010/main" val="3942098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2"/>
          <p:cNvSpPr txBox="1">
            <a:spLocks noChangeArrowheads="1"/>
          </p:cNvSpPr>
          <p:nvPr/>
        </p:nvSpPr>
        <p:spPr bwMode="auto">
          <a:xfrm>
            <a:off x="251520" y="44624"/>
            <a:ext cx="419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u="sng" dirty="0"/>
              <a:t>  3.Viết bài</a:t>
            </a:r>
          </a:p>
        </p:txBody>
      </p:sp>
      <p:sp>
        <p:nvSpPr>
          <p:cNvPr id="3" name="Text Box 16"/>
          <p:cNvSpPr txBox="1">
            <a:spLocks noChangeArrowheads="1"/>
          </p:cNvSpPr>
          <p:nvPr/>
        </p:nvSpPr>
        <p:spPr bwMode="auto">
          <a:xfrm>
            <a:off x="251520" y="620688"/>
            <a:ext cx="878497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*Trong </a:t>
            </a:r>
            <a:r>
              <a:rPr lang="en-US" b="1" dirty="0"/>
              <a:t>kho tàng tục ngữ Việt Nam có nhiều câu tục ngữ sâu sắc thể hiện truyền thống đạo lí của người Việt Nam. Một trong những câu đó là câu </a:t>
            </a:r>
            <a:r>
              <a:rPr lang="en-US" b="1" dirty="0">
                <a:solidFill>
                  <a:srgbClr val="0000FF"/>
                </a:solidFill>
              </a:rPr>
              <a:t>“</a:t>
            </a:r>
            <a:r>
              <a:rPr lang="en-US" b="1" i="1" dirty="0">
                <a:solidFill>
                  <a:srgbClr val="0000FF"/>
                </a:solidFill>
              </a:rPr>
              <a:t>Uống nước nhớ nguồn”. </a:t>
            </a:r>
            <a:r>
              <a:rPr lang="en-US" b="1" dirty="0"/>
              <a:t>Câu tục ngữ này nói lên lời biết ơn đối với ai đã làm nên thành quả cho con người hưởng thụ.</a:t>
            </a:r>
          </a:p>
          <a:p>
            <a:pPr eaLnBrk="1" hangingPunct="1">
              <a:spcBef>
                <a:spcPct val="50000"/>
              </a:spcBef>
            </a:pPr>
            <a:r>
              <a:rPr lang="en-US" b="1" dirty="0"/>
              <a:t>              </a:t>
            </a:r>
            <a:r>
              <a:rPr lang="en-US" b="1" dirty="0">
                <a:solidFill>
                  <a:srgbClr val="FF0066"/>
                </a:solidFill>
              </a:rPr>
              <a:t>Đi từ chung đến riêng</a:t>
            </a:r>
          </a:p>
        </p:txBody>
      </p:sp>
      <p:sp>
        <p:nvSpPr>
          <p:cNvPr id="4" name="Text Box 18"/>
          <p:cNvSpPr txBox="1">
            <a:spLocks noChangeArrowheads="1"/>
          </p:cNvSpPr>
          <p:nvPr/>
        </p:nvSpPr>
        <p:spPr bwMode="auto">
          <a:xfrm>
            <a:off x="251520" y="3632244"/>
            <a:ext cx="878497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*Đất </a:t>
            </a:r>
            <a:r>
              <a:rPr lang="en-US" b="1" dirty="0"/>
              <a:t>nước Việt Nam có nhiều đền chùa và lễ hội. Một trong những đối tượng được thờ cúng, suy tôn là các anh hùng, các vị tổ tiên có công với dân, với làng, với nước.Truyền thống đó được phản ánh vào một câu tục ngữ rất hay và cô </a:t>
            </a:r>
            <a:r>
              <a:rPr lang="en-US" b="1" dirty="0" smtClean="0"/>
              <a:t>đọng </a:t>
            </a:r>
            <a:r>
              <a:rPr lang="en-US" b="1" i="1" dirty="0"/>
              <a:t>“</a:t>
            </a:r>
            <a:r>
              <a:rPr lang="en-US" b="1" i="1" dirty="0">
                <a:solidFill>
                  <a:srgbClr val="0000FF"/>
                </a:solidFill>
              </a:rPr>
              <a:t>Uống nước nhớ nguồn”</a:t>
            </a:r>
          </a:p>
          <a:p>
            <a:pPr eaLnBrk="1" hangingPunct="1">
              <a:spcBef>
                <a:spcPct val="50000"/>
              </a:spcBef>
            </a:pPr>
            <a:r>
              <a:rPr lang="en-US" b="1" dirty="0"/>
              <a:t>                </a:t>
            </a:r>
            <a:r>
              <a:rPr lang="en-US" b="1" dirty="0">
                <a:solidFill>
                  <a:srgbClr val="FF0066"/>
                </a:solidFill>
              </a:rPr>
              <a:t>Đi </a:t>
            </a:r>
            <a:r>
              <a:rPr lang="en-US" b="1">
                <a:solidFill>
                  <a:srgbClr val="FF0066"/>
                </a:solidFill>
              </a:rPr>
              <a:t>từ </a:t>
            </a:r>
            <a:r>
              <a:rPr lang="en-US" b="1" smtClean="0">
                <a:solidFill>
                  <a:srgbClr val="FF0066"/>
                </a:solidFill>
              </a:rPr>
              <a:t>thực </a:t>
            </a:r>
            <a:r>
              <a:rPr lang="en-US" b="1" dirty="0">
                <a:solidFill>
                  <a:srgbClr val="FF0066"/>
                </a:solidFill>
              </a:rPr>
              <a:t>tế đến đạo lí</a:t>
            </a:r>
          </a:p>
        </p:txBody>
      </p:sp>
    </p:spTree>
    <p:extLst>
      <p:ext uri="{BB962C8B-B14F-4D97-AF65-F5344CB8AC3E}">
        <p14:creationId xmlns:p14="http://schemas.microsoft.com/office/powerpoint/2010/main" val="3118913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179512" y="548680"/>
            <a:ext cx="8784976"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*Trong </a:t>
            </a:r>
            <a:r>
              <a:rPr lang="en-US" b="1" dirty="0"/>
              <a:t>cuộc sống bên cạnh những người tốt còn có không ít những kẻ vô ơn bạc nghĩa mà nhân dân ta đã khái quát thành những câu tục ngữ, thành ngữ như: </a:t>
            </a:r>
            <a:r>
              <a:rPr lang="en-US" b="1" i="1" dirty="0">
                <a:solidFill>
                  <a:srgbClr val="0000FF"/>
                </a:solidFill>
              </a:rPr>
              <a:t>Khỏi vòng cong đuôi, Có mới nới cũ, qua cầu rút</a:t>
            </a:r>
            <a:r>
              <a:rPr lang="en-US" b="1" dirty="0"/>
              <a:t> </a:t>
            </a:r>
            <a:r>
              <a:rPr lang="en-US" b="1" i="1" dirty="0">
                <a:solidFill>
                  <a:srgbClr val="0000FF"/>
                </a:solidFill>
              </a:rPr>
              <a:t>ván</a:t>
            </a:r>
            <a:r>
              <a:rPr lang="en-US" b="1" dirty="0"/>
              <a:t>…Để khuyên răn con người sống có đạo lí cha ông ta có câu: </a:t>
            </a:r>
            <a:r>
              <a:rPr lang="en-US" b="1" dirty="0">
                <a:solidFill>
                  <a:srgbClr val="0000FF"/>
                </a:solidFill>
              </a:rPr>
              <a:t>“</a:t>
            </a:r>
            <a:r>
              <a:rPr lang="en-US" b="1" i="1" dirty="0">
                <a:solidFill>
                  <a:srgbClr val="0000FF"/>
                </a:solidFill>
              </a:rPr>
              <a:t>Uống nước nhớ nguồn</a:t>
            </a:r>
            <a:r>
              <a:rPr lang="en-US" b="1" dirty="0">
                <a:solidFill>
                  <a:srgbClr val="0000FF"/>
                </a:solidFill>
              </a:rPr>
              <a:t>”. </a:t>
            </a:r>
            <a:r>
              <a:rPr lang="en-US" b="1" dirty="0"/>
              <a:t>Câu tục ngữ này đã thể hiện sâu sắc truyền thống đạo lí của người Việt.</a:t>
            </a:r>
          </a:p>
          <a:p>
            <a:pPr eaLnBrk="1" hangingPunct="1">
              <a:spcBef>
                <a:spcPct val="50000"/>
              </a:spcBef>
            </a:pPr>
            <a:r>
              <a:rPr lang="en-US" b="1" dirty="0"/>
              <a:t>     </a:t>
            </a:r>
            <a:r>
              <a:rPr lang="en-US" b="1" dirty="0">
                <a:solidFill>
                  <a:srgbClr val="FF0066"/>
                </a:solidFill>
              </a:rPr>
              <a:t>Mở bài bằng cách đưa ra những câu có nội dung trái ngược để dẫn vào vấn đề nghị luận.</a:t>
            </a:r>
          </a:p>
        </p:txBody>
      </p:sp>
    </p:spTree>
    <p:extLst>
      <p:ext uri="{BB962C8B-B14F-4D97-AF65-F5344CB8AC3E}">
        <p14:creationId xmlns:p14="http://schemas.microsoft.com/office/powerpoint/2010/main" val="1317889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p:cNvSpPr txBox="1">
            <a:spLocks noChangeArrowheads="1"/>
          </p:cNvSpPr>
          <p:nvPr/>
        </p:nvSpPr>
        <p:spPr bwMode="auto">
          <a:xfrm>
            <a:off x="323528" y="332656"/>
            <a:ext cx="828092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a:t>Nhân dân ta thường nhắc nhở nhau: </a:t>
            </a:r>
            <a:r>
              <a:rPr lang="en-US" b="1" i="1" dirty="0">
                <a:solidFill>
                  <a:srgbClr val="0000FF"/>
                </a:solidFill>
              </a:rPr>
              <a:t>“Uống nước nhớ nguồn”</a:t>
            </a:r>
            <a:r>
              <a:rPr lang="en-US" b="1" dirty="0"/>
              <a:t> Truyền thống đạo lí đó có ý nghĩa như thế nào với bản thân mỗi chúng ta.</a:t>
            </a:r>
          </a:p>
          <a:p>
            <a:pPr eaLnBrk="1" hangingPunct="1">
              <a:spcBef>
                <a:spcPct val="50000"/>
              </a:spcBef>
            </a:pPr>
            <a:r>
              <a:rPr lang="en-US" b="1" dirty="0"/>
              <a:t>           </a:t>
            </a:r>
            <a:r>
              <a:rPr lang="en-US" b="1" dirty="0">
                <a:solidFill>
                  <a:srgbClr val="FF0066"/>
                </a:solidFill>
              </a:rPr>
              <a:t>Mở bài trực tiếp</a:t>
            </a:r>
          </a:p>
        </p:txBody>
      </p:sp>
      <p:sp>
        <p:nvSpPr>
          <p:cNvPr id="3" name="Text Box 26"/>
          <p:cNvSpPr txBox="1">
            <a:spLocks noChangeArrowheads="1"/>
          </p:cNvSpPr>
          <p:nvPr/>
        </p:nvSpPr>
        <p:spPr bwMode="auto">
          <a:xfrm>
            <a:off x="251520" y="2552705"/>
            <a:ext cx="8784976"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a:t>Tục ngữ có câu </a:t>
            </a:r>
            <a:r>
              <a:rPr lang="en-US" b="1" i="1" dirty="0">
                <a:solidFill>
                  <a:srgbClr val="0000FF"/>
                </a:solidFill>
              </a:rPr>
              <a:t>“Ăn quả nhớ kẻ trồng cây, Uống nước sông nhớ mạch nguồn”</a:t>
            </a:r>
          </a:p>
          <a:p>
            <a:pPr eaLnBrk="1" hangingPunct="1">
              <a:spcBef>
                <a:spcPct val="50000"/>
              </a:spcBef>
            </a:pPr>
            <a:r>
              <a:rPr lang="en-US" b="1" dirty="0"/>
              <a:t>Truyền thống tốt đẹp ấy còn thể hiện qua câu tục ngữ </a:t>
            </a:r>
            <a:r>
              <a:rPr lang="en-US" b="1" i="1" dirty="0">
                <a:solidFill>
                  <a:srgbClr val="0000FF"/>
                </a:solidFill>
              </a:rPr>
              <a:t>“Uống nước nhớ nguồn</a:t>
            </a:r>
            <a:r>
              <a:rPr lang="en-US" b="1" dirty="0"/>
              <a:t>”. Ngày nay câu tục ngữ này còn có ý nghĩa ra sao chúng ta cùng đi tìm hiểu.</a:t>
            </a:r>
          </a:p>
          <a:p>
            <a:pPr eaLnBrk="1" hangingPunct="1">
              <a:spcBef>
                <a:spcPct val="50000"/>
              </a:spcBef>
            </a:pPr>
            <a:r>
              <a:rPr lang="en-US" b="1" dirty="0"/>
              <a:t>      </a:t>
            </a:r>
            <a:r>
              <a:rPr lang="en-US" b="1" dirty="0">
                <a:solidFill>
                  <a:srgbClr val="FF0066"/>
                </a:solidFill>
              </a:rPr>
              <a:t>Mở bài bằng một câu tục ngữ có nội dung tương tự</a:t>
            </a:r>
          </a:p>
        </p:txBody>
      </p:sp>
    </p:spTree>
    <p:extLst>
      <p:ext uri="{BB962C8B-B14F-4D97-AF65-F5344CB8AC3E}">
        <p14:creationId xmlns:p14="http://schemas.microsoft.com/office/powerpoint/2010/main" val="179492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33325"/>
            <a:ext cx="1905000" cy="487363"/>
          </a:xfrm>
        </p:spPr>
        <p:txBody>
          <a:bodyPr>
            <a:noAutofit/>
          </a:bodyPr>
          <a:lstStyle/>
          <a:p>
            <a:pPr eaLnBrk="1" hangingPunct="1"/>
            <a:r>
              <a:rPr lang="en-US" sz="2800" b="1" dirty="0" smtClean="0">
                <a:solidFill>
                  <a:srgbClr val="FF0000"/>
                </a:solidFill>
                <a:latin typeface="Times New Roman" pitchFamily="18" charset="0"/>
                <a:cs typeface="Times New Roman" pitchFamily="18" charset="0"/>
              </a:rPr>
              <a:t>3/ </a:t>
            </a:r>
            <a:r>
              <a:rPr lang="en-US" sz="2800" b="1" u="sng" dirty="0" smtClean="0">
                <a:solidFill>
                  <a:srgbClr val="FF0000"/>
                </a:solidFill>
                <a:latin typeface="Times New Roman" pitchFamily="18" charset="0"/>
                <a:cs typeface="Times New Roman" pitchFamily="18" charset="0"/>
              </a:rPr>
              <a:t>Viết bài </a:t>
            </a:r>
          </a:p>
        </p:txBody>
      </p:sp>
      <p:sp>
        <p:nvSpPr>
          <p:cNvPr id="7" name="TextBox 6"/>
          <p:cNvSpPr txBox="1">
            <a:spLocks noChangeArrowheads="1"/>
          </p:cNvSpPr>
          <p:nvPr/>
        </p:nvSpPr>
        <p:spPr bwMode="auto">
          <a:xfrm>
            <a:off x="152400" y="548680"/>
            <a:ext cx="89916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2400" b="1" dirty="0">
                <a:solidFill>
                  <a:srgbClr val="000000"/>
                </a:solidFill>
                <a:cs typeface="Times New Roman" pitchFamily="18" charset="0"/>
              </a:rPr>
              <a:t>	 T</a:t>
            </a:r>
            <a:r>
              <a:rPr lang="vi-VN" sz="2400" b="1" dirty="0">
                <a:solidFill>
                  <a:srgbClr val="000000"/>
                </a:solidFill>
                <a:cs typeface="Times New Roman" pitchFamily="18" charset="0"/>
              </a:rPr>
              <a:t>ục ngữ Việt Nam chứa đựng nhiều kinh nghiệm quý báu, nhiều bài </a:t>
            </a:r>
            <a:r>
              <a:rPr lang="en-US" sz="2400" b="1" dirty="0">
                <a:solidFill>
                  <a:srgbClr val="000000"/>
                </a:solidFill>
                <a:cs typeface="Times New Roman" pitchFamily="18" charset="0"/>
              </a:rPr>
              <a:t>học đạo lý nhắc nhở con người sống đúng, sống đẹp. Một trong những câu tục ngữ đó là  ”Uống nước nhớ nguồn”.</a:t>
            </a:r>
          </a:p>
          <a:p>
            <a:pPr eaLnBrk="1" hangingPunct="1"/>
            <a:r>
              <a:rPr lang="en-US" sz="2400" b="1" dirty="0">
                <a:solidFill>
                  <a:srgbClr val="000000"/>
                </a:solidFill>
                <a:cs typeface="Times New Roman" pitchFamily="18" charset="0"/>
              </a:rPr>
              <a:t> 	Vậy ”Uống nước nhớ nguồn” là gì? </a:t>
            </a:r>
            <a:r>
              <a:rPr lang="en-US" sz="2400" b="1" i="1" dirty="0">
                <a:solidFill>
                  <a:srgbClr val="000000"/>
                </a:solidFill>
                <a:cs typeface="Times New Roman" pitchFamily="18" charset="0"/>
              </a:rPr>
              <a:t>“Uống nước” </a:t>
            </a:r>
            <a:r>
              <a:rPr lang="en-US" sz="2400" b="1" dirty="0">
                <a:solidFill>
                  <a:srgbClr val="000000"/>
                </a:solidFill>
                <a:cs typeface="Times New Roman" pitchFamily="18" charset="0"/>
              </a:rPr>
              <a:t>là hưởng thành quả, sản phẩm vật chất, tinh thần của người khác. </a:t>
            </a:r>
            <a:r>
              <a:rPr lang="en-US" sz="2400" b="1" i="1" dirty="0">
                <a:solidFill>
                  <a:srgbClr val="000000"/>
                </a:solidFill>
                <a:cs typeface="Times New Roman" pitchFamily="18" charset="0"/>
              </a:rPr>
              <a:t>“Nhớ nguồn” </a:t>
            </a:r>
            <a:r>
              <a:rPr lang="en-US" sz="2400" b="1" dirty="0">
                <a:solidFill>
                  <a:srgbClr val="000000"/>
                </a:solidFill>
                <a:cs typeface="Times New Roman" pitchFamily="18" charset="0"/>
              </a:rPr>
              <a:t>là người hưởng thụ phải tri ân, gìn giữ và phát huy thành quả của người làm ra chúng. Câu tục ngữ nói lên lòng biết ơn những người làm ra thành quả cho chúng ta hưởng thụ. Câu tục ngữ nhằm khuyên nhủ và nhắc nhở mọi người sống có đạo lý, nhân nghĩa bởi cuộc đời cũng có những kẻ vô ơn </a:t>
            </a:r>
            <a:r>
              <a:rPr lang="en-US" sz="2400" b="1" i="1" dirty="0">
                <a:solidFill>
                  <a:srgbClr val="000000"/>
                </a:solidFill>
                <a:cs typeface="Times New Roman" pitchFamily="18" charset="0"/>
              </a:rPr>
              <a:t>“Qua cầu rút ván”, “Có mới nới cũ”, “Uống nước quên người đào giếng”</a:t>
            </a:r>
            <a:r>
              <a:rPr lang="en-US" sz="2400" b="1" dirty="0">
                <a:solidFill>
                  <a:srgbClr val="000000"/>
                </a:solidFill>
                <a:cs typeface="Times New Roman" pitchFamily="18" charset="0"/>
              </a:rPr>
              <a:t>. Nhớ ơn vốn là truyền thống đạo lý của dân tộc ta từ xưa đến nay. Thật vậy, trong gia đình con cái phải biết ơn tổ tiên, ông bà, cha mẹ được thể hiện qua các ngày giỗ, ngày lễ, thờ phụng, thăm viếng mồ mã ông bà, tổ tiên và yêu kính cha mẹ. Trong nhà trường, học sinh phải biết ơn thầy cô vì </a:t>
            </a:r>
            <a:r>
              <a:rPr lang="en-US" sz="2400" b="1" i="1" dirty="0">
                <a:solidFill>
                  <a:srgbClr val="000000"/>
                </a:solidFill>
                <a:cs typeface="Times New Roman" pitchFamily="18" charset="0"/>
              </a:rPr>
              <a:t>“Không thầy đố mày làm nên”, </a:t>
            </a:r>
            <a:r>
              <a:rPr lang="en-US" sz="2400" b="1" dirty="0">
                <a:solidFill>
                  <a:srgbClr val="000000"/>
                </a:solidFill>
                <a:cs typeface="Times New Roman" pitchFamily="18" charset="0"/>
              </a:rPr>
              <a:t>hàng năm có ngày kỉ niệm Nhà giáo Việt Nam 20/11 để tôn vinh thầy cô. </a:t>
            </a:r>
          </a:p>
        </p:txBody>
      </p:sp>
    </p:spTree>
    <p:extLst>
      <p:ext uri="{BB962C8B-B14F-4D97-AF65-F5344CB8AC3E}">
        <p14:creationId xmlns:p14="http://schemas.microsoft.com/office/powerpoint/2010/main" val="255823531"/>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712968" cy="6555641"/>
          </a:xfrm>
          <a:prstGeom prst="rect">
            <a:avLst/>
          </a:prstGeom>
        </p:spPr>
        <p:txBody>
          <a:bodyPr wrap="square">
            <a:spAutoFit/>
          </a:bodyPr>
          <a:lstStyle/>
          <a:p>
            <a:r>
              <a:rPr lang="en-US" sz="2800" b="1" dirty="0">
                <a:solidFill>
                  <a:srgbClr val="000000"/>
                </a:solidFill>
                <a:latin typeface="Times New Roman" pitchFamily="18" charset="0"/>
                <a:cs typeface="Times New Roman" pitchFamily="18" charset="0"/>
              </a:rPr>
              <a:t>Trong xã hội, thế hệ sau phải nhớ ơn thế hệ trước đã chiến đấu hi sinh, đổ bao mồ hôi nước mắt để bảo vệ, xây dựng đất nước như ngày nay, có phong trào đền ơn đáp nghĩa thể hiện lòng biết ơn những thương binh liệt sĩ, gia đình có công với cách mạng , bà mẹ Việt Nam anh hùng. Một đất nước, xã hội, gia đình mà giữ được truyền thống đạo lý </a:t>
            </a:r>
            <a:r>
              <a:rPr lang="en-US" sz="2800" b="1" i="1" dirty="0">
                <a:solidFill>
                  <a:srgbClr val="000000"/>
                </a:solidFill>
                <a:latin typeface="Times New Roman" pitchFamily="18" charset="0"/>
                <a:cs typeface="Times New Roman" pitchFamily="18" charset="0"/>
              </a:rPr>
              <a:t>”Uống nước nhớ nguồn” </a:t>
            </a:r>
            <a:r>
              <a:rPr lang="en-US" sz="2800" b="1" dirty="0">
                <a:solidFill>
                  <a:srgbClr val="000000"/>
                </a:solidFill>
                <a:latin typeface="Times New Roman" pitchFamily="18" charset="0"/>
                <a:cs typeface="Times New Roman" pitchFamily="18" charset="0"/>
              </a:rPr>
              <a:t>là một đất nước, xã hội, gia đình tốt đẹp, bền vững. Chúng ta cần có ý thức vun đắp, bảo vệ, góp phần xây dựng thành quả đạt được làm cho gia đình hạnh phúc, đất nước giàu mạnh.</a:t>
            </a:r>
          </a:p>
          <a:p>
            <a:r>
              <a:rPr lang="en-US" sz="2800" b="1" dirty="0">
                <a:solidFill>
                  <a:srgbClr val="000000"/>
                </a:solidFill>
                <a:latin typeface="Times New Roman" pitchFamily="18" charset="0"/>
                <a:cs typeface="Times New Roman" pitchFamily="18" charset="0"/>
              </a:rPr>
              <a:t>	Tóm lại, câu tục ngữ là một lời khuyên nhắc nhở sâu sắc về lòng biết ơn. Lòng biết ơn là thước đo đánh giá con người. Sống và thực hiện theo đạo lý trên là biểu hiện lối sống nghĩa tình, vừa văn minh, văn hóa.</a:t>
            </a:r>
          </a:p>
        </p:txBody>
      </p:sp>
    </p:spTree>
    <p:extLst>
      <p:ext uri="{BB962C8B-B14F-4D97-AF65-F5344CB8AC3E}">
        <p14:creationId xmlns:p14="http://schemas.microsoft.com/office/powerpoint/2010/main" val="3076015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9" name="Text Box 5"/>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0" name="Text Box 6"/>
          <p:cNvSpPr txBox="1">
            <a:spLocks noChangeArrowheads="1"/>
          </p:cNvSpPr>
          <p:nvPr/>
        </p:nvSpPr>
        <p:spPr bwMode="auto">
          <a:xfrm>
            <a:off x="0" y="404664"/>
            <a:ext cx="89644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000000"/>
                </a:solidFill>
              </a:rPr>
              <a:t>II. Cách làm bài nghị luận về một vấn đề tư tưởng, đạo lí</a:t>
            </a:r>
          </a:p>
        </p:txBody>
      </p:sp>
      <p:sp>
        <p:nvSpPr>
          <p:cNvPr id="139272" name="Text Box 8"/>
          <p:cNvSpPr txBox="1">
            <a:spLocks noChangeArrowheads="1"/>
          </p:cNvSpPr>
          <p:nvPr/>
        </p:nvSpPr>
        <p:spPr bwMode="auto">
          <a:xfrm>
            <a:off x="838200" y="4038600"/>
            <a:ext cx="487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5" name="Text Box 12"/>
          <p:cNvSpPr txBox="1">
            <a:spLocks noChangeArrowheads="1"/>
          </p:cNvSpPr>
          <p:nvPr/>
        </p:nvSpPr>
        <p:spPr bwMode="auto">
          <a:xfrm>
            <a:off x="2971800" y="1600200"/>
            <a:ext cx="678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6" name="Text Box 13"/>
          <p:cNvSpPr txBox="1">
            <a:spLocks noChangeArrowheads="1"/>
          </p:cNvSpPr>
          <p:nvPr/>
        </p:nvSpPr>
        <p:spPr bwMode="auto">
          <a:xfrm>
            <a:off x="2971800" y="3048000"/>
            <a:ext cx="541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7" name="Text Box 14"/>
          <p:cNvSpPr txBox="1">
            <a:spLocks noChangeArrowheads="1"/>
          </p:cNvSpPr>
          <p:nvPr/>
        </p:nvSpPr>
        <p:spPr bwMode="auto">
          <a:xfrm>
            <a:off x="-324544" y="1124744"/>
            <a:ext cx="2895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a:t>
            </a:r>
            <a:r>
              <a:rPr lang="en-US" b="1" dirty="0">
                <a:solidFill>
                  <a:srgbClr val="0000FF"/>
                </a:solidFill>
              </a:rPr>
              <a:t>a. Mở bài</a:t>
            </a:r>
          </a:p>
          <a:p>
            <a:pPr eaLnBrk="1" hangingPunct="1"/>
            <a:endParaRPr lang="en-US" dirty="0">
              <a:solidFill>
                <a:srgbClr val="0000FF"/>
              </a:solidFill>
              <a:latin typeface=".VnTime" pitchFamily="34" charset="0"/>
            </a:endParaRPr>
          </a:p>
        </p:txBody>
      </p:sp>
      <p:sp>
        <p:nvSpPr>
          <p:cNvPr id="139278" name="Text Box 15"/>
          <p:cNvSpPr txBox="1">
            <a:spLocks noChangeArrowheads="1"/>
          </p:cNvSpPr>
          <p:nvPr/>
        </p:nvSpPr>
        <p:spPr bwMode="auto">
          <a:xfrm>
            <a:off x="0" y="5105400"/>
            <a:ext cx="3200400"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spcBef>
                <a:spcPct val="20000"/>
              </a:spcBef>
            </a:pPr>
            <a:endParaRPr lang="en-US" b="1">
              <a:solidFill>
                <a:srgbClr val="000000"/>
              </a:solidFill>
            </a:endParaRPr>
          </a:p>
          <a:p>
            <a:pPr eaLnBrk="1" hangingPunct="1">
              <a:spcBef>
                <a:spcPct val="50000"/>
              </a:spcBef>
            </a:pPr>
            <a:endParaRPr lang="en-US">
              <a:solidFill>
                <a:srgbClr val="000000"/>
              </a:solidFill>
            </a:endParaRPr>
          </a:p>
        </p:txBody>
      </p:sp>
      <p:sp>
        <p:nvSpPr>
          <p:cNvPr id="139279" name="Text Box 16"/>
          <p:cNvSpPr txBox="1">
            <a:spLocks noChangeArrowheads="1"/>
          </p:cNvSpPr>
          <p:nvPr/>
        </p:nvSpPr>
        <p:spPr bwMode="auto">
          <a:xfrm>
            <a:off x="107504" y="3212976"/>
            <a:ext cx="90959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-Dùng các phép lập luận:chứng minh, giải </a:t>
            </a:r>
            <a:r>
              <a:rPr lang="en-US" b="1" dirty="0" smtClean="0">
                <a:solidFill>
                  <a:srgbClr val="000000"/>
                </a:solidFill>
              </a:rPr>
              <a:t>thích,phân </a:t>
            </a:r>
            <a:r>
              <a:rPr lang="en-US" b="1" dirty="0">
                <a:solidFill>
                  <a:srgbClr val="000000"/>
                </a:solidFill>
              </a:rPr>
              <a:t>tích.</a:t>
            </a:r>
          </a:p>
        </p:txBody>
      </p:sp>
      <p:sp>
        <p:nvSpPr>
          <p:cNvPr id="139280" name="Text Box 17"/>
          <p:cNvSpPr txBox="1">
            <a:spLocks noChangeArrowheads="1"/>
          </p:cNvSpPr>
          <p:nvPr/>
        </p:nvSpPr>
        <p:spPr bwMode="auto">
          <a:xfrm>
            <a:off x="107504" y="3789040"/>
            <a:ext cx="2590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FF"/>
                </a:solidFill>
              </a:rPr>
              <a:t>c. Kết bài</a:t>
            </a:r>
          </a:p>
        </p:txBody>
      </p:sp>
      <p:sp>
        <p:nvSpPr>
          <p:cNvPr id="139281" name="Text Box 18"/>
          <p:cNvSpPr txBox="1">
            <a:spLocks noChangeArrowheads="1"/>
          </p:cNvSpPr>
          <p:nvPr/>
        </p:nvSpPr>
        <p:spPr bwMode="auto">
          <a:xfrm>
            <a:off x="179512" y="1700808"/>
            <a:ext cx="47712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-Đi từ chung đến riêng</a:t>
            </a:r>
          </a:p>
        </p:txBody>
      </p:sp>
      <p:sp>
        <p:nvSpPr>
          <p:cNvPr id="139282" name="Text Box 19"/>
          <p:cNvSpPr txBox="1">
            <a:spLocks noChangeArrowheads="1"/>
          </p:cNvSpPr>
          <p:nvPr/>
        </p:nvSpPr>
        <p:spPr bwMode="auto">
          <a:xfrm>
            <a:off x="179512" y="2204864"/>
            <a:ext cx="48390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-Đi từ thực tế đến đạo lí</a:t>
            </a:r>
          </a:p>
        </p:txBody>
      </p:sp>
      <p:sp>
        <p:nvSpPr>
          <p:cNvPr id="139283" name="Text Box 25"/>
          <p:cNvSpPr txBox="1">
            <a:spLocks noChangeArrowheads="1"/>
          </p:cNvSpPr>
          <p:nvPr/>
        </p:nvSpPr>
        <p:spPr bwMode="auto">
          <a:xfrm>
            <a:off x="107504" y="4365104"/>
            <a:ext cx="69342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-Kết bài đi từ nhận thức tới hành động</a:t>
            </a:r>
          </a:p>
          <a:p>
            <a:pPr eaLnBrk="1" hangingPunct="1">
              <a:spcBef>
                <a:spcPct val="50000"/>
              </a:spcBef>
            </a:pPr>
            <a:r>
              <a:rPr lang="en-US" b="1" dirty="0">
                <a:solidFill>
                  <a:srgbClr val="000000"/>
                </a:solidFill>
              </a:rPr>
              <a:t>-Kết bài có tính chất tổng kết</a:t>
            </a:r>
          </a:p>
        </p:txBody>
      </p:sp>
      <p:sp>
        <p:nvSpPr>
          <p:cNvPr id="139284" name="Text Box 26"/>
          <p:cNvSpPr txBox="1">
            <a:spLocks noChangeArrowheads="1"/>
          </p:cNvSpPr>
          <p:nvPr/>
        </p:nvSpPr>
        <p:spPr bwMode="auto">
          <a:xfrm>
            <a:off x="107504" y="2708920"/>
            <a:ext cx="3124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FF"/>
                </a:solidFill>
              </a:rPr>
              <a:t>b.Thân bài</a:t>
            </a:r>
          </a:p>
        </p:txBody>
      </p:sp>
      <p:sp>
        <p:nvSpPr>
          <p:cNvPr id="83995" name="Text Box 27"/>
          <p:cNvSpPr txBox="1">
            <a:spLocks noChangeArrowheads="1"/>
          </p:cNvSpPr>
          <p:nvPr/>
        </p:nvSpPr>
        <p:spPr bwMode="auto">
          <a:xfrm>
            <a:off x="-59432" y="5517232"/>
            <a:ext cx="75837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FF0066"/>
                </a:solidFill>
              </a:rPr>
              <a:t>4.Đọc lại bài viết rồi sửa chữa</a:t>
            </a:r>
          </a:p>
        </p:txBody>
      </p:sp>
      <p:sp>
        <p:nvSpPr>
          <p:cNvPr id="83996" name="Text Box 28"/>
          <p:cNvSpPr txBox="1">
            <a:spLocks noChangeArrowheads="1"/>
          </p:cNvSpPr>
          <p:nvPr/>
        </p:nvSpPr>
        <p:spPr bwMode="auto">
          <a:xfrm>
            <a:off x="3011016" y="6165304"/>
            <a:ext cx="3505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Ghi nhớ</a:t>
            </a:r>
          </a:p>
        </p:txBody>
      </p:sp>
    </p:spTree>
    <p:extLst>
      <p:ext uri="{BB962C8B-B14F-4D97-AF65-F5344CB8AC3E}">
        <p14:creationId xmlns:p14="http://schemas.microsoft.com/office/powerpoint/2010/main" val="2723984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3995"/>
                                        </p:tgtEl>
                                        <p:attrNameLst>
                                          <p:attrName>style.visibility</p:attrName>
                                        </p:attrNameLst>
                                      </p:cBhvr>
                                      <p:to>
                                        <p:strVal val="visible"/>
                                      </p:to>
                                    </p:set>
                                    <p:animEffect transition="in" filter="blinds(horizontal)">
                                      <p:cBhvr>
                                        <p:cTn id="7" dur="500"/>
                                        <p:tgtEl>
                                          <p:spTgt spid="83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3996"/>
                                        </p:tgtEl>
                                        <p:attrNameLst>
                                          <p:attrName>style.visibility</p:attrName>
                                        </p:attrNameLst>
                                      </p:cBhvr>
                                      <p:to>
                                        <p:strVal val="visible"/>
                                      </p:to>
                                    </p:set>
                                    <p:animEffect transition="in" filter="blinds(horizontal)">
                                      <p:cBhvr>
                                        <p:cTn id="12" dur="500"/>
                                        <p:tgtEl>
                                          <p:spTgt spid="83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95" grpId="0"/>
      <p:bldP spid="839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9" name="Text Box 5"/>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2" name="Text Box 8"/>
          <p:cNvSpPr txBox="1">
            <a:spLocks noChangeArrowheads="1"/>
          </p:cNvSpPr>
          <p:nvPr/>
        </p:nvSpPr>
        <p:spPr bwMode="auto">
          <a:xfrm>
            <a:off x="838200" y="4038600"/>
            <a:ext cx="487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5" name="Text Box 11"/>
          <p:cNvSpPr txBox="1">
            <a:spLocks noChangeArrowheads="1"/>
          </p:cNvSpPr>
          <p:nvPr/>
        </p:nvSpPr>
        <p:spPr bwMode="auto">
          <a:xfrm>
            <a:off x="2971800" y="1600200"/>
            <a:ext cx="678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6" name="Text Box 12"/>
          <p:cNvSpPr txBox="1">
            <a:spLocks noChangeArrowheads="1"/>
          </p:cNvSpPr>
          <p:nvPr/>
        </p:nvSpPr>
        <p:spPr bwMode="auto">
          <a:xfrm>
            <a:off x="2971800" y="3048000"/>
            <a:ext cx="541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7" name="Text Box 13"/>
          <p:cNvSpPr txBox="1">
            <a:spLocks noChangeArrowheads="1"/>
          </p:cNvSpPr>
          <p:nvPr/>
        </p:nvSpPr>
        <p:spPr bwMode="auto">
          <a:xfrm>
            <a:off x="0" y="5105400"/>
            <a:ext cx="3200400"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spcBef>
                <a:spcPct val="20000"/>
              </a:spcBef>
            </a:pPr>
            <a:endParaRPr lang="en-US" b="1">
              <a:solidFill>
                <a:schemeClr val="tx2"/>
              </a:solidFill>
            </a:endParaRPr>
          </a:p>
          <a:p>
            <a:pPr eaLnBrk="1" hangingPunct="1">
              <a:spcBef>
                <a:spcPct val="50000"/>
              </a:spcBef>
            </a:pPr>
            <a:endParaRPr lang="en-US"/>
          </a:p>
        </p:txBody>
      </p:sp>
      <p:sp>
        <p:nvSpPr>
          <p:cNvPr id="144400" name="Text Box 16"/>
          <p:cNvSpPr txBox="1">
            <a:spLocks noChangeArrowheads="1"/>
          </p:cNvSpPr>
          <p:nvPr/>
        </p:nvSpPr>
        <p:spPr bwMode="auto">
          <a:xfrm>
            <a:off x="0" y="-99392"/>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FF0000"/>
                </a:solidFill>
              </a:rPr>
              <a:t>III. Luyện tập</a:t>
            </a:r>
          </a:p>
        </p:txBody>
      </p:sp>
      <p:sp>
        <p:nvSpPr>
          <p:cNvPr id="144401" name="Text Box 17"/>
          <p:cNvSpPr txBox="1">
            <a:spLocks noChangeArrowheads="1"/>
          </p:cNvSpPr>
          <p:nvPr/>
        </p:nvSpPr>
        <p:spPr bwMode="auto">
          <a:xfrm>
            <a:off x="4114800" y="1524000"/>
            <a:ext cx="472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p>
        </p:txBody>
      </p:sp>
      <p:sp>
        <p:nvSpPr>
          <p:cNvPr id="144402" name="Text Box 20"/>
          <p:cNvSpPr txBox="1">
            <a:spLocks noChangeArrowheads="1"/>
          </p:cNvSpPr>
          <p:nvPr/>
        </p:nvSpPr>
        <p:spPr bwMode="auto">
          <a:xfrm>
            <a:off x="2524472" y="-27384"/>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Đề bài : Tinh thần tự học</a:t>
            </a:r>
          </a:p>
        </p:txBody>
      </p:sp>
      <p:sp>
        <p:nvSpPr>
          <p:cNvPr id="144406" name="Text Box 24"/>
          <p:cNvSpPr txBox="1">
            <a:spLocks noChangeArrowheads="1"/>
          </p:cNvSpPr>
          <p:nvPr/>
        </p:nvSpPr>
        <p:spPr bwMode="auto">
          <a:xfrm>
            <a:off x="35496" y="332656"/>
            <a:ext cx="91085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A. </a:t>
            </a:r>
            <a:r>
              <a:rPr lang="en-US" sz="2400" b="1" u="sng" dirty="0"/>
              <a:t>Mở bài </a:t>
            </a:r>
            <a:r>
              <a:rPr lang="en-US" sz="2400" b="1" dirty="0"/>
              <a:t>: Giới thiệu về tinh thần tự học và tư tưởng chung của nó.</a:t>
            </a:r>
          </a:p>
        </p:txBody>
      </p:sp>
      <p:sp>
        <p:nvSpPr>
          <p:cNvPr id="86041" name="Text Box 25"/>
          <p:cNvSpPr txBox="1">
            <a:spLocks noChangeArrowheads="1"/>
          </p:cNvSpPr>
          <p:nvPr/>
        </p:nvSpPr>
        <p:spPr bwMode="auto">
          <a:xfrm>
            <a:off x="179512" y="692696"/>
            <a:ext cx="9044880"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B. </a:t>
            </a:r>
            <a:r>
              <a:rPr lang="en-US" sz="2400" b="1" u="sng" dirty="0"/>
              <a:t>Thân bài: </a:t>
            </a:r>
          </a:p>
          <a:p>
            <a:pPr eaLnBrk="1" hangingPunct="1">
              <a:spcBef>
                <a:spcPct val="50000"/>
              </a:spcBef>
            </a:pPr>
            <a:r>
              <a:rPr lang="en-US" sz="2400" b="1" dirty="0"/>
              <a:t>1.Giải thích thế nào là học và tự học</a:t>
            </a:r>
          </a:p>
          <a:p>
            <a:pPr eaLnBrk="1" hangingPunct="1">
              <a:spcBef>
                <a:spcPct val="50000"/>
              </a:spcBef>
            </a:pPr>
            <a:r>
              <a:rPr lang="en-US" sz="2400" b="1" dirty="0"/>
              <a:t>2.Ý nghĩa của tinh thần tự học</a:t>
            </a:r>
          </a:p>
          <a:p>
            <a:pPr eaLnBrk="1" hangingPunct="1">
              <a:spcBef>
                <a:spcPct val="50000"/>
              </a:spcBef>
            </a:pPr>
            <a:r>
              <a:rPr lang="en-US" sz="2400" b="1" dirty="0"/>
              <a:t>-Tự học giúp ta tiếp thu tri thức từ nhiều lĩnh vực khác nhau,giúp ta chủ động học tập ,tìm ra phương pháp phù hợp.</a:t>
            </a:r>
          </a:p>
          <a:p>
            <a:pPr eaLnBrk="1" hangingPunct="1">
              <a:spcBef>
                <a:spcPct val="50000"/>
              </a:spcBef>
            </a:pPr>
            <a:r>
              <a:rPr lang="en-US" sz="2400" b="1" dirty="0"/>
              <a:t>3. Cần có tinh thần tự học thế nào</a:t>
            </a:r>
          </a:p>
          <a:p>
            <a:pPr eaLnBrk="1" hangingPunct="1">
              <a:spcBef>
                <a:spcPct val="50000"/>
              </a:spcBef>
            </a:pPr>
            <a:r>
              <a:rPr lang="en-US" sz="2400" b="1" dirty="0"/>
              <a:t>-Học mọi lúc, mọi nơi…</a:t>
            </a:r>
          </a:p>
          <a:p>
            <a:pPr eaLnBrk="1" hangingPunct="1">
              <a:spcBef>
                <a:spcPct val="50000"/>
              </a:spcBef>
            </a:pPr>
            <a:r>
              <a:rPr lang="en-US" sz="2400" b="1" dirty="0"/>
              <a:t>4.Nêu một số gương về tinh thần tự học như: Bác Hồ, những nhà khoa học</a:t>
            </a:r>
          </a:p>
          <a:p>
            <a:pPr eaLnBrk="1" hangingPunct="1">
              <a:spcBef>
                <a:spcPct val="50000"/>
              </a:spcBef>
            </a:pPr>
            <a:r>
              <a:rPr lang="en-US" sz="2400" b="1" dirty="0"/>
              <a:t>5.Phê phán thái độ ỷ nại thiếu tự lập của một số học sinh ngày nay dẫn đến tình trạng rỗng kiến thức</a:t>
            </a:r>
          </a:p>
          <a:p>
            <a:pPr eaLnBrk="1" hangingPunct="1">
              <a:spcBef>
                <a:spcPct val="50000"/>
              </a:spcBef>
            </a:pPr>
            <a:r>
              <a:rPr lang="en-US" sz="2400" b="1" dirty="0"/>
              <a:t>C. </a:t>
            </a:r>
            <a:r>
              <a:rPr lang="en-US" sz="2400" b="1" u="sng" dirty="0"/>
              <a:t>Kết bài:-</a:t>
            </a:r>
            <a:r>
              <a:rPr lang="en-US" sz="2400" b="1" dirty="0"/>
              <a:t>Khẳng định ý nghĩa của tinh thần tự học trong thời đại hiện nay</a:t>
            </a:r>
          </a:p>
          <a:p>
            <a:pPr eaLnBrk="1" hangingPunct="1">
              <a:spcBef>
                <a:spcPct val="50000"/>
              </a:spcBef>
            </a:pPr>
            <a:endParaRPr lang="en-US" sz="2400" b="1" dirty="0"/>
          </a:p>
          <a:p>
            <a:pPr eaLnBrk="1" hangingPunct="1">
              <a:spcBef>
                <a:spcPct val="50000"/>
              </a:spcBef>
            </a:pPr>
            <a:endParaRPr lang="en-US" sz="2400" b="1" dirty="0"/>
          </a:p>
        </p:txBody>
      </p:sp>
    </p:spTree>
    <p:extLst>
      <p:ext uri="{BB962C8B-B14F-4D97-AF65-F5344CB8AC3E}">
        <p14:creationId xmlns:p14="http://schemas.microsoft.com/office/powerpoint/2010/main" val="3872508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6041"/>
                                        </p:tgtEl>
                                        <p:attrNameLst>
                                          <p:attrName>style.visibility</p:attrName>
                                        </p:attrNameLst>
                                      </p:cBhvr>
                                      <p:to>
                                        <p:strVal val="visible"/>
                                      </p:to>
                                    </p:set>
                                    <p:animEffect transition="in" filter="box(in)">
                                      <p:cBhvr>
                                        <p:cTn id="7" dur="500"/>
                                        <p:tgtEl>
                                          <p:spTgt spid="86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4056" y="908720"/>
            <a:ext cx="7772400" cy="4343400"/>
          </a:xfrm>
        </p:spPr>
        <p:txBody>
          <a:bodyPr>
            <a:noAutofit/>
          </a:bodyPr>
          <a:lstStyle/>
          <a:p>
            <a:pPr algn="l" eaLnBrk="1" hangingPunct="1">
              <a:lnSpc>
                <a:spcPct val="90000"/>
              </a:lnSpc>
            </a:pPr>
            <a:r>
              <a:rPr lang="en-US" sz="2800" b="1" dirty="0" smtClean="0">
                <a:solidFill>
                  <a:schemeClr val="tx1"/>
                </a:solidFill>
                <a:latin typeface="Times New Roman" pitchFamily="18" charset="0"/>
                <a:cs typeface="Times New Roman" pitchFamily="18" charset="0"/>
              </a:rPr>
              <a:t>Đề 1: Suy nghĩ từ truyện ngụ ngôn “Đẽo cày giữa đường”.</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2: Đạo lí uống nước nhớ nguồn.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3: Bàn về tranh giành và nhường nhịn.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4: Đức tính khiêm nhường.</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5: Có chí thì nên.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6: Đức tính trung thực.</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7: Tình thần tự học.</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8: Hút thuốc lá có hại. </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9: Lòng biết ơn thầy, cô giáo.</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10: Suy nghĩ từ câu ca dao.</a:t>
            </a:r>
          </a:p>
          <a:p>
            <a:pPr algn="l" eaLnBrk="1" hangingPunct="1">
              <a:lnSpc>
                <a:spcPct val="90000"/>
              </a:lnSpc>
            </a:pPr>
            <a:r>
              <a:rPr lang="en-US" sz="2800" b="1" dirty="0" smtClean="0">
                <a:solidFill>
                  <a:schemeClr val="tx1"/>
                </a:solidFill>
                <a:latin typeface="Times New Roman" pitchFamily="18" charset="0"/>
                <a:cs typeface="Times New Roman" pitchFamily="18" charset="0"/>
              </a:rPr>
              <a:t>      “Công cha như núi Thái Sơn </a:t>
            </a:r>
          </a:p>
          <a:p>
            <a:pPr algn="l" eaLnBrk="1" hangingPunct="1">
              <a:lnSpc>
                <a:spcPct val="90000"/>
              </a:lnSpc>
            </a:pPr>
            <a:r>
              <a:rPr lang="en-US" sz="2800" b="1" dirty="0" smtClean="0">
                <a:solidFill>
                  <a:schemeClr val="tx1"/>
                </a:solidFill>
                <a:latin typeface="Times New Roman" pitchFamily="18" charset="0"/>
                <a:cs typeface="Times New Roman" pitchFamily="18" charset="0"/>
              </a:rPr>
              <a:t>Nghĩa mẹ như nước trong nguồn chảy ra.”</a:t>
            </a:r>
          </a:p>
          <a:p>
            <a:pPr algn="l" eaLnBrk="1" hangingPunct="1">
              <a:lnSpc>
                <a:spcPct val="90000"/>
              </a:lnSpc>
            </a:pPr>
            <a:endParaRPr lang="en-US" sz="2800" b="1" dirty="0" smtClean="0">
              <a:solidFill>
                <a:schemeClr val="tx1"/>
              </a:solidFill>
              <a:latin typeface="Times New Roman" pitchFamily="18" charset="0"/>
              <a:cs typeface="Times New Roman" pitchFamily="18" charset="0"/>
            </a:endParaRPr>
          </a:p>
        </p:txBody>
      </p:sp>
      <p:sp>
        <p:nvSpPr>
          <p:cNvPr id="7" name="TextBox 6"/>
          <p:cNvSpPr txBox="1">
            <a:spLocks noChangeArrowheads="1"/>
          </p:cNvSpPr>
          <p:nvPr/>
        </p:nvSpPr>
        <p:spPr bwMode="auto">
          <a:xfrm>
            <a:off x="685800" y="404664"/>
            <a:ext cx="3810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Đọc các đề sau:</a:t>
            </a:r>
          </a:p>
        </p:txBody>
      </p:sp>
      <p:sp>
        <p:nvSpPr>
          <p:cNvPr id="4" name="TextBox 3"/>
          <p:cNvSpPr txBox="1">
            <a:spLocks noChangeArrowheads="1"/>
          </p:cNvSpPr>
          <p:nvPr/>
        </p:nvSpPr>
        <p:spPr bwMode="auto">
          <a:xfrm>
            <a:off x="457200" y="44624"/>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u="sng">
                <a:solidFill>
                  <a:srgbClr val="FF0000"/>
                </a:solidFill>
                <a:cs typeface="Times New Roman" pitchFamily="18" charset="0"/>
              </a:rPr>
              <a:t>I. Đề bài  nghị luận về một đề tư tưởng, đạo lí:  </a:t>
            </a:r>
          </a:p>
        </p:txBody>
      </p:sp>
    </p:spTree>
    <p:extLst>
      <p:ext uri="{BB962C8B-B14F-4D97-AF65-F5344CB8AC3E}">
        <p14:creationId xmlns:p14="http://schemas.microsoft.com/office/powerpoint/2010/main" val="59786298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900" decel="100000" fill="hold"/>
                                        <p:tgtEl>
                                          <p:spTgt spid="7"/>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down)">
                                      <p:cBhvr>
                                        <p:cTn id="22" dur="500"/>
                                        <p:tgtEl>
                                          <p:spTgt spid="3">
                                            <p:txEl>
                                              <p:pRg st="0" end="0"/>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00"/>
                                        <p:tgtEl>
                                          <p:spTgt spid="3">
                                            <p:txEl>
                                              <p:pRg st="2" end="2"/>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down)">
                                      <p:cBhvr>
                                        <p:cTn id="31" dur="500"/>
                                        <p:tgtEl>
                                          <p:spTgt spid="3">
                                            <p:txEl>
                                              <p:pRg st="3" end="3"/>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ipe(down)">
                                      <p:cBhvr>
                                        <p:cTn id="40" dur="500"/>
                                        <p:tgtEl>
                                          <p:spTgt spid="3">
                                            <p:txEl>
                                              <p:pRg st="6" end="6"/>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ipe(down)">
                                      <p:cBhvr>
                                        <p:cTn id="43" dur="500"/>
                                        <p:tgtEl>
                                          <p:spTgt spid="3">
                                            <p:txEl>
                                              <p:pRg st="7" end="7"/>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down)">
                                      <p:cBhvr>
                                        <p:cTn id="46" dur="500"/>
                                        <p:tgtEl>
                                          <p:spTgt spid="3">
                                            <p:txEl>
                                              <p:pRg st="8" end="8"/>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wipe(down)">
                                      <p:cBhvr>
                                        <p:cTn id="49" dur="500"/>
                                        <p:tgtEl>
                                          <p:spTgt spid="3">
                                            <p:txEl>
                                              <p:pRg st="9" end="9"/>
                                            </p:txEl>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wipe(down)">
                                      <p:cBhvr>
                                        <p:cTn id="5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7" name="Text Box 13"/>
          <p:cNvSpPr txBox="1">
            <a:spLocks noChangeArrowheads="1"/>
          </p:cNvSpPr>
          <p:nvPr/>
        </p:nvSpPr>
        <p:spPr bwMode="auto">
          <a:xfrm>
            <a:off x="0" y="476672"/>
            <a:ext cx="88924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FF0000"/>
                </a:solidFill>
              </a:rPr>
              <a:t>I. Đề bài nghị luận về một vấn đề tư tưởng, đạo lí</a:t>
            </a:r>
          </a:p>
        </p:txBody>
      </p:sp>
      <p:sp>
        <p:nvSpPr>
          <p:cNvPr id="52238" name="Text Box 14"/>
          <p:cNvSpPr txBox="1">
            <a:spLocks noChangeArrowheads="1"/>
          </p:cNvSpPr>
          <p:nvPr/>
        </p:nvSpPr>
        <p:spPr bwMode="auto">
          <a:xfrm>
            <a:off x="0" y="1340768"/>
            <a:ext cx="3810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1.1.Đề bài </a:t>
            </a:r>
          </a:p>
        </p:txBody>
      </p:sp>
      <p:sp>
        <p:nvSpPr>
          <p:cNvPr id="52239" name="Text Box 15"/>
          <p:cNvSpPr txBox="1">
            <a:spLocks noChangeArrowheads="1"/>
          </p:cNvSpPr>
          <p:nvPr/>
        </p:nvSpPr>
        <p:spPr bwMode="auto">
          <a:xfrm>
            <a:off x="-36512" y="1772816"/>
            <a:ext cx="335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a. Giống nhau</a:t>
            </a:r>
          </a:p>
        </p:txBody>
      </p:sp>
      <p:sp>
        <p:nvSpPr>
          <p:cNvPr id="52240" name="Text Box 16"/>
          <p:cNvSpPr txBox="1">
            <a:spLocks noChangeArrowheads="1"/>
          </p:cNvSpPr>
          <p:nvPr/>
        </p:nvSpPr>
        <p:spPr bwMode="auto">
          <a:xfrm>
            <a:off x="228600" y="2276872"/>
            <a:ext cx="80878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 Đều nghị luận về một  vấn đề tư tưởng đạo lí</a:t>
            </a:r>
          </a:p>
        </p:txBody>
      </p:sp>
      <p:sp>
        <p:nvSpPr>
          <p:cNvPr id="109581" name="Text Box 22"/>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20" name="Text Box 29"/>
          <p:cNvSpPr txBox="1">
            <a:spLocks noChangeArrowheads="1"/>
          </p:cNvSpPr>
          <p:nvPr/>
        </p:nvSpPr>
        <p:spPr bwMode="auto">
          <a:xfrm>
            <a:off x="35496" y="3269853"/>
            <a:ext cx="842493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b. Khác nhau:</a:t>
            </a:r>
          </a:p>
          <a:p>
            <a:pPr eaLnBrk="1" hangingPunct="1">
              <a:spcBef>
                <a:spcPct val="50000"/>
              </a:spcBef>
            </a:pPr>
            <a:r>
              <a:rPr lang="en-US" b="1" dirty="0"/>
              <a:t>   -Đề 1, 3, 10 có mệnh đề</a:t>
            </a:r>
          </a:p>
          <a:p>
            <a:pPr eaLnBrk="1" hangingPunct="1">
              <a:spcBef>
                <a:spcPct val="50000"/>
              </a:spcBef>
            </a:pPr>
            <a:r>
              <a:rPr lang="en-US" b="1" dirty="0"/>
              <a:t>   -Các đề còn lại không có mệnh đề</a:t>
            </a:r>
          </a:p>
        </p:txBody>
      </p:sp>
    </p:spTree>
    <p:extLst>
      <p:ext uri="{BB962C8B-B14F-4D97-AF65-F5344CB8AC3E}">
        <p14:creationId xmlns:p14="http://schemas.microsoft.com/office/powerpoint/2010/main" val="173148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37"/>
                                        </p:tgtEl>
                                        <p:attrNameLst>
                                          <p:attrName>style.visibility</p:attrName>
                                        </p:attrNameLst>
                                      </p:cBhvr>
                                      <p:to>
                                        <p:strVal val="visible"/>
                                      </p:to>
                                    </p:set>
                                    <p:animEffect transition="in" filter="blinds(horizontal)">
                                      <p:cBhvr>
                                        <p:cTn id="7" dur="500"/>
                                        <p:tgtEl>
                                          <p:spTgt spid="522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38"/>
                                        </p:tgtEl>
                                        <p:attrNameLst>
                                          <p:attrName>style.visibility</p:attrName>
                                        </p:attrNameLst>
                                      </p:cBhvr>
                                      <p:to>
                                        <p:strVal val="visible"/>
                                      </p:to>
                                    </p:set>
                                    <p:animEffect transition="in" filter="blinds(horizontal)">
                                      <p:cBhvr>
                                        <p:cTn id="12" dur="500"/>
                                        <p:tgtEl>
                                          <p:spTgt spid="522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39"/>
                                        </p:tgtEl>
                                        <p:attrNameLst>
                                          <p:attrName>style.visibility</p:attrName>
                                        </p:attrNameLst>
                                      </p:cBhvr>
                                      <p:to>
                                        <p:strVal val="visible"/>
                                      </p:to>
                                    </p:set>
                                    <p:animEffect transition="in" filter="blinds(horizontal)">
                                      <p:cBhvr>
                                        <p:cTn id="17" dur="500"/>
                                        <p:tgtEl>
                                          <p:spTgt spid="522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240"/>
                                        </p:tgtEl>
                                        <p:attrNameLst>
                                          <p:attrName>style.visibility</p:attrName>
                                        </p:attrNameLst>
                                      </p:cBhvr>
                                      <p:to>
                                        <p:strVal val="visible"/>
                                      </p:to>
                                    </p:set>
                                    <p:animEffect transition="in" filter="blinds(horizontal)">
                                      <p:cBhvr>
                                        <p:cTn id="22" dur="500"/>
                                        <p:tgtEl>
                                          <p:spTgt spid="522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7" grpId="0"/>
      <p:bldP spid="52238" grpId="0"/>
      <p:bldP spid="52239" grpId="0"/>
      <p:bldP spid="52240"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9"/>
          <p:cNvSpPr txBox="1">
            <a:spLocks noChangeArrowheads="1"/>
          </p:cNvSpPr>
          <p:nvPr/>
        </p:nvSpPr>
        <p:spPr bwMode="auto">
          <a:xfrm>
            <a:off x="683568" y="764704"/>
            <a:ext cx="5867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1.2: Tự ra đề</a:t>
            </a:r>
          </a:p>
        </p:txBody>
      </p:sp>
      <p:sp>
        <p:nvSpPr>
          <p:cNvPr id="5" name="Text Box 23"/>
          <p:cNvSpPr txBox="1">
            <a:spLocks noChangeArrowheads="1"/>
          </p:cNvSpPr>
          <p:nvPr/>
        </p:nvSpPr>
        <p:spPr bwMode="auto">
          <a:xfrm>
            <a:off x="755576" y="1268760"/>
            <a:ext cx="36933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t>*Dạng </a:t>
            </a:r>
            <a:r>
              <a:rPr lang="en-US" b="1" dirty="0"/>
              <a:t>có mệnh đề</a:t>
            </a:r>
          </a:p>
        </p:txBody>
      </p:sp>
      <p:sp>
        <p:nvSpPr>
          <p:cNvPr id="6" name="Text Box 25"/>
          <p:cNvSpPr txBox="1">
            <a:spLocks noChangeArrowheads="1"/>
          </p:cNvSpPr>
          <p:nvPr/>
        </p:nvSpPr>
        <p:spPr bwMode="auto">
          <a:xfrm>
            <a:off x="755576" y="1772816"/>
            <a:ext cx="684076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-Đề1:Bàn về chữ hiếu</a:t>
            </a:r>
          </a:p>
          <a:p>
            <a:pPr eaLnBrk="1" hangingPunct="1">
              <a:spcBef>
                <a:spcPct val="50000"/>
              </a:spcBef>
            </a:pPr>
            <a:r>
              <a:rPr lang="en-US" b="1" dirty="0"/>
              <a:t>-Đề 2:Nhận định về một câu danh ngôn</a:t>
            </a:r>
          </a:p>
        </p:txBody>
      </p:sp>
      <p:sp>
        <p:nvSpPr>
          <p:cNvPr id="7" name="Text Box 24"/>
          <p:cNvSpPr txBox="1">
            <a:spLocks noChangeArrowheads="1"/>
          </p:cNvSpPr>
          <p:nvPr/>
        </p:nvSpPr>
        <p:spPr bwMode="auto">
          <a:xfrm>
            <a:off x="755576" y="2996952"/>
            <a:ext cx="37079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t>*Dạng </a:t>
            </a:r>
            <a:r>
              <a:rPr lang="en-US" b="1" dirty="0"/>
              <a:t>không mệnh đề</a:t>
            </a:r>
          </a:p>
        </p:txBody>
      </p:sp>
      <p:sp>
        <p:nvSpPr>
          <p:cNvPr id="8" name="Text Box 26"/>
          <p:cNvSpPr txBox="1">
            <a:spLocks noChangeArrowheads="1"/>
          </p:cNvSpPr>
          <p:nvPr/>
        </p:nvSpPr>
        <p:spPr bwMode="auto">
          <a:xfrm>
            <a:off x="755576" y="3573016"/>
            <a:ext cx="6028928"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-Đề1:Lòng nhân ái</a:t>
            </a:r>
          </a:p>
          <a:p>
            <a:pPr eaLnBrk="1" hangingPunct="1">
              <a:spcBef>
                <a:spcPct val="50000"/>
              </a:spcBef>
            </a:pPr>
            <a:r>
              <a:rPr lang="en-US" b="1" dirty="0"/>
              <a:t>-Đề 2: Đạo lí “lá lành đùm lá rách” </a:t>
            </a:r>
          </a:p>
        </p:txBody>
      </p:sp>
    </p:spTree>
    <p:extLst>
      <p:ext uri="{BB962C8B-B14F-4D97-AF65-F5344CB8AC3E}">
        <p14:creationId xmlns:p14="http://schemas.microsoft.com/office/powerpoint/2010/main" val="313681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304800" y="692696"/>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 Đề bài: Suy nghĩ về đạo lí “Uống nước nhớ nguồn”</a:t>
            </a:r>
          </a:p>
        </p:txBody>
      </p:sp>
      <p:sp>
        <p:nvSpPr>
          <p:cNvPr id="5" name="TextBox 4"/>
          <p:cNvSpPr txBox="1">
            <a:spLocks noChangeArrowheads="1"/>
          </p:cNvSpPr>
          <p:nvPr/>
        </p:nvSpPr>
        <p:spPr bwMode="auto">
          <a:xfrm>
            <a:off x="755576" y="1196752"/>
            <a:ext cx="7315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1/ </a:t>
            </a:r>
            <a:r>
              <a:rPr lang="en-US" b="1" u="sng" dirty="0">
                <a:solidFill>
                  <a:srgbClr val="000000"/>
                </a:solidFill>
                <a:cs typeface="Times New Roman" pitchFamily="18" charset="0"/>
              </a:rPr>
              <a:t>Tìm hiểu đề và tìm ý:</a:t>
            </a:r>
          </a:p>
          <a:p>
            <a:pPr eaLnBrk="1" hangingPunct="1"/>
            <a:endParaRPr lang="en-US" b="1" u="sng" dirty="0">
              <a:solidFill>
                <a:srgbClr val="000000"/>
              </a:solidFill>
              <a:cs typeface="Times New Roman" pitchFamily="18" charset="0"/>
            </a:endParaRPr>
          </a:p>
        </p:txBody>
      </p:sp>
      <p:sp>
        <p:nvSpPr>
          <p:cNvPr id="6" name="TextBox 5"/>
          <p:cNvSpPr txBox="1">
            <a:spLocks noChangeArrowheads="1"/>
          </p:cNvSpPr>
          <p:nvPr/>
        </p:nvSpPr>
        <p:spPr bwMode="auto">
          <a:xfrm>
            <a:off x="251520" y="1700808"/>
            <a:ext cx="670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2300" b="1" dirty="0">
                <a:solidFill>
                  <a:srgbClr val="000000"/>
                </a:solidFill>
                <a:latin typeface="Constantia" pitchFamily="18" charset="0"/>
              </a:rPr>
              <a:t>	</a:t>
            </a:r>
            <a:r>
              <a:rPr lang="en-US" b="1" dirty="0">
                <a:solidFill>
                  <a:srgbClr val="000000"/>
                </a:solidFill>
                <a:cs typeface="Times New Roman" pitchFamily="18" charset="0"/>
              </a:rPr>
              <a:t>a/ </a:t>
            </a:r>
            <a:r>
              <a:rPr lang="en-US" b="1" u="sng" dirty="0">
                <a:solidFill>
                  <a:srgbClr val="000000"/>
                </a:solidFill>
                <a:cs typeface="Times New Roman" pitchFamily="18" charset="0"/>
              </a:rPr>
              <a:t>Tìm hiểu đề:</a:t>
            </a:r>
          </a:p>
        </p:txBody>
      </p:sp>
      <p:sp>
        <p:nvSpPr>
          <p:cNvPr id="7" name="TextBox 6"/>
          <p:cNvSpPr txBox="1">
            <a:spLocks noChangeArrowheads="1"/>
          </p:cNvSpPr>
          <p:nvPr/>
        </p:nvSpPr>
        <p:spPr bwMode="auto">
          <a:xfrm>
            <a:off x="1295400" y="2132856"/>
            <a:ext cx="7315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*Cần lưu ý:</a:t>
            </a:r>
          </a:p>
          <a:p>
            <a:pPr eaLnBrk="1" hangingPunct="1"/>
            <a:r>
              <a:rPr lang="en-US" b="1" dirty="0">
                <a:solidFill>
                  <a:srgbClr val="000000"/>
                </a:solidFill>
                <a:cs typeface="Times New Roman" pitchFamily="18" charset="0"/>
              </a:rPr>
              <a:t>- Xác định thể loại</a:t>
            </a:r>
          </a:p>
          <a:p>
            <a:pPr eaLnBrk="1" hangingPunct="1">
              <a:buFontTx/>
              <a:buChar char="-"/>
            </a:pPr>
            <a:r>
              <a:rPr lang="en-US" b="1" dirty="0">
                <a:solidFill>
                  <a:srgbClr val="000000"/>
                </a:solidFill>
                <a:cs typeface="Times New Roman" pitchFamily="18" charset="0"/>
              </a:rPr>
              <a:t>Xác định nội dung:nghị luận về lòng biết ơn.</a:t>
            </a:r>
          </a:p>
          <a:p>
            <a:pPr eaLnBrk="1" hangingPunct="1"/>
            <a:r>
              <a:rPr lang="en-US" b="1" dirty="0">
                <a:solidFill>
                  <a:srgbClr val="000000"/>
                </a:solidFill>
                <a:cs typeface="Times New Roman" pitchFamily="18" charset="0"/>
              </a:rPr>
              <a:t>- Chú ý: từ “suy nghĩ” </a:t>
            </a:r>
          </a:p>
          <a:p>
            <a:pPr eaLnBrk="1" hangingPunct="1"/>
            <a:endParaRPr lang="en-US" b="1" dirty="0">
              <a:solidFill>
                <a:srgbClr val="000000"/>
              </a:solidFill>
              <a:cs typeface="Times New Roman" pitchFamily="18" charset="0"/>
            </a:endParaRPr>
          </a:p>
        </p:txBody>
      </p:sp>
      <p:sp>
        <p:nvSpPr>
          <p:cNvPr id="8" name="TextBox 7"/>
          <p:cNvSpPr txBox="1">
            <a:spLocks noChangeArrowheads="1"/>
          </p:cNvSpPr>
          <p:nvPr/>
        </p:nvSpPr>
        <p:spPr bwMode="auto">
          <a:xfrm>
            <a:off x="457200" y="3886200"/>
            <a:ext cx="85344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	b/ </a:t>
            </a:r>
            <a:r>
              <a:rPr lang="en-US" b="1" u="sng" dirty="0">
                <a:solidFill>
                  <a:srgbClr val="000000"/>
                </a:solidFill>
                <a:cs typeface="Times New Roman" pitchFamily="18" charset="0"/>
              </a:rPr>
              <a:t>Tìm ý</a:t>
            </a:r>
            <a:r>
              <a:rPr lang="en-US" b="1" u="sng" dirty="0" smtClean="0">
                <a:solidFill>
                  <a:srgbClr val="000000"/>
                </a:solidFill>
                <a:cs typeface="Times New Roman" pitchFamily="18" charset="0"/>
              </a:rPr>
              <a:t>:</a:t>
            </a:r>
            <a:endParaRPr lang="en-US" b="1" dirty="0">
              <a:solidFill>
                <a:srgbClr val="000000"/>
              </a:solidFill>
              <a:cs typeface="Times New Roman" pitchFamily="18" charset="0"/>
            </a:endParaRPr>
          </a:p>
          <a:p>
            <a:pPr eaLnBrk="1" hangingPunct="1"/>
            <a:r>
              <a:rPr lang="en-US" b="1" dirty="0">
                <a:solidFill>
                  <a:srgbClr val="000000"/>
                </a:solidFill>
                <a:cs typeface="Times New Roman" pitchFamily="18" charset="0"/>
              </a:rPr>
              <a:t>- Câu tục ngữ có nghĩa đen, nghĩa bóng như thế nào? </a:t>
            </a:r>
          </a:p>
          <a:p>
            <a:pPr eaLnBrk="1" hangingPunct="1"/>
            <a:r>
              <a:rPr lang="en-US" b="1" dirty="0">
                <a:solidFill>
                  <a:srgbClr val="000000"/>
                </a:solidFill>
                <a:cs typeface="Times New Roman" pitchFamily="18" charset="0"/>
              </a:rPr>
              <a:t>- Câu tục ngữ thể hiện truyền thống đạo lí gì của người Việt Nam?</a:t>
            </a:r>
          </a:p>
          <a:p>
            <a:pPr eaLnBrk="1" hangingPunct="1"/>
            <a:r>
              <a:rPr lang="en-US" b="1" dirty="0">
                <a:solidFill>
                  <a:srgbClr val="000000"/>
                </a:solidFill>
                <a:cs typeface="Times New Roman" pitchFamily="18" charset="0"/>
              </a:rPr>
              <a:t>- Ngày nay đạo lí ấy có ý nghĩa như thế nào?</a:t>
            </a:r>
          </a:p>
          <a:p>
            <a:pPr eaLnBrk="1" hangingPunct="1"/>
            <a:endParaRPr lang="en-US" b="1" u="sng" dirty="0">
              <a:solidFill>
                <a:srgbClr val="000000"/>
              </a:solidFill>
              <a:cs typeface="Times New Roman" pitchFamily="18" charset="0"/>
            </a:endParaRPr>
          </a:p>
          <a:p>
            <a:pPr eaLnBrk="1" hangingPunct="1"/>
            <a:r>
              <a:rPr lang="en-US" b="1" u="sng" dirty="0">
                <a:solidFill>
                  <a:srgbClr val="000000"/>
                </a:solidFill>
                <a:cs typeface="Times New Roman" pitchFamily="18" charset="0"/>
              </a:rPr>
              <a:t> </a:t>
            </a:r>
          </a:p>
        </p:txBody>
      </p:sp>
      <p:sp>
        <p:nvSpPr>
          <p:cNvPr id="11" name="TextBox 10"/>
          <p:cNvSpPr txBox="1">
            <a:spLocks noChangeArrowheads="1"/>
          </p:cNvSpPr>
          <p:nvPr/>
        </p:nvSpPr>
        <p:spPr bwMode="auto">
          <a:xfrm>
            <a:off x="0" y="18864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FF0000"/>
                </a:solidFill>
                <a:cs typeface="Times New Roman" pitchFamily="18" charset="0"/>
              </a:rPr>
              <a:t>II. </a:t>
            </a:r>
            <a:r>
              <a:rPr lang="en-US" b="1" u="sng" dirty="0">
                <a:solidFill>
                  <a:srgbClr val="FF0000"/>
                </a:solidFill>
                <a:cs typeface="Times New Roman" pitchFamily="18" charset="0"/>
              </a:rPr>
              <a:t>Cách làm bài nghị luận về một vấn đề tư tưởng, đạo lí: </a:t>
            </a:r>
          </a:p>
        </p:txBody>
      </p:sp>
      <p:pic>
        <p:nvPicPr>
          <p:cNvPr id="12" name="Mong-uo-c-ki-nie-m-xua.mp3">
            <a:hlinkClick r:id="" action="ppaction://media"/>
          </p:cNvPr>
          <p:cNvPicPr>
            <a:picLocks noRot="1" noChangeAspect="1"/>
          </p:cNvPicPr>
          <p:nvPr>
            <a:audioFile r:link="rId1"/>
          </p:nvPr>
        </p:nvPicPr>
        <p:blipFill>
          <a:blip>
            <a:extLst>
              <a:ext uri="{28A0092B-C50C-407E-A947-70E740481C1C}">
                <a14:useLocalDpi xmlns:a14="http://schemas.microsoft.com/office/drawing/2010/main" val="0"/>
              </a:ext>
            </a:extLst>
          </a:blip>
          <a:srcRect/>
          <a:stretch>
            <a:fillRect/>
          </a:stretch>
        </p:blipFill>
        <p:spPr bwMode="auto">
          <a:xfrm>
            <a:off x="3048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23084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ppt_x"/>
                                          </p:val>
                                        </p:tav>
                                        <p:tav tm="100000">
                                          <p:val>
                                            <p:strVal val="#ppt_x"/>
                                          </p:val>
                                        </p:tav>
                                      </p:tavLst>
                                    </p:anim>
                                    <p:anim calcmode="lin" valueType="num">
                                      <p:cBhvr additive="base">
                                        <p:cTn id="23"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1000" fill="hold"/>
                                        <p:tgtEl>
                                          <p:spTgt spid="7"/>
                                        </p:tgtEl>
                                        <p:attrNameLst>
                                          <p:attrName>ppt_x</p:attrName>
                                        </p:attrNameLst>
                                      </p:cBhvr>
                                      <p:tavLst>
                                        <p:tav tm="0">
                                          <p:val>
                                            <p:strVal val="#ppt_x"/>
                                          </p:val>
                                        </p:tav>
                                        <p:tav tm="100000">
                                          <p:val>
                                            <p:strVal val="#ppt_x"/>
                                          </p:val>
                                        </p:tav>
                                      </p:tavLst>
                                    </p:anim>
                                    <p:anim calcmode="lin" valueType="num">
                                      <p:cBhvr additive="base">
                                        <p:cTn id="29"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7"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1000" fill="hold"/>
                                        <p:tgtEl>
                                          <p:spTgt spid="8"/>
                                        </p:tgtEl>
                                        <p:attrNameLst>
                                          <p:attrName>ppt_x</p:attrName>
                                        </p:attrNameLst>
                                      </p:cBhvr>
                                      <p:tavLst>
                                        <p:tav tm="0">
                                          <p:val>
                                            <p:strVal val="#ppt_x"/>
                                          </p:val>
                                        </p:tav>
                                        <p:tav tm="100000">
                                          <p:val>
                                            <p:strVal val="#ppt_x"/>
                                          </p:val>
                                        </p:tav>
                                      </p:tavLst>
                                    </p:anim>
                                    <p:anim calcmode="lin" valueType="num">
                                      <p:cBhvr additive="base">
                                        <p:cTn id="35"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6" restart="whenNotActive" fill="hold" evtFilter="cancelBubble" nodeType="interactiveSeq">
                <p:stCondLst>
                  <p:cond evt="onClick" delay="0">
                    <p:tgtEl>
                      <p:spTgt spid="12"/>
                    </p:tgtEl>
                  </p:cond>
                </p:stCondLst>
                <p:endSync evt="end" delay="0">
                  <p:rtn val="all"/>
                </p:endSync>
                <p:childTnLst>
                  <p:par>
                    <p:cTn id="37" fill="hold" nodeType="clickPar">
                      <p:stCondLst>
                        <p:cond delay="0"/>
                      </p:stCondLst>
                      <p:childTnLst>
                        <p:par>
                          <p:cTn id="38" fill="hold" nodeType="withGroup">
                            <p:stCondLst>
                              <p:cond delay="0"/>
                            </p:stCondLst>
                            <p:childTnLst>
                              <p:par>
                                <p:cTn id="39" presetID="1" presetClass="mediacall" presetSubtype="0" fill="hold" nodeType="clickEffect">
                                  <p:stCondLst>
                                    <p:cond delay="0"/>
                                  </p:stCondLst>
                                  <p:childTnLst>
                                    <p:cmd type="call" cmd="playFrom(0.0)">
                                      <p:cBhvr>
                                        <p:cTn id="40" dur="352786" fill="hold"/>
                                        <p:tgtEl>
                                          <p:spTgt spid="12"/>
                                        </p:tgtEl>
                                      </p:cBhvr>
                                    </p:cmd>
                                  </p:childTnLst>
                                </p:cTn>
                              </p:par>
                            </p:childTnLst>
                          </p:cTn>
                        </p:par>
                      </p:childTnLst>
                    </p:cTn>
                  </p:par>
                </p:childTnLst>
              </p:cTn>
              <p:nextCondLst>
                <p:cond evt="onClick" delay="0">
                  <p:tgtEl>
                    <p:spTgt spid="12"/>
                  </p:tgtEl>
                </p:cond>
              </p:nextCondLst>
            </p:seq>
            <p:audio>
              <p:cMediaNode vol="80000">
                <p:cTn id="41"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bldLst>
      <p:bldP spid="4" grpId="0"/>
      <p:bldP spid="5" grpId="0"/>
      <p:bldP spid="6" grpId="0"/>
      <p:bldP spid="7" grpId="0"/>
      <p:bldP spid="8"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27384"/>
            <a:ext cx="9396536"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spcBef>
                <a:spcPct val="50000"/>
              </a:spcBef>
            </a:pPr>
            <a:r>
              <a:rPr lang="en-US" b="1" dirty="0"/>
              <a:t>Tiết </a:t>
            </a:r>
            <a:r>
              <a:rPr lang="en-US" b="1" dirty="0" smtClean="0"/>
              <a:t>100,102,102 </a:t>
            </a:r>
            <a:r>
              <a:rPr lang="en-US" b="1" dirty="0"/>
              <a:t>: </a:t>
            </a:r>
            <a:r>
              <a:rPr lang="en-US" b="1" dirty="0" smtClean="0">
                <a:solidFill>
                  <a:srgbClr val="FF0000"/>
                </a:solidFill>
              </a:rPr>
              <a:t>Cách </a:t>
            </a:r>
            <a:r>
              <a:rPr lang="en-US" b="1" dirty="0">
                <a:solidFill>
                  <a:srgbClr val="FF0000"/>
                </a:solidFill>
              </a:rPr>
              <a:t>làm bài nghị luận về một vấn đề </a:t>
            </a:r>
          </a:p>
          <a:p>
            <a:pPr algn="ctr" eaLnBrk="1" hangingPunct="1">
              <a:spcBef>
                <a:spcPct val="50000"/>
              </a:spcBef>
            </a:pPr>
            <a:r>
              <a:rPr lang="en-US" b="1" dirty="0">
                <a:solidFill>
                  <a:srgbClr val="FF0000"/>
                </a:solidFill>
              </a:rPr>
              <a:t>tư tưởng, đạo lí</a:t>
            </a:r>
          </a:p>
        </p:txBody>
      </p:sp>
      <p:sp>
        <p:nvSpPr>
          <p:cNvPr id="5" name="Text Box 5"/>
          <p:cNvSpPr txBox="1">
            <a:spLocks noChangeArrowheads="1"/>
          </p:cNvSpPr>
          <p:nvPr/>
        </p:nvSpPr>
        <p:spPr bwMode="auto">
          <a:xfrm>
            <a:off x="0" y="1124744"/>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I. Đề bài nghị luận về một vấn đề tư tưởng, đạo lí.</a:t>
            </a:r>
          </a:p>
        </p:txBody>
      </p:sp>
      <p:sp>
        <p:nvSpPr>
          <p:cNvPr id="6" name="Text Box 18"/>
          <p:cNvSpPr txBox="1">
            <a:spLocks noChangeArrowheads="1"/>
          </p:cNvSpPr>
          <p:nvPr/>
        </p:nvSpPr>
        <p:spPr bwMode="auto">
          <a:xfrm>
            <a:off x="0" y="1628800"/>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II. Cách làm bài nghị luận về một vấn đề tư tưởng, đạo lí.</a:t>
            </a:r>
          </a:p>
        </p:txBody>
      </p:sp>
      <p:sp>
        <p:nvSpPr>
          <p:cNvPr id="7" name="Text Box 19"/>
          <p:cNvSpPr txBox="1">
            <a:spLocks noChangeArrowheads="1"/>
          </p:cNvSpPr>
          <p:nvPr/>
        </p:nvSpPr>
        <p:spPr bwMode="auto">
          <a:xfrm>
            <a:off x="0" y="2132856"/>
            <a:ext cx="87484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Đề: </a:t>
            </a:r>
            <a:r>
              <a:rPr lang="en-US" b="1" dirty="0">
                <a:solidFill>
                  <a:srgbClr val="0000FF"/>
                </a:solidFill>
              </a:rPr>
              <a:t>“</a:t>
            </a:r>
            <a:r>
              <a:rPr lang="en-US" b="1" i="1" dirty="0">
                <a:solidFill>
                  <a:srgbClr val="0000FF"/>
                </a:solidFill>
              </a:rPr>
              <a:t>Suy nghĩ về đạo lí uống nước nhớ nguồn</a:t>
            </a:r>
            <a:r>
              <a:rPr lang="en-US" b="1" dirty="0">
                <a:solidFill>
                  <a:srgbClr val="0000FF"/>
                </a:solidFill>
              </a:rPr>
              <a:t>”</a:t>
            </a:r>
          </a:p>
        </p:txBody>
      </p:sp>
      <p:sp>
        <p:nvSpPr>
          <p:cNvPr id="8" name="Text Box 20"/>
          <p:cNvSpPr txBox="1">
            <a:spLocks noChangeArrowheads="1"/>
          </p:cNvSpPr>
          <p:nvPr/>
        </p:nvSpPr>
        <p:spPr bwMode="auto">
          <a:xfrm>
            <a:off x="0" y="2564904"/>
            <a:ext cx="419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1. Tìm hiểu đề và tìm ý</a:t>
            </a:r>
          </a:p>
        </p:txBody>
      </p:sp>
      <p:sp>
        <p:nvSpPr>
          <p:cNvPr id="9" name="Text Box 21"/>
          <p:cNvSpPr txBox="1">
            <a:spLocks noChangeArrowheads="1"/>
          </p:cNvSpPr>
          <p:nvPr/>
        </p:nvSpPr>
        <p:spPr bwMode="auto">
          <a:xfrm>
            <a:off x="304800" y="2996952"/>
            <a:ext cx="4114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a. Tìm hiểu đề:</a:t>
            </a:r>
          </a:p>
        </p:txBody>
      </p:sp>
      <p:sp>
        <p:nvSpPr>
          <p:cNvPr id="10" name="Text Box 22"/>
          <p:cNvSpPr txBox="1">
            <a:spLocks noChangeArrowheads="1"/>
          </p:cNvSpPr>
          <p:nvPr/>
        </p:nvSpPr>
        <p:spPr bwMode="auto">
          <a:xfrm>
            <a:off x="228600" y="3501008"/>
            <a:ext cx="85198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-Kiểu bài: nghị luận về vấn đề tư tưởng, đạo lí</a:t>
            </a:r>
          </a:p>
        </p:txBody>
      </p:sp>
      <p:sp>
        <p:nvSpPr>
          <p:cNvPr id="11" name="Text Box 23"/>
          <p:cNvSpPr txBox="1">
            <a:spLocks noChangeArrowheads="1"/>
          </p:cNvSpPr>
          <p:nvPr/>
        </p:nvSpPr>
        <p:spPr bwMode="auto">
          <a:xfrm>
            <a:off x="304800" y="3933056"/>
            <a:ext cx="6324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-Nội dung: nêu suy nghĩ về câu tục ngữ</a:t>
            </a:r>
          </a:p>
        </p:txBody>
      </p:sp>
      <p:sp>
        <p:nvSpPr>
          <p:cNvPr id="12" name="Text Box 24"/>
          <p:cNvSpPr txBox="1">
            <a:spLocks noChangeArrowheads="1"/>
          </p:cNvSpPr>
          <p:nvPr/>
        </p:nvSpPr>
        <p:spPr bwMode="auto">
          <a:xfrm>
            <a:off x="381000" y="4293096"/>
            <a:ext cx="6096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b. Tìm ý:</a:t>
            </a:r>
          </a:p>
          <a:p>
            <a:pPr eaLnBrk="1" hangingPunct="1">
              <a:spcBef>
                <a:spcPct val="50000"/>
              </a:spcBef>
            </a:pPr>
            <a:endParaRPr lang="en-US" b="1" dirty="0"/>
          </a:p>
        </p:txBody>
      </p:sp>
      <p:sp>
        <p:nvSpPr>
          <p:cNvPr id="13" name="Text Box 29"/>
          <p:cNvSpPr txBox="1">
            <a:spLocks noChangeArrowheads="1"/>
          </p:cNvSpPr>
          <p:nvPr/>
        </p:nvSpPr>
        <p:spPr bwMode="auto">
          <a:xfrm>
            <a:off x="323528" y="4725144"/>
            <a:ext cx="4648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Giải thích nghĩa đen </a:t>
            </a:r>
          </a:p>
        </p:txBody>
      </p:sp>
      <p:sp>
        <p:nvSpPr>
          <p:cNvPr id="14" name="Text Box 30"/>
          <p:cNvSpPr txBox="1">
            <a:spLocks noChangeArrowheads="1"/>
          </p:cNvSpPr>
          <p:nvPr/>
        </p:nvSpPr>
        <p:spPr bwMode="auto">
          <a:xfrm>
            <a:off x="304800" y="5229200"/>
            <a:ext cx="4953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Giải thích nghĩa bóng</a:t>
            </a:r>
          </a:p>
          <a:p>
            <a:pPr eaLnBrk="1" hangingPunct="1">
              <a:spcBef>
                <a:spcPct val="50000"/>
              </a:spcBef>
            </a:pPr>
            <a:endParaRPr lang="en-US" dirty="0"/>
          </a:p>
        </p:txBody>
      </p:sp>
      <p:sp>
        <p:nvSpPr>
          <p:cNvPr id="15" name="Text Box 17"/>
          <p:cNvSpPr txBox="1">
            <a:spLocks noChangeArrowheads="1"/>
          </p:cNvSpPr>
          <p:nvPr/>
        </p:nvSpPr>
        <p:spPr bwMode="auto">
          <a:xfrm>
            <a:off x="341312" y="5733256"/>
            <a:ext cx="88392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a:t>- Bài học: phải biết phát huy, giữ gìn ,sáng tạo những thành quả đó</a:t>
            </a:r>
          </a:p>
          <a:p>
            <a:pPr eaLnBrk="1" hangingPunct="1">
              <a:spcBef>
                <a:spcPct val="50000"/>
              </a:spcBef>
            </a:pPr>
            <a:endParaRPr lang="en-US"/>
          </a:p>
        </p:txBody>
      </p:sp>
    </p:spTree>
    <p:extLst>
      <p:ext uri="{BB962C8B-B14F-4D97-AF65-F5344CB8AC3E}">
        <p14:creationId xmlns:p14="http://schemas.microsoft.com/office/powerpoint/2010/main" val="210798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6"/>
          <p:cNvSpPr txBox="1">
            <a:spLocks noChangeArrowheads="1"/>
          </p:cNvSpPr>
          <p:nvPr/>
        </p:nvSpPr>
        <p:spPr bwMode="auto">
          <a:xfrm>
            <a:off x="323528" y="44624"/>
            <a:ext cx="864096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solidFill>
                  <a:srgbClr val="FF0000"/>
                </a:solidFill>
              </a:rPr>
              <a:t>*Nghĩa </a:t>
            </a:r>
            <a:r>
              <a:rPr lang="en-US" b="1" dirty="0">
                <a:solidFill>
                  <a:srgbClr val="FF0000"/>
                </a:solidFill>
              </a:rPr>
              <a:t>đen:</a:t>
            </a:r>
          </a:p>
          <a:p>
            <a:pPr eaLnBrk="1" hangingPunct="1">
              <a:spcBef>
                <a:spcPct val="50000"/>
              </a:spcBef>
            </a:pPr>
            <a:r>
              <a:rPr lang="en-US" b="1" dirty="0"/>
              <a:t>- </a:t>
            </a:r>
            <a:r>
              <a:rPr lang="en-US" b="1" i="1" dirty="0">
                <a:solidFill>
                  <a:srgbClr val="0000FF"/>
                </a:solidFill>
              </a:rPr>
              <a:t>Nước</a:t>
            </a:r>
            <a:r>
              <a:rPr lang="en-US" b="1" dirty="0"/>
              <a:t> là thể lỏng mềm, </a:t>
            </a:r>
            <a:r>
              <a:rPr lang="en-US" b="1" dirty="0" smtClean="0"/>
              <a:t>mát,linh </a:t>
            </a:r>
            <a:r>
              <a:rPr lang="en-US" b="1" dirty="0"/>
              <a:t>hoạt, rất cần thiết trong đời sống.</a:t>
            </a:r>
          </a:p>
          <a:p>
            <a:pPr eaLnBrk="1" hangingPunct="1">
              <a:spcBef>
                <a:spcPct val="50000"/>
              </a:spcBef>
            </a:pPr>
            <a:r>
              <a:rPr lang="en-US" b="1" dirty="0"/>
              <a:t>- </a:t>
            </a:r>
            <a:r>
              <a:rPr lang="en-US" b="1" i="1" dirty="0">
                <a:solidFill>
                  <a:srgbClr val="0000FF"/>
                </a:solidFill>
              </a:rPr>
              <a:t>Nguồn</a:t>
            </a:r>
            <a:r>
              <a:rPr lang="en-US" b="1" dirty="0"/>
              <a:t> là nơi bắt đầu của mọi dòng chảy</a:t>
            </a:r>
          </a:p>
        </p:txBody>
      </p:sp>
      <p:sp>
        <p:nvSpPr>
          <p:cNvPr id="3" name="Text Box 27"/>
          <p:cNvSpPr txBox="1">
            <a:spLocks noChangeArrowheads="1"/>
          </p:cNvSpPr>
          <p:nvPr/>
        </p:nvSpPr>
        <p:spPr bwMode="auto">
          <a:xfrm>
            <a:off x="467544" y="2420888"/>
            <a:ext cx="876104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solidFill>
                  <a:srgbClr val="FF0000"/>
                </a:solidFill>
              </a:rPr>
              <a:t>*Nghĩa </a:t>
            </a:r>
            <a:r>
              <a:rPr lang="en-US" b="1" dirty="0">
                <a:solidFill>
                  <a:srgbClr val="FF0000"/>
                </a:solidFill>
              </a:rPr>
              <a:t>bóng:</a:t>
            </a:r>
          </a:p>
          <a:p>
            <a:pPr eaLnBrk="1" hangingPunct="1">
              <a:spcBef>
                <a:spcPct val="50000"/>
              </a:spcBef>
            </a:pPr>
            <a:r>
              <a:rPr lang="en-US" b="1" dirty="0"/>
              <a:t>-</a:t>
            </a:r>
            <a:r>
              <a:rPr lang="en-US" b="1" i="1" dirty="0">
                <a:solidFill>
                  <a:srgbClr val="0000FF"/>
                </a:solidFill>
              </a:rPr>
              <a:t>Nước</a:t>
            </a:r>
            <a:r>
              <a:rPr lang="en-US" b="1" dirty="0"/>
              <a:t> là thành quả mà con người được hưởng gồm vật chất lẫn tinh thần.</a:t>
            </a:r>
          </a:p>
        </p:txBody>
      </p:sp>
      <p:sp>
        <p:nvSpPr>
          <p:cNvPr id="4" name="Text Box 28"/>
          <p:cNvSpPr txBox="1">
            <a:spLocks noChangeArrowheads="1"/>
          </p:cNvSpPr>
          <p:nvPr/>
        </p:nvSpPr>
        <p:spPr bwMode="auto">
          <a:xfrm>
            <a:off x="467544" y="4077072"/>
            <a:ext cx="820891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i="1" dirty="0">
                <a:solidFill>
                  <a:srgbClr val="0000FF"/>
                </a:solidFill>
              </a:rPr>
              <a:t>-Nguồn</a:t>
            </a:r>
            <a:r>
              <a:rPr lang="en-US" b="1" dirty="0"/>
              <a:t>: tổ tiên, tiền </a:t>
            </a:r>
            <a:r>
              <a:rPr lang="en-US" b="1" dirty="0" smtClean="0"/>
              <a:t>nhân, tiền </a:t>
            </a:r>
            <a:r>
              <a:rPr lang="en-US" b="1" dirty="0"/>
              <a:t>bối…những người có công tạo dựng lên.</a:t>
            </a:r>
          </a:p>
          <a:p>
            <a:pPr eaLnBrk="1" hangingPunct="1">
              <a:spcBef>
                <a:spcPct val="50000"/>
              </a:spcBef>
            </a:pPr>
            <a:endParaRPr lang="en-US" b="1" dirty="0"/>
          </a:p>
        </p:txBody>
      </p:sp>
    </p:spTree>
    <p:extLst>
      <p:ext uri="{BB962C8B-B14F-4D97-AF65-F5344CB8AC3E}">
        <p14:creationId xmlns:p14="http://schemas.microsoft.com/office/powerpoint/2010/main" val="5803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71400"/>
            <a:ext cx="2789312" cy="457200"/>
          </a:xfrm>
          <a:noFill/>
          <a:scene3d>
            <a:camera prst="orthographicFront"/>
            <a:lightRig rig="threePt" dir="t"/>
          </a:scene3d>
          <a:sp3d>
            <a:bevelT/>
          </a:sp3d>
          <a:extLst/>
        </p:spPr>
        <p:txBody>
          <a:bodyPr>
            <a:no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u="sng" dirty="0" smtClean="0">
                <a:solidFill>
                  <a:srgbClr val="FF0000"/>
                </a:solidFill>
                <a:cs typeface="Times New Roman" pitchFamily="18" charset="0"/>
              </a:rPr>
              <a:t/>
            </a:r>
            <a:br>
              <a:rPr lang="en-US" b="1" u="sng" dirty="0" smtClean="0">
                <a:solidFill>
                  <a:srgbClr val="FF0000"/>
                </a:solidFill>
                <a:cs typeface="Times New Roman" pitchFamily="18" charset="0"/>
              </a:rPr>
            </a:br>
            <a:r>
              <a:rPr lang="en-US" b="1" u="sng" dirty="0" smtClean="0">
                <a:solidFill>
                  <a:srgbClr val="FF0000"/>
                </a:solidFill>
                <a:cs typeface="Times New Roman" pitchFamily="18" charset="0"/>
              </a:rPr>
              <a:t>2/Lập dàn bài:</a:t>
            </a:r>
          </a:p>
        </p:txBody>
      </p:sp>
      <p:sp>
        <p:nvSpPr>
          <p:cNvPr id="5" name="TextBox 4"/>
          <p:cNvSpPr txBox="1">
            <a:spLocks noChangeArrowheads="1"/>
          </p:cNvSpPr>
          <p:nvPr/>
        </p:nvSpPr>
        <p:spPr bwMode="auto">
          <a:xfrm>
            <a:off x="2665784" y="620688"/>
            <a:ext cx="716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-Giới thiệu vấn đề cần nghị luận</a:t>
            </a:r>
          </a:p>
        </p:txBody>
      </p:sp>
      <p:sp>
        <p:nvSpPr>
          <p:cNvPr id="7" name="TextBox 6"/>
          <p:cNvSpPr txBox="1">
            <a:spLocks noChangeArrowheads="1"/>
          </p:cNvSpPr>
          <p:nvPr/>
        </p:nvSpPr>
        <p:spPr bwMode="auto">
          <a:xfrm>
            <a:off x="682624" y="1033572"/>
            <a:ext cx="30972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53975"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B. </a:t>
            </a:r>
            <a:r>
              <a:rPr lang="en-US" b="1" u="sng" dirty="0">
                <a:solidFill>
                  <a:srgbClr val="000000"/>
                </a:solidFill>
                <a:cs typeface="Times New Roman" pitchFamily="18" charset="0"/>
              </a:rPr>
              <a:t>Thân bài: </a:t>
            </a:r>
          </a:p>
        </p:txBody>
      </p:sp>
      <p:sp>
        <p:nvSpPr>
          <p:cNvPr id="8" name="TextBox 7"/>
          <p:cNvSpPr txBox="1">
            <a:spLocks noChangeArrowheads="1"/>
          </p:cNvSpPr>
          <p:nvPr/>
        </p:nvSpPr>
        <p:spPr bwMode="auto">
          <a:xfrm>
            <a:off x="611560" y="1412776"/>
            <a:ext cx="853244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1/ Giải thích nội dung câu tục ngữ (Nghĩa đen, nghĩa bóng).</a:t>
            </a:r>
          </a:p>
          <a:p>
            <a:pPr eaLnBrk="1" hangingPunct="1"/>
            <a:r>
              <a:rPr lang="en-US" b="1" dirty="0">
                <a:solidFill>
                  <a:srgbClr val="000000"/>
                </a:solidFill>
                <a:cs typeface="Times New Roman" pitchFamily="18" charset="0"/>
              </a:rPr>
              <a:t>2/ Đánh giá nội dung câu tục ngữ:</a:t>
            </a:r>
          </a:p>
          <a:p>
            <a:pPr eaLnBrk="1" hangingPunct="1"/>
            <a:r>
              <a:rPr lang="en-US" b="1" dirty="0">
                <a:solidFill>
                  <a:srgbClr val="000000"/>
                </a:solidFill>
                <a:cs typeface="Times New Roman" pitchFamily="18" charset="0"/>
              </a:rPr>
              <a:t>	a/ Khẳng định hoàn toàn đúng</a:t>
            </a:r>
          </a:p>
          <a:p>
            <a:pPr eaLnBrk="1" hangingPunct="1"/>
            <a:r>
              <a:rPr lang="en-US" b="1" dirty="0">
                <a:solidFill>
                  <a:srgbClr val="000000"/>
                </a:solidFill>
                <a:cs typeface="Times New Roman" pitchFamily="18" charset="0"/>
              </a:rPr>
              <a:t>	b/ Xác lập luận điểm:</a:t>
            </a:r>
          </a:p>
          <a:p>
            <a:pPr eaLnBrk="1" hangingPunct="1"/>
            <a:r>
              <a:rPr lang="en-US" b="1" dirty="0">
                <a:solidFill>
                  <a:srgbClr val="000000"/>
                </a:solidFill>
                <a:cs typeface="Times New Roman" pitchFamily="18" charset="0"/>
              </a:rPr>
              <a:t>- Tại sao phải có lòng biết ơn?</a:t>
            </a:r>
          </a:p>
          <a:p>
            <a:pPr eaLnBrk="1" hangingPunct="1"/>
            <a:r>
              <a:rPr lang="en-US" b="1" dirty="0">
                <a:solidFill>
                  <a:srgbClr val="000000"/>
                </a:solidFill>
                <a:cs typeface="Times New Roman" pitchFamily="18" charset="0"/>
              </a:rPr>
              <a:t>	+ Vì đó là đạo lí làm người</a:t>
            </a:r>
          </a:p>
          <a:p>
            <a:pPr eaLnBrk="1" hangingPunct="1"/>
            <a:r>
              <a:rPr lang="en-US" b="1" dirty="0">
                <a:solidFill>
                  <a:srgbClr val="000000"/>
                </a:solidFill>
                <a:cs typeface="Times New Roman" pitchFamily="18" charset="0"/>
              </a:rPr>
              <a:t>	+ Truyền thống tốt đẹp cuả người Việt ta</a:t>
            </a:r>
          </a:p>
          <a:p>
            <a:pPr eaLnBrk="1" hangingPunct="1"/>
            <a:r>
              <a:rPr lang="en-US" b="1" dirty="0">
                <a:solidFill>
                  <a:srgbClr val="000000"/>
                </a:solidFill>
                <a:cs typeface="Times New Roman" pitchFamily="18" charset="0"/>
              </a:rPr>
              <a:t>	+  Cơ sở để xây dựng và phát triển xã hội</a:t>
            </a:r>
          </a:p>
          <a:p>
            <a:pPr eaLnBrk="1" hangingPunct="1"/>
            <a:r>
              <a:rPr lang="en-US" b="1" dirty="0">
                <a:solidFill>
                  <a:srgbClr val="000000"/>
                </a:solidFill>
                <a:cs typeface="Times New Roman" pitchFamily="18" charset="0"/>
              </a:rPr>
              <a:t>	+  </a:t>
            </a:r>
            <a:r>
              <a:rPr lang="en-US" b="1" dirty="0">
                <a:solidFill>
                  <a:srgbClr val="000000"/>
                </a:solidFill>
                <a:cs typeface="Times New Roman" pitchFamily="18" charset="0"/>
                <a:sym typeface="Wingdings" pitchFamily="2" charset="2"/>
              </a:rPr>
              <a:t>Nguyên tắc đối nhân xử thế</a:t>
            </a:r>
            <a:endParaRPr lang="en-US" b="1" dirty="0">
              <a:solidFill>
                <a:srgbClr val="000000"/>
              </a:solidFill>
              <a:cs typeface="Times New Roman" pitchFamily="18" charset="0"/>
            </a:endParaRPr>
          </a:p>
          <a:p>
            <a:pPr eaLnBrk="1" hangingPunct="1"/>
            <a:r>
              <a:rPr lang="en-US" b="1" dirty="0">
                <a:solidFill>
                  <a:srgbClr val="000000"/>
                </a:solidFill>
                <a:cs typeface="Times New Roman" pitchFamily="18" charset="0"/>
              </a:rPr>
              <a:t>		(Lí lẽ và dẫn chứng cụ thể) </a:t>
            </a:r>
          </a:p>
          <a:p>
            <a:pPr eaLnBrk="1" hangingPunct="1"/>
            <a:r>
              <a:rPr lang="en-US" b="1" dirty="0">
                <a:solidFill>
                  <a:srgbClr val="000000"/>
                </a:solidFill>
                <a:cs typeface="Times New Roman" pitchFamily="18" charset="0"/>
              </a:rPr>
              <a:t>- Phê phán: Kẻ vong ân bội nghĩa, ”Ăn cháo đá bát”</a:t>
            </a:r>
          </a:p>
        </p:txBody>
      </p:sp>
      <p:sp>
        <p:nvSpPr>
          <p:cNvPr id="9" name="TextBox 8"/>
          <p:cNvSpPr txBox="1">
            <a:spLocks noChangeArrowheads="1"/>
          </p:cNvSpPr>
          <p:nvPr/>
        </p:nvSpPr>
        <p:spPr bwMode="auto">
          <a:xfrm>
            <a:off x="608384" y="601524"/>
            <a:ext cx="2057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33363"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buFontTx/>
              <a:buAutoNum type="alphaUcPeriod"/>
            </a:pPr>
            <a:r>
              <a:rPr lang="en-US" b="1" u="sng" dirty="0">
                <a:solidFill>
                  <a:srgbClr val="000000"/>
                </a:solidFill>
                <a:cs typeface="Times New Roman" pitchFamily="18" charset="0"/>
              </a:rPr>
              <a:t>Mở bài:</a:t>
            </a:r>
          </a:p>
        </p:txBody>
      </p:sp>
    </p:spTree>
    <p:extLst>
      <p:ext uri="{BB962C8B-B14F-4D97-AF65-F5344CB8AC3E}">
        <p14:creationId xmlns:p14="http://schemas.microsoft.com/office/powerpoint/2010/main" val="96879438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slide(fromBottom)">
                                      <p:cBhvr>
                                        <p:cTn id="12" dur="500"/>
                                        <p:tgtEl>
                                          <p:spTgt spid="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36588" y="745540"/>
            <a:ext cx="1905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C. </a:t>
            </a:r>
            <a:r>
              <a:rPr lang="en-US" b="1" u="sng" dirty="0">
                <a:solidFill>
                  <a:srgbClr val="000000"/>
                </a:solidFill>
                <a:cs typeface="Times New Roman" pitchFamily="18" charset="0"/>
              </a:rPr>
              <a:t>Kết bài: </a:t>
            </a:r>
            <a:endParaRPr lang="en-US" dirty="0">
              <a:solidFill>
                <a:srgbClr val="000000"/>
              </a:solidFill>
              <a:latin typeface="Constantia" pitchFamily="18" charset="0"/>
            </a:endParaRPr>
          </a:p>
        </p:txBody>
      </p:sp>
      <p:sp>
        <p:nvSpPr>
          <p:cNvPr id="3" name="Title 1"/>
          <p:cNvSpPr txBox="1">
            <a:spLocks/>
          </p:cNvSpPr>
          <p:nvPr/>
        </p:nvSpPr>
        <p:spPr>
          <a:xfrm>
            <a:off x="971600" y="1772816"/>
            <a:ext cx="7840960" cy="762000"/>
          </a:xfrm>
          <a:prstGeom prst="rect">
            <a:avLst/>
          </a:prstGeom>
        </p:spPr>
        <p:txBody>
          <a:bodyPr anchor="ctr">
            <a:no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pPr>
            <a:r>
              <a:rPr lang="en-US" b="1" dirty="0">
                <a:solidFill>
                  <a:srgbClr val="000000"/>
                </a:solidFill>
                <a:cs typeface="Times New Roman" pitchFamily="18" charset="0"/>
              </a:rPr>
              <a:t>	</a:t>
            </a:r>
            <a:r>
              <a:rPr lang="en-US" b="1" u="sng" dirty="0">
                <a:solidFill>
                  <a:srgbClr val="000000"/>
                </a:solidFill>
                <a:cs typeface="Times New Roman" pitchFamily="18" charset="0"/>
              </a:rPr>
              <a:t/>
            </a:r>
            <a:br>
              <a:rPr lang="en-US" b="1" u="sng" dirty="0">
                <a:solidFill>
                  <a:srgbClr val="000000"/>
                </a:solidFill>
                <a:cs typeface="Times New Roman" pitchFamily="18" charset="0"/>
              </a:rPr>
            </a:br>
            <a:r>
              <a:rPr lang="en-US" b="1" dirty="0">
                <a:solidFill>
                  <a:srgbClr val="000000"/>
                </a:solidFill>
                <a:cs typeface="Times New Roman" pitchFamily="18" charset="0"/>
              </a:rPr>
              <a:t>- Khẳng định truyền thống tốt đẹp.</a:t>
            </a:r>
            <a:endParaRPr lang="en-US" b="1" dirty="0">
              <a:solidFill>
                <a:srgbClr val="000000"/>
              </a:solidFill>
              <a:cs typeface="Times New Roman" pitchFamily="18" charset="0"/>
              <a:sym typeface="Wingdings" pitchFamily="2" charset="2"/>
            </a:endParaRPr>
          </a:p>
          <a:p>
            <a:pPr eaLnBrk="1" hangingPunct="1">
              <a:lnSpc>
                <a:spcPct val="80000"/>
              </a:lnSpc>
            </a:pPr>
            <a:r>
              <a:rPr lang="en-US" b="1" dirty="0">
                <a:solidFill>
                  <a:srgbClr val="000000"/>
                </a:solidFill>
                <a:cs typeface="Times New Roman" pitchFamily="18" charset="0"/>
              </a:rPr>
              <a:t>- Nêu ý nghĩa của câu tục ngữ đối với hôm nay. </a:t>
            </a:r>
          </a:p>
          <a:p>
            <a:pPr eaLnBrk="1" hangingPunct="1">
              <a:lnSpc>
                <a:spcPct val="80000"/>
              </a:lnSpc>
            </a:pPr>
            <a:r>
              <a:rPr lang="en-US" b="1" dirty="0">
                <a:solidFill>
                  <a:srgbClr val="000000"/>
                </a:solidFill>
                <a:cs typeface="Times New Roman" pitchFamily="18" charset="0"/>
                <a:sym typeface="Wingdings" pitchFamily="2" charset="2"/>
              </a:rPr>
              <a:t> </a:t>
            </a:r>
            <a:r>
              <a:rPr lang="en-US" b="1" dirty="0">
                <a:solidFill>
                  <a:srgbClr val="000000"/>
                </a:solidFill>
                <a:cs typeface="Times New Roman" pitchFamily="18" charset="0"/>
              </a:rPr>
              <a:t>Sống và làm việc theo đạo lí.   </a:t>
            </a:r>
          </a:p>
        </p:txBody>
      </p:sp>
    </p:spTree>
    <p:extLst>
      <p:ext uri="{BB962C8B-B14F-4D97-AF65-F5344CB8AC3E}">
        <p14:creationId xmlns:p14="http://schemas.microsoft.com/office/powerpoint/2010/main" val="337430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1326</Words>
  <Application>Microsoft Office PowerPoint</Application>
  <PresentationFormat>On-screen Show (4:3)</PresentationFormat>
  <Paragraphs>122</Paragraphs>
  <Slides>16</Slides>
  <Notes>0</Notes>
  <HiddenSlides>0</HiddenSlides>
  <MMClips>1</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2/Lập dàn bài:</vt:lpstr>
      <vt:lpstr>PowerPoint Presentation</vt:lpstr>
      <vt:lpstr>PowerPoint Presentation</vt:lpstr>
      <vt:lpstr>PowerPoint Presentation</vt:lpstr>
      <vt:lpstr>PowerPoint Presentation</vt:lpstr>
      <vt:lpstr>3/ Viết bài </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24</cp:revision>
  <dcterms:created xsi:type="dcterms:W3CDTF">2022-01-23T15:02:04Z</dcterms:created>
  <dcterms:modified xsi:type="dcterms:W3CDTF">2022-01-24T04:03:31Z</dcterms:modified>
</cp:coreProperties>
</file>