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3" r:id="rId5"/>
    <p:sldId id="264" r:id="rId6"/>
    <p:sldId id="265" r:id="rId7"/>
    <p:sldId id="282" r:id="rId8"/>
    <p:sldId id="270" r:id="rId9"/>
    <p:sldId id="271" r:id="rId10"/>
    <p:sldId id="267" r:id="rId11"/>
    <p:sldId id="268" r:id="rId12"/>
    <p:sldId id="273" r:id="rId13"/>
    <p:sldId id="274" r:id="rId14"/>
    <p:sldId id="281" r:id="rId15"/>
    <p:sldId id="276" r:id="rId16"/>
    <p:sldId id="279" r:id="rId17"/>
    <p:sldId id="27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F52263-3751-45C2-ACC4-7D2B5A65A2A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4D85F3C-8961-4F41-957F-0D61318625B5}">
      <dgm:prSet phldrT="[Text]"/>
      <dgm:spPr/>
      <dgm:t>
        <a:bodyPr/>
        <a:lstStyle/>
        <a:p>
          <a:r>
            <a:rPr lang="en-US" b="1" dirty="0" smtClean="0">
              <a:latin typeface="Times New Roman" panose="02020603050405020304" pitchFamily="18" charset="0"/>
              <a:cs typeface="Times New Roman" panose="02020603050405020304" pitchFamily="18" charset="0"/>
            </a:rPr>
            <a:t>ĐẤT NƯỚC</a:t>
          </a:r>
          <a:endParaRPr lang="en-US" b="1" dirty="0">
            <a:latin typeface="Times New Roman" panose="02020603050405020304" pitchFamily="18" charset="0"/>
            <a:cs typeface="Times New Roman" panose="02020603050405020304" pitchFamily="18" charset="0"/>
          </a:endParaRPr>
        </a:p>
      </dgm:t>
    </dgm:pt>
    <dgm:pt modelId="{94FC98F5-28AB-4938-826A-F7CEFB8DE630}" type="parTrans" cxnId="{45389CFE-A256-4FB2-AF86-16C094F9B355}">
      <dgm:prSet/>
      <dgm:spPr/>
      <dgm:t>
        <a:bodyPr/>
        <a:lstStyle/>
        <a:p>
          <a:endParaRPr lang="en-US" b="1"/>
        </a:p>
      </dgm:t>
    </dgm:pt>
    <dgm:pt modelId="{53050025-5EFB-4293-AFF1-35D4076D059D}" type="sibTrans" cxnId="{45389CFE-A256-4FB2-AF86-16C094F9B355}">
      <dgm:prSet/>
      <dgm:spPr/>
      <dgm:t>
        <a:bodyPr/>
        <a:lstStyle/>
        <a:p>
          <a:endParaRPr lang="en-US" b="1"/>
        </a:p>
      </dgm:t>
    </dgm:pt>
    <dgm:pt modelId="{69BB2794-8114-41AD-B80F-7B12AF8379EA}">
      <dgm:prSet phldrT="[Text]"/>
      <dgm:spPr/>
      <dgm:t>
        <a:bodyPr/>
        <a:lstStyle/>
        <a:p>
          <a:r>
            <a:rPr lang="en-US" b="1" dirty="0" err="1" smtClean="0">
              <a:latin typeface="Times New Roman" panose="02020603050405020304" pitchFamily="18" charset="0"/>
              <a:cs typeface="Times New Roman" panose="02020603050405020304" pitchFamily="18" charset="0"/>
            </a:rPr>
            <a:t>Cứ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lên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=&gt; </a:t>
          </a:r>
          <a:r>
            <a:rPr lang="en-US" b="1" dirty="0" err="1" smtClean="0">
              <a:latin typeface="Times New Roman" panose="02020603050405020304" pitchFamily="18" charset="0"/>
              <a:cs typeface="Times New Roman" panose="02020603050405020304" pitchFamily="18" charset="0"/>
            </a:rPr>
            <a:t>Sức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mẽ</a:t>
          </a:r>
          <a:endParaRPr lang="en-US" b="1" dirty="0">
            <a:latin typeface="Times New Roman" panose="02020603050405020304" pitchFamily="18" charset="0"/>
            <a:cs typeface="Times New Roman" panose="02020603050405020304" pitchFamily="18" charset="0"/>
          </a:endParaRPr>
        </a:p>
      </dgm:t>
    </dgm:pt>
    <dgm:pt modelId="{D63C0422-5725-47C4-ABCB-DACA36905772}" type="parTrans" cxnId="{27D679ED-E3BB-481F-9202-F40EFDF61D48}">
      <dgm:prSet/>
      <dgm:spPr/>
      <dgm:t>
        <a:bodyPr/>
        <a:lstStyle/>
        <a:p>
          <a:endParaRPr lang="en-US" b="1"/>
        </a:p>
      </dgm:t>
    </dgm:pt>
    <dgm:pt modelId="{894B1639-81BF-4B9E-9CC4-E27E94BB8943}" type="sibTrans" cxnId="{27D679ED-E3BB-481F-9202-F40EFDF61D48}">
      <dgm:prSet/>
      <dgm:spPr/>
      <dgm:t>
        <a:bodyPr/>
        <a:lstStyle/>
        <a:p>
          <a:endParaRPr lang="en-US" b="1"/>
        </a:p>
      </dgm:t>
    </dgm:pt>
    <dgm:pt modelId="{96A9A80B-FFC3-44C8-AA8E-131349FD7849}">
      <dgm:prSet phldrT="[Text]"/>
      <dgm:spPr/>
      <dgm:t>
        <a:bodyPr/>
        <a:lstStyle/>
        <a:p>
          <a:r>
            <a:rPr lang="en-US" b="1" dirty="0" err="1" smtClean="0">
              <a:latin typeface="Times New Roman" panose="02020603050405020304" pitchFamily="18" charset="0"/>
              <a:cs typeface="Times New Roman" panose="02020603050405020304" pitchFamily="18" charset="0"/>
            </a:rPr>
            <a:t>Như</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vì</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sao</a:t>
          </a:r>
          <a:r>
            <a:rPr lang="en-US" b="1" dirty="0" smtClean="0">
              <a:latin typeface="Times New Roman" panose="02020603050405020304" pitchFamily="18" charset="0"/>
              <a:cs typeface="Times New Roman" panose="02020603050405020304" pitchFamily="18" charset="0"/>
            </a:rPr>
            <a:t> (so </a:t>
          </a:r>
          <a:r>
            <a:rPr lang="en-US" b="1" dirty="0" err="1" smtClean="0">
              <a:latin typeface="Times New Roman" panose="02020603050405020304" pitchFamily="18" charset="0"/>
              <a:cs typeface="Times New Roman" panose="02020603050405020304" pitchFamily="18" charset="0"/>
            </a:rPr>
            <a:t>sánh</a:t>
          </a:r>
          <a:r>
            <a:rPr lang="en-US" b="1" dirty="0" smtClean="0">
              <a:latin typeface="Times New Roman" panose="02020603050405020304" pitchFamily="18" charset="0"/>
              <a:cs typeface="Times New Roman" panose="02020603050405020304" pitchFamily="18" charset="0"/>
            </a:rPr>
            <a:t>)</a:t>
          </a:r>
        </a:p>
        <a:p>
          <a:r>
            <a:rPr lang="en-US" b="1" dirty="0" smtClean="0">
              <a:latin typeface="Times New Roman" panose="02020603050405020304" pitchFamily="18" charset="0"/>
              <a:cs typeface="Times New Roman" panose="02020603050405020304" pitchFamily="18" charset="0"/>
            </a:rPr>
            <a:t>=&gt; Lung </a:t>
          </a:r>
          <a:r>
            <a:rPr lang="en-US" b="1" dirty="0" err="1" smtClean="0">
              <a:latin typeface="Times New Roman" panose="02020603050405020304" pitchFamily="18" charset="0"/>
              <a:cs typeface="Times New Roman" panose="02020603050405020304" pitchFamily="18" charset="0"/>
            </a:rPr>
            <a:t>linh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tỏa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sáng</a:t>
          </a:r>
          <a:endParaRPr lang="en-US" b="1" dirty="0">
            <a:latin typeface="Times New Roman" panose="02020603050405020304" pitchFamily="18" charset="0"/>
            <a:cs typeface="Times New Roman" panose="02020603050405020304" pitchFamily="18" charset="0"/>
          </a:endParaRPr>
        </a:p>
      </dgm:t>
    </dgm:pt>
    <dgm:pt modelId="{4AA908A8-43E2-46B4-A55E-E055A56CA7D7}" type="parTrans" cxnId="{E25BA253-CD71-48E9-BB76-FFC80B148B28}">
      <dgm:prSet/>
      <dgm:spPr/>
      <dgm:t>
        <a:bodyPr/>
        <a:lstStyle/>
        <a:p>
          <a:endParaRPr lang="en-US" b="1"/>
        </a:p>
      </dgm:t>
    </dgm:pt>
    <dgm:pt modelId="{7E7337B2-77B5-460B-A2AA-CEC40E0ECD6F}" type="sibTrans" cxnId="{E25BA253-CD71-48E9-BB76-FFC80B148B28}">
      <dgm:prSet/>
      <dgm:spPr/>
      <dgm:t>
        <a:bodyPr/>
        <a:lstStyle/>
        <a:p>
          <a:endParaRPr lang="en-US" b="1"/>
        </a:p>
      </dgm:t>
    </dgm:pt>
    <dgm:pt modelId="{776E0E4B-FED4-4F49-88E6-F01A19D5C1B8}">
      <dgm:prSet phldrT="[Text]"/>
      <dgm:spPr/>
      <dgm:t>
        <a:bodyPr/>
        <a:lstStyle/>
        <a:p>
          <a:r>
            <a:rPr lang="en-US" b="1" dirty="0" err="1" smtClean="0">
              <a:latin typeface="Times New Roman" panose="02020603050405020304" pitchFamily="18" charset="0"/>
              <a:cs typeface="Times New Roman" panose="02020603050405020304" pitchFamily="18" charset="0"/>
            </a:rPr>
            <a:t>Lộc</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thực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Chồi</a:t>
          </a:r>
          <a:r>
            <a:rPr lang="en-US" b="1" dirty="0" smtClean="0">
              <a:latin typeface="Times New Roman" panose="02020603050405020304" pitchFamily="18" charset="0"/>
              <a:cs typeface="Times New Roman" panose="02020603050405020304" pitchFamily="18" charset="0"/>
            </a:rPr>
            <a:t> non</a:t>
          </a:r>
        </a:p>
        <a:p>
          <a:r>
            <a:rPr lang="en-US" b="1" dirty="0" err="1" smtClean="0">
              <a:latin typeface="Times New Roman" panose="02020603050405020304" pitchFamily="18" charset="0"/>
              <a:cs typeface="Times New Roman" panose="02020603050405020304" pitchFamily="18" charset="0"/>
            </a:rPr>
            <a:t>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dụ</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chiến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thắng</a:t>
          </a:r>
          <a:endParaRPr lang="en-US" b="1" dirty="0">
            <a:latin typeface="Times New Roman" panose="02020603050405020304" pitchFamily="18" charset="0"/>
            <a:cs typeface="Times New Roman" panose="02020603050405020304" pitchFamily="18" charset="0"/>
          </a:endParaRPr>
        </a:p>
      </dgm:t>
    </dgm:pt>
    <dgm:pt modelId="{19AC693D-3AF4-4766-9166-F127D4F73827}" type="parTrans" cxnId="{95CDEF02-7F58-42B8-9CFD-1EF3ED9B6112}">
      <dgm:prSet/>
      <dgm:spPr/>
      <dgm:t>
        <a:bodyPr/>
        <a:lstStyle/>
        <a:p>
          <a:endParaRPr lang="en-US" b="1"/>
        </a:p>
      </dgm:t>
    </dgm:pt>
    <dgm:pt modelId="{523753C0-051D-4AF4-B49C-9FCA4E7D8F32}" type="sibTrans" cxnId="{95CDEF02-7F58-42B8-9CFD-1EF3ED9B6112}">
      <dgm:prSet/>
      <dgm:spPr/>
      <dgm:t>
        <a:bodyPr/>
        <a:lstStyle/>
        <a:p>
          <a:endParaRPr lang="en-US" b="1"/>
        </a:p>
      </dgm:t>
    </dgm:pt>
    <dgm:pt modelId="{EF7ACE75-230F-4229-8E7A-AEF965252C2E}">
      <dgm:prSet phldrT="[Text]"/>
      <dgm:spPr/>
      <dgm:t>
        <a:bodyPr/>
        <a:lstStyle/>
        <a:p>
          <a:r>
            <a:rPr lang="en-US" b="1" dirty="0" err="1" smtClean="0">
              <a:latin typeface="Times New Roman" panose="02020603050405020304" pitchFamily="18" charset="0"/>
              <a:cs typeface="Times New Roman" panose="02020603050405020304" pitchFamily="18" charset="0"/>
            </a:rPr>
            <a:t>Hối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xôn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xao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từ</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láy</a:t>
          </a:r>
          <a:r>
            <a:rPr lang="en-US" b="1" dirty="0" smtClean="0">
              <a:latin typeface="Times New Roman" panose="02020603050405020304" pitchFamily="18" charset="0"/>
              <a:cs typeface="Times New Roman" panose="02020603050405020304" pitchFamily="18" charset="0"/>
            </a:rPr>
            <a:t>)</a:t>
          </a:r>
        </a:p>
        <a:p>
          <a:r>
            <a:rPr lang="en-US" b="1" dirty="0" smtClean="0">
              <a:latin typeface="Times New Roman" panose="02020603050405020304" pitchFamily="18" charset="0"/>
              <a:cs typeface="Times New Roman" panose="02020603050405020304" pitchFamily="18" charset="0"/>
            </a:rPr>
            <a:t>=&gt; </a:t>
          </a:r>
          <a:r>
            <a:rPr lang="en-US" b="1" dirty="0" err="1" smtClean="0">
              <a:latin typeface="Times New Roman" panose="02020603050405020304" pitchFamily="18" charset="0"/>
              <a:cs typeface="Times New Roman" panose="02020603050405020304" pitchFamily="18" charset="0"/>
            </a:rPr>
            <a:t>nhịp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a:t>
          </a:r>
          <a:endParaRPr lang="en-US" b="1" dirty="0">
            <a:latin typeface="Times New Roman" panose="02020603050405020304" pitchFamily="18" charset="0"/>
            <a:cs typeface="Times New Roman" panose="02020603050405020304" pitchFamily="18" charset="0"/>
          </a:endParaRPr>
        </a:p>
      </dgm:t>
    </dgm:pt>
    <dgm:pt modelId="{2E83ED51-D8CC-4A8C-8771-80429CF7DF06}" type="parTrans" cxnId="{700C4707-FF18-4844-AFB1-2705EC6AB1A5}">
      <dgm:prSet/>
      <dgm:spPr/>
      <dgm:t>
        <a:bodyPr/>
        <a:lstStyle/>
        <a:p>
          <a:endParaRPr lang="en-US" b="1"/>
        </a:p>
      </dgm:t>
    </dgm:pt>
    <dgm:pt modelId="{4540D757-78CD-47F2-81CA-DCDD157C579F}" type="sibTrans" cxnId="{700C4707-FF18-4844-AFB1-2705EC6AB1A5}">
      <dgm:prSet/>
      <dgm:spPr/>
      <dgm:t>
        <a:bodyPr/>
        <a:lstStyle/>
        <a:p>
          <a:endParaRPr lang="en-US" b="1"/>
        </a:p>
      </dgm:t>
    </dgm:pt>
    <dgm:pt modelId="{E6970B6B-3AE2-495A-A421-E6D5C652B2EE}" type="pres">
      <dgm:prSet presAssocID="{EAF52263-3751-45C2-ACC4-7D2B5A65A2A3}" presName="diagram" presStyleCnt="0">
        <dgm:presLayoutVars>
          <dgm:chMax val="1"/>
          <dgm:dir/>
          <dgm:animLvl val="ctr"/>
          <dgm:resizeHandles val="exact"/>
        </dgm:presLayoutVars>
      </dgm:prSet>
      <dgm:spPr/>
      <dgm:t>
        <a:bodyPr/>
        <a:lstStyle/>
        <a:p>
          <a:endParaRPr lang="en-US"/>
        </a:p>
      </dgm:t>
    </dgm:pt>
    <dgm:pt modelId="{62038F94-C64A-4F75-ABC5-BA285D751FE6}" type="pres">
      <dgm:prSet presAssocID="{EAF52263-3751-45C2-ACC4-7D2B5A65A2A3}" presName="matrix" presStyleCnt="0"/>
      <dgm:spPr/>
    </dgm:pt>
    <dgm:pt modelId="{F2F9521D-B6C2-42B4-BDF6-5DC8B4203C93}" type="pres">
      <dgm:prSet presAssocID="{EAF52263-3751-45C2-ACC4-7D2B5A65A2A3}" presName="tile1" presStyleLbl="node1" presStyleIdx="0" presStyleCnt="4"/>
      <dgm:spPr/>
      <dgm:t>
        <a:bodyPr/>
        <a:lstStyle/>
        <a:p>
          <a:endParaRPr lang="en-US"/>
        </a:p>
      </dgm:t>
    </dgm:pt>
    <dgm:pt modelId="{FF2669EC-3347-4586-8575-0D9A1A8C2284}" type="pres">
      <dgm:prSet presAssocID="{EAF52263-3751-45C2-ACC4-7D2B5A65A2A3}" presName="tile1text" presStyleLbl="node1" presStyleIdx="0" presStyleCnt="4">
        <dgm:presLayoutVars>
          <dgm:chMax val="0"/>
          <dgm:chPref val="0"/>
          <dgm:bulletEnabled val="1"/>
        </dgm:presLayoutVars>
      </dgm:prSet>
      <dgm:spPr/>
      <dgm:t>
        <a:bodyPr/>
        <a:lstStyle/>
        <a:p>
          <a:endParaRPr lang="en-US"/>
        </a:p>
      </dgm:t>
    </dgm:pt>
    <dgm:pt modelId="{8AA4255B-97A3-41A3-93F0-A1B038F2F8A6}" type="pres">
      <dgm:prSet presAssocID="{EAF52263-3751-45C2-ACC4-7D2B5A65A2A3}" presName="tile2" presStyleLbl="node1" presStyleIdx="1" presStyleCnt="4"/>
      <dgm:spPr/>
      <dgm:t>
        <a:bodyPr/>
        <a:lstStyle/>
        <a:p>
          <a:endParaRPr lang="en-US"/>
        </a:p>
      </dgm:t>
    </dgm:pt>
    <dgm:pt modelId="{25C6071F-36C5-4D5D-9FA0-E1D21134B033}" type="pres">
      <dgm:prSet presAssocID="{EAF52263-3751-45C2-ACC4-7D2B5A65A2A3}" presName="tile2text" presStyleLbl="node1" presStyleIdx="1" presStyleCnt="4">
        <dgm:presLayoutVars>
          <dgm:chMax val="0"/>
          <dgm:chPref val="0"/>
          <dgm:bulletEnabled val="1"/>
        </dgm:presLayoutVars>
      </dgm:prSet>
      <dgm:spPr/>
      <dgm:t>
        <a:bodyPr/>
        <a:lstStyle/>
        <a:p>
          <a:endParaRPr lang="en-US"/>
        </a:p>
      </dgm:t>
    </dgm:pt>
    <dgm:pt modelId="{714100A4-13BA-4209-9066-82C40C32C32D}" type="pres">
      <dgm:prSet presAssocID="{EAF52263-3751-45C2-ACC4-7D2B5A65A2A3}" presName="tile3" presStyleLbl="node1" presStyleIdx="2" presStyleCnt="4"/>
      <dgm:spPr/>
      <dgm:t>
        <a:bodyPr/>
        <a:lstStyle/>
        <a:p>
          <a:endParaRPr lang="en-US"/>
        </a:p>
      </dgm:t>
    </dgm:pt>
    <dgm:pt modelId="{9EF4C063-38B4-4BC4-9F87-E67CFEA2B321}" type="pres">
      <dgm:prSet presAssocID="{EAF52263-3751-45C2-ACC4-7D2B5A65A2A3}" presName="tile3text" presStyleLbl="node1" presStyleIdx="2" presStyleCnt="4">
        <dgm:presLayoutVars>
          <dgm:chMax val="0"/>
          <dgm:chPref val="0"/>
          <dgm:bulletEnabled val="1"/>
        </dgm:presLayoutVars>
      </dgm:prSet>
      <dgm:spPr/>
      <dgm:t>
        <a:bodyPr/>
        <a:lstStyle/>
        <a:p>
          <a:endParaRPr lang="en-US"/>
        </a:p>
      </dgm:t>
    </dgm:pt>
    <dgm:pt modelId="{454DC556-ACB8-4C36-A4BC-EDBEB5DFCF72}" type="pres">
      <dgm:prSet presAssocID="{EAF52263-3751-45C2-ACC4-7D2B5A65A2A3}" presName="tile4" presStyleLbl="node1" presStyleIdx="3" presStyleCnt="4"/>
      <dgm:spPr/>
      <dgm:t>
        <a:bodyPr/>
        <a:lstStyle/>
        <a:p>
          <a:endParaRPr lang="en-US"/>
        </a:p>
      </dgm:t>
    </dgm:pt>
    <dgm:pt modelId="{55F9586A-DAA4-4416-B6B9-E195AE162287}" type="pres">
      <dgm:prSet presAssocID="{EAF52263-3751-45C2-ACC4-7D2B5A65A2A3}" presName="tile4text" presStyleLbl="node1" presStyleIdx="3" presStyleCnt="4">
        <dgm:presLayoutVars>
          <dgm:chMax val="0"/>
          <dgm:chPref val="0"/>
          <dgm:bulletEnabled val="1"/>
        </dgm:presLayoutVars>
      </dgm:prSet>
      <dgm:spPr/>
      <dgm:t>
        <a:bodyPr/>
        <a:lstStyle/>
        <a:p>
          <a:endParaRPr lang="en-US"/>
        </a:p>
      </dgm:t>
    </dgm:pt>
    <dgm:pt modelId="{5A9F77A3-BE3B-49A4-9752-93050024D986}" type="pres">
      <dgm:prSet presAssocID="{EAF52263-3751-45C2-ACC4-7D2B5A65A2A3}" presName="centerTile" presStyleLbl="fgShp" presStyleIdx="0" presStyleCnt="1">
        <dgm:presLayoutVars>
          <dgm:chMax val="0"/>
          <dgm:chPref val="0"/>
        </dgm:presLayoutVars>
      </dgm:prSet>
      <dgm:spPr/>
      <dgm:t>
        <a:bodyPr/>
        <a:lstStyle/>
        <a:p>
          <a:endParaRPr lang="en-US"/>
        </a:p>
      </dgm:t>
    </dgm:pt>
  </dgm:ptLst>
  <dgm:cxnLst>
    <dgm:cxn modelId="{45389CFE-A256-4FB2-AF86-16C094F9B355}" srcId="{EAF52263-3751-45C2-ACC4-7D2B5A65A2A3}" destId="{14D85F3C-8961-4F41-957F-0D61318625B5}" srcOrd="0" destOrd="0" parTransId="{94FC98F5-28AB-4938-826A-F7CEFB8DE630}" sibTransId="{53050025-5EFB-4293-AFF1-35D4076D059D}"/>
    <dgm:cxn modelId="{700C4707-FF18-4844-AFB1-2705EC6AB1A5}" srcId="{14D85F3C-8961-4F41-957F-0D61318625B5}" destId="{EF7ACE75-230F-4229-8E7A-AEF965252C2E}" srcOrd="3" destOrd="0" parTransId="{2E83ED51-D8CC-4A8C-8771-80429CF7DF06}" sibTransId="{4540D757-78CD-47F2-81CA-DCDD157C579F}"/>
    <dgm:cxn modelId="{DCBAFA6B-14BF-4986-91EF-C701C70F9548}" type="presOf" srcId="{776E0E4B-FED4-4F49-88E6-F01A19D5C1B8}" destId="{9EF4C063-38B4-4BC4-9F87-E67CFEA2B321}" srcOrd="1" destOrd="0" presId="urn:microsoft.com/office/officeart/2005/8/layout/matrix1"/>
    <dgm:cxn modelId="{95CDEF02-7F58-42B8-9CFD-1EF3ED9B6112}" srcId="{14D85F3C-8961-4F41-957F-0D61318625B5}" destId="{776E0E4B-FED4-4F49-88E6-F01A19D5C1B8}" srcOrd="2" destOrd="0" parTransId="{19AC693D-3AF4-4766-9166-F127D4F73827}" sibTransId="{523753C0-051D-4AF4-B49C-9FCA4E7D8F32}"/>
    <dgm:cxn modelId="{D789C44E-4901-4D09-820D-D234DD08EBE0}" type="presOf" srcId="{EAF52263-3751-45C2-ACC4-7D2B5A65A2A3}" destId="{E6970B6B-3AE2-495A-A421-E6D5C652B2EE}" srcOrd="0" destOrd="0" presId="urn:microsoft.com/office/officeart/2005/8/layout/matrix1"/>
    <dgm:cxn modelId="{9D31CEF4-CEF7-4A6A-B548-F56C3EDCE7FE}" type="presOf" srcId="{96A9A80B-FFC3-44C8-AA8E-131349FD7849}" destId="{8AA4255B-97A3-41A3-93F0-A1B038F2F8A6}" srcOrd="0" destOrd="0" presId="urn:microsoft.com/office/officeart/2005/8/layout/matrix1"/>
    <dgm:cxn modelId="{98F1B0ED-8023-4A3F-A9E7-4A6D74B21E9A}" type="presOf" srcId="{69BB2794-8114-41AD-B80F-7B12AF8379EA}" destId="{F2F9521D-B6C2-42B4-BDF6-5DC8B4203C93}" srcOrd="0" destOrd="0" presId="urn:microsoft.com/office/officeart/2005/8/layout/matrix1"/>
    <dgm:cxn modelId="{27D679ED-E3BB-481F-9202-F40EFDF61D48}" srcId="{14D85F3C-8961-4F41-957F-0D61318625B5}" destId="{69BB2794-8114-41AD-B80F-7B12AF8379EA}" srcOrd="0" destOrd="0" parTransId="{D63C0422-5725-47C4-ABCB-DACA36905772}" sibTransId="{894B1639-81BF-4B9E-9CC4-E27E94BB8943}"/>
    <dgm:cxn modelId="{777BBE86-3975-4E2C-91BB-CCEBAC8CD018}" type="presOf" srcId="{69BB2794-8114-41AD-B80F-7B12AF8379EA}" destId="{FF2669EC-3347-4586-8575-0D9A1A8C2284}" srcOrd="1" destOrd="0" presId="urn:microsoft.com/office/officeart/2005/8/layout/matrix1"/>
    <dgm:cxn modelId="{30C5BDAC-B7F0-4206-BC2D-BB28DA33CB19}" type="presOf" srcId="{776E0E4B-FED4-4F49-88E6-F01A19D5C1B8}" destId="{714100A4-13BA-4209-9066-82C40C32C32D}" srcOrd="0" destOrd="0" presId="urn:microsoft.com/office/officeart/2005/8/layout/matrix1"/>
    <dgm:cxn modelId="{6A3FE861-9D31-4DCD-8B5E-F8D243D927A1}" type="presOf" srcId="{EF7ACE75-230F-4229-8E7A-AEF965252C2E}" destId="{55F9586A-DAA4-4416-B6B9-E195AE162287}" srcOrd="1" destOrd="0" presId="urn:microsoft.com/office/officeart/2005/8/layout/matrix1"/>
    <dgm:cxn modelId="{4EC070F1-0684-4B68-927C-C3C03886965F}" type="presOf" srcId="{96A9A80B-FFC3-44C8-AA8E-131349FD7849}" destId="{25C6071F-36C5-4D5D-9FA0-E1D21134B033}" srcOrd="1" destOrd="0" presId="urn:microsoft.com/office/officeart/2005/8/layout/matrix1"/>
    <dgm:cxn modelId="{94C5E418-366F-470C-B5CE-9BDB034E2733}" type="presOf" srcId="{14D85F3C-8961-4F41-957F-0D61318625B5}" destId="{5A9F77A3-BE3B-49A4-9752-93050024D986}" srcOrd="0" destOrd="0" presId="urn:microsoft.com/office/officeart/2005/8/layout/matrix1"/>
    <dgm:cxn modelId="{E25BA253-CD71-48E9-BB76-FFC80B148B28}" srcId="{14D85F3C-8961-4F41-957F-0D61318625B5}" destId="{96A9A80B-FFC3-44C8-AA8E-131349FD7849}" srcOrd="1" destOrd="0" parTransId="{4AA908A8-43E2-46B4-A55E-E055A56CA7D7}" sibTransId="{7E7337B2-77B5-460B-A2AA-CEC40E0ECD6F}"/>
    <dgm:cxn modelId="{F1D055E9-AFE2-4149-897B-A898CD06E372}" type="presOf" srcId="{EF7ACE75-230F-4229-8E7A-AEF965252C2E}" destId="{454DC556-ACB8-4C36-A4BC-EDBEB5DFCF72}" srcOrd="0" destOrd="0" presId="urn:microsoft.com/office/officeart/2005/8/layout/matrix1"/>
    <dgm:cxn modelId="{31F95878-7F50-4060-8F41-9A27A6D5C406}" type="presParOf" srcId="{E6970B6B-3AE2-495A-A421-E6D5C652B2EE}" destId="{62038F94-C64A-4F75-ABC5-BA285D751FE6}" srcOrd="0" destOrd="0" presId="urn:microsoft.com/office/officeart/2005/8/layout/matrix1"/>
    <dgm:cxn modelId="{75683F61-D937-43DB-99E9-F65C907BCF97}" type="presParOf" srcId="{62038F94-C64A-4F75-ABC5-BA285D751FE6}" destId="{F2F9521D-B6C2-42B4-BDF6-5DC8B4203C93}" srcOrd="0" destOrd="0" presId="urn:microsoft.com/office/officeart/2005/8/layout/matrix1"/>
    <dgm:cxn modelId="{20AD358B-BF77-4416-9E8D-1E7511A14E7D}" type="presParOf" srcId="{62038F94-C64A-4F75-ABC5-BA285D751FE6}" destId="{FF2669EC-3347-4586-8575-0D9A1A8C2284}" srcOrd="1" destOrd="0" presId="urn:microsoft.com/office/officeart/2005/8/layout/matrix1"/>
    <dgm:cxn modelId="{200A409C-E1F0-4037-BAB2-781D81230052}" type="presParOf" srcId="{62038F94-C64A-4F75-ABC5-BA285D751FE6}" destId="{8AA4255B-97A3-41A3-93F0-A1B038F2F8A6}" srcOrd="2" destOrd="0" presId="urn:microsoft.com/office/officeart/2005/8/layout/matrix1"/>
    <dgm:cxn modelId="{FF2FBD46-63F8-4B9D-98E2-BC5F036A9CD4}" type="presParOf" srcId="{62038F94-C64A-4F75-ABC5-BA285D751FE6}" destId="{25C6071F-36C5-4D5D-9FA0-E1D21134B033}" srcOrd="3" destOrd="0" presId="urn:microsoft.com/office/officeart/2005/8/layout/matrix1"/>
    <dgm:cxn modelId="{DA387362-35F2-442B-9616-6C6BFCA38491}" type="presParOf" srcId="{62038F94-C64A-4F75-ABC5-BA285D751FE6}" destId="{714100A4-13BA-4209-9066-82C40C32C32D}" srcOrd="4" destOrd="0" presId="urn:microsoft.com/office/officeart/2005/8/layout/matrix1"/>
    <dgm:cxn modelId="{CCCC55FD-A67A-4611-A88E-901EB3D12DAB}" type="presParOf" srcId="{62038F94-C64A-4F75-ABC5-BA285D751FE6}" destId="{9EF4C063-38B4-4BC4-9F87-E67CFEA2B321}" srcOrd="5" destOrd="0" presId="urn:microsoft.com/office/officeart/2005/8/layout/matrix1"/>
    <dgm:cxn modelId="{5B3BFC7E-2B7B-4095-AA17-4589F4C9FA5D}" type="presParOf" srcId="{62038F94-C64A-4F75-ABC5-BA285D751FE6}" destId="{454DC556-ACB8-4C36-A4BC-EDBEB5DFCF72}" srcOrd="6" destOrd="0" presId="urn:microsoft.com/office/officeart/2005/8/layout/matrix1"/>
    <dgm:cxn modelId="{1EAEB7FF-3456-49EA-AEFF-8599A3428D1A}" type="presParOf" srcId="{62038F94-C64A-4F75-ABC5-BA285D751FE6}" destId="{55F9586A-DAA4-4416-B6B9-E195AE162287}" srcOrd="7" destOrd="0" presId="urn:microsoft.com/office/officeart/2005/8/layout/matrix1"/>
    <dgm:cxn modelId="{D1154936-1CF2-4C7E-BB90-12EE48CC32D7}" type="presParOf" srcId="{E6970B6B-3AE2-495A-A421-E6D5C652B2EE}" destId="{5A9F77A3-BE3B-49A4-9752-93050024D98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9521D-B6C2-42B4-BDF6-5DC8B4203C93}">
      <dsp:nvSpPr>
        <dsp:cNvPr id="0" name=""/>
        <dsp:cNvSpPr/>
      </dsp:nvSpPr>
      <dsp:spPr>
        <a:xfrm rot="16200000">
          <a:off x="935511" y="-935511"/>
          <a:ext cx="2269435" cy="414045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Cứ</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lên</a:t>
          </a:r>
          <a:endParaRPr lang="en-US" sz="2600" b="1"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a:t>
          </a:r>
          <a:r>
            <a:rPr lang="en-US" sz="2600" b="1" kern="1200" dirty="0" err="1" smtClean="0">
              <a:latin typeface="Times New Roman" panose="02020603050405020304" pitchFamily="18" charset="0"/>
              <a:cs typeface="Times New Roman" panose="02020603050405020304" pitchFamily="18" charset="0"/>
            </a:rPr>
            <a:t>Sức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sống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mạnh</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mẽ</a:t>
          </a:r>
          <a:endParaRPr lang="en-US" sz="2600" b="1" kern="1200" dirty="0">
            <a:latin typeface="Times New Roman" panose="02020603050405020304" pitchFamily="18" charset="0"/>
            <a:cs typeface="Times New Roman" panose="02020603050405020304" pitchFamily="18" charset="0"/>
          </a:endParaRPr>
        </a:p>
      </dsp:txBody>
      <dsp:txXfrm rot="5400000">
        <a:off x="0" y="0"/>
        <a:ext cx="4140459" cy="1702076"/>
      </dsp:txXfrm>
    </dsp:sp>
    <dsp:sp modelId="{8AA4255B-97A3-41A3-93F0-A1B038F2F8A6}">
      <dsp:nvSpPr>
        <dsp:cNvPr id="0" name=""/>
        <dsp:cNvSpPr/>
      </dsp:nvSpPr>
      <dsp:spPr>
        <a:xfrm>
          <a:off x="4140459" y="0"/>
          <a:ext cx="4140459" cy="226943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Như</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vì</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sao</a:t>
          </a:r>
          <a:r>
            <a:rPr lang="en-US" sz="2600" b="1" kern="1200" dirty="0" smtClean="0">
              <a:latin typeface="Times New Roman" panose="02020603050405020304" pitchFamily="18" charset="0"/>
              <a:cs typeface="Times New Roman" panose="02020603050405020304" pitchFamily="18" charset="0"/>
            </a:rPr>
            <a:t> (so </a:t>
          </a:r>
          <a:r>
            <a:rPr lang="en-US" sz="2600" b="1" kern="1200" dirty="0" err="1" smtClean="0">
              <a:latin typeface="Times New Roman" panose="02020603050405020304" pitchFamily="18" charset="0"/>
              <a:cs typeface="Times New Roman" panose="02020603050405020304" pitchFamily="18" charset="0"/>
            </a:rPr>
            <a:t>sánh</a:t>
          </a:r>
          <a:r>
            <a:rPr lang="en-US" sz="2600" b="1" kern="1200" dirty="0" smtClean="0">
              <a:latin typeface="Times New Roman" panose="02020603050405020304" pitchFamily="18" charset="0"/>
              <a:cs typeface="Times New Roman" panose="02020603050405020304" pitchFamily="18" charset="0"/>
            </a:rPr>
            <a:t>)</a:t>
          </a: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Lung </a:t>
          </a:r>
          <a:r>
            <a:rPr lang="en-US" sz="2600" b="1" kern="1200" dirty="0" err="1" smtClean="0">
              <a:latin typeface="Times New Roman" panose="02020603050405020304" pitchFamily="18" charset="0"/>
              <a:cs typeface="Times New Roman" panose="02020603050405020304" pitchFamily="18" charset="0"/>
            </a:rPr>
            <a:t>linh</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tỏa</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sáng</a:t>
          </a:r>
          <a:endParaRPr lang="en-US" sz="2600" b="1" kern="1200" dirty="0">
            <a:latin typeface="Times New Roman" panose="02020603050405020304" pitchFamily="18" charset="0"/>
            <a:cs typeface="Times New Roman" panose="02020603050405020304" pitchFamily="18" charset="0"/>
          </a:endParaRPr>
        </a:p>
      </dsp:txBody>
      <dsp:txXfrm>
        <a:off x="4140459" y="0"/>
        <a:ext cx="4140459" cy="1702076"/>
      </dsp:txXfrm>
    </dsp:sp>
    <dsp:sp modelId="{714100A4-13BA-4209-9066-82C40C32C32D}">
      <dsp:nvSpPr>
        <dsp:cNvPr id="0" name=""/>
        <dsp:cNvSpPr/>
      </dsp:nvSpPr>
      <dsp:spPr>
        <a:xfrm rot="10800000">
          <a:off x="0" y="2269435"/>
          <a:ext cx="4140459" cy="226943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Lộc</a:t>
          </a:r>
          <a:endParaRPr lang="en-US" sz="2600" b="1"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Tả</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thực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Chồi</a:t>
          </a:r>
          <a:r>
            <a:rPr lang="en-US" sz="2600" b="1" kern="1200" dirty="0" smtClean="0">
              <a:latin typeface="Times New Roman" panose="02020603050405020304" pitchFamily="18" charset="0"/>
              <a:cs typeface="Times New Roman" panose="02020603050405020304" pitchFamily="18" charset="0"/>
            </a:rPr>
            <a:t> non</a:t>
          </a:r>
        </a:p>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Ẩn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dụ</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chiến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thắng</a:t>
          </a:r>
          <a:endParaRPr lang="en-US" sz="2600" b="1" kern="1200" dirty="0">
            <a:latin typeface="Times New Roman" panose="02020603050405020304" pitchFamily="18" charset="0"/>
            <a:cs typeface="Times New Roman" panose="02020603050405020304" pitchFamily="18" charset="0"/>
          </a:endParaRPr>
        </a:p>
      </dsp:txBody>
      <dsp:txXfrm rot="10800000">
        <a:off x="0" y="2836794"/>
        <a:ext cx="4140459" cy="1702076"/>
      </dsp:txXfrm>
    </dsp:sp>
    <dsp:sp modelId="{454DC556-ACB8-4C36-A4BC-EDBEB5DFCF72}">
      <dsp:nvSpPr>
        <dsp:cNvPr id="0" name=""/>
        <dsp:cNvSpPr/>
      </dsp:nvSpPr>
      <dsp:spPr>
        <a:xfrm rot="5400000">
          <a:off x="5075971" y="1333923"/>
          <a:ext cx="2269435" cy="414045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Hối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hả</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xôn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xao</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từ</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láy</a:t>
          </a:r>
          <a:r>
            <a:rPr lang="en-US" sz="2600" b="1" kern="1200" dirty="0" smtClean="0">
              <a:latin typeface="Times New Roman" panose="02020603050405020304" pitchFamily="18" charset="0"/>
              <a:cs typeface="Times New Roman" panose="02020603050405020304" pitchFamily="18" charset="0"/>
            </a:rPr>
            <a:t>)</a:t>
          </a: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a:t>
          </a:r>
          <a:r>
            <a:rPr lang="en-US" sz="2600" b="1" kern="1200" dirty="0" err="1" smtClean="0">
              <a:latin typeface="Times New Roman" panose="02020603050405020304" pitchFamily="18" charset="0"/>
              <a:cs typeface="Times New Roman" panose="02020603050405020304" pitchFamily="18" charset="0"/>
            </a:rPr>
            <a:t>nhịp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sống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khẩn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trương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hả</a:t>
          </a:r>
          <a:endParaRPr lang="en-US" sz="2600" b="1" kern="1200" dirty="0">
            <a:latin typeface="Times New Roman" panose="02020603050405020304" pitchFamily="18" charset="0"/>
            <a:cs typeface="Times New Roman" panose="02020603050405020304" pitchFamily="18" charset="0"/>
          </a:endParaRPr>
        </a:p>
      </dsp:txBody>
      <dsp:txXfrm rot="-5400000">
        <a:off x="4140459" y="2836793"/>
        <a:ext cx="4140459" cy="1702076"/>
      </dsp:txXfrm>
    </dsp:sp>
    <dsp:sp modelId="{5A9F77A3-BE3B-49A4-9752-93050024D986}">
      <dsp:nvSpPr>
        <dsp:cNvPr id="0" name=""/>
        <dsp:cNvSpPr/>
      </dsp:nvSpPr>
      <dsp:spPr>
        <a:xfrm>
          <a:off x="2898321" y="1702076"/>
          <a:ext cx="2484275" cy="113471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ĐẤT NƯỚC</a:t>
          </a:r>
          <a:endParaRPr lang="en-US" sz="2600" b="1" kern="1200" dirty="0">
            <a:latin typeface="Times New Roman" panose="02020603050405020304" pitchFamily="18" charset="0"/>
            <a:cs typeface="Times New Roman" panose="02020603050405020304" pitchFamily="18" charset="0"/>
          </a:endParaRPr>
        </a:p>
      </dsp:txBody>
      <dsp:txXfrm>
        <a:off x="2953713" y="1757468"/>
        <a:ext cx="2373491" cy="102393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59138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91568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09665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75820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885E49-4DF5-4ACA-913B-1686C1773CB8}"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426170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885E49-4DF5-4ACA-913B-1686C1773CB8}"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81943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885E49-4DF5-4ACA-913B-1686C1773CB8}" type="datetimeFigureOut">
              <a:rPr lang="en-US" smtClean="0"/>
              <a:t>3/2/2022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22523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885E49-4DF5-4ACA-913B-1686C1773CB8}" type="datetimeFigureOut">
              <a:rPr lang="en-US" smtClean="0"/>
              <a:t>3/2/2022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178292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85E49-4DF5-4ACA-913B-1686C1773CB8}" type="datetimeFigureOut">
              <a:rPr lang="en-US" smtClean="0"/>
              <a:t>3/2/2022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64255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85E49-4DF5-4ACA-913B-1686C1773CB8}"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15825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85E49-4DF5-4ACA-913B-1686C1773CB8}"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80238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85E49-4DF5-4ACA-913B-1686C1773CB8}" type="datetimeFigureOut">
              <a:rPr lang="en-US" smtClean="0"/>
              <a:t>3/2/2022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3BC6F-DF54-4E4B-A332-3A4DBBFC014E}" type="slidenum">
              <a:rPr lang="en-US" smtClean="0"/>
              <a:t>‹#›</a:t>
            </a:fld>
            <a:endParaRPr lang="en-US"/>
          </a:p>
        </p:txBody>
      </p:sp>
    </p:spTree>
    <p:extLst>
      <p:ext uri="{BB962C8B-B14F-4D97-AF65-F5344CB8AC3E}">
        <p14:creationId xmlns:p14="http://schemas.microsoft.com/office/powerpoint/2010/main" val="427268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áº¿t quáº£ hÃ¬nh áº£nh cho huá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61"/>
            <a:ext cx="4594860" cy="397981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Káº¿t quáº£ hÃ¬nh áº£nh cho huá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0"/>
            <a:ext cx="4589124" cy="40843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Káº¿t quáº£ hÃ¬nh áº£nh cho cáº§u trÃ ng ti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876" y="3570514"/>
            <a:ext cx="4589124" cy="328748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Káº¿t quáº£ hÃ¬nh áº£nh cho lÄng minh máº¡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4" y="3570514"/>
            <a:ext cx="4572000" cy="328748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9330" y="6238611"/>
            <a:ext cx="1986406"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LĂNG MINH MẠNG</a:t>
            </a:r>
            <a:endParaRPr lang="en-US" dirty="0"/>
          </a:p>
        </p:txBody>
      </p:sp>
      <p:sp>
        <p:nvSpPr>
          <p:cNvPr id="9" name="Rounded Rectangle 8"/>
          <p:cNvSpPr/>
          <p:nvPr/>
        </p:nvSpPr>
        <p:spPr>
          <a:xfrm>
            <a:off x="4572000" y="-27384"/>
            <a:ext cx="1502228"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CHÙA THIÊN MỤ</a:t>
            </a:r>
            <a:endParaRPr lang="en-US" dirty="0"/>
          </a:p>
        </p:txBody>
      </p:sp>
      <p:sp>
        <p:nvSpPr>
          <p:cNvPr id="10" name="Rounded Rectangle 9"/>
          <p:cNvSpPr/>
          <p:nvPr/>
        </p:nvSpPr>
        <p:spPr>
          <a:xfrm>
            <a:off x="-36512" y="-27384"/>
            <a:ext cx="1606733"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KINH THÀNH HUẾ</a:t>
            </a:r>
            <a:endParaRPr lang="en-US" dirty="0"/>
          </a:p>
        </p:txBody>
      </p:sp>
      <p:sp>
        <p:nvSpPr>
          <p:cNvPr id="11" name="Rounded Rectangle 10"/>
          <p:cNvSpPr/>
          <p:nvPr/>
        </p:nvSpPr>
        <p:spPr>
          <a:xfrm>
            <a:off x="4572000" y="6310619"/>
            <a:ext cx="2111682"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rgbClr val="0000CC"/>
                </a:solidFill>
              </a:rPr>
              <a:t>SÔNG HƯƠNG</a:t>
            </a:r>
          </a:p>
          <a:p>
            <a:pPr algn="ctr"/>
            <a:r>
              <a:rPr lang="en-US" dirty="0" smtClean="0">
                <a:solidFill>
                  <a:srgbClr val="0000CC"/>
                </a:solidFill>
              </a:rPr>
              <a:t>CẦU TRÀNG TIỀN</a:t>
            </a:r>
            <a:endParaRPr lang="en-US" dirty="0">
              <a:solidFill>
                <a:srgbClr val="0000CC"/>
              </a:solidFill>
            </a:endParaRPr>
          </a:p>
        </p:txBody>
      </p:sp>
    </p:spTree>
    <p:extLst>
      <p:ext uri="{BB962C8B-B14F-4D97-AF65-F5344CB8AC3E}">
        <p14:creationId xmlns:p14="http://schemas.microsoft.com/office/powerpoint/2010/main" val="175475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249" y="-46548"/>
            <a:ext cx="615707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800" u="sng" dirty="0">
              <a:solidFill>
                <a:srgbClr val="0000CC"/>
              </a:solidFill>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2557948727"/>
              </p:ext>
            </p:extLst>
          </p:nvPr>
        </p:nvGraphicFramePr>
        <p:xfrm>
          <a:off x="611560" y="764704"/>
          <a:ext cx="8280919" cy="4538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123728" y="5649459"/>
            <a:ext cx="6065134" cy="587853"/>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17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7337" y="44624"/>
            <a:ext cx="496932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800" u="sng" dirty="0">
              <a:solidFill>
                <a:srgbClr val="0000CC"/>
              </a:solidFill>
              <a:effectLst>
                <a:outerShdw blurRad="38100" dist="38100" dir="2700000" algn="tl">
                  <a:srgbClr val="000000">
                    <a:alpha val="43137"/>
                  </a:srgbClr>
                </a:outerShdw>
              </a:effectLst>
            </a:endParaRPr>
          </a:p>
        </p:txBody>
      </p:sp>
      <p:sp>
        <p:nvSpPr>
          <p:cNvPr id="10" name="Text Box 50"/>
          <p:cNvSpPr txBox="1">
            <a:spLocks noChangeArrowheads="1"/>
          </p:cNvSpPr>
          <p:nvPr/>
        </p:nvSpPr>
        <p:spPr bwMode="gray">
          <a:xfrm>
            <a:off x="2195738" y="3903470"/>
            <a:ext cx="608025"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sp>
        <p:nvSpPr>
          <p:cNvPr id="26" name="Rectangle 25"/>
          <p:cNvSpPr/>
          <p:nvPr/>
        </p:nvSpPr>
        <p:spPr>
          <a:xfrm>
            <a:off x="3491880" y="1393612"/>
            <a:ext cx="1238544" cy="523220"/>
          </a:xfrm>
          <a:prstGeom prst="rect">
            <a:avLst/>
          </a:prstGeom>
        </p:spPr>
        <p:txBody>
          <a:bodyPr wrap="none">
            <a:spAutoFit/>
          </a:bodyP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làm</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7" name="Group 46"/>
          <p:cNvGrpSpPr>
            <a:grpSpLocks/>
          </p:cNvGrpSpPr>
          <p:nvPr/>
        </p:nvGrpSpPr>
        <p:grpSpPr bwMode="auto">
          <a:xfrm>
            <a:off x="1619672" y="2303329"/>
            <a:ext cx="4824536" cy="623119"/>
            <a:chOff x="1296" y="1824"/>
            <a:chExt cx="2976" cy="432"/>
          </a:xfrm>
        </p:grpSpPr>
        <p:sp>
          <p:nvSpPr>
            <p:cNvPr id="28"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29"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30" name="Text Box 49"/>
            <p:cNvSpPr txBox="1">
              <a:spLocks noChangeArrowheads="1"/>
            </p:cNvSpPr>
            <p:nvPr/>
          </p:nvSpPr>
          <p:spPr bwMode="gray">
            <a:xfrm>
              <a:off x="1680" y="1856"/>
              <a:ext cx="216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chim</a:t>
              </a:r>
              <a:r>
                <a:rPr lang="en-US" sz="28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hót</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Text Box 5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32" name="Group 66"/>
          <p:cNvGrpSpPr>
            <a:grpSpLocks/>
          </p:cNvGrpSpPr>
          <p:nvPr/>
        </p:nvGrpSpPr>
        <p:grpSpPr bwMode="auto">
          <a:xfrm>
            <a:off x="1691680" y="2989120"/>
            <a:ext cx="4824536" cy="623118"/>
            <a:chOff x="1296" y="1824"/>
            <a:chExt cx="2976" cy="432"/>
          </a:xfrm>
        </p:grpSpPr>
        <p:sp>
          <p:nvSpPr>
            <p:cNvPr id="33"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34"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35" name="Text Box 69"/>
            <p:cNvSpPr txBox="1">
              <a:spLocks noChangeArrowheads="1"/>
            </p:cNvSpPr>
            <p:nvPr/>
          </p:nvSpPr>
          <p:spPr bwMode="gray">
            <a:xfrm>
              <a:off x="1680" y="1829"/>
              <a:ext cx="216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nhành</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 name="Text Box 7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37" name="Group 71"/>
          <p:cNvGrpSpPr>
            <a:grpSpLocks/>
          </p:cNvGrpSpPr>
          <p:nvPr/>
        </p:nvGrpSpPr>
        <p:grpSpPr bwMode="auto">
          <a:xfrm>
            <a:off x="1763688" y="3692848"/>
            <a:ext cx="4824536" cy="977950"/>
            <a:chOff x="1296" y="1824"/>
            <a:chExt cx="2976" cy="678"/>
          </a:xfrm>
        </p:grpSpPr>
        <p:sp>
          <p:nvSpPr>
            <p:cNvPr id="38" name="AutoShape 72"/>
            <p:cNvSpPr>
              <a:spLocks noChangeArrowheads="1"/>
            </p:cNvSpPr>
            <p:nvPr/>
          </p:nvSpPr>
          <p:spPr bwMode="gray">
            <a:xfrm>
              <a:off x="1536" y="1899"/>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39" name="AutoShape 73"/>
            <p:cNvSpPr>
              <a:spLocks noChangeArrowheads="1"/>
            </p:cNvSpPr>
            <p:nvPr/>
          </p:nvSpPr>
          <p:spPr bwMode="gray">
            <a:xfrm>
              <a:off x="1296" y="1824"/>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40" name="Text Box 74"/>
            <p:cNvSpPr txBox="1">
              <a:spLocks noChangeArrowheads="1"/>
            </p:cNvSpPr>
            <p:nvPr/>
          </p:nvSpPr>
          <p:spPr bwMode="gray">
            <a:xfrm>
              <a:off x="1680" y="1841"/>
              <a:ext cx="2160" cy="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Nốt</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trầm</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xao</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xuyến</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 name="Text Box 75"/>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42" name="Group 76"/>
          <p:cNvGrpSpPr>
            <a:grpSpLocks/>
          </p:cNvGrpSpPr>
          <p:nvPr/>
        </p:nvGrpSpPr>
        <p:grpSpPr bwMode="auto">
          <a:xfrm>
            <a:off x="1763688" y="4383125"/>
            <a:ext cx="4824536" cy="1006798"/>
            <a:chOff x="1296" y="1824"/>
            <a:chExt cx="2976" cy="698"/>
          </a:xfrm>
        </p:grpSpPr>
        <p:sp>
          <p:nvSpPr>
            <p:cNvPr id="43"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lumMod val="95000"/>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44" name="AutoShape 78"/>
            <p:cNvSpPr>
              <a:spLocks noChangeArrowheads="1"/>
            </p:cNvSpPr>
            <p:nvPr/>
          </p:nvSpPr>
          <p:spPr bwMode="gray">
            <a:xfrm>
              <a:off x="1296" y="1824"/>
              <a:ext cx="432" cy="432"/>
            </a:xfrm>
            <a:prstGeom prst="diamond">
              <a:avLst/>
            </a:prstGeom>
            <a:solidFill>
              <a:schemeClr val="tx1">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45" name="Text Box 79"/>
            <p:cNvSpPr txBox="1">
              <a:spLocks noChangeArrowheads="1"/>
            </p:cNvSpPr>
            <p:nvPr/>
          </p:nvSpPr>
          <p:spPr bwMode="gray">
            <a:xfrm>
              <a:off x="1680" y="1861"/>
              <a:ext cx="2160" cy="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nho</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6" name="Text Box 8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spTree>
    <p:extLst>
      <p:ext uri="{BB962C8B-B14F-4D97-AF65-F5344CB8AC3E}">
        <p14:creationId xmlns:p14="http://schemas.microsoft.com/office/powerpoint/2010/main" val="777243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exagon 3"/>
          <p:cNvSpPr/>
          <p:nvPr/>
        </p:nvSpPr>
        <p:spPr>
          <a:xfrm>
            <a:off x="1475656" y="-29467"/>
            <a:ext cx="6264696"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0" y="1268760"/>
            <a:ext cx="9144000" cy="4552015"/>
          </a:xfrm>
          <a:prstGeom prst="rect">
            <a:avLst/>
          </a:prstGeom>
        </p:spPr>
        <p:txBody>
          <a:bodyPr wrap="square">
            <a:spAutoFit/>
          </a:bodyPr>
          <a:lstStyle/>
          <a:p>
            <a:pPr>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 về ước nguyện của nhà thơ Thanh Hải trong bài thơ này</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kiến cho rằng: ước nguyện làm con chim, cành hoa, nốt nhạc trầm là quá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 không đáng để ước nguyện, phải là ước nguyện cái gì thật lớn lao kia.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Nhưng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 có ý kiến cho rằng: ước nguyện đó của Thanh Hải là hợp lí, thể hiện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một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 vọng sống hòa nhập dâng hiến thật mãnh liệt, đồng thời cũng thể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 một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thức sống, một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 sống đáng trân trọng.</a:t>
            </a:r>
          </a:p>
          <a:p>
            <a:pPr>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 của em thế nào?</a:t>
            </a:r>
          </a:p>
        </p:txBody>
      </p:sp>
    </p:spTree>
    <p:extLst>
      <p:ext uri="{BB962C8B-B14F-4D97-AF65-F5344CB8AC3E}">
        <p14:creationId xmlns:p14="http://schemas.microsoft.com/office/powerpoint/2010/main" val="3704755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6632"/>
            <a:ext cx="8118648" cy="954107"/>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 nguyện sống hòa nhập, sống có ý nghĩa và sống cống hiến</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3" name="Rectangle 2"/>
          <p:cNvSpPr/>
          <p:nvPr/>
        </p:nvSpPr>
        <p:spPr>
          <a:xfrm>
            <a:off x="467544" y="1393612"/>
            <a:ext cx="5941047"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smtClean="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4.Vẻ đẹp của mùa xuân xứ Huế:</a:t>
            </a:r>
            <a:endParaRPr lang="en-US" sz="2800" u="sng" dirty="0">
              <a:solidFill>
                <a:srgbClr val="0070C0"/>
              </a:solidFill>
              <a:effectLst>
                <a:outerShdw blurRad="38100" dist="38100" dir="2700000" algn="tl">
                  <a:srgbClr val="000000">
                    <a:alpha val="43137"/>
                  </a:srgbClr>
                </a:outerShdw>
              </a:effectLst>
            </a:endParaRPr>
          </a:p>
        </p:txBody>
      </p:sp>
      <p:sp>
        <p:nvSpPr>
          <p:cNvPr id="2" name="TextBox 1"/>
          <p:cNvSpPr txBox="1"/>
          <p:nvPr/>
        </p:nvSpPr>
        <p:spPr>
          <a:xfrm>
            <a:off x="971600" y="2147372"/>
            <a:ext cx="4824536" cy="1569660"/>
          </a:xfrm>
          <a:prstGeom prst="rect">
            <a:avLst/>
          </a:prstGeom>
          <a:noFill/>
        </p:spPr>
        <p:txBody>
          <a:bodyPr wrap="square" rtlCol="0">
            <a:spAutoFit/>
          </a:bodyPr>
          <a:lstStyle/>
          <a:p>
            <a:r>
              <a:rPr lang="en-US" sz="2400" dirty="0" smtClean="0">
                <a:latin typeface="Times New Roman" pitchFamily="18" charset="0"/>
                <a:cs typeface="Times New Roman" pitchFamily="18" charset="0"/>
              </a:rPr>
              <a:t>-Câu Nam ai Nam bình</a:t>
            </a:r>
          </a:p>
          <a:p>
            <a:r>
              <a:rPr lang="en-US" sz="2400" dirty="0" smtClean="0">
                <a:latin typeface="Times New Roman" pitchFamily="18" charset="0"/>
                <a:cs typeface="Times New Roman" pitchFamily="18" charset="0"/>
              </a:rPr>
              <a:t>-Nước non ngàn dặm tình</a:t>
            </a:r>
          </a:p>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             ngàn dặm mình</a:t>
            </a:r>
          </a:p>
          <a:p>
            <a:endParaRPr lang="en-US" sz="2400" dirty="0">
              <a:latin typeface="Times New Roman" pitchFamily="18" charset="0"/>
              <a:cs typeface="Times New Roman" pitchFamily="18" charset="0"/>
            </a:endParaRPr>
          </a:p>
        </p:txBody>
      </p:sp>
      <p:sp>
        <p:nvSpPr>
          <p:cNvPr id="5" name="TextBox 4"/>
          <p:cNvSpPr txBox="1"/>
          <p:nvPr/>
        </p:nvSpPr>
        <p:spPr>
          <a:xfrm>
            <a:off x="755576" y="3573016"/>
            <a:ext cx="7056784"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*Mùa xuân chan chứa yêu thương,lan tỏa cùng mùa xuân đất Việt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701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2800" b="1" dirty="0" smtClean="0">
                <a:solidFill>
                  <a:srgbClr val="FF0000"/>
                </a:solidFill>
                <a:latin typeface="Times New Roman" pitchFamily="18" charset="0"/>
                <a:cs typeface="Times New Roman" pitchFamily="18" charset="0"/>
              </a:rPr>
              <a:t>Ý NGHĨA NHAN ĐỀ:</a:t>
            </a:r>
          </a:p>
        </p:txBody>
      </p:sp>
      <p:sp>
        <p:nvSpPr>
          <p:cNvPr id="16387" name="Rectangle 3"/>
          <p:cNvSpPr>
            <a:spLocks noGrp="1" noChangeArrowheads="1"/>
          </p:cNvSpPr>
          <p:nvPr>
            <p:ph type="body" idx="1"/>
          </p:nvPr>
        </p:nvSpPr>
        <p:spPr>
          <a:xfrm>
            <a:off x="304800" y="1268760"/>
            <a:ext cx="8650288" cy="4114800"/>
          </a:xfrm>
          <a:solidFill>
            <a:schemeClr val="bg1"/>
          </a:solidFill>
        </p:spPr>
        <p:txBody>
          <a:bodyPr/>
          <a:lstStyle/>
          <a:p>
            <a:pPr>
              <a:buFont typeface="Wingdings" pitchFamily="2" charset="2"/>
              <a:buNone/>
            </a:pPr>
            <a:r>
              <a:rPr lang="en-US" dirty="0" smtClean="0">
                <a:latin typeface="Times New Roman" pitchFamily="18" charset="0"/>
              </a:rPr>
              <a:t> - </a:t>
            </a:r>
            <a:r>
              <a:rPr lang="en-US" b="1" dirty="0" smtClean="0">
                <a:latin typeface="Times New Roman" pitchFamily="18" charset="0"/>
              </a:rPr>
              <a:t>Mùa xuân nho nhỏ là một sáng tạo độc đáo, một phát hiện mới mẻ củaThanh Hải. </a:t>
            </a:r>
          </a:p>
          <a:p>
            <a:pPr>
              <a:buFont typeface="Wingdings" pitchFamily="2" charset="2"/>
              <a:buNone/>
            </a:pPr>
            <a:r>
              <a:rPr lang="en-US" dirty="0" smtClean="0">
                <a:latin typeface="Times New Roman" pitchFamily="18" charset="0"/>
              </a:rPr>
              <a:t>- </a:t>
            </a:r>
            <a:r>
              <a:rPr lang="en-US" b="1" dirty="0" smtClean="0">
                <a:latin typeface="Times New Roman" pitchFamily="18" charset="0"/>
              </a:rPr>
              <a:t>Nhà thơ muốn làm một mùa xuân, nghĩa là sống đẹp, sống với tất cả sức sống tươi trẻ của mình nhưng rất khiêm nhường là mùa xuân nhỏ góp vào mùa xuân lớn của đất nước</a:t>
            </a:r>
            <a:r>
              <a:rPr lang="en-US" dirty="0" smtClean="0">
                <a:latin typeface="Times New Roman" pitchFamily="18" charset="0"/>
              </a:rPr>
              <a:t>, </a:t>
            </a:r>
            <a:r>
              <a:rPr lang="en-US" b="1" dirty="0" smtClean="0">
                <a:latin typeface="Times New Roman" pitchFamily="18" charset="0"/>
              </a:rPr>
              <a:t>của cuộc đời chung.</a:t>
            </a:r>
          </a:p>
        </p:txBody>
      </p:sp>
    </p:spTree>
    <p:extLst>
      <p:ext uri="{BB962C8B-B14F-4D97-AF65-F5344CB8AC3E}">
        <p14:creationId xmlns:p14="http://schemas.microsoft.com/office/powerpoint/2010/main" val="1294829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1" name="Text Box 9"/>
          <p:cNvSpPr txBox="1">
            <a:spLocks noChangeArrowheads="1"/>
          </p:cNvSpPr>
          <p:nvPr/>
        </p:nvSpPr>
        <p:spPr bwMode="auto">
          <a:xfrm>
            <a:off x="608856" y="404664"/>
            <a:ext cx="8439472"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lnSpc>
                <a:spcPct val="140000"/>
              </a:lnSpc>
            </a:pPr>
            <a:r>
              <a:rPr lang="en-US" sz="2400" b="1" u="sng" dirty="0" smtClean="0">
                <a:solidFill>
                  <a:srgbClr val="FF0000"/>
                </a:solidFill>
              </a:rPr>
              <a:t>1.Nghệ </a:t>
            </a:r>
            <a:r>
              <a:rPr lang="en-US" sz="2400" b="1" u="sng" dirty="0">
                <a:solidFill>
                  <a:srgbClr val="FF0000"/>
                </a:solidFill>
              </a:rPr>
              <a:t>thuật:</a:t>
            </a:r>
            <a:r>
              <a:rPr lang="en-US" sz="2400" b="1" dirty="0">
                <a:solidFill>
                  <a:srgbClr val="FF0000"/>
                </a:solidFill>
              </a:rPr>
              <a:t> </a:t>
            </a:r>
          </a:p>
          <a:p>
            <a:pPr eaLnBrk="1" hangingPunct="1">
              <a:lnSpc>
                <a:spcPct val="140000"/>
              </a:lnSpc>
            </a:pPr>
            <a:r>
              <a:rPr lang="en-US" sz="2400" b="1" dirty="0">
                <a:solidFill>
                  <a:srgbClr val="0000FF"/>
                </a:solidFill>
              </a:rPr>
              <a:t>- Hình ảnh, ngôn ngữ giản dị,  trong sáng, giàu giá trị biểu cảm…</a:t>
            </a:r>
          </a:p>
          <a:p>
            <a:pPr eaLnBrk="1" hangingPunct="1">
              <a:lnSpc>
                <a:spcPct val="140000"/>
              </a:lnSpc>
              <a:buFontTx/>
              <a:buChar char="-"/>
            </a:pPr>
            <a:r>
              <a:rPr lang="en-US" sz="2400" b="1" dirty="0">
                <a:solidFill>
                  <a:srgbClr val="0000FF"/>
                </a:solidFill>
              </a:rPr>
              <a:t> Giọng thơ ngọt ngào, tha thiết, vui tươi…</a:t>
            </a:r>
          </a:p>
          <a:p>
            <a:pPr eaLnBrk="1" hangingPunct="1">
              <a:lnSpc>
                <a:spcPct val="140000"/>
              </a:lnSpc>
            </a:pPr>
            <a:r>
              <a:rPr lang="en-US" sz="2400" b="1" dirty="0">
                <a:solidFill>
                  <a:srgbClr val="0000FF"/>
                </a:solidFill>
              </a:rPr>
              <a:t>- Nghệ thuật tu từ ẩn dụ, điệp ngữ, đảo ngữ được sử dụng hiệu quả…</a:t>
            </a:r>
          </a:p>
        </p:txBody>
      </p:sp>
      <p:sp>
        <p:nvSpPr>
          <p:cNvPr id="120842" name="Text Box 10"/>
          <p:cNvSpPr txBox="1">
            <a:spLocks noChangeArrowheads="1"/>
          </p:cNvSpPr>
          <p:nvPr/>
        </p:nvSpPr>
        <p:spPr bwMode="auto">
          <a:xfrm>
            <a:off x="525016" y="3531770"/>
            <a:ext cx="8367464"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lnSpc>
                <a:spcPct val="140000"/>
              </a:lnSpc>
            </a:pPr>
            <a:r>
              <a:rPr lang="en-US" sz="2400" b="1" u="sng" dirty="0" smtClean="0">
                <a:solidFill>
                  <a:srgbClr val="FF0000"/>
                </a:solidFill>
              </a:rPr>
              <a:t>2.Nội </a:t>
            </a:r>
            <a:r>
              <a:rPr lang="en-US" sz="2400" b="1" u="sng" dirty="0">
                <a:solidFill>
                  <a:srgbClr val="FF0000"/>
                </a:solidFill>
              </a:rPr>
              <a:t>dụng:</a:t>
            </a:r>
            <a:r>
              <a:rPr lang="en-US" sz="2400" b="1" dirty="0">
                <a:solidFill>
                  <a:srgbClr val="FF0000"/>
                </a:solidFill>
              </a:rPr>
              <a:t> </a:t>
            </a:r>
          </a:p>
          <a:p>
            <a:pPr eaLnBrk="1" hangingPunct="1">
              <a:lnSpc>
                <a:spcPct val="140000"/>
              </a:lnSpc>
            </a:pPr>
            <a:r>
              <a:rPr lang="en-US" sz="2400" b="1" dirty="0">
                <a:solidFill>
                  <a:srgbClr val="0000FF"/>
                </a:solidFill>
              </a:rPr>
              <a:t>- Bức tranh mùa xuân của thiên nhiên, mùa xuân đất nước vô cùng tươi đẹp, tràn đầy sức sống.</a:t>
            </a:r>
          </a:p>
          <a:p>
            <a:pPr eaLnBrk="1" hangingPunct="1">
              <a:lnSpc>
                <a:spcPct val="140000"/>
              </a:lnSpc>
              <a:buFontTx/>
              <a:buChar char="-"/>
            </a:pPr>
            <a:r>
              <a:rPr lang="en-US" sz="2400" b="1" dirty="0">
                <a:solidFill>
                  <a:srgbClr val="0000FF"/>
                </a:solidFill>
              </a:rPr>
              <a:t> Tâm hồn nhạy cảm, tình yêu thiên nhiên , đất nước, yêu cuộc sống thiết tha và niềm tự hào, tin tưởng của nhà thơ dành cho quê hương đất nước.</a:t>
            </a:r>
          </a:p>
        </p:txBody>
      </p:sp>
      <p:sp>
        <p:nvSpPr>
          <p:cNvPr id="120844" name="Text Box 12"/>
          <p:cNvSpPr txBox="1">
            <a:spLocks noChangeArrowheads="1"/>
          </p:cNvSpPr>
          <p:nvPr/>
        </p:nvSpPr>
        <p:spPr bwMode="auto">
          <a:xfrm>
            <a:off x="3429000" y="-46548"/>
            <a:ext cx="2799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u="sng" dirty="0" smtClean="0">
                <a:solidFill>
                  <a:srgbClr val="FF0000"/>
                </a:solidFill>
              </a:rPr>
              <a:t>III.TỔNG </a:t>
            </a:r>
            <a:r>
              <a:rPr lang="en-US" sz="2800" b="1" u="sng" dirty="0">
                <a:solidFill>
                  <a:srgbClr val="FF0000"/>
                </a:solidFill>
              </a:rPr>
              <a:t>KẾT</a:t>
            </a:r>
          </a:p>
        </p:txBody>
      </p:sp>
    </p:spTree>
    <p:extLst>
      <p:ext uri="{BB962C8B-B14F-4D97-AF65-F5344CB8AC3E}">
        <p14:creationId xmlns:p14="http://schemas.microsoft.com/office/powerpoint/2010/main" val="341116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0841"/>
                                        </p:tgtEl>
                                        <p:attrNameLst>
                                          <p:attrName>style.visibility</p:attrName>
                                        </p:attrNameLst>
                                      </p:cBhvr>
                                      <p:to>
                                        <p:strVal val="visible"/>
                                      </p:to>
                                    </p:set>
                                    <p:anim calcmode="lin" valueType="num">
                                      <p:cBhvr>
                                        <p:cTn id="7" dur="1000" fill="hold"/>
                                        <p:tgtEl>
                                          <p:spTgt spid="120841"/>
                                        </p:tgtEl>
                                        <p:attrNameLst>
                                          <p:attrName>ppt_w</p:attrName>
                                        </p:attrNameLst>
                                      </p:cBhvr>
                                      <p:tavLst>
                                        <p:tav tm="0">
                                          <p:val>
                                            <p:strVal val="#ppt_w*0.70"/>
                                          </p:val>
                                        </p:tav>
                                        <p:tav tm="100000">
                                          <p:val>
                                            <p:strVal val="#ppt_w"/>
                                          </p:val>
                                        </p:tav>
                                      </p:tavLst>
                                    </p:anim>
                                    <p:anim calcmode="lin" valueType="num">
                                      <p:cBhvr>
                                        <p:cTn id="8" dur="1000" fill="hold"/>
                                        <p:tgtEl>
                                          <p:spTgt spid="120841"/>
                                        </p:tgtEl>
                                        <p:attrNameLst>
                                          <p:attrName>ppt_h</p:attrName>
                                        </p:attrNameLst>
                                      </p:cBhvr>
                                      <p:tavLst>
                                        <p:tav tm="0">
                                          <p:val>
                                            <p:strVal val="#ppt_h"/>
                                          </p:val>
                                        </p:tav>
                                        <p:tav tm="100000">
                                          <p:val>
                                            <p:strVal val="#ppt_h"/>
                                          </p:val>
                                        </p:tav>
                                      </p:tavLst>
                                    </p:anim>
                                    <p:animEffect transition="in" filter="fade">
                                      <p:cBhvr>
                                        <p:cTn id="9" dur="1000"/>
                                        <p:tgtEl>
                                          <p:spTgt spid="12084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0842"/>
                                        </p:tgtEl>
                                        <p:attrNameLst>
                                          <p:attrName>style.visibility</p:attrName>
                                        </p:attrNameLst>
                                      </p:cBhvr>
                                      <p:to>
                                        <p:strVal val="visible"/>
                                      </p:to>
                                    </p:set>
                                    <p:anim calcmode="lin" valueType="num">
                                      <p:cBhvr>
                                        <p:cTn id="12" dur="1000" fill="hold"/>
                                        <p:tgtEl>
                                          <p:spTgt spid="120842"/>
                                        </p:tgtEl>
                                        <p:attrNameLst>
                                          <p:attrName>ppt_w</p:attrName>
                                        </p:attrNameLst>
                                      </p:cBhvr>
                                      <p:tavLst>
                                        <p:tav tm="0">
                                          <p:val>
                                            <p:strVal val="#ppt_w*0.70"/>
                                          </p:val>
                                        </p:tav>
                                        <p:tav tm="100000">
                                          <p:val>
                                            <p:strVal val="#ppt_w"/>
                                          </p:val>
                                        </p:tav>
                                      </p:tavLst>
                                    </p:anim>
                                    <p:anim calcmode="lin" valueType="num">
                                      <p:cBhvr>
                                        <p:cTn id="13" dur="1000" fill="hold"/>
                                        <p:tgtEl>
                                          <p:spTgt spid="120842"/>
                                        </p:tgtEl>
                                        <p:attrNameLst>
                                          <p:attrName>ppt_h</p:attrName>
                                        </p:attrNameLst>
                                      </p:cBhvr>
                                      <p:tavLst>
                                        <p:tav tm="0">
                                          <p:val>
                                            <p:strVal val="#ppt_h"/>
                                          </p:val>
                                        </p:tav>
                                        <p:tav tm="100000">
                                          <p:val>
                                            <p:strVal val="#ppt_h"/>
                                          </p:val>
                                        </p:tav>
                                      </p:tavLst>
                                    </p:anim>
                                    <p:animEffect transition="in" filter="fade">
                                      <p:cBhvr>
                                        <p:cTn id="14" dur="1000"/>
                                        <p:tgtEl>
                                          <p:spTgt spid="1208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0844"/>
                                        </p:tgtEl>
                                        <p:attrNameLst>
                                          <p:attrName>style.visibility</p:attrName>
                                        </p:attrNameLst>
                                      </p:cBhvr>
                                      <p:to>
                                        <p:strVal val="visible"/>
                                      </p:to>
                                    </p:set>
                                    <p:anim calcmode="lin" valueType="num">
                                      <p:cBhvr>
                                        <p:cTn id="19" dur="1000" fill="hold"/>
                                        <p:tgtEl>
                                          <p:spTgt spid="120844"/>
                                        </p:tgtEl>
                                        <p:attrNameLst>
                                          <p:attrName>ppt_w</p:attrName>
                                        </p:attrNameLst>
                                      </p:cBhvr>
                                      <p:tavLst>
                                        <p:tav tm="0">
                                          <p:val>
                                            <p:strVal val="#ppt_w*0.70"/>
                                          </p:val>
                                        </p:tav>
                                        <p:tav tm="100000">
                                          <p:val>
                                            <p:strVal val="#ppt_w"/>
                                          </p:val>
                                        </p:tav>
                                      </p:tavLst>
                                    </p:anim>
                                    <p:anim calcmode="lin" valueType="num">
                                      <p:cBhvr>
                                        <p:cTn id="20" dur="1000" fill="hold"/>
                                        <p:tgtEl>
                                          <p:spTgt spid="120844"/>
                                        </p:tgtEl>
                                        <p:attrNameLst>
                                          <p:attrName>ppt_h</p:attrName>
                                        </p:attrNameLst>
                                      </p:cBhvr>
                                      <p:tavLst>
                                        <p:tav tm="0">
                                          <p:val>
                                            <p:strVal val="#ppt_h"/>
                                          </p:val>
                                        </p:tav>
                                        <p:tav tm="100000">
                                          <p:val>
                                            <p:strVal val="#ppt_h"/>
                                          </p:val>
                                        </p:tav>
                                      </p:tavLst>
                                    </p:anim>
                                    <p:animEffect transition="in" filter="fade">
                                      <p:cBhvr>
                                        <p:cTn id="21" dur="1000"/>
                                        <p:tgtEl>
                                          <p:spTgt spid="120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p:bldP spid="120842" grpId="0"/>
      <p:bldP spid="1208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4a794f3a_69578195_49aba09f_06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5"/>
          <p:cNvSpPr txBox="1">
            <a:spLocks noChangeArrowheads="1"/>
          </p:cNvSpPr>
          <p:nvPr/>
        </p:nvSpPr>
        <p:spPr bwMode="auto">
          <a:xfrm>
            <a:off x="533400" y="1143000"/>
            <a:ext cx="5694784"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3200" b="1" dirty="0">
                <a:solidFill>
                  <a:srgbClr val="FF0000"/>
                </a:solidFill>
                <a:cs typeface="Times New Roman" pitchFamily="18" charset="0"/>
              </a:rPr>
              <a:t>Hướng dẫn về nhà:</a:t>
            </a:r>
          </a:p>
          <a:p>
            <a:pPr eaLnBrk="1" hangingPunct="1"/>
            <a:endParaRPr lang="en-US" sz="2400" b="1" dirty="0">
              <a:solidFill>
                <a:srgbClr val="9900CC"/>
              </a:solidFill>
              <a:cs typeface="Times New Roman" pitchFamily="18" charset="0"/>
            </a:endParaRPr>
          </a:p>
          <a:p>
            <a:pPr eaLnBrk="1" hangingPunct="1">
              <a:buFontTx/>
              <a:buChar char="-"/>
            </a:pPr>
            <a:r>
              <a:rPr lang="en-US" sz="2400" b="1" dirty="0">
                <a:solidFill>
                  <a:srgbClr val="9900CC"/>
                </a:solidFill>
                <a:cs typeface="Times New Roman" pitchFamily="18" charset="0"/>
              </a:rPr>
              <a:t> </a:t>
            </a:r>
            <a:r>
              <a:rPr lang="en-US" sz="2400" b="1" dirty="0">
                <a:solidFill>
                  <a:srgbClr val="0000CC"/>
                </a:solidFill>
                <a:cs typeface="Times New Roman" pitchFamily="18" charset="0"/>
              </a:rPr>
              <a:t>Viết </a:t>
            </a:r>
            <a:r>
              <a:rPr lang="vi-VN" sz="2400" b="1" dirty="0">
                <a:solidFill>
                  <a:srgbClr val="0000CC"/>
                </a:solidFill>
                <a:cs typeface="Times New Roman" pitchFamily="18" charset="0"/>
              </a:rPr>
              <a:t>đ</a:t>
            </a:r>
            <a:r>
              <a:rPr lang="en-US" sz="2400" b="1" dirty="0">
                <a:solidFill>
                  <a:srgbClr val="0000CC"/>
                </a:solidFill>
                <a:cs typeface="Times New Roman" pitchFamily="18" charset="0"/>
              </a:rPr>
              <a:t>oạn v</a:t>
            </a:r>
            <a:r>
              <a:rPr lang="vi-VN" sz="2400" b="1" dirty="0">
                <a:solidFill>
                  <a:srgbClr val="0000CC"/>
                </a:solidFill>
                <a:cs typeface="Times New Roman" pitchFamily="18" charset="0"/>
              </a:rPr>
              <a:t>ă</a:t>
            </a:r>
            <a:r>
              <a:rPr lang="en-US" sz="2400" b="1" dirty="0">
                <a:solidFill>
                  <a:srgbClr val="0000CC"/>
                </a:solidFill>
                <a:cs typeface="Times New Roman" pitchFamily="18" charset="0"/>
              </a:rPr>
              <a:t>n nêu cảm nhận về hai câu thơ: </a:t>
            </a:r>
          </a:p>
          <a:p>
            <a:pPr lvl="2" eaLnBrk="1" hangingPunct="1"/>
            <a:r>
              <a:rPr lang="en-US" sz="2400" b="1" i="1" dirty="0">
                <a:solidFill>
                  <a:srgbClr val="0000CC"/>
                </a:solidFill>
                <a:cs typeface="Times New Roman" pitchFamily="18" charset="0"/>
              </a:rPr>
              <a:t>“ Từng giọt long lanh rơi</a:t>
            </a:r>
          </a:p>
          <a:p>
            <a:pPr lvl="2" eaLnBrk="1" hangingPunct="1"/>
            <a:r>
              <a:rPr lang="en-US" sz="2400" b="1" i="1" dirty="0">
                <a:solidFill>
                  <a:srgbClr val="0000CC"/>
                </a:solidFill>
                <a:cs typeface="Times New Roman" pitchFamily="18" charset="0"/>
              </a:rPr>
              <a:t>   Tôi đưa tay tôi hứng”</a:t>
            </a:r>
          </a:p>
          <a:p>
            <a:pPr eaLnBrk="1" hangingPunct="1">
              <a:buFontTx/>
              <a:buChar char="-"/>
            </a:pPr>
            <a:r>
              <a:rPr lang="en-US" sz="2400" b="1" dirty="0">
                <a:solidFill>
                  <a:srgbClr val="0000CC"/>
                </a:solidFill>
                <a:cs typeface="Times New Roman" pitchFamily="18" charset="0"/>
              </a:rPr>
              <a:t> Dựa vào khổ thơ đầu và bằng trí tưởng tượng của mình em hãy vẽ lại bức tranh mùa xuân xứ Huế.</a:t>
            </a:r>
          </a:p>
          <a:p>
            <a:pPr eaLnBrk="1" hangingPunct="1"/>
            <a:endParaRPr lang="en-US" sz="2400" b="1" dirty="0">
              <a:solidFill>
                <a:srgbClr val="0000CC"/>
              </a:solidFill>
              <a:cs typeface="Times New Roman" pitchFamily="18" charset="0"/>
            </a:endParaRPr>
          </a:p>
        </p:txBody>
      </p:sp>
      <p:sp>
        <p:nvSpPr>
          <p:cNvPr id="18436" name="AutoShape 4">
            <a:hlinkClick r:id="" action="ppaction://noaction" highlightClick="1"/>
          </p:cNvPr>
          <p:cNvSpPr>
            <a:spLocks noChangeArrowheads="1"/>
          </p:cNvSpPr>
          <p:nvPr/>
        </p:nvSpPr>
        <p:spPr bwMode="auto">
          <a:xfrm>
            <a:off x="8229600" y="6172200"/>
            <a:ext cx="914400" cy="685800"/>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223289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wedge">
                                      <p:cBhvr>
                                        <p:cTn id="7" dur="20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NHO NHO HUONG LY (online-video-cutter.com)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188640"/>
            <a:ext cx="8712968" cy="5937523"/>
          </a:xfrm>
        </p:spPr>
      </p:pic>
    </p:spTree>
    <p:extLst>
      <p:ext uri="{BB962C8B-B14F-4D97-AF65-F5344CB8AC3E}">
        <p14:creationId xmlns:p14="http://schemas.microsoft.com/office/powerpoint/2010/main" val="2362959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620688"/>
            <a:ext cx="8928992"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Huế </a:t>
            </a:r>
            <a:r>
              <a:rPr lang="vi-VN" sz="2800" b="1" dirty="0">
                <a:latin typeface="Times New Roman" pitchFamily="18" charset="0"/>
                <a:cs typeface="Times New Roman" pitchFamily="18" charset="0"/>
              </a:rPr>
              <a:t>– mảnh đất lãng mạng, mộng mơ, đậm chất thơ, một miền di sản có một không hai về vẻ đẹp rất riêng, rất ngọt ngào. Huế có cầu Tràng Tiền vắt qua sông Hương hiền hòa thơ mộng, có Kinh thành, nơi chứng kiến biết bao sự đổi thay quyền </a:t>
            </a:r>
            <a:r>
              <a:rPr lang="en-US" sz="2800" b="1" dirty="0" err="1" smtClean="0">
                <a:latin typeface="Times New Roman" pitchFamily="18" charset="0"/>
                <a:cs typeface="Times New Roman" pitchFamily="18" charset="0"/>
              </a:rPr>
              <a:t>uy</a:t>
            </a:r>
            <a:r>
              <a:rPr lang="vi-VN" sz="2800" b="1"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đất nước, lúc thịnh lúc suy, có cả những hồi chuông Thiên Mụ còn mãi ngân vang từ ngàn xưa cho tới tận ngàn đời sau. Và tâm hồn của người con xứ Huế mãi dạt dào một tình yêu quê sâu nặng. Thanh Hải - người </a:t>
            </a:r>
            <a:r>
              <a:rPr lang="vi-VN" sz="2800" b="1" dirty="0" smtClean="0">
                <a:latin typeface="Times New Roman" pitchFamily="18" charset="0"/>
                <a:cs typeface="Times New Roman" pitchFamily="18" charset="0"/>
              </a:rPr>
              <a:t>con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đất</a:t>
            </a:r>
            <a:r>
              <a:rPr lang="vi-VN" sz="2800" b="1"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Huế, đã từng dâng tặng hồn quê của mình vào tòa tháp thi ca đất Việt, để rồi thi phẩm “Mùa xuân nho nhỏ” của ông mãi mãi đi cùng năm tháng.</a:t>
            </a:r>
          </a:p>
        </p:txBody>
      </p:sp>
    </p:spTree>
    <p:extLst>
      <p:ext uri="{BB962C8B-B14F-4D97-AF65-F5344CB8AC3E}">
        <p14:creationId xmlns:p14="http://schemas.microsoft.com/office/powerpoint/2010/main" val="2347376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6" name="Rectangle 5"/>
          <p:cNvSpPr/>
          <p:nvPr/>
        </p:nvSpPr>
        <p:spPr>
          <a:xfrm>
            <a:off x="107504" y="1652607"/>
            <a:ext cx="9036496" cy="1200329"/>
          </a:xfrm>
          <a:prstGeom prst="rect">
            <a:avLst/>
          </a:prstGeom>
          <a:noFill/>
        </p:spPr>
        <p:txBody>
          <a:bodyPr wrap="square" lIns="91440" tIns="45720" rIns="91440" bIns="45720">
            <a:spAutoFit/>
          </a:bodyPr>
          <a:lstStyle/>
          <a:p>
            <a:pPr algn="ctr"/>
            <a:r>
              <a:rPr lang="en-US" sz="7200" b="1" cap="none" spc="0" dirty="0"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rPr>
              <a:t>MÙA XUÂN NHO NHỎ</a:t>
            </a:r>
            <a:endParaRPr lang="en-US" sz="7200" b="1" cap="none" spc="0" dirty="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endParaRPr>
          </a:p>
        </p:txBody>
      </p:sp>
      <p:sp>
        <p:nvSpPr>
          <p:cNvPr id="7" name="TextBox 6"/>
          <p:cNvSpPr txBox="1"/>
          <p:nvPr/>
        </p:nvSpPr>
        <p:spPr>
          <a:xfrm>
            <a:off x="6067697" y="3142709"/>
            <a:ext cx="292608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 HẢI</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915816" y="692696"/>
            <a:ext cx="2800703" cy="523220"/>
          </a:xfrm>
          <a:prstGeom prst="rect">
            <a:avLst/>
          </a:prstGeom>
        </p:spPr>
        <p:txBody>
          <a:bodyPr wrap="none">
            <a:spAutoFit/>
          </a:bodyPr>
          <a:lstStyle/>
          <a:p>
            <a:r>
              <a:rPr lang="nb-NO" sz="2800" b="1" u="sng" dirty="0">
                <a:solidFill>
                  <a:srgbClr val="0000CC"/>
                </a:solidFill>
                <a:latin typeface="Times New Roman" pitchFamily="18" charset="0"/>
                <a:cs typeface="Times New Roman" pitchFamily="18" charset="0"/>
              </a:rPr>
              <a:t>Tiết 126,127,128:</a:t>
            </a:r>
            <a:endParaRPr lang="en-US" sz="2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447092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44488"/>
            <a:ext cx="3096344" cy="3636640"/>
          </a:xfrm>
          <a:prstGeom prst="rect">
            <a:avLst/>
          </a:prstGeom>
          <a:solidFill>
            <a:srgbClr val="6600CC"/>
          </a:solidFill>
          <a:ln w="28575">
            <a:solidFill>
              <a:srgbClr val="336600"/>
            </a:solidFill>
            <a:miter lim="800000"/>
            <a:headEnd/>
            <a:tailEnd/>
          </a:ln>
        </p:spPr>
      </p:pic>
      <p:sp>
        <p:nvSpPr>
          <p:cNvPr id="17" name="Rectangle 27"/>
          <p:cNvSpPr>
            <a:spLocks noChangeArrowheads="1"/>
          </p:cNvSpPr>
          <p:nvPr/>
        </p:nvSpPr>
        <p:spPr bwMode="auto">
          <a:xfrm>
            <a:off x="176807" y="4941168"/>
            <a:ext cx="3023591" cy="707886"/>
          </a:xfrm>
          <a:prstGeom prst="rect">
            <a:avLst/>
          </a:prstGeom>
          <a:solidFill>
            <a:schemeClr val="accent1"/>
          </a:solidFill>
          <a:ln w="57150" cmpd="thickThin">
            <a:solidFill>
              <a:srgbClr val="336600"/>
            </a:solidFill>
            <a:miter lim="800000"/>
            <a:headEnd/>
            <a:tailEnd/>
          </a:ln>
        </p:spPr>
        <p:txBody>
          <a:bodyPr wrap="square">
            <a:spAutoFit/>
          </a:bodyPr>
          <a:lstStyle/>
          <a:p>
            <a:pPr algn="ctr">
              <a:spcBef>
                <a:spcPct val="30000"/>
              </a:spcBef>
            </a:pPr>
            <a:r>
              <a:rPr lang="en-US" sz="2000" b="1" dirty="0">
                <a:solidFill>
                  <a:srgbClr val="FF0000"/>
                </a:solidFill>
                <a:latin typeface="Times New Roman" pitchFamily="18" charset="0"/>
                <a:cs typeface="Times New Roman" pitchFamily="18" charset="0"/>
              </a:rPr>
              <a:t>NHÀ THƠ THANH HẢI (1930-1980)</a:t>
            </a:r>
          </a:p>
        </p:txBody>
      </p:sp>
      <p:sp>
        <p:nvSpPr>
          <p:cNvPr id="51212" name="Text Box 12"/>
          <p:cNvSpPr txBox="1">
            <a:spLocks noChangeArrowheads="1"/>
          </p:cNvSpPr>
          <p:nvPr/>
        </p:nvSpPr>
        <p:spPr bwMode="auto">
          <a:xfrm>
            <a:off x="3272408" y="2405206"/>
            <a:ext cx="58360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buFontTx/>
              <a:buChar char="-"/>
            </a:pPr>
            <a:r>
              <a:rPr lang="en-US" sz="2800" b="1" dirty="0">
                <a:solidFill>
                  <a:srgbClr val="0033CC"/>
                </a:solidFill>
              </a:rPr>
              <a:t> Ông tham gia hoạt động văn nghệ từ thời kì kháng chiến chống Pháp, là gương mặt tiêu biểu của thơ ca cách mạng Miền nam.</a:t>
            </a:r>
          </a:p>
        </p:txBody>
      </p:sp>
      <p:sp>
        <p:nvSpPr>
          <p:cNvPr id="51213" name="Text Box 13"/>
          <p:cNvSpPr txBox="1">
            <a:spLocks noChangeArrowheads="1"/>
          </p:cNvSpPr>
          <p:nvPr/>
        </p:nvSpPr>
        <p:spPr bwMode="auto">
          <a:xfrm>
            <a:off x="3272407" y="4708301"/>
            <a:ext cx="58360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0033CC"/>
                </a:solidFill>
              </a:rPr>
              <a:t>- Phong cách thơ: nhẹ nhàng, trong sáng, giàu chất suy tư; cảm xúc tha thiết, chân thành, lắng đọng.</a:t>
            </a:r>
          </a:p>
        </p:txBody>
      </p:sp>
      <p:sp>
        <p:nvSpPr>
          <p:cNvPr id="51215" name="Text Box 15"/>
          <p:cNvSpPr txBox="1">
            <a:spLocks noChangeArrowheads="1"/>
          </p:cNvSpPr>
          <p:nvPr/>
        </p:nvSpPr>
        <p:spPr bwMode="auto">
          <a:xfrm>
            <a:off x="3131840" y="603845"/>
            <a:ext cx="58326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buFontTx/>
              <a:buChar char="-"/>
            </a:pPr>
            <a:r>
              <a:rPr lang="en-US" sz="2800" b="1" dirty="0">
                <a:solidFill>
                  <a:srgbClr val="0033CC"/>
                </a:solidFill>
              </a:rPr>
              <a:t> Tên khai sinh: Phạm Bá Ngoãn.</a:t>
            </a:r>
          </a:p>
          <a:p>
            <a:pPr eaLnBrk="1" hangingPunct="1">
              <a:buFontTx/>
              <a:buChar char="-"/>
            </a:pPr>
            <a:r>
              <a:rPr lang="en-US" sz="2800" b="1" dirty="0">
                <a:solidFill>
                  <a:srgbClr val="0033CC"/>
                </a:solidFill>
              </a:rPr>
              <a:t> Quê:  huyện Phong Điền, tỉnh Thừa Thiên-Huế.</a:t>
            </a:r>
          </a:p>
        </p:txBody>
      </p:sp>
      <p:sp>
        <p:nvSpPr>
          <p:cNvPr id="20" name="TextBox 4"/>
          <p:cNvSpPr txBox="1"/>
          <p:nvPr/>
        </p:nvSpPr>
        <p:spPr>
          <a:xfrm>
            <a:off x="251520" y="188640"/>
            <a:ext cx="341375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smtClean="0">
                <a:solidFill>
                  <a:srgbClr val="FF0000"/>
                </a:solidFill>
                <a:latin typeface="Times New Roman" panose="02020603050405020304" pitchFamily="18" charset="0"/>
                <a:cs typeface="Times New Roman" panose="02020603050405020304" pitchFamily="18" charset="0"/>
              </a:rPr>
              <a:t>I. TÌM HIỂU CHUNG</a:t>
            </a:r>
            <a:endParaRPr lang="en-US" sz="2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633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633"/>
                                        </p:tgtEl>
                                        <p:attrNameLst>
                                          <p:attrName>style.visibility</p:attrName>
                                        </p:attrNameLst>
                                      </p:cBhvr>
                                      <p:to>
                                        <p:strVal val="visible"/>
                                      </p:to>
                                    </p:set>
                                    <p:animEffect transition="in" filter="checkerboard(across)">
                                      <p:cBhvr>
                                        <p:cTn id="7" dur="500"/>
                                        <p:tgtEl>
                                          <p:spTgt spid="2663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51215"/>
                                        </p:tgtEl>
                                        <p:attrNameLst>
                                          <p:attrName>style.visibility</p:attrName>
                                        </p:attrNameLst>
                                      </p:cBhvr>
                                      <p:to>
                                        <p:strVal val="visible"/>
                                      </p:to>
                                    </p:set>
                                    <p:anim calcmode="discrete" valueType="clr">
                                      <p:cBhvr override="childStyle">
                                        <p:cTn id="16" dur="80"/>
                                        <p:tgtEl>
                                          <p:spTgt spid="51215"/>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51215"/>
                                        </p:tgtEl>
                                        <p:attrNameLst>
                                          <p:attrName>fillcolor</p:attrName>
                                        </p:attrNameLst>
                                      </p:cBhvr>
                                      <p:tavLst>
                                        <p:tav tm="0">
                                          <p:val>
                                            <p:clrVal>
                                              <a:schemeClr val="accent2"/>
                                            </p:clrVal>
                                          </p:val>
                                        </p:tav>
                                        <p:tav tm="50000">
                                          <p:val>
                                            <p:clrVal>
                                              <a:schemeClr val="hlink"/>
                                            </p:clrVal>
                                          </p:val>
                                        </p:tav>
                                      </p:tavLst>
                                    </p:anim>
                                    <p:set>
                                      <p:cBhvr>
                                        <p:cTn id="18" dur="80"/>
                                        <p:tgtEl>
                                          <p:spTgt spid="51215"/>
                                        </p:tgtEl>
                                        <p:attrNameLst>
                                          <p:attrName>fill.type</p:attrName>
                                        </p:attrNameLst>
                                      </p:cBhvr>
                                      <p:to>
                                        <p:strVal val="solid"/>
                                      </p:to>
                                    </p:set>
                                  </p:childTnLst>
                                </p:cTn>
                              </p:par>
                            </p:childTnLst>
                          </p:cTn>
                        </p:par>
                        <p:par>
                          <p:cTn id="19" fill="hold" nodeType="afterGroup">
                            <p:stCondLst>
                              <p:cond delay="2480"/>
                            </p:stCondLst>
                            <p:childTnLst>
                              <p:par>
                                <p:cTn id="20" presetID="5" presetClass="entr" presetSubtype="10" fill="hold" grpId="0" nodeType="afterEffect">
                                  <p:stCondLst>
                                    <p:cond delay="0"/>
                                  </p:stCondLst>
                                  <p:childTnLst>
                                    <p:set>
                                      <p:cBhvr>
                                        <p:cTn id="21" dur="1" fill="hold">
                                          <p:stCondLst>
                                            <p:cond delay="0"/>
                                          </p:stCondLst>
                                        </p:cTn>
                                        <p:tgtEl>
                                          <p:spTgt spid="51212"/>
                                        </p:tgtEl>
                                        <p:attrNameLst>
                                          <p:attrName>style.visibility</p:attrName>
                                        </p:attrNameLst>
                                      </p:cBhvr>
                                      <p:to>
                                        <p:strVal val="visible"/>
                                      </p:to>
                                    </p:set>
                                    <p:animEffect transition="in" filter="checkerboard(across)">
                                      <p:cBhvr>
                                        <p:cTn id="22" dur="500"/>
                                        <p:tgtEl>
                                          <p:spTgt spid="51212"/>
                                        </p:tgtEl>
                                      </p:cBhvr>
                                    </p:animEffect>
                                  </p:childTnLst>
                                </p:cTn>
                              </p:par>
                            </p:childTnLst>
                          </p:cTn>
                        </p:par>
                        <p:par>
                          <p:cTn id="23" fill="hold" nodeType="afterGroup">
                            <p:stCondLst>
                              <p:cond delay="298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51213"/>
                                        </p:tgtEl>
                                        <p:attrNameLst>
                                          <p:attrName>style.visibility</p:attrName>
                                        </p:attrNameLst>
                                      </p:cBhvr>
                                      <p:to>
                                        <p:strVal val="visible"/>
                                      </p:to>
                                    </p:set>
                                    <p:anim calcmode="discrete" valueType="clr">
                                      <p:cBhvr override="childStyle">
                                        <p:cTn id="26" dur="80"/>
                                        <p:tgtEl>
                                          <p:spTgt spid="51213"/>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1213"/>
                                        </p:tgtEl>
                                        <p:attrNameLst>
                                          <p:attrName>fillcolor</p:attrName>
                                        </p:attrNameLst>
                                      </p:cBhvr>
                                      <p:tavLst>
                                        <p:tav tm="0">
                                          <p:val>
                                            <p:clrVal>
                                              <a:schemeClr val="accent2"/>
                                            </p:clrVal>
                                          </p:val>
                                        </p:tav>
                                        <p:tav tm="50000">
                                          <p:val>
                                            <p:clrVal>
                                              <a:schemeClr val="hlink"/>
                                            </p:clrVal>
                                          </p:val>
                                        </p:tav>
                                      </p:tavLst>
                                    </p:anim>
                                    <p:set>
                                      <p:cBhvr>
                                        <p:cTn id="28" dur="80"/>
                                        <p:tgtEl>
                                          <p:spTgt spid="512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1212" grpId="0"/>
      <p:bldP spid="51213" grpId="0"/>
      <p:bldP spid="512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3124200" y="44624"/>
            <a:ext cx="3004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66"/>
                </a:solidFill>
              </a:rPr>
              <a:t>- Tác phẩm chính:</a:t>
            </a:r>
          </a:p>
        </p:txBody>
      </p:sp>
      <p:pic>
        <p:nvPicPr>
          <p:cNvPr id="5" name="Picture 43"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3672408" cy="321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942" y="691952"/>
            <a:ext cx="3743458" cy="321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8"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904456"/>
            <a:ext cx="3673366" cy="2953544"/>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9"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950" y="3904456"/>
            <a:ext cx="3671450" cy="292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9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1000"/>
                                        <p:tgtEl>
                                          <p:spTgt spid="6"/>
                                        </p:tgtEl>
                                      </p:cBhvr>
                                    </p:animEffect>
                                  </p:childTnLst>
                                </p:cTn>
                              </p:par>
                              <p:par>
                                <p:cTn id="16" presetID="5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51067"/>
            <a:ext cx="8820472" cy="20097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effectLst>
                <a:outerShdw blurRad="38100" dist="38100" dir="2700000" algn="tl">
                  <a:srgbClr val="000000">
                    <a:alpha val="43137"/>
                  </a:srgbClr>
                </a:outerShdw>
              </a:effectLst>
              <a:latin typeface="Times New Roman" pitchFamily="18" charset="0"/>
              <a:ea typeface="Calibri" panose="020F0502020204030204" pitchFamily="34" charset="0"/>
              <a:cs typeface="Times New Roman" pitchFamily="18" charset="0"/>
            </a:endParaRPr>
          </a:p>
          <a:p>
            <a:pPr algn="just">
              <a:lnSpc>
                <a:spcPct val="115000"/>
              </a:lnSpc>
            </a:pP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xứ</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tháng</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11/1980, khi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thơ đang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nằm</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giường</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bệnh</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không bao lâu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khi ông qua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effectLst>
                <a:outerShdw blurRad="38100" dist="38100" dir="2700000" algn="tl">
                  <a:srgbClr val="000000">
                    <a:alpha val="43137"/>
                  </a:srgbClr>
                </a:outerShdw>
              </a:effectLst>
              <a:latin typeface="Times New Roman" pitchFamily="18" charset="0"/>
              <a:ea typeface="Calibri" panose="020F0502020204030204" pitchFamily="34" charset="0"/>
              <a:cs typeface="Times New Roman" pitchFamily="18" charset="0"/>
            </a:endParaRPr>
          </a:p>
          <a:p>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b.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Thể</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 thơ</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 5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chữ</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31640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7"/>
          <p:cNvSpPr>
            <a:spLocks noChangeShapeType="1"/>
          </p:cNvSpPr>
          <p:nvPr/>
        </p:nvSpPr>
        <p:spPr bwMode="auto">
          <a:xfrm flipH="1">
            <a:off x="4495800" y="2225675"/>
            <a:ext cx="762000" cy="685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8"/>
          <p:cNvSpPr>
            <a:spLocks noChangeShapeType="1"/>
          </p:cNvSpPr>
          <p:nvPr/>
        </p:nvSpPr>
        <p:spPr bwMode="auto">
          <a:xfrm>
            <a:off x="5257800" y="2225675"/>
            <a:ext cx="1143000" cy="609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7"/>
          <p:cNvSpPr>
            <a:spLocks noChangeShapeType="1"/>
          </p:cNvSpPr>
          <p:nvPr/>
        </p:nvSpPr>
        <p:spPr bwMode="auto">
          <a:xfrm>
            <a:off x="0" y="685800"/>
            <a:ext cx="91440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Line 9"/>
          <p:cNvSpPr>
            <a:spLocks noChangeShapeType="1"/>
          </p:cNvSpPr>
          <p:nvPr/>
        </p:nvSpPr>
        <p:spPr bwMode="auto">
          <a:xfrm>
            <a:off x="4267200" y="990600"/>
            <a:ext cx="0" cy="5867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71" name="TextBox 11"/>
          <p:cNvSpPr txBox="1">
            <a:spLocks noChangeArrowheads="1"/>
          </p:cNvSpPr>
          <p:nvPr/>
        </p:nvSpPr>
        <p:spPr bwMode="auto">
          <a:xfrm>
            <a:off x="762000" y="45720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dirty="0">
                <a:solidFill>
                  <a:srgbClr val="000099"/>
                </a:solidFill>
              </a:rPr>
              <a:t> + Đất nước ta vừa ra khỏi 2 cuộc chiến tranh biên giới.</a:t>
            </a:r>
          </a:p>
        </p:txBody>
      </p:sp>
      <p:sp>
        <p:nvSpPr>
          <p:cNvPr id="117772" name="TextBox 11"/>
          <p:cNvSpPr txBox="1">
            <a:spLocks noChangeArrowheads="1"/>
          </p:cNvSpPr>
          <p:nvPr/>
        </p:nvSpPr>
        <p:spPr bwMode="auto">
          <a:xfrm>
            <a:off x="685800" y="49530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dirty="0">
                <a:solidFill>
                  <a:srgbClr val="000099"/>
                </a:solidFill>
              </a:rPr>
              <a:t>  + Nền kinh tế bao cấp còn bộc lộ nhiều hạn chế, yếu kém.  </a:t>
            </a:r>
          </a:p>
          <a:p>
            <a:pPr algn="ctr" eaLnBrk="1" hangingPunct="1"/>
            <a:r>
              <a:rPr lang="en-US" sz="2400" b="1" dirty="0">
                <a:solidFill>
                  <a:srgbClr val="000099"/>
                </a:solidFill>
              </a:rPr>
              <a:t> + Chiến tranh khiến cho cơ sở vật chất bị phá hủy, nền kinh tế kiệt quệ, đời sống nhân dân vô cùng đói khổ.</a:t>
            </a:r>
          </a:p>
        </p:txBody>
      </p:sp>
      <p:pic>
        <p:nvPicPr>
          <p:cNvPr id="117774" name="Picture 14" descr="Redsvn-Philip-Jones-Griffiths-Vietnam-198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96" y="118864"/>
            <a:ext cx="434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15" descr="Redsvn-Philip-Jones-Griffiths-Vietnam-198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16" y="118864"/>
            <a:ext cx="4267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8" name="Text Box 18"/>
          <p:cNvSpPr txBox="1">
            <a:spLocks noChangeArrowheads="1"/>
          </p:cNvSpPr>
          <p:nvPr/>
        </p:nvSpPr>
        <p:spPr bwMode="auto">
          <a:xfrm>
            <a:off x="3505200" y="4038600"/>
            <a:ext cx="1716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a:solidFill>
                  <a:schemeClr val="tx2"/>
                </a:solidFill>
              </a:rPr>
              <a:t>Năm 1980</a:t>
            </a:r>
          </a:p>
        </p:txBody>
      </p:sp>
    </p:spTree>
    <p:extLst>
      <p:ext uri="{BB962C8B-B14F-4D97-AF65-F5344CB8AC3E}">
        <p14:creationId xmlns:p14="http://schemas.microsoft.com/office/powerpoint/2010/main" val="175998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7771"/>
                                        </p:tgtEl>
                                        <p:attrNameLst>
                                          <p:attrName>style.visibility</p:attrName>
                                        </p:attrNameLst>
                                      </p:cBhvr>
                                      <p:to>
                                        <p:strVal val="visible"/>
                                      </p:to>
                                    </p:set>
                                    <p:anim calcmode="lin" valueType="num">
                                      <p:cBhvr>
                                        <p:cTn id="12" dur="1000" fill="hold"/>
                                        <p:tgtEl>
                                          <p:spTgt spid="117771"/>
                                        </p:tgtEl>
                                        <p:attrNameLst>
                                          <p:attrName>ppt_w</p:attrName>
                                        </p:attrNameLst>
                                      </p:cBhvr>
                                      <p:tavLst>
                                        <p:tav tm="0">
                                          <p:val>
                                            <p:strVal val="#ppt_w*0.70"/>
                                          </p:val>
                                        </p:tav>
                                        <p:tav tm="100000">
                                          <p:val>
                                            <p:strVal val="#ppt_w"/>
                                          </p:val>
                                        </p:tav>
                                      </p:tavLst>
                                    </p:anim>
                                    <p:anim calcmode="lin" valueType="num">
                                      <p:cBhvr>
                                        <p:cTn id="13" dur="1000" fill="hold"/>
                                        <p:tgtEl>
                                          <p:spTgt spid="117771"/>
                                        </p:tgtEl>
                                        <p:attrNameLst>
                                          <p:attrName>ppt_h</p:attrName>
                                        </p:attrNameLst>
                                      </p:cBhvr>
                                      <p:tavLst>
                                        <p:tav tm="0">
                                          <p:val>
                                            <p:strVal val="#ppt_h"/>
                                          </p:val>
                                        </p:tav>
                                        <p:tav tm="100000">
                                          <p:val>
                                            <p:strVal val="#ppt_h"/>
                                          </p:val>
                                        </p:tav>
                                      </p:tavLst>
                                    </p:anim>
                                    <p:animEffect transition="in" filter="fade">
                                      <p:cBhvr>
                                        <p:cTn id="14" dur="1000"/>
                                        <p:tgtEl>
                                          <p:spTgt spid="11777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7772"/>
                                        </p:tgtEl>
                                        <p:attrNameLst>
                                          <p:attrName>style.visibility</p:attrName>
                                        </p:attrNameLst>
                                      </p:cBhvr>
                                      <p:to>
                                        <p:strVal val="visible"/>
                                      </p:to>
                                    </p:set>
                                    <p:anim calcmode="lin" valueType="num">
                                      <p:cBhvr>
                                        <p:cTn id="17" dur="1000" fill="hold"/>
                                        <p:tgtEl>
                                          <p:spTgt spid="117772"/>
                                        </p:tgtEl>
                                        <p:attrNameLst>
                                          <p:attrName>ppt_w</p:attrName>
                                        </p:attrNameLst>
                                      </p:cBhvr>
                                      <p:tavLst>
                                        <p:tav tm="0">
                                          <p:val>
                                            <p:strVal val="#ppt_w*0.70"/>
                                          </p:val>
                                        </p:tav>
                                        <p:tav tm="100000">
                                          <p:val>
                                            <p:strVal val="#ppt_w"/>
                                          </p:val>
                                        </p:tav>
                                      </p:tavLst>
                                    </p:anim>
                                    <p:anim calcmode="lin" valueType="num">
                                      <p:cBhvr>
                                        <p:cTn id="18" dur="1000" fill="hold"/>
                                        <p:tgtEl>
                                          <p:spTgt spid="117772"/>
                                        </p:tgtEl>
                                        <p:attrNameLst>
                                          <p:attrName>ppt_h</p:attrName>
                                        </p:attrNameLst>
                                      </p:cBhvr>
                                      <p:tavLst>
                                        <p:tav tm="0">
                                          <p:val>
                                            <p:strVal val="#ppt_h"/>
                                          </p:val>
                                        </p:tav>
                                        <p:tav tm="100000">
                                          <p:val>
                                            <p:strVal val="#ppt_h"/>
                                          </p:val>
                                        </p:tav>
                                      </p:tavLst>
                                    </p:anim>
                                    <p:animEffect transition="in" filter="fade">
                                      <p:cBhvr>
                                        <p:cTn id="19" dur="1000"/>
                                        <p:tgtEl>
                                          <p:spTgt spid="117772"/>
                                        </p:tgtEl>
                                      </p:cBhvr>
                                    </p:animEffect>
                                  </p:childTnLst>
                                </p:cTn>
                              </p:par>
                              <p:par>
                                <p:cTn id="20" presetID="55" presetClass="entr" presetSubtype="0" fill="hold" nodeType="withEffect">
                                  <p:stCondLst>
                                    <p:cond delay="2000"/>
                                  </p:stCondLst>
                                  <p:childTnLst>
                                    <p:set>
                                      <p:cBhvr>
                                        <p:cTn id="21" dur="1" fill="hold">
                                          <p:stCondLst>
                                            <p:cond delay="0"/>
                                          </p:stCondLst>
                                        </p:cTn>
                                        <p:tgtEl>
                                          <p:spTgt spid="117775"/>
                                        </p:tgtEl>
                                        <p:attrNameLst>
                                          <p:attrName>style.visibility</p:attrName>
                                        </p:attrNameLst>
                                      </p:cBhvr>
                                      <p:to>
                                        <p:strVal val="visible"/>
                                      </p:to>
                                    </p:set>
                                    <p:anim calcmode="lin" valueType="num">
                                      <p:cBhvr>
                                        <p:cTn id="22" dur="1000" fill="hold"/>
                                        <p:tgtEl>
                                          <p:spTgt spid="117775"/>
                                        </p:tgtEl>
                                        <p:attrNameLst>
                                          <p:attrName>ppt_w</p:attrName>
                                        </p:attrNameLst>
                                      </p:cBhvr>
                                      <p:tavLst>
                                        <p:tav tm="0">
                                          <p:val>
                                            <p:strVal val="#ppt_w*0.70"/>
                                          </p:val>
                                        </p:tav>
                                        <p:tav tm="100000">
                                          <p:val>
                                            <p:strVal val="#ppt_w"/>
                                          </p:val>
                                        </p:tav>
                                      </p:tavLst>
                                    </p:anim>
                                    <p:anim calcmode="lin" valueType="num">
                                      <p:cBhvr>
                                        <p:cTn id="23" dur="1000" fill="hold"/>
                                        <p:tgtEl>
                                          <p:spTgt spid="117775"/>
                                        </p:tgtEl>
                                        <p:attrNameLst>
                                          <p:attrName>ppt_h</p:attrName>
                                        </p:attrNameLst>
                                      </p:cBhvr>
                                      <p:tavLst>
                                        <p:tav tm="0">
                                          <p:val>
                                            <p:strVal val="#ppt_h"/>
                                          </p:val>
                                        </p:tav>
                                        <p:tav tm="100000">
                                          <p:val>
                                            <p:strVal val="#ppt_h"/>
                                          </p:val>
                                        </p:tav>
                                      </p:tavLst>
                                    </p:anim>
                                    <p:animEffect transition="in" filter="fade">
                                      <p:cBhvr>
                                        <p:cTn id="24" dur="1000"/>
                                        <p:tgtEl>
                                          <p:spTgt spid="117775"/>
                                        </p:tgtEl>
                                      </p:cBhvr>
                                    </p:animEffect>
                                  </p:childTnLst>
                                </p:cTn>
                              </p:par>
                              <p:par>
                                <p:cTn id="25" presetID="55" presetClass="entr" presetSubtype="0" fill="hold" nodeType="withEffect">
                                  <p:stCondLst>
                                    <p:cond delay="2000"/>
                                  </p:stCondLst>
                                  <p:childTnLst>
                                    <p:set>
                                      <p:cBhvr>
                                        <p:cTn id="26" dur="1" fill="hold">
                                          <p:stCondLst>
                                            <p:cond delay="0"/>
                                          </p:stCondLst>
                                        </p:cTn>
                                        <p:tgtEl>
                                          <p:spTgt spid="117774"/>
                                        </p:tgtEl>
                                        <p:attrNameLst>
                                          <p:attrName>style.visibility</p:attrName>
                                        </p:attrNameLst>
                                      </p:cBhvr>
                                      <p:to>
                                        <p:strVal val="visible"/>
                                      </p:to>
                                    </p:set>
                                    <p:anim calcmode="lin" valueType="num">
                                      <p:cBhvr>
                                        <p:cTn id="27" dur="1000" fill="hold"/>
                                        <p:tgtEl>
                                          <p:spTgt spid="117774"/>
                                        </p:tgtEl>
                                        <p:attrNameLst>
                                          <p:attrName>ppt_w</p:attrName>
                                        </p:attrNameLst>
                                      </p:cBhvr>
                                      <p:tavLst>
                                        <p:tav tm="0">
                                          <p:val>
                                            <p:strVal val="#ppt_w*0.70"/>
                                          </p:val>
                                        </p:tav>
                                        <p:tav tm="100000">
                                          <p:val>
                                            <p:strVal val="#ppt_w"/>
                                          </p:val>
                                        </p:tav>
                                      </p:tavLst>
                                    </p:anim>
                                    <p:anim calcmode="lin" valueType="num">
                                      <p:cBhvr>
                                        <p:cTn id="28" dur="1000" fill="hold"/>
                                        <p:tgtEl>
                                          <p:spTgt spid="117774"/>
                                        </p:tgtEl>
                                        <p:attrNameLst>
                                          <p:attrName>ppt_h</p:attrName>
                                        </p:attrNameLst>
                                      </p:cBhvr>
                                      <p:tavLst>
                                        <p:tav tm="0">
                                          <p:val>
                                            <p:strVal val="#ppt_h"/>
                                          </p:val>
                                        </p:tav>
                                        <p:tav tm="100000">
                                          <p:val>
                                            <p:strVal val="#ppt_h"/>
                                          </p:val>
                                        </p:tav>
                                      </p:tavLst>
                                    </p:anim>
                                    <p:animEffect transition="in" filter="fade">
                                      <p:cBhvr>
                                        <p:cTn id="29" dur="1000"/>
                                        <p:tgtEl>
                                          <p:spTgt spid="11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ongvient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52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duongvient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1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duongvient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76200"/>
            <a:ext cx="152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duongvient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781800"/>
            <a:ext cx="891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0" name="Rectangle 28"/>
          <p:cNvSpPr>
            <a:spLocks noChangeArrowheads="1"/>
          </p:cNvSpPr>
          <p:nvPr/>
        </p:nvSpPr>
        <p:spPr bwMode="auto">
          <a:xfrm>
            <a:off x="228600" y="39772"/>
            <a:ext cx="4055368"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tabLst>
                <a:tab pos="1181100" algn="l"/>
              </a:tabLst>
            </a:pPr>
            <a:r>
              <a:rPr lang="en-US" sz="2400" b="1" i="1" dirty="0">
                <a:solidFill>
                  <a:srgbClr val="0000FF"/>
                </a:solidFill>
                <a:latin typeface="VNI-Times" pitchFamily="2" charset="0"/>
              </a:rPr>
              <a:t>Moïc giöõa doøng soâng xanh</a:t>
            </a:r>
          </a:p>
          <a:p>
            <a:pPr>
              <a:tabLst>
                <a:tab pos="1181100" algn="l"/>
              </a:tabLst>
            </a:pPr>
            <a:r>
              <a:rPr lang="en-US" sz="2400" b="1" i="1" dirty="0">
                <a:solidFill>
                  <a:srgbClr val="0000FF"/>
                </a:solidFill>
                <a:latin typeface="VNI-Times" pitchFamily="2" charset="0"/>
              </a:rPr>
              <a:t>Moät boâng hoa tím bieác</a:t>
            </a:r>
          </a:p>
          <a:p>
            <a:pPr>
              <a:tabLst>
                <a:tab pos="1181100" algn="l"/>
              </a:tabLst>
            </a:pPr>
            <a:r>
              <a:rPr lang="en-US" sz="2400" b="1" i="1" dirty="0">
                <a:solidFill>
                  <a:srgbClr val="0000FF"/>
                </a:solidFill>
                <a:latin typeface="VNI-Times" pitchFamily="2" charset="0"/>
              </a:rPr>
              <a:t>Ôi con chim chiền chiện</a:t>
            </a:r>
          </a:p>
          <a:p>
            <a:pPr>
              <a:tabLst>
                <a:tab pos="1181100" algn="l"/>
              </a:tabLst>
            </a:pPr>
            <a:r>
              <a:rPr lang="en-US" sz="2400" b="1" i="1" dirty="0">
                <a:solidFill>
                  <a:srgbClr val="0000FF"/>
                </a:solidFill>
                <a:latin typeface="VNI-Times" pitchFamily="2" charset="0"/>
              </a:rPr>
              <a:t>Hoùt chi maø vang trôøi</a:t>
            </a:r>
          </a:p>
          <a:p>
            <a:pPr>
              <a:tabLst>
                <a:tab pos="1181100" algn="l"/>
              </a:tabLst>
            </a:pPr>
            <a:r>
              <a:rPr lang="en-US" sz="2400" b="1" i="1" dirty="0">
                <a:solidFill>
                  <a:srgbClr val="0000FF"/>
                </a:solidFill>
                <a:latin typeface="VNI-Times" pitchFamily="2" charset="0"/>
              </a:rPr>
              <a:t>Töøng gioït long lanh rôi</a:t>
            </a:r>
          </a:p>
          <a:p>
            <a:pPr>
              <a:tabLst>
                <a:tab pos="1181100" algn="l"/>
              </a:tabLst>
            </a:pPr>
            <a:r>
              <a:rPr lang="en-US" sz="2400" b="1" i="1" dirty="0">
                <a:solidFill>
                  <a:srgbClr val="0000FF"/>
                </a:solidFill>
                <a:latin typeface="VNI-Times" pitchFamily="2" charset="0"/>
              </a:rPr>
              <a:t>Toâi ñöa tay toâi höùng.</a:t>
            </a:r>
          </a:p>
          <a:p>
            <a:pPr>
              <a:tabLst>
                <a:tab pos="1181100" algn="l"/>
              </a:tabLst>
            </a:pPr>
            <a:endParaRPr lang="en-US" sz="2400" b="1" i="1" dirty="0">
              <a:solidFill>
                <a:srgbClr val="0000FF"/>
              </a:solidFill>
              <a:latin typeface="VNI-Times" pitchFamily="2" charset="0"/>
            </a:endParaRPr>
          </a:p>
          <a:p>
            <a:pPr>
              <a:tabLst>
                <a:tab pos="1181100" algn="l"/>
              </a:tabLst>
            </a:pPr>
            <a:r>
              <a:rPr lang="en-US" sz="2400" b="1" i="1" dirty="0">
                <a:solidFill>
                  <a:srgbClr val="0000FF"/>
                </a:solidFill>
                <a:latin typeface="VNI-Times" pitchFamily="2" charset="0"/>
              </a:rPr>
              <a:t>Muøa xuaân ngöôøi caàm suùng </a:t>
            </a:r>
          </a:p>
          <a:p>
            <a:pPr>
              <a:tabLst>
                <a:tab pos="1181100" algn="l"/>
              </a:tabLst>
            </a:pPr>
            <a:r>
              <a:rPr lang="en-US" sz="2400" b="1" i="1" dirty="0">
                <a:solidFill>
                  <a:srgbClr val="0000FF"/>
                </a:solidFill>
                <a:latin typeface="VNI-Times" pitchFamily="2" charset="0"/>
              </a:rPr>
              <a:t>Loäc giaét ñaày treân löng</a:t>
            </a:r>
          </a:p>
          <a:p>
            <a:pPr>
              <a:tabLst>
                <a:tab pos="1181100" algn="l"/>
              </a:tabLst>
            </a:pPr>
            <a:r>
              <a:rPr lang="en-US" sz="2400" b="1" i="1" dirty="0">
                <a:solidFill>
                  <a:srgbClr val="0000FF"/>
                </a:solidFill>
                <a:latin typeface="VNI-Times" pitchFamily="2" charset="0"/>
              </a:rPr>
              <a:t>Muøa xuaân ngöôøi ra ñoàng </a:t>
            </a:r>
          </a:p>
          <a:p>
            <a:pPr>
              <a:tabLst>
                <a:tab pos="1181100" algn="l"/>
              </a:tabLst>
            </a:pPr>
            <a:r>
              <a:rPr lang="en-US" sz="2400" b="1" i="1" dirty="0">
                <a:solidFill>
                  <a:srgbClr val="0000FF"/>
                </a:solidFill>
                <a:latin typeface="VNI-Times" pitchFamily="2" charset="0"/>
              </a:rPr>
              <a:t>Loäc traûi daøi nöông maï</a:t>
            </a:r>
          </a:p>
          <a:p>
            <a:pPr>
              <a:tabLst>
                <a:tab pos="1181100" algn="l"/>
              </a:tabLst>
            </a:pPr>
            <a:r>
              <a:rPr lang="en-US" sz="2400" b="1" i="1" dirty="0">
                <a:solidFill>
                  <a:srgbClr val="0000FF"/>
                </a:solidFill>
                <a:latin typeface="VNI-Times" pitchFamily="2" charset="0"/>
              </a:rPr>
              <a:t>Taát caû nhö hoái haû </a:t>
            </a:r>
          </a:p>
          <a:p>
            <a:pPr>
              <a:tabLst>
                <a:tab pos="1181100" algn="l"/>
              </a:tabLst>
            </a:pPr>
            <a:r>
              <a:rPr lang="en-US" sz="2400" b="1" i="1" dirty="0">
                <a:solidFill>
                  <a:srgbClr val="0000FF"/>
                </a:solidFill>
                <a:latin typeface="VNI-Times" pitchFamily="2" charset="0"/>
              </a:rPr>
              <a:t>Taát caû nhö xoân xao…</a:t>
            </a:r>
          </a:p>
          <a:p>
            <a:pPr>
              <a:tabLst>
                <a:tab pos="1181100" algn="l"/>
              </a:tabLst>
            </a:pPr>
            <a:endParaRPr lang="en-US" sz="2400" b="1" i="1" dirty="0">
              <a:solidFill>
                <a:srgbClr val="0000FF"/>
              </a:solidFill>
              <a:latin typeface="VNI-Times" pitchFamily="2" charset="0"/>
            </a:endParaRPr>
          </a:p>
          <a:p>
            <a:pPr>
              <a:tabLst>
                <a:tab pos="1181100" algn="l"/>
              </a:tabLst>
            </a:pPr>
            <a:r>
              <a:rPr lang="en-US" sz="2400" b="1" i="1" dirty="0">
                <a:solidFill>
                  <a:srgbClr val="0000FF"/>
                </a:solidFill>
                <a:latin typeface="VNI-Times" pitchFamily="2" charset="0"/>
              </a:rPr>
              <a:t>Ñaát nöôùc boán ngaøn naêm.</a:t>
            </a:r>
          </a:p>
          <a:p>
            <a:pPr>
              <a:tabLst>
                <a:tab pos="1181100" algn="l"/>
              </a:tabLst>
            </a:pPr>
            <a:r>
              <a:rPr lang="en-US" sz="2400" b="1" i="1" dirty="0">
                <a:solidFill>
                  <a:srgbClr val="0000FF"/>
                </a:solidFill>
                <a:latin typeface="VNI-Times" pitchFamily="2" charset="0"/>
              </a:rPr>
              <a:t>Vaát vaû vaø gian lao</a:t>
            </a:r>
          </a:p>
          <a:p>
            <a:pPr>
              <a:tabLst>
                <a:tab pos="1181100" algn="l"/>
              </a:tabLst>
            </a:pPr>
            <a:r>
              <a:rPr lang="en-US" sz="2400" b="1" i="1" dirty="0">
                <a:solidFill>
                  <a:srgbClr val="0000FF"/>
                </a:solidFill>
                <a:latin typeface="VNI-Times" pitchFamily="2" charset="0"/>
              </a:rPr>
              <a:t>Ñaát nöôùc nhö vì sao</a:t>
            </a:r>
          </a:p>
          <a:p>
            <a:pPr>
              <a:tabLst>
                <a:tab pos="1181100" algn="l"/>
              </a:tabLst>
            </a:pPr>
            <a:r>
              <a:rPr lang="en-US" sz="2400" b="1" i="1" dirty="0">
                <a:solidFill>
                  <a:srgbClr val="0000FF"/>
                </a:solidFill>
                <a:latin typeface="VNI-Times" pitchFamily="2" charset="0"/>
              </a:rPr>
              <a:t>Cöù ñi leân phía tröôùc.</a:t>
            </a:r>
          </a:p>
        </p:txBody>
      </p:sp>
      <p:sp>
        <p:nvSpPr>
          <p:cNvPr id="69661" name="Rectangle 29"/>
          <p:cNvSpPr>
            <a:spLocks noChangeArrowheads="1"/>
          </p:cNvSpPr>
          <p:nvPr/>
        </p:nvSpPr>
        <p:spPr bwMode="auto">
          <a:xfrm>
            <a:off x="5029200" y="370393"/>
            <a:ext cx="4038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00FF"/>
                </a:solidFill>
                <a:latin typeface="VNI-Times" pitchFamily="2" charset="0"/>
              </a:rPr>
              <a:t>Ta laøm con chim hoùt</a:t>
            </a:r>
          </a:p>
          <a:p>
            <a:r>
              <a:rPr lang="en-US" sz="2400" b="1" i="1" dirty="0">
                <a:solidFill>
                  <a:srgbClr val="0000FF"/>
                </a:solidFill>
                <a:latin typeface="VNI-Times" pitchFamily="2" charset="0"/>
              </a:rPr>
              <a:t>Ta laøm moät caønh hoa</a:t>
            </a:r>
          </a:p>
          <a:p>
            <a:r>
              <a:rPr lang="en-US" sz="2400" b="1" i="1" dirty="0">
                <a:solidFill>
                  <a:srgbClr val="0000FF"/>
                </a:solidFill>
                <a:latin typeface="VNI-Times" pitchFamily="2" charset="0"/>
              </a:rPr>
              <a:t>Ta nhaäp vaøo hoaø ca</a:t>
            </a:r>
          </a:p>
          <a:p>
            <a:r>
              <a:rPr lang="en-US" sz="2400" b="1" i="1" dirty="0">
                <a:solidFill>
                  <a:srgbClr val="0000FF"/>
                </a:solidFill>
                <a:latin typeface="VNI-Times" pitchFamily="2" charset="0"/>
              </a:rPr>
              <a:t>Moät noát traàm xao xuyeán.</a:t>
            </a:r>
          </a:p>
          <a:p>
            <a:endParaRPr lang="en-US" sz="2400" b="1" i="1" dirty="0">
              <a:solidFill>
                <a:srgbClr val="0000FF"/>
              </a:solidFill>
              <a:latin typeface="VNI-Times" pitchFamily="2" charset="0"/>
            </a:endParaRPr>
          </a:p>
          <a:p>
            <a:r>
              <a:rPr lang="en-US" sz="2400" b="1" i="1" dirty="0">
                <a:solidFill>
                  <a:srgbClr val="0000FF"/>
                </a:solidFill>
                <a:latin typeface="VNI-Times" pitchFamily="2" charset="0"/>
              </a:rPr>
              <a:t>Moät muøa xuaân nho nhoû</a:t>
            </a:r>
          </a:p>
          <a:p>
            <a:r>
              <a:rPr lang="en-US" sz="2400" b="1" i="1" dirty="0">
                <a:solidFill>
                  <a:srgbClr val="0000FF"/>
                </a:solidFill>
                <a:latin typeface="VNI-Times" pitchFamily="2" charset="0"/>
              </a:rPr>
              <a:t>Laëng leõ daâng cho ñôøi</a:t>
            </a:r>
          </a:p>
          <a:p>
            <a:r>
              <a:rPr lang="en-US" sz="2400" b="1" i="1" dirty="0">
                <a:solidFill>
                  <a:srgbClr val="0000FF"/>
                </a:solidFill>
                <a:latin typeface="VNI-Times" pitchFamily="2" charset="0"/>
              </a:rPr>
              <a:t>Duø laø tuoåi hai möôi </a:t>
            </a:r>
          </a:p>
          <a:p>
            <a:r>
              <a:rPr lang="en-US" sz="2400" b="1" i="1" dirty="0">
                <a:solidFill>
                  <a:srgbClr val="0000FF"/>
                </a:solidFill>
                <a:latin typeface="VNI-Times" pitchFamily="2" charset="0"/>
              </a:rPr>
              <a:t>Duø laø khi toùc baïc.</a:t>
            </a:r>
          </a:p>
          <a:p>
            <a:endParaRPr lang="en-US" sz="2400" b="1" i="1" dirty="0">
              <a:solidFill>
                <a:srgbClr val="0000FF"/>
              </a:solidFill>
              <a:latin typeface="VNI-Times" pitchFamily="2" charset="0"/>
            </a:endParaRPr>
          </a:p>
          <a:p>
            <a:r>
              <a:rPr lang="en-US" sz="2400" b="1" i="1" dirty="0">
                <a:solidFill>
                  <a:srgbClr val="0000FF"/>
                </a:solidFill>
                <a:latin typeface="VNI-Times" pitchFamily="2" charset="0"/>
              </a:rPr>
              <a:t>Muøa xuaân - ta xin haùt</a:t>
            </a:r>
          </a:p>
          <a:p>
            <a:r>
              <a:rPr lang="en-US" sz="2400" b="1" i="1" dirty="0">
                <a:solidFill>
                  <a:srgbClr val="0000FF"/>
                </a:solidFill>
                <a:latin typeface="VNI-Times" pitchFamily="2" charset="0"/>
              </a:rPr>
              <a:t>Caâu Nam Ai- Nam Bình,</a:t>
            </a:r>
          </a:p>
          <a:p>
            <a:r>
              <a:rPr lang="en-US" sz="2400" b="1" i="1" dirty="0">
                <a:solidFill>
                  <a:srgbClr val="0000FF"/>
                </a:solidFill>
                <a:latin typeface="VNI-Times" pitchFamily="2" charset="0"/>
              </a:rPr>
              <a:t>Nöôùc non ngaøn daëm mình</a:t>
            </a:r>
          </a:p>
          <a:p>
            <a:r>
              <a:rPr lang="en-US" sz="2400" b="1" i="1" dirty="0">
                <a:solidFill>
                  <a:srgbClr val="0000FF"/>
                </a:solidFill>
                <a:latin typeface="VNI-Times" pitchFamily="2" charset="0"/>
              </a:rPr>
              <a:t>Nöôùc non ngaøn daëm tình</a:t>
            </a:r>
          </a:p>
          <a:p>
            <a:r>
              <a:rPr lang="en-US" sz="2400" b="1" i="1" dirty="0">
                <a:solidFill>
                  <a:srgbClr val="0000FF"/>
                </a:solidFill>
                <a:latin typeface="VNI-Times" pitchFamily="2" charset="0"/>
              </a:rPr>
              <a:t>Nhòp phaùch tieàn ñaát Hueá.</a:t>
            </a:r>
          </a:p>
          <a:p>
            <a:endParaRPr lang="en-US" sz="2400" b="1" i="1" dirty="0">
              <a:solidFill>
                <a:srgbClr val="0000FF"/>
              </a:solidFill>
              <a:latin typeface="VNI-Times" pitchFamily="2" charset="0"/>
            </a:endParaRPr>
          </a:p>
          <a:p>
            <a:pPr algn="r"/>
            <a:r>
              <a:rPr lang="en-US" sz="2400" b="1" i="1" dirty="0">
                <a:solidFill>
                  <a:srgbClr val="6600CC"/>
                </a:solidFill>
                <a:latin typeface="VNI-Times" pitchFamily="2" charset="0"/>
              </a:rPr>
              <a:t>Thaùng 11 - 1980</a:t>
            </a:r>
          </a:p>
        </p:txBody>
      </p:sp>
    </p:spTree>
    <p:extLst>
      <p:ext uri="{BB962C8B-B14F-4D97-AF65-F5344CB8AC3E}">
        <p14:creationId xmlns:p14="http://schemas.microsoft.com/office/powerpoint/2010/main" val="2235055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9660"/>
                                        </p:tgtEl>
                                        <p:attrNameLst>
                                          <p:attrName>style.visibility</p:attrName>
                                        </p:attrNameLst>
                                      </p:cBhvr>
                                      <p:to>
                                        <p:strVal val="visible"/>
                                      </p:to>
                                    </p:set>
                                    <p:anim calcmode="lin" valueType="num">
                                      <p:cBhvr>
                                        <p:cTn id="7" dur="1000" fill="hold"/>
                                        <p:tgtEl>
                                          <p:spTgt spid="69660"/>
                                        </p:tgtEl>
                                        <p:attrNameLst>
                                          <p:attrName>ppt_w</p:attrName>
                                        </p:attrNameLst>
                                      </p:cBhvr>
                                      <p:tavLst>
                                        <p:tav tm="0">
                                          <p:val>
                                            <p:strVal val="#ppt_w*0.70"/>
                                          </p:val>
                                        </p:tav>
                                        <p:tav tm="100000">
                                          <p:val>
                                            <p:strVal val="#ppt_w"/>
                                          </p:val>
                                        </p:tav>
                                      </p:tavLst>
                                    </p:anim>
                                    <p:anim calcmode="lin" valueType="num">
                                      <p:cBhvr>
                                        <p:cTn id="8" dur="1000" fill="hold"/>
                                        <p:tgtEl>
                                          <p:spTgt spid="69660"/>
                                        </p:tgtEl>
                                        <p:attrNameLst>
                                          <p:attrName>ppt_h</p:attrName>
                                        </p:attrNameLst>
                                      </p:cBhvr>
                                      <p:tavLst>
                                        <p:tav tm="0">
                                          <p:val>
                                            <p:strVal val="#ppt_h"/>
                                          </p:val>
                                        </p:tav>
                                        <p:tav tm="100000">
                                          <p:val>
                                            <p:strVal val="#ppt_h"/>
                                          </p:val>
                                        </p:tav>
                                      </p:tavLst>
                                    </p:anim>
                                    <p:animEffect transition="in" filter="fade">
                                      <p:cBhvr>
                                        <p:cTn id="9" dur="1000"/>
                                        <p:tgtEl>
                                          <p:spTgt spid="6966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9661"/>
                                        </p:tgtEl>
                                        <p:attrNameLst>
                                          <p:attrName>style.visibility</p:attrName>
                                        </p:attrNameLst>
                                      </p:cBhvr>
                                      <p:to>
                                        <p:strVal val="visible"/>
                                      </p:to>
                                    </p:set>
                                    <p:anim calcmode="lin" valueType="num">
                                      <p:cBhvr>
                                        <p:cTn id="12" dur="1000" fill="hold"/>
                                        <p:tgtEl>
                                          <p:spTgt spid="69661"/>
                                        </p:tgtEl>
                                        <p:attrNameLst>
                                          <p:attrName>ppt_w</p:attrName>
                                        </p:attrNameLst>
                                      </p:cBhvr>
                                      <p:tavLst>
                                        <p:tav tm="0">
                                          <p:val>
                                            <p:strVal val="#ppt_w*0.70"/>
                                          </p:val>
                                        </p:tav>
                                        <p:tav tm="100000">
                                          <p:val>
                                            <p:strVal val="#ppt_w"/>
                                          </p:val>
                                        </p:tav>
                                      </p:tavLst>
                                    </p:anim>
                                    <p:anim calcmode="lin" valueType="num">
                                      <p:cBhvr>
                                        <p:cTn id="13" dur="1000" fill="hold"/>
                                        <p:tgtEl>
                                          <p:spTgt spid="69661"/>
                                        </p:tgtEl>
                                        <p:attrNameLst>
                                          <p:attrName>ppt_h</p:attrName>
                                        </p:attrNameLst>
                                      </p:cBhvr>
                                      <p:tavLst>
                                        <p:tav tm="0">
                                          <p:val>
                                            <p:strVal val="#ppt_h"/>
                                          </p:val>
                                        </p:tav>
                                        <p:tav tm="100000">
                                          <p:val>
                                            <p:strVal val="#ppt_h"/>
                                          </p:val>
                                        </p:tav>
                                      </p:tavLst>
                                    </p:anim>
                                    <p:animEffect transition="in" filter="fade">
                                      <p:cBhvr>
                                        <p:cTn id="14" dur="1000"/>
                                        <p:tgtEl>
                                          <p:spTgt spid="69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60" grpId="0"/>
      <p:bldP spid="696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8520" y="44624"/>
            <a:ext cx="4917013" cy="523220"/>
          </a:xfrm>
          <a:prstGeom prst="rect">
            <a:avLst/>
          </a:prstGeom>
          <a:noFill/>
        </p:spPr>
        <p:txBody>
          <a:bodyPr wrap="square" rtlCol="0">
            <a:spAutoFit/>
          </a:bodyPr>
          <a:lstStyle/>
          <a:p>
            <a:r>
              <a:rPr lang="en-US" sz="2800" b="1" u="sng" dirty="0" smtClean="0">
                <a:solidFill>
                  <a:srgbClr val="FF0000"/>
                </a:solidFill>
                <a:latin typeface="Times New Roman" panose="02020603050405020304" pitchFamily="18" charset="0"/>
                <a:cs typeface="Times New Roman" panose="02020603050405020304" pitchFamily="18" charset="0"/>
              </a:rPr>
              <a:t>II. TÌM HIỂU VĂN BẢN</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7504" y="548680"/>
            <a:ext cx="6624736" cy="523220"/>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1</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Cảm</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xúc</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về</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mùa</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xuân</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thiên</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nhiên</a:t>
            </a:r>
            <a:r>
              <a:rPr lang="en-US" sz="2800" b="1" u="sng" dirty="0" smtClean="0">
                <a:solidFill>
                  <a:srgbClr val="0000CC"/>
                </a:solidFill>
                <a:latin typeface="Times New Roman" panose="02020603050405020304" pitchFamily="18" charset="0"/>
                <a:cs typeface="Times New Roman" panose="02020603050405020304" pitchFamily="18" charset="0"/>
              </a:rPr>
              <a:t>:</a:t>
            </a:r>
            <a:endParaRPr lang="en-US" sz="2800" b="1" u="sng" dirty="0">
              <a:solidFill>
                <a:srgbClr val="0000C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67544" y="1340768"/>
            <a:ext cx="7560840" cy="157889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Mọc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hót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endPar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67544" y="2924944"/>
            <a:ext cx="6143346" cy="256993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endPar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819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1103</Words>
  <Application>Microsoft Office PowerPoint</Application>
  <PresentationFormat>On-screen Show (4:3)</PresentationFormat>
  <Paragraphs>117</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NHAN ĐỀ:</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cp:revision>
  <dcterms:created xsi:type="dcterms:W3CDTF">2022-02-27T22:44:11Z</dcterms:created>
  <dcterms:modified xsi:type="dcterms:W3CDTF">2022-03-02T02:25:58Z</dcterms:modified>
</cp:coreProperties>
</file>