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60" r:id="rId4"/>
    <p:sldId id="262" r:id="rId5"/>
    <p:sldId id="263" r:id="rId6"/>
    <p:sldId id="277" r:id="rId7"/>
    <p:sldId id="270" r:id="rId8"/>
    <p:sldId id="269" r:id="rId9"/>
    <p:sldId id="271" r:id="rId10"/>
    <p:sldId id="272" r:id="rId11"/>
    <p:sldId id="273" r:id="rId12"/>
    <p:sldId id="274" r:id="rId13"/>
    <p:sldId id="275" r:id="rId14"/>
    <p:sldId id="276" r:id="rId15"/>
    <p:sldId id="266" r:id="rId16"/>
    <p:sldId id="2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7" d="100"/>
          <a:sy n="47" d="100"/>
        </p:scale>
        <p:origin x="153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27ADA-FE1E-407D-8886-4DC521DF466D}"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BC8BD-4EEF-482A-9D27-05B029F509D4}" type="slidenum">
              <a:rPr lang="en-US" smtClean="0"/>
              <a:t>‹#›</a:t>
            </a:fld>
            <a:endParaRPr lang="en-US"/>
          </a:p>
        </p:txBody>
      </p:sp>
    </p:spTree>
    <p:extLst>
      <p:ext uri="{BB962C8B-B14F-4D97-AF65-F5344CB8AC3E}">
        <p14:creationId xmlns:p14="http://schemas.microsoft.com/office/powerpoint/2010/main" val="3097329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2</a:t>
            </a:fld>
            <a:endParaRPr lang="en-US"/>
          </a:p>
        </p:txBody>
      </p:sp>
    </p:spTree>
    <p:extLst>
      <p:ext uri="{BB962C8B-B14F-4D97-AF65-F5344CB8AC3E}">
        <p14:creationId xmlns:p14="http://schemas.microsoft.com/office/powerpoint/2010/main" val="313408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3</a:t>
            </a:fld>
            <a:endParaRPr lang="en-US"/>
          </a:p>
        </p:txBody>
      </p:sp>
    </p:spTree>
    <p:extLst>
      <p:ext uri="{BB962C8B-B14F-4D97-AF65-F5344CB8AC3E}">
        <p14:creationId xmlns:p14="http://schemas.microsoft.com/office/powerpoint/2010/main" val="200739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4</a:t>
            </a:fld>
            <a:endParaRPr lang="en-US"/>
          </a:p>
        </p:txBody>
      </p:sp>
    </p:spTree>
    <p:extLst>
      <p:ext uri="{BB962C8B-B14F-4D97-AF65-F5344CB8AC3E}">
        <p14:creationId xmlns:p14="http://schemas.microsoft.com/office/powerpoint/2010/main" val="304390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5</a:t>
            </a:fld>
            <a:endParaRPr lang="en-US"/>
          </a:p>
        </p:txBody>
      </p:sp>
    </p:spTree>
    <p:extLst>
      <p:ext uri="{BB962C8B-B14F-4D97-AF65-F5344CB8AC3E}">
        <p14:creationId xmlns:p14="http://schemas.microsoft.com/office/powerpoint/2010/main" val="191058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8</a:t>
            </a:fld>
            <a:endParaRPr lang="en-US"/>
          </a:p>
        </p:txBody>
      </p:sp>
    </p:spTree>
    <p:extLst>
      <p:ext uri="{BB962C8B-B14F-4D97-AF65-F5344CB8AC3E}">
        <p14:creationId xmlns:p14="http://schemas.microsoft.com/office/powerpoint/2010/main" val="224689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9</a:t>
            </a:fld>
            <a:endParaRPr lang="en-US"/>
          </a:p>
        </p:txBody>
      </p:sp>
    </p:spTree>
    <p:extLst>
      <p:ext uri="{BB962C8B-B14F-4D97-AF65-F5344CB8AC3E}">
        <p14:creationId xmlns:p14="http://schemas.microsoft.com/office/powerpoint/2010/main" val="75620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4FAEE-521E-4001-8888-0573F2DC7F74}" type="slidenum">
              <a:rPr lang="en-US" smtClean="0"/>
              <a:t>15</a:t>
            </a:fld>
            <a:endParaRPr lang="en-US"/>
          </a:p>
        </p:txBody>
      </p:sp>
    </p:spTree>
    <p:extLst>
      <p:ext uri="{BB962C8B-B14F-4D97-AF65-F5344CB8AC3E}">
        <p14:creationId xmlns:p14="http://schemas.microsoft.com/office/powerpoint/2010/main" val="192190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9E129D-06CF-4086-9C4A-AD42407E652A}"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974889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E129D-06CF-4086-9C4A-AD42407E652A}"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236918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E129D-06CF-4086-9C4A-AD42407E652A}"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289678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E129D-06CF-4086-9C4A-AD42407E652A}"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66820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9E129D-06CF-4086-9C4A-AD42407E652A}"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104768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9E129D-06CF-4086-9C4A-AD42407E652A}"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307731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9E129D-06CF-4086-9C4A-AD42407E652A}"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236044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9E129D-06CF-4086-9C4A-AD42407E652A}" type="datetimeFigureOut">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200565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E129D-06CF-4086-9C4A-AD42407E652A}" type="datetimeFigureOut">
              <a:rPr lang="en-US" smtClean="0"/>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272376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9E129D-06CF-4086-9C4A-AD42407E652A}"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232869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9E129D-06CF-4086-9C4A-AD42407E652A}"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EB5D9-FD15-4272-86C7-89BEFF66F4A5}" type="slidenum">
              <a:rPr lang="en-US" smtClean="0"/>
              <a:t>‹#›</a:t>
            </a:fld>
            <a:endParaRPr lang="en-US"/>
          </a:p>
        </p:txBody>
      </p:sp>
    </p:spTree>
    <p:extLst>
      <p:ext uri="{BB962C8B-B14F-4D97-AF65-F5344CB8AC3E}">
        <p14:creationId xmlns:p14="http://schemas.microsoft.com/office/powerpoint/2010/main" val="3681338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E129D-06CF-4086-9C4A-AD42407E652A}" type="datetimeFigureOut">
              <a:rPr lang="en-US" smtClean="0"/>
              <a:t>3/22/2022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EB5D9-FD15-4272-86C7-89BEFF66F4A5}" type="slidenum">
              <a:rPr lang="en-US" smtClean="0"/>
              <a:t>‹#›</a:t>
            </a:fld>
            <a:endParaRPr lang="en-US"/>
          </a:p>
        </p:txBody>
      </p:sp>
    </p:spTree>
    <p:extLst>
      <p:ext uri="{BB962C8B-B14F-4D97-AF65-F5344CB8AC3E}">
        <p14:creationId xmlns:p14="http://schemas.microsoft.com/office/powerpoint/2010/main" val="732598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image" Target="../media/image1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19.jpe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4.mp3"/><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image" Target="../media/image1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19.jpe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4.mp3"/><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image" Target="../media/image1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19.jpe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4.mp3"/><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image" Target="../media/image1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19.jpeg"/><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4.mp3"/><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gif"/><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4.w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wm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2.png"/><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image" Target="../media/image4.wmf"/><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me747865"/>
          <p:cNvPicPr>
            <a:picLocks noChangeAspect="1" noChangeArrowheads="1"/>
          </p:cNvPicPr>
          <p:nvPr/>
        </p:nvPicPr>
        <p:blipFill>
          <a:blip r:embed="rId2" cstate="print"/>
          <a:srcRect/>
          <a:stretch>
            <a:fillRect/>
          </a:stretch>
        </p:blipFill>
        <p:spPr bwMode="auto">
          <a:xfrm>
            <a:off x="0" y="-27384"/>
            <a:ext cx="12192000" cy="6858000"/>
          </a:xfrm>
          <a:prstGeom prst="rect">
            <a:avLst/>
          </a:prstGeom>
          <a:noFill/>
          <a:ln w="9525">
            <a:noFill/>
            <a:miter lim="800000"/>
            <a:headEnd/>
            <a:tailEnd/>
          </a:ln>
        </p:spPr>
      </p:pic>
      <p:sp>
        <p:nvSpPr>
          <p:cNvPr id="5" name="WordArt 3"/>
          <p:cNvSpPr>
            <a:spLocks noChangeArrowheads="1" noChangeShapeType="1" noTextEdit="1"/>
          </p:cNvSpPr>
          <p:nvPr/>
        </p:nvSpPr>
        <p:spPr bwMode="auto">
          <a:xfrm>
            <a:off x="624417" y="600968"/>
            <a:ext cx="10945283" cy="2540000"/>
          </a:xfrm>
          <a:prstGeom prst="rect">
            <a:avLst/>
          </a:prstGeom>
        </p:spPr>
        <p:txBody>
          <a:bodyPr wrap="none" fromWordArt="1">
            <a:prstTxWarp prst="textCanUp">
              <a:avLst>
                <a:gd name="adj" fmla="val 89500"/>
              </a:avLst>
            </a:prstTxWarp>
          </a:bodyPr>
          <a:lstStyle/>
          <a:p>
            <a:pPr algn="ctr">
              <a:defRPr/>
            </a:pPr>
            <a:r>
              <a:rPr lang="en-US" sz="4800" b="1" kern="10" smtClean="0">
                <a:ln w="9525">
                  <a:solidFill>
                    <a:srgbClr val="990099"/>
                  </a:solidFill>
                  <a:round/>
                  <a:headEnd/>
                  <a:tailEnd/>
                </a:ln>
                <a:solidFill>
                  <a:srgbClr val="990099"/>
                </a:solidFill>
                <a:latin typeface="Times New Roman" pitchFamily="18" charset="0"/>
                <a:cs typeface="Times New Roman" pitchFamily="18" charset="0"/>
              </a:rPr>
              <a:t>CHÀO MỪNG</a:t>
            </a:r>
            <a:endParaRPr lang="en-US" sz="4800" b="1" kern="10" dirty="0">
              <a:ln w="9525">
                <a:solidFill>
                  <a:srgbClr val="990099"/>
                </a:solidFill>
                <a:round/>
                <a:headEnd/>
                <a:tailEnd/>
              </a:ln>
              <a:solidFill>
                <a:srgbClr val="990099"/>
              </a:solidFill>
              <a:latin typeface="Times New Roman" pitchFamily="18" charset="0"/>
              <a:cs typeface="Times New Roman" pitchFamily="18" charset="0"/>
            </a:endParaRPr>
          </a:p>
          <a:p>
            <a:pPr algn="ctr">
              <a:defRPr/>
            </a:pPr>
            <a:r>
              <a:rPr lang="en-US" sz="4800" b="1" kern="10" smtClean="0">
                <a:ln w="9525">
                  <a:solidFill>
                    <a:srgbClr val="990099"/>
                  </a:solidFill>
                  <a:round/>
                  <a:headEnd/>
                  <a:tailEnd/>
                </a:ln>
                <a:solidFill>
                  <a:srgbClr val="990099"/>
                </a:solidFill>
                <a:latin typeface="Times New Roman" pitchFamily="18" charset="0"/>
                <a:cs typeface="Times New Roman" pitchFamily="18" charset="0"/>
              </a:rPr>
              <a:t>QUÍ THẦY CÔ GIÁO</a:t>
            </a:r>
            <a:endParaRPr lang="en-US" sz="4800" b="1" kern="10" dirty="0">
              <a:ln w="9525">
                <a:solidFill>
                  <a:srgbClr val="990099"/>
                </a:solidFill>
                <a:round/>
                <a:headEnd/>
                <a:tailEnd/>
              </a:ln>
              <a:solidFill>
                <a:srgbClr val="990099"/>
              </a:solidFill>
              <a:latin typeface="Times New Roman" pitchFamily="18" charset="0"/>
              <a:cs typeface="Times New Roman" pitchFamily="18" charset="0"/>
            </a:endParaRPr>
          </a:p>
        </p:txBody>
      </p:sp>
      <p:sp>
        <p:nvSpPr>
          <p:cNvPr id="6" name="TextBox 5"/>
          <p:cNvSpPr txBox="1"/>
          <p:nvPr/>
        </p:nvSpPr>
        <p:spPr>
          <a:xfrm>
            <a:off x="3791744" y="116633"/>
            <a:ext cx="5856651" cy="461665"/>
          </a:xfrm>
          <a:prstGeom prst="rect">
            <a:avLst/>
          </a:prstGeom>
          <a:noFill/>
        </p:spPr>
        <p:txBody>
          <a:bodyPr wrap="square" rtlCol="0">
            <a:spAutoFit/>
          </a:bodyPr>
          <a:lstStyle/>
          <a:p>
            <a:r>
              <a:rPr lang="en-US" sz="2400" b="1" dirty="0">
                <a:solidFill>
                  <a:srgbClr val="FF0000"/>
                </a:solidFill>
              </a:rPr>
              <a:t>TRƯỜNG THCS PHAN BỘI CHÂU</a:t>
            </a:r>
            <a:endParaRPr lang="vi-VN" sz="2400" b="1" dirty="0">
              <a:solidFill>
                <a:srgbClr val="FF0000"/>
              </a:solidFill>
            </a:endParaRPr>
          </a:p>
        </p:txBody>
      </p:sp>
      <p:sp>
        <p:nvSpPr>
          <p:cNvPr id="7" name="TextBox 6"/>
          <p:cNvSpPr txBox="1"/>
          <p:nvPr/>
        </p:nvSpPr>
        <p:spPr>
          <a:xfrm>
            <a:off x="5895834" y="4648201"/>
            <a:ext cx="3398292" cy="584775"/>
          </a:xfrm>
          <a:prstGeom prst="rect">
            <a:avLst/>
          </a:prstGeom>
          <a:noFill/>
        </p:spPr>
        <p:txBody>
          <a:bodyPr wrap="square" rtlCol="0">
            <a:spAutoFit/>
          </a:bodyPr>
          <a:lstStyle/>
          <a:p>
            <a:r>
              <a:rPr lang="en-US" sz="3200" b="1" dirty="0">
                <a:solidFill>
                  <a:srgbClr val="FF0000"/>
                </a:solidFill>
              </a:rPr>
              <a:t>GV: </a:t>
            </a:r>
            <a:r>
              <a:rPr lang="en-US" sz="3200" b="1" dirty="0" err="1">
                <a:solidFill>
                  <a:srgbClr val="FF0000"/>
                </a:solidFill>
              </a:rPr>
              <a:t>Lê</a:t>
            </a:r>
            <a:r>
              <a:rPr lang="en-US" sz="3200" b="1" dirty="0">
                <a:solidFill>
                  <a:srgbClr val="FF0000"/>
                </a:solidFill>
              </a:rPr>
              <a:t> </a:t>
            </a:r>
            <a:r>
              <a:rPr lang="en-US" sz="3200" b="1" dirty="0" err="1">
                <a:solidFill>
                  <a:srgbClr val="FF0000"/>
                </a:solidFill>
              </a:rPr>
              <a:t>Thị</a:t>
            </a:r>
            <a:r>
              <a:rPr lang="en-US" sz="3200" b="1" dirty="0">
                <a:solidFill>
                  <a:srgbClr val="FF0000"/>
                </a:solidFill>
              </a:rPr>
              <a:t> </a:t>
            </a:r>
            <a:r>
              <a:rPr lang="en-US" sz="3200" b="1" dirty="0" err="1">
                <a:solidFill>
                  <a:srgbClr val="FF0000"/>
                </a:solidFill>
              </a:rPr>
              <a:t>Hoa</a:t>
            </a:r>
            <a:endParaRPr lang="vi-VN" sz="3200" b="1" dirty="0">
              <a:solidFill>
                <a:srgbClr val="FF0000"/>
              </a:solidFill>
            </a:endParaRPr>
          </a:p>
        </p:txBody>
      </p:sp>
      <p:sp>
        <p:nvSpPr>
          <p:cNvPr id="8" name="Rectangle 7"/>
          <p:cNvSpPr/>
          <p:nvPr/>
        </p:nvSpPr>
        <p:spPr>
          <a:xfrm>
            <a:off x="2543610" y="2744450"/>
            <a:ext cx="7673479" cy="189789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11733"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Âm nhạc 7</a:t>
            </a:r>
            <a:endParaRPr lang="en-US" sz="11733" b="1" spc="6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9" name="Picture 10" descr="treble_clef"/>
          <p:cNvPicPr>
            <a:picLocks noChangeAspect="1" noChangeArrowheads="1"/>
          </p:cNvPicPr>
          <p:nvPr/>
        </p:nvPicPr>
        <p:blipFill>
          <a:blip r:embed="rId3" cstate="print"/>
          <a:srcRect/>
          <a:stretch>
            <a:fillRect/>
          </a:stretch>
        </p:blipFill>
        <p:spPr bwMode="auto">
          <a:xfrm>
            <a:off x="582728" y="2714600"/>
            <a:ext cx="2382723" cy="4098776"/>
          </a:xfrm>
          <a:prstGeom prst="rect">
            <a:avLst/>
          </a:prstGeom>
          <a:noFill/>
        </p:spPr>
      </p:pic>
    </p:spTree>
    <p:extLst>
      <p:ext uri="{BB962C8B-B14F-4D97-AF65-F5344CB8AC3E}">
        <p14:creationId xmlns:p14="http://schemas.microsoft.com/office/powerpoint/2010/main" val="6956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1000" autoRev="1" fill="hold"/>
                                        <p:tgtEl>
                                          <p:spTgt spid="5"/>
                                        </p:tgtEl>
                                        <p:attrNameLst>
                                          <p:attrName>style.color</p:attrName>
                                        </p:attrNameLst>
                                      </p:cBhvr>
                                      <p:to>
                                        <a:srgbClr val="0000FF"/>
                                      </p:to>
                                    </p:animClr>
                                    <p:animClr clrSpc="rgb" dir="cw">
                                      <p:cBhvr>
                                        <p:cTn id="7" dur="1000" autoRev="1" fill="hold"/>
                                        <p:tgtEl>
                                          <p:spTgt spid="5"/>
                                        </p:tgtEl>
                                        <p:attrNameLst>
                                          <p:attrName>fillcolor</p:attrName>
                                        </p:attrNameLst>
                                      </p:cBhvr>
                                      <p:to>
                                        <a:srgbClr val="0000FF"/>
                                      </p:to>
                                    </p:animClr>
                                    <p:set>
                                      <p:cBhvr>
                                        <p:cTn id="8" dur="1000" autoRev="1" fill="hold"/>
                                        <p:tgtEl>
                                          <p:spTgt spid="5"/>
                                        </p:tgtEl>
                                        <p:attrNameLst>
                                          <p:attrName>fill.type</p:attrName>
                                        </p:attrNameLst>
                                      </p:cBhvr>
                                      <p:to>
                                        <p:strVal val="solid"/>
                                      </p:to>
                                    </p:set>
                                    <p:set>
                                      <p:cBhvr>
                                        <p:cTn id="9" dur="1000" autoRev="1"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19545" y="235020"/>
            <a:ext cx="10706294" cy="1866735"/>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s-BO" sz="105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 Ai là tác giả của bài </a:t>
            </a: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hát </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“Tiếng</a:t>
            </a:r>
            <a:r>
              <a:rPr kumimoji="0" lang="en-US" sz="40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ve gọi hè</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000" b="49512"/>
          <a:stretch/>
        </p:blipFill>
        <p:spPr>
          <a:xfrm>
            <a:off x="105546" y="1615660"/>
            <a:ext cx="992878"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322151" y="318067"/>
            <a:ext cx="548243" cy="54824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76" y="102658"/>
            <a:ext cx="1314721" cy="1090744"/>
          </a:xfrm>
          <a:prstGeom prst="rect">
            <a:avLst/>
          </a:prstGeom>
        </p:spPr>
      </p:pic>
      <p:grpSp>
        <p:nvGrpSpPr>
          <p:cNvPr id="3" name="Group 2"/>
          <p:cNvGrpSpPr/>
          <p:nvPr/>
        </p:nvGrpSpPr>
        <p:grpSpPr>
          <a:xfrm>
            <a:off x="438263" y="3007319"/>
            <a:ext cx="10157166" cy="953166"/>
            <a:chOff x="438263" y="3809176"/>
            <a:chExt cx="9415775" cy="953166"/>
          </a:xfrm>
        </p:grpSpPr>
        <p:sp>
          <p:nvSpPr>
            <p:cNvPr id="33" name="Isosceles Triangle 32"/>
            <p:cNvSpPr/>
            <p:nvPr/>
          </p:nvSpPr>
          <p:spPr>
            <a:xfrm rot="5400000">
              <a:off x="405773" y="3909686"/>
              <a:ext cx="907162" cy="751613"/>
            </a:xfrm>
            <a:prstGeom prst="triangle">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7" name="Rounded Rectangle 36"/>
            <p:cNvSpPr/>
            <p:nvPr/>
          </p:nvSpPr>
          <p:spPr>
            <a:xfrm>
              <a:off x="1249014" y="3809176"/>
              <a:ext cx="8605024" cy="953166"/>
            </a:xfrm>
            <a:prstGeom prst="roundRect">
              <a:avLst/>
            </a:prstGeom>
            <a:solidFill>
              <a:srgbClr val="E758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Nhạc </a:t>
              </a: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sĩ </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Trịnh</a:t>
              </a:r>
              <a:r>
                <a:rPr kumimoji="0" lang="en-US" sz="36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Công Sơn viết lời bài hát</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438263" y="3962410"/>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A</a:t>
              </a:r>
            </a:p>
          </p:txBody>
        </p:sp>
      </p:grpSp>
      <p:grpSp>
        <p:nvGrpSpPr>
          <p:cNvPr id="5" name="Group 4"/>
          <p:cNvGrpSpPr/>
          <p:nvPr/>
        </p:nvGrpSpPr>
        <p:grpSpPr>
          <a:xfrm>
            <a:off x="420459" y="4025519"/>
            <a:ext cx="10227432" cy="973974"/>
            <a:chOff x="420459" y="4827376"/>
            <a:chExt cx="9480912" cy="973974"/>
          </a:xfrm>
        </p:grpSpPr>
        <p:sp>
          <p:nvSpPr>
            <p:cNvPr id="35" name="Isosceles Triangle 34"/>
            <p:cNvSpPr/>
            <p:nvPr/>
          </p:nvSpPr>
          <p:spPr>
            <a:xfrm rot="5400000">
              <a:off x="405773" y="4971962"/>
              <a:ext cx="907162" cy="751613"/>
            </a:xfrm>
            <a:prstGeom prst="triangle">
              <a:avLst/>
            </a:prstGeom>
            <a:solidFill>
              <a:srgbClr val="CC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8" name="Rounded Rectangle 37"/>
            <p:cNvSpPr/>
            <p:nvPr/>
          </p:nvSpPr>
          <p:spPr>
            <a:xfrm>
              <a:off x="1296347" y="4827376"/>
              <a:ext cx="8605024" cy="953166"/>
            </a:xfrm>
            <a:prstGeom prst="roundRect">
              <a:avLst/>
            </a:prstGeom>
            <a:solidFill>
              <a:srgbClr val="CC00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Nhạc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sĩ Trịnh Công Sơn viết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nhạc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bài hát</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420459" y="5024686"/>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B</a:t>
              </a:r>
            </a:p>
          </p:txBody>
        </p:sp>
      </p:grpSp>
      <p:grpSp>
        <p:nvGrpSpPr>
          <p:cNvPr id="6" name="Group 5"/>
          <p:cNvGrpSpPr/>
          <p:nvPr/>
        </p:nvGrpSpPr>
        <p:grpSpPr>
          <a:xfrm>
            <a:off x="490166" y="5029462"/>
            <a:ext cx="10152236" cy="989023"/>
            <a:chOff x="490166" y="5831319"/>
            <a:chExt cx="9411205" cy="989023"/>
          </a:xfrm>
        </p:grpSpPr>
        <p:sp>
          <p:nvSpPr>
            <p:cNvPr id="34" name="Isosceles Triangle 33"/>
            <p:cNvSpPr/>
            <p:nvPr/>
          </p:nvSpPr>
          <p:spPr>
            <a:xfrm rot="5400000">
              <a:off x="412392" y="5990954"/>
              <a:ext cx="907162" cy="751613"/>
            </a:xfrm>
            <a:prstGeom prst="triangle">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9" name="Rounded Rectangle 38"/>
            <p:cNvSpPr/>
            <p:nvPr/>
          </p:nvSpPr>
          <p:spPr>
            <a:xfrm>
              <a:off x="1296347" y="5831319"/>
              <a:ext cx="8605024" cy="953166"/>
            </a:xfrm>
            <a:prstGeom prst="roundRect">
              <a:avLst/>
            </a:prstGeom>
            <a:solidFill>
              <a:srgbClr val="0372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Nhạc và lời của nhạc sĩ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Trịnh Công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Sơn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3" name="TextBox 42"/>
            <p:cNvSpPr txBox="1"/>
            <p:nvPr/>
          </p:nvSpPr>
          <p:spPr>
            <a:xfrm>
              <a:off x="499139" y="6105150"/>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C</a:t>
              </a:r>
            </a:p>
          </p:txBody>
        </p:sp>
      </p:grpSp>
      <p:pic>
        <p:nvPicPr>
          <p:cNvPr id="2" name="cut tiengvot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69625" y="6018485"/>
            <a:ext cx="609600" cy="609600"/>
          </a:xfrm>
          <a:prstGeom prst="rect">
            <a:avLst/>
          </a:prstGeom>
        </p:spPr>
      </p:pic>
      <p:pic>
        <p:nvPicPr>
          <p:cNvPr id="19" name="Picture 18">
            <a:extLst>
              <a:ext uri="{FF2B5EF4-FFF2-40B4-BE49-F238E27FC236}">
                <a16:creationId xmlns:a16="http://schemas.microsoft.com/office/drawing/2014/main" id="{A24DE11F-4528-47A6-82E7-E1472E82778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p:blipFill>
        <p:spPr>
          <a:xfrm>
            <a:off x="-553554" y="1764247"/>
            <a:ext cx="496439" cy="501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742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731" fill="hold"/>
                                        <p:tgtEl>
                                          <p:spTgt spid="12"/>
                                        </p:tgtEl>
                                      </p:cBhvr>
                                    </p:cmd>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750"/>
                                        <p:tgtEl>
                                          <p:spTgt spid="4"/>
                                        </p:tgtEl>
                                      </p:cBhvr>
                                    </p:animEffect>
                                  </p:childTnLst>
                                </p:cTn>
                              </p:par>
                              <p:par>
                                <p:cTn id="12" presetID="21"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3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0-#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750" fill="hold"/>
                                        <p:tgtEl>
                                          <p:spTgt spid="5"/>
                                        </p:tgtEl>
                                        <p:attrNameLst>
                                          <p:attrName>ppt_x</p:attrName>
                                        </p:attrNameLst>
                                      </p:cBhvr>
                                      <p:tavLst>
                                        <p:tav tm="0">
                                          <p:val>
                                            <p:strVal val="0-#ppt_w/2"/>
                                          </p:val>
                                        </p:tav>
                                        <p:tav tm="100000">
                                          <p:val>
                                            <p:strVal val="#ppt_x"/>
                                          </p:val>
                                        </p:tav>
                                      </p:tavLst>
                                    </p:anim>
                                    <p:anim calcmode="lin" valueType="num">
                                      <p:cBhvr additive="base">
                                        <p:cTn id="25" dur="75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0-#ppt_w/2"/>
                                          </p:val>
                                        </p:tav>
                                        <p:tav tm="100000">
                                          <p:val>
                                            <p:strVal val="#ppt_x"/>
                                          </p:val>
                                        </p:tav>
                                      </p:tavLst>
                                    </p:anim>
                                    <p:anim calcmode="lin" valueType="num">
                                      <p:cBhvr additive="base">
                                        <p:cTn id="30"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2"/>
                </p:tgtEl>
              </p:cMediaNode>
            </p:audio>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125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6" name="applause.wav"/>
                                        </p:tgtEl>
                                      </p:cMediaNode>
                                    </p:audio>
                                  </p:subTnLst>
                                </p:cTn>
                              </p:par>
                              <p:par>
                                <p:cTn id="39" presetID="14" presetClass="exit" presetSubtype="10" fill="hold" nodeType="withEffect">
                                  <p:stCondLst>
                                    <p:cond delay="0"/>
                                  </p:stCondLst>
                                  <p:childTnLst>
                                    <p:animEffect transition="out" filter="randombar(horizontal)">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4" presetClass="exit" presetSubtype="10" fill="hold" nodeType="withEffect">
                                  <p:stCondLst>
                                    <p:cond delay="0"/>
                                  </p:stCondLst>
                                  <p:childTnLst>
                                    <p:animEffect transition="out" filter="randombar(horizontal)">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3391" y="114212"/>
            <a:ext cx="9266831" cy="1878362"/>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BO"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a:p>
            <a:pPr lvl="0" algn="ctr">
              <a:defRPr/>
            </a:pPr>
            <a:r>
              <a:rPr kumimoji="0" lang="es-BO"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2. Bài </a:t>
            </a:r>
            <a:r>
              <a:rPr kumimoji="0" lang="es-BO"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hát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“Tiếng ve gọi hè</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có mấy đoạn và mấy câu hát?</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0000" b="49512"/>
          <a:stretch/>
        </p:blipFill>
        <p:spPr>
          <a:xfrm>
            <a:off x="105546" y="1615660"/>
            <a:ext cx="992878"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322151" y="318067"/>
            <a:ext cx="548243" cy="54824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151" y="57939"/>
            <a:ext cx="1318918" cy="1318918"/>
          </a:xfrm>
          <a:prstGeom prst="rect">
            <a:avLst/>
          </a:prstGeom>
        </p:spPr>
      </p:pic>
      <p:grpSp>
        <p:nvGrpSpPr>
          <p:cNvPr id="2" name="Group 1"/>
          <p:cNvGrpSpPr/>
          <p:nvPr/>
        </p:nvGrpSpPr>
        <p:grpSpPr>
          <a:xfrm>
            <a:off x="691782" y="2740616"/>
            <a:ext cx="6991908" cy="991004"/>
            <a:chOff x="483548" y="2900135"/>
            <a:chExt cx="9370487" cy="991004"/>
          </a:xfrm>
          <a:solidFill>
            <a:srgbClr val="CC0099"/>
          </a:solidFill>
        </p:grpSpPr>
        <p:sp>
          <p:nvSpPr>
            <p:cNvPr id="32" name="Isosceles Triangle 31"/>
            <p:cNvSpPr/>
            <p:nvPr/>
          </p:nvSpPr>
          <p:spPr>
            <a:xfrm rot="5400000">
              <a:off x="405774" y="2977909"/>
              <a:ext cx="907162" cy="751613"/>
            </a:xfrm>
            <a:prstGeom prst="triangl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6" name="Rounded Rectangle 35"/>
            <p:cNvSpPr/>
            <p:nvPr/>
          </p:nvSpPr>
          <p:spPr>
            <a:xfrm>
              <a:off x="1235161" y="2937973"/>
              <a:ext cx="8618874" cy="953166"/>
            </a:xfrm>
            <a:prstGeom prst="round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3 đoạn,</a:t>
              </a:r>
              <a:r>
                <a:rPr kumimoji="0" lang="en-US" sz="36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7 câu hát</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496381" y="3085597"/>
              <a:ext cx="322419"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A</a:t>
              </a:r>
            </a:p>
          </p:txBody>
        </p:sp>
      </p:grpSp>
      <p:grpSp>
        <p:nvGrpSpPr>
          <p:cNvPr id="3" name="Group 2"/>
          <p:cNvGrpSpPr/>
          <p:nvPr/>
        </p:nvGrpSpPr>
        <p:grpSpPr>
          <a:xfrm>
            <a:off x="662411" y="3809176"/>
            <a:ext cx="6991911" cy="953166"/>
            <a:chOff x="483547" y="3809176"/>
            <a:chExt cx="9370491" cy="953166"/>
          </a:xfrm>
          <a:solidFill>
            <a:srgbClr val="00B050"/>
          </a:solidFill>
        </p:grpSpPr>
        <p:sp>
          <p:nvSpPr>
            <p:cNvPr id="33" name="Isosceles Triangle 32"/>
            <p:cNvSpPr/>
            <p:nvPr/>
          </p:nvSpPr>
          <p:spPr>
            <a:xfrm rot="5400000">
              <a:off x="405773" y="3909686"/>
              <a:ext cx="907162" cy="751613"/>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7" name="Rounded Rectangle 36"/>
            <p:cNvSpPr/>
            <p:nvPr/>
          </p:nvSpPr>
          <p:spPr>
            <a:xfrm>
              <a:off x="1249014" y="3809176"/>
              <a:ext cx="8605024" cy="95316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3 đoạn,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6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câu hát</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508603" y="4018682"/>
              <a:ext cx="339567"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B</a:t>
              </a:r>
            </a:p>
          </p:txBody>
        </p:sp>
      </p:grpSp>
      <p:grpSp>
        <p:nvGrpSpPr>
          <p:cNvPr id="5" name="Group 4"/>
          <p:cNvGrpSpPr/>
          <p:nvPr/>
        </p:nvGrpSpPr>
        <p:grpSpPr>
          <a:xfrm>
            <a:off x="661182" y="4827376"/>
            <a:ext cx="7027229" cy="973974"/>
            <a:chOff x="483547" y="4827376"/>
            <a:chExt cx="9417824" cy="973974"/>
          </a:xfrm>
          <a:solidFill>
            <a:srgbClr val="CC5D12"/>
          </a:solidFill>
        </p:grpSpPr>
        <p:sp>
          <p:nvSpPr>
            <p:cNvPr id="35" name="Isosceles Triangle 34"/>
            <p:cNvSpPr/>
            <p:nvPr/>
          </p:nvSpPr>
          <p:spPr>
            <a:xfrm rot="5400000">
              <a:off x="405773" y="4971962"/>
              <a:ext cx="907162" cy="751613"/>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8" name="Rounded Rectangle 37"/>
            <p:cNvSpPr/>
            <p:nvPr/>
          </p:nvSpPr>
          <p:spPr>
            <a:xfrm>
              <a:off x="1296347" y="4827376"/>
              <a:ext cx="8605024" cy="95316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3 đoạn,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5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câu hát</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525751" y="5106570"/>
              <a:ext cx="219839"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C</a:t>
              </a:r>
            </a:p>
          </p:txBody>
        </p:sp>
      </p:grpSp>
      <p:pic>
        <p:nvPicPr>
          <p:cNvPr id="19" name="Picture 18">
            <a:extLst>
              <a:ext uri="{FF2B5EF4-FFF2-40B4-BE49-F238E27FC236}">
                <a16:creationId xmlns:a16="http://schemas.microsoft.com/office/drawing/2014/main" id="{49A3F1B4-96DD-4637-9863-4DDB673A75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b="49512"/>
          <a:stretch/>
        </p:blipFill>
        <p:spPr>
          <a:xfrm>
            <a:off x="-553554" y="1764247"/>
            <a:ext cx="496439" cy="501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679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fill="hold"/>
                                        <p:tgtEl>
                                          <p:spTgt spid="3"/>
                                        </p:tgtEl>
                                        <p:attrNameLst>
                                          <p:attrName>ppt_x</p:attrName>
                                        </p:attrNameLst>
                                      </p:cBhvr>
                                      <p:tavLst>
                                        <p:tav tm="0">
                                          <p:val>
                                            <p:strVal val="0-#ppt_w/2"/>
                                          </p:val>
                                        </p:tav>
                                        <p:tav tm="100000">
                                          <p:val>
                                            <p:strVal val="#ppt_x"/>
                                          </p:val>
                                        </p:tav>
                                      </p:tavLst>
                                    </p:anim>
                                    <p:anim calcmode="lin" valueType="num">
                                      <p:cBhvr additive="base">
                                        <p:cTn id="26" dur="75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750" fill="hold"/>
                                        <p:tgtEl>
                                          <p:spTgt spid="5"/>
                                        </p:tgtEl>
                                        <p:attrNameLst>
                                          <p:attrName>ppt_x</p:attrName>
                                        </p:attrNameLst>
                                      </p:cBhvr>
                                      <p:tavLst>
                                        <p:tav tm="0">
                                          <p:val>
                                            <p:strVal val="0-#ppt_w/2"/>
                                          </p:val>
                                        </p:tav>
                                        <p:tav tm="100000">
                                          <p:val>
                                            <p:strVal val="#ppt_x"/>
                                          </p:val>
                                        </p:tav>
                                      </p:tavLst>
                                    </p:anim>
                                    <p:anim calcmode="lin" valueType="num">
                                      <p:cBhvr additive="base">
                                        <p:cTn id="31"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StopAudio" delay="0">
                      <p:tgtEl>
                        <p:sldTgt/>
                      </p:tgtEl>
                    </p:cond>
                  </p:endCondLst>
                </p:cTn>
                <p:tgtEl>
                  <p:spTgt spid="12"/>
                </p:tgtEl>
              </p:cMediaNode>
            </p:audio>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6"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125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16777" y="236179"/>
            <a:ext cx="9697470" cy="1524381"/>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lvl="0">
              <a:defRPr/>
            </a:pP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3</a:t>
            </a: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Hình</a:t>
            </a:r>
            <a:r>
              <a:rPr kumimoji="0" lang="en-US" sz="40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ảnh nào có</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trong </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bài hát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“Tiếng ve gọi hè</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000" b="49512"/>
          <a:stretch/>
        </p:blipFill>
        <p:spPr>
          <a:xfrm>
            <a:off x="105546" y="1615660"/>
            <a:ext cx="992878"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322151" y="318067"/>
            <a:ext cx="548243" cy="54824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510" y="109923"/>
            <a:ext cx="1174133" cy="1174133"/>
          </a:xfrm>
          <a:prstGeom prst="rect">
            <a:avLst/>
          </a:prstGeom>
        </p:spPr>
      </p:pic>
      <p:grpSp>
        <p:nvGrpSpPr>
          <p:cNvPr id="2" name="Group 1"/>
          <p:cNvGrpSpPr/>
          <p:nvPr/>
        </p:nvGrpSpPr>
        <p:grpSpPr>
          <a:xfrm>
            <a:off x="62149" y="2793400"/>
            <a:ext cx="12104584" cy="961288"/>
            <a:chOff x="454177" y="2846009"/>
            <a:chExt cx="9399861" cy="961288"/>
          </a:xfrm>
        </p:grpSpPr>
        <p:sp>
          <p:nvSpPr>
            <p:cNvPr id="32" name="Isosceles Triangle 31"/>
            <p:cNvSpPr/>
            <p:nvPr/>
          </p:nvSpPr>
          <p:spPr>
            <a:xfrm rot="5400000">
              <a:off x="405774" y="2977909"/>
              <a:ext cx="907162" cy="751613"/>
            </a:xfrm>
            <a:prstGeom prst="triangl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6" name="Rounded Rectangle 35"/>
            <p:cNvSpPr/>
            <p:nvPr/>
          </p:nvSpPr>
          <p:spPr>
            <a:xfrm>
              <a:off x="1235164" y="2846009"/>
              <a:ext cx="8618874" cy="953166"/>
            </a:xfrm>
            <a:prstGeom prst="round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Tiếng</a:t>
              </a:r>
              <a:r>
                <a:rPr kumimoji="0" lang="en-US" sz="36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ve, cơn mưa, giọt sương,</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cánh hoa,</a:t>
              </a:r>
              <a:r>
                <a:rPr kumimoji="0" lang="en-US" sz="36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mùa hè</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454177" y="2990606"/>
              <a:ext cx="427711" cy="584775"/>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A</a:t>
              </a:r>
            </a:p>
          </p:txBody>
        </p:sp>
      </p:grpSp>
      <p:grpSp>
        <p:nvGrpSpPr>
          <p:cNvPr id="3" name="Group 2"/>
          <p:cNvGrpSpPr/>
          <p:nvPr/>
        </p:nvGrpSpPr>
        <p:grpSpPr>
          <a:xfrm>
            <a:off x="125237" y="3809176"/>
            <a:ext cx="12066763" cy="953166"/>
            <a:chOff x="483547" y="3809176"/>
            <a:chExt cx="9370491" cy="953166"/>
          </a:xfrm>
          <a:solidFill>
            <a:srgbClr val="00B0F0"/>
          </a:solidFill>
        </p:grpSpPr>
        <p:sp>
          <p:nvSpPr>
            <p:cNvPr id="33" name="Isosceles Triangle 32"/>
            <p:cNvSpPr/>
            <p:nvPr/>
          </p:nvSpPr>
          <p:spPr>
            <a:xfrm rot="5400000">
              <a:off x="405773" y="3909686"/>
              <a:ext cx="907162" cy="751613"/>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7" name="Rounded Rectangle 36"/>
            <p:cNvSpPr/>
            <p:nvPr/>
          </p:nvSpPr>
          <p:spPr>
            <a:xfrm>
              <a:off x="1249014" y="3809176"/>
              <a:ext cx="8605024" cy="95316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Tiếng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ve, tiếng mưa,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giọt sương, cánh hoa,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mùa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hè</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494535" y="4040300"/>
              <a:ext cx="281564"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B</a:t>
              </a:r>
            </a:p>
          </p:txBody>
        </p:sp>
      </p:grpSp>
      <p:grpSp>
        <p:nvGrpSpPr>
          <p:cNvPr id="5" name="Group 4"/>
          <p:cNvGrpSpPr/>
          <p:nvPr/>
        </p:nvGrpSpPr>
        <p:grpSpPr>
          <a:xfrm>
            <a:off x="62150" y="4848184"/>
            <a:ext cx="12148005" cy="953166"/>
            <a:chOff x="420459" y="4848184"/>
            <a:chExt cx="9433579" cy="953166"/>
          </a:xfrm>
        </p:grpSpPr>
        <p:sp>
          <p:nvSpPr>
            <p:cNvPr id="35" name="Isosceles Triangle 34"/>
            <p:cNvSpPr/>
            <p:nvPr/>
          </p:nvSpPr>
          <p:spPr>
            <a:xfrm rot="5400000">
              <a:off x="405773" y="4971962"/>
              <a:ext cx="907162" cy="751613"/>
            </a:xfrm>
            <a:prstGeom prst="triangle">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8" name="Rounded Rectangle 37"/>
            <p:cNvSpPr/>
            <p:nvPr/>
          </p:nvSpPr>
          <p:spPr>
            <a:xfrm>
              <a:off x="1249014" y="4848184"/>
              <a:ext cx="8605024" cy="953166"/>
            </a:xfrm>
            <a:prstGeom prst="roundRect">
              <a:avLst/>
            </a:prstGeom>
            <a:solidFill>
              <a:srgbClr val="CF29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Tiếng ve,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tán lá, cơn mưa, trong gió, cánh hoa, mùa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hè</a:t>
              </a:r>
              <a:endParaRPr lang="vi-VN" sz="36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420459" y="5024686"/>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C</a:t>
              </a:r>
            </a:p>
          </p:txBody>
        </p:sp>
      </p:grpSp>
      <p:pic>
        <p:nvPicPr>
          <p:cNvPr id="18" name="cut tiengvot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69625" y="6018485"/>
            <a:ext cx="609600" cy="609600"/>
          </a:xfrm>
          <a:prstGeom prst="rect">
            <a:avLst/>
          </a:prstGeom>
        </p:spPr>
      </p:pic>
      <p:pic>
        <p:nvPicPr>
          <p:cNvPr id="19" name="Picture 18">
            <a:extLst>
              <a:ext uri="{FF2B5EF4-FFF2-40B4-BE49-F238E27FC236}">
                <a16:creationId xmlns:a16="http://schemas.microsoft.com/office/drawing/2014/main" id="{7A63B82A-B0F4-45F8-BE71-BAB14432260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p:blipFill>
        <p:spPr>
          <a:xfrm>
            <a:off x="-553554" y="1764247"/>
            <a:ext cx="496439" cy="501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09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fill="hold"/>
                                        <p:tgtEl>
                                          <p:spTgt spid="3"/>
                                        </p:tgtEl>
                                        <p:attrNameLst>
                                          <p:attrName>ppt_x</p:attrName>
                                        </p:attrNameLst>
                                      </p:cBhvr>
                                      <p:tavLst>
                                        <p:tav tm="0">
                                          <p:val>
                                            <p:strVal val="0-#ppt_w/2"/>
                                          </p:val>
                                        </p:tav>
                                        <p:tav tm="100000">
                                          <p:val>
                                            <p:strVal val="#ppt_x"/>
                                          </p:val>
                                        </p:tav>
                                      </p:tavLst>
                                    </p:anim>
                                    <p:anim calcmode="lin" valueType="num">
                                      <p:cBhvr additive="base">
                                        <p:cTn id="26" dur="75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750" fill="hold"/>
                                        <p:tgtEl>
                                          <p:spTgt spid="5"/>
                                        </p:tgtEl>
                                        <p:attrNameLst>
                                          <p:attrName>ppt_x</p:attrName>
                                        </p:attrNameLst>
                                      </p:cBhvr>
                                      <p:tavLst>
                                        <p:tav tm="0">
                                          <p:val>
                                            <p:strVal val="0-#ppt_w/2"/>
                                          </p:val>
                                        </p:tav>
                                        <p:tav tm="100000">
                                          <p:val>
                                            <p:strVal val="#ppt_x"/>
                                          </p:val>
                                        </p:tav>
                                      </p:tavLst>
                                    </p:anim>
                                    <p:anim calcmode="lin" valueType="num">
                                      <p:cBhvr additive="base">
                                        <p:cTn id="31"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StopAudio" delay="0">
                      <p:tgtEl>
                        <p:sldTgt/>
                      </p:tgtEl>
                    </p:cond>
                  </p:endCondLst>
                </p:cTn>
                <p:tgtEl>
                  <p:spTgt spid="12"/>
                </p:tgtEl>
              </p:cMediaNode>
            </p:audio>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par>
                          <p:cTn id="42" fill="hold">
                            <p:stCondLst>
                              <p:cond delay="500"/>
                            </p:stCondLst>
                            <p:childTnLst>
                              <p:par>
                                <p:cTn id="43" presetID="6" presetClass="entr" presetSubtype="16"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125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1"/>
                  </p:tgtEl>
                </p:cond>
              </p:nextCondLst>
            </p:seq>
            <p:audio>
              <p:cMediaNode vol="80000">
                <p:cTn id="46"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46062" y="167425"/>
            <a:ext cx="9417438" cy="1852445"/>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lvl="0" algn="ctr">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4. Bài </a:t>
            </a: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hát </a:t>
            </a:r>
            <a:r>
              <a:rPr lang="en-US" sz="40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“Tiếng ve gọi hè”</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viết</a:t>
            </a:r>
            <a:r>
              <a:rPr kumimoji="0" lang="en-US" sz="40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ở nhịp mấy?</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Có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sử dụng những kí hiệu âm </a:t>
            </a: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nhạc </a:t>
            </a:r>
            <a:r>
              <a:rPr kumimoji="0" lang="en-US" sz="40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nào?</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000" b="49512"/>
          <a:stretch/>
        </p:blipFill>
        <p:spPr>
          <a:xfrm>
            <a:off x="105546" y="1615660"/>
            <a:ext cx="992878"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322151" y="318067"/>
            <a:ext cx="548243" cy="54824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529" y="198616"/>
            <a:ext cx="1174133" cy="1174133"/>
          </a:xfrm>
          <a:prstGeom prst="rect">
            <a:avLst/>
          </a:prstGeom>
        </p:spPr>
      </p:pic>
      <p:grpSp>
        <p:nvGrpSpPr>
          <p:cNvPr id="2" name="Group 1"/>
          <p:cNvGrpSpPr/>
          <p:nvPr/>
        </p:nvGrpSpPr>
        <p:grpSpPr>
          <a:xfrm>
            <a:off x="203994" y="2846009"/>
            <a:ext cx="11669556" cy="961290"/>
            <a:chOff x="312433" y="2846009"/>
            <a:chExt cx="9541605" cy="961290"/>
          </a:xfrm>
        </p:grpSpPr>
        <p:sp>
          <p:nvSpPr>
            <p:cNvPr id="32" name="Isosceles Triangle 31"/>
            <p:cNvSpPr/>
            <p:nvPr/>
          </p:nvSpPr>
          <p:spPr>
            <a:xfrm rot="5400000">
              <a:off x="320216" y="2892354"/>
              <a:ext cx="907162" cy="922728"/>
            </a:xfrm>
            <a:prstGeom prst="triangle">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6" name="Rounded Rectangle 35"/>
            <p:cNvSpPr/>
            <p:nvPr/>
          </p:nvSpPr>
          <p:spPr>
            <a:xfrm>
              <a:off x="1235164" y="2846009"/>
              <a:ext cx="8618874" cy="953166"/>
            </a:xfrm>
            <a:prstGeom prst="roundRect">
              <a:avLst/>
            </a:prstGeom>
            <a:solidFill>
              <a:srgbClr val="035C7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Nhịp</a:t>
              </a:r>
              <a:r>
                <a:rPr kumimoji="0" lang="en-US" sz="36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4/4, có d</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ấu </a:t>
              </a: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nối, lặng đơn và dấu </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luyến</a:t>
              </a:r>
              <a:endParaRPr kumimoji="0" lang="vi-VN"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377352" y="3034148"/>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A</a:t>
              </a:r>
            </a:p>
          </p:txBody>
        </p:sp>
      </p:grpSp>
      <p:grpSp>
        <p:nvGrpSpPr>
          <p:cNvPr id="3" name="Group 2"/>
          <p:cNvGrpSpPr/>
          <p:nvPr/>
        </p:nvGrpSpPr>
        <p:grpSpPr>
          <a:xfrm>
            <a:off x="204080" y="3809176"/>
            <a:ext cx="11662914" cy="953166"/>
            <a:chOff x="338251" y="3809176"/>
            <a:chExt cx="9515787" cy="953166"/>
          </a:xfrm>
          <a:solidFill>
            <a:srgbClr val="CC00CC"/>
          </a:solidFill>
        </p:grpSpPr>
        <p:sp>
          <p:nvSpPr>
            <p:cNvPr id="33" name="Isosceles Triangle 32"/>
            <p:cNvSpPr/>
            <p:nvPr/>
          </p:nvSpPr>
          <p:spPr>
            <a:xfrm rot="5400000">
              <a:off x="333125" y="3837038"/>
              <a:ext cx="907162" cy="896909"/>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7" name="Rounded Rectangle 36"/>
            <p:cNvSpPr/>
            <p:nvPr/>
          </p:nvSpPr>
          <p:spPr>
            <a:xfrm>
              <a:off x="1249014" y="3809176"/>
              <a:ext cx="8605024" cy="95316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Nhịp 2/4,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có d</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ấu nối</a:t>
              </a:r>
              <a:r>
                <a:rPr kumimoji="0" lang="en-US" sz="36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và</a:t>
              </a:r>
              <a:r>
                <a:rPr kumimoji="0" lang="en-US" sz="3600" b="1" i="0" u="none" strike="noStrike" kern="1200" cap="none" spc="0" normalizeH="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dấu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lặng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đơn </a:t>
              </a:r>
              <a:endParaRPr kumimoji="0" lang="vi-VN"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361248" y="4047004"/>
              <a:ext cx="362485"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B</a:t>
              </a:r>
            </a:p>
          </p:txBody>
        </p:sp>
      </p:grpSp>
      <p:grpSp>
        <p:nvGrpSpPr>
          <p:cNvPr id="5" name="Group 4"/>
          <p:cNvGrpSpPr/>
          <p:nvPr/>
        </p:nvGrpSpPr>
        <p:grpSpPr>
          <a:xfrm>
            <a:off x="175305" y="4827376"/>
            <a:ext cx="11711687" cy="973974"/>
            <a:chOff x="382901" y="4827376"/>
            <a:chExt cx="9518470" cy="973974"/>
          </a:xfrm>
          <a:solidFill>
            <a:srgbClr val="C00000"/>
          </a:solidFill>
        </p:grpSpPr>
        <p:sp>
          <p:nvSpPr>
            <p:cNvPr id="35" name="Isosceles Triangle 34"/>
            <p:cNvSpPr/>
            <p:nvPr/>
          </p:nvSpPr>
          <p:spPr>
            <a:xfrm rot="5400000">
              <a:off x="395695" y="4881394"/>
              <a:ext cx="907162" cy="932749"/>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8" name="Rounded Rectangle 37"/>
            <p:cNvSpPr/>
            <p:nvPr/>
          </p:nvSpPr>
          <p:spPr>
            <a:xfrm>
              <a:off x="1296347" y="4827376"/>
              <a:ext cx="8605024" cy="95316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Nhịp 2/4, có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sử dụng d</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ấu </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quay lại và </a:t>
              </a: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dấu </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luyến</a:t>
              </a:r>
              <a:endParaRPr kumimoji="0" lang="vi-VN"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390721" y="5095026"/>
              <a:ext cx="419545"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C</a:t>
              </a:r>
            </a:p>
          </p:txBody>
        </p:sp>
      </p:grpSp>
      <p:pic>
        <p:nvPicPr>
          <p:cNvPr id="18" name="cut tiengvot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69625" y="6018485"/>
            <a:ext cx="609600" cy="609600"/>
          </a:xfrm>
          <a:prstGeom prst="rect">
            <a:avLst/>
          </a:prstGeom>
        </p:spPr>
      </p:pic>
      <p:pic>
        <p:nvPicPr>
          <p:cNvPr id="19" name="Picture 18">
            <a:extLst>
              <a:ext uri="{FF2B5EF4-FFF2-40B4-BE49-F238E27FC236}">
                <a16:creationId xmlns:a16="http://schemas.microsoft.com/office/drawing/2014/main" id="{B5C322F1-1A54-4137-BF13-B4F26CE464B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p:blipFill>
        <p:spPr>
          <a:xfrm>
            <a:off x="-553554" y="1764247"/>
            <a:ext cx="496439" cy="501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5744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fill="hold"/>
                                        <p:tgtEl>
                                          <p:spTgt spid="3"/>
                                        </p:tgtEl>
                                        <p:attrNameLst>
                                          <p:attrName>ppt_x</p:attrName>
                                        </p:attrNameLst>
                                      </p:cBhvr>
                                      <p:tavLst>
                                        <p:tav tm="0">
                                          <p:val>
                                            <p:strVal val="0-#ppt_w/2"/>
                                          </p:val>
                                        </p:tav>
                                        <p:tav tm="100000">
                                          <p:val>
                                            <p:strVal val="#ppt_x"/>
                                          </p:val>
                                        </p:tav>
                                      </p:tavLst>
                                    </p:anim>
                                    <p:anim calcmode="lin" valueType="num">
                                      <p:cBhvr additive="base">
                                        <p:cTn id="26" dur="75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750" fill="hold"/>
                                        <p:tgtEl>
                                          <p:spTgt spid="5"/>
                                        </p:tgtEl>
                                        <p:attrNameLst>
                                          <p:attrName>ppt_x</p:attrName>
                                        </p:attrNameLst>
                                      </p:cBhvr>
                                      <p:tavLst>
                                        <p:tav tm="0">
                                          <p:val>
                                            <p:strVal val="0-#ppt_w/2"/>
                                          </p:val>
                                        </p:tav>
                                        <p:tav tm="100000">
                                          <p:val>
                                            <p:strVal val="#ppt_x"/>
                                          </p:val>
                                        </p:tav>
                                      </p:tavLst>
                                    </p:anim>
                                    <p:anim calcmode="lin" valueType="num">
                                      <p:cBhvr additive="base">
                                        <p:cTn id="31"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StopAudio" delay="0">
                      <p:tgtEl>
                        <p:sldTgt/>
                      </p:tgtEl>
                    </p:cond>
                  </p:endCondLst>
                </p:cTn>
                <p:tgtEl>
                  <p:spTgt spid="12"/>
                </p:tgtEl>
              </p:cMediaNode>
            </p:audio>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6" presetClass="entr" presetSubtype="16"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125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1"/>
                  </p:tgtEl>
                </p:cond>
              </p:nextCondLst>
            </p:seq>
            <p:audio>
              <p:cMediaNode vol="80000">
                <p:cTn id="46"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3391" y="114211"/>
            <a:ext cx="9266831" cy="2151317"/>
          </a:xfrm>
          <a:prstGeom prst="roundRect">
            <a:avLst>
              <a:gd name="adj" fmla="val 19706"/>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BO"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a:p>
            <a:pPr lvl="0" algn="ctr">
              <a:defRPr/>
            </a:pPr>
            <a:r>
              <a:rPr kumimoji="0" lang="es-BO"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5</a:t>
            </a:r>
            <a:r>
              <a:rPr kumimoji="0" lang="es-BO"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s-BO"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Bài </a:t>
            </a:r>
            <a:r>
              <a:rPr kumimoji="0" lang="es-BO" sz="3600" b="1" i="0" u="none" strike="noStrike" kern="1200" cap="none" spc="0" normalizeH="0" baseline="0" noProof="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hát </a:t>
            </a:r>
            <a:r>
              <a:rPr lang="en-US" sz="36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“Tiếng ve gọi hè” </a:t>
            </a:r>
            <a:r>
              <a:rPr lang="en-US" sz="36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giáo dục em điều gì</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000" b="49512"/>
          <a:stretch/>
        </p:blipFill>
        <p:spPr>
          <a:xfrm>
            <a:off x="105546" y="1615660"/>
            <a:ext cx="992878" cy="1002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nhac 10s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322151" y="318067"/>
            <a:ext cx="548243" cy="54824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151" y="57939"/>
            <a:ext cx="1318918" cy="1318918"/>
          </a:xfrm>
          <a:prstGeom prst="rect">
            <a:avLst/>
          </a:prstGeom>
        </p:spPr>
      </p:pic>
      <p:grpSp>
        <p:nvGrpSpPr>
          <p:cNvPr id="2" name="Group 1"/>
          <p:cNvGrpSpPr/>
          <p:nvPr/>
        </p:nvGrpSpPr>
        <p:grpSpPr>
          <a:xfrm>
            <a:off x="480764" y="2857025"/>
            <a:ext cx="11711235" cy="991004"/>
            <a:chOff x="483548" y="2900135"/>
            <a:chExt cx="9370487" cy="991004"/>
          </a:xfrm>
          <a:solidFill>
            <a:srgbClr val="00CC00"/>
          </a:solidFill>
        </p:grpSpPr>
        <p:sp>
          <p:nvSpPr>
            <p:cNvPr id="32" name="Isosceles Triangle 31"/>
            <p:cNvSpPr/>
            <p:nvPr/>
          </p:nvSpPr>
          <p:spPr>
            <a:xfrm rot="5400000">
              <a:off x="405774" y="2977909"/>
              <a:ext cx="907162" cy="751613"/>
            </a:xfrm>
            <a:prstGeom prst="triangl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6" name="Rounded Rectangle 35"/>
            <p:cNvSpPr/>
            <p:nvPr/>
          </p:nvSpPr>
          <p:spPr>
            <a:xfrm>
              <a:off x="1235161" y="2937973"/>
              <a:ext cx="8618874" cy="953166"/>
            </a:xfrm>
            <a:prstGeom prst="round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latin typeface="Times New Roman" panose="02020603050405020304" pitchFamily="18" charset="0"/>
                  <a:cs typeface="Times New Roman" panose="02020603050405020304" pitchFamily="18" charset="0"/>
                </a:rPr>
                <a:t>Tình cảm náo nức, </a:t>
              </a:r>
              <a:r>
                <a:rPr lang="en-US" sz="3200" b="1" smtClean="0">
                  <a:latin typeface="Times New Roman" panose="02020603050405020304" pitchFamily="18" charset="0"/>
                  <a:cs typeface="Times New Roman" panose="02020603050405020304" pitchFamily="18" charset="0"/>
                </a:rPr>
                <a:t>hồn nhiên và </a:t>
              </a:r>
              <a:r>
                <a:rPr lang="vi-VN" sz="3200" b="1">
                  <a:latin typeface="Times New Roman" panose="02020603050405020304" pitchFamily="18" charset="0"/>
                  <a:cs typeface="Times New Roman" panose="02020603050405020304" pitchFamily="18" charset="0"/>
                </a:rPr>
                <a:t>trong sáng của </a:t>
              </a:r>
              <a:r>
                <a:rPr lang="en-US" sz="3200" b="1">
                  <a:latin typeface="Times New Roman" panose="02020603050405020304" pitchFamily="18" charset="0"/>
                  <a:cs typeface="Times New Roman" panose="02020603050405020304" pitchFamily="18" charset="0"/>
                </a:rPr>
                <a:t>học trò </a:t>
              </a:r>
              <a:r>
                <a:rPr lang="vi-VN" sz="3200" b="1">
                  <a:latin typeface="Times New Roman" panose="02020603050405020304" pitchFamily="18" charset="0"/>
                  <a:cs typeface="Times New Roman" panose="02020603050405020304" pitchFamily="18" charset="0"/>
                </a:rPr>
                <a:t>trước thiên nhiên</a:t>
              </a:r>
              <a:r>
                <a:rPr lang="en-US" sz="3200" b="1">
                  <a:latin typeface="Times New Roman" panose="02020603050405020304" pitchFamily="18" charset="0"/>
                  <a:cs typeface="Times New Roman" panose="02020603050405020304" pitchFamily="18" charset="0"/>
                </a:rPr>
                <a:t> và </a:t>
              </a:r>
              <a:r>
                <a:rPr lang="en-US" sz="3200" b="1" smtClean="0">
                  <a:latin typeface="Times New Roman" panose="02020603050405020304" pitchFamily="18" charset="0"/>
                  <a:cs typeface="Times New Roman" panose="02020603050405020304" pitchFamily="18" charset="0"/>
                </a:rPr>
                <a:t>trước cuộc sống</a:t>
              </a:r>
              <a:endParaRPr lang="vi-VN"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0" name="TextBox 39"/>
            <p:cNvSpPr txBox="1"/>
            <p:nvPr/>
          </p:nvSpPr>
          <p:spPr>
            <a:xfrm>
              <a:off x="496381" y="3085597"/>
              <a:ext cx="322419"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A</a:t>
              </a:r>
            </a:p>
          </p:txBody>
        </p:sp>
      </p:grpSp>
      <p:grpSp>
        <p:nvGrpSpPr>
          <p:cNvPr id="3" name="Group 2"/>
          <p:cNvGrpSpPr/>
          <p:nvPr/>
        </p:nvGrpSpPr>
        <p:grpSpPr>
          <a:xfrm>
            <a:off x="451394" y="3925585"/>
            <a:ext cx="11711240" cy="953166"/>
            <a:chOff x="483547" y="3809176"/>
            <a:chExt cx="9370491" cy="953166"/>
          </a:xfrm>
          <a:solidFill>
            <a:srgbClr val="00B050"/>
          </a:solidFill>
        </p:grpSpPr>
        <p:sp>
          <p:nvSpPr>
            <p:cNvPr id="33" name="Isosceles Triangle 32"/>
            <p:cNvSpPr/>
            <p:nvPr/>
          </p:nvSpPr>
          <p:spPr>
            <a:xfrm rot="5400000">
              <a:off x="405773" y="3909686"/>
              <a:ext cx="907162" cy="751613"/>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7" name="Rounded Rectangle 36"/>
            <p:cNvSpPr/>
            <p:nvPr/>
          </p:nvSpPr>
          <p:spPr>
            <a:xfrm>
              <a:off x="1249014" y="3809176"/>
              <a:ext cx="8605024" cy="953166"/>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latin typeface="Times New Roman" panose="02020603050405020304" pitchFamily="18" charset="0"/>
                  <a:cs typeface="Times New Roman" panose="02020603050405020304" pitchFamily="18" charset="0"/>
                </a:rPr>
                <a:t>Tình cảm </a:t>
              </a:r>
              <a:r>
                <a:rPr lang="en-US" sz="3200" b="1" smtClean="0">
                  <a:latin typeface="Times New Roman" panose="02020603050405020304" pitchFamily="18" charset="0"/>
                  <a:cs typeface="Times New Roman" panose="02020603050405020304" pitchFamily="18" charset="0"/>
                </a:rPr>
                <a:t>mừng </a:t>
              </a:r>
              <a:r>
                <a:rPr lang="en-US" sz="3200" b="1">
                  <a:latin typeface="Times New Roman" panose="02020603050405020304" pitchFamily="18" charset="0"/>
                  <a:cs typeface="Times New Roman" panose="02020603050405020304" pitchFamily="18" charset="0"/>
                </a:rPr>
                <a:t>vui và </a:t>
              </a:r>
              <a:r>
                <a:rPr lang="en-US" sz="32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yêu </a:t>
              </a:r>
              <a:r>
                <a:rPr lang="en-US" sz="3200" b="1">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quí </a:t>
              </a:r>
              <a:r>
                <a:rPr lang="en-US" sz="32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thiên nhiên và mùa hè</a:t>
              </a:r>
              <a:endParaRPr lang="vi-VN" sz="32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1" name="TextBox 40"/>
            <p:cNvSpPr txBox="1"/>
            <p:nvPr/>
          </p:nvSpPr>
          <p:spPr>
            <a:xfrm>
              <a:off x="520118" y="4018682"/>
              <a:ext cx="235982" cy="523220"/>
            </a:xfrm>
            <a:prstGeom prst="rect">
              <a:avLst/>
            </a:prstGeom>
            <a:solidFill>
              <a:srgbClr val="FFC000"/>
            </a:solid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B</a:t>
              </a:r>
            </a:p>
          </p:txBody>
        </p:sp>
      </p:grpSp>
      <p:grpSp>
        <p:nvGrpSpPr>
          <p:cNvPr id="5" name="Group 4"/>
          <p:cNvGrpSpPr/>
          <p:nvPr/>
        </p:nvGrpSpPr>
        <p:grpSpPr>
          <a:xfrm>
            <a:off x="450166" y="4972035"/>
            <a:ext cx="11597030" cy="953166"/>
            <a:chOff x="483547" y="4855626"/>
            <a:chExt cx="9279110" cy="953166"/>
          </a:xfrm>
          <a:solidFill>
            <a:srgbClr val="CC5D12"/>
          </a:solidFill>
        </p:grpSpPr>
        <p:sp>
          <p:nvSpPr>
            <p:cNvPr id="35" name="Isosceles Triangle 34"/>
            <p:cNvSpPr/>
            <p:nvPr/>
          </p:nvSpPr>
          <p:spPr>
            <a:xfrm rot="5400000">
              <a:off x="405773" y="4971962"/>
              <a:ext cx="907162" cy="751613"/>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8" name="Rounded Rectangle 37"/>
            <p:cNvSpPr/>
            <p:nvPr/>
          </p:nvSpPr>
          <p:spPr>
            <a:xfrm>
              <a:off x="1157633" y="4855626"/>
              <a:ext cx="8605024" cy="95316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0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Tình cảm mừng </a:t>
              </a:r>
              <a:r>
                <a:rPr lang="en-US" sz="3000" b="1">
                  <a:latin typeface="Times New Roman" panose="02020603050405020304" pitchFamily="18" charset="0"/>
                  <a:cs typeface="Times New Roman" panose="02020603050405020304" pitchFamily="18" charset="0"/>
                </a:rPr>
                <a:t>vui và </a:t>
              </a:r>
              <a:r>
                <a:rPr lang="vi-VN" sz="3000" b="1">
                  <a:latin typeface="Times New Roman" panose="02020603050405020304" pitchFamily="18" charset="0"/>
                  <a:cs typeface="Times New Roman" panose="02020603050405020304" pitchFamily="18" charset="0"/>
                </a:rPr>
                <a:t>trong sáng của </a:t>
              </a:r>
              <a:r>
                <a:rPr lang="en-US" sz="3000" b="1">
                  <a:latin typeface="Times New Roman" panose="02020603050405020304" pitchFamily="18" charset="0"/>
                  <a:cs typeface="Times New Roman" panose="02020603050405020304" pitchFamily="18" charset="0"/>
                </a:rPr>
                <a:t>học trò </a:t>
              </a:r>
              <a:r>
                <a:rPr lang="vi-VN" sz="3000" b="1">
                  <a:latin typeface="Times New Roman" panose="02020603050405020304" pitchFamily="18" charset="0"/>
                  <a:cs typeface="Times New Roman" panose="02020603050405020304" pitchFamily="18" charset="0"/>
                </a:rPr>
                <a:t>trước thiên nhiên</a:t>
              </a:r>
              <a:r>
                <a:rPr lang="en-US" sz="3000" b="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endParaRPr lang="vi-VN" sz="3000" b="1"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42" name="TextBox 41"/>
            <p:cNvSpPr txBox="1"/>
            <p:nvPr/>
          </p:nvSpPr>
          <p:spPr>
            <a:xfrm>
              <a:off x="525751" y="5106570"/>
              <a:ext cx="219839" cy="523220"/>
            </a:xfrm>
            <a:prstGeom prst="rect">
              <a:avLst/>
            </a:prstGeom>
            <a:grp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9Slide03 Roboto Medium" panose="02000000000000000000" pitchFamily="2" charset="0"/>
                  <a:cs typeface="Times New Roman" panose="02020603050405020304" pitchFamily="18" charset="0"/>
                </a:rPr>
                <a:t>C</a:t>
              </a:r>
            </a:p>
          </p:txBody>
        </p:sp>
      </p:grpSp>
      <p:pic>
        <p:nvPicPr>
          <p:cNvPr id="18" name="cut tiengvot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69625" y="6018485"/>
            <a:ext cx="609600" cy="609600"/>
          </a:xfrm>
          <a:prstGeom prst="rect">
            <a:avLst/>
          </a:prstGeom>
        </p:spPr>
      </p:pic>
      <p:pic>
        <p:nvPicPr>
          <p:cNvPr id="19" name="Picture 18">
            <a:extLst>
              <a:ext uri="{FF2B5EF4-FFF2-40B4-BE49-F238E27FC236}">
                <a16:creationId xmlns:a16="http://schemas.microsoft.com/office/drawing/2014/main" id="{CDB05B83-960C-4147-9CB3-1C1F1E3BE9B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000" b="49512"/>
          <a:stretch/>
        </p:blipFill>
        <p:spPr>
          <a:xfrm>
            <a:off x="-553554" y="1764247"/>
            <a:ext cx="496439" cy="501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4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2"/>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125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7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3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fill="hold"/>
                                        <p:tgtEl>
                                          <p:spTgt spid="3"/>
                                        </p:tgtEl>
                                        <p:attrNameLst>
                                          <p:attrName>ppt_x</p:attrName>
                                        </p:attrNameLst>
                                      </p:cBhvr>
                                      <p:tavLst>
                                        <p:tav tm="0">
                                          <p:val>
                                            <p:strVal val="0-#ppt_w/2"/>
                                          </p:val>
                                        </p:tav>
                                        <p:tav tm="100000">
                                          <p:val>
                                            <p:strVal val="#ppt_x"/>
                                          </p:val>
                                        </p:tav>
                                      </p:tavLst>
                                    </p:anim>
                                    <p:anim calcmode="lin" valueType="num">
                                      <p:cBhvr additive="base">
                                        <p:cTn id="26" dur="75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750" fill="hold"/>
                                        <p:tgtEl>
                                          <p:spTgt spid="5"/>
                                        </p:tgtEl>
                                        <p:attrNameLst>
                                          <p:attrName>ppt_x</p:attrName>
                                        </p:attrNameLst>
                                      </p:cBhvr>
                                      <p:tavLst>
                                        <p:tav tm="0">
                                          <p:val>
                                            <p:strVal val="0-#ppt_w/2"/>
                                          </p:val>
                                        </p:tav>
                                        <p:tav tm="100000">
                                          <p:val>
                                            <p:strVal val="#ppt_x"/>
                                          </p:val>
                                        </p:tav>
                                      </p:tavLst>
                                    </p:anim>
                                    <p:anim calcmode="lin" valueType="num">
                                      <p:cBhvr additive="base">
                                        <p:cTn id="31"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2" fill="hold" display="0">
                  <p:stCondLst>
                    <p:cond delay="indefinite"/>
                  </p:stCondLst>
                  <p:endCondLst>
                    <p:cond evt="onStopAudio" delay="0">
                      <p:tgtEl>
                        <p:sldTgt/>
                      </p:tgtEl>
                    </p:cond>
                  </p:endCondLst>
                </p:cTn>
                <p:tgtEl>
                  <p:spTgt spid="12"/>
                </p:tgtEl>
              </p:cMediaNode>
            </p:audio>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4" presetClass="exit" presetSubtype="10" fill="hold" nodeType="withEffect">
                                  <p:stCondLst>
                                    <p:cond delay="0"/>
                                  </p:stCondLst>
                                  <p:childTnLst>
                                    <p:animEffect transition="out" filter="randombar(horizontal)">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6" presetClass="entr" presetSubtype="16"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125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1"/>
                  </p:tgtEl>
                </p:cond>
              </p:nextCondLst>
            </p:seq>
            <p:audio>
              <p:cMediaNode vol="80000">
                <p:cTn id="46"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9" name="Title 11"/>
          <p:cNvSpPr txBox="1">
            <a:spLocks/>
          </p:cNvSpPr>
          <p:nvPr/>
        </p:nvSpPr>
        <p:spPr bwMode="auto">
          <a:xfrm>
            <a:off x="566562" y="2591794"/>
            <a:ext cx="5166073" cy="54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r>
              <a:rPr lang="en-US" altLang="en-US" sz="3200" b="1" kern="0" dirty="0" smtClean="0">
                <a:solidFill>
                  <a:srgbClr val="FF0000"/>
                </a:solidFill>
                <a:latin typeface="Times New Roman" pitchFamily="18" charset="0"/>
                <a:cs typeface="Times New Roman" pitchFamily="18" charset="0"/>
              </a:rPr>
              <a:t>*Ý nghĩa giáo dục:</a:t>
            </a:r>
          </a:p>
        </p:txBody>
      </p:sp>
      <p:sp>
        <p:nvSpPr>
          <p:cNvPr id="50" name="Title 11"/>
          <p:cNvSpPr txBox="1">
            <a:spLocks/>
          </p:cNvSpPr>
          <p:nvPr/>
        </p:nvSpPr>
        <p:spPr bwMode="auto">
          <a:xfrm>
            <a:off x="512969" y="3155143"/>
            <a:ext cx="11033037" cy="141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r>
              <a:rPr lang="en-US" altLang="en-US" sz="3200" b="1" kern="0" dirty="0" smtClean="0">
                <a:solidFill>
                  <a:srgbClr val="0000FF"/>
                </a:solidFill>
                <a:latin typeface="Times New Roman" pitchFamily="18" charset="0"/>
                <a:cs typeface="Times New Roman" pitchFamily="18" charset="0"/>
              </a:rPr>
              <a:t>- Mọi người luôn yêu </a:t>
            </a:r>
            <a:r>
              <a:rPr lang="en-US" altLang="en-US" sz="3200" b="1" kern="0" dirty="0">
                <a:solidFill>
                  <a:srgbClr val="0000FF"/>
                </a:solidFill>
                <a:latin typeface="Times New Roman" pitchFamily="18" charset="0"/>
                <a:cs typeface="Times New Roman" pitchFamily="18" charset="0"/>
              </a:rPr>
              <a:t>thương nhau, có tinh thần đoàn kết, </a:t>
            </a:r>
            <a:r>
              <a:rPr lang="en-US" altLang="en-US" sz="3200" b="1" kern="0" dirty="0" smtClean="0">
                <a:solidFill>
                  <a:srgbClr val="0000FF"/>
                </a:solidFill>
                <a:latin typeface="Times New Roman" pitchFamily="18" charset="0"/>
                <a:cs typeface="Times New Roman" pitchFamily="18" charset="0"/>
              </a:rPr>
              <a:t>hữu nghị</a:t>
            </a:r>
            <a:r>
              <a:rPr lang="en-US" altLang="en-US" sz="3200" b="1" kern="0" smtClean="0">
                <a:solidFill>
                  <a:srgbClr val="0000FF"/>
                </a:solidFill>
                <a:latin typeface="Times New Roman" pitchFamily="18" charset="0"/>
                <a:cs typeface="Times New Roman" pitchFamily="18" charset="0"/>
              </a:rPr>
              <a:t>, thân ái.</a:t>
            </a:r>
            <a:endParaRPr lang="en-US" altLang="en-US" sz="3200" b="1" kern="0" dirty="0" smtClean="0">
              <a:solidFill>
                <a:srgbClr val="0000FF"/>
              </a:solidFill>
              <a:latin typeface="Times New Roman" pitchFamily="18" charset="0"/>
              <a:cs typeface="Times New Roman" pitchFamily="18" charset="0"/>
            </a:endParaRPr>
          </a:p>
        </p:txBody>
      </p:sp>
      <p:pic>
        <p:nvPicPr>
          <p:cNvPr id="51" name="Picture 2" descr="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221" y="1121392"/>
            <a:ext cx="11654366" cy="568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5"/>
          <p:cNvSpPr txBox="1">
            <a:spLocks noChangeArrowheads="1"/>
          </p:cNvSpPr>
          <p:nvPr/>
        </p:nvSpPr>
        <p:spPr bwMode="auto">
          <a:xfrm>
            <a:off x="1866899" y="2101050"/>
            <a:ext cx="63242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0000FF"/>
                </a:solidFill>
                <a:latin typeface="Times New Roman" panose="02020603050405020304" pitchFamily="18" charset="0"/>
              </a:rPr>
              <a:t>- Học thuộc lời </a:t>
            </a:r>
            <a:r>
              <a:rPr lang="en-US" altLang="en-US" sz="3600" b="1" dirty="0" smtClean="0">
                <a:solidFill>
                  <a:srgbClr val="0000FF"/>
                </a:solidFill>
                <a:latin typeface="Times New Roman" panose="02020603050405020304" pitchFamily="18" charset="0"/>
              </a:rPr>
              <a:t>và </a:t>
            </a:r>
            <a:r>
              <a:rPr lang="en-US" altLang="en-US" sz="3600" b="1" dirty="0">
                <a:solidFill>
                  <a:srgbClr val="0000FF"/>
                </a:solidFill>
                <a:latin typeface="Times New Roman" panose="02020603050405020304" pitchFamily="18" charset="0"/>
              </a:rPr>
              <a:t>hát đúng giai điệu </a:t>
            </a:r>
            <a:r>
              <a:rPr lang="en-US" altLang="en-US" sz="3600" b="1" dirty="0" smtClean="0">
                <a:solidFill>
                  <a:srgbClr val="0000FF"/>
                </a:solidFill>
                <a:latin typeface="Times New Roman" panose="02020603050405020304" pitchFamily="18" charset="0"/>
              </a:rPr>
              <a:t>bài </a:t>
            </a:r>
            <a:r>
              <a:rPr lang="en-US" altLang="en-US" sz="3600" b="1" smtClean="0">
                <a:solidFill>
                  <a:srgbClr val="0000FF"/>
                </a:solidFill>
                <a:latin typeface="Times New Roman" panose="02020603050405020304" pitchFamily="18" charset="0"/>
              </a:rPr>
              <a:t>hát “Tiếng ve gọi hè”.</a:t>
            </a:r>
            <a:endParaRPr lang="en-US" altLang="en-US" sz="3600" b="1" dirty="0">
              <a:solidFill>
                <a:srgbClr val="0000FF"/>
              </a:solidFill>
              <a:latin typeface="Times New Roman" panose="02020603050405020304" pitchFamily="18" charset="0"/>
            </a:endParaRPr>
          </a:p>
          <a:p>
            <a:pPr eaLnBrk="1" hangingPunct="1">
              <a:spcBef>
                <a:spcPct val="0"/>
              </a:spcBef>
              <a:buFontTx/>
              <a:buNone/>
            </a:pPr>
            <a:r>
              <a:rPr lang="en-US" altLang="en-US" sz="3600" b="1" dirty="0">
                <a:solidFill>
                  <a:srgbClr val="0000FF"/>
                </a:solidFill>
                <a:latin typeface="Times New Roman" panose="02020603050405020304" pitchFamily="18" charset="0"/>
              </a:rPr>
              <a:t>- </a:t>
            </a:r>
            <a:r>
              <a:rPr lang="en-US" altLang="en-US" sz="3600" b="1" dirty="0" smtClean="0">
                <a:solidFill>
                  <a:srgbClr val="0000FF"/>
                </a:solidFill>
                <a:latin typeface="Times New Roman" panose="02020603050405020304" pitchFamily="18" charset="0"/>
              </a:rPr>
              <a:t>Chép </a:t>
            </a:r>
            <a:r>
              <a:rPr lang="en-US" altLang="en-US" sz="3600" b="1" dirty="0">
                <a:solidFill>
                  <a:srgbClr val="0000FF"/>
                </a:solidFill>
                <a:latin typeface="Times New Roman" panose="02020603050405020304" pitchFamily="18" charset="0"/>
              </a:rPr>
              <a:t>trước bài TĐN </a:t>
            </a:r>
            <a:r>
              <a:rPr lang="en-US" altLang="en-US" sz="3600" b="1">
                <a:solidFill>
                  <a:srgbClr val="0000FF"/>
                </a:solidFill>
                <a:latin typeface="Times New Roman" panose="02020603050405020304" pitchFamily="18" charset="0"/>
              </a:rPr>
              <a:t>số </a:t>
            </a:r>
            <a:r>
              <a:rPr lang="en-US" altLang="en-US" sz="3600" b="1" smtClean="0">
                <a:solidFill>
                  <a:srgbClr val="0000FF"/>
                </a:solidFill>
                <a:latin typeface="Times New Roman" panose="02020603050405020304" pitchFamily="18" charset="0"/>
              </a:rPr>
              <a:t>9, </a:t>
            </a:r>
            <a:r>
              <a:rPr lang="en-US" altLang="en-US" sz="3600" b="1" dirty="0" smtClean="0">
                <a:solidFill>
                  <a:srgbClr val="0000FF"/>
                </a:solidFill>
                <a:latin typeface="Times New Roman" panose="02020603050405020304" pitchFamily="18" charset="0"/>
              </a:rPr>
              <a:t>ghi tên nốt và nhận xét bài TĐN.</a:t>
            </a:r>
            <a:endParaRPr lang="en-US" altLang="en-US" sz="3600" b="1" dirty="0">
              <a:solidFill>
                <a:srgbClr val="0000FF"/>
              </a:solidFill>
              <a:latin typeface="Times New Roman" panose="02020603050405020304" pitchFamily="18" charset="0"/>
            </a:endParaRPr>
          </a:p>
        </p:txBody>
      </p:sp>
      <p:sp>
        <p:nvSpPr>
          <p:cNvPr id="53" name="WordArt 10" descr="1458"/>
          <p:cNvSpPr>
            <a:spLocks noChangeArrowheads="1" noChangeShapeType="1" noTextEdit="1"/>
          </p:cNvSpPr>
          <p:nvPr/>
        </p:nvSpPr>
        <p:spPr bwMode="auto">
          <a:xfrm>
            <a:off x="2790969" y="54592"/>
            <a:ext cx="6096000" cy="1066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600" b="1" kern="10" dirty="0" smtClean="0">
                <a:ln w="9525">
                  <a:round/>
                  <a:headEnd/>
                  <a:tailEnd/>
                </a:ln>
                <a:blipFill dpi="0" rotWithShape="0">
                  <a:blip r:embed="rId6"/>
                  <a:srcRect/>
                  <a:stretch>
                    <a:fillRect/>
                  </a:stretch>
                </a:blipFill>
                <a:latin typeface="Arial" panose="020B0604020202020204" pitchFamily="34" charset="0"/>
                <a:cs typeface="Arial" panose="020B0604020202020204" pitchFamily="34" charset="0"/>
              </a:rPr>
              <a:t>Hướng dẫn về nhà</a:t>
            </a:r>
            <a:endParaRPr lang="en-US" sz="3600" b="1" kern="10" dirty="0">
              <a:ln w="9525">
                <a:round/>
                <a:headEnd/>
                <a:tailEnd/>
              </a:ln>
              <a:blipFill dpi="0" rotWithShape="0">
                <a:blip r:embed="rId6"/>
                <a:srcRect/>
                <a:stretch>
                  <a:fillRect/>
                </a:stretch>
              </a:blipFill>
              <a:latin typeface="Arial" panose="020B0604020202020204" pitchFamily="34" charset="0"/>
              <a:cs typeface="Arial" panose="020B0604020202020204" pitchFamily="34" charset="0"/>
            </a:endParaRPr>
          </a:p>
        </p:txBody>
      </p:sp>
      <p:pic>
        <p:nvPicPr>
          <p:cNvPr id="54" name="Picture 3" descr="Buomb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495800"/>
            <a:ext cx="441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5126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80">
                                          <p:stCondLst>
                                            <p:cond delay="0"/>
                                          </p:stCondLst>
                                        </p:cTn>
                                        <p:tgtEl>
                                          <p:spTgt spid="52"/>
                                        </p:tgtEl>
                                      </p:cBhvr>
                                    </p:animEffect>
                                    <p:anim calcmode="lin" valueType="num">
                                      <p:cBhvr>
                                        <p:cTn id="1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1" dur="26">
                                          <p:stCondLst>
                                            <p:cond delay="650"/>
                                          </p:stCondLst>
                                        </p:cTn>
                                        <p:tgtEl>
                                          <p:spTgt spid="52"/>
                                        </p:tgtEl>
                                      </p:cBhvr>
                                      <p:to x="100000" y="60000"/>
                                    </p:animScale>
                                    <p:animScale>
                                      <p:cBhvr>
                                        <p:cTn id="22" dur="166" decel="50000">
                                          <p:stCondLst>
                                            <p:cond delay="676"/>
                                          </p:stCondLst>
                                        </p:cTn>
                                        <p:tgtEl>
                                          <p:spTgt spid="52"/>
                                        </p:tgtEl>
                                      </p:cBhvr>
                                      <p:to x="100000" y="100000"/>
                                    </p:animScale>
                                    <p:animScale>
                                      <p:cBhvr>
                                        <p:cTn id="23" dur="26">
                                          <p:stCondLst>
                                            <p:cond delay="1312"/>
                                          </p:stCondLst>
                                        </p:cTn>
                                        <p:tgtEl>
                                          <p:spTgt spid="52"/>
                                        </p:tgtEl>
                                      </p:cBhvr>
                                      <p:to x="100000" y="80000"/>
                                    </p:animScale>
                                    <p:animScale>
                                      <p:cBhvr>
                                        <p:cTn id="24" dur="166" decel="50000">
                                          <p:stCondLst>
                                            <p:cond delay="1338"/>
                                          </p:stCondLst>
                                        </p:cTn>
                                        <p:tgtEl>
                                          <p:spTgt spid="52"/>
                                        </p:tgtEl>
                                      </p:cBhvr>
                                      <p:to x="100000" y="100000"/>
                                    </p:animScale>
                                    <p:animScale>
                                      <p:cBhvr>
                                        <p:cTn id="25" dur="26">
                                          <p:stCondLst>
                                            <p:cond delay="1642"/>
                                          </p:stCondLst>
                                        </p:cTn>
                                        <p:tgtEl>
                                          <p:spTgt spid="52"/>
                                        </p:tgtEl>
                                      </p:cBhvr>
                                      <p:to x="100000" y="90000"/>
                                    </p:animScale>
                                    <p:animScale>
                                      <p:cBhvr>
                                        <p:cTn id="26" dur="166" decel="50000">
                                          <p:stCondLst>
                                            <p:cond delay="1668"/>
                                          </p:stCondLst>
                                        </p:cTn>
                                        <p:tgtEl>
                                          <p:spTgt spid="52"/>
                                        </p:tgtEl>
                                      </p:cBhvr>
                                      <p:to x="100000" y="100000"/>
                                    </p:animScale>
                                    <p:animScale>
                                      <p:cBhvr>
                                        <p:cTn id="27" dur="26">
                                          <p:stCondLst>
                                            <p:cond delay="1808"/>
                                          </p:stCondLst>
                                        </p:cTn>
                                        <p:tgtEl>
                                          <p:spTgt spid="52"/>
                                        </p:tgtEl>
                                      </p:cBhvr>
                                      <p:to x="100000" y="95000"/>
                                    </p:animScale>
                                    <p:animScale>
                                      <p:cBhvr>
                                        <p:cTn id="28" dur="166" decel="50000">
                                          <p:stCondLst>
                                            <p:cond delay="1834"/>
                                          </p:stCondLst>
                                        </p:cTn>
                                        <p:tgtEl>
                                          <p:spTgt spid="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 descr="1458"/>
          <p:cNvSpPr>
            <a:spLocks noChangeArrowheads="1" noChangeShapeType="1" noTextEdit="1"/>
          </p:cNvSpPr>
          <p:nvPr/>
        </p:nvSpPr>
        <p:spPr bwMode="auto">
          <a:xfrm>
            <a:off x="2790969" y="54592"/>
            <a:ext cx="6096000" cy="1066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600" b="1" kern="10" dirty="0" smtClean="0">
                <a:ln w="9525">
                  <a:round/>
                  <a:headEnd/>
                  <a:tailEnd/>
                </a:ln>
                <a:blipFill dpi="0" rotWithShape="0">
                  <a:blip r:embed="rId2"/>
                  <a:srcRect/>
                  <a:stretch>
                    <a:fillRect/>
                  </a:stretch>
                </a:blipFill>
                <a:latin typeface="Arial" panose="020B0604020202020204" pitchFamily="34" charset="0"/>
                <a:cs typeface="Arial" panose="020B0604020202020204" pitchFamily="34" charset="0"/>
              </a:rPr>
              <a:t>TẠM BIỆT</a:t>
            </a:r>
            <a:endParaRPr lang="en-US" sz="3600" b="1" kern="10" dirty="0">
              <a:ln w="9525">
                <a:round/>
                <a:headEnd/>
                <a:tailEnd/>
              </a:ln>
              <a:blipFill dpi="0" rotWithShape="0">
                <a:blip r:embed="rId2"/>
                <a:srcRect/>
                <a:stretch>
                  <a:fillRect/>
                </a:stretch>
              </a:blipFill>
              <a:latin typeface="Arial" panose="020B0604020202020204" pitchFamily="34" charset="0"/>
              <a:cs typeface="Arial" panose="020B0604020202020204" pitchFamily="34" charset="0"/>
            </a:endParaRPr>
          </a:p>
        </p:txBody>
      </p:sp>
      <p:sp>
        <p:nvSpPr>
          <p:cNvPr id="4" name="WordArt 10" descr="1458"/>
          <p:cNvSpPr>
            <a:spLocks noChangeArrowheads="1" noChangeShapeType="1" noTextEdit="1"/>
          </p:cNvSpPr>
          <p:nvPr/>
        </p:nvSpPr>
        <p:spPr bwMode="auto">
          <a:xfrm>
            <a:off x="2943369" y="5406806"/>
            <a:ext cx="6096000" cy="1066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US" sz="3600" b="1" kern="10" dirty="0" smtClean="0">
                <a:ln w="9525">
                  <a:round/>
                  <a:headEnd/>
                  <a:tailEnd/>
                </a:ln>
                <a:blipFill dpi="0" rotWithShape="0">
                  <a:blip r:embed="rId2"/>
                  <a:srcRect/>
                  <a:stretch>
                    <a:fillRect/>
                  </a:stretch>
                </a:blipFill>
                <a:latin typeface="Arial" panose="020B0604020202020204" pitchFamily="34" charset="0"/>
                <a:cs typeface="Arial" panose="020B0604020202020204" pitchFamily="34" charset="0"/>
              </a:rPr>
              <a:t>Hẹn gặp lại</a:t>
            </a:r>
            <a:endParaRPr lang="en-US" sz="3600" b="1" kern="10" dirty="0">
              <a:ln w="9525">
                <a:round/>
                <a:headEnd/>
                <a:tailEnd/>
              </a:ln>
              <a:blipFill dpi="0" rotWithShape="0">
                <a:blip r:embed="rId2"/>
                <a:srcRect/>
                <a:stretch>
                  <a:fillRect/>
                </a:stretch>
              </a:blipFill>
              <a:latin typeface="Arial" panose="020B0604020202020204" pitchFamily="34" charset="0"/>
              <a:cs typeface="Arial" panose="020B0604020202020204" pitchFamily="34" charset="0"/>
            </a:endParaRPr>
          </a:p>
        </p:txBody>
      </p:sp>
      <p:pic>
        <p:nvPicPr>
          <p:cNvPr id="5" name="Picture 2" descr="grand pi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8857" y="1189632"/>
            <a:ext cx="6250674" cy="399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017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5"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5"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5"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5"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51" name="Rectangle 50"/>
          <p:cNvSpPr/>
          <p:nvPr/>
        </p:nvSpPr>
        <p:spPr>
          <a:xfrm>
            <a:off x="1428470" y="1906515"/>
            <a:ext cx="7622792" cy="800219"/>
          </a:xfrm>
          <a:prstGeom prst="rect">
            <a:avLst/>
          </a:prstGeom>
          <a:noFill/>
        </p:spPr>
        <p:txBody>
          <a:bodyPr wrap="none" lIns="121920" tIns="60960" rIns="121920" bIns="6096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FontTx/>
              <a:buChar char="-"/>
            </a:pPr>
            <a:r>
              <a:rPr lang="en-US" sz="4400" b="1" spc="67" dirty="0" smtClean="0">
                <a:ln w="11430"/>
                <a:solidFill>
                  <a:srgbClr val="FF0000"/>
                </a:solidFill>
              </a:rPr>
              <a:t> Học </a:t>
            </a:r>
            <a:r>
              <a:rPr lang="en-US" sz="4400" b="1" spc="67" dirty="0">
                <a:ln w="11430"/>
                <a:solidFill>
                  <a:srgbClr val="FF0000"/>
                </a:solidFill>
              </a:rPr>
              <a:t>hát</a:t>
            </a:r>
            <a:r>
              <a:rPr lang="en-US" sz="4400" b="1" i="1" spc="67">
                <a:ln w="11430"/>
                <a:solidFill>
                  <a:srgbClr val="FF0000"/>
                </a:solidFill>
              </a:rPr>
              <a:t>: </a:t>
            </a:r>
            <a:r>
              <a:rPr lang="en-US" sz="4400" b="1" i="1" spc="67" smtClean="0">
                <a:ln w="11430"/>
                <a:latin typeface="Times New Roman" panose="02020603050405020304" pitchFamily="18" charset="0"/>
                <a:cs typeface="Times New Roman" panose="02020603050405020304" pitchFamily="18" charset="0"/>
              </a:rPr>
              <a:t>TIẾNG VE GỌI HÈ</a:t>
            </a:r>
            <a:endParaRPr lang="en-US" sz="4400" b="1" spc="67" dirty="0">
              <a:ln w="11430"/>
            </a:endParaRPr>
          </a:p>
        </p:txBody>
      </p:sp>
      <p:graphicFrame>
        <p:nvGraphicFramePr>
          <p:cNvPr id="49" name="Object 82"/>
          <p:cNvGraphicFramePr>
            <a:graphicFrameLocks noChangeAspect="1"/>
          </p:cNvGraphicFramePr>
          <p:nvPr>
            <p:extLst>
              <p:ext uri="{D42A27DB-BD31-4B8C-83A1-F6EECF244321}">
                <p14:modId xmlns:p14="http://schemas.microsoft.com/office/powerpoint/2010/main" val="2000276178"/>
              </p:ext>
            </p:extLst>
          </p:nvPr>
        </p:nvGraphicFramePr>
        <p:xfrm>
          <a:off x="1428470" y="3363915"/>
          <a:ext cx="9137929" cy="2368145"/>
        </p:xfrm>
        <a:graphic>
          <a:graphicData uri="http://schemas.openxmlformats.org/presentationml/2006/ole">
            <mc:AlternateContent xmlns:mc="http://schemas.openxmlformats.org/markup-compatibility/2006">
              <mc:Choice xmlns:v="urn:schemas-microsoft-com:vml" Requires="v">
                <p:oleObj spid="_x0000_s1066" name="CorelDRAW" r:id="rId6" imgW="3177479" imgH="2387194" progId="CorelDRAW.Graphic.12">
                  <p:embed/>
                </p:oleObj>
              </mc:Choice>
              <mc:Fallback>
                <p:oleObj name="CorelDRAW" r:id="rId6" imgW="3177479" imgH="2387194" progId="CorelDRAW.Graphic.12">
                  <p:embed/>
                  <p:pic>
                    <p:nvPicPr>
                      <p:cNvPr id="47186" name="Object 8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470" y="3363915"/>
                        <a:ext cx="9137929" cy="2368145"/>
                      </a:xfrm>
                      <a:prstGeom prst="rect">
                        <a:avLst/>
                      </a:prstGeom>
                      <a:noFill/>
                      <a:ln>
                        <a:noFill/>
                      </a:ln>
                      <a:effectLst/>
                    </p:spPr>
                  </p:pic>
                </p:oleObj>
              </mc:Fallback>
            </mc:AlternateContent>
          </a:graphicData>
        </a:graphic>
      </p:graphicFrame>
      <p:sp>
        <p:nvSpPr>
          <p:cNvPr id="52" name="WordArt 5"/>
          <p:cNvSpPr>
            <a:spLocks noChangeArrowheads="1" noChangeShapeType="1" noTextEdit="1"/>
          </p:cNvSpPr>
          <p:nvPr/>
        </p:nvSpPr>
        <p:spPr bwMode="auto">
          <a:xfrm>
            <a:off x="2938681" y="-37542"/>
            <a:ext cx="6019800" cy="2057400"/>
          </a:xfrm>
          <a:prstGeom prst="rect">
            <a:avLst/>
          </a:prstGeom>
        </p:spPr>
        <p:txBody>
          <a:bodyPr wrap="none" fromWordArt="1">
            <a:prstTxWarp prst="textCanUp">
              <a:avLst>
                <a:gd name="adj" fmla="val 85713"/>
              </a:avLst>
            </a:prstTxWarp>
          </a:bodyPr>
          <a:lstStyle/>
          <a:p>
            <a:pPr algn="ctr"/>
            <a:r>
              <a:rPr lang="en-US" sz="5400" b="1" kern="10" smtClean="0">
                <a:ln w="12700">
                  <a:solidFill>
                    <a:srgbClr val="FFFF66"/>
                  </a:solidFill>
                  <a:prstDash val="sysDot"/>
                  <a:round/>
                  <a:headEnd/>
                  <a:tailEnd/>
                </a:ln>
                <a:solidFill>
                  <a:srgbClr val="0000FF">
                    <a:alpha val="50195"/>
                  </a:srgbClr>
                </a:solidFill>
                <a:effectLst>
                  <a:outerShdw dist="56796" dir="20006097" algn="ctr" rotWithShape="0">
                    <a:srgbClr val="0000CC"/>
                  </a:outerShdw>
                </a:effectLst>
                <a:latin typeface="Times New Roman" panose="02020603050405020304" pitchFamily="18" charset="0"/>
                <a:cs typeface="Times New Roman" panose="02020603050405020304" pitchFamily="18" charset="0"/>
              </a:rPr>
              <a:t>Tiết 26</a:t>
            </a:r>
            <a:endParaRPr lang="en-US" sz="5400" b="1" kern="10" dirty="0">
              <a:ln w="12700">
                <a:solidFill>
                  <a:srgbClr val="FFFF66"/>
                </a:solidFill>
                <a:prstDash val="sysDot"/>
                <a:round/>
                <a:headEnd/>
                <a:tailEnd/>
              </a:ln>
              <a:solidFill>
                <a:srgbClr val="0000FF">
                  <a:alpha val="50195"/>
                </a:srgbClr>
              </a:solidFill>
              <a:effectLst>
                <a:outerShdw dist="56796" dir="20006097" algn="ctr" rotWithShape="0">
                  <a:srgbClr val="0000CC"/>
                </a:outerShdw>
              </a:effectLst>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27197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barn(inVertical)">
                                      <p:cBhvr>
                                        <p:cTn id="11" dur="500"/>
                                        <p:tgtEl>
                                          <p:spTgt spid="49"/>
                                        </p:tgtEl>
                                      </p:cBhvr>
                                    </p:animEffect>
                                  </p:childTnLst>
                                </p:cTn>
                              </p:par>
                              <p:par>
                                <p:cTn id="12" presetID="3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600" decel="100000"/>
                                        <p:tgtEl>
                                          <p:spTgt spid="52"/>
                                        </p:tgtEl>
                                      </p:cBhvr>
                                    </p:animEffect>
                                    <p:anim calcmode="lin" valueType="num">
                                      <p:cBhvr>
                                        <p:cTn id="15" dur="1600" decel="100000" fill="hold"/>
                                        <p:tgtEl>
                                          <p:spTgt spid="52"/>
                                        </p:tgtEl>
                                        <p:attrNameLst>
                                          <p:attrName>style.rotation</p:attrName>
                                        </p:attrNameLst>
                                      </p:cBhvr>
                                      <p:tavLst>
                                        <p:tav tm="0">
                                          <p:val>
                                            <p:fltVal val="-90"/>
                                          </p:val>
                                        </p:tav>
                                        <p:tav tm="100000">
                                          <p:val>
                                            <p:fltVal val="0"/>
                                          </p:val>
                                        </p:tav>
                                      </p:tavLst>
                                    </p:anim>
                                    <p:anim calcmode="lin" valueType="num">
                                      <p:cBhvr>
                                        <p:cTn id="16" dur="1600" decel="100000" fill="hold"/>
                                        <p:tgtEl>
                                          <p:spTgt spid="52"/>
                                        </p:tgtEl>
                                        <p:attrNameLst>
                                          <p:attrName>ppt_x</p:attrName>
                                        </p:attrNameLst>
                                      </p:cBhvr>
                                      <p:tavLst>
                                        <p:tav tm="0">
                                          <p:val>
                                            <p:strVal val="#ppt_x+0.4"/>
                                          </p:val>
                                        </p:tav>
                                        <p:tav tm="100000">
                                          <p:val>
                                            <p:strVal val="#ppt_x-0.05"/>
                                          </p:val>
                                        </p:tav>
                                      </p:tavLst>
                                    </p:anim>
                                    <p:anim calcmode="lin" valueType="num">
                                      <p:cBhvr>
                                        <p:cTn id="17" dur="1600" decel="100000" fill="hold"/>
                                        <p:tgtEl>
                                          <p:spTgt spid="52"/>
                                        </p:tgtEl>
                                        <p:attrNameLst>
                                          <p:attrName>ppt_y</p:attrName>
                                        </p:attrNameLst>
                                      </p:cBhvr>
                                      <p:tavLst>
                                        <p:tav tm="0">
                                          <p:val>
                                            <p:strVal val="#ppt_y-0.4"/>
                                          </p:val>
                                        </p:tav>
                                        <p:tav tm="100000">
                                          <p:val>
                                            <p:strVal val="#ppt_y+0.1"/>
                                          </p:val>
                                        </p:tav>
                                      </p:tavLst>
                                    </p:anim>
                                    <p:anim calcmode="lin" valueType="num">
                                      <p:cBhvr>
                                        <p:cTn id="18" dur="400" accel="100000" fill="hold">
                                          <p:stCondLst>
                                            <p:cond delay="1600"/>
                                          </p:stCondLst>
                                        </p:cTn>
                                        <p:tgtEl>
                                          <p:spTgt spid="52"/>
                                        </p:tgtEl>
                                        <p:attrNameLst>
                                          <p:attrName>ppt_x</p:attrName>
                                        </p:attrNameLst>
                                      </p:cBhvr>
                                      <p:tavLst>
                                        <p:tav tm="0">
                                          <p:val>
                                            <p:strVal val="#ppt_x-0.05"/>
                                          </p:val>
                                        </p:tav>
                                        <p:tav tm="100000">
                                          <p:val>
                                            <p:strVal val="#ppt_x"/>
                                          </p:val>
                                        </p:tav>
                                      </p:tavLst>
                                    </p:anim>
                                    <p:anim calcmode="lin" valueType="num">
                                      <p:cBhvr>
                                        <p:cTn id="19" dur="400" accel="100000" fill="hold">
                                          <p:stCondLst>
                                            <p:cond delay="1600"/>
                                          </p:stCondLst>
                                        </p:cTn>
                                        <p:tgtEl>
                                          <p:spTgt spid="52"/>
                                        </p:tgtEl>
                                        <p:attrNameLst>
                                          <p:attrName>ppt_y</p:attrName>
                                        </p:attrNameLst>
                                      </p:cBhvr>
                                      <p:tavLst>
                                        <p:tav tm="0">
                                          <p:val>
                                            <p:strVal val="#ppt_y+0.1"/>
                                          </p:val>
                                        </p:tav>
                                        <p:tav tm="100000">
                                          <p:val>
                                            <p:strVal val="#ppt_y"/>
                                          </p:val>
                                        </p:tav>
                                      </p:tavLst>
                                    </p:anim>
                                  </p:childTnLst>
                                </p:cTn>
                              </p:par>
                              <p:par>
                                <p:cTn id="20" presetID="9" presetClass="emph" presetSubtype="0" nodeType="withEffect">
                                  <p:stCondLst>
                                    <p:cond delay="0"/>
                                  </p:stCondLst>
                                  <p:childTnLst>
                                    <p:set>
                                      <p:cBhvr rctx="PPT">
                                        <p:cTn id="21" dur="indefinite"/>
                                        <p:tgtEl>
                                          <p:spTgt spid="49"/>
                                        </p:tgtEl>
                                        <p:attrNameLst>
                                          <p:attrName>style.opacity</p:attrName>
                                        </p:attrNameLst>
                                      </p:cBhvr>
                                      <p:to>
                                        <p:strVal val="0.5"/>
                                      </p:to>
                                    </p:set>
                                    <p:animEffect filter="image" prLst="opacity: 0.5">
                                      <p:cBhvr rctx="IE">
                                        <p:cTn id="22" dur="indefinite"/>
                                        <p:tgtEl>
                                          <p:spTgt spid="49"/>
                                        </p:tgtEl>
                                      </p:cBhvr>
                                    </p:animEffec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49"/>
                                        </p:tgtEl>
                                      </p:cBhvr>
                                    </p:animEffect>
                                    <p:animScale>
                                      <p:cBhvr>
                                        <p:cTn id="25"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0" y="-28573"/>
            <a:ext cx="12192000" cy="6886575"/>
            <a:chOff x="-9" y="-18"/>
            <a:chExt cx="5769" cy="4338"/>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7" name="WordArt 11"/>
          <p:cNvSpPr>
            <a:spLocks noChangeArrowheads="1" noChangeShapeType="1" noTextEdit="1"/>
          </p:cNvSpPr>
          <p:nvPr/>
        </p:nvSpPr>
        <p:spPr bwMode="auto">
          <a:xfrm>
            <a:off x="593804" y="296392"/>
            <a:ext cx="5381558" cy="671691"/>
          </a:xfrm>
          <a:prstGeom prst="rect">
            <a:avLst/>
          </a:prstGeom>
        </p:spPr>
        <p:txBody>
          <a:bodyPr wrap="none" fromWordArt="1">
            <a:prstTxWarp prst="textPlain">
              <a:avLst>
                <a:gd name="adj" fmla="val 48919"/>
              </a:avLst>
            </a:prstTxWarp>
          </a:bodyPr>
          <a:lstStyle/>
          <a:p>
            <a:pPr marL="742950" indent="-742950" algn="dist">
              <a:buAutoNum type="arabicPeriod"/>
            </a:pPr>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Giới thiệu tác giả và bài hát:</a:t>
            </a:r>
          </a:p>
          <a:p>
            <a:pPr algn="dist"/>
            <a:r>
              <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 Giới thiệu</a:t>
            </a:r>
            <a:r>
              <a:rPr lang="vi-VN"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tác </a:t>
            </a:r>
            <a:r>
              <a:rPr lang="vi-VN"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giả</a:t>
            </a:r>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a:t>
            </a:r>
            <a:endPar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51" name="WordArt 11"/>
          <p:cNvSpPr>
            <a:spLocks noChangeArrowheads="1" noChangeShapeType="1" noTextEdit="1"/>
          </p:cNvSpPr>
          <p:nvPr/>
        </p:nvSpPr>
        <p:spPr bwMode="auto">
          <a:xfrm>
            <a:off x="9401930" y="4345717"/>
            <a:ext cx="2374523" cy="370757"/>
          </a:xfrm>
          <a:prstGeom prst="rect">
            <a:avLst/>
          </a:prstGeom>
        </p:spPr>
        <p:txBody>
          <a:bodyPr wrap="none" fromWordArt="1">
            <a:prstTxWarp prst="textPlain">
              <a:avLst>
                <a:gd name="adj" fmla="val 50000"/>
              </a:avLst>
            </a:prstTxWarp>
          </a:bodyPr>
          <a:lstStyle/>
          <a:p>
            <a:pPr algn="dist"/>
            <a:r>
              <a:rPr lang="en-US" sz="36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NS Trịnh Công Sơn</a:t>
            </a:r>
            <a:endPar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55" name="Rectangle 54"/>
          <p:cNvSpPr/>
          <p:nvPr/>
        </p:nvSpPr>
        <p:spPr>
          <a:xfrm>
            <a:off x="270509" y="1084777"/>
            <a:ext cx="8829441" cy="57732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001" y="1748005"/>
            <a:ext cx="2592045" cy="2524815"/>
          </a:xfrm>
          <a:prstGeom prst="rect">
            <a:avLst/>
          </a:prstGeom>
        </p:spPr>
      </p:pic>
      <p:sp>
        <p:nvSpPr>
          <p:cNvPr id="56" name="Text Box 5"/>
          <p:cNvSpPr txBox="1">
            <a:spLocks noChangeArrowheads="1"/>
          </p:cNvSpPr>
          <p:nvPr/>
        </p:nvSpPr>
        <p:spPr bwMode="auto">
          <a:xfrm>
            <a:off x="399624" y="1079251"/>
            <a:ext cx="8444807" cy="574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just">
              <a:spcBef>
                <a:spcPct val="20000"/>
              </a:spcBef>
              <a:buClr>
                <a:schemeClr val="hlink"/>
              </a:buClr>
              <a:buSzPct val="65000"/>
              <a:buFont typeface="Wingdings" panose="05000000000000000000" pitchFamily="2" charset="2"/>
              <a:buNone/>
              <a:defRPr sz="3600" b="1" i="1" kern="0">
                <a:solidFill>
                  <a:srgbClr val="0000FF"/>
                </a:solidFill>
                <a:latin typeface="Times New Roman" pitchFamily="18" charset="0"/>
                <a:cs typeface="Times New Roman" pitchFamily="18" charset="0"/>
              </a:defRPr>
            </a:lvl1pPr>
            <a:lvl2pPr marL="742950" indent="-285750">
              <a:spcBef>
                <a:spcPct val="20000"/>
              </a:spcBef>
              <a:buClr>
                <a:schemeClr val="folHlink"/>
              </a:buClr>
              <a:buSzPct val="65000"/>
              <a:buFont typeface="Wingdings" panose="05000000000000000000" pitchFamily="2" charset="2"/>
              <a:buChar char="n"/>
              <a:defRPr sz="2800">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latin typeface="Tahoma" panose="020B0604030504040204" pitchFamily="34" charset="0"/>
              </a:defRPr>
            </a:lvl9pPr>
          </a:lstStyle>
          <a:p>
            <a:pPr algn="l"/>
            <a:r>
              <a:rPr lang="en-US" altLang="en-US" dirty="0" smtClean="0"/>
              <a:t>- Nhạc sĩ Trịnh Công Sơn </a:t>
            </a:r>
            <a:r>
              <a:rPr lang="en-US" altLang="en-US" dirty="0"/>
              <a:t>sinh năm 1939 tại </a:t>
            </a:r>
            <a:r>
              <a:rPr lang="en-US" altLang="en-US" dirty="0" err="1"/>
              <a:t>Huế</a:t>
            </a:r>
            <a:r>
              <a:rPr lang="en-US" altLang="en-US" dirty="0" smtClean="0"/>
              <a:t>, </a:t>
            </a:r>
            <a:r>
              <a:rPr lang="en-US" altLang="en-US" dirty="0"/>
              <a:t>mất năm </a:t>
            </a:r>
            <a:r>
              <a:rPr lang="en-US" altLang="en-US" dirty="0" smtClean="0"/>
              <a:t>2001 </a:t>
            </a:r>
            <a:r>
              <a:rPr lang="en-US" altLang="en-US" dirty="0"/>
              <a:t>tại </a:t>
            </a:r>
            <a:r>
              <a:rPr lang="en-US" altLang="en-US" dirty="0" smtClean="0"/>
              <a:t>thành phố Hồ Chí Minh.</a:t>
            </a:r>
          </a:p>
          <a:p>
            <a:pPr>
              <a:lnSpc>
                <a:spcPct val="80000"/>
              </a:lnSpc>
            </a:pPr>
            <a:r>
              <a:rPr lang="en-US" altLang="en-US" dirty="0" smtClean="0">
                <a:latin typeface=".VnTime" panose="020B7200000000000000" pitchFamily="34" charset="0"/>
              </a:rPr>
              <a:t>- Lµ </a:t>
            </a:r>
            <a:r>
              <a:rPr lang="en-US" altLang="en-US" dirty="0" err="1" smtClean="0">
                <a:latin typeface=".VnTime" panose="020B7200000000000000" pitchFamily="34" charset="0"/>
              </a:rPr>
              <a:t>t¸c</a:t>
            </a:r>
            <a:r>
              <a:rPr lang="en-US" altLang="en-US" dirty="0" smtClean="0">
                <a:latin typeface=".VnTime" panose="020B7200000000000000" pitchFamily="34" charset="0"/>
              </a:rPr>
              <a:t> gi¶ </a:t>
            </a:r>
            <a:r>
              <a:rPr lang="en-US" altLang="en-US" dirty="0" err="1" smtClean="0">
                <a:latin typeface=".VnTime" panose="020B7200000000000000" pitchFamily="34" charset="0"/>
              </a:rPr>
              <a:t>cña</a:t>
            </a:r>
            <a:r>
              <a:rPr lang="en-US" altLang="en-US" dirty="0" smtClean="0">
                <a:latin typeface=".VnTime" panose="020B7200000000000000" pitchFamily="34" charset="0"/>
              </a:rPr>
              <a:t> </a:t>
            </a:r>
            <a:r>
              <a:rPr lang="en-US" altLang="en-US" dirty="0" err="1" smtClean="0">
                <a:latin typeface=".VnTime" panose="020B7200000000000000" pitchFamily="34" charset="0"/>
              </a:rPr>
              <a:t>rÊt</a:t>
            </a:r>
            <a:r>
              <a:rPr lang="en-US" altLang="en-US" dirty="0" smtClean="0">
                <a:latin typeface=".VnTime" panose="020B7200000000000000" pitchFamily="34" charset="0"/>
              </a:rPr>
              <a:t> </a:t>
            </a:r>
            <a:r>
              <a:rPr lang="en-US" altLang="en-US" dirty="0" err="1" smtClean="0">
                <a:latin typeface=".VnTime" panose="020B7200000000000000" pitchFamily="34" charset="0"/>
              </a:rPr>
              <a:t>nhiÒu</a:t>
            </a:r>
            <a:r>
              <a:rPr lang="en-US" altLang="en-US" dirty="0" smtClean="0">
                <a:latin typeface=".VnTime" panose="020B7200000000000000" pitchFamily="34" charset="0"/>
              </a:rPr>
              <a:t> ca khóc </a:t>
            </a:r>
            <a:r>
              <a:rPr lang="en-US" altLang="en-US" dirty="0" err="1" smtClean="0">
                <a:latin typeface=".VnTime" panose="020B7200000000000000" pitchFamily="34" charset="0"/>
              </a:rPr>
              <a:t>næi</a:t>
            </a:r>
            <a:r>
              <a:rPr lang="en-US" altLang="en-US" dirty="0" smtClean="0">
                <a:latin typeface=".VnTime" panose="020B7200000000000000" pitchFamily="34" charset="0"/>
              </a:rPr>
              <a:t> </a:t>
            </a:r>
            <a:r>
              <a:rPr lang="en-US" altLang="en-US" dirty="0" err="1" smtClean="0">
                <a:latin typeface=".VnTime" panose="020B7200000000000000" pitchFamily="34" charset="0"/>
              </a:rPr>
              <a:t>tiÕng</a:t>
            </a:r>
            <a:r>
              <a:rPr lang="en-US" altLang="en-US" dirty="0" smtClean="0">
                <a:latin typeface=".VnTime" panose="020B7200000000000000" pitchFamily="34" charset="0"/>
              </a:rPr>
              <a:t>, </a:t>
            </a:r>
            <a:r>
              <a:rPr lang="en-US" altLang="en-US" dirty="0" smtClean="0"/>
              <a:t>được </a:t>
            </a:r>
            <a:r>
              <a:rPr lang="en-US" altLang="en-US" dirty="0" err="1" smtClean="0">
                <a:latin typeface=".VnTime" panose="020B7200000000000000" pitchFamily="34" charset="0"/>
              </a:rPr>
              <a:t>hµng</a:t>
            </a:r>
            <a:r>
              <a:rPr lang="en-US" altLang="en-US" dirty="0" smtClean="0">
                <a:latin typeface=".VnTime" panose="020B7200000000000000" pitchFamily="34" charset="0"/>
              </a:rPr>
              <a:t> </a:t>
            </a:r>
            <a:r>
              <a:rPr lang="en-US" altLang="en-US" dirty="0" err="1" smtClean="0">
                <a:latin typeface=".VnTime" panose="020B7200000000000000" pitchFamily="34" charset="0"/>
              </a:rPr>
              <a:t>triÖu</a:t>
            </a:r>
            <a:r>
              <a:rPr lang="en-US" altLang="en-US" dirty="0" smtClean="0">
                <a:latin typeface=".VnTime" panose="020B7200000000000000" pitchFamily="34" charset="0"/>
              </a:rPr>
              <a:t> </a:t>
            </a:r>
            <a:r>
              <a:rPr lang="en-US" altLang="en-US" dirty="0" err="1" smtClean="0">
                <a:latin typeface=".VnTime" panose="020B7200000000000000" pitchFamily="34" charset="0"/>
              </a:rPr>
              <a:t>ngư­êi</a:t>
            </a:r>
            <a:r>
              <a:rPr lang="en-US" altLang="en-US" dirty="0" smtClean="0">
                <a:latin typeface=".VnTime" panose="020B7200000000000000" pitchFamily="34" charset="0"/>
              </a:rPr>
              <a:t> </a:t>
            </a:r>
            <a:r>
              <a:rPr lang="en-US" altLang="en-US" dirty="0" err="1" smtClean="0">
                <a:latin typeface=".VnTime" panose="020B7200000000000000" pitchFamily="34" charset="0"/>
              </a:rPr>
              <a:t>yªu</a:t>
            </a:r>
            <a:r>
              <a:rPr lang="en-US" altLang="en-US" dirty="0" smtClean="0">
                <a:latin typeface=".VnTime" panose="020B7200000000000000" pitchFamily="34" charset="0"/>
              </a:rPr>
              <a:t> </a:t>
            </a:r>
            <a:r>
              <a:rPr lang="en-US" altLang="en-US" dirty="0" err="1" smtClean="0">
                <a:latin typeface=".VnTime" panose="020B7200000000000000" pitchFamily="34" charset="0"/>
              </a:rPr>
              <a:t>thÝch</a:t>
            </a:r>
            <a:r>
              <a:rPr lang="en-US" altLang="en-US" dirty="0" smtClean="0">
                <a:latin typeface=".VnTime" panose="020B7200000000000000" pitchFamily="34" charset="0"/>
              </a:rPr>
              <a:t> như­: </a:t>
            </a:r>
            <a:r>
              <a:rPr lang="en-US" altLang="en-US" dirty="0" smtClean="0"/>
              <a:t>Diễm xưa, Cát bụi, Một cõi đi về, Huyền thoại mẹ … Ngoài ra ông còn sáng tác những ca khúc thiếu nhi như:</a:t>
            </a:r>
          </a:p>
          <a:p>
            <a:pPr lvl="1">
              <a:lnSpc>
                <a:spcPct val="80000"/>
              </a:lnSpc>
            </a:pPr>
            <a:r>
              <a:rPr lang="en-US" altLang="en-US" sz="3600" dirty="0" smtClean="0">
                <a:solidFill>
                  <a:srgbClr val="0070C0"/>
                </a:solidFill>
                <a:latin typeface=".VnTime" panose="020B7200000000000000" pitchFamily="34" charset="0"/>
              </a:rPr>
              <a:t>Em lµ </a:t>
            </a:r>
            <a:r>
              <a:rPr lang="en-US" altLang="en-US" sz="3600" dirty="0" err="1" smtClean="0">
                <a:solidFill>
                  <a:srgbClr val="0070C0"/>
                </a:solidFill>
                <a:latin typeface=".VnTime" panose="020B7200000000000000" pitchFamily="34" charset="0"/>
              </a:rPr>
              <a:t>b«ng</a:t>
            </a:r>
            <a:r>
              <a:rPr lang="en-US" altLang="en-US" sz="3600" dirty="0" smtClean="0">
                <a:solidFill>
                  <a:srgbClr val="0070C0"/>
                </a:solidFill>
                <a:latin typeface=".VnTime" panose="020B7200000000000000" pitchFamily="34" charset="0"/>
              </a:rPr>
              <a:t> </a:t>
            </a:r>
            <a:r>
              <a:rPr lang="en-US" altLang="en-US" sz="3600" dirty="0" err="1" smtClean="0">
                <a:solidFill>
                  <a:srgbClr val="0070C0"/>
                </a:solidFill>
                <a:latin typeface=".VnTime" panose="020B7200000000000000" pitchFamily="34" charset="0"/>
              </a:rPr>
              <a:t>hång</a:t>
            </a:r>
            <a:r>
              <a:rPr lang="en-US" altLang="en-US" sz="3600" dirty="0" smtClean="0">
                <a:solidFill>
                  <a:srgbClr val="0070C0"/>
                </a:solidFill>
                <a:latin typeface=".VnTime" panose="020B7200000000000000" pitchFamily="34" charset="0"/>
              </a:rPr>
              <a:t> nhá.</a:t>
            </a:r>
          </a:p>
          <a:p>
            <a:pPr lvl="1">
              <a:lnSpc>
                <a:spcPct val="80000"/>
              </a:lnSpc>
            </a:pPr>
            <a:r>
              <a:rPr lang="en-US" altLang="en-US" sz="3600" smtClean="0">
                <a:solidFill>
                  <a:srgbClr val="0070C0"/>
                </a:solidFill>
                <a:latin typeface="Times New Roman" panose="02020603050405020304" pitchFamily="18" charset="0"/>
                <a:cs typeface="Times New Roman" panose="02020603050405020304" pitchFamily="18" charset="0"/>
              </a:rPr>
              <a:t>Khăn quàng thắp sáng bình minh</a:t>
            </a:r>
            <a:endParaRPr lang="en-US" altLang="en-US" sz="3600" dirty="0" smtClean="0">
              <a:solidFill>
                <a:srgbClr val="0070C0"/>
              </a:solidFill>
              <a:latin typeface="Times New Roman" panose="02020603050405020304" pitchFamily="18" charset="0"/>
              <a:cs typeface="Times New Roman" panose="02020603050405020304" pitchFamily="18" charset="0"/>
            </a:endParaRPr>
          </a:p>
          <a:p>
            <a:pPr lvl="1">
              <a:lnSpc>
                <a:spcPct val="80000"/>
              </a:lnSpc>
            </a:pPr>
            <a:r>
              <a:rPr lang="en-US" altLang="en-US" sz="3600">
                <a:solidFill>
                  <a:srgbClr val="0070C0"/>
                </a:solidFill>
                <a:latin typeface="Times New Roman" panose="02020603050405020304" pitchFamily="18" charset="0"/>
                <a:cs typeface="Times New Roman" panose="02020603050405020304" pitchFamily="18" charset="0"/>
              </a:rPr>
              <a:t>Tiếng ve gọi hè</a:t>
            </a:r>
            <a:r>
              <a:rPr lang="en-US" altLang="en-US" sz="3600" smtClean="0">
                <a:solidFill>
                  <a:srgbClr val="0070C0"/>
                </a:solidFill>
                <a:latin typeface="Times New Roman" panose="02020603050405020304" pitchFamily="18" charset="0"/>
                <a:cs typeface="Times New Roman" panose="02020603050405020304" pitchFamily="18" charset="0"/>
              </a:rPr>
              <a:t>,…</a:t>
            </a:r>
            <a:endParaRPr lang="en-US" altLang="en-US" dirty="0"/>
          </a:p>
        </p:txBody>
      </p:sp>
    </p:spTree>
    <p:custDataLst>
      <p:tags r:id="rId1"/>
    </p:custDataLst>
    <p:extLst>
      <p:ext uri="{BB962C8B-B14F-4D97-AF65-F5344CB8AC3E}">
        <p14:creationId xmlns:p14="http://schemas.microsoft.com/office/powerpoint/2010/main" val="37079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500"/>
                                  </p:stCondLst>
                                  <p:iterate type="lt">
                                    <p:tmPct val="50000"/>
                                  </p:iterate>
                                  <p:childTnLst>
                                    <p:set>
                                      <p:cBhvr>
                                        <p:cTn id="16" dur="1" fill="hold">
                                          <p:stCondLst>
                                            <p:cond delay="0"/>
                                          </p:stCondLst>
                                        </p:cTn>
                                        <p:tgtEl>
                                          <p:spTgt spid="56"/>
                                        </p:tgtEl>
                                        <p:attrNameLst>
                                          <p:attrName>style.visibility</p:attrName>
                                        </p:attrNameLst>
                                      </p:cBhvr>
                                      <p:to>
                                        <p:strVal val="visible"/>
                                      </p:to>
                                    </p:set>
                                    <p:anim calcmode="discrete" valueType="clr">
                                      <p:cBhvr override="childStyle">
                                        <p:cTn id="17" dur="15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18" dur="150"/>
                                        <p:tgtEl>
                                          <p:spTgt spid="56"/>
                                        </p:tgtEl>
                                        <p:attrNameLst>
                                          <p:attrName>fillcolor</p:attrName>
                                        </p:attrNameLst>
                                      </p:cBhvr>
                                      <p:tavLst>
                                        <p:tav tm="0">
                                          <p:val>
                                            <p:clrVal>
                                              <a:schemeClr val="accent2"/>
                                            </p:clrVal>
                                          </p:val>
                                        </p:tav>
                                        <p:tav tm="50000">
                                          <p:val>
                                            <p:clrVal>
                                              <a:schemeClr val="hlink"/>
                                            </p:clrVal>
                                          </p:val>
                                        </p:tav>
                                      </p:tavLst>
                                    </p:anim>
                                    <p:set>
                                      <p:cBhvr>
                                        <p:cTn id="19" dur="150"/>
                                        <p:tgtEl>
                                          <p:spTgt spid="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animBg="1"/>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0"/>
            <a:ext cx="12211051" cy="6872290"/>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7" name="WordArt 11"/>
          <p:cNvSpPr>
            <a:spLocks noChangeArrowheads="1" noChangeShapeType="1" noTextEdit="1"/>
          </p:cNvSpPr>
          <p:nvPr/>
        </p:nvSpPr>
        <p:spPr bwMode="auto">
          <a:xfrm>
            <a:off x="608755" y="147332"/>
            <a:ext cx="6339203" cy="398990"/>
          </a:xfrm>
          <a:prstGeom prst="rect">
            <a:avLst/>
          </a:prstGeom>
        </p:spPr>
        <p:txBody>
          <a:bodyPr wrap="none" fromWordArt="1">
            <a:prstTxWarp prst="textPlain">
              <a:avLst>
                <a:gd name="adj" fmla="val 50000"/>
              </a:avLst>
            </a:prstTxWarp>
          </a:bodyPr>
          <a:lstStyle/>
          <a:p>
            <a:pPr algn="dist"/>
            <a:r>
              <a:rPr lang="en-US" sz="3600" b="1" kern="10" dirty="0" err="1"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b.Giới</a:t>
            </a:r>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thiệu bài hát:</a:t>
            </a:r>
            <a:endPar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grpSp>
        <p:nvGrpSpPr>
          <p:cNvPr id="50" name="Group 4"/>
          <p:cNvGrpSpPr>
            <a:grpSpLocks/>
          </p:cNvGrpSpPr>
          <p:nvPr/>
        </p:nvGrpSpPr>
        <p:grpSpPr bwMode="auto">
          <a:xfrm>
            <a:off x="3893237" y="533400"/>
            <a:ext cx="8175996" cy="5867400"/>
            <a:chOff x="1824" y="781"/>
            <a:chExt cx="3936" cy="3539"/>
          </a:xfrm>
        </p:grpSpPr>
        <p:grpSp>
          <p:nvGrpSpPr>
            <p:cNvPr id="51" name="Group 5"/>
            <p:cNvGrpSpPr>
              <a:grpSpLocks/>
            </p:cNvGrpSpPr>
            <p:nvPr/>
          </p:nvGrpSpPr>
          <p:grpSpPr bwMode="auto">
            <a:xfrm>
              <a:off x="1824" y="781"/>
              <a:ext cx="3936" cy="2921"/>
              <a:chOff x="1824" y="781"/>
              <a:chExt cx="3936" cy="2921"/>
            </a:xfrm>
          </p:grpSpPr>
          <p:pic>
            <p:nvPicPr>
              <p:cNvPr id="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781"/>
                <a:ext cx="3936" cy="149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261"/>
                <a:ext cx="3936" cy="1441"/>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4" y="3702"/>
              <a:ext cx="3936" cy="618"/>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Oval 9"/>
          <p:cNvSpPr>
            <a:spLocks noChangeArrowheads="1"/>
          </p:cNvSpPr>
          <p:nvPr/>
        </p:nvSpPr>
        <p:spPr bwMode="auto">
          <a:xfrm>
            <a:off x="4832258" y="1295400"/>
            <a:ext cx="327040" cy="4572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7" name="Text Box 12"/>
          <p:cNvSpPr txBox="1">
            <a:spLocks noChangeArrowheads="1"/>
          </p:cNvSpPr>
          <p:nvPr/>
        </p:nvSpPr>
        <p:spPr bwMode="auto">
          <a:xfrm>
            <a:off x="251883" y="1256078"/>
            <a:ext cx="379036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0070C0"/>
                </a:solidFill>
                <a:latin typeface="Times New Roman" panose="02020603050405020304" pitchFamily="18" charset="0"/>
              </a:rPr>
              <a:t>* Bài hát được viết ở nhịp mấy?</a:t>
            </a:r>
          </a:p>
        </p:txBody>
      </p:sp>
      <p:sp>
        <p:nvSpPr>
          <p:cNvPr id="58" name="Text Box 13"/>
          <p:cNvSpPr txBox="1">
            <a:spLocks noChangeArrowheads="1"/>
          </p:cNvSpPr>
          <p:nvPr/>
        </p:nvSpPr>
        <p:spPr bwMode="auto">
          <a:xfrm>
            <a:off x="218016" y="2173013"/>
            <a:ext cx="390381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0070C0"/>
                </a:solidFill>
                <a:latin typeface="Times New Roman" panose="02020603050405020304" pitchFamily="18" charset="0"/>
              </a:rPr>
              <a:t>* Có những kí hiệu </a:t>
            </a:r>
            <a:r>
              <a:rPr lang="en-US" altLang="en-US" sz="2800" b="1" smtClean="0">
                <a:solidFill>
                  <a:srgbClr val="0070C0"/>
                </a:solidFill>
                <a:latin typeface="Times New Roman" panose="02020603050405020304" pitchFamily="18" charset="0"/>
              </a:rPr>
              <a:t>âm nhạc và những hình nốt </a:t>
            </a:r>
            <a:r>
              <a:rPr lang="en-US" altLang="en-US" sz="2800" b="1">
                <a:solidFill>
                  <a:srgbClr val="0070C0"/>
                </a:solidFill>
                <a:latin typeface="Times New Roman" panose="02020603050405020304" pitchFamily="18" charset="0"/>
              </a:rPr>
              <a:t>nào?</a:t>
            </a:r>
          </a:p>
        </p:txBody>
      </p:sp>
      <p:sp>
        <p:nvSpPr>
          <p:cNvPr id="59" name="Oval 14"/>
          <p:cNvSpPr>
            <a:spLocks noChangeArrowheads="1"/>
          </p:cNvSpPr>
          <p:nvPr/>
        </p:nvSpPr>
        <p:spPr bwMode="auto">
          <a:xfrm>
            <a:off x="5159298" y="1219199"/>
            <a:ext cx="748241" cy="608025"/>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61" name="Oval 16"/>
          <p:cNvSpPr>
            <a:spLocks noChangeArrowheads="1"/>
          </p:cNvSpPr>
          <p:nvPr/>
        </p:nvSpPr>
        <p:spPr bwMode="auto">
          <a:xfrm>
            <a:off x="9693815" y="1219199"/>
            <a:ext cx="1096105" cy="609601"/>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63" name="Oval 18"/>
          <p:cNvSpPr>
            <a:spLocks noChangeArrowheads="1"/>
          </p:cNvSpPr>
          <p:nvPr/>
        </p:nvSpPr>
        <p:spPr bwMode="auto">
          <a:xfrm>
            <a:off x="9715500" y="4240329"/>
            <a:ext cx="1074420" cy="518069"/>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64" name="Oval 19"/>
          <p:cNvSpPr>
            <a:spLocks noChangeArrowheads="1"/>
          </p:cNvSpPr>
          <p:nvPr/>
        </p:nvSpPr>
        <p:spPr bwMode="auto">
          <a:xfrm>
            <a:off x="8689147" y="3180472"/>
            <a:ext cx="609600" cy="548731"/>
          </a:xfrm>
          <a:prstGeom prst="ellipse">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65" name="Text Box 20"/>
          <p:cNvSpPr txBox="1">
            <a:spLocks noChangeArrowheads="1"/>
          </p:cNvSpPr>
          <p:nvPr/>
        </p:nvSpPr>
        <p:spPr bwMode="auto">
          <a:xfrm>
            <a:off x="280020" y="3391864"/>
            <a:ext cx="38699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0070C0"/>
                </a:solidFill>
                <a:latin typeface="Times New Roman" panose="02020603050405020304" pitchFamily="18" charset="0"/>
              </a:rPr>
              <a:t> - Nhịp 2/4</a:t>
            </a:r>
          </a:p>
          <a:p>
            <a:pPr>
              <a:spcBef>
                <a:spcPct val="50000"/>
              </a:spcBef>
            </a:pPr>
            <a:r>
              <a:rPr lang="en-US" altLang="en-US" sz="2800" b="1">
                <a:solidFill>
                  <a:srgbClr val="0070C0"/>
                </a:solidFill>
                <a:latin typeface="Times New Roman" panose="02020603050405020304" pitchFamily="18" charset="0"/>
              </a:rPr>
              <a:t> - </a:t>
            </a:r>
            <a:r>
              <a:rPr lang="en-US" altLang="en-US" sz="2800" b="1" smtClean="0">
                <a:solidFill>
                  <a:srgbClr val="0070C0"/>
                </a:solidFill>
                <a:latin typeface="Times New Roman" panose="02020603050405020304" pitchFamily="18" charset="0"/>
              </a:rPr>
              <a:t>Nốt </a:t>
            </a:r>
            <a:r>
              <a:rPr lang="en-US" altLang="en-US" sz="2800" b="1">
                <a:solidFill>
                  <a:srgbClr val="0070C0"/>
                </a:solidFill>
                <a:latin typeface="Times New Roman" panose="02020603050405020304" pitchFamily="18" charset="0"/>
              </a:rPr>
              <a:t>móc đơn chấm </a:t>
            </a:r>
            <a:r>
              <a:rPr lang="en-US" altLang="en-US" sz="2800" b="1" smtClean="0">
                <a:solidFill>
                  <a:srgbClr val="0070C0"/>
                </a:solidFill>
                <a:latin typeface="Times New Roman" panose="02020603050405020304" pitchFamily="18" charset="0"/>
              </a:rPr>
              <a:t>dôi và móc kép (Móc dật). Dấu lặng đơn</a:t>
            </a:r>
            <a:endParaRPr lang="en-US" altLang="en-US" sz="2800" b="1">
              <a:solidFill>
                <a:srgbClr val="0070C0"/>
              </a:solidFill>
              <a:latin typeface="Times New Roman" panose="02020603050405020304" pitchFamily="18" charset="0"/>
            </a:endParaRPr>
          </a:p>
          <a:p>
            <a:pPr>
              <a:spcBef>
                <a:spcPct val="50000"/>
              </a:spcBef>
            </a:pPr>
            <a:r>
              <a:rPr lang="en-US" altLang="en-US" sz="2800" b="1">
                <a:solidFill>
                  <a:srgbClr val="0070C0"/>
                </a:solidFill>
                <a:latin typeface="Times New Roman" panose="02020603050405020304" pitchFamily="18" charset="0"/>
              </a:rPr>
              <a:t> - Dấu </a:t>
            </a:r>
            <a:r>
              <a:rPr lang="en-US" altLang="en-US" sz="2800" b="1" smtClean="0">
                <a:solidFill>
                  <a:srgbClr val="0070C0"/>
                </a:solidFill>
                <a:latin typeface="Times New Roman" panose="02020603050405020304" pitchFamily="18" charset="0"/>
              </a:rPr>
              <a:t>nối</a:t>
            </a:r>
            <a:endParaRPr lang="en-US" altLang="en-US" sz="2800" b="1">
              <a:solidFill>
                <a:srgbClr val="0070C0"/>
              </a:solidFill>
              <a:latin typeface="Times New Roman" panose="02020603050405020304" pitchFamily="18" charset="0"/>
            </a:endParaRPr>
          </a:p>
        </p:txBody>
      </p:sp>
      <p:pic>
        <p:nvPicPr>
          <p:cNvPr id="66" name="Picture 12" descr="DSTARS-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455712" y="0"/>
            <a:ext cx="1152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2" descr="DSTARS-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4237" y="0"/>
            <a:ext cx="1152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AutoShape 24"/>
          <p:cNvSpPr>
            <a:spLocks noChangeArrowheads="1"/>
          </p:cNvSpPr>
          <p:nvPr/>
        </p:nvSpPr>
        <p:spPr bwMode="auto">
          <a:xfrm>
            <a:off x="9074837" y="76200"/>
            <a:ext cx="457200" cy="381000"/>
          </a:xfrm>
          <a:prstGeom prst="star5">
            <a:avLst/>
          </a:prstGeom>
          <a:noFill/>
          <a:ln w="57150">
            <a:solidFill>
              <a:srgbClr val="FF0066"/>
            </a:solidFill>
            <a:miter lim="800000"/>
            <a:headEnd/>
            <a:tailEnd/>
          </a:ln>
          <a:effectLst/>
          <a:extLst>
            <a:ext uri="{909E8E84-426E-40DD-AFC4-6F175D3DCCD1}">
              <a14:hiddenFill xmlns:a14="http://schemas.microsoft.com/office/drawing/2010/main">
                <a:solidFill>
                  <a:srgbClr val="FF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AutoShape 27"/>
          <p:cNvSpPr>
            <a:spLocks noChangeArrowheads="1"/>
          </p:cNvSpPr>
          <p:nvPr/>
        </p:nvSpPr>
        <p:spPr bwMode="auto">
          <a:xfrm>
            <a:off x="464237" y="0"/>
            <a:ext cx="304800" cy="457200"/>
          </a:xfrm>
          <a:prstGeom prst="star5">
            <a:avLst/>
          </a:prstGeom>
          <a:noFill/>
          <a:ln w="5715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FF00"/>
              </a:solidFill>
              <a:cs typeface="Arial" panose="020B0604020202020204" pitchFamily="34" charset="0"/>
            </a:endParaRPr>
          </a:p>
        </p:txBody>
      </p:sp>
      <p:sp>
        <p:nvSpPr>
          <p:cNvPr id="70" name="Oval 18"/>
          <p:cNvSpPr>
            <a:spLocks noChangeArrowheads="1"/>
          </p:cNvSpPr>
          <p:nvPr/>
        </p:nvSpPr>
        <p:spPr bwMode="auto">
          <a:xfrm>
            <a:off x="7377920" y="5474980"/>
            <a:ext cx="1074420" cy="631572"/>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Tree>
    <p:custDataLst>
      <p:tags r:id="rId1"/>
    </p:custDataLst>
    <p:extLst>
      <p:ext uri="{BB962C8B-B14F-4D97-AF65-F5344CB8AC3E}">
        <p14:creationId xmlns:p14="http://schemas.microsoft.com/office/powerpoint/2010/main" val="2788627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checkerboard(across)">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circle(in)">
                                      <p:cBhvr>
                                        <p:cTn id="12" dur="20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checkerboard(across)">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circle(in)">
                                      <p:cBhvr>
                                        <p:cTn id="22" dur="2000"/>
                                        <p:tgtEl>
                                          <p:spTgt spid="6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circle(in)">
                                      <p:cBhvr>
                                        <p:cTn id="25" dur="2000"/>
                                        <p:tgtEl>
                                          <p:spTgt spid="6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circle(in)">
                                      <p:cBhvr>
                                        <p:cTn id="28" dur="2000"/>
                                        <p:tgtEl>
                                          <p:spTgt spid="5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circle(in)">
                                      <p:cBhvr>
                                        <p:cTn id="33" dur="20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circle(in)">
                                      <p:cBhvr>
                                        <p:cTn id="38" dur="20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circle(in)">
                                      <p:cBhvr>
                                        <p:cTn id="43"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p:bldP spid="58" grpId="0"/>
      <p:bldP spid="59" grpId="0" animBg="1"/>
      <p:bldP spid="61" grpId="0" animBg="1"/>
      <p:bldP spid="63" grpId="0" animBg="1"/>
      <p:bldP spid="64" grpId="0" animBg="1"/>
      <p:bldP spid="65" grpId="0"/>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grpSp>
        <p:nvGrpSpPr>
          <p:cNvPr id="51" name="Group 8"/>
          <p:cNvGrpSpPr>
            <a:grpSpLocks/>
          </p:cNvGrpSpPr>
          <p:nvPr/>
        </p:nvGrpSpPr>
        <p:grpSpPr bwMode="auto">
          <a:xfrm>
            <a:off x="4610141" y="181771"/>
            <a:ext cx="7325433" cy="6345639"/>
            <a:chOff x="1824" y="781"/>
            <a:chExt cx="3936" cy="3539"/>
          </a:xfrm>
        </p:grpSpPr>
        <p:grpSp>
          <p:nvGrpSpPr>
            <p:cNvPr id="52" name="Group 9"/>
            <p:cNvGrpSpPr>
              <a:grpSpLocks/>
            </p:cNvGrpSpPr>
            <p:nvPr/>
          </p:nvGrpSpPr>
          <p:grpSpPr bwMode="auto">
            <a:xfrm>
              <a:off x="1824" y="781"/>
              <a:ext cx="3936" cy="2921"/>
              <a:chOff x="1824" y="781"/>
              <a:chExt cx="3936" cy="2921"/>
            </a:xfrm>
          </p:grpSpPr>
          <p:pic>
            <p:nvPicPr>
              <p:cNvPr id="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781"/>
                <a:ext cx="3936" cy="149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261"/>
                <a:ext cx="3936" cy="1441"/>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4" y="3702"/>
              <a:ext cx="3936" cy="618"/>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 Box 15"/>
          <p:cNvSpPr txBox="1">
            <a:spLocks noChangeArrowheads="1"/>
          </p:cNvSpPr>
          <p:nvPr/>
        </p:nvSpPr>
        <p:spPr bwMode="auto">
          <a:xfrm>
            <a:off x="218016" y="297971"/>
            <a:ext cx="433888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0070C0"/>
                </a:solidFill>
                <a:latin typeface="Times New Roman" panose="02020603050405020304" pitchFamily="18" charset="0"/>
              </a:rPr>
              <a:t>* Bài hát được chia làm 3 đoạn với hình thức A-B-A</a:t>
            </a:r>
            <a:r>
              <a:rPr lang="en-US" altLang="en-US" sz="2800" b="1" smtClean="0">
                <a:solidFill>
                  <a:srgbClr val="0070C0"/>
                </a:solidFill>
                <a:latin typeface="Times New Roman" panose="02020603050405020304" pitchFamily="18" charset="0"/>
              </a:rPr>
              <a:t>’, A và Á có 2 câu hát, B có 3 câu hát</a:t>
            </a:r>
            <a:endParaRPr lang="en-US" altLang="en-US" sz="2800" b="1">
              <a:solidFill>
                <a:srgbClr val="0070C0"/>
              </a:solidFill>
              <a:latin typeface="Times New Roman" panose="02020603050405020304" pitchFamily="18" charset="0"/>
            </a:endParaRPr>
          </a:p>
        </p:txBody>
      </p:sp>
      <p:sp>
        <p:nvSpPr>
          <p:cNvPr id="57" name="Text Box 16"/>
          <p:cNvSpPr txBox="1">
            <a:spLocks noChangeArrowheads="1"/>
          </p:cNvSpPr>
          <p:nvPr/>
        </p:nvSpPr>
        <p:spPr bwMode="auto">
          <a:xfrm>
            <a:off x="271262" y="1914104"/>
            <a:ext cx="428563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altLang="en-US" sz="2800" b="1" smtClean="0">
                <a:solidFill>
                  <a:srgbClr val="0070C0"/>
                </a:solidFill>
                <a:latin typeface="Times New Roman" panose="02020603050405020304" pitchFamily="18" charset="0"/>
              </a:rPr>
              <a:t>Câu </a:t>
            </a:r>
            <a:r>
              <a:rPr lang="en-US" altLang="en-US" sz="2800" b="1">
                <a:solidFill>
                  <a:srgbClr val="0070C0"/>
                </a:solidFill>
                <a:latin typeface="Times New Roman" panose="02020603050405020304" pitchFamily="18" charset="0"/>
              </a:rPr>
              <a:t>1: “Khắp </a:t>
            </a:r>
            <a:r>
              <a:rPr lang="en-US" altLang="en-US" sz="2800" b="1" smtClean="0">
                <a:solidFill>
                  <a:srgbClr val="0070C0"/>
                </a:solidFill>
                <a:latin typeface="Times New Roman" panose="02020603050405020304" pitchFamily="18" charset="0"/>
              </a:rPr>
              <a:t>phố</a:t>
            </a:r>
            <a:r>
              <a:rPr lang="en-US" altLang="en-US" sz="2800" b="1">
                <a:solidFill>
                  <a:srgbClr val="0070C0"/>
                </a:solidFill>
                <a:latin typeface="Times New Roman" panose="02020603050405020304" pitchFamily="18" charset="0"/>
              </a:rPr>
              <a:t>.....hè hè</a:t>
            </a:r>
            <a:r>
              <a:rPr lang="en-US" altLang="en-US" sz="2800" b="1" smtClean="0">
                <a:solidFill>
                  <a:srgbClr val="0070C0"/>
                </a:solidFill>
                <a:latin typeface="Times New Roman" panose="02020603050405020304" pitchFamily="18" charset="0"/>
              </a:rPr>
              <a:t>” - </a:t>
            </a:r>
            <a:r>
              <a:rPr lang="en-US" altLang="en-US" sz="2800" b="1">
                <a:solidFill>
                  <a:srgbClr val="0070C0"/>
                </a:solidFill>
                <a:latin typeface="Times New Roman" panose="02020603050405020304" pitchFamily="18" charset="0"/>
              </a:rPr>
              <a:t>Câu 2: “Và </a:t>
            </a:r>
            <a:r>
              <a:rPr lang="en-US" altLang="en-US" sz="2800" b="1" smtClean="0">
                <a:solidFill>
                  <a:srgbClr val="0070C0"/>
                </a:solidFill>
                <a:latin typeface="Times New Roman" panose="02020603050405020304" pitchFamily="18" charset="0"/>
              </a:rPr>
              <a:t>trong...</a:t>
            </a:r>
            <a:r>
              <a:rPr lang="en-US" altLang="en-US" sz="2800" b="1">
                <a:solidFill>
                  <a:srgbClr val="0070C0"/>
                </a:solidFill>
                <a:latin typeface="Times New Roman" panose="02020603050405020304" pitchFamily="18" charset="0"/>
              </a:rPr>
              <a:t>hè hè”</a:t>
            </a:r>
          </a:p>
        </p:txBody>
      </p:sp>
      <p:sp>
        <p:nvSpPr>
          <p:cNvPr id="58" name="Text Box 17"/>
          <p:cNvSpPr txBox="1">
            <a:spLocks noChangeArrowheads="1"/>
          </p:cNvSpPr>
          <p:nvPr/>
        </p:nvSpPr>
        <p:spPr bwMode="auto">
          <a:xfrm>
            <a:off x="218015" y="3239087"/>
            <a:ext cx="50165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smtClean="0">
                <a:solidFill>
                  <a:srgbClr val="0070C0"/>
                </a:solidFill>
                <a:latin typeface="Times New Roman" panose="02020603050405020304" pitchFamily="18" charset="0"/>
              </a:rPr>
              <a:t>-Câu 3: </a:t>
            </a:r>
            <a:r>
              <a:rPr lang="en-US" altLang="en-US" sz="2800" b="1">
                <a:solidFill>
                  <a:srgbClr val="0070C0"/>
                </a:solidFill>
                <a:latin typeface="Times New Roman" panose="02020603050405020304" pitchFamily="18" charset="0"/>
              </a:rPr>
              <a:t>“Chạy theo...mưa về”</a:t>
            </a:r>
          </a:p>
          <a:p>
            <a:pPr>
              <a:spcBef>
                <a:spcPct val="50000"/>
              </a:spcBef>
              <a:buFontTx/>
              <a:buChar char="-"/>
            </a:pPr>
            <a:r>
              <a:rPr lang="en-US" altLang="en-US" sz="2800" b="1">
                <a:solidFill>
                  <a:srgbClr val="0070C0"/>
                </a:solidFill>
                <a:latin typeface="Times New Roman" panose="02020603050405020304" pitchFamily="18" charset="0"/>
              </a:rPr>
              <a:t> Câu </a:t>
            </a:r>
            <a:r>
              <a:rPr lang="en-US" altLang="en-US" sz="2800" b="1" smtClean="0">
                <a:solidFill>
                  <a:srgbClr val="0070C0"/>
                </a:solidFill>
                <a:latin typeface="Times New Roman" panose="02020603050405020304" pitchFamily="18" charset="0"/>
              </a:rPr>
              <a:t>4: </a:t>
            </a:r>
            <a:r>
              <a:rPr lang="en-US" altLang="en-US" sz="2800" b="1">
                <a:solidFill>
                  <a:srgbClr val="0070C0"/>
                </a:solidFill>
                <a:latin typeface="Times New Roman" panose="02020603050405020304" pitchFamily="18" charset="0"/>
              </a:rPr>
              <a:t>“Giọt mưa...trong gió”</a:t>
            </a:r>
          </a:p>
          <a:p>
            <a:pPr>
              <a:spcBef>
                <a:spcPct val="50000"/>
              </a:spcBef>
            </a:pPr>
            <a:r>
              <a:rPr lang="en-US" altLang="en-US" sz="2800" b="1">
                <a:solidFill>
                  <a:srgbClr val="0070C0"/>
                </a:solidFill>
                <a:latin typeface="Times New Roman" panose="02020603050405020304" pitchFamily="18" charset="0"/>
              </a:rPr>
              <a:t>- Câu </a:t>
            </a:r>
            <a:r>
              <a:rPr lang="en-US" altLang="en-US" sz="2800" b="1" smtClean="0">
                <a:solidFill>
                  <a:srgbClr val="0070C0"/>
                </a:solidFill>
                <a:latin typeface="Times New Roman" panose="02020603050405020304" pitchFamily="18" charset="0"/>
              </a:rPr>
              <a:t>5: </a:t>
            </a:r>
            <a:r>
              <a:rPr lang="en-US" altLang="en-US" sz="2800" b="1">
                <a:solidFill>
                  <a:srgbClr val="0070C0"/>
                </a:solidFill>
                <a:latin typeface="Times New Roman" panose="02020603050405020304" pitchFamily="18" charset="0"/>
              </a:rPr>
              <a:t>“Giọt mưa...ngọn cờ”</a:t>
            </a:r>
          </a:p>
        </p:txBody>
      </p:sp>
      <p:sp>
        <p:nvSpPr>
          <p:cNvPr id="59" name="Text Box 18"/>
          <p:cNvSpPr txBox="1">
            <a:spLocks noChangeArrowheads="1"/>
          </p:cNvSpPr>
          <p:nvPr/>
        </p:nvSpPr>
        <p:spPr bwMode="auto">
          <a:xfrm>
            <a:off x="243126" y="5164015"/>
            <a:ext cx="507543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smtClean="0">
                <a:solidFill>
                  <a:srgbClr val="0070C0"/>
                </a:solidFill>
                <a:latin typeface="Times New Roman" panose="02020603050405020304" pitchFamily="18" charset="0"/>
              </a:rPr>
              <a:t>- </a:t>
            </a:r>
            <a:r>
              <a:rPr lang="en-US" altLang="en-US" sz="2800" b="1">
                <a:solidFill>
                  <a:srgbClr val="0070C0"/>
                </a:solidFill>
                <a:latin typeface="Times New Roman" panose="02020603050405020304" pitchFamily="18" charset="0"/>
              </a:rPr>
              <a:t>Câu </a:t>
            </a:r>
            <a:r>
              <a:rPr lang="en-US" altLang="en-US" sz="2800" b="1" smtClean="0">
                <a:solidFill>
                  <a:srgbClr val="0070C0"/>
                </a:solidFill>
                <a:latin typeface="Times New Roman" panose="02020603050405020304" pitchFamily="18" charset="0"/>
              </a:rPr>
              <a:t>6: </a:t>
            </a:r>
            <a:r>
              <a:rPr lang="en-US" altLang="en-US" sz="2800" b="1">
                <a:solidFill>
                  <a:srgbClr val="0070C0"/>
                </a:solidFill>
                <a:latin typeface="Times New Roman" panose="02020603050405020304" pitchFamily="18" charset="0"/>
              </a:rPr>
              <a:t>“Em đón....đầu mùa”</a:t>
            </a:r>
          </a:p>
          <a:p>
            <a:pPr>
              <a:spcBef>
                <a:spcPct val="50000"/>
              </a:spcBef>
            </a:pPr>
            <a:r>
              <a:rPr lang="en-US" altLang="en-US" sz="2800" b="1">
                <a:solidFill>
                  <a:srgbClr val="0070C0"/>
                </a:solidFill>
                <a:latin typeface="Times New Roman" panose="02020603050405020304" pitchFamily="18" charset="0"/>
              </a:rPr>
              <a:t>- Câu </a:t>
            </a:r>
            <a:r>
              <a:rPr lang="en-US" altLang="en-US" sz="2800" b="1" smtClean="0">
                <a:solidFill>
                  <a:srgbClr val="0070C0"/>
                </a:solidFill>
                <a:latin typeface="Times New Roman" panose="02020603050405020304" pitchFamily="18" charset="0"/>
              </a:rPr>
              <a:t>7: </a:t>
            </a:r>
            <a:r>
              <a:rPr lang="en-US" altLang="en-US" sz="2800" b="1">
                <a:solidFill>
                  <a:srgbClr val="0070C0"/>
                </a:solidFill>
                <a:latin typeface="Times New Roman" panose="02020603050405020304" pitchFamily="18" charset="0"/>
              </a:rPr>
              <a:t>“Và em....mùa hè”</a:t>
            </a:r>
          </a:p>
        </p:txBody>
      </p:sp>
      <p:sp>
        <p:nvSpPr>
          <p:cNvPr id="60" name="AutoShape 25"/>
          <p:cNvSpPr>
            <a:spLocks noChangeArrowheads="1"/>
          </p:cNvSpPr>
          <p:nvPr/>
        </p:nvSpPr>
        <p:spPr bwMode="auto">
          <a:xfrm>
            <a:off x="6629400" y="1821804"/>
            <a:ext cx="111855" cy="317833"/>
          </a:xfrm>
          <a:prstGeom prst="downArrow">
            <a:avLst>
              <a:gd name="adj1" fmla="val 50000"/>
              <a:gd name="adj2" fmla="val 100000"/>
            </a:avLst>
          </a:prstGeom>
          <a:solidFill>
            <a:srgbClr val="FF0066"/>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26"/>
          <p:cNvSpPr>
            <a:spLocks noChangeArrowheads="1"/>
          </p:cNvSpPr>
          <p:nvPr/>
        </p:nvSpPr>
        <p:spPr bwMode="auto">
          <a:xfrm>
            <a:off x="9518320" y="3982329"/>
            <a:ext cx="111855" cy="317833"/>
          </a:xfrm>
          <a:prstGeom prst="downArrow">
            <a:avLst>
              <a:gd name="adj1" fmla="val 50000"/>
              <a:gd name="adj2" fmla="val 100000"/>
            </a:avLst>
          </a:prstGeom>
          <a:solidFill>
            <a:srgbClr val="FF0066"/>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5" name="Picture 78" descr="single flow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6524" y="6324600"/>
            <a:ext cx="141590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AutoShape 26"/>
          <p:cNvSpPr>
            <a:spLocks noChangeArrowheads="1"/>
          </p:cNvSpPr>
          <p:nvPr/>
        </p:nvSpPr>
        <p:spPr bwMode="auto">
          <a:xfrm>
            <a:off x="11443248" y="5288280"/>
            <a:ext cx="111855" cy="317833"/>
          </a:xfrm>
          <a:prstGeom prst="downArrow">
            <a:avLst>
              <a:gd name="adj1" fmla="val 50000"/>
              <a:gd name="adj2" fmla="val 100000"/>
            </a:avLst>
          </a:prstGeom>
          <a:solidFill>
            <a:srgbClr val="FF0066"/>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extLst>
      <p:ext uri="{BB962C8B-B14F-4D97-AF65-F5344CB8AC3E}">
        <p14:creationId xmlns:p14="http://schemas.microsoft.com/office/powerpoint/2010/main" val="283370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heckerboard(across)">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checkerboard(across)">
                                      <p:cBhvr>
                                        <p:cTn id="12" dur="500"/>
                                        <p:tgtEl>
                                          <p:spTgt spid="57"/>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1000"/>
                                        <p:tgtEl>
                                          <p:spTgt spid="60"/>
                                        </p:tgtEl>
                                      </p:cBhvr>
                                    </p:animEffect>
                                    <p:anim calcmode="lin" valueType="num">
                                      <p:cBhvr>
                                        <p:cTn id="17" dur="1000" fill="hold"/>
                                        <p:tgtEl>
                                          <p:spTgt spid="60"/>
                                        </p:tgtEl>
                                        <p:attrNameLst>
                                          <p:attrName>ppt_x</p:attrName>
                                        </p:attrNameLst>
                                      </p:cBhvr>
                                      <p:tavLst>
                                        <p:tav tm="0">
                                          <p:val>
                                            <p:strVal val="#ppt_x"/>
                                          </p:val>
                                        </p:tav>
                                        <p:tav tm="100000">
                                          <p:val>
                                            <p:strVal val="#ppt_x"/>
                                          </p:val>
                                        </p:tav>
                                      </p:tavLst>
                                    </p:anim>
                                    <p:anim calcmode="lin" valueType="num">
                                      <p:cBhvr>
                                        <p:cTn id="1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checkerboard(across)">
                                      <p:cBhvr>
                                        <p:cTn id="23" dur="500"/>
                                        <p:tgtEl>
                                          <p:spTgt spid="58"/>
                                        </p:tgtEl>
                                      </p:cBhvr>
                                    </p:animEffect>
                                  </p:childTnLst>
                                </p:cTn>
                              </p:par>
                            </p:childTnLst>
                          </p:cTn>
                        </p:par>
                        <p:par>
                          <p:cTn id="24" fill="hold">
                            <p:stCondLst>
                              <p:cond delay="500"/>
                            </p:stCondLst>
                            <p:childTnLst>
                              <p:par>
                                <p:cTn id="25" presetID="47"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checkerboard(across)">
                                      <p:cBhvr>
                                        <p:cTn id="34" dur="500"/>
                                        <p:tgtEl>
                                          <p:spTgt spid="59"/>
                                        </p:tgtEl>
                                      </p:cBhvr>
                                    </p:animEffect>
                                  </p:childTnLst>
                                </p:cTn>
                              </p:par>
                            </p:childTnLst>
                          </p:cTn>
                        </p:par>
                        <p:par>
                          <p:cTn id="35" fill="hold">
                            <p:stCondLst>
                              <p:cond delay="500"/>
                            </p:stCondLst>
                            <p:childTnLst>
                              <p:par>
                                <p:cTn id="36" presetID="47" presetClass="entr" presetSubtype="0" fill="hold" nodeType="after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1000"/>
                                        <p:tgtEl>
                                          <p:spTgt spid="66"/>
                                        </p:tgtEl>
                                      </p:cBhvr>
                                    </p:animEffect>
                                    <p:anim calcmode="lin" valueType="num">
                                      <p:cBhvr>
                                        <p:cTn id="39" dur="1000" fill="hold"/>
                                        <p:tgtEl>
                                          <p:spTgt spid="66"/>
                                        </p:tgtEl>
                                        <p:attrNameLst>
                                          <p:attrName>ppt_x</p:attrName>
                                        </p:attrNameLst>
                                      </p:cBhvr>
                                      <p:tavLst>
                                        <p:tav tm="0">
                                          <p:val>
                                            <p:strVal val="#ppt_x"/>
                                          </p:val>
                                        </p:tav>
                                        <p:tav tm="100000">
                                          <p:val>
                                            <p:strVal val="#ppt_x"/>
                                          </p:val>
                                        </p:tav>
                                      </p:tavLst>
                                    </p:anim>
                                    <p:anim calcmode="lin" valueType="num">
                                      <p:cBhvr>
                                        <p:cTn id="40"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024" y="1259339"/>
            <a:ext cx="11559654" cy="2308324"/>
          </a:xfrm>
          <a:prstGeom prst="rect">
            <a:avLst/>
          </a:prstGeom>
        </p:spPr>
        <p:txBody>
          <a:bodyPr wrap="square">
            <a:spAutoFit/>
          </a:bodyPr>
          <a:lstStyle/>
          <a:p>
            <a:r>
              <a:rPr lang="vi-VN" sz="3600" b="1">
                <a:solidFill>
                  <a:srgbClr val="262626"/>
                </a:solidFill>
                <a:latin typeface="+mj-lt"/>
              </a:rPr>
              <a:t>Ý nghĩa: Bài hát là niềm cảm xúc của lứa tuổi học trò khi tiếng ve đầu tiên báo hiệu mùa hè đến. Qua đó thể hiện sự hồn nhiên trong sáng của các em trước thiên nhiên, trước cuộc sống</a:t>
            </a:r>
            <a:endParaRPr lang="en-US" sz="3600" b="1">
              <a:latin typeface="+mj-lt"/>
            </a:endParaRPr>
          </a:p>
        </p:txBody>
      </p:sp>
    </p:spTree>
    <p:extLst>
      <p:ext uri="{BB962C8B-B14F-4D97-AF65-F5344CB8AC3E}">
        <p14:creationId xmlns:p14="http://schemas.microsoft.com/office/powerpoint/2010/main" val="2346310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11"/>
          <p:cNvSpPr>
            <a:spLocks noChangeArrowheads="1" noChangeShapeType="1" noTextEdit="1"/>
          </p:cNvSpPr>
          <p:nvPr/>
        </p:nvSpPr>
        <p:spPr bwMode="auto">
          <a:xfrm>
            <a:off x="2593080" y="105549"/>
            <a:ext cx="6306516" cy="398990"/>
          </a:xfrm>
          <a:prstGeom prst="rect">
            <a:avLst/>
          </a:prstGeom>
        </p:spPr>
        <p:txBody>
          <a:bodyPr wrap="none" fromWordArt="1">
            <a:prstTxWarp prst="textPlain">
              <a:avLst>
                <a:gd name="adj" fmla="val 50000"/>
              </a:avLst>
            </a:prstTxWarp>
          </a:bodyPr>
          <a:lstStyle/>
          <a:p>
            <a:pPr algn="dist"/>
            <a:r>
              <a:rPr lang="en-US" sz="3600" b="1" kern="10" dirty="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Hát kết </a:t>
            </a:r>
            <a:r>
              <a:rPr lang="en-US" sz="36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hợp vỗ tay theo phách, nhịp</a:t>
            </a:r>
            <a:endPar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pic>
        <p:nvPicPr>
          <p:cNvPr id="2" name="Tiếng ve gọi hè - âm nhạc lớp 7 -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35" y="562970"/>
            <a:ext cx="12096466" cy="6010986"/>
          </a:xfrm>
          <a:prstGeom prst="rect">
            <a:avLst/>
          </a:prstGeom>
        </p:spPr>
      </p:pic>
    </p:spTree>
    <p:extLst>
      <p:ext uri="{BB962C8B-B14F-4D97-AF65-F5344CB8AC3E}">
        <p14:creationId xmlns:p14="http://schemas.microsoft.com/office/powerpoint/2010/main" val="343652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6"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6"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6"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6"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9" name="WordArt 11"/>
          <p:cNvSpPr>
            <a:spLocks noChangeArrowheads="1" noChangeShapeType="1" noTextEdit="1"/>
          </p:cNvSpPr>
          <p:nvPr/>
        </p:nvSpPr>
        <p:spPr bwMode="auto">
          <a:xfrm>
            <a:off x="2593080" y="173789"/>
            <a:ext cx="6306516" cy="398990"/>
          </a:xfrm>
          <a:prstGeom prst="rect">
            <a:avLst/>
          </a:prstGeom>
        </p:spPr>
        <p:txBody>
          <a:bodyPr wrap="none" fromWordArt="1">
            <a:prstTxWarp prst="textPlain">
              <a:avLst>
                <a:gd name="adj" fmla="val 50000"/>
              </a:avLst>
            </a:prstTxWarp>
          </a:bodyPr>
          <a:lstStyle/>
          <a:p>
            <a:pPr algn="dist"/>
            <a:r>
              <a:rPr lang="en-US" sz="36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Hát theo hình thức lĩnh xướng và hoà giọng</a:t>
            </a:r>
            <a:endParaRPr lang="en-US" sz="3600"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pic>
        <p:nvPicPr>
          <p:cNvPr id="50" name="Tiếng ve gọi hè Karaoke. cut 2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51883" y="590241"/>
            <a:ext cx="11697759" cy="6131432"/>
          </a:xfrm>
          <a:prstGeom prst="rect">
            <a:avLst/>
          </a:prstGeom>
        </p:spPr>
      </p:pic>
    </p:spTree>
    <p:custDataLst>
      <p:tags r:id="rId1"/>
    </p:custDataLst>
    <p:extLst>
      <p:ext uri="{BB962C8B-B14F-4D97-AF65-F5344CB8AC3E}">
        <p14:creationId xmlns:p14="http://schemas.microsoft.com/office/powerpoint/2010/main" val="333501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0"/>
                                        </p:tgtEl>
                                      </p:cBhvr>
                                    </p:cmd>
                                  </p:childTnLst>
                                </p:cTn>
                              </p:par>
                            </p:childTnLst>
                          </p:cTn>
                        </p:par>
                      </p:childTnLst>
                    </p:cTn>
                  </p:par>
                </p:childTnLst>
              </p:cTn>
              <p:nextCondLst>
                <p:cond evt="onClick" delay="0">
                  <p:tgtEl>
                    <p:spTgt spid="50"/>
                  </p:tgtEl>
                </p:cond>
              </p:nextCondLst>
            </p:seq>
            <p:video>
              <p:cMediaNode vol="80000">
                <p:cTn id="7" fill="hold" display="0">
                  <p:stCondLst>
                    <p:cond delay="indefinite"/>
                  </p:stCondLst>
                </p:cTn>
                <p:tgtEl>
                  <p:spTgt spid="5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9051" y="-28573"/>
            <a:ext cx="12211051" cy="6900863"/>
            <a:chOff x="-9" y="-18"/>
            <a:chExt cx="5769" cy="4347"/>
          </a:xfrm>
        </p:grpSpPr>
        <p:pic>
          <p:nvPicPr>
            <p:cNvPr id="3" name="Picture 14" descr="POINSET2"/>
            <p:cNvPicPr>
              <a:picLocks noChangeAspect="1" noChangeArrowheads="1"/>
            </p:cNvPicPr>
            <p:nvPr/>
          </p:nvPicPr>
          <p:blipFill>
            <a:blip r:embed="rId4" cstate="print"/>
            <a:srcRect/>
            <a:stretch>
              <a:fillRect/>
            </a:stretch>
          </p:blipFill>
          <p:spPr bwMode="auto">
            <a:xfrm>
              <a:off x="-9" y="-18"/>
              <a:ext cx="480" cy="960"/>
            </a:xfrm>
            <a:prstGeom prst="rect">
              <a:avLst/>
            </a:prstGeom>
            <a:noFill/>
            <a:ln w="9525">
              <a:noFill/>
              <a:miter lim="800000"/>
              <a:headEnd/>
              <a:tailEnd/>
            </a:ln>
          </p:spPr>
        </p:pic>
        <p:pic>
          <p:nvPicPr>
            <p:cNvPr id="4" name="Picture 15" descr="POINSET2"/>
            <p:cNvPicPr>
              <a:picLocks noChangeAspect="1" noChangeArrowheads="1"/>
            </p:cNvPicPr>
            <p:nvPr/>
          </p:nvPicPr>
          <p:blipFill>
            <a:blip r:embed="rId4" cstate="print"/>
            <a:srcRect/>
            <a:stretch>
              <a:fillRect/>
            </a:stretch>
          </p:blipFill>
          <p:spPr bwMode="auto">
            <a:xfrm rot="10800000">
              <a:off x="5280" y="3369"/>
              <a:ext cx="480" cy="960"/>
            </a:xfrm>
            <a:prstGeom prst="rect">
              <a:avLst/>
            </a:prstGeom>
            <a:noFill/>
            <a:ln w="9525">
              <a:noFill/>
              <a:miter lim="800000"/>
              <a:headEnd/>
              <a:tailEnd/>
            </a:ln>
          </p:spPr>
        </p:pic>
        <p:pic>
          <p:nvPicPr>
            <p:cNvPr id="5" name="Picture 16" descr="POINSET2"/>
            <p:cNvPicPr>
              <a:picLocks noChangeAspect="1" noChangeArrowheads="1"/>
            </p:cNvPicPr>
            <p:nvPr/>
          </p:nvPicPr>
          <p:blipFill>
            <a:blip r:embed="rId4" cstate="print"/>
            <a:srcRect/>
            <a:stretch>
              <a:fillRect/>
            </a:stretch>
          </p:blipFill>
          <p:spPr bwMode="auto">
            <a:xfrm rot="-5400000">
              <a:off x="-226" y="3577"/>
              <a:ext cx="960" cy="526"/>
            </a:xfrm>
            <a:prstGeom prst="rect">
              <a:avLst/>
            </a:prstGeom>
            <a:noFill/>
            <a:ln w="9525">
              <a:noFill/>
              <a:miter lim="800000"/>
              <a:headEnd/>
              <a:tailEnd/>
            </a:ln>
          </p:spPr>
        </p:pic>
        <p:pic>
          <p:nvPicPr>
            <p:cNvPr id="6" name="Picture 17" descr="POINSET2"/>
            <p:cNvPicPr>
              <a:picLocks noChangeAspect="1" noChangeArrowheads="1"/>
            </p:cNvPicPr>
            <p:nvPr/>
          </p:nvPicPr>
          <p:blipFill>
            <a:blip r:embed="rId4" cstate="print"/>
            <a:srcRect/>
            <a:stretch>
              <a:fillRect/>
            </a:stretch>
          </p:blipFill>
          <p:spPr bwMode="auto">
            <a:xfrm rot="5400000">
              <a:off x="5003" y="280"/>
              <a:ext cx="1056" cy="459"/>
            </a:xfrm>
            <a:prstGeom prst="rect">
              <a:avLst/>
            </a:prstGeom>
            <a:noFill/>
            <a:ln w="9525">
              <a:noFill/>
              <a:miter lim="800000"/>
              <a:headEnd/>
              <a:tailEnd/>
            </a:ln>
          </p:spPr>
        </p:pic>
        <p:grpSp>
          <p:nvGrpSpPr>
            <p:cNvPr id="7" name="Group 18"/>
            <p:cNvGrpSpPr>
              <a:grpSpLocks/>
            </p:cNvGrpSpPr>
            <p:nvPr/>
          </p:nvGrpSpPr>
          <p:grpSpPr bwMode="auto">
            <a:xfrm>
              <a:off x="462" y="0"/>
              <a:ext cx="4905" cy="96"/>
              <a:chOff x="480" y="0"/>
              <a:chExt cx="4905" cy="96"/>
            </a:xfrm>
          </p:grpSpPr>
          <p:sp>
            <p:nvSpPr>
              <p:cNvPr id="35" name="AutoShape 19"/>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6" name="AutoShape 20"/>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7" name="AutoShape 21"/>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8" name="AutoShape 22"/>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9" name="AutoShape 23"/>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0" name="AutoShape 24"/>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1" name="AutoShape 25"/>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2" name="AutoShape 26"/>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3" name="AutoShape 27"/>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4" name="AutoShape 28"/>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5" name="AutoShape 29"/>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46" name="AutoShape 30"/>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8" name="Group 31"/>
            <p:cNvGrpSpPr>
              <a:grpSpLocks/>
            </p:cNvGrpSpPr>
            <p:nvPr/>
          </p:nvGrpSpPr>
          <p:grpSpPr bwMode="auto">
            <a:xfrm>
              <a:off x="471" y="4224"/>
              <a:ext cx="4905" cy="96"/>
              <a:chOff x="480" y="0"/>
              <a:chExt cx="4905" cy="96"/>
            </a:xfrm>
          </p:grpSpPr>
          <p:sp>
            <p:nvSpPr>
              <p:cNvPr id="23" name="AutoShape 32"/>
              <p:cNvSpPr>
                <a:spLocks noChangeArrowheads="1"/>
              </p:cNvSpPr>
              <p:nvPr/>
            </p:nvSpPr>
            <p:spPr bwMode="auto">
              <a:xfrm>
                <a:off x="48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4" name="AutoShape 33"/>
              <p:cNvSpPr>
                <a:spLocks noChangeArrowheads="1"/>
              </p:cNvSpPr>
              <p:nvPr/>
            </p:nvSpPr>
            <p:spPr bwMode="auto">
              <a:xfrm>
                <a:off x="89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5" name="AutoShape 34"/>
              <p:cNvSpPr>
                <a:spLocks noChangeArrowheads="1"/>
              </p:cNvSpPr>
              <p:nvPr/>
            </p:nvSpPr>
            <p:spPr bwMode="auto">
              <a:xfrm>
                <a:off x="130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6" name="AutoShape 35"/>
              <p:cNvSpPr>
                <a:spLocks noChangeArrowheads="1"/>
              </p:cNvSpPr>
              <p:nvPr/>
            </p:nvSpPr>
            <p:spPr bwMode="auto">
              <a:xfrm>
                <a:off x="171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7" name="AutoShape 36"/>
              <p:cNvSpPr>
                <a:spLocks noChangeArrowheads="1"/>
              </p:cNvSpPr>
              <p:nvPr/>
            </p:nvSpPr>
            <p:spPr bwMode="auto">
              <a:xfrm>
                <a:off x="212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8" name="AutoShape 37"/>
              <p:cNvSpPr>
                <a:spLocks noChangeArrowheads="1"/>
              </p:cNvSpPr>
              <p:nvPr/>
            </p:nvSpPr>
            <p:spPr bwMode="auto">
              <a:xfrm>
                <a:off x="253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9" name="AutoShape 38"/>
              <p:cNvSpPr>
                <a:spLocks noChangeArrowheads="1"/>
              </p:cNvSpPr>
              <p:nvPr/>
            </p:nvSpPr>
            <p:spPr bwMode="auto">
              <a:xfrm>
                <a:off x="294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0" name="AutoShape 39"/>
              <p:cNvSpPr>
                <a:spLocks noChangeArrowheads="1"/>
              </p:cNvSpPr>
              <p:nvPr/>
            </p:nvSpPr>
            <p:spPr bwMode="auto">
              <a:xfrm>
                <a:off x="3360"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1" name="AutoShape 40"/>
              <p:cNvSpPr>
                <a:spLocks noChangeArrowheads="1"/>
              </p:cNvSpPr>
              <p:nvPr/>
            </p:nvSpPr>
            <p:spPr bwMode="auto">
              <a:xfrm>
                <a:off x="3774"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2" name="AutoShape 41"/>
              <p:cNvSpPr>
                <a:spLocks noChangeArrowheads="1"/>
              </p:cNvSpPr>
              <p:nvPr/>
            </p:nvSpPr>
            <p:spPr bwMode="auto">
              <a:xfrm>
                <a:off x="4185"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3" name="AutoShape 42"/>
              <p:cNvSpPr>
                <a:spLocks noChangeArrowheads="1"/>
              </p:cNvSpPr>
              <p:nvPr/>
            </p:nvSpPr>
            <p:spPr bwMode="auto">
              <a:xfrm>
                <a:off x="4599"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34" name="AutoShape 43"/>
              <p:cNvSpPr>
                <a:spLocks noChangeArrowheads="1"/>
              </p:cNvSpPr>
              <p:nvPr/>
            </p:nvSpPr>
            <p:spPr bwMode="auto">
              <a:xfrm>
                <a:off x="5001" y="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9" name="Group 44"/>
            <p:cNvGrpSpPr>
              <a:grpSpLocks/>
            </p:cNvGrpSpPr>
            <p:nvPr/>
          </p:nvGrpSpPr>
          <p:grpSpPr bwMode="auto">
            <a:xfrm>
              <a:off x="7" y="910"/>
              <a:ext cx="96" cy="2439"/>
              <a:chOff x="-2" y="865"/>
              <a:chExt cx="96" cy="2439"/>
            </a:xfrm>
          </p:grpSpPr>
          <p:sp>
            <p:nvSpPr>
              <p:cNvPr id="17" name="AutoShape 45"/>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8" name="AutoShape 46"/>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9" name="AutoShape 47"/>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0" name="AutoShape 48"/>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1" name="AutoShape 49"/>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22" name="AutoShape 50"/>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nvGrpSpPr>
            <p:cNvPr id="10" name="Group 51"/>
            <p:cNvGrpSpPr>
              <a:grpSpLocks/>
            </p:cNvGrpSpPr>
            <p:nvPr/>
          </p:nvGrpSpPr>
          <p:grpSpPr bwMode="auto">
            <a:xfrm>
              <a:off x="5655" y="1014"/>
              <a:ext cx="96" cy="2439"/>
              <a:chOff x="-2" y="865"/>
              <a:chExt cx="96" cy="2439"/>
            </a:xfrm>
          </p:grpSpPr>
          <p:sp>
            <p:nvSpPr>
              <p:cNvPr id="11" name="AutoShape 52"/>
              <p:cNvSpPr>
                <a:spLocks noChangeArrowheads="1"/>
              </p:cNvSpPr>
              <p:nvPr/>
            </p:nvSpPr>
            <p:spPr bwMode="auto">
              <a:xfrm rot="5400000">
                <a:off x="-146" y="1009"/>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2" name="AutoShape 53"/>
              <p:cNvSpPr>
                <a:spLocks noChangeArrowheads="1"/>
              </p:cNvSpPr>
              <p:nvPr/>
            </p:nvSpPr>
            <p:spPr bwMode="auto">
              <a:xfrm rot="5400000">
                <a:off x="-146" y="1420"/>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3" name="AutoShape 54"/>
              <p:cNvSpPr>
                <a:spLocks noChangeArrowheads="1"/>
              </p:cNvSpPr>
              <p:nvPr/>
            </p:nvSpPr>
            <p:spPr bwMode="auto">
              <a:xfrm rot="5400000">
                <a:off x="-146" y="183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4" name="AutoShape 55"/>
              <p:cNvSpPr>
                <a:spLocks noChangeArrowheads="1"/>
              </p:cNvSpPr>
              <p:nvPr/>
            </p:nvSpPr>
            <p:spPr bwMode="auto">
              <a:xfrm rot="5400000">
                <a:off x="-146" y="2248"/>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5" name="AutoShape 56"/>
              <p:cNvSpPr>
                <a:spLocks noChangeArrowheads="1"/>
              </p:cNvSpPr>
              <p:nvPr/>
            </p:nvSpPr>
            <p:spPr bwMode="auto">
              <a:xfrm rot="5400000">
                <a:off x="-146" y="2653"/>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sp>
            <p:nvSpPr>
              <p:cNvPr id="16" name="AutoShape 57"/>
              <p:cNvSpPr>
                <a:spLocks noChangeArrowheads="1"/>
              </p:cNvSpPr>
              <p:nvPr/>
            </p:nvSpPr>
            <p:spPr bwMode="auto">
              <a:xfrm rot="5400000">
                <a:off x="-146" y="3064"/>
                <a:ext cx="384" cy="96"/>
              </a:xfrm>
              <a:prstGeom prst="sun">
                <a:avLst>
                  <a:gd name="adj" fmla="val 25000"/>
                </a:avLst>
              </a:prstGeom>
              <a:solidFill>
                <a:srgbClr val="00FFFF"/>
              </a:solidFill>
              <a:ln w="9525">
                <a:solidFill>
                  <a:srgbClr val="FF00FF"/>
                </a:solidFill>
                <a:miter lim="800000"/>
                <a:headEnd/>
                <a:tailEnd/>
              </a:ln>
            </p:spPr>
            <p:txBody>
              <a:bodyPr wrap="none" anchor="ctr"/>
              <a:lstStyle/>
              <a:p>
                <a:pPr algn="l"/>
                <a:endParaRPr lang="vi-VN" sz="2400">
                  <a:latin typeface="Arial" charset="0"/>
                  <a:cs typeface="Arial" charset="0"/>
                </a:endParaRPr>
              </a:p>
            </p:txBody>
          </p:sp>
        </p:grpSp>
      </p:grpSp>
      <p:sp>
        <p:nvSpPr>
          <p:cNvPr id="47" name="WordArt 11"/>
          <p:cNvSpPr>
            <a:spLocks noChangeArrowheads="1" noChangeShapeType="1" noTextEdit="1"/>
          </p:cNvSpPr>
          <p:nvPr/>
        </p:nvSpPr>
        <p:spPr bwMode="auto">
          <a:xfrm>
            <a:off x="675697" y="214504"/>
            <a:ext cx="5381558" cy="671691"/>
          </a:xfrm>
          <a:prstGeom prst="rect">
            <a:avLst/>
          </a:prstGeom>
        </p:spPr>
        <p:txBody>
          <a:bodyPr wrap="none" fromWordArt="1">
            <a:prstTxWarp prst="textPlain">
              <a:avLst>
                <a:gd name="adj" fmla="val 48919"/>
              </a:avLst>
            </a:prstTxWarp>
          </a:bodyPr>
          <a:lstStyle/>
          <a:p>
            <a:pPr algn="dist"/>
            <a:r>
              <a:rPr lang="en-US" sz="3600" b="1" i="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Củng cố</a:t>
            </a:r>
          </a:p>
        </p:txBody>
      </p:sp>
      <p:pic>
        <p:nvPicPr>
          <p:cNvPr id="48" name="Picture 30" descr="Teu dung do"/>
          <p:cNvPicPr>
            <a:picLocks noChangeAspect="1" noChangeArrowheads="1"/>
          </p:cNvPicPr>
          <p:nvPr/>
        </p:nvPicPr>
        <p:blipFill>
          <a:blip r:embed="rId5" cstate="print"/>
          <a:srcRect/>
          <a:stretch>
            <a:fillRect/>
          </a:stretch>
        </p:blipFill>
        <p:spPr bwMode="auto">
          <a:xfrm rot="11325564" flipH="1" flipV="1">
            <a:off x="251905" y="1142591"/>
            <a:ext cx="1820707" cy="2869130"/>
          </a:xfrm>
          <a:prstGeom prst="rect">
            <a:avLst/>
          </a:prstGeom>
          <a:noFill/>
          <a:ln w="9525">
            <a:noFill/>
            <a:miter lim="800000"/>
            <a:headEnd/>
            <a:tailEnd/>
          </a:ln>
        </p:spPr>
      </p:pic>
      <p:sp>
        <p:nvSpPr>
          <p:cNvPr id="49" name="Title 11"/>
          <p:cNvSpPr txBox="1">
            <a:spLocks/>
          </p:cNvSpPr>
          <p:nvPr/>
        </p:nvSpPr>
        <p:spPr bwMode="auto">
          <a:xfrm>
            <a:off x="1901833" y="1961879"/>
            <a:ext cx="9497652" cy="111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defRPr/>
            </a:pPr>
            <a:r>
              <a:rPr lang="en-US" altLang="en-US" sz="4000" b="1" kern="0">
                <a:solidFill>
                  <a:srgbClr val="0000FF"/>
                </a:solidFill>
                <a:latin typeface="Times New Roman" pitchFamily="18" charset="0"/>
                <a:cs typeface="Times New Roman" pitchFamily="18" charset="0"/>
              </a:rPr>
              <a:t>*</a:t>
            </a:r>
            <a:r>
              <a:rPr lang="en-US" altLang="en-US" sz="4000" b="1" kern="0" smtClean="0">
                <a:solidFill>
                  <a:srgbClr val="0000FF"/>
                </a:solidFill>
                <a:latin typeface="Times New Roman" pitchFamily="18" charset="0"/>
                <a:cs typeface="Times New Roman" pitchFamily="18" charset="0"/>
              </a:rPr>
              <a:t> </a:t>
            </a:r>
            <a:r>
              <a:rPr lang="en-US" altLang="en-US" sz="4000" b="1" kern="0">
                <a:solidFill>
                  <a:srgbClr val="0000FF"/>
                </a:solidFill>
                <a:latin typeface="Times New Roman" pitchFamily="18" charset="0"/>
                <a:cs typeface="Times New Roman" pitchFamily="18" charset="0"/>
              </a:rPr>
              <a:t>Em hãy chọn đáp án đúng nhất</a:t>
            </a:r>
          </a:p>
          <a:p>
            <a:pPr algn="just">
              <a:defRPr/>
            </a:pPr>
            <a:r>
              <a:rPr lang="en-US" altLang="en-US" sz="4000" b="1" kern="0" smtClean="0">
                <a:solidFill>
                  <a:srgbClr val="0000FF"/>
                </a:solidFill>
                <a:latin typeface="Times New Roman" pitchFamily="18" charset="0"/>
                <a:cs typeface="Times New Roman" pitchFamily="18" charset="0"/>
              </a:rPr>
              <a:t>         để trả lời các câu hỏi sau:</a:t>
            </a:r>
          </a:p>
          <a:p>
            <a:pPr algn="just">
              <a:defRPr/>
            </a:pPr>
            <a:r>
              <a:rPr lang="en-US" altLang="en-US" sz="4000" b="1" kern="0" smtClean="0">
                <a:solidFill>
                  <a:srgbClr val="0000FF"/>
                </a:solidFill>
                <a:latin typeface="Times New Roman" pitchFamily="18" charset="0"/>
                <a:cs typeface="Times New Roman" pitchFamily="18" charset="0"/>
              </a:rPr>
              <a:t>        </a:t>
            </a:r>
            <a:endParaRPr lang="en-US" altLang="en-US" sz="4000" b="1" kern="0" smtClean="0">
              <a:solidFill>
                <a:srgbClr val="FF0000"/>
              </a:solidFill>
              <a:latin typeface="Times New Roman" pitchFamily="18" charset="0"/>
              <a:cs typeface="Times New Roman" pitchFamily="18" charset="0"/>
            </a:endParaRPr>
          </a:p>
        </p:txBody>
      </p:sp>
      <p:pic>
        <p:nvPicPr>
          <p:cNvPr id="52" name="Picture 30" descr="Teu dung do"/>
          <p:cNvPicPr>
            <a:picLocks noChangeAspect="1" noChangeArrowheads="1"/>
          </p:cNvPicPr>
          <p:nvPr/>
        </p:nvPicPr>
        <p:blipFill>
          <a:blip r:embed="rId5" cstate="print"/>
          <a:srcRect/>
          <a:stretch>
            <a:fillRect/>
          </a:stretch>
        </p:blipFill>
        <p:spPr bwMode="auto">
          <a:xfrm rot="11325564" flipH="1" flipV="1">
            <a:off x="9523533" y="952692"/>
            <a:ext cx="1890834" cy="2979639"/>
          </a:xfrm>
          <a:prstGeom prst="rect">
            <a:avLst/>
          </a:prstGeom>
          <a:noFill/>
          <a:ln w="9525">
            <a:noFill/>
            <a:miter lim="800000"/>
            <a:headEnd/>
            <a:tailEnd/>
          </a:ln>
        </p:spPr>
      </p:pic>
      <p:pic>
        <p:nvPicPr>
          <p:cNvPr id="51" name="Picture 3" descr="Buomba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8926" y="4029881"/>
            <a:ext cx="9227941" cy="159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5808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46"/>
  <p:tag name="TIMING" val="|8.707|15.318"/>
  <p:tag name="ISPRING_SLIDE_ID_2" val="{0AEF6EC4-0D1B-4E53-A226-90C83878859A}"/>
  <p:tag name="GENSWF_SLIDE_TITLE" val="Giới thiệu bài"/>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722</Words>
  <Application>Microsoft Office PowerPoint</Application>
  <PresentationFormat>Widescreen</PresentationFormat>
  <Paragraphs>87</Paragraphs>
  <Slides>16</Slides>
  <Notes>7</Notes>
  <HiddenSlides>0</HiddenSlides>
  <MMClips>11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#9Slide03 Roboto Condensed</vt:lpstr>
      <vt:lpstr>#9Slide03 Roboto Medium</vt:lpstr>
      <vt:lpstr>.VnTime</vt:lpstr>
      <vt:lpstr>Arial</vt:lpstr>
      <vt:lpstr>Calibri</vt:lpstr>
      <vt:lpstr>Calibri Light</vt:lpstr>
      <vt:lpstr>Tahoma</vt:lpstr>
      <vt:lpstr>Times New Roman</vt:lpstr>
      <vt:lpstr>Wingdings</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61</cp:revision>
  <dcterms:created xsi:type="dcterms:W3CDTF">2022-02-09T14:21:33Z</dcterms:created>
  <dcterms:modified xsi:type="dcterms:W3CDTF">2022-03-22T13:23:48Z</dcterms:modified>
</cp:coreProperties>
</file>