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61" r:id="rId4"/>
    <p:sldId id="262" r:id="rId5"/>
    <p:sldId id="263" r:id="rId6"/>
    <p:sldId id="264" r:id="rId7"/>
    <p:sldId id="265" r:id="rId8"/>
    <p:sldId id="266" r:id="rId9"/>
    <p:sldId id="268" r:id="rId10"/>
    <p:sldId id="269" r:id="rId11"/>
    <p:sldId id="276" r:id="rId12"/>
    <p:sldId id="278" r:id="rId13"/>
    <p:sldId id="283" r:id="rId14"/>
    <p:sldId id="284" r:id="rId15"/>
    <p:sldId id="286" r:id="rId16"/>
    <p:sldId id="287" r:id="rId17"/>
    <p:sldId id="289" r:id="rId18"/>
    <p:sldId id="291" r:id="rId19"/>
    <p:sldId id="292" r:id="rId20"/>
    <p:sldId id="293" r:id="rId21"/>
    <p:sldId id="294" r:id="rId22"/>
    <p:sldId id="295"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926F7-F92D-4234-B824-47A090128B41}" type="datetimeFigureOut">
              <a:rPr lang="en-US" smtClean="0"/>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A9F5E-BC7E-40BF-9BB8-3AE768EAF59D}" type="slidenum">
              <a:rPr lang="en-US" smtClean="0"/>
              <a:t>‹#›</a:t>
            </a:fld>
            <a:endParaRPr lang="en-US"/>
          </a:p>
        </p:txBody>
      </p:sp>
    </p:spTree>
    <p:extLst>
      <p:ext uri="{BB962C8B-B14F-4D97-AF65-F5344CB8AC3E}">
        <p14:creationId xmlns:p14="http://schemas.microsoft.com/office/powerpoint/2010/main" val="91372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4803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26775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81803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D196727-6151-49B8-9B3B-D6EEBDE82A6E}" type="slidenum">
              <a:rPr lang="en-US" altLang="en-US"/>
              <a:pPr/>
              <a:t>‹#›</a:t>
            </a:fld>
            <a:endParaRPr lang="en-US" altLang="en-US"/>
          </a:p>
        </p:txBody>
      </p:sp>
    </p:spTree>
    <p:extLst>
      <p:ext uri="{BB962C8B-B14F-4D97-AF65-F5344CB8AC3E}">
        <p14:creationId xmlns:p14="http://schemas.microsoft.com/office/powerpoint/2010/main" val="400859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A871-72D1-42D2-B290-4A881318AB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33430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1A871-72D1-42D2-B290-4A881318AB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30424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1A871-72D1-42D2-B290-4A881318AB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1078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1A871-72D1-42D2-B290-4A881318ABBB}"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55974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1A871-72D1-42D2-B290-4A881318ABBB}"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92244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1A871-72D1-42D2-B290-4A881318ABBB}"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73770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1A871-72D1-42D2-B290-4A881318AB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49350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1A871-72D1-42D2-B290-4A881318AB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FE786-A17D-4B14-BEE7-10AD0FC7B8A7}" type="slidenum">
              <a:rPr lang="en-US" smtClean="0"/>
              <a:t>‹#›</a:t>
            </a:fld>
            <a:endParaRPr lang="en-US"/>
          </a:p>
        </p:txBody>
      </p:sp>
    </p:spTree>
    <p:extLst>
      <p:ext uri="{BB962C8B-B14F-4D97-AF65-F5344CB8AC3E}">
        <p14:creationId xmlns:p14="http://schemas.microsoft.com/office/powerpoint/2010/main" val="156853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1A871-72D1-42D2-B290-4A881318ABBB}" type="datetimeFigureOut">
              <a:rPr lang="en-US" smtClean="0"/>
              <a:t>3/14/2022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FE786-A17D-4B14-BEE7-10AD0FC7B8A7}" type="slidenum">
              <a:rPr lang="en-US" smtClean="0"/>
              <a:t>‹#›</a:t>
            </a:fld>
            <a:endParaRPr lang="en-US"/>
          </a:p>
        </p:txBody>
      </p:sp>
    </p:spTree>
    <p:extLst>
      <p:ext uri="{BB962C8B-B14F-4D97-AF65-F5344CB8AC3E}">
        <p14:creationId xmlns:p14="http://schemas.microsoft.com/office/powerpoint/2010/main" val="632563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p:cNvSpPr>
          <p:nvPr>
            <p:ph type="title" idx="4294967295"/>
          </p:nvPr>
        </p:nvSpPr>
        <p:spPr>
          <a:xfrm>
            <a:off x="152400" y="228600"/>
            <a:ext cx="4953000" cy="685800"/>
          </a:xfrm>
          <a:solidFill>
            <a:srgbClr val="FFFF00"/>
          </a:solidFill>
        </p:spPr>
        <p:txBody>
          <a:bodyPr/>
          <a:lstStyle/>
          <a:p>
            <a:pPr algn="l"/>
            <a:r>
              <a:rPr lang="en-US" altLang="en-US" sz="3600" b="1" i="1" smtClean="0">
                <a:latin typeface="Times New Roman" pitchFamily="18" charset="0"/>
              </a:rPr>
              <a:t>Với Đỗ Phủ:</a:t>
            </a:r>
          </a:p>
        </p:txBody>
      </p:sp>
      <p:pic>
        <p:nvPicPr>
          <p:cNvPr id="143368" name="Picture 8" descr="user3508_pic637_123938763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1143000"/>
            <a:ext cx="4953000" cy="4337050"/>
          </a:xfrm>
          <a:ln w="28575">
            <a:solidFill>
              <a:srgbClr val="CC0099"/>
            </a:solidFill>
            <a:miter lim="800000"/>
            <a:headEnd/>
            <a:tailEnd/>
          </a:ln>
        </p:spPr>
      </p:pic>
      <p:pic>
        <p:nvPicPr>
          <p:cNvPr id="143369" name="Picture 9" descr="benvang22308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334000" y="228600"/>
            <a:ext cx="3657600" cy="6400800"/>
          </a:xfrm>
          <a:ln w="28575">
            <a:solidFill>
              <a:srgbClr val="CC0099"/>
            </a:solidFill>
            <a:miter lim="800000"/>
            <a:headEnd/>
            <a:tailEnd/>
          </a:ln>
        </p:spPr>
      </p:pic>
      <p:sp>
        <p:nvSpPr>
          <p:cNvPr id="143370" name="Text Box 10"/>
          <p:cNvSpPr txBox="1">
            <a:spLocks noChangeArrowheads="1"/>
          </p:cNvSpPr>
          <p:nvPr/>
        </p:nvSpPr>
        <p:spPr bwMode="auto">
          <a:xfrm>
            <a:off x="166688" y="5638800"/>
            <a:ext cx="4938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i="1">
                <a:solidFill>
                  <a:srgbClr val="FF0000"/>
                </a:solidFill>
                <a:latin typeface="Times New Roman" pitchFamily="18" charset="0"/>
              </a:rPr>
              <a:t>Khóm cúc chen ngang dòng lệ cũ</a:t>
            </a:r>
          </a:p>
        </p:txBody>
      </p:sp>
      <p:sp>
        <p:nvSpPr>
          <p:cNvPr id="143372" name="Text Box 12"/>
          <p:cNvSpPr txBox="1">
            <a:spLocks noChangeArrowheads="1"/>
          </p:cNvSpPr>
          <p:nvPr/>
        </p:nvSpPr>
        <p:spPr bwMode="auto">
          <a:xfrm>
            <a:off x="228600" y="6096000"/>
            <a:ext cx="4751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600" i="1">
                <a:solidFill>
                  <a:srgbClr val="FF0000"/>
                </a:solidFill>
                <a:latin typeface="Times New Roman" pitchFamily="18" charset="0"/>
              </a:rPr>
              <a:t>Con thuyền buộc chặt mối tình già</a:t>
            </a:r>
          </a:p>
        </p:txBody>
      </p:sp>
    </p:spTree>
    <p:custDataLst>
      <p:tags r:id="rId1"/>
    </p:custDataLst>
    <p:extLst>
      <p:ext uri="{BB962C8B-B14F-4D97-AF65-F5344CB8AC3E}">
        <p14:creationId xmlns:p14="http://schemas.microsoft.com/office/powerpoint/2010/main" val="69504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1000" fill="hold"/>
                                        <p:tgtEl>
                                          <p:spTgt spid="143364"/>
                                        </p:tgtEl>
                                        <p:attrNameLst>
                                          <p:attrName>ppt_w</p:attrName>
                                        </p:attrNameLst>
                                      </p:cBhvr>
                                      <p:tavLst>
                                        <p:tav tm="0">
                                          <p:val>
                                            <p:strVal val="#ppt_w+.3"/>
                                          </p:val>
                                        </p:tav>
                                        <p:tav tm="100000">
                                          <p:val>
                                            <p:strVal val="#ppt_w"/>
                                          </p:val>
                                        </p:tav>
                                      </p:tavLst>
                                    </p:anim>
                                    <p:anim calcmode="lin" valueType="num">
                                      <p:cBhvr>
                                        <p:cTn id="8" dur="1000" fill="hold"/>
                                        <p:tgtEl>
                                          <p:spTgt spid="143364"/>
                                        </p:tgtEl>
                                        <p:attrNameLst>
                                          <p:attrName>ppt_h</p:attrName>
                                        </p:attrNameLst>
                                      </p:cBhvr>
                                      <p:tavLst>
                                        <p:tav tm="0">
                                          <p:val>
                                            <p:strVal val="#ppt_h"/>
                                          </p:val>
                                        </p:tav>
                                        <p:tav tm="100000">
                                          <p:val>
                                            <p:strVal val="#ppt_h"/>
                                          </p:val>
                                        </p:tav>
                                      </p:tavLst>
                                    </p:anim>
                                    <p:animEffect transition="in" filter="fade">
                                      <p:cBhvr>
                                        <p:cTn id="9" dur="1000"/>
                                        <p:tgtEl>
                                          <p:spTgt spid="14336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70"/>
                                        </p:tgtEl>
                                        <p:attrNameLst>
                                          <p:attrName>style.visibility</p:attrName>
                                        </p:attrNameLst>
                                      </p:cBhvr>
                                      <p:to>
                                        <p:strVal val="visible"/>
                                      </p:to>
                                    </p:set>
                                    <p:anim calcmode="lin" valueType="num">
                                      <p:cBhvr>
                                        <p:cTn id="12" dur="1000" fill="hold"/>
                                        <p:tgtEl>
                                          <p:spTgt spid="143370"/>
                                        </p:tgtEl>
                                        <p:attrNameLst>
                                          <p:attrName>ppt_w</p:attrName>
                                        </p:attrNameLst>
                                      </p:cBhvr>
                                      <p:tavLst>
                                        <p:tav tm="0">
                                          <p:val>
                                            <p:strVal val="#ppt_w+.3"/>
                                          </p:val>
                                        </p:tav>
                                        <p:tav tm="100000">
                                          <p:val>
                                            <p:strVal val="#ppt_w"/>
                                          </p:val>
                                        </p:tav>
                                      </p:tavLst>
                                    </p:anim>
                                    <p:anim calcmode="lin" valueType="num">
                                      <p:cBhvr>
                                        <p:cTn id="13" dur="1000" fill="hold"/>
                                        <p:tgtEl>
                                          <p:spTgt spid="143370"/>
                                        </p:tgtEl>
                                        <p:attrNameLst>
                                          <p:attrName>ppt_h</p:attrName>
                                        </p:attrNameLst>
                                      </p:cBhvr>
                                      <p:tavLst>
                                        <p:tav tm="0">
                                          <p:val>
                                            <p:strVal val="#ppt_h"/>
                                          </p:val>
                                        </p:tav>
                                        <p:tav tm="100000">
                                          <p:val>
                                            <p:strVal val="#ppt_h"/>
                                          </p:val>
                                        </p:tav>
                                      </p:tavLst>
                                    </p:anim>
                                    <p:animEffect transition="in" filter="fade">
                                      <p:cBhvr>
                                        <p:cTn id="14" dur="1000"/>
                                        <p:tgtEl>
                                          <p:spTgt spid="14337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3368"/>
                                        </p:tgtEl>
                                        <p:attrNameLst>
                                          <p:attrName>style.visibility</p:attrName>
                                        </p:attrNameLst>
                                      </p:cBhvr>
                                      <p:to>
                                        <p:strVal val="visible"/>
                                      </p:to>
                                    </p:set>
                                    <p:anim calcmode="lin" valueType="num">
                                      <p:cBhvr>
                                        <p:cTn id="17" dur="1000" fill="hold"/>
                                        <p:tgtEl>
                                          <p:spTgt spid="143368"/>
                                        </p:tgtEl>
                                        <p:attrNameLst>
                                          <p:attrName>ppt_w</p:attrName>
                                        </p:attrNameLst>
                                      </p:cBhvr>
                                      <p:tavLst>
                                        <p:tav tm="0">
                                          <p:val>
                                            <p:strVal val="#ppt_w+.3"/>
                                          </p:val>
                                        </p:tav>
                                        <p:tav tm="100000">
                                          <p:val>
                                            <p:strVal val="#ppt_w"/>
                                          </p:val>
                                        </p:tav>
                                      </p:tavLst>
                                    </p:anim>
                                    <p:anim calcmode="lin" valueType="num">
                                      <p:cBhvr>
                                        <p:cTn id="18" dur="1000" fill="hold"/>
                                        <p:tgtEl>
                                          <p:spTgt spid="143368"/>
                                        </p:tgtEl>
                                        <p:attrNameLst>
                                          <p:attrName>ppt_h</p:attrName>
                                        </p:attrNameLst>
                                      </p:cBhvr>
                                      <p:tavLst>
                                        <p:tav tm="0">
                                          <p:val>
                                            <p:strVal val="#ppt_h"/>
                                          </p:val>
                                        </p:tav>
                                        <p:tav tm="100000">
                                          <p:val>
                                            <p:strVal val="#ppt_h"/>
                                          </p:val>
                                        </p:tav>
                                      </p:tavLst>
                                    </p:anim>
                                    <p:animEffect transition="in" filter="fade">
                                      <p:cBhvr>
                                        <p:cTn id="19" dur="1000"/>
                                        <p:tgtEl>
                                          <p:spTgt spid="143368"/>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3372"/>
                                        </p:tgtEl>
                                        <p:attrNameLst>
                                          <p:attrName>style.visibility</p:attrName>
                                        </p:attrNameLst>
                                      </p:cBhvr>
                                      <p:to>
                                        <p:strVal val="visible"/>
                                      </p:to>
                                    </p:set>
                                    <p:anim calcmode="lin" valueType="num">
                                      <p:cBhvr>
                                        <p:cTn id="22" dur="1000" fill="hold"/>
                                        <p:tgtEl>
                                          <p:spTgt spid="143372"/>
                                        </p:tgtEl>
                                        <p:attrNameLst>
                                          <p:attrName>ppt_w</p:attrName>
                                        </p:attrNameLst>
                                      </p:cBhvr>
                                      <p:tavLst>
                                        <p:tav tm="0">
                                          <p:val>
                                            <p:strVal val="#ppt_w+.3"/>
                                          </p:val>
                                        </p:tav>
                                        <p:tav tm="100000">
                                          <p:val>
                                            <p:strVal val="#ppt_w"/>
                                          </p:val>
                                        </p:tav>
                                      </p:tavLst>
                                    </p:anim>
                                    <p:anim calcmode="lin" valueType="num">
                                      <p:cBhvr>
                                        <p:cTn id="23" dur="1000" fill="hold"/>
                                        <p:tgtEl>
                                          <p:spTgt spid="143372"/>
                                        </p:tgtEl>
                                        <p:attrNameLst>
                                          <p:attrName>ppt_h</p:attrName>
                                        </p:attrNameLst>
                                      </p:cBhvr>
                                      <p:tavLst>
                                        <p:tav tm="0">
                                          <p:val>
                                            <p:strVal val="#ppt_h"/>
                                          </p:val>
                                        </p:tav>
                                        <p:tav tm="100000">
                                          <p:val>
                                            <p:strVal val="#ppt_h"/>
                                          </p:val>
                                        </p:tav>
                                      </p:tavLst>
                                    </p:anim>
                                    <p:animEffect transition="in" filter="fade">
                                      <p:cBhvr>
                                        <p:cTn id="24" dur="1000"/>
                                        <p:tgtEl>
                                          <p:spTgt spid="14337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43369"/>
                                        </p:tgtEl>
                                        <p:attrNameLst>
                                          <p:attrName>style.visibility</p:attrName>
                                        </p:attrNameLst>
                                      </p:cBhvr>
                                      <p:to>
                                        <p:strVal val="visible"/>
                                      </p:to>
                                    </p:set>
                                    <p:anim calcmode="lin" valueType="num">
                                      <p:cBhvr>
                                        <p:cTn id="27" dur="1000" fill="hold"/>
                                        <p:tgtEl>
                                          <p:spTgt spid="143369"/>
                                        </p:tgtEl>
                                        <p:attrNameLst>
                                          <p:attrName>ppt_w</p:attrName>
                                        </p:attrNameLst>
                                      </p:cBhvr>
                                      <p:tavLst>
                                        <p:tav tm="0">
                                          <p:val>
                                            <p:strVal val="#ppt_w+.3"/>
                                          </p:val>
                                        </p:tav>
                                        <p:tav tm="100000">
                                          <p:val>
                                            <p:strVal val="#ppt_w"/>
                                          </p:val>
                                        </p:tav>
                                      </p:tavLst>
                                    </p:anim>
                                    <p:anim calcmode="lin" valueType="num">
                                      <p:cBhvr>
                                        <p:cTn id="28" dur="1000" fill="hold"/>
                                        <p:tgtEl>
                                          <p:spTgt spid="143369"/>
                                        </p:tgtEl>
                                        <p:attrNameLst>
                                          <p:attrName>ppt_h</p:attrName>
                                        </p:attrNameLst>
                                      </p:cBhvr>
                                      <p:tavLst>
                                        <p:tav tm="0">
                                          <p:val>
                                            <p:strVal val="#ppt_h"/>
                                          </p:val>
                                        </p:tav>
                                        <p:tav tm="100000">
                                          <p:val>
                                            <p:strVal val="#ppt_h"/>
                                          </p:val>
                                        </p:tav>
                                      </p:tavLst>
                                    </p:anim>
                                    <p:animEffect transition="in" filter="fade">
                                      <p:cBhvr>
                                        <p:cTn id="29" dur="1000"/>
                                        <p:tgtEl>
                                          <p:spTgt spid="14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70" grpId="0"/>
      <p:bldP spid="1433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53000" y="3886200"/>
            <a:ext cx="3733800" cy="1447800"/>
          </a:xfrm>
        </p:spPr>
        <p:txBody>
          <a:bodyPr>
            <a:normAutofit/>
          </a:bodyPr>
          <a:lstStyle/>
          <a:p>
            <a:pPr algn="l" eaLnBrk="1" hangingPunct="1">
              <a:lnSpc>
                <a:spcPct val="75000"/>
              </a:lnSpc>
            </a:pPr>
            <a:r>
              <a:rPr lang="en-US" sz="2200" smtClean="0">
                <a:solidFill>
                  <a:srgbClr val="FFFFFF"/>
                </a:solidFill>
                <a:latin typeface=".VnTime" pitchFamily="34" charset="0"/>
              </a:rPr>
              <a:t>“Bçng nhËn ra h­¬ng æi</a:t>
            </a:r>
            <a:br>
              <a:rPr lang="en-US" sz="2200" smtClean="0">
                <a:solidFill>
                  <a:srgbClr val="FFFFFF"/>
                </a:solidFill>
                <a:latin typeface=".VnTime" pitchFamily="34" charset="0"/>
              </a:rPr>
            </a:br>
            <a:r>
              <a:rPr lang="en-US" sz="2200" smtClean="0">
                <a:solidFill>
                  <a:srgbClr val="FFFFFF"/>
                </a:solidFill>
                <a:latin typeface=".VnTime" pitchFamily="34" charset="0"/>
              </a:rPr>
              <a:t>Ph¶ vµo trong giã se</a:t>
            </a:r>
            <a:br>
              <a:rPr lang="en-US" sz="2200" smtClean="0">
                <a:solidFill>
                  <a:srgbClr val="FFFFFF"/>
                </a:solidFill>
                <a:latin typeface=".VnTime" pitchFamily="34" charset="0"/>
              </a:rPr>
            </a:br>
            <a:r>
              <a:rPr lang="en-US" sz="2200" smtClean="0">
                <a:solidFill>
                  <a:srgbClr val="FFFFFF"/>
                </a:solidFill>
                <a:latin typeface=".VnTime" pitchFamily="34" charset="0"/>
              </a:rPr>
              <a:t>S­¬ng chïng ch×nh qua ngâ</a:t>
            </a:r>
            <a:br>
              <a:rPr lang="en-US" sz="2200" smtClean="0">
                <a:solidFill>
                  <a:srgbClr val="FFFFFF"/>
                </a:solidFill>
                <a:latin typeface=".VnTime" pitchFamily="34" charset="0"/>
              </a:rPr>
            </a:br>
            <a:r>
              <a:rPr lang="en-US" sz="2200" smtClean="0">
                <a:solidFill>
                  <a:srgbClr val="FFFFFF"/>
                </a:solidFill>
                <a:latin typeface=".VnTime" pitchFamily="34" charset="0"/>
              </a:rPr>
              <a:t>H×nh nh­ thu ®· vÒ…”</a:t>
            </a:r>
            <a:br>
              <a:rPr lang="en-US" sz="2200" smtClean="0">
                <a:solidFill>
                  <a:srgbClr val="FFFFFF"/>
                </a:solidFill>
                <a:latin typeface=".VnTime" pitchFamily="34" charset="0"/>
              </a:rPr>
            </a:br>
            <a:endParaRPr lang="en-US" sz="2200" smtClean="0">
              <a:solidFill>
                <a:srgbClr val="FFFFFF"/>
              </a:solidFill>
              <a:latin typeface=".VnTime" pitchFamily="34" charset="0"/>
            </a:endParaRPr>
          </a:p>
        </p:txBody>
      </p:sp>
      <p:sp>
        <p:nvSpPr>
          <p:cNvPr id="7178" name="Text Box 10"/>
          <p:cNvSpPr txBox="1">
            <a:spLocks noChangeArrowheads="1"/>
          </p:cNvSpPr>
          <p:nvPr/>
        </p:nvSpPr>
        <p:spPr bwMode="auto">
          <a:xfrm>
            <a:off x="-266700" y="1620664"/>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b="1" dirty="0">
                <a:solidFill>
                  <a:srgbClr val="FF0000"/>
                </a:solidFill>
                <a:latin typeface=".VnTime" pitchFamily="34" charset="0"/>
              </a:rPr>
              <a:t>     </a:t>
            </a:r>
            <a:r>
              <a:rPr lang="en-US" altLang="en-US" sz="2800" b="1" dirty="0">
                <a:solidFill>
                  <a:srgbClr val="FF0000"/>
                </a:solidFill>
                <a:latin typeface="Times New Roman" pitchFamily="18" charset="0"/>
                <a:cs typeface="Times New Roman" pitchFamily="18" charset="0"/>
              </a:rPr>
              <a:t>1</a:t>
            </a:r>
            <a:r>
              <a:rPr lang="en-US" altLang="en-US" sz="2800" b="1" u="sng" dirty="0">
                <a:solidFill>
                  <a:srgbClr val="FF0000"/>
                </a:solidFill>
                <a:latin typeface="Times New Roman" pitchFamily="18" charset="0"/>
                <a:cs typeface="Times New Roman" pitchFamily="18" charset="0"/>
              </a:rPr>
              <a:t>. Tín hiệu mùa thu về:</a:t>
            </a:r>
          </a:p>
        </p:txBody>
      </p:sp>
      <p:sp>
        <p:nvSpPr>
          <p:cNvPr id="21508" name="Text Box 12"/>
          <p:cNvSpPr txBox="1">
            <a:spLocks noChangeArrowheads="1"/>
          </p:cNvSpPr>
          <p:nvPr/>
        </p:nvSpPr>
        <p:spPr bwMode="auto">
          <a:xfrm>
            <a:off x="457200" y="53340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800">
              <a:latin typeface=".VnTime" pitchFamily="34" charset="0"/>
            </a:endParaRPr>
          </a:p>
        </p:txBody>
      </p:sp>
      <p:pic>
        <p:nvPicPr>
          <p:cNvPr id="7185" name="Picture 17" descr="IMG_0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76275"/>
            <a:ext cx="4114800" cy="30575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86" name="Picture 18" descr="IMG_0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4114800" cy="304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1511" name="Line 3"/>
          <p:cNvSpPr>
            <a:spLocks noChangeShapeType="1"/>
          </p:cNvSpPr>
          <p:nvPr/>
        </p:nvSpPr>
        <p:spPr bwMode="auto">
          <a:xfrm>
            <a:off x="0" y="685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sp>
        <p:nvSpPr>
          <p:cNvPr id="21513"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1514"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sp>
        <p:nvSpPr>
          <p:cNvPr id="24" name="Text Box 6"/>
          <p:cNvSpPr txBox="1">
            <a:spLocks noChangeArrowheads="1"/>
          </p:cNvSpPr>
          <p:nvPr/>
        </p:nvSpPr>
        <p:spPr bwMode="auto">
          <a:xfrm>
            <a:off x="0" y="10668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VNI-Times" pitchFamily="2" charset="0"/>
              </a:rPr>
              <a:t>I</a:t>
            </a:r>
            <a:r>
              <a:rPr lang="en-US" altLang="en-US" sz="2800" b="1">
                <a:solidFill>
                  <a:srgbClr val="0000FF"/>
                </a:solidFill>
                <a:latin typeface="Times New Roman" pitchFamily="18" charset="0"/>
                <a:cs typeface="Times New Roman" pitchFamily="18" charset="0"/>
              </a:rPr>
              <a:t>I. </a:t>
            </a:r>
            <a:r>
              <a:rPr lang="en-US" altLang="en-US" sz="2800" b="1" u="sng">
                <a:solidFill>
                  <a:srgbClr val="0000FF"/>
                </a:solidFill>
                <a:latin typeface="Times New Roman" pitchFamily="18" charset="0"/>
                <a:cs typeface="Times New Roman" pitchFamily="18" charset="0"/>
              </a:rPr>
              <a:t>Đọc-hiểu văn bản</a:t>
            </a:r>
            <a:r>
              <a:rPr lang="en-US" altLang="en-US" sz="2400" b="1">
                <a:solidFill>
                  <a:srgbClr val="0000FF"/>
                </a:solidFill>
                <a:latin typeface="Times New Roman" pitchFamily="18" charset="0"/>
                <a:cs typeface="Times New Roman" pitchFamily="18" charset="0"/>
              </a:rPr>
              <a:t>:</a:t>
            </a:r>
          </a:p>
        </p:txBody>
      </p:sp>
      <p:sp>
        <p:nvSpPr>
          <p:cNvPr id="21516" name="Line 6"/>
          <p:cNvSpPr>
            <a:spLocks noChangeShapeType="1"/>
          </p:cNvSpPr>
          <p:nvPr/>
        </p:nvSpPr>
        <p:spPr bwMode="auto">
          <a:xfrm>
            <a:off x="4908550" y="609600"/>
            <a:ext cx="46038" cy="6248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7" name="Group 14"/>
          <p:cNvGrpSpPr>
            <a:grpSpLocks/>
          </p:cNvGrpSpPr>
          <p:nvPr/>
        </p:nvGrpSpPr>
        <p:grpSpPr bwMode="auto">
          <a:xfrm>
            <a:off x="0" y="-4763"/>
            <a:ext cx="9144000" cy="766763"/>
            <a:chOff x="0" y="0"/>
            <a:chExt cx="9144000" cy="766465"/>
          </a:xfrm>
        </p:grpSpPr>
        <p:sp>
          <p:nvSpPr>
            <p:cNvPr id="21" name="Rectangle 20"/>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1523"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21524"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1525"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23" name="Rectangle 22"/>
          <p:cNvSpPr>
            <a:spLocks noChangeArrowheads="1"/>
          </p:cNvSpPr>
          <p:nvPr/>
        </p:nvSpPr>
        <p:spPr bwMode="auto">
          <a:xfrm>
            <a:off x="304800" y="2188964"/>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dirty="0">
                <a:solidFill>
                  <a:srgbClr val="7030A0"/>
                </a:solidFill>
                <a:latin typeface="Times New Roman" pitchFamily="18" charset="0"/>
                <a:cs typeface="Times New Roman" pitchFamily="18" charset="0"/>
              </a:rPr>
              <a:t>Bỗng nhận ra hương ổi</a:t>
            </a:r>
          </a:p>
          <a:p>
            <a:pPr eaLnBrk="1" hangingPunct="1"/>
            <a:r>
              <a:rPr lang="en-US" altLang="en-US" sz="2800" b="1" dirty="0">
                <a:solidFill>
                  <a:srgbClr val="7030A0"/>
                </a:solidFill>
                <a:latin typeface="Times New Roman" pitchFamily="18" charset="0"/>
                <a:cs typeface="Times New Roman" pitchFamily="18" charset="0"/>
              </a:rPr>
              <a:t>Phả vào trong gió se</a:t>
            </a:r>
          </a:p>
          <a:p>
            <a:pPr eaLnBrk="1" hangingPunct="1"/>
            <a:r>
              <a:rPr lang="en-US" altLang="en-US" sz="2800" b="1" dirty="0">
                <a:solidFill>
                  <a:srgbClr val="7030A0"/>
                </a:solidFill>
                <a:latin typeface="Times New Roman" pitchFamily="18" charset="0"/>
                <a:cs typeface="Times New Roman" pitchFamily="18" charset="0"/>
              </a:rPr>
              <a:t>Sương chùng chình qua ngõ</a:t>
            </a:r>
          </a:p>
          <a:p>
            <a:pPr eaLnBrk="1" hangingPunct="1"/>
            <a:r>
              <a:rPr lang="en-US" altLang="en-US" sz="2800" b="1" dirty="0">
                <a:solidFill>
                  <a:srgbClr val="7030A0"/>
                </a:solidFill>
                <a:latin typeface="Times New Roman" pitchFamily="18" charset="0"/>
                <a:cs typeface="Times New Roman" pitchFamily="18" charset="0"/>
              </a:rPr>
              <a:t>Hình như thu đã về</a:t>
            </a:r>
          </a:p>
        </p:txBody>
      </p:sp>
      <p:sp>
        <p:nvSpPr>
          <p:cNvPr id="25" name="Line 13"/>
          <p:cNvSpPr>
            <a:spLocks noChangeShapeType="1"/>
          </p:cNvSpPr>
          <p:nvPr/>
        </p:nvSpPr>
        <p:spPr bwMode="auto">
          <a:xfrm>
            <a:off x="2743200" y="2636912"/>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3"/>
          <p:cNvSpPr>
            <a:spLocks noChangeShapeType="1"/>
          </p:cNvSpPr>
          <p:nvPr/>
        </p:nvSpPr>
        <p:spPr bwMode="auto">
          <a:xfrm>
            <a:off x="2590800" y="306896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3"/>
          <p:cNvSpPr>
            <a:spLocks noChangeShapeType="1"/>
          </p:cNvSpPr>
          <p:nvPr/>
        </p:nvSpPr>
        <p:spPr bwMode="auto">
          <a:xfrm flipV="1">
            <a:off x="609600" y="3526978"/>
            <a:ext cx="2514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8653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blinds(horizontal)">
                                      <p:cBhvr>
                                        <p:cTn id="11" dur="500"/>
                                        <p:tgtEl>
                                          <p:spTgt spid="7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7186"/>
                                        </p:tgtEl>
                                        <p:attrNameLst>
                                          <p:attrName>style.visibility</p:attrName>
                                        </p:attrNameLst>
                                      </p:cBhvr>
                                      <p:to>
                                        <p:strVal val="visible"/>
                                      </p:to>
                                    </p:set>
                                    <p:animEffect transition="in" filter="blinds(horizontal)">
                                      <p:cBhvr>
                                        <p:cTn id="16" dur="500"/>
                                        <p:tgtEl>
                                          <p:spTgt spid="7186"/>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7185"/>
                                        </p:tgtEl>
                                        <p:attrNameLst>
                                          <p:attrName>style.visibility</p:attrName>
                                        </p:attrNameLst>
                                      </p:cBhvr>
                                      <p:to>
                                        <p:strVal val="visible"/>
                                      </p:to>
                                    </p:set>
                                    <p:animEffect transition="in" filter="box(in)">
                                      <p:cBhvr>
                                        <p:cTn id="20" dur="500"/>
                                        <p:tgtEl>
                                          <p:spTgt spid="718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ox(in)">
                                      <p:cBhvr>
                                        <p:cTn id="33" dur="500"/>
                                        <p:tgtEl>
                                          <p:spTgt spid="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ox(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utoUpdateAnimBg="0"/>
      <p:bldP spid="24" grpId="0" autoUpdateAnimBg="0"/>
      <p:bldP spid="23" grpId="0"/>
      <p:bldP spid="25"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53000" y="3886200"/>
            <a:ext cx="3733800" cy="1447800"/>
          </a:xfrm>
        </p:spPr>
        <p:txBody>
          <a:bodyPr>
            <a:normAutofit/>
          </a:bodyPr>
          <a:lstStyle/>
          <a:p>
            <a:pPr algn="l" eaLnBrk="1" hangingPunct="1">
              <a:lnSpc>
                <a:spcPct val="75000"/>
              </a:lnSpc>
            </a:pPr>
            <a:r>
              <a:rPr lang="en-US" sz="2200" smtClean="0">
                <a:solidFill>
                  <a:srgbClr val="FFFFFF"/>
                </a:solidFill>
                <a:latin typeface=".VnTime" pitchFamily="34" charset="0"/>
              </a:rPr>
              <a:t>“Bçng nhËn ra h­¬ng æi</a:t>
            </a:r>
            <a:br>
              <a:rPr lang="en-US" sz="2200" smtClean="0">
                <a:solidFill>
                  <a:srgbClr val="FFFFFF"/>
                </a:solidFill>
                <a:latin typeface=".VnTime" pitchFamily="34" charset="0"/>
              </a:rPr>
            </a:br>
            <a:r>
              <a:rPr lang="en-US" sz="2200" smtClean="0">
                <a:solidFill>
                  <a:srgbClr val="FFFFFF"/>
                </a:solidFill>
                <a:latin typeface=".VnTime" pitchFamily="34" charset="0"/>
              </a:rPr>
              <a:t>Ph¶ vµo trong giã se</a:t>
            </a:r>
            <a:br>
              <a:rPr lang="en-US" sz="2200" smtClean="0">
                <a:solidFill>
                  <a:srgbClr val="FFFFFF"/>
                </a:solidFill>
                <a:latin typeface=".VnTime" pitchFamily="34" charset="0"/>
              </a:rPr>
            </a:br>
            <a:r>
              <a:rPr lang="en-US" sz="2200" smtClean="0">
                <a:solidFill>
                  <a:srgbClr val="FFFFFF"/>
                </a:solidFill>
                <a:latin typeface=".VnTime" pitchFamily="34" charset="0"/>
              </a:rPr>
              <a:t>S­¬ng chïng ch×nh qua ngâ</a:t>
            </a:r>
            <a:br>
              <a:rPr lang="en-US" sz="2200" smtClean="0">
                <a:solidFill>
                  <a:srgbClr val="FFFFFF"/>
                </a:solidFill>
                <a:latin typeface=".VnTime" pitchFamily="34" charset="0"/>
              </a:rPr>
            </a:br>
            <a:r>
              <a:rPr lang="en-US" sz="2200" smtClean="0">
                <a:solidFill>
                  <a:srgbClr val="FFFFFF"/>
                </a:solidFill>
                <a:latin typeface=".VnTime" pitchFamily="34" charset="0"/>
              </a:rPr>
              <a:t>H×nh nh­ thu ®· vÒ…”</a:t>
            </a:r>
            <a:br>
              <a:rPr lang="en-US" sz="2200" smtClean="0">
                <a:solidFill>
                  <a:srgbClr val="FFFFFF"/>
                </a:solidFill>
                <a:latin typeface=".VnTime" pitchFamily="34" charset="0"/>
              </a:rPr>
            </a:br>
            <a:endParaRPr lang="en-US" sz="2200" smtClean="0">
              <a:solidFill>
                <a:srgbClr val="FFFFFF"/>
              </a:solidFill>
              <a:latin typeface=".VnTime" pitchFamily="34" charset="0"/>
            </a:endParaRPr>
          </a:p>
        </p:txBody>
      </p:sp>
      <p:sp>
        <p:nvSpPr>
          <p:cNvPr id="28675" name="Text Box 10"/>
          <p:cNvSpPr txBox="1">
            <a:spLocks noChangeArrowheads="1"/>
          </p:cNvSpPr>
          <p:nvPr/>
        </p:nvSpPr>
        <p:spPr bwMode="auto">
          <a:xfrm>
            <a:off x="-266700" y="9906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b="1">
                <a:solidFill>
                  <a:srgbClr val="FF0000"/>
                </a:solidFill>
                <a:latin typeface=".VnTime" pitchFamily="34" charset="0"/>
              </a:rPr>
              <a:t>     </a:t>
            </a:r>
            <a:r>
              <a:rPr lang="en-US" altLang="en-US" sz="2800" b="1">
                <a:solidFill>
                  <a:srgbClr val="FF0000"/>
                </a:solidFill>
                <a:latin typeface="Times New Roman" pitchFamily="18" charset="0"/>
                <a:cs typeface="Times New Roman" pitchFamily="18" charset="0"/>
              </a:rPr>
              <a:t>1. </a:t>
            </a:r>
            <a:r>
              <a:rPr lang="en-US" altLang="en-US" sz="2800" b="1" u="sng">
                <a:solidFill>
                  <a:srgbClr val="FF0000"/>
                </a:solidFill>
                <a:latin typeface="Times New Roman" pitchFamily="18" charset="0"/>
                <a:cs typeface="Times New Roman" pitchFamily="18" charset="0"/>
              </a:rPr>
              <a:t>Tín hiệu mùa thu về</a:t>
            </a:r>
            <a:r>
              <a:rPr lang="en-US" altLang="en-US" sz="2800" b="1">
                <a:solidFill>
                  <a:srgbClr val="FF0000"/>
                </a:solidFill>
                <a:latin typeface="Times New Roman" pitchFamily="18" charset="0"/>
                <a:cs typeface="Times New Roman" pitchFamily="18" charset="0"/>
              </a:rPr>
              <a:t>:</a:t>
            </a:r>
          </a:p>
        </p:txBody>
      </p:sp>
      <p:sp>
        <p:nvSpPr>
          <p:cNvPr id="28676" name="Text Box 12"/>
          <p:cNvSpPr txBox="1">
            <a:spLocks noChangeArrowheads="1"/>
          </p:cNvSpPr>
          <p:nvPr/>
        </p:nvSpPr>
        <p:spPr bwMode="auto">
          <a:xfrm>
            <a:off x="457200" y="53340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800">
              <a:solidFill>
                <a:srgbClr val="000000"/>
              </a:solidFill>
              <a:latin typeface=".VnTime" pitchFamily="34" charset="0"/>
            </a:endParaRPr>
          </a:p>
        </p:txBody>
      </p:sp>
      <p:sp>
        <p:nvSpPr>
          <p:cNvPr id="28680"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00"/>
                </a:solidFill>
                <a:latin typeface="Times New Roman" pitchFamily="18" charset="0"/>
                <a:cs typeface="Times New Roman" pitchFamily="18" charset="0"/>
              </a:rPr>
              <a:t>Tiết 121</a:t>
            </a:r>
            <a:endParaRPr lang="en-US" altLang="en-US" sz="2400">
              <a:solidFill>
                <a:srgbClr val="000000"/>
              </a:solidFill>
              <a:latin typeface="Times New Roman" pitchFamily="18" charset="0"/>
              <a:cs typeface="Times New Roman" pitchFamily="18" charset="0"/>
            </a:endParaRPr>
          </a:p>
        </p:txBody>
      </p:sp>
      <p:sp>
        <p:nvSpPr>
          <p:cNvPr id="28681"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28682"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a:t>
            </a:r>
            <a:endParaRPr lang="en-US" altLang="en-US">
              <a:solidFill>
                <a:srgbClr val="000000"/>
              </a:solidFill>
              <a:cs typeface="Times New Roman" pitchFamily="18" charset="0"/>
            </a:endParaRPr>
          </a:p>
        </p:txBody>
      </p:sp>
      <p:sp>
        <p:nvSpPr>
          <p:cNvPr id="28683" name="Text Box 6"/>
          <p:cNvSpPr txBox="1">
            <a:spLocks noChangeArrowheads="1"/>
          </p:cNvSpPr>
          <p:nvPr/>
        </p:nvSpPr>
        <p:spPr bwMode="auto">
          <a:xfrm>
            <a:off x="0" y="6096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VNI-Times" pitchFamily="2" charset="0"/>
              </a:rPr>
              <a:t>I</a:t>
            </a:r>
            <a:r>
              <a:rPr lang="en-US" altLang="en-US" sz="2800" b="1">
                <a:solidFill>
                  <a:srgbClr val="0000FF"/>
                </a:solidFill>
                <a:latin typeface="Times New Roman" pitchFamily="18" charset="0"/>
                <a:cs typeface="Times New Roman" pitchFamily="18" charset="0"/>
              </a:rPr>
              <a:t>I. </a:t>
            </a:r>
            <a:r>
              <a:rPr lang="en-US" altLang="en-US" sz="2800" b="1" u="sng">
                <a:solidFill>
                  <a:srgbClr val="0000FF"/>
                </a:solidFill>
                <a:latin typeface="Times New Roman" pitchFamily="18" charset="0"/>
                <a:cs typeface="Times New Roman" pitchFamily="18" charset="0"/>
              </a:rPr>
              <a:t>Đọc-hiểu văn bản</a:t>
            </a:r>
            <a:r>
              <a:rPr lang="en-US" altLang="en-US" sz="2400" b="1">
                <a:solidFill>
                  <a:srgbClr val="0000FF"/>
                </a:solidFill>
                <a:latin typeface="Times New Roman" pitchFamily="18" charset="0"/>
                <a:cs typeface="Times New Roman" pitchFamily="18" charset="0"/>
              </a:rPr>
              <a:t>:</a:t>
            </a:r>
          </a:p>
        </p:txBody>
      </p:sp>
      <p:grpSp>
        <p:nvGrpSpPr>
          <p:cNvPr id="28685" name="Group 14"/>
          <p:cNvGrpSpPr>
            <a:grpSpLocks/>
          </p:cNvGrpSpPr>
          <p:nvPr/>
        </p:nvGrpSpPr>
        <p:grpSpPr bwMode="auto">
          <a:xfrm>
            <a:off x="0" y="-4763"/>
            <a:ext cx="9144000" cy="766763"/>
            <a:chOff x="0" y="0"/>
            <a:chExt cx="9144000" cy="766465"/>
          </a:xfrm>
        </p:grpSpPr>
        <p:sp>
          <p:nvSpPr>
            <p:cNvPr id="21" name="Rectangle 20"/>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8689"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28690"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28691"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 -</a:t>
              </a:r>
              <a:endParaRPr lang="en-US" altLang="en-US">
                <a:solidFill>
                  <a:srgbClr val="000000"/>
                </a:solidFill>
                <a:cs typeface="Times New Roman" pitchFamily="18" charset="0"/>
              </a:endParaRPr>
            </a:p>
          </p:txBody>
        </p:sp>
      </p:grpSp>
      <p:sp>
        <p:nvSpPr>
          <p:cNvPr id="26" name="TextBox 25"/>
          <p:cNvSpPr txBox="1">
            <a:spLocks noChangeArrowheads="1"/>
          </p:cNvSpPr>
          <p:nvPr/>
        </p:nvSpPr>
        <p:spPr bwMode="auto">
          <a:xfrm>
            <a:off x="138112" y="1447800"/>
            <a:ext cx="8034287" cy="217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400" b="1" dirty="0">
                <a:solidFill>
                  <a:srgbClr val="000000"/>
                </a:solidFill>
                <a:latin typeface="Times New Roman" pitchFamily="18" charset="0"/>
                <a:cs typeface="Times New Roman" pitchFamily="18" charset="0"/>
              </a:rPr>
              <a:t>“Bỗng” </a:t>
            </a:r>
            <a:r>
              <a:rPr lang="vi-VN" altLang="en-US" sz="2400" b="1" dirty="0">
                <a:solidFill>
                  <a:srgbClr val="000000"/>
                </a:solidFill>
                <a:latin typeface="Times New Roman" pitchFamily="18" charset="0"/>
                <a:cs typeface="Times New Roman" pitchFamily="18" charset="0"/>
              </a:rPr>
              <a:t>-&gt;</a:t>
            </a:r>
            <a:r>
              <a:rPr lang="nl-NL" altLang="en-US" sz="2400" b="1" dirty="0">
                <a:solidFill>
                  <a:srgbClr val="000000"/>
                </a:solidFill>
                <a:latin typeface="Times New Roman" pitchFamily="18" charset="0"/>
                <a:cs typeface="Times New Roman" pitchFamily="18" charset="0"/>
              </a:rPr>
              <a:t> đột ngột, bất ngờ.</a:t>
            </a:r>
            <a:endParaRPr lang="en-US" altLang="en-US" sz="2400" dirty="0">
              <a:latin typeface="Times New Roman" pitchFamily="18" charset="0"/>
            </a:endParaRPr>
          </a:p>
          <a:p>
            <a:pPr algn="just">
              <a:lnSpc>
                <a:spcPct val="107000"/>
              </a:lnSpc>
              <a:spcAft>
                <a:spcPts val="800"/>
              </a:spcAft>
            </a:pPr>
            <a:r>
              <a:rPr lang="nl-NL" altLang="en-US" sz="2400" b="1" dirty="0" smtClean="0">
                <a:solidFill>
                  <a:srgbClr val="000000"/>
                </a:solidFill>
                <a:latin typeface="Times New Roman" pitchFamily="18" charset="0"/>
                <a:cs typeface="Times New Roman" pitchFamily="18" charset="0"/>
              </a:rPr>
              <a:t>- </a:t>
            </a:r>
            <a:r>
              <a:rPr lang="nl-NL" altLang="en-US" sz="2400" b="1" dirty="0">
                <a:solidFill>
                  <a:srgbClr val="000000"/>
                </a:solidFill>
                <a:latin typeface="Times New Roman" pitchFamily="18" charset="0"/>
                <a:cs typeface="Times New Roman" pitchFamily="18" charset="0"/>
              </a:rPr>
              <a:t>“Hương ổi, gió se, </a:t>
            </a:r>
            <a:r>
              <a:rPr lang="nl-NL" altLang="en-US" sz="2400" b="1" dirty="0" smtClean="0">
                <a:solidFill>
                  <a:srgbClr val="000000"/>
                </a:solidFill>
                <a:latin typeface="Times New Roman" pitchFamily="18" charset="0"/>
                <a:cs typeface="Times New Roman" pitchFamily="18" charset="0"/>
              </a:rPr>
              <a:t>phả” </a:t>
            </a:r>
            <a:r>
              <a:rPr lang="nl-NL" altLang="en-US" sz="2400" b="1" dirty="0">
                <a:solidFill>
                  <a:srgbClr val="000000"/>
                </a:solidFill>
                <a:latin typeface="Times New Roman" pitchFamily="18" charset="0"/>
                <a:cs typeface="Times New Roman" pitchFamily="18" charset="0"/>
              </a:rPr>
              <a:t>là hình ảnh giản dị, quen thuộc của mùa thu miền Bắc-&gt; khoảng khắc giao mùa xuất hiện</a:t>
            </a:r>
            <a:r>
              <a:rPr lang="nl-NL" altLang="en-US" sz="2400" b="1" dirty="0" smtClean="0">
                <a:solidFill>
                  <a:srgbClr val="000000"/>
                </a:solidFill>
                <a:latin typeface="Times New Roman" pitchFamily="18" charset="0"/>
                <a:cs typeface="Times New Roman" pitchFamily="18" charset="0"/>
              </a:rPr>
              <a:t>.</a:t>
            </a:r>
            <a:r>
              <a:rPr lang="en-US" sz="2400" dirty="0">
                <a:sym typeface="Wingdings"/>
              </a:rPr>
              <a:t> </a:t>
            </a:r>
            <a:r>
              <a:rPr lang="en-US" sz="2400" b="1" dirty="0">
                <a:latin typeface="Times New Roman" pitchFamily="18" charset="0"/>
                <a:cs typeface="Times New Roman" pitchFamily="18" charset="0"/>
                <a:sym typeface="Wingdings"/>
              </a:rPr>
              <a:t></a:t>
            </a:r>
            <a:r>
              <a:rPr lang="en-US" sz="2400" b="1" dirty="0">
                <a:latin typeface="Times New Roman" pitchFamily="18" charset="0"/>
                <a:cs typeface="Times New Roman" pitchFamily="18" charset="0"/>
              </a:rPr>
              <a:t> Mùi hương ổi toả trong gió se lạnh làm thức dậy cả không gian vườn </a:t>
            </a:r>
            <a:r>
              <a:rPr lang="en-US" sz="2400" b="1" dirty="0" smtClean="0">
                <a:latin typeface="Times New Roman" pitchFamily="18" charset="0"/>
                <a:cs typeface="Times New Roman" pitchFamily="18" charset="0"/>
              </a:rPr>
              <a:t>ngõ.</a:t>
            </a:r>
          </a:p>
        </p:txBody>
      </p:sp>
      <p:sp>
        <p:nvSpPr>
          <p:cNvPr id="27" name="TextBox 26"/>
          <p:cNvSpPr txBox="1">
            <a:spLocks noChangeArrowheads="1"/>
          </p:cNvSpPr>
          <p:nvPr/>
        </p:nvSpPr>
        <p:spPr bwMode="auto">
          <a:xfrm>
            <a:off x="138113" y="4869160"/>
            <a:ext cx="8754367" cy="2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Bef>
                <a:spcPts val="25"/>
              </a:spcBef>
              <a:spcAft>
                <a:spcPts val="800"/>
              </a:spcAft>
            </a:pPr>
            <a:r>
              <a:rPr lang="en-US" altLang="en-US" sz="2400" b="1" dirty="0">
                <a:latin typeface="Times New Roman" pitchFamily="18" charset="0"/>
                <a:cs typeface="Times New Roman" pitchFamily="18" charset="0"/>
              </a:rPr>
              <a:t>-“Hình như” ngỡ ngàng, ngạc nhiên chợt phát hiện ra.</a:t>
            </a:r>
            <a:endParaRPr lang="en-US" altLang="en-US" sz="2400" dirty="0">
              <a:latin typeface="Times New Roman" pitchFamily="18" charset="0"/>
              <a:ea typeface="Calibri" pitchFamily="34" charset="0"/>
              <a:cs typeface="Times New Roman" pitchFamily="18" charset="0"/>
            </a:endParaRPr>
          </a:p>
          <a:p>
            <a:pPr algn="just"/>
            <a:r>
              <a:rPr lang="vi-VN" altLang="en-US" sz="2400" b="1" dirty="0">
                <a:solidFill>
                  <a:srgbClr val="000000"/>
                </a:solidFill>
                <a:latin typeface="Times New Roman" pitchFamily="18" charset="0"/>
                <a:cs typeface="Times New Roman" pitchFamily="18" charset="0"/>
              </a:rPr>
              <a:t>*</a:t>
            </a:r>
            <a:r>
              <a:rPr lang="vi-VN" altLang="en-US" sz="2400" b="1" dirty="0" smtClean="0">
                <a:solidFill>
                  <a:srgbClr val="000000"/>
                </a:solidFill>
                <a:latin typeface="Times New Roman" pitchFamily="18" charset="0"/>
                <a:cs typeface="Times New Roman" pitchFamily="18" charset="0"/>
              </a:rPr>
              <a:t>C</a:t>
            </a:r>
            <a:r>
              <a:rPr lang="nl-NL" altLang="en-US" sz="2400" b="1" dirty="0" smtClean="0">
                <a:solidFill>
                  <a:srgbClr val="000000"/>
                </a:solidFill>
                <a:latin typeface="Times New Roman" pitchFamily="18" charset="0"/>
                <a:cs typeface="Times New Roman" pitchFamily="18" charset="0"/>
              </a:rPr>
              <a:t>ảm </a:t>
            </a:r>
            <a:r>
              <a:rPr lang="nl-NL" altLang="en-US" sz="2400" b="1" dirty="0">
                <a:solidFill>
                  <a:srgbClr val="000000"/>
                </a:solidFill>
                <a:latin typeface="Times New Roman" pitchFamily="18" charset="0"/>
                <a:cs typeface="Times New Roman" pitchFamily="18" charset="0"/>
              </a:rPr>
              <a:t>nhận tinh tế và tâm trạng ngỡ ngàng, cảm xúc bâng khuâng của nhà thơ khi chợt nhận ra những tín hiệu báo thu sang</a:t>
            </a:r>
            <a:r>
              <a:rPr lang="nl-NL" altLang="en-US" sz="2400" b="1" dirty="0" smtClean="0">
                <a:solidFill>
                  <a:srgbClr val="000000"/>
                </a:solidFill>
                <a:latin typeface="Times New Roman" pitchFamily="18" charset="0"/>
                <a:cs typeface="Times New Roman" pitchFamily="18" charset="0"/>
              </a:rPr>
              <a:t>.</a:t>
            </a:r>
            <a:r>
              <a:rPr lang="en-US" sz="2400" dirty="0">
                <a:sym typeface="Wingdings"/>
              </a:rPr>
              <a:t> </a:t>
            </a:r>
            <a:r>
              <a:rPr lang="en-US" sz="2400" b="1" dirty="0">
                <a:latin typeface="Times New Roman" pitchFamily="18" charset="0"/>
                <a:cs typeface="Times New Roman" pitchFamily="18" charset="0"/>
                <a:sym typeface="Wingdings"/>
              </a:rPr>
              <a:t></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Tâm hồn nhạy cảm, yêu cuộc sống, làng quê</a:t>
            </a:r>
            <a:r>
              <a:rPr lang="en-US" sz="2400" b="1" dirty="0">
                <a:latin typeface="Times New Roman" pitchFamily="18" charset="0"/>
                <a:cs typeface="Times New Roman" pitchFamily="18" charset="0"/>
              </a:rPr>
              <a:t>.</a:t>
            </a:r>
          </a:p>
          <a:p>
            <a:pPr algn="just"/>
            <a:endParaRPr lang="en-US" altLang="en-US" sz="2400" dirty="0">
              <a:latin typeface="Times New Roman" pitchFamily="18" charset="0"/>
            </a:endParaRPr>
          </a:p>
        </p:txBody>
      </p:sp>
      <p:sp>
        <p:nvSpPr>
          <p:cNvPr id="2" name="TextBox 1"/>
          <p:cNvSpPr txBox="1"/>
          <p:nvPr/>
        </p:nvSpPr>
        <p:spPr>
          <a:xfrm>
            <a:off x="251520" y="3628181"/>
            <a:ext cx="763284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 Sương chùng chình (từ láy, nhân hoá): sương như cố ý chậm lại, b­ước chuyển nhẹ nhàng của thiên nhiên trong khoảnh khắc giao mùa</a:t>
            </a:r>
          </a:p>
        </p:txBody>
      </p:sp>
    </p:spTree>
    <p:extLst>
      <p:ext uri="{BB962C8B-B14F-4D97-AF65-F5344CB8AC3E}">
        <p14:creationId xmlns:p14="http://schemas.microsoft.com/office/powerpoint/2010/main" val="24913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circle(in)">
                                      <p:cBhvr>
                                        <p:cTn id="14" dur="2000"/>
                                        <p:tgtEl>
                                          <p:spTgt spid="2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circle(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fade">
                                      <p:cBhvr>
                                        <p:cTn id="24" dur="1000"/>
                                        <p:tgtEl>
                                          <p:spTgt spid="27">
                                            <p:txEl>
                                              <p:pRg st="0" end="0"/>
                                            </p:txEl>
                                          </p:spTgt>
                                        </p:tgtEl>
                                      </p:cBhvr>
                                    </p:animEffect>
                                    <p:anim calcmode="lin" valueType="num">
                                      <p:cBhvr>
                                        <p:cTn id="25"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wheel(1)">
                                      <p:cBhvr>
                                        <p:cTn id="31" dur="2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52400" y="1028700"/>
            <a:ext cx="5715000" cy="876300"/>
          </a:xfrm>
        </p:spPr>
        <p:txBody>
          <a:bodyPr/>
          <a:lstStyle/>
          <a:p>
            <a:pPr algn="l" eaLnBrk="1" hangingPunct="1">
              <a:lnSpc>
                <a:spcPct val="80000"/>
              </a:lnSpc>
            </a:pPr>
            <a:r>
              <a:rPr lang="en-US" altLang="en-US" sz="2800" b="1" smtClean="0">
                <a:solidFill>
                  <a:srgbClr val="FF0000"/>
                </a:solidFill>
                <a:latin typeface="Times New Roman" pitchFamily="18" charset="0"/>
                <a:cs typeface="Times New Roman" pitchFamily="18" charset="0"/>
              </a:rPr>
              <a:t>2. </a:t>
            </a:r>
            <a:r>
              <a:rPr lang="en-US" altLang="en-US" sz="2800" b="1" u="sng" smtClean="0">
                <a:solidFill>
                  <a:srgbClr val="FF0000"/>
                </a:solidFill>
                <a:latin typeface="Times New Roman" pitchFamily="18" charset="0"/>
                <a:cs typeface="Times New Roman" pitchFamily="18" charset="0"/>
              </a:rPr>
              <a:t>Bức tranh thiên nhiên </a:t>
            </a:r>
            <a:br>
              <a:rPr lang="en-US" altLang="en-US" sz="2800" b="1" u="sng" smtClean="0">
                <a:solidFill>
                  <a:srgbClr val="FF0000"/>
                </a:solidFill>
                <a:latin typeface="Times New Roman" pitchFamily="18" charset="0"/>
                <a:cs typeface="Times New Roman" pitchFamily="18" charset="0"/>
              </a:rPr>
            </a:br>
            <a:r>
              <a:rPr lang="en-US" altLang="en-US" sz="2800" b="1" u="sng" smtClean="0">
                <a:solidFill>
                  <a:srgbClr val="FF0000"/>
                </a:solidFill>
                <a:latin typeface="Times New Roman" pitchFamily="18" charset="0"/>
                <a:cs typeface="Times New Roman" pitchFamily="18" charset="0"/>
              </a:rPr>
              <a:t>sang thu</a:t>
            </a:r>
            <a:r>
              <a:rPr lang="en-US" altLang="en-US" sz="2800" b="1" smtClean="0">
                <a:solidFill>
                  <a:srgbClr val="FF0000"/>
                </a:solidFill>
                <a:latin typeface="Times New Roman" pitchFamily="18" charset="0"/>
                <a:cs typeface="Times New Roman" pitchFamily="18" charset="0"/>
              </a:rPr>
              <a:t>: ( khổ 2)</a:t>
            </a:r>
          </a:p>
        </p:txBody>
      </p:sp>
      <p:pic>
        <p:nvPicPr>
          <p:cNvPr id="16394" name="Picture 10" descr="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42672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 Box 5"/>
          <p:cNvSpPr txBox="1">
            <a:spLocks noChangeArrowheads="1"/>
          </p:cNvSpPr>
          <p:nvPr/>
        </p:nvSpPr>
        <p:spPr bwMode="auto">
          <a:xfrm>
            <a:off x="2438400" y="-762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VNI-Times" pitchFamily="2" charset="0"/>
              </a:rPr>
              <a:t>          </a:t>
            </a:r>
            <a:r>
              <a:rPr lang="en-US" altLang="en-US" sz="2800" b="1">
                <a:solidFill>
                  <a:srgbClr val="FF0000"/>
                </a:solidFill>
                <a:latin typeface="VNI-Times" pitchFamily="2" charset="0"/>
              </a:rPr>
              <a:t>SANG THU</a:t>
            </a:r>
            <a:r>
              <a:rPr lang="en-US" altLang="en-US" sz="2800" b="1">
                <a:latin typeface="VNI-Times" pitchFamily="2" charset="0"/>
              </a:rPr>
              <a:t>		</a:t>
            </a:r>
            <a:r>
              <a:rPr lang="en-US" altLang="en-US" sz="2800" b="1" i="1">
                <a:latin typeface="VNI-Times" pitchFamily="2" charset="0"/>
              </a:rPr>
              <a:t>	</a:t>
            </a:r>
            <a:endParaRPr lang="en-US" altLang="en-US" sz="1800" b="1" i="1">
              <a:solidFill>
                <a:srgbClr val="0000FF"/>
              </a:solidFill>
              <a:latin typeface="VNI-Times" pitchFamily="2" charset="0"/>
            </a:endParaRPr>
          </a:p>
        </p:txBody>
      </p:sp>
      <p:sp>
        <p:nvSpPr>
          <p:cNvPr id="30725" name="Line 3"/>
          <p:cNvSpPr>
            <a:spLocks noChangeShapeType="1"/>
          </p:cNvSpPr>
          <p:nvPr/>
        </p:nvSpPr>
        <p:spPr bwMode="auto">
          <a:xfrm>
            <a:off x="0" y="762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pic>
        <p:nvPicPr>
          <p:cNvPr id="21" name="Picture 11" descr="song denh da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916832"/>
            <a:ext cx="4800600" cy="3188568"/>
          </a:xfrm>
          <a:noFill/>
        </p:spPr>
      </p:pic>
      <p:pic>
        <p:nvPicPr>
          <p:cNvPr id="22" name="Picture 10" descr="Canh chim- Sang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62000"/>
            <a:ext cx="4343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grpSp>
        <p:nvGrpSpPr>
          <p:cNvPr id="30730" name="Group 14"/>
          <p:cNvGrpSpPr>
            <a:grpSpLocks/>
          </p:cNvGrpSpPr>
          <p:nvPr/>
        </p:nvGrpSpPr>
        <p:grpSpPr bwMode="auto">
          <a:xfrm>
            <a:off x="0" y="-4763"/>
            <a:ext cx="9144000" cy="842963"/>
            <a:chOff x="0" y="0"/>
            <a:chExt cx="9144000" cy="766465"/>
          </a:xfrm>
        </p:grpSpPr>
        <p:sp>
          <p:nvSpPr>
            <p:cNvPr id="16" name="Rectangle 15"/>
            <p:cNvSpPr/>
            <p:nvPr/>
          </p:nvSpPr>
          <p:spPr>
            <a:xfrm>
              <a:off x="0" y="0"/>
              <a:ext cx="9144000" cy="68563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736" name="Text Box 4"/>
            <p:cNvSpPr txBox="1">
              <a:spLocks noChangeArrowheads="1"/>
            </p:cNvSpPr>
            <p:nvPr/>
          </p:nvSpPr>
          <p:spPr bwMode="auto">
            <a:xfrm>
              <a:off x="0" y="132796"/>
              <a:ext cx="4343400" cy="3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30737"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30738"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30731" name="Line 6"/>
          <p:cNvSpPr>
            <a:spLocks noChangeShapeType="1"/>
          </p:cNvSpPr>
          <p:nvPr/>
        </p:nvSpPr>
        <p:spPr bwMode="auto">
          <a:xfrm>
            <a:off x="4799013" y="762000"/>
            <a:ext cx="77787" cy="609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22"/>
          <p:cNvSpPr>
            <a:spLocks noChangeArrowheads="1"/>
          </p:cNvSpPr>
          <p:nvPr/>
        </p:nvSpPr>
        <p:spPr bwMode="auto">
          <a:xfrm>
            <a:off x="457200" y="5257800"/>
            <a:ext cx="4572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r>
              <a:rPr lang="en-US" altLang="en-US" sz="2800" b="1" dirty="0">
                <a:latin typeface="Times New Roman" pitchFamily="18" charset="0"/>
                <a:cs typeface="Times New Roman" pitchFamily="18" charset="0"/>
              </a:rPr>
              <a:t>Sông được lúc dềnh dàng</a:t>
            </a:r>
          </a:p>
          <a:p>
            <a:pPr eaLnBrk="1" hangingPunct="1">
              <a:lnSpc>
                <a:spcPct val="80000"/>
              </a:lnSpc>
            </a:pPr>
            <a:r>
              <a:rPr lang="en-US" altLang="en-US" sz="2800" b="1" dirty="0">
                <a:latin typeface="Times New Roman" pitchFamily="18" charset="0"/>
                <a:cs typeface="Times New Roman" pitchFamily="18" charset="0"/>
              </a:rPr>
              <a:t>Chim bắt đầu vội vã</a:t>
            </a:r>
          </a:p>
          <a:p>
            <a:pPr eaLnBrk="1" hangingPunct="1">
              <a:lnSpc>
                <a:spcPct val="80000"/>
              </a:lnSpc>
            </a:pPr>
            <a:r>
              <a:rPr lang="en-US" altLang="en-US" sz="2800" b="1" dirty="0">
                <a:latin typeface="Times New Roman" pitchFamily="18" charset="0"/>
                <a:cs typeface="Times New Roman" pitchFamily="18" charset="0"/>
              </a:rPr>
              <a:t>Có đám mây mùa hạ</a:t>
            </a:r>
          </a:p>
          <a:p>
            <a:pPr eaLnBrk="1" hangingPunct="1">
              <a:lnSpc>
                <a:spcPct val="80000"/>
              </a:lnSpc>
            </a:pPr>
            <a:r>
              <a:rPr lang="en-US" altLang="en-US" sz="2800" b="1" dirty="0">
                <a:latin typeface="Times New Roman" pitchFamily="18" charset="0"/>
                <a:cs typeface="Times New Roman" pitchFamily="18" charset="0"/>
              </a:rPr>
              <a:t>Vắt nửa mình sang thu</a:t>
            </a:r>
          </a:p>
        </p:txBody>
      </p:sp>
      <p:pic>
        <p:nvPicPr>
          <p:cNvPr id="13333" name="Picture 21" descr="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590800"/>
            <a:ext cx="14287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66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
                                          </p:val>
                                        </p:tav>
                                        <p:tav tm="100000">
                                          <p:val>
                                            <p:fltVal val="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0" fill="hold"/>
                                        <p:tgtEl>
                                          <p:spTgt spid="21"/>
                                        </p:tgtEl>
                                        <p:attrNameLst>
                                          <p:attrName>ppt_w</p:attrName>
                                        </p:attrNameLst>
                                      </p:cBhvr>
                                      <p:tavLst>
                                        <p:tav tm="0">
                                          <p:val>
                                            <p:strVal val="#ppt_w+.3"/>
                                          </p:val>
                                        </p:tav>
                                        <p:tav tm="100000">
                                          <p:val>
                                            <p:strVal val="#ppt_w"/>
                                          </p:val>
                                        </p:tav>
                                      </p:tavLst>
                                    </p:anim>
                                    <p:anim calcmode="lin" valueType="num">
                                      <p:cBhvr>
                                        <p:cTn id="18" dur="3000" fill="hold"/>
                                        <p:tgtEl>
                                          <p:spTgt spid="21"/>
                                        </p:tgtEl>
                                        <p:attrNameLst>
                                          <p:attrName>ppt_h</p:attrName>
                                        </p:attrNameLst>
                                      </p:cBhvr>
                                      <p:tavLst>
                                        <p:tav tm="0">
                                          <p:val>
                                            <p:strVal val="#ppt_h"/>
                                          </p:val>
                                        </p:tav>
                                        <p:tav tm="100000">
                                          <p:val>
                                            <p:strVal val="#ppt_h"/>
                                          </p:val>
                                        </p:tav>
                                      </p:tavLst>
                                    </p:anim>
                                    <p:animEffect transition="in" filter="fade">
                                      <p:cBhvr>
                                        <p:cTn id="19" dur="3000"/>
                                        <p:tgtEl>
                                          <p:spTgt spid="21"/>
                                        </p:tgtEl>
                                      </p:cBhvr>
                                    </p:animEffect>
                                  </p:childTnLst>
                                </p:cTn>
                              </p:par>
                            </p:childTnLst>
                          </p:cTn>
                        </p:par>
                        <p:par>
                          <p:cTn id="20" fill="hold" nodeType="afterGroup">
                            <p:stCondLst>
                              <p:cond delay="3000"/>
                            </p:stCondLst>
                            <p:childTnLst>
                              <p:par>
                                <p:cTn id="21" presetID="2" presetClass="entr" presetSubtype="4" fill="hold" nodeType="afterEffect">
                                  <p:stCondLst>
                                    <p:cond delay="0"/>
                                  </p:stCondLst>
                                  <p:childTnLst>
                                    <p:set>
                                      <p:cBhvr>
                                        <p:cTn id="22" dur="1" fill="hold">
                                          <p:stCondLst>
                                            <p:cond delay="0"/>
                                          </p:stCondLst>
                                        </p:cTn>
                                        <p:tgtEl>
                                          <p:spTgt spid="13333"/>
                                        </p:tgtEl>
                                        <p:attrNameLst>
                                          <p:attrName>style.visibility</p:attrName>
                                        </p:attrNameLst>
                                      </p:cBhvr>
                                      <p:to>
                                        <p:strVal val="visible"/>
                                      </p:to>
                                    </p:set>
                                    <p:anim calcmode="lin" valueType="num">
                                      <p:cBhvr additive="base">
                                        <p:cTn id="23" dur="500" fill="hold"/>
                                        <p:tgtEl>
                                          <p:spTgt spid="13333"/>
                                        </p:tgtEl>
                                        <p:attrNameLst>
                                          <p:attrName>ppt_x</p:attrName>
                                        </p:attrNameLst>
                                      </p:cBhvr>
                                      <p:tavLst>
                                        <p:tav tm="0">
                                          <p:val>
                                            <p:strVal val="#ppt_x"/>
                                          </p:val>
                                        </p:tav>
                                        <p:tav tm="100000">
                                          <p:val>
                                            <p:strVal val="#ppt_x"/>
                                          </p:val>
                                        </p:tav>
                                      </p:tavLst>
                                    </p:anim>
                                    <p:anim calcmode="lin" valueType="num">
                                      <p:cBhvr additive="base">
                                        <p:cTn id="24" dur="500" fill="hold"/>
                                        <p:tgtEl>
                                          <p:spTgt spid="13333"/>
                                        </p:tgtEl>
                                        <p:attrNameLst>
                                          <p:attrName>ppt_y</p:attrName>
                                        </p:attrNameLst>
                                      </p:cBhvr>
                                      <p:tavLst>
                                        <p:tav tm="0">
                                          <p:val>
                                            <p:strVal val="1+#ppt_h/2"/>
                                          </p:val>
                                        </p:tav>
                                        <p:tav tm="100000">
                                          <p:val>
                                            <p:strVal val="#ppt_y"/>
                                          </p:val>
                                        </p:tav>
                                      </p:tavLst>
                                    </p:anim>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3000" fill="hold"/>
                                        <p:tgtEl>
                                          <p:spTgt spid="22"/>
                                        </p:tgtEl>
                                        <p:attrNameLst>
                                          <p:attrName>ppt_w</p:attrName>
                                        </p:attrNameLst>
                                      </p:cBhvr>
                                      <p:tavLst>
                                        <p:tav tm="0">
                                          <p:val>
                                            <p:strVal val="#ppt_w+.3"/>
                                          </p:val>
                                        </p:tav>
                                        <p:tav tm="100000">
                                          <p:val>
                                            <p:strVal val="#ppt_w"/>
                                          </p:val>
                                        </p:tav>
                                      </p:tavLst>
                                    </p:anim>
                                    <p:anim calcmode="lin" valueType="num">
                                      <p:cBhvr>
                                        <p:cTn id="33" dur="3000" fill="hold"/>
                                        <p:tgtEl>
                                          <p:spTgt spid="22"/>
                                        </p:tgtEl>
                                        <p:attrNameLst>
                                          <p:attrName>ppt_h</p:attrName>
                                        </p:attrNameLst>
                                      </p:cBhvr>
                                      <p:tavLst>
                                        <p:tav tm="0">
                                          <p:val>
                                            <p:strVal val="#ppt_h"/>
                                          </p:val>
                                        </p:tav>
                                        <p:tav tm="100000">
                                          <p:val>
                                            <p:strVal val="#ppt_h"/>
                                          </p:val>
                                        </p:tav>
                                      </p:tavLst>
                                    </p:anim>
                                    <p:animEffect transition="in" filter="fade">
                                      <p:cBhvr>
                                        <p:cTn id="34" dur="30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nodeType="click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plus(in)">
                                      <p:cBhvr>
                                        <p:cTn id="39" dur="2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53000" y="3886200"/>
            <a:ext cx="3733800" cy="1447800"/>
          </a:xfrm>
        </p:spPr>
        <p:txBody>
          <a:bodyPr>
            <a:normAutofit/>
          </a:bodyPr>
          <a:lstStyle/>
          <a:p>
            <a:pPr algn="l" eaLnBrk="1" hangingPunct="1">
              <a:lnSpc>
                <a:spcPct val="75000"/>
              </a:lnSpc>
            </a:pPr>
            <a:r>
              <a:rPr lang="en-US" sz="2200" smtClean="0">
                <a:solidFill>
                  <a:srgbClr val="FFFFFF"/>
                </a:solidFill>
                <a:latin typeface=".VnTime" pitchFamily="34" charset="0"/>
              </a:rPr>
              <a:t>“Bçng nhËn ra h­¬ng æi</a:t>
            </a:r>
            <a:br>
              <a:rPr lang="en-US" sz="2200" smtClean="0">
                <a:solidFill>
                  <a:srgbClr val="FFFFFF"/>
                </a:solidFill>
                <a:latin typeface=".VnTime" pitchFamily="34" charset="0"/>
              </a:rPr>
            </a:br>
            <a:r>
              <a:rPr lang="en-US" sz="2200" smtClean="0">
                <a:solidFill>
                  <a:srgbClr val="FFFFFF"/>
                </a:solidFill>
                <a:latin typeface=".VnTime" pitchFamily="34" charset="0"/>
              </a:rPr>
              <a:t>Ph¶ vµo trong giã se</a:t>
            </a:r>
            <a:br>
              <a:rPr lang="en-US" sz="2200" smtClean="0">
                <a:solidFill>
                  <a:srgbClr val="FFFFFF"/>
                </a:solidFill>
                <a:latin typeface=".VnTime" pitchFamily="34" charset="0"/>
              </a:rPr>
            </a:br>
            <a:r>
              <a:rPr lang="en-US" sz="2200" smtClean="0">
                <a:solidFill>
                  <a:srgbClr val="FFFFFF"/>
                </a:solidFill>
                <a:latin typeface=".VnTime" pitchFamily="34" charset="0"/>
              </a:rPr>
              <a:t>S­¬ng chïng ch×nh qua ngâ</a:t>
            </a:r>
            <a:br>
              <a:rPr lang="en-US" sz="2200" smtClean="0">
                <a:solidFill>
                  <a:srgbClr val="FFFFFF"/>
                </a:solidFill>
                <a:latin typeface=".VnTime" pitchFamily="34" charset="0"/>
              </a:rPr>
            </a:br>
            <a:r>
              <a:rPr lang="en-US" sz="2200" smtClean="0">
                <a:solidFill>
                  <a:srgbClr val="FFFFFF"/>
                </a:solidFill>
                <a:latin typeface=".VnTime" pitchFamily="34" charset="0"/>
              </a:rPr>
              <a:t>H×nh nh­ thu ®· vÒ…”</a:t>
            </a:r>
            <a:br>
              <a:rPr lang="en-US" sz="2200" smtClean="0">
                <a:solidFill>
                  <a:srgbClr val="FFFFFF"/>
                </a:solidFill>
                <a:latin typeface=".VnTime" pitchFamily="34" charset="0"/>
              </a:rPr>
            </a:br>
            <a:endParaRPr lang="en-US" sz="2200" smtClean="0">
              <a:solidFill>
                <a:srgbClr val="FFFFFF"/>
              </a:solidFill>
              <a:latin typeface=".VnTime" pitchFamily="34" charset="0"/>
            </a:endParaRPr>
          </a:p>
        </p:txBody>
      </p:sp>
      <p:sp>
        <p:nvSpPr>
          <p:cNvPr id="37892" name="Text Box 12"/>
          <p:cNvSpPr txBox="1">
            <a:spLocks noChangeArrowheads="1"/>
          </p:cNvSpPr>
          <p:nvPr/>
        </p:nvSpPr>
        <p:spPr bwMode="auto">
          <a:xfrm>
            <a:off x="457200" y="53340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800">
              <a:solidFill>
                <a:srgbClr val="000000"/>
              </a:solidFill>
              <a:latin typeface=".VnTime" pitchFamily="34" charset="0"/>
            </a:endParaRPr>
          </a:p>
        </p:txBody>
      </p:sp>
      <p:sp>
        <p:nvSpPr>
          <p:cNvPr id="37894"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00"/>
                </a:solidFill>
                <a:latin typeface="Times New Roman" pitchFamily="18" charset="0"/>
                <a:cs typeface="Times New Roman" pitchFamily="18" charset="0"/>
              </a:rPr>
              <a:t>Tiết 121</a:t>
            </a:r>
            <a:endParaRPr lang="en-US" altLang="en-US" sz="2400">
              <a:solidFill>
                <a:srgbClr val="000000"/>
              </a:solidFill>
              <a:latin typeface="Times New Roman" pitchFamily="18" charset="0"/>
              <a:cs typeface="Times New Roman" pitchFamily="18" charset="0"/>
            </a:endParaRPr>
          </a:p>
        </p:txBody>
      </p:sp>
      <p:sp>
        <p:nvSpPr>
          <p:cNvPr id="37895"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37896"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a:t>
            </a:r>
            <a:endParaRPr lang="en-US" altLang="en-US">
              <a:solidFill>
                <a:srgbClr val="000000"/>
              </a:solidFill>
              <a:cs typeface="Times New Roman" pitchFamily="18" charset="0"/>
            </a:endParaRPr>
          </a:p>
        </p:txBody>
      </p:sp>
      <p:sp>
        <p:nvSpPr>
          <p:cNvPr id="37897" name="Text Box 6"/>
          <p:cNvSpPr txBox="1">
            <a:spLocks noChangeArrowheads="1"/>
          </p:cNvSpPr>
          <p:nvPr/>
        </p:nvSpPr>
        <p:spPr bwMode="auto">
          <a:xfrm>
            <a:off x="0" y="6096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dirty="0">
                <a:solidFill>
                  <a:srgbClr val="0000FF"/>
                </a:solidFill>
                <a:latin typeface="VNI-Times" pitchFamily="2" charset="0"/>
              </a:rPr>
              <a:t>I</a:t>
            </a:r>
            <a:r>
              <a:rPr lang="en-US" altLang="en-US" sz="2800" b="1" dirty="0">
                <a:solidFill>
                  <a:srgbClr val="0000FF"/>
                </a:solidFill>
                <a:latin typeface="Times New Roman" pitchFamily="18" charset="0"/>
                <a:cs typeface="Times New Roman" pitchFamily="18" charset="0"/>
              </a:rPr>
              <a:t>I. </a:t>
            </a:r>
            <a:r>
              <a:rPr lang="en-US" altLang="en-US" sz="2800" b="1" u="sng" dirty="0">
                <a:solidFill>
                  <a:srgbClr val="0000FF"/>
                </a:solidFill>
                <a:latin typeface="Times New Roman" pitchFamily="18" charset="0"/>
                <a:cs typeface="Times New Roman" pitchFamily="18" charset="0"/>
              </a:rPr>
              <a:t>Đọc-hiểu văn bản</a:t>
            </a:r>
            <a:r>
              <a:rPr lang="en-US" altLang="en-US" sz="2400" b="1" dirty="0">
                <a:solidFill>
                  <a:srgbClr val="0000FF"/>
                </a:solidFill>
                <a:latin typeface="Times New Roman" pitchFamily="18" charset="0"/>
                <a:cs typeface="Times New Roman" pitchFamily="18" charset="0"/>
              </a:rPr>
              <a:t>:</a:t>
            </a:r>
          </a:p>
        </p:txBody>
      </p:sp>
      <p:grpSp>
        <p:nvGrpSpPr>
          <p:cNvPr id="37899" name="Group 14"/>
          <p:cNvGrpSpPr>
            <a:grpSpLocks/>
          </p:cNvGrpSpPr>
          <p:nvPr/>
        </p:nvGrpSpPr>
        <p:grpSpPr bwMode="auto">
          <a:xfrm>
            <a:off x="0" y="-4763"/>
            <a:ext cx="9144000" cy="766763"/>
            <a:chOff x="0" y="0"/>
            <a:chExt cx="9144000" cy="766465"/>
          </a:xfrm>
        </p:grpSpPr>
        <p:sp>
          <p:nvSpPr>
            <p:cNvPr id="21" name="Rectangle 20"/>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7912"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37913"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dirty="0">
                  <a:solidFill>
                    <a:srgbClr val="0000FF"/>
                  </a:solidFill>
                  <a:latin typeface="VNI-Times" pitchFamily="2" charset="0"/>
                </a:rPr>
                <a:t>          </a:t>
              </a:r>
              <a:r>
                <a:rPr lang="en-US" altLang="en-US" sz="3600" b="1" dirty="0">
                  <a:solidFill>
                    <a:srgbClr val="FF0000"/>
                  </a:solidFill>
                  <a:latin typeface="Times New Roman" pitchFamily="18" charset="0"/>
                  <a:cs typeface="Times New Roman" pitchFamily="18" charset="0"/>
                </a:rPr>
                <a:t>SANG THU</a:t>
              </a:r>
              <a:r>
                <a:rPr lang="en-US" altLang="en-US" sz="3600" b="1" i="1" dirty="0">
                  <a:solidFill>
                    <a:srgbClr val="000000"/>
                  </a:solidFill>
                  <a:latin typeface="VNI-Times" pitchFamily="2" charset="0"/>
                </a:rPr>
                <a:t>	</a:t>
              </a:r>
              <a:endParaRPr lang="en-US" altLang="en-US" sz="3600" b="1" i="1" dirty="0">
                <a:solidFill>
                  <a:srgbClr val="0000FF"/>
                </a:solidFill>
                <a:latin typeface="VNI-Times" pitchFamily="2" charset="0"/>
              </a:endParaRPr>
            </a:p>
          </p:txBody>
        </p:sp>
        <p:sp>
          <p:nvSpPr>
            <p:cNvPr id="37914"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 -</a:t>
              </a:r>
              <a:endParaRPr lang="en-US" altLang="en-US">
                <a:solidFill>
                  <a:srgbClr val="000000"/>
                </a:solidFill>
                <a:cs typeface="Times New Roman" pitchFamily="18" charset="0"/>
              </a:endParaRPr>
            </a:p>
          </p:txBody>
        </p:sp>
      </p:grpSp>
      <p:sp>
        <p:nvSpPr>
          <p:cNvPr id="37900" name="Rectangle 2"/>
          <p:cNvSpPr txBox="1">
            <a:spLocks noChangeArrowheads="1"/>
          </p:cNvSpPr>
          <p:nvPr/>
        </p:nvSpPr>
        <p:spPr bwMode="auto">
          <a:xfrm>
            <a:off x="228599" y="1124744"/>
            <a:ext cx="7211219"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80000"/>
              </a:lnSpc>
            </a:pPr>
            <a:r>
              <a:rPr lang="en-US" altLang="en-US" sz="2800" b="1" u="sng" dirty="0">
                <a:solidFill>
                  <a:srgbClr val="FF0000"/>
                </a:solidFill>
                <a:latin typeface="Times New Roman" pitchFamily="18" charset="0"/>
                <a:cs typeface="Times New Roman" pitchFamily="18" charset="0"/>
              </a:rPr>
              <a:t>2. Bức tranh thiên nhiên </a:t>
            </a:r>
            <a:r>
              <a:rPr lang="en-US" altLang="en-US" sz="2800" b="1" u="sng" dirty="0" smtClean="0">
                <a:solidFill>
                  <a:srgbClr val="FF0000"/>
                </a:solidFill>
                <a:latin typeface="Times New Roman" pitchFamily="18" charset="0"/>
                <a:cs typeface="Times New Roman" pitchFamily="18" charset="0"/>
              </a:rPr>
              <a:t>sang </a:t>
            </a:r>
            <a:r>
              <a:rPr lang="en-US" altLang="en-US" sz="2800" b="1" u="sng" dirty="0">
                <a:solidFill>
                  <a:srgbClr val="FF0000"/>
                </a:solidFill>
                <a:latin typeface="Times New Roman" pitchFamily="18" charset="0"/>
                <a:cs typeface="Times New Roman" pitchFamily="18" charset="0"/>
              </a:rPr>
              <a:t>thu: ( khổ 2)</a:t>
            </a:r>
          </a:p>
        </p:txBody>
      </p:sp>
      <p:sp>
        <p:nvSpPr>
          <p:cNvPr id="33" name="TextBox 32"/>
          <p:cNvSpPr txBox="1">
            <a:spLocks noChangeArrowheads="1"/>
          </p:cNvSpPr>
          <p:nvPr/>
        </p:nvSpPr>
        <p:spPr bwMode="auto">
          <a:xfrm>
            <a:off x="0" y="1772816"/>
            <a:ext cx="867645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Aft>
                <a:spcPts val="800"/>
              </a:spcAft>
            </a:pPr>
            <a:r>
              <a:rPr lang="nl-NL" altLang="en-US" sz="2800" b="1" dirty="0">
                <a:solidFill>
                  <a:srgbClr val="000000"/>
                </a:solidFill>
                <a:latin typeface="Times New Roman" pitchFamily="18" charset="0"/>
                <a:cs typeface="Times New Roman" pitchFamily="18" charset="0"/>
              </a:rPr>
              <a:t>- Sông: Dềnh dàng-&gt; Chậm chạm, thong thả, duyên dáng hơn.</a:t>
            </a:r>
            <a:endParaRPr lang="en-US" altLang="en-US" sz="2800" b="1" dirty="0">
              <a:latin typeface="Times New Roman" pitchFamily="18" charset="0"/>
              <a:ea typeface="Calibri" pitchFamily="34" charset="0"/>
              <a:cs typeface="Times New Roman" pitchFamily="18" charset="0"/>
            </a:endParaRPr>
          </a:p>
          <a:p>
            <a:pPr algn="just">
              <a:spcAft>
                <a:spcPts val="800"/>
              </a:spcAft>
            </a:pPr>
            <a:r>
              <a:rPr lang="nl-NL" altLang="en-US" sz="2800" b="1" dirty="0">
                <a:solidFill>
                  <a:srgbClr val="000000"/>
                </a:solidFill>
                <a:latin typeface="Times New Roman" pitchFamily="18" charset="0"/>
                <a:cs typeface="Times New Roman" pitchFamily="18" charset="0"/>
              </a:rPr>
              <a:t>- Chim: Vội vã đang tránh rét.</a:t>
            </a:r>
            <a:endParaRPr lang="en-US" altLang="en-US" sz="2800" b="1" dirty="0">
              <a:latin typeface="Times New Roman" pitchFamily="18" charset="0"/>
              <a:cs typeface="Times New Roman" pitchFamily="18" charset="0"/>
            </a:endParaRPr>
          </a:p>
          <a:p>
            <a:pPr algn="just">
              <a:spcAft>
                <a:spcPts val="800"/>
              </a:spcAft>
            </a:pPr>
            <a:r>
              <a:rPr lang="nl-NL" altLang="en-US" sz="2800" b="1" dirty="0">
                <a:solidFill>
                  <a:srgbClr val="000000"/>
                </a:solidFill>
                <a:latin typeface="Times New Roman" pitchFamily="18" charset="0"/>
                <a:cs typeface="Times New Roman" pitchFamily="18" charset="0"/>
              </a:rPr>
              <a:t>- Đám </a:t>
            </a:r>
            <a:r>
              <a:rPr lang="nl-NL" altLang="en-US" sz="2800" b="1" dirty="0" smtClean="0">
                <a:solidFill>
                  <a:srgbClr val="000000"/>
                </a:solidFill>
                <a:latin typeface="Times New Roman" pitchFamily="18" charset="0"/>
                <a:cs typeface="Times New Roman" pitchFamily="18" charset="0"/>
              </a:rPr>
              <a:t>mây</a:t>
            </a:r>
            <a:r>
              <a:rPr lang="vi-VN" altLang="en-US" sz="2800" b="1" dirty="0" smtClean="0">
                <a:solidFill>
                  <a:srgbClr val="000000"/>
                </a:solidFill>
                <a:latin typeface="Times New Roman" pitchFamily="18" charset="0"/>
                <a:cs typeface="Times New Roman" pitchFamily="18" charset="0"/>
              </a:rPr>
              <a:t>-v</a:t>
            </a:r>
            <a:r>
              <a:rPr lang="nl-NL" altLang="en-US" sz="2800" b="1" dirty="0" smtClean="0">
                <a:solidFill>
                  <a:srgbClr val="000000"/>
                </a:solidFill>
                <a:latin typeface="Times New Roman" pitchFamily="18" charset="0"/>
                <a:cs typeface="Times New Roman" pitchFamily="18" charset="0"/>
              </a:rPr>
              <a:t>ắt </a:t>
            </a:r>
            <a:r>
              <a:rPr lang="nl-NL" altLang="en-US" sz="2800" b="1" dirty="0">
                <a:solidFill>
                  <a:srgbClr val="000000"/>
                </a:solidFill>
                <a:latin typeface="Times New Roman" pitchFamily="18" charset="0"/>
                <a:cs typeface="Times New Roman" pitchFamily="18" charset="0"/>
              </a:rPr>
              <a:t>nửa mình sang thu</a:t>
            </a:r>
            <a:endParaRPr lang="en-US" altLang="en-US" sz="2800" b="1" dirty="0">
              <a:latin typeface="Times New Roman" pitchFamily="18" charset="0"/>
              <a:cs typeface="Times New Roman" pitchFamily="18" charset="0"/>
            </a:endParaRPr>
          </a:p>
          <a:p>
            <a:r>
              <a:rPr lang="nl-NL" altLang="en-US" sz="2800" b="1" dirty="0">
                <a:solidFill>
                  <a:srgbClr val="000000"/>
                </a:solidFill>
                <a:latin typeface="Times New Roman" pitchFamily="18" charset="0"/>
                <a:cs typeface="Times New Roman" pitchFamily="18" charset="0"/>
              </a:rPr>
              <a:t>( Nhân hóa)-&gt; </a:t>
            </a:r>
            <a:r>
              <a:rPr lang="nl-NL" altLang="en-US" sz="2800" b="1">
                <a:solidFill>
                  <a:srgbClr val="000000"/>
                </a:solidFill>
                <a:latin typeface="Times New Roman" pitchFamily="18" charset="0"/>
                <a:cs typeface="Times New Roman" pitchFamily="18" charset="0"/>
              </a:rPr>
              <a:t>Không </a:t>
            </a:r>
            <a:r>
              <a:rPr lang="nl-NL" altLang="en-US" sz="2800" b="1" smtClean="0">
                <a:solidFill>
                  <a:srgbClr val="000000"/>
                </a:solidFill>
                <a:latin typeface="Times New Roman" pitchFamily="18" charset="0"/>
                <a:cs typeface="Times New Roman" pitchFamily="18" charset="0"/>
              </a:rPr>
              <a:t>gian </a:t>
            </a:r>
            <a:r>
              <a:rPr lang="nl-NL" altLang="en-US" sz="2800" b="1" dirty="0">
                <a:solidFill>
                  <a:srgbClr val="000000"/>
                </a:solidFill>
                <a:latin typeface="Times New Roman" pitchFamily="18" charset="0"/>
                <a:cs typeface="Times New Roman" pitchFamily="18" charset="0"/>
              </a:rPr>
              <a:t>đẹp, gợi cảm.</a:t>
            </a:r>
            <a:endParaRPr lang="en-US" altLang="en-US" sz="2800" b="1" dirty="0">
              <a:latin typeface="Times New Roman" pitchFamily="18" charset="0"/>
              <a:cs typeface="Times New Roman" pitchFamily="18" charset="0"/>
            </a:endParaRPr>
          </a:p>
        </p:txBody>
      </p:sp>
      <p:sp>
        <p:nvSpPr>
          <p:cNvPr id="34" name="TextBox 33"/>
          <p:cNvSpPr txBox="1">
            <a:spLocks noChangeArrowheads="1"/>
          </p:cNvSpPr>
          <p:nvPr/>
        </p:nvSpPr>
        <p:spPr bwMode="auto">
          <a:xfrm>
            <a:off x="76200" y="4495800"/>
            <a:ext cx="83264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sz="2800" b="1" dirty="0">
                <a:solidFill>
                  <a:srgbClr val="002060"/>
                </a:solidFill>
                <a:latin typeface="Times New Roman" pitchFamily="18" charset="0"/>
                <a:cs typeface="Times New Roman" pitchFamily="18" charset="0"/>
              </a:rPr>
              <a:t>*Cảm nhận tinh tế, kết hợp với trí tưởng tượng bay bổng đã diễn tả sự thay đổi của đất trời theo tốc độ chuyển động từ hạ sang thu (có cái chậm, cái nhanh) nhẹ nhàng mà rõ rệt.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8439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childTnLst>
                          </p:cTn>
                        </p:par>
                        <p:par>
                          <p:cTn id="21" fill="hold" nodeType="afterGroup">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fltVal val="0"/>
                                          </p:val>
                                        </p:tav>
                                        <p:tav tm="100000">
                                          <p:val>
                                            <p:strVal val="#ppt_w"/>
                                          </p:val>
                                        </p:tav>
                                      </p:tavLst>
                                    </p:anim>
                                    <p:anim calcmode="lin" valueType="num">
                                      <p:cBhvr>
                                        <p:cTn id="25" dur="1000" fill="hold"/>
                                        <p:tgtEl>
                                          <p:spTgt spid="34"/>
                                        </p:tgtEl>
                                        <p:attrNameLst>
                                          <p:attrName>ppt_h</p:attrName>
                                        </p:attrNameLst>
                                      </p:cBhvr>
                                      <p:tavLst>
                                        <p:tav tm="0">
                                          <p:val>
                                            <p:fltVal val="0"/>
                                          </p:val>
                                        </p:tav>
                                        <p:tav tm="100000">
                                          <p:val>
                                            <p:strVal val="#ppt_h"/>
                                          </p:val>
                                        </p:tav>
                                      </p:tavLst>
                                    </p:anim>
                                    <p:anim calcmode="lin" valueType="num">
                                      <p:cBhvr>
                                        <p:cTn id="26" dur="1000" fill="hold"/>
                                        <p:tgtEl>
                                          <p:spTgt spid="34"/>
                                        </p:tgtEl>
                                        <p:attrNameLst>
                                          <p:attrName>style.rotation</p:attrName>
                                        </p:attrNameLst>
                                      </p:cBhvr>
                                      <p:tavLst>
                                        <p:tav tm="0">
                                          <p:val>
                                            <p:fltVal val="90"/>
                                          </p:val>
                                        </p:tav>
                                        <p:tav tm="100000">
                                          <p:val>
                                            <p:fltVal val="0"/>
                                          </p:val>
                                        </p:tav>
                                      </p:tavLst>
                                    </p:anim>
                                    <p:animEffect transition="in" filter="fade">
                                      <p:cBhvr>
                                        <p:cTn id="2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ang cay"/>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a:off x="0" y="731838"/>
            <a:ext cx="914400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txBox="1">
            <a:spLocks noChangeArrowheads="1"/>
          </p:cNvSpPr>
          <p:nvPr/>
        </p:nvSpPr>
        <p:spPr bwMode="auto">
          <a:xfrm>
            <a:off x="-76200" y="228600"/>
            <a:ext cx="7239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eaLnBrk="1" hangingPunct="1">
              <a:lnSpc>
                <a:spcPct val="80000"/>
              </a:lnSpc>
              <a:spcBef>
                <a:spcPct val="20000"/>
              </a:spcBef>
            </a:pPr>
            <a:r>
              <a:rPr lang="en-US" altLang="en-US" sz="2800" b="1">
                <a:solidFill>
                  <a:srgbClr val="FF0000"/>
                </a:solidFill>
                <a:latin typeface="Times New Roman" pitchFamily="18" charset="0"/>
                <a:cs typeface="Times New Roman" pitchFamily="18" charset="0"/>
              </a:rPr>
              <a:t>3. </a:t>
            </a:r>
            <a:r>
              <a:rPr lang="en-US" altLang="en-US" sz="2800" b="1" u="sng">
                <a:solidFill>
                  <a:srgbClr val="FF0000"/>
                </a:solidFill>
                <a:latin typeface="Times New Roman" pitchFamily="18" charset="0"/>
                <a:cs typeface="Times New Roman" pitchFamily="18" charset="0"/>
              </a:rPr>
              <a:t>Suy tư, chiêm nghiệm của nhà thơ</a:t>
            </a:r>
            <a:r>
              <a:rPr lang="en-US" altLang="en-US" sz="2800" b="1">
                <a:solidFill>
                  <a:srgbClr val="FF0000"/>
                </a:solidFill>
                <a:latin typeface="Times New Roman" pitchFamily="18" charset="0"/>
                <a:cs typeface="Times New Roman" pitchFamily="18" charset="0"/>
              </a:rPr>
              <a:t>: ( khổ 3)</a:t>
            </a:r>
          </a:p>
        </p:txBody>
      </p:sp>
    </p:spTree>
    <p:extLst>
      <p:ext uri="{BB962C8B-B14F-4D97-AF65-F5344CB8AC3E}">
        <p14:creationId xmlns:p14="http://schemas.microsoft.com/office/powerpoint/2010/main" val="4240743468"/>
      </p:ext>
    </p:ext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79512" y="2708920"/>
            <a:ext cx="5035550" cy="977900"/>
          </a:xfrm>
          <a:prstGeom prst="rect">
            <a:avLst/>
          </a:prstGeom>
        </p:spPr>
        <p:style>
          <a:lnRef idx="0">
            <a:scrgbClr r="0" g="0" b="0"/>
          </a:lnRef>
          <a:fillRef idx="1001">
            <a:schemeClr val="lt1"/>
          </a:fillRef>
          <a:effectRef idx="0">
            <a:scrgbClr r="0" g="0" b="0"/>
          </a:effectRef>
          <a:fontRef idx="major"/>
        </p:style>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spcBef>
                <a:spcPct val="20000"/>
              </a:spcBef>
              <a:buFontTx/>
              <a:buChar char="-"/>
            </a:pPr>
            <a:r>
              <a:rPr lang="en-GB" sz="2800" b="1" dirty="0">
                <a:latin typeface="Times New Roman" pitchFamily="18" charset="0"/>
                <a:cs typeface="Times New Roman" pitchFamily="18" charset="0"/>
              </a:rPr>
              <a:t>Nắng </a:t>
            </a:r>
            <a:r>
              <a:rPr lang="vi-VN" sz="2800" b="1" dirty="0">
                <a:latin typeface="Times New Roman" pitchFamily="18" charset="0"/>
                <a:cs typeface="Times New Roman" pitchFamily="18" charset="0"/>
              </a:rPr>
              <a:t>vẫn còn</a:t>
            </a:r>
            <a:r>
              <a:rPr lang="en-GB" sz="2800" b="1" dirty="0">
                <a:latin typeface="Times New Roman" pitchFamily="18" charset="0"/>
                <a:cs typeface="Times New Roman" pitchFamily="18" charset="0"/>
              </a:rPr>
              <a:t> nhưng đã nhạt hơn </a:t>
            </a:r>
            <a:endParaRPr lang="vi-VN" sz="2800" b="1" dirty="0">
              <a:latin typeface="Times New Roman" pitchFamily="18" charset="0"/>
              <a:cs typeface="Times New Roman" pitchFamily="18" charset="0"/>
            </a:endParaRPr>
          </a:p>
          <a:p>
            <a:pPr marL="342900" indent="-342900">
              <a:spcBef>
                <a:spcPct val="20000"/>
              </a:spcBef>
              <a:buFontTx/>
              <a:buChar char="-"/>
            </a:pPr>
            <a:r>
              <a:rPr lang="en-GB" sz="2800" b="1" dirty="0">
                <a:latin typeface="Times New Roman" pitchFamily="18" charset="0"/>
                <a:cs typeface="Times New Roman" pitchFamily="18" charset="0"/>
              </a:rPr>
              <a:t>Mưa cũng </a:t>
            </a:r>
            <a:r>
              <a:rPr lang="vi-VN" sz="2800" b="1" dirty="0">
                <a:latin typeface="Times New Roman" pitchFamily="18" charset="0"/>
                <a:cs typeface="Times New Roman" pitchFamily="18" charset="0"/>
              </a:rPr>
              <a:t>đã vơi </a:t>
            </a:r>
            <a:r>
              <a:rPr lang="vi-VN" sz="2800" b="1" dirty="0" smtClean="0">
                <a:latin typeface="Times New Roman" pitchFamily="18" charset="0"/>
                <a:cs typeface="Times New Roman" pitchFamily="18" charset="0"/>
              </a:rPr>
              <a:t>dần</a:t>
            </a:r>
            <a:endParaRPr lang="vi-VN" sz="2800" b="1" dirty="0">
              <a:latin typeface="Times New Roman" pitchFamily="18" charset="0"/>
              <a:cs typeface="Times New Roman" pitchFamily="18" charset="0"/>
            </a:endParaRPr>
          </a:p>
        </p:txBody>
      </p:sp>
      <p:sp>
        <p:nvSpPr>
          <p:cNvPr id="14" name="Subtitle 2"/>
          <p:cNvSpPr txBox="1">
            <a:spLocks/>
          </p:cNvSpPr>
          <p:nvPr/>
        </p:nvSpPr>
        <p:spPr>
          <a:xfrm>
            <a:off x="323528" y="1556792"/>
            <a:ext cx="8640960" cy="441325"/>
          </a:xfrm>
          <a:prstGeom prst="rect">
            <a:avLst/>
          </a:prstGeom>
        </p:spPr>
        <p:style>
          <a:lnRef idx="0">
            <a:scrgbClr r="0" g="0" b="0"/>
          </a:lnRef>
          <a:fillRef idx="1001">
            <a:schemeClr val="lt1"/>
          </a:fillRef>
          <a:effectRef idx="0">
            <a:scrgbClr r="0" g="0" b="0"/>
          </a:effectRef>
          <a:fontRef idx="major"/>
        </p:style>
        <p:txBody>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marL="914400">
              <a:defRPr sz="2400">
                <a:solidFill>
                  <a:schemeClr val="tx1"/>
                </a:solidFill>
                <a:latin typeface="Calibri" pitchFamily="34" charset="0"/>
              </a:defRPr>
            </a:lvl3pPr>
            <a:lvl4pPr marL="1371600">
              <a:defRPr sz="2000">
                <a:solidFill>
                  <a:schemeClr val="tx1"/>
                </a:solidFill>
                <a:latin typeface="Calibri" pitchFamily="34" charset="0"/>
              </a:defRPr>
            </a:lvl4pPr>
            <a:lvl5pPr marL="1828800">
              <a:defRPr sz="2000">
                <a:solidFill>
                  <a:schemeClr val="tx1"/>
                </a:solidFill>
                <a:latin typeface="Calibri" pitchFamily="34" charset="0"/>
              </a:defRPr>
            </a:lvl5pPr>
            <a:lvl6pPr marL="2286000" eaLnBrk="0" fontAlgn="base" hangingPunct="0">
              <a:spcAft>
                <a:spcPct val="0"/>
              </a:spcAft>
              <a:buFont typeface="Arial" charset="0"/>
              <a:buChar char="»"/>
              <a:defRPr sz="2000">
                <a:solidFill>
                  <a:schemeClr val="tx1"/>
                </a:solidFill>
                <a:latin typeface="Calibri" pitchFamily="34" charset="0"/>
              </a:defRPr>
            </a:lvl6pPr>
            <a:lvl7pPr marL="2743200" eaLnBrk="0" fontAlgn="base" hangingPunct="0">
              <a:spcAft>
                <a:spcPct val="0"/>
              </a:spcAft>
              <a:buFont typeface="Arial" charset="0"/>
              <a:buChar char="»"/>
              <a:defRPr sz="2000">
                <a:solidFill>
                  <a:schemeClr val="tx1"/>
                </a:solidFill>
                <a:latin typeface="Calibri" pitchFamily="34" charset="0"/>
              </a:defRPr>
            </a:lvl7pPr>
            <a:lvl8pPr marL="3200400" eaLnBrk="0" fontAlgn="base" hangingPunct="0">
              <a:spcAft>
                <a:spcPct val="0"/>
              </a:spcAft>
              <a:buFont typeface="Arial" charset="0"/>
              <a:buChar char="»"/>
              <a:defRPr sz="2000">
                <a:solidFill>
                  <a:schemeClr val="tx1"/>
                </a:solidFill>
                <a:latin typeface="Calibri" pitchFamily="34" charset="0"/>
              </a:defRPr>
            </a:lvl8pPr>
            <a:lvl9pPr marL="3657600"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20000"/>
              </a:spcBef>
              <a:buFont typeface="Arial" charset="0"/>
              <a:buNone/>
            </a:pPr>
            <a:r>
              <a:rPr lang="vi-VN" sz="2800" b="1" dirty="0" smtClean="0">
                <a:latin typeface="Times New Roman" pitchFamily="18" charset="0"/>
                <a:cs typeface="Times New Roman" pitchFamily="18" charset="0"/>
              </a:rPr>
              <a:t>-&gt;Những </a:t>
            </a:r>
            <a:r>
              <a:rPr lang="vi-VN" sz="2800" b="1" dirty="0">
                <a:latin typeface="Times New Roman" pitchFamily="18" charset="0"/>
                <a:cs typeface="Times New Roman" pitchFamily="18" charset="0"/>
              </a:rPr>
              <a:t>yếu tố thiên nhiên quen thuộc, đặc trưng của </a:t>
            </a:r>
            <a:r>
              <a:rPr lang="vi-VN" sz="2800" b="1" dirty="0" smtClean="0">
                <a:latin typeface="Times New Roman" pitchFamily="18" charset="0"/>
                <a:cs typeface="Times New Roman" pitchFamily="18" charset="0"/>
              </a:rPr>
              <a:t>mùa hạ . </a:t>
            </a:r>
            <a:endParaRPr lang="en-US" sz="2800" b="1" dirty="0">
              <a:latin typeface="Times New Roman" pitchFamily="18" charset="0"/>
              <a:cs typeface="Times New Roman" pitchFamily="18" charset="0"/>
            </a:endParaRPr>
          </a:p>
        </p:txBody>
      </p:sp>
      <p:sp>
        <p:nvSpPr>
          <p:cNvPr id="17" name="TextBox 16"/>
          <p:cNvSpPr txBox="1"/>
          <p:nvPr/>
        </p:nvSpPr>
        <p:spPr>
          <a:xfrm>
            <a:off x="35496" y="890136"/>
            <a:ext cx="3117850" cy="7386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150000"/>
              </a:lnSpc>
            </a:pPr>
            <a:r>
              <a:rPr lang="en-GB" sz="2800" b="1" dirty="0">
                <a:cs typeface="Times New Roman" pitchFamily="18" charset="0"/>
              </a:rPr>
              <a:t>- </a:t>
            </a:r>
            <a:r>
              <a:rPr lang="vi-VN" sz="2800" b="1" dirty="0">
                <a:cs typeface="Times New Roman" pitchFamily="18" charset="0"/>
              </a:rPr>
              <a:t>Nắng, mưa, sấm</a:t>
            </a:r>
            <a:endParaRPr lang="en-US" sz="2800" b="1" dirty="0">
              <a:cs typeface="Times New Roman" pitchFamily="18" charset="0"/>
            </a:endParaRPr>
          </a:p>
        </p:txBody>
      </p:sp>
      <p:sp>
        <p:nvSpPr>
          <p:cNvPr id="40970" name="Rectangle 2"/>
          <p:cNvSpPr txBox="1">
            <a:spLocks noChangeArrowheads="1"/>
          </p:cNvSpPr>
          <p:nvPr/>
        </p:nvSpPr>
        <p:spPr bwMode="auto">
          <a:xfrm>
            <a:off x="-76200" y="228600"/>
            <a:ext cx="7239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eaLnBrk="1" hangingPunct="1">
              <a:lnSpc>
                <a:spcPct val="80000"/>
              </a:lnSpc>
              <a:spcBef>
                <a:spcPct val="20000"/>
              </a:spcBef>
            </a:pPr>
            <a:r>
              <a:rPr lang="en-US" altLang="en-US" sz="2800" b="1" dirty="0">
                <a:solidFill>
                  <a:srgbClr val="FF0000"/>
                </a:solidFill>
                <a:latin typeface="Times New Roman" pitchFamily="18" charset="0"/>
                <a:cs typeface="Times New Roman" pitchFamily="18" charset="0"/>
              </a:rPr>
              <a:t>3. </a:t>
            </a:r>
            <a:r>
              <a:rPr lang="en-US" altLang="en-US" sz="2800" b="1" u="sng" dirty="0">
                <a:solidFill>
                  <a:srgbClr val="FF0000"/>
                </a:solidFill>
                <a:latin typeface="Times New Roman" pitchFamily="18" charset="0"/>
                <a:cs typeface="Times New Roman" pitchFamily="18" charset="0"/>
              </a:rPr>
              <a:t>Suy tư, chiêm nghiệm của nhà thơ</a:t>
            </a:r>
            <a:r>
              <a:rPr lang="en-US" altLang="en-US" sz="2800" b="1" dirty="0">
                <a:solidFill>
                  <a:srgbClr val="FF0000"/>
                </a:solidFill>
                <a:latin typeface="Times New Roman" pitchFamily="18" charset="0"/>
                <a:cs typeface="Times New Roman" pitchFamily="18" charset="0"/>
              </a:rPr>
              <a:t>: ( khổ 3)</a:t>
            </a:r>
          </a:p>
        </p:txBody>
      </p:sp>
      <p:sp>
        <p:nvSpPr>
          <p:cNvPr id="4" name="TextBox 3"/>
          <p:cNvSpPr txBox="1"/>
          <p:nvPr/>
        </p:nvSpPr>
        <p:spPr>
          <a:xfrm>
            <a:off x="251520" y="4407495"/>
            <a:ext cx="828092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=&gt; Những biến chuyển âm thầm trong lòng cảnh vật</a:t>
            </a:r>
          </a:p>
        </p:txBody>
      </p:sp>
    </p:spTree>
    <p:extLst>
      <p:ext uri="{BB962C8B-B14F-4D97-AF65-F5344CB8AC3E}">
        <p14:creationId xmlns:p14="http://schemas.microsoft.com/office/powerpoint/2010/main" val="233214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2775" y="544513"/>
            <a:ext cx="8229600" cy="1040285"/>
          </a:xfrm>
        </p:spPr>
        <p:txBody>
          <a:bodyPr>
            <a:spAutoFit/>
          </a:bodyPr>
          <a:lstStyle/>
          <a:p>
            <a:pPr marL="0" indent="0">
              <a:buFont typeface="Arial" charset="0"/>
              <a:buNone/>
            </a:pPr>
            <a:r>
              <a:rPr lang="vi-VN" altLang="en-US" sz="2800" b="1" dirty="0" smtClean="0">
                <a:latin typeface="Times New Roman" pitchFamily="18" charset="0"/>
                <a:cs typeface="Times New Roman" pitchFamily="18" charset="0"/>
              </a:rPr>
              <a:t>Sấm cũng bớt bất ngờ  (ẩn dụ)</a:t>
            </a:r>
          </a:p>
          <a:p>
            <a:pPr marL="0" indent="0">
              <a:buFont typeface="Arial" charset="0"/>
              <a:buNone/>
            </a:pPr>
            <a:r>
              <a:rPr lang="vi-VN" altLang="en-US" sz="2800" b="1" dirty="0" smtClean="0">
                <a:latin typeface="Times New Roman" pitchFamily="18" charset="0"/>
                <a:cs typeface="Times New Roman" pitchFamily="18" charset="0"/>
              </a:rPr>
              <a:t>Trên hàng cây đứng tuổi</a:t>
            </a:r>
            <a:endParaRPr lang="en-US" altLang="en-US" sz="2800" b="1" dirty="0" smtClean="0">
              <a:latin typeface="Times New Roman" pitchFamily="18" charset="0"/>
              <a:cs typeface="Times New Roman" pitchFamily="18" charset="0"/>
            </a:endParaRPr>
          </a:p>
        </p:txBody>
      </p:sp>
      <p:sp>
        <p:nvSpPr>
          <p:cNvPr id="12" name="TextBox 11"/>
          <p:cNvSpPr txBox="1">
            <a:spLocks noChangeArrowheads="1"/>
          </p:cNvSpPr>
          <p:nvPr/>
        </p:nvSpPr>
        <p:spPr bwMode="auto">
          <a:xfrm>
            <a:off x="683568" y="1700808"/>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vi-VN" altLang="en-US" sz="2800" b="1" dirty="0" smtClean="0">
                <a:latin typeface="Times New Roman" pitchFamily="18" charset="0"/>
                <a:cs typeface="Times New Roman" pitchFamily="18" charset="0"/>
              </a:rPr>
              <a:t>-&gt;Khi </a:t>
            </a:r>
            <a:r>
              <a:rPr lang="vi-VN" altLang="en-US" sz="2800" b="1" dirty="0">
                <a:latin typeface="Times New Roman" pitchFamily="18" charset="0"/>
                <a:cs typeface="Times New Roman" pitchFamily="18" charset="0"/>
              </a:rPr>
              <a:t>con người đã từng trải sẽ vững vàng hơn, điềm tĩnh hơn trước những sóng gió của cuộc đời</a:t>
            </a:r>
            <a:endParaRPr lang="en-US" altLang="en-US" sz="2800" b="1" dirty="0">
              <a:latin typeface="Times New Roman" pitchFamily="18" charset="0"/>
              <a:cs typeface="Times New Roman" pitchFamily="18" charset="0"/>
            </a:endParaRPr>
          </a:p>
        </p:txBody>
      </p:sp>
      <p:sp>
        <p:nvSpPr>
          <p:cNvPr id="14" name="TextBox 13"/>
          <p:cNvSpPr txBox="1">
            <a:spLocks noChangeArrowheads="1"/>
          </p:cNvSpPr>
          <p:nvPr/>
        </p:nvSpPr>
        <p:spPr bwMode="auto">
          <a:xfrm>
            <a:off x="612775" y="3212976"/>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GB" altLang="en-US" sz="2800" b="1" dirty="0">
                <a:solidFill>
                  <a:srgbClr val="FF0000"/>
                </a:solidFill>
                <a:latin typeface="Times New Roman" pitchFamily="18" charset="0"/>
                <a:cs typeface="Times New Roman" pitchFamily="18" charset="0"/>
              </a:rPr>
              <a:t>=&gt; </a:t>
            </a:r>
            <a:r>
              <a:rPr lang="vi-VN" altLang="en-US" sz="2800" b="1" dirty="0">
                <a:solidFill>
                  <a:srgbClr val="FF0000"/>
                </a:solidFill>
                <a:latin typeface="Times New Roman" pitchFamily="18" charset="0"/>
                <a:cs typeface="Times New Roman" pitchFamily="18" charset="0"/>
              </a:rPr>
              <a:t>Đất nước đi qua những năm tháng gian khó của 2 cuộc kháng chiến cũng đang vững vàng hơn, đối diện với thử thách mới..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864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81000" y="641350"/>
            <a:ext cx="2895600" cy="649288"/>
          </a:xfrm>
        </p:spPr>
        <p:txBody>
          <a:bodyPr/>
          <a:lstStyle/>
          <a:p>
            <a:pPr eaLnBrk="1" hangingPunct="1"/>
            <a:r>
              <a:rPr lang="en-US" altLang="en-US" sz="2800" b="1" u="sng" dirty="0" smtClean="0">
                <a:solidFill>
                  <a:schemeClr val="hlink"/>
                </a:solidFill>
                <a:latin typeface="Times New Roman" pitchFamily="18" charset="0"/>
                <a:cs typeface="Times New Roman" pitchFamily="18" charset="0"/>
              </a:rPr>
              <a:t>III. Tổng kết</a:t>
            </a:r>
          </a:p>
        </p:txBody>
      </p:sp>
      <p:sp>
        <p:nvSpPr>
          <p:cNvPr id="44035" name="Text Box 8"/>
          <p:cNvSpPr txBox="1">
            <a:spLocks noChangeArrowheads="1"/>
          </p:cNvSpPr>
          <p:nvPr/>
        </p:nvSpPr>
        <p:spPr bwMode="auto">
          <a:xfrm>
            <a:off x="0" y="4030663"/>
            <a:ext cx="739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1800">
              <a:latin typeface="Times New Roman" pitchFamily="18" charset="0"/>
            </a:endParaRPr>
          </a:p>
        </p:txBody>
      </p:sp>
      <p:sp>
        <p:nvSpPr>
          <p:cNvPr id="44036"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44037"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grpSp>
        <p:nvGrpSpPr>
          <p:cNvPr id="44038" name="Group 14"/>
          <p:cNvGrpSpPr>
            <a:grpSpLocks/>
          </p:cNvGrpSpPr>
          <p:nvPr/>
        </p:nvGrpSpPr>
        <p:grpSpPr bwMode="auto">
          <a:xfrm>
            <a:off x="0" y="-4763"/>
            <a:ext cx="9144000" cy="685801"/>
            <a:chOff x="0" y="0"/>
            <a:chExt cx="9144000" cy="685534"/>
          </a:xfrm>
        </p:grpSpPr>
        <p:sp>
          <p:nvSpPr>
            <p:cNvPr id="16" name="Rectangle 15"/>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4046"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grpSp>
      <p:sp>
        <p:nvSpPr>
          <p:cNvPr id="44039" name="Text Box 9"/>
          <p:cNvSpPr txBox="1">
            <a:spLocks noChangeArrowheads="1"/>
          </p:cNvSpPr>
          <p:nvPr/>
        </p:nvSpPr>
        <p:spPr bwMode="auto">
          <a:xfrm>
            <a:off x="1295400" y="-4763"/>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44040" name="Rectangle 9"/>
          <p:cNvSpPr>
            <a:spLocks noChangeArrowheads="1"/>
          </p:cNvSpPr>
          <p:nvPr/>
        </p:nvSpPr>
        <p:spPr bwMode="auto">
          <a:xfrm>
            <a:off x="6496050" y="287338"/>
            <a:ext cx="1982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i="1">
                <a:solidFill>
                  <a:srgbClr val="000000"/>
                </a:solidFill>
                <a:cs typeface="Times New Roman" pitchFamily="18" charset="0"/>
              </a:rPr>
              <a:t>- Hữu Thỉnh-</a:t>
            </a:r>
            <a:endParaRPr lang="en-US" altLang="en-US">
              <a:solidFill>
                <a:srgbClr val="000000"/>
              </a:solidFill>
              <a:cs typeface="Times New Roman" pitchFamily="18" charset="0"/>
            </a:endParaRPr>
          </a:p>
        </p:txBody>
      </p:sp>
      <p:sp>
        <p:nvSpPr>
          <p:cNvPr id="14" name="TextBox 13"/>
          <p:cNvSpPr txBox="1">
            <a:spLocks noChangeArrowheads="1"/>
          </p:cNvSpPr>
          <p:nvPr/>
        </p:nvSpPr>
        <p:spPr bwMode="auto">
          <a:xfrm>
            <a:off x="228600" y="1295400"/>
            <a:ext cx="25908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dirty="0">
                <a:solidFill>
                  <a:srgbClr val="000000"/>
                </a:solidFill>
                <a:latin typeface="Times New Roman" pitchFamily="18" charset="0"/>
                <a:cs typeface="Times New Roman" pitchFamily="18" charset="0"/>
              </a:rPr>
              <a:t>1. </a:t>
            </a:r>
            <a:r>
              <a:rPr lang="nl-NL" altLang="en-US" sz="2800" b="1" u="sng" dirty="0">
                <a:solidFill>
                  <a:srgbClr val="000000"/>
                </a:solidFill>
                <a:latin typeface="Times New Roman" pitchFamily="18" charset="0"/>
                <a:cs typeface="Times New Roman" pitchFamily="18" charset="0"/>
              </a:rPr>
              <a:t>Nghệ thuật:   </a:t>
            </a:r>
            <a:endParaRPr lang="en-US" altLang="en-US" sz="2800" dirty="0">
              <a:latin typeface="Times New Roman" pitchFamily="18" charset="0"/>
              <a:ea typeface="Calibri" pitchFamily="34" charset="0"/>
              <a:cs typeface="Times New Roman" pitchFamily="18" charset="0"/>
            </a:endParaRPr>
          </a:p>
        </p:txBody>
      </p:sp>
      <p:sp>
        <p:nvSpPr>
          <p:cNvPr id="17" name="TextBox 16"/>
          <p:cNvSpPr txBox="1">
            <a:spLocks noChangeArrowheads="1"/>
          </p:cNvSpPr>
          <p:nvPr/>
        </p:nvSpPr>
        <p:spPr bwMode="auto">
          <a:xfrm>
            <a:off x="152400" y="1752600"/>
            <a:ext cx="8839200" cy="287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i="1" dirty="0">
                <a:solidFill>
                  <a:srgbClr val="000000"/>
                </a:solidFill>
                <a:latin typeface="Times New Roman" pitchFamily="18" charset="0"/>
                <a:cs typeface="Times New Roman" pitchFamily="18" charset="0"/>
              </a:rPr>
              <a:t>- Khắc hoạ được hình ảnh thơ đẹp, gợi cảm, đặc sắc về thời điểm giao mùa hạ- thu ở nông thôn vùng đồng bằng Bắc Bộ.</a:t>
            </a:r>
            <a:endParaRPr lang="en-US" altLang="en-US" sz="2800" dirty="0">
              <a:latin typeface="Times New Roman" pitchFamily="18" charset="0"/>
              <a:ea typeface="Calibri" pitchFamily="34" charset="0"/>
              <a:cs typeface="Times New Roman" pitchFamily="18" charset="0"/>
            </a:endParaRPr>
          </a:p>
          <a:p>
            <a:r>
              <a:rPr lang="nl-NL" altLang="en-US" sz="2800" b="1" i="1" dirty="0">
                <a:solidFill>
                  <a:srgbClr val="000000"/>
                </a:solidFill>
                <a:latin typeface="Times New Roman" pitchFamily="18" charset="0"/>
                <a:cs typeface="Times New Roman" pitchFamily="18" charset="0"/>
              </a:rPr>
              <a:t>- Sáng tạo trong việc sử dụng từ ngữ (bỗng, phả, hình như,...), phép nhân hoá (sương chùng chình, sông được lúc dềnh dàng,...), phép ẩn dụ (sấm, hàng cây đứng tuổi)</a:t>
            </a:r>
            <a:endParaRPr lang="en-US" altLang="en-US" sz="2800" dirty="0">
              <a:latin typeface="Times New Roman" pitchFamily="18" charset="0"/>
            </a:endParaRPr>
          </a:p>
        </p:txBody>
      </p:sp>
      <p:sp>
        <p:nvSpPr>
          <p:cNvPr id="18" name="TextBox 17"/>
          <p:cNvSpPr txBox="1">
            <a:spLocks noChangeArrowheads="1"/>
          </p:cNvSpPr>
          <p:nvPr/>
        </p:nvSpPr>
        <p:spPr bwMode="auto">
          <a:xfrm>
            <a:off x="107504" y="4653136"/>
            <a:ext cx="4992688"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pPr>
            <a:r>
              <a:rPr lang="nl-NL" altLang="en-US" sz="2800" b="1" dirty="0">
                <a:solidFill>
                  <a:srgbClr val="000000"/>
                </a:solidFill>
                <a:latin typeface="Times New Roman" pitchFamily="18" charset="0"/>
                <a:cs typeface="Times New Roman" pitchFamily="18" charset="0"/>
              </a:rPr>
              <a:t>2.  </a:t>
            </a:r>
            <a:r>
              <a:rPr lang="nl-NL" altLang="en-US" sz="2800" b="1" u="sng" dirty="0">
                <a:solidFill>
                  <a:srgbClr val="000000"/>
                </a:solidFill>
                <a:latin typeface="Times New Roman" pitchFamily="18" charset="0"/>
                <a:cs typeface="Times New Roman" pitchFamily="18" charset="0"/>
              </a:rPr>
              <a:t>Ý nghĩa văn bản</a:t>
            </a:r>
            <a:r>
              <a:rPr lang="nl-NL" altLang="en-US" sz="2800" b="1" dirty="0">
                <a:solidFill>
                  <a:srgbClr val="000000"/>
                </a:solidFill>
                <a:latin typeface="Times New Roman" pitchFamily="18"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p:txBody>
      </p:sp>
      <p:sp>
        <p:nvSpPr>
          <p:cNvPr id="20" name="TextBox 19"/>
          <p:cNvSpPr txBox="1">
            <a:spLocks noChangeArrowheads="1"/>
          </p:cNvSpPr>
          <p:nvPr/>
        </p:nvSpPr>
        <p:spPr bwMode="auto">
          <a:xfrm>
            <a:off x="228600" y="5157192"/>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NL" altLang="en-US" sz="2800" b="1" i="1" dirty="0">
                <a:solidFill>
                  <a:srgbClr val="000000"/>
                </a:solidFill>
                <a:latin typeface="Times New Roman" pitchFamily="18" charset="0"/>
                <a:cs typeface="Times New Roman" pitchFamily="18" charset="0"/>
              </a:rPr>
              <a:t>Bài thơ thể hiện những cảm nhận tinh tế của nhà thơ trước vẻ đẹp của thiên nhiên trong khoảnh khắc giao mùa.</a:t>
            </a:r>
            <a:endParaRPr lang="en-US" altLang="en-US" sz="2800" dirty="0">
              <a:latin typeface="Times New Roman" pitchFamily="18" charset="0"/>
            </a:endParaRPr>
          </a:p>
        </p:txBody>
      </p:sp>
    </p:spTree>
    <p:extLst>
      <p:ext uri="{BB962C8B-B14F-4D97-AF65-F5344CB8AC3E}">
        <p14:creationId xmlns:p14="http://schemas.microsoft.com/office/powerpoint/2010/main" val="3058804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4" grpId="0"/>
      <p:bldP spid="17"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43608" y="692696"/>
            <a:ext cx="648072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85000"/>
            </a:pPr>
            <a:r>
              <a:rPr lang="en-US" altLang="en-US" sz="2400" b="1" i="1" dirty="0">
                <a:solidFill>
                  <a:srgbClr val="0000FF"/>
                </a:solidFill>
                <a:cs typeface="Times New Roman" pitchFamily="18" charset="0"/>
              </a:rPr>
              <a:t>    Tháng tám mùa thu xanh thắm.</a:t>
            </a:r>
          </a:p>
          <a:p>
            <a:pPr marL="342900" indent="-342900">
              <a:spcBef>
                <a:spcPct val="20000"/>
              </a:spcBef>
              <a:buSzPct val="85000"/>
            </a:pPr>
            <a:r>
              <a:rPr lang="en-US" altLang="en-US" sz="2400" b="1" i="1" dirty="0">
                <a:solidFill>
                  <a:srgbClr val="0000FF"/>
                </a:solidFill>
                <a:cs typeface="Times New Roman" pitchFamily="18" charset="0"/>
              </a:rPr>
              <a:t>    Mây nhởn nhơ bay, hôm nay ngày đẹp lắm.</a:t>
            </a:r>
          </a:p>
          <a:p>
            <a:pPr marL="342900" indent="-342900">
              <a:spcBef>
                <a:spcPct val="20000"/>
              </a:spcBef>
              <a:buSzPct val="85000"/>
            </a:pPr>
            <a:r>
              <a:rPr lang="en-US" altLang="en-US" sz="2400" b="1" i="1" dirty="0">
                <a:solidFill>
                  <a:srgbClr val="0000FF"/>
                </a:solidFill>
                <a:cs typeface="Times New Roman" pitchFamily="18" charset="0"/>
              </a:rPr>
              <a:t>                 (Tố Hữu-Gió lộng)</a:t>
            </a:r>
          </a:p>
        </p:txBody>
      </p:sp>
      <p:pic>
        <p:nvPicPr>
          <p:cNvPr id="19464" name="Picture 8" descr="may001"/>
          <p:cNvPicPr>
            <a:picLocks noChangeAspect="1" noChangeArrowheads="1"/>
          </p:cNvPicPr>
          <p:nvPr/>
        </p:nvPicPr>
        <p:blipFill>
          <a:blip r:embed="rId2">
            <a:extLst>
              <a:ext uri="{28A0092B-C50C-407E-A947-70E740481C1C}">
                <a14:useLocalDpi xmlns:a14="http://schemas.microsoft.com/office/drawing/2010/main" val="0"/>
              </a:ext>
            </a:extLst>
          </a:blip>
          <a:srcRect t="7761"/>
          <a:stretch>
            <a:fillRect/>
          </a:stretch>
        </p:blipFill>
        <p:spPr bwMode="auto">
          <a:xfrm>
            <a:off x="0" y="2060848"/>
            <a:ext cx="9144000"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04800" y="228600"/>
            <a:ext cx="7620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b="1">
                <a:solidFill>
                  <a:srgbClr val="FF0066"/>
                </a:solidFill>
                <a:latin typeface="Times New Roman" pitchFamily="18" charset="0"/>
              </a:rPr>
              <a:t>1- Một số đoạn thơ, bài thơ  viết về mùa thu:</a:t>
            </a:r>
          </a:p>
        </p:txBody>
      </p:sp>
    </p:spTree>
    <p:extLst>
      <p:ext uri="{BB962C8B-B14F-4D97-AF65-F5344CB8AC3E}">
        <p14:creationId xmlns:p14="http://schemas.microsoft.com/office/powerpoint/2010/main" val="308161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fade">
                                      <p:cBhvr>
                                        <p:cTn id="12" dur="20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9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7" name="Line 3"/>
          <p:cNvSpPr>
            <a:spLocks noChangeShapeType="1"/>
          </p:cNvSpPr>
          <p:nvPr/>
        </p:nvSpPr>
        <p:spPr bwMode="auto">
          <a:xfrm>
            <a:off x="9144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8" name="Line 4"/>
          <p:cNvSpPr>
            <a:spLocks noChangeShapeType="1"/>
          </p:cNvSpPr>
          <p:nvPr/>
        </p:nvSpPr>
        <p:spPr bwMode="auto">
          <a:xfrm>
            <a:off x="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9" name="Line 5"/>
          <p:cNvSpPr>
            <a:spLocks noChangeShapeType="1"/>
          </p:cNvSpPr>
          <p:nvPr/>
        </p:nvSpPr>
        <p:spPr bwMode="auto">
          <a:xfrm>
            <a:off x="9144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7"/>
          <p:cNvSpPr>
            <a:spLocks noChangeShapeType="1"/>
          </p:cNvSpPr>
          <p:nvPr/>
        </p:nvSpPr>
        <p:spPr bwMode="auto">
          <a:xfrm>
            <a:off x="4337050" y="0"/>
            <a:ext cx="7938" cy="677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4578350" y="3535363"/>
            <a:ext cx="4565650" cy="2185987"/>
          </a:xfrm>
          <a:prstGeom prst="rect">
            <a:avLst/>
          </a:prstGeom>
          <a:noFill/>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vi-VN" sz="2800" dirty="0">
                <a:solidFill>
                  <a:srgbClr val="00264D"/>
                </a:solidFill>
              </a:rPr>
              <a:t>N</a:t>
            </a:r>
            <a:r>
              <a:rPr lang="vi-VN" sz="2800" dirty="0" smtClean="0">
                <a:solidFill>
                  <a:srgbClr val="00264D"/>
                </a:solidFill>
              </a:rPr>
              <a:t>ắng </a:t>
            </a:r>
            <a:r>
              <a:rPr lang="vi-VN" sz="2800" dirty="0">
                <a:solidFill>
                  <a:srgbClr val="00264D"/>
                </a:solidFill>
              </a:rPr>
              <a:t>thu đang trải đầy</a:t>
            </a:r>
            <a:r>
              <a:rPr lang="vi-VN" sz="2800" dirty="0"/>
              <a:t/>
            </a:r>
            <a:br>
              <a:rPr lang="vi-VN" sz="2800" dirty="0"/>
            </a:br>
            <a:r>
              <a:rPr lang="vi-VN" sz="2800" dirty="0">
                <a:solidFill>
                  <a:srgbClr val="00264D"/>
                </a:solidFill>
              </a:rPr>
              <a:t>Đ</a:t>
            </a:r>
            <a:r>
              <a:rPr lang="vi-VN" sz="2800" dirty="0" smtClean="0">
                <a:solidFill>
                  <a:srgbClr val="00264D"/>
                </a:solidFill>
              </a:rPr>
              <a:t>ã </a:t>
            </a:r>
            <a:r>
              <a:rPr lang="vi-VN" sz="2800" dirty="0">
                <a:solidFill>
                  <a:srgbClr val="00264D"/>
                </a:solidFill>
              </a:rPr>
              <a:t>trăng non múi bưởi</a:t>
            </a:r>
            <a:r>
              <a:rPr lang="vi-VN" sz="2800" dirty="0"/>
              <a:t/>
            </a:r>
            <a:br>
              <a:rPr lang="vi-VN" sz="2800" dirty="0"/>
            </a:br>
            <a:r>
              <a:rPr lang="vi-VN" sz="2800" dirty="0">
                <a:solidFill>
                  <a:srgbClr val="00264D"/>
                </a:solidFill>
              </a:rPr>
              <a:t>B</a:t>
            </a:r>
            <a:r>
              <a:rPr lang="vi-VN" sz="2800" dirty="0" smtClean="0">
                <a:solidFill>
                  <a:srgbClr val="00264D"/>
                </a:solidFill>
              </a:rPr>
              <a:t>ên </a:t>
            </a:r>
            <a:r>
              <a:rPr lang="vi-VN" sz="2800" dirty="0">
                <a:solidFill>
                  <a:srgbClr val="00264D"/>
                </a:solidFill>
              </a:rPr>
              <a:t>cầu con nghé đợi</a:t>
            </a:r>
            <a:r>
              <a:rPr lang="vi-VN" sz="2800" dirty="0"/>
              <a:t/>
            </a:r>
            <a:br>
              <a:rPr lang="vi-VN" sz="2800" dirty="0"/>
            </a:br>
            <a:r>
              <a:rPr lang="vi-VN" sz="2800" dirty="0">
                <a:solidFill>
                  <a:srgbClr val="00264D"/>
                </a:solidFill>
              </a:rPr>
              <a:t>C</a:t>
            </a:r>
            <a:r>
              <a:rPr lang="vi-VN" sz="2800" dirty="0" smtClean="0">
                <a:solidFill>
                  <a:srgbClr val="00264D"/>
                </a:solidFill>
              </a:rPr>
              <a:t>ả </a:t>
            </a:r>
            <a:r>
              <a:rPr lang="vi-VN" sz="2800" dirty="0">
                <a:solidFill>
                  <a:srgbClr val="00264D"/>
                </a:solidFill>
              </a:rPr>
              <a:t>chiều thu sang sông.</a:t>
            </a:r>
            <a:endParaRPr lang="en-US" sz="2800" dirty="0">
              <a:solidFill>
                <a:srgbClr val="00264D"/>
              </a:solidFill>
              <a:latin typeface="Calibri" pitchFamily="34" charset="0"/>
            </a:endParaRPr>
          </a:p>
          <a:p>
            <a:r>
              <a:rPr lang="en-US" sz="2400" b="1" dirty="0">
                <a:solidFill>
                  <a:srgbClr val="00264D"/>
                </a:solidFill>
                <a:cs typeface="Times New Roman" pitchFamily="18" charset="0"/>
              </a:rPr>
              <a:t>(Chiều sông thương-Hữu Thỉnh)</a:t>
            </a:r>
            <a:endParaRPr lang="en-US" sz="2400" b="1" dirty="0">
              <a:cs typeface="Times New Roman" pitchFamily="18" charset="0"/>
            </a:endParaRPr>
          </a:p>
        </p:txBody>
      </p:sp>
      <p:sp>
        <p:nvSpPr>
          <p:cNvPr id="15" name="TextBox 14"/>
          <p:cNvSpPr txBox="1"/>
          <p:nvPr/>
        </p:nvSpPr>
        <p:spPr>
          <a:xfrm>
            <a:off x="76200" y="3429000"/>
            <a:ext cx="4502150" cy="3785652"/>
          </a:xfrm>
          <a:prstGeom prst="rect">
            <a:avLst/>
          </a:prstGeom>
          <a:noFill/>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vi-VN" sz="2400" dirty="0">
                <a:solidFill>
                  <a:srgbClr val="333333"/>
                </a:solidFill>
              </a:rPr>
              <a:t>Ao thu lạnh lẽ nước trong veo,</a:t>
            </a:r>
            <a:r>
              <a:rPr lang="vi-VN" sz="2400" dirty="0"/>
              <a:t/>
            </a:r>
            <a:br>
              <a:rPr lang="vi-VN" sz="2400" dirty="0"/>
            </a:br>
            <a:r>
              <a:rPr lang="vi-VN" sz="2400" dirty="0">
                <a:solidFill>
                  <a:srgbClr val="333333"/>
                </a:solidFill>
              </a:rPr>
              <a:t>Một chiếc thuyền câu bé tẻo teo.</a:t>
            </a:r>
            <a:r>
              <a:rPr lang="vi-VN" sz="2400" dirty="0"/>
              <a:t/>
            </a:r>
            <a:br>
              <a:rPr lang="vi-VN" sz="2400" dirty="0"/>
            </a:br>
            <a:r>
              <a:rPr lang="vi-VN" sz="2400" dirty="0">
                <a:solidFill>
                  <a:srgbClr val="333333"/>
                </a:solidFill>
              </a:rPr>
              <a:t>Sóng biếc theo làn hơi gợn tí,</a:t>
            </a:r>
            <a:r>
              <a:rPr lang="vi-VN" sz="2400" dirty="0"/>
              <a:t/>
            </a:r>
            <a:br>
              <a:rPr lang="vi-VN" sz="2400" dirty="0"/>
            </a:br>
            <a:r>
              <a:rPr lang="vi-VN" sz="2400" dirty="0">
                <a:solidFill>
                  <a:srgbClr val="333333"/>
                </a:solidFill>
              </a:rPr>
              <a:t>Lá vàng trước gió sẽ đưa vèo.</a:t>
            </a:r>
            <a:r>
              <a:rPr lang="vi-VN" sz="2400" dirty="0"/>
              <a:t/>
            </a:r>
            <a:br>
              <a:rPr lang="vi-VN" sz="2400" dirty="0"/>
            </a:br>
            <a:r>
              <a:rPr lang="vi-VN" sz="2400" dirty="0">
                <a:solidFill>
                  <a:srgbClr val="333333"/>
                </a:solidFill>
              </a:rPr>
              <a:t>Tầng mây lơ lửng trời xanh ngắt,</a:t>
            </a:r>
            <a:r>
              <a:rPr lang="vi-VN" sz="2400" dirty="0"/>
              <a:t/>
            </a:r>
            <a:br>
              <a:rPr lang="vi-VN" sz="2400" dirty="0"/>
            </a:br>
            <a:r>
              <a:rPr lang="vi-VN" sz="2400" dirty="0">
                <a:solidFill>
                  <a:srgbClr val="333333"/>
                </a:solidFill>
              </a:rPr>
              <a:t>Ngõ trúc quanh co khách vắng teo.</a:t>
            </a:r>
            <a:r>
              <a:rPr lang="vi-VN" sz="2400" dirty="0"/>
              <a:t/>
            </a:r>
            <a:br>
              <a:rPr lang="vi-VN" sz="2400" dirty="0"/>
            </a:br>
            <a:r>
              <a:rPr lang="vi-VN" sz="2400" dirty="0">
                <a:solidFill>
                  <a:srgbClr val="333333"/>
                </a:solidFill>
              </a:rPr>
              <a:t>Tựa gối, buông cần lâu chẳng được,</a:t>
            </a:r>
            <a:r>
              <a:rPr lang="vi-VN" sz="2400" dirty="0"/>
              <a:t/>
            </a:r>
            <a:br>
              <a:rPr lang="vi-VN" sz="2400" dirty="0"/>
            </a:br>
            <a:r>
              <a:rPr lang="vi-VN" sz="2400" dirty="0">
                <a:solidFill>
                  <a:srgbClr val="333333"/>
                </a:solidFill>
              </a:rPr>
              <a:t>Cá đâu đớp động dưới chân bèo.</a:t>
            </a:r>
            <a:endParaRPr lang="en-US" sz="2400" dirty="0">
              <a:solidFill>
                <a:srgbClr val="333333"/>
              </a:solidFill>
              <a:latin typeface="Calibri" pitchFamily="34" charset="0"/>
            </a:endParaRPr>
          </a:p>
          <a:p>
            <a:r>
              <a:rPr lang="en-US" sz="2400" dirty="0">
                <a:solidFill>
                  <a:srgbClr val="333333"/>
                </a:solidFill>
                <a:cs typeface="Times New Roman" pitchFamily="18" charset="0"/>
              </a:rPr>
              <a:t>     (Thu Điếu – Nguyễn Khuyến)</a:t>
            </a:r>
            <a:endParaRPr lang="en-US" sz="2400" dirty="0">
              <a:cs typeface="Times New Roman" pitchFamily="18" charset="0"/>
            </a:endParaRPr>
          </a:p>
        </p:txBody>
      </p:sp>
      <p:pic>
        <p:nvPicPr>
          <p:cNvPr id="47113" name="Picture 13" descr="Ghim trên 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0"/>
            <a:ext cx="4489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7" descr="Đặc điểm bức tranh mùa thu trong bài Câu cá mùa thu - Đại Học Đông Đô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76200"/>
            <a:ext cx="44021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74800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in)">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Grp="1"/>
          </p:cNvSpPr>
          <p:nvPr>
            <p:ph type="title" idx="4294967295"/>
          </p:nvPr>
        </p:nvSpPr>
        <p:spPr>
          <a:xfrm>
            <a:off x="304800" y="609600"/>
            <a:ext cx="3962400" cy="533400"/>
          </a:xfrm>
          <a:solidFill>
            <a:srgbClr val="FFFF99"/>
          </a:solidFill>
        </p:spPr>
        <p:txBody>
          <a:bodyPr>
            <a:normAutofit fontScale="90000"/>
          </a:bodyPr>
          <a:lstStyle/>
          <a:p>
            <a:pPr algn="l"/>
            <a:r>
              <a:rPr lang="en-US" altLang="en-US" sz="2800" b="1" i="1" smtClean="0">
                <a:latin typeface="Times New Roman" pitchFamily="18" charset="0"/>
              </a:rPr>
              <a:t/>
            </a:r>
            <a:br>
              <a:rPr lang="en-US" altLang="en-US" sz="2800" b="1" i="1" smtClean="0">
                <a:latin typeface="Times New Roman" pitchFamily="18" charset="0"/>
              </a:rPr>
            </a:br>
            <a:r>
              <a:rPr lang="en-US" altLang="en-US" sz="2800" b="1" i="1" smtClean="0">
                <a:latin typeface="Times New Roman" pitchFamily="18" charset="0"/>
              </a:rPr>
              <a:t/>
            </a:r>
            <a:br>
              <a:rPr lang="en-US" altLang="en-US" sz="2800" b="1" i="1" smtClean="0">
                <a:latin typeface="Times New Roman" pitchFamily="18" charset="0"/>
              </a:rPr>
            </a:br>
            <a:r>
              <a:rPr lang="en-US" altLang="en-US" sz="2800" b="1" i="1" smtClean="0">
                <a:latin typeface="Times New Roman" pitchFamily="18" charset="0"/>
              </a:rPr>
              <a:t>Với Nguyễn Khuyến:</a:t>
            </a:r>
            <a:br>
              <a:rPr lang="en-US" altLang="en-US" sz="2800" b="1" i="1" smtClean="0">
                <a:latin typeface="Times New Roman" pitchFamily="18" charset="0"/>
              </a:rPr>
            </a:br>
            <a:r>
              <a:rPr lang="en-US" altLang="en-US" sz="3200" b="1" i="1" smtClean="0"/>
              <a:t>                             </a:t>
            </a:r>
            <a:r>
              <a:rPr lang="en-US" altLang="en-US" sz="2400" i="1" smtClean="0"/>
              <a:t/>
            </a:r>
            <a:br>
              <a:rPr lang="en-US" altLang="en-US" sz="2400" i="1" smtClean="0"/>
            </a:br>
            <a:r>
              <a:rPr lang="en-US" altLang="en-US" sz="2400" i="1" smtClean="0"/>
              <a:t>.</a:t>
            </a:r>
          </a:p>
        </p:txBody>
      </p:sp>
      <p:pic>
        <p:nvPicPr>
          <p:cNvPr id="124940" name="Picture 12" descr="G07L0087"/>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228600" y="1600200"/>
            <a:ext cx="4114800" cy="4953000"/>
          </a:xfrm>
          <a:ln w="28575">
            <a:solidFill>
              <a:srgbClr val="CC0099"/>
            </a:solidFill>
            <a:miter lim="800000"/>
            <a:headEnd/>
            <a:tailEnd/>
          </a:ln>
        </p:spPr>
      </p:pic>
      <p:pic>
        <p:nvPicPr>
          <p:cNvPr id="124941" name="Picture 13" descr="179_DOOL_CD_070825_A18"/>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4724400" y="1600200"/>
            <a:ext cx="4191000" cy="4953000"/>
          </a:xfrm>
          <a:ln w="28575">
            <a:solidFill>
              <a:srgbClr val="CC0099"/>
            </a:solidFill>
            <a:miter lim="800000"/>
            <a:headEnd/>
            <a:tailEnd/>
          </a:ln>
        </p:spPr>
      </p:pic>
      <p:sp>
        <p:nvSpPr>
          <p:cNvPr id="124942" name="Text Box 14"/>
          <p:cNvSpPr txBox="1">
            <a:spLocks noChangeArrowheads="1"/>
          </p:cNvSpPr>
          <p:nvPr/>
        </p:nvSpPr>
        <p:spPr bwMode="auto">
          <a:xfrm>
            <a:off x="4724400" y="914400"/>
            <a:ext cx="4191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b="1" i="1">
                <a:solidFill>
                  <a:srgbClr val="FF0000"/>
                </a:solidFill>
                <a:latin typeface="Times New Roman" pitchFamily="18" charset="0"/>
              </a:rPr>
              <a:t>Ngõ trúc quanh co khách vắng teo</a:t>
            </a:r>
          </a:p>
        </p:txBody>
      </p:sp>
      <p:sp>
        <p:nvSpPr>
          <p:cNvPr id="124943" name="Text Box 15"/>
          <p:cNvSpPr txBox="1">
            <a:spLocks noChangeArrowheads="1"/>
          </p:cNvSpPr>
          <p:nvPr/>
        </p:nvSpPr>
        <p:spPr bwMode="auto">
          <a:xfrm>
            <a:off x="4724400" y="457200"/>
            <a:ext cx="4114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b="1" i="1">
                <a:solidFill>
                  <a:srgbClr val="FF0000"/>
                </a:solidFill>
                <a:latin typeface="Times New Roman" pitchFamily="18" charset="0"/>
              </a:rPr>
              <a:t>Tầng mây lơ lửng trời xanh ngắt</a:t>
            </a:r>
          </a:p>
        </p:txBody>
      </p:sp>
    </p:spTree>
    <p:custDataLst>
      <p:tags r:id="rId1"/>
    </p:custDataLst>
    <p:extLst>
      <p:ext uri="{BB962C8B-B14F-4D97-AF65-F5344CB8AC3E}">
        <p14:creationId xmlns:p14="http://schemas.microsoft.com/office/powerpoint/2010/main" val="46017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4937"/>
                                        </p:tgtEl>
                                        <p:attrNameLst>
                                          <p:attrName>style.visibility</p:attrName>
                                        </p:attrNameLst>
                                      </p:cBhvr>
                                      <p:to>
                                        <p:strVal val="visible"/>
                                      </p:to>
                                    </p:set>
                                    <p:anim calcmode="lin" valueType="num">
                                      <p:cBhvr>
                                        <p:cTn id="7" dur="1000" fill="hold"/>
                                        <p:tgtEl>
                                          <p:spTgt spid="124937"/>
                                        </p:tgtEl>
                                        <p:attrNameLst>
                                          <p:attrName>ppt_w</p:attrName>
                                        </p:attrNameLst>
                                      </p:cBhvr>
                                      <p:tavLst>
                                        <p:tav tm="0">
                                          <p:val>
                                            <p:strVal val="#ppt_w+.3"/>
                                          </p:val>
                                        </p:tav>
                                        <p:tav tm="100000">
                                          <p:val>
                                            <p:strVal val="#ppt_w"/>
                                          </p:val>
                                        </p:tav>
                                      </p:tavLst>
                                    </p:anim>
                                    <p:anim calcmode="lin" valueType="num">
                                      <p:cBhvr>
                                        <p:cTn id="8" dur="1000" fill="hold"/>
                                        <p:tgtEl>
                                          <p:spTgt spid="124937"/>
                                        </p:tgtEl>
                                        <p:attrNameLst>
                                          <p:attrName>ppt_h</p:attrName>
                                        </p:attrNameLst>
                                      </p:cBhvr>
                                      <p:tavLst>
                                        <p:tav tm="0">
                                          <p:val>
                                            <p:strVal val="#ppt_h"/>
                                          </p:val>
                                        </p:tav>
                                        <p:tav tm="100000">
                                          <p:val>
                                            <p:strVal val="#ppt_h"/>
                                          </p:val>
                                        </p:tav>
                                      </p:tavLst>
                                    </p:anim>
                                    <p:animEffect transition="in" filter="fade">
                                      <p:cBhvr>
                                        <p:cTn id="9" dur="1000"/>
                                        <p:tgtEl>
                                          <p:spTgt spid="12493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4943"/>
                                        </p:tgtEl>
                                        <p:attrNameLst>
                                          <p:attrName>style.visibility</p:attrName>
                                        </p:attrNameLst>
                                      </p:cBhvr>
                                      <p:to>
                                        <p:strVal val="visible"/>
                                      </p:to>
                                    </p:set>
                                    <p:anim calcmode="lin" valueType="num">
                                      <p:cBhvr>
                                        <p:cTn id="12" dur="1000" fill="hold"/>
                                        <p:tgtEl>
                                          <p:spTgt spid="124943"/>
                                        </p:tgtEl>
                                        <p:attrNameLst>
                                          <p:attrName>ppt_w</p:attrName>
                                        </p:attrNameLst>
                                      </p:cBhvr>
                                      <p:tavLst>
                                        <p:tav tm="0">
                                          <p:val>
                                            <p:strVal val="#ppt_w+.3"/>
                                          </p:val>
                                        </p:tav>
                                        <p:tav tm="100000">
                                          <p:val>
                                            <p:strVal val="#ppt_w"/>
                                          </p:val>
                                        </p:tav>
                                      </p:tavLst>
                                    </p:anim>
                                    <p:anim calcmode="lin" valueType="num">
                                      <p:cBhvr>
                                        <p:cTn id="13" dur="1000" fill="hold"/>
                                        <p:tgtEl>
                                          <p:spTgt spid="124943"/>
                                        </p:tgtEl>
                                        <p:attrNameLst>
                                          <p:attrName>ppt_h</p:attrName>
                                        </p:attrNameLst>
                                      </p:cBhvr>
                                      <p:tavLst>
                                        <p:tav tm="0">
                                          <p:val>
                                            <p:strVal val="#ppt_h"/>
                                          </p:val>
                                        </p:tav>
                                        <p:tav tm="100000">
                                          <p:val>
                                            <p:strVal val="#ppt_h"/>
                                          </p:val>
                                        </p:tav>
                                      </p:tavLst>
                                    </p:anim>
                                    <p:animEffect transition="in" filter="fade">
                                      <p:cBhvr>
                                        <p:cTn id="14" dur="1000"/>
                                        <p:tgtEl>
                                          <p:spTgt spid="12494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4940"/>
                                        </p:tgtEl>
                                        <p:attrNameLst>
                                          <p:attrName>style.visibility</p:attrName>
                                        </p:attrNameLst>
                                      </p:cBhvr>
                                      <p:to>
                                        <p:strVal val="visible"/>
                                      </p:to>
                                    </p:set>
                                    <p:anim calcmode="lin" valueType="num">
                                      <p:cBhvr>
                                        <p:cTn id="17" dur="1000" fill="hold"/>
                                        <p:tgtEl>
                                          <p:spTgt spid="124940"/>
                                        </p:tgtEl>
                                        <p:attrNameLst>
                                          <p:attrName>ppt_w</p:attrName>
                                        </p:attrNameLst>
                                      </p:cBhvr>
                                      <p:tavLst>
                                        <p:tav tm="0">
                                          <p:val>
                                            <p:strVal val="#ppt_w+.3"/>
                                          </p:val>
                                        </p:tav>
                                        <p:tav tm="100000">
                                          <p:val>
                                            <p:strVal val="#ppt_w"/>
                                          </p:val>
                                        </p:tav>
                                      </p:tavLst>
                                    </p:anim>
                                    <p:anim calcmode="lin" valueType="num">
                                      <p:cBhvr>
                                        <p:cTn id="18" dur="1000" fill="hold"/>
                                        <p:tgtEl>
                                          <p:spTgt spid="124940"/>
                                        </p:tgtEl>
                                        <p:attrNameLst>
                                          <p:attrName>ppt_h</p:attrName>
                                        </p:attrNameLst>
                                      </p:cBhvr>
                                      <p:tavLst>
                                        <p:tav tm="0">
                                          <p:val>
                                            <p:strVal val="#ppt_h"/>
                                          </p:val>
                                        </p:tav>
                                        <p:tav tm="100000">
                                          <p:val>
                                            <p:strVal val="#ppt_h"/>
                                          </p:val>
                                        </p:tav>
                                      </p:tavLst>
                                    </p:anim>
                                    <p:animEffect transition="in" filter="fade">
                                      <p:cBhvr>
                                        <p:cTn id="19" dur="1000"/>
                                        <p:tgtEl>
                                          <p:spTgt spid="12494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4942"/>
                                        </p:tgtEl>
                                        <p:attrNameLst>
                                          <p:attrName>style.visibility</p:attrName>
                                        </p:attrNameLst>
                                      </p:cBhvr>
                                      <p:to>
                                        <p:strVal val="visible"/>
                                      </p:to>
                                    </p:set>
                                    <p:anim calcmode="lin" valueType="num">
                                      <p:cBhvr>
                                        <p:cTn id="22" dur="1000" fill="hold"/>
                                        <p:tgtEl>
                                          <p:spTgt spid="124942"/>
                                        </p:tgtEl>
                                        <p:attrNameLst>
                                          <p:attrName>ppt_w</p:attrName>
                                        </p:attrNameLst>
                                      </p:cBhvr>
                                      <p:tavLst>
                                        <p:tav tm="0">
                                          <p:val>
                                            <p:strVal val="#ppt_w+.3"/>
                                          </p:val>
                                        </p:tav>
                                        <p:tav tm="100000">
                                          <p:val>
                                            <p:strVal val="#ppt_w"/>
                                          </p:val>
                                        </p:tav>
                                      </p:tavLst>
                                    </p:anim>
                                    <p:anim calcmode="lin" valueType="num">
                                      <p:cBhvr>
                                        <p:cTn id="23" dur="1000" fill="hold"/>
                                        <p:tgtEl>
                                          <p:spTgt spid="124942"/>
                                        </p:tgtEl>
                                        <p:attrNameLst>
                                          <p:attrName>ppt_h</p:attrName>
                                        </p:attrNameLst>
                                      </p:cBhvr>
                                      <p:tavLst>
                                        <p:tav tm="0">
                                          <p:val>
                                            <p:strVal val="#ppt_h"/>
                                          </p:val>
                                        </p:tav>
                                        <p:tav tm="100000">
                                          <p:val>
                                            <p:strVal val="#ppt_h"/>
                                          </p:val>
                                        </p:tav>
                                      </p:tavLst>
                                    </p:anim>
                                    <p:animEffect transition="in" filter="fade">
                                      <p:cBhvr>
                                        <p:cTn id="24" dur="1000"/>
                                        <p:tgtEl>
                                          <p:spTgt spid="12494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24941"/>
                                        </p:tgtEl>
                                        <p:attrNameLst>
                                          <p:attrName>style.visibility</p:attrName>
                                        </p:attrNameLst>
                                      </p:cBhvr>
                                      <p:to>
                                        <p:strVal val="visible"/>
                                      </p:to>
                                    </p:set>
                                    <p:anim calcmode="lin" valueType="num">
                                      <p:cBhvr>
                                        <p:cTn id="27" dur="1000" fill="hold"/>
                                        <p:tgtEl>
                                          <p:spTgt spid="124941"/>
                                        </p:tgtEl>
                                        <p:attrNameLst>
                                          <p:attrName>ppt_w</p:attrName>
                                        </p:attrNameLst>
                                      </p:cBhvr>
                                      <p:tavLst>
                                        <p:tav tm="0">
                                          <p:val>
                                            <p:strVal val="#ppt_w+.3"/>
                                          </p:val>
                                        </p:tav>
                                        <p:tav tm="100000">
                                          <p:val>
                                            <p:strVal val="#ppt_w"/>
                                          </p:val>
                                        </p:tav>
                                      </p:tavLst>
                                    </p:anim>
                                    <p:anim calcmode="lin" valueType="num">
                                      <p:cBhvr>
                                        <p:cTn id="28" dur="1000" fill="hold"/>
                                        <p:tgtEl>
                                          <p:spTgt spid="124941"/>
                                        </p:tgtEl>
                                        <p:attrNameLst>
                                          <p:attrName>ppt_h</p:attrName>
                                        </p:attrNameLst>
                                      </p:cBhvr>
                                      <p:tavLst>
                                        <p:tav tm="0">
                                          <p:val>
                                            <p:strVal val="#ppt_h"/>
                                          </p:val>
                                        </p:tav>
                                        <p:tav tm="100000">
                                          <p:val>
                                            <p:strVal val="#ppt_h"/>
                                          </p:val>
                                        </p:tav>
                                      </p:tavLst>
                                    </p:anim>
                                    <p:animEffect transition="in" filter="fade">
                                      <p:cBhvr>
                                        <p:cTn id="29" dur="1000"/>
                                        <p:tgtEl>
                                          <p:spTgt spid="124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animBg="1"/>
      <p:bldP spid="124942" grpId="0"/>
      <p:bldP spid="1249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0"/>
            <a:ext cx="0" cy="68580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1" name="Line 3"/>
          <p:cNvSpPr>
            <a:spLocks noChangeShapeType="1"/>
          </p:cNvSpPr>
          <p:nvPr/>
        </p:nvSpPr>
        <p:spPr bwMode="auto">
          <a:xfrm>
            <a:off x="9144000" y="0"/>
            <a:ext cx="0" cy="6629400"/>
          </a:xfrm>
          <a:prstGeom prst="line">
            <a:avLst/>
          </a:prstGeom>
          <a:noFill/>
          <a:ln w="76200" cmpd="tri">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Line 4"/>
          <p:cNvSpPr>
            <a:spLocks noChangeShapeType="1"/>
          </p:cNvSpPr>
          <p:nvPr/>
        </p:nvSpPr>
        <p:spPr bwMode="auto">
          <a:xfrm>
            <a:off x="0" y="228600"/>
            <a:ext cx="0" cy="662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3" name="Line 5"/>
          <p:cNvSpPr>
            <a:spLocks noChangeShapeType="1"/>
          </p:cNvSpPr>
          <p:nvPr/>
        </p:nvSpPr>
        <p:spPr bwMode="auto">
          <a:xfrm>
            <a:off x="9144000" y="0"/>
            <a:ext cx="0" cy="655320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4343400" y="106363"/>
            <a:ext cx="11113" cy="6719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Box 11"/>
          <p:cNvSpPr txBox="1">
            <a:spLocks noChangeArrowheads="1"/>
          </p:cNvSpPr>
          <p:nvPr/>
        </p:nvSpPr>
        <p:spPr bwMode="auto">
          <a:xfrm>
            <a:off x="0" y="3101975"/>
            <a:ext cx="434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dirty="0">
                <a:solidFill>
                  <a:srgbClr val="333333"/>
                </a:solidFill>
                <a:cs typeface="Times New Roman" pitchFamily="18" charset="0"/>
              </a:rPr>
              <a:t>      </a:t>
            </a:r>
            <a:r>
              <a:rPr lang="vi-VN" sz="2400" dirty="0">
                <a:solidFill>
                  <a:srgbClr val="333333"/>
                </a:solidFill>
                <a:cs typeface="Times New Roman" pitchFamily="18" charset="0"/>
              </a:rPr>
              <a:t> </a:t>
            </a:r>
            <a:r>
              <a:rPr lang="vi-VN" sz="2400" b="1" dirty="0">
                <a:solidFill>
                  <a:srgbClr val="333333"/>
                </a:solidFill>
                <a:cs typeface="Times New Roman" pitchFamily="18" charset="0"/>
              </a:rPr>
              <a:t>Mùa thu tiễn em – Tế Hanh</a:t>
            </a:r>
          </a:p>
          <a:p>
            <a:r>
              <a:rPr lang="vi-VN" sz="2400" dirty="0">
                <a:solidFill>
                  <a:srgbClr val="333333"/>
                </a:solidFill>
                <a:cs typeface="Times New Roman" pitchFamily="18" charset="0"/>
              </a:rPr>
              <a:t>Em đi, trăng sắp độ tròn</a:t>
            </a:r>
            <a:br>
              <a:rPr lang="vi-VN" sz="2400" dirty="0">
                <a:solidFill>
                  <a:srgbClr val="333333"/>
                </a:solidFill>
                <a:cs typeface="Times New Roman" pitchFamily="18" charset="0"/>
              </a:rPr>
            </a:br>
            <a:r>
              <a:rPr lang="vi-VN" sz="2400" dirty="0">
                <a:solidFill>
                  <a:srgbClr val="333333"/>
                </a:solidFill>
                <a:cs typeface="Times New Roman" pitchFamily="18" charset="0"/>
              </a:rPr>
              <a:t>Mùa thu quá nửa, lá giòn khô cây</a:t>
            </a:r>
            <a:br>
              <a:rPr lang="vi-VN" sz="2400" dirty="0">
                <a:solidFill>
                  <a:srgbClr val="333333"/>
                </a:solidFill>
                <a:cs typeface="Times New Roman" pitchFamily="18" charset="0"/>
              </a:rPr>
            </a:br>
            <a:r>
              <a:rPr lang="vi-VN" sz="2400" dirty="0">
                <a:solidFill>
                  <a:srgbClr val="333333"/>
                </a:solidFill>
                <a:cs typeface="Times New Roman" pitchFamily="18" charset="0"/>
              </a:rPr>
              <a:t>Tiễn em trong cảnh thu này</a:t>
            </a:r>
            <a:br>
              <a:rPr lang="vi-VN" sz="2400" dirty="0">
                <a:solidFill>
                  <a:srgbClr val="333333"/>
                </a:solidFill>
                <a:cs typeface="Times New Roman" pitchFamily="18" charset="0"/>
              </a:rPr>
            </a:br>
            <a:r>
              <a:rPr lang="vi-VN" sz="2400" dirty="0">
                <a:solidFill>
                  <a:srgbClr val="333333"/>
                </a:solidFill>
                <a:cs typeface="Times New Roman" pitchFamily="18" charset="0"/>
              </a:rPr>
              <a:t>Lòng em muôn tiếng, sao đầy lặng im?</a:t>
            </a:r>
            <a:br>
              <a:rPr lang="vi-VN" sz="2400" dirty="0">
                <a:solidFill>
                  <a:srgbClr val="333333"/>
                </a:solidFill>
                <a:cs typeface="Times New Roman" pitchFamily="18" charset="0"/>
              </a:rPr>
            </a:br>
            <a:r>
              <a:rPr lang="vi-VN" sz="2400" dirty="0">
                <a:solidFill>
                  <a:srgbClr val="333333"/>
                </a:solidFill>
                <a:cs typeface="Times New Roman" pitchFamily="18" charset="0"/>
              </a:rPr>
              <a:t>Ta về, giữa khoảng trời đêm</a:t>
            </a:r>
            <a:br>
              <a:rPr lang="vi-VN" sz="2400" dirty="0">
                <a:solidFill>
                  <a:srgbClr val="333333"/>
                </a:solidFill>
                <a:cs typeface="Times New Roman" pitchFamily="18" charset="0"/>
              </a:rPr>
            </a:br>
            <a:r>
              <a:rPr lang="vi-VN" sz="2400" dirty="0">
                <a:solidFill>
                  <a:srgbClr val="333333"/>
                </a:solidFill>
                <a:cs typeface="Times New Roman" pitchFamily="18" charset="0"/>
              </a:rPr>
              <a:t>Vành trăng như thể mắt em soi đường.</a:t>
            </a:r>
          </a:p>
        </p:txBody>
      </p:sp>
      <p:sp>
        <p:nvSpPr>
          <p:cNvPr id="14" name="TextBox 13"/>
          <p:cNvSpPr txBox="1">
            <a:spLocks noChangeArrowheads="1"/>
          </p:cNvSpPr>
          <p:nvPr/>
        </p:nvSpPr>
        <p:spPr bwMode="auto">
          <a:xfrm>
            <a:off x="4419600" y="2924944"/>
            <a:ext cx="48164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dirty="0" smtClean="0">
                <a:solidFill>
                  <a:srgbClr val="333333"/>
                </a:solidFill>
                <a:cs typeface="Times New Roman" pitchFamily="18" charset="0"/>
              </a:rPr>
              <a:t> </a:t>
            </a:r>
            <a:r>
              <a:rPr lang="vi-VN" sz="2400" b="1" dirty="0">
                <a:solidFill>
                  <a:srgbClr val="333333"/>
                </a:solidFill>
                <a:cs typeface="Times New Roman" pitchFamily="18" charset="0"/>
              </a:rPr>
              <a:t>Thu rơi từng cánh – Nguyễn Bính</a:t>
            </a:r>
          </a:p>
          <a:p>
            <a:r>
              <a:rPr lang="vi-VN" sz="2400" dirty="0">
                <a:solidFill>
                  <a:srgbClr val="333333"/>
                </a:solidFill>
                <a:cs typeface="Times New Roman" pitchFamily="18" charset="0"/>
              </a:rPr>
              <a:t>Mùa thu hoa cúc lại tàn</a:t>
            </a:r>
            <a:br>
              <a:rPr lang="vi-VN" sz="2400" dirty="0">
                <a:solidFill>
                  <a:srgbClr val="333333"/>
                </a:solidFill>
                <a:cs typeface="Times New Roman" pitchFamily="18" charset="0"/>
              </a:rPr>
            </a:br>
            <a:r>
              <a:rPr lang="vi-VN" sz="2400" dirty="0">
                <a:solidFill>
                  <a:srgbClr val="333333"/>
                </a:solidFill>
                <a:cs typeface="Times New Roman" pitchFamily="18" charset="0"/>
              </a:rPr>
              <a:t>Thuyền ai buộc mãi bên làn </a:t>
            </a:r>
            <a:r>
              <a:rPr lang="vi-VN" sz="2400" dirty="0" smtClean="0">
                <a:solidFill>
                  <a:srgbClr val="333333"/>
                </a:solidFill>
                <a:cs typeface="Times New Roman" pitchFamily="18" charset="0"/>
              </a:rPr>
              <a:t>câycong</a:t>
            </a:r>
            <a:r>
              <a:rPr lang="vi-VN" sz="2400" dirty="0">
                <a:solidFill>
                  <a:srgbClr val="333333"/>
                </a:solidFill>
                <a:cs typeface="Times New Roman" pitchFamily="18" charset="0"/>
              </a:rPr>
              <a:t>!</a:t>
            </a:r>
            <a:br>
              <a:rPr lang="vi-VN" sz="2400" dirty="0">
                <a:solidFill>
                  <a:srgbClr val="333333"/>
                </a:solidFill>
                <a:cs typeface="Times New Roman" pitchFamily="18" charset="0"/>
              </a:rPr>
            </a:br>
            <a:r>
              <a:rPr lang="vi-VN" sz="2400" dirty="0">
                <a:solidFill>
                  <a:srgbClr val="333333"/>
                </a:solidFill>
                <a:cs typeface="Times New Roman" pitchFamily="18" charset="0"/>
              </a:rPr>
              <a:t>Người về để lại phòng không</a:t>
            </a:r>
            <a:br>
              <a:rPr lang="vi-VN" sz="2400" dirty="0">
                <a:solidFill>
                  <a:srgbClr val="333333"/>
                </a:solidFill>
                <a:cs typeface="Times New Roman" pitchFamily="18" charset="0"/>
              </a:rPr>
            </a:br>
            <a:r>
              <a:rPr lang="vi-VN" sz="2400" dirty="0">
                <a:solidFill>
                  <a:srgbClr val="333333"/>
                </a:solidFill>
                <a:cs typeface="Times New Roman" pitchFamily="18" charset="0"/>
              </a:rPr>
              <a:t>Thu rời từng cánh cho lòng nhớ thương.</a:t>
            </a:r>
            <a:br>
              <a:rPr lang="vi-VN" sz="2400" dirty="0">
                <a:solidFill>
                  <a:srgbClr val="333333"/>
                </a:solidFill>
                <a:cs typeface="Times New Roman" pitchFamily="18" charset="0"/>
              </a:rPr>
            </a:br>
            <a:r>
              <a:rPr lang="vi-VN" sz="2400" dirty="0">
                <a:solidFill>
                  <a:srgbClr val="333333"/>
                </a:solidFill>
                <a:cs typeface="Times New Roman" pitchFamily="18" charset="0"/>
              </a:rPr>
              <a:t>Có người cung nữ họ Vương</a:t>
            </a:r>
            <a:br>
              <a:rPr lang="vi-VN" sz="2400" dirty="0">
                <a:solidFill>
                  <a:srgbClr val="333333"/>
                </a:solidFill>
                <a:cs typeface="Times New Roman" pitchFamily="18" charset="0"/>
              </a:rPr>
            </a:br>
            <a:r>
              <a:rPr lang="vi-VN" sz="2400" dirty="0">
                <a:solidFill>
                  <a:srgbClr val="333333"/>
                </a:solidFill>
                <a:cs typeface="Times New Roman" pitchFamily="18" charset="0"/>
              </a:rPr>
              <a:t>Lên lầu nhìn dải sông Hương </a:t>
            </a:r>
            <a:r>
              <a:rPr lang="vi-VN" sz="2400" dirty="0" smtClean="0">
                <a:solidFill>
                  <a:srgbClr val="333333"/>
                </a:solidFill>
                <a:cs typeface="Times New Roman" pitchFamily="18" charset="0"/>
              </a:rPr>
              <a:t>nhớ nhà</a:t>
            </a:r>
            <a:r>
              <a:rPr lang="vi-VN" sz="2400" dirty="0">
                <a:solidFill>
                  <a:srgbClr val="333333"/>
                </a:solidFill>
                <a:cs typeface="Times New Roman" pitchFamily="18" charset="0"/>
              </a:rPr>
              <a:t>.</a:t>
            </a:r>
          </a:p>
        </p:txBody>
      </p:sp>
      <p:pic>
        <p:nvPicPr>
          <p:cNvPr id="48137" name="Picture 2" descr="201++ Bức Tranh Phong Cảnh Mùa Thu Treo Tường Bán Chạy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89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4" descr="Tranh phong cảnh mùa thu - Tranh Sơn D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88900"/>
            <a:ext cx="454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227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71838" y="228600"/>
            <a:ext cx="3890962"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C00000"/>
                </a:solidFill>
                <a:latin typeface="Times New Roman" pitchFamily="18" charset="0"/>
              </a:rPr>
              <a:t>CÂU HỎI TRẮC NGHIỆM</a:t>
            </a:r>
            <a:endParaRPr lang="vi-VN" altLang="en-US" sz="2400" b="1">
              <a:solidFill>
                <a:srgbClr val="C00000"/>
              </a:solidFill>
              <a:latin typeface="Times New Roman" pitchFamily="18" charset="0"/>
            </a:endParaRPr>
          </a:p>
        </p:txBody>
      </p:sp>
      <p:sp>
        <p:nvSpPr>
          <p:cNvPr id="3" name="TextBox 2"/>
          <p:cNvSpPr txBox="1">
            <a:spLocks noChangeArrowheads="1"/>
          </p:cNvSpPr>
          <p:nvPr/>
        </p:nvSpPr>
        <p:spPr bwMode="auto">
          <a:xfrm>
            <a:off x="838200" y="685800"/>
            <a:ext cx="674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FF0000"/>
                </a:solidFill>
                <a:latin typeface="Times New Roman" pitchFamily="18" charset="0"/>
              </a:rPr>
              <a:t>Câu 1: Nội dung chính của bài thơ </a:t>
            </a:r>
            <a:r>
              <a:rPr lang="en-US" altLang="en-US" sz="2400" b="1" i="1">
                <a:solidFill>
                  <a:srgbClr val="FF0000"/>
                </a:solidFill>
                <a:latin typeface="Times New Roman" pitchFamily="18" charset="0"/>
              </a:rPr>
              <a:t>Sang thu </a:t>
            </a:r>
            <a:r>
              <a:rPr lang="en-US" altLang="en-US" sz="2400" b="1">
                <a:solidFill>
                  <a:srgbClr val="FF0000"/>
                </a:solidFill>
                <a:latin typeface="Times New Roman" pitchFamily="18" charset="0"/>
              </a:rPr>
              <a:t>là gì?</a:t>
            </a:r>
            <a:endParaRPr lang="vi-VN" altLang="en-US" sz="2400" b="1">
              <a:solidFill>
                <a:srgbClr val="FF0000"/>
              </a:solidFill>
              <a:latin typeface="Times New Roman" pitchFamily="18" charset="0"/>
            </a:endParaRPr>
          </a:p>
        </p:txBody>
      </p:sp>
      <p:sp>
        <p:nvSpPr>
          <p:cNvPr id="4" name="TextBox 3"/>
          <p:cNvSpPr txBox="1">
            <a:spLocks noChangeArrowheads="1"/>
          </p:cNvSpPr>
          <p:nvPr/>
        </p:nvSpPr>
        <p:spPr bwMode="auto">
          <a:xfrm>
            <a:off x="990600" y="1219200"/>
            <a:ext cx="4895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a. Thể hiện tình yêu quê hương, đất nước.</a:t>
            </a:r>
            <a:endParaRPr lang="vi-VN" altLang="en-US" sz="2200">
              <a:solidFill>
                <a:srgbClr val="000000"/>
              </a:solidFill>
              <a:latin typeface="Times New Roman" pitchFamily="18" charset="0"/>
            </a:endParaRPr>
          </a:p>
        </p:txBody>
      </p:sp>
      <p:sp>
        <p:nvSpPr>
          <p:cNvPr id="5" name="TextBox 4"/>
          <p:cNvSpPr txBox="1">
            <a:spLocks noChangeArrowheads="1"/>
          </p:cNvSpPr>
          <p:nvPr/>
        </p:nvSpPr>
        <p:spPr bwMode="auto">
          <a:xfrm>
            <a:off x="990600" y="1676400"/>
            <a:ext cx="6202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b. Thể hiện tình yêu tha thiết với mùa thu quê hương.</a:t>
            </a:r>
            <a:endParaRPr lang="vi-VN" altLang="en-US" sz="2200">
              <a:solidFill>
                <a:srgbClr val="000000"/>
              </a:solidFill>
              <a:latin typeface="Times New Roman" pitchFamily="18" charset="0"/>
            </a:endParaRPr>
          </a:p>
        </p:txBody>
      </p:sp>
      <p:sp>
        <p:nvSpPr>
          <p:cNvPr id="6" name="TextBox 5"/>
          <p:cNvSpPr txBox="1">
            <a:spLocks noChangeArrowheads="1"/>
          </p:cNvSpPr>
          <p:nvPr/>
        </p:nvSpPr>
        <p:spPr bwMode="auto">
          <a:xfrm>
            <a:off x="990600" y="2133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c.  Thể hiện những cảm nhận tinh tế về sự biến đổi của đất trời ở thời điểm giao mùa.</a:t>
            </a:r>
            <a:endParaRPr lang="vi-VN" altLang="en-US" sz="2200">
              <a:solidFill>
                <a:srgbClr val="000000"/>
              </a:solidFill>
              <a:latin typeface="Times New Roman" pitchFamily="18" charset="0"/>
            </a:endParaRPr>
          </a:p>
        </p:txBody>
      </p:sp>
      <p:sp>
        <p:nvSpPr>
          <p:cNvPr id="7" name="TextBox 6"/>
          <p:cNvSpPr txBox="1">
            <a:spLocks noChangeArrowheads="1"/>
          </p:cNvSpPr>
          <p:nvPr/>
        </p:nvSpPr>
        <p:spPr bwMode="auto">
          <a:xfrm>
            <a:off x="990600" y="28956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d. Thể hiện niềm tự hào của tác giả về vẻ đẹp của thiên nhiên lúc sang thu.</a:t>
            </a:r>
            <a:endParaRPr lang="vi-VN" altLang="en-US" sz="2200">
              <a:solidFill>
                <a:srgbClr val="000000"/>
              </a:solidFill>
              <a:latin typeface="Times New Roman" pitchFamily="18" charset="0"/>
            </a:endParaRPr>
          </a:p>
        </p:txBody>
      </p:sp>
      <p:sp>
        <p:nvSpPr>
          <p:cNvPr id="12" name="TextBox 11"/>
          <p:cNvSpPr txBox="1">
            <a:spLocks noChangeArrowheads="1"/>
          </p:cNvSpPr>
          <p:nvPr/>
        </p:nvSpPr>
        <p:spPr bwMode="auto">
          <a:xfrm>
            <a:off x="914400" y="35052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FF0000"/>
                </a:solidFill>
                <a:latin typeface="Times New Roman" pitchFamily="18" charset="0"/>
              </a:rPr>
              <a:t>Câu 2: Nhận xét nào sau đây phù hợp với nghệ  thuật xây dựng hình ảnh của tác giả trong hai câu thơ “ </a:t>
            </a:r>
            <a:r>
              <a:rPr lang="en-US" altLang="en-US" sz="2400" b="1" i="1">
                <a:solidFill>
                  <a:srgbClr val="FF0000"/>
                </a:solidFill>
                <a:latin typeface="Times New Roman" pitchFamily="18" charset="0"/>
              </a:rPr>
              <a:t>Có đám mây mùa hạ - Vắt nữa mình sang thu</a:t>
            </a:r>
            <a:r>
              <a:rPr lang="en-US" altLang="en-US" sz="2400" b="1">
                <a:solidFill>
                  <a:srgbClr val="FF0000"/>
                </a:solidFill>
                <a:latin typeface="Times New Roman" pitchFamily="18" charset="0"/>
              </a:rPr>
              <a:t>”?</a:t>
            </a:r>
            <a:endParaRPr lang="vi-VN" altLang="en-US" sz="2400" b="1">
              <a:solidFill>
                <a:srgbClr val="FF0000"/>
              </a:solidFill>
              <a:latin typeface="Times New Roman" pitchFamily="18" charset="0"/>
            </a:endParaRPr>
          </a:p>
        </p:txBody>
      </p:sp>
      <p:sp>
        <p:nvSpPr>
          <p:cNvPr id="13" name="TextBox 12"/>
          <p:cNvSpPr txBox="1">
            <a:spLocks noChangeArrowheads="1"/>
          </p:cNvSpPr>
          <p:nvPr/>
        </p:nvSpPr>
        <p:spPr bwMode="auto">
          <a:xfrm>
            <a:off x="1066800" y="4648200"/>
            <a:ext cx="5783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a. Hình ảnh chân thực, gợi cảm giàu sức tạo hình.</a:t>
            </a:r>
            <a:endParaRPr lang="vi-VN" altLang="en-US" sz="2200">
              <a:solidFill>
                <a:srgbClr val="000000"/>
              </a:solidFill>
              <a:latin typeface="Times New Roman" pitchFamily="18" charset="0"/>
            </a:endParaRPr>
          </a:p>
        </p:txBody>
      </p:sp>
      <p:sp>
        <p:nvSpPr>
          <p:cNvPr id="14" name="TextBox 13"/>
          <p:cNvSpPr txBox="1">
            <a:spLocks noChangeArrowheads="1"/>
          </p:cNvSpPr>
          <p:nvPr/>
        </p:nvSpPr>
        <p:spPr bwMode="auto">
          <a:xfrm>
            <a:off x="1066800" y="6019800"/>
            <a:ext cx="675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c. Hình ảnh vừa hiện thực, mới lạ vừa giàu sức suy tưởng.</a:t>
            </a:r>
            <a:endParaRPr lang="vi-VN" altLang="en-US" sz="2200">
              <a:solidFill>
                <a:srgbClr val="000000"/>
              </a:solidFill>
              <a:latin typeface="Times New Roman" pitchFamily="18" charset="0"/>
            </a:endParaRPr>
          </a:p>
        </p:txBody>
      </p:sp>
      <p:sp>
        <p:nvSpPr>
          <p:cNvPr id="15" name="TextBox 14"/>
          <p:cNvSpPr txBox="1">
            <a:spLocks noChangeArrowheads="1"/>
          </p:cNvSpPr>
          <p:nvPr/>
        </p:nvSpPr>
        <p:spPr bwMode="auto">
          <a:xfrm>
            <a:off x="1066800" y="51816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200">
                <a:solidFill>
                  <a:srgbClr val="000000"/>
                </a:solidFill>
                <a:latin typeface="Times New Roman" pitchFamily="18" charset="0"/>
              </a:rPr>
              <a:t>b. Hình ảnh được xây dựng bằng trí tưởng tượng , phong phú sáng tạo, khơi gợi nhiều liên tưởng thú vị.</a:t>
            </a:r>
            <a:endParaRPr lang="vi-VN" altLang="en-US" sz="2200">
              <a:solidFill>
                <a:srgbClr val="000000"/>
              </a:solidFill>
              <a:latin typeface="Times New Roman" pitchFamily="18" charset="0"/>
            </a:endParaRPr>
          </a:p>
        </p:txBody>
      </p:sp>
      <p:sp>
        <p:nvSpPr>
          <p:cNvPr id="16" name="Oval 591"/>
          <p:cNvSpPr>
            <a:spLocks noChangeArrowheads="1"/>
          </p:cNvSpPr>
          <p:nvPr/>
        </p:nvSpPr>
        <p:spPr bwMode="auto">
          <a:xfrm>
            <a:off x="990600" y="51816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solidFill>
                <a:srgbClr val="000000"/>
              </a:solidFill>
            </a:endParaRPr>
          </a:p>
        </p:txBody>
      </p:sp>
      <p:sp>
        <p:nvSpPr>
          <p:cNvPr id="17" name="Oval 591"/>
          <p:cNvSpPr>
            <a:spLocks noChangeArrowheads="1"/>
          </p:cNvSpPr>
          <p:nvPr/>
        </p:nvSpPr>
        <p:spPr bwMode="auto">
          <a:xfrm>
            <a:off x="990600" y="2209800"/>
            <a:ext cx="365125"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solidFill>
                <a:srgbClr val="000000"/>
              </a:solidFill>
            </a:endParaRPr>
          </a:p>
        </p:txBody>
      </p:sp>
      <p:sp>
        <p:nvSpPr>
          <p:cNvPr id="49166" name="Rectangle 2"/>
          <p:cNvSpPr txBox="1">
            <a:spLocks noChangeArrowheads="1"/>
          </p:cNvSpPr>
          <p:nvPr/>
        </p:nvSpPr>
        <p:spPr bwMode="auto">
          <a:xfrm>
            <a:off x="42863" y="-42863"/>
            <a:ext cx="29289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800" b="1">
                <a:solidFill>
                  <a:schemeClr val="hlink"/>
                </a:solidFill>
                <a:latin typeface="Times New Roman" pitchFamily="18" charset="0"/>
                <a:cs typeface="Times New Roman" pitchFamily="18" charset="0"/>
              </a:rPr>
              <a:t>IV. LUYỆN TẬP:</a:t>
            </a:r>
          </a:p>
        </p:txBody>
      </p:sp>
    </p:spTree>
    <p:extLst>
      <p:ext uri="{BB962C8B-B14F-4D97-AF65-F5344CB8AC3E}">
        <p14:creationId xmlns:p14="http://schemas.microsoft.com/office/powerpoint/2010/main" val="193347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ox(in)">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12" grpId="0"/>
      <p:bldP spid="13" grpId="0"/>
      <p:bldP spid="14" grpId="0"/>
      <p:bldP spid="15" grpId="0"/>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76200" y="0"/>
            <a:ext cx="2895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800" b="1">
                <a:solidFill>
                  <a:srgbClr val="0000FF"/>
                </a:solidFill>
                <a:latin typeface="Times New Roman" pitchFamily="18" charset="0"/>
                <a:cs typeface="Times New Roman" pitchFamily="18" charset="0"/>
              </a:rPr>
              <a:t>IV. LUYỆN TẬP:</a:t>
            </a:r>
          </a:p>
        </p:txBody>
      </p:sp>
      <p:sp>
        <p:nvSpPr>
          <p:cNvPr id="19" name="AutoShape 4"/>
          <p:cNvSpPr>
            <a:spLocks noChangeArrowheads="1"/>
          </p:cNvSpPr>
          <p:nvPr/>
        </p:nvSpPr>
        <p:spPr bwMode="auto">
          <a:xfrm>
            <a:off x="152400" y="685800"/>
            <a:ext cx="8996363" cy="5791200"/>
          </a:xfrm>
          <a:prstGeom prst="cloudCallout">
            <a:avLst>
              <a:gd name="adj1" fmla="val 14296"/>
              <a:gd name="adj2" fmla="val 38829"/>
            </a:avLst>
          </a:prstGeom>
          <a:solidFill>
            <a:schemeClr val="bg1"/>
          </a:solidFill>
          <a:ln w="9525">
            <a:solidFill>
              <a:schemeClr val="tx1"/>
            </a:solidFill>
            <a:round/>
            <a:headEnd/>
            <a:tailEnd/>
          </a:ln>
          <a:effectLst/>
        </p:spPr>
        <p:txBody>
          <a:bodyPr/>
          <a:lstStyle/>
          <a:p>
            <a:pPr algn="just">
              <a:defRPr/>
            </a:pP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3.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Viết</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1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đoạn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văn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diễn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dịch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khoảng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12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câu</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phân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tích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khổ</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thơ</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thứ</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nhất</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để</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thấy</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được</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những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cảm</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nhận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tinh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tế</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của</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nhà</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thơ</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Hữu</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Thỉnh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trước</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những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tín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hiệu</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sang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thu</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trong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không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gian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gần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và</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hẹp.Trong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đoạn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văn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có</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sử</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dụng</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cách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dẫn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gián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tiếp</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và</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1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thành</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phần</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biệt</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99"/>
                </a:solidFill>
                <a:effectLst>
                  <a:outerShdw blurRad="38100" dist="38100" dir="2700000" algn="tl">
                    <a:srgbClr val="C0C0C0"/>
                  </a:outerShdw>
                </a:effectLst>
                <a:latin typeface="Times New Roman" pitchFamily="18" charset="0"/>
                <a:cs typeface="Times New Roman" pitchFamily="18" charset="0"/>
              </a:rPr>
              <a:t>lập</a:t>
            </a:r>
            <a:r>
              <a:rPr lang="en-US" sz="2800" dirty="0">
                <a:solidFill>
                  <a:srgbClr val="000099"/>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35816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6858000" cy="838200"/>
          </a:xfrm>
          <a:solidFill>
            <a:schemeClr val="bg1"/>
          </a:solidFill>
          <a:ln>
            <a:solidFill>
              <a:srgbClr val="0000FF"/>
            </a:solidFill>
            <a:miter lim="800000"/>
            <a:headEnd/>
            <a:tailEnd/>
          </a:ln>
        </p:spPr>
        <p:txBody>
          <a:bodyPr/>
          <a:lstStyle/>
          <a:p>
            <a:pPr eaLnBrk="1" hangingPunct="1"/>
            <a:r>
              <a:rPr lang="en-US" altLang="en-US" b="1" smtClean="0">
                <a:solidFill>
                  <a:srgbClr val="0033CC"/>
                </a:solidFill>
                <a:latin typeface="Times New Roman" pitchFamily="18" charset="0"/>
                <a:cs typeface="Times New Roman" pitchFamily="18" charset="0"/>
              </a:rPr>
              <a:t>HƯỚNG DẪN TỰ HỌC</a:t>
            </a:r>
          </a:p>
        </p:txBody>
      </p:sp>
      <p:sp>
        <p:nvSpPr>
          <p:cNvPr id="22532" name="AutoShape 4"/>
          <p:cNvSpPr>
            <a:spLocks noChangeArrowheads="1"/>
          </p:cNvSpPr>
          <p:nvPr/>
        </p:nvSpPr>
        <p:spPr bwMode="auto">
          <a:xfrm>
            <a:off x="152400" y="1066800"/>
            <a:ext cx="8996363" cy="5334000"/>
          </a:xfrm>
          <a:prstGeom prst="cloudCallout">
            <a:avLst>
              <a:gd name="adj1" fmla="val 14296"/>
              <a:gd name="adj2" fmla="val 38829"/>
            </a:avLst>
          </a:prstGeom>
          <a:solidFill>
            <a:schemeClr val="bg1"/>
          </a:solidFill>
          <a:ln w="9525">
            <a:solidFill>
              <a:schemeClr val="tx1"/>
            </a:solidFill>
            <a:round/>
            <a:headEnd/>
            <a:tailEnd/>
          </a:ln>
          <a:effectLst/>
        </p:spPr>
        <p:txBody>
          <a:bodyPr/>
          <a:lstStyle/>
          <a:p>
            <a:pPr marL="514350" indent="-514350" algn="just">
              <a:buFontTx/>
              <a:buAutoNum type="arabicPeriod"/>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Bài vừa học: </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Học thuộc lòng bài thơ.</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Năm được nội dung và nghệ </a:t>
            </a:r>
            <a:r>
              <a:rPr lang="en-GB"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thuật</a:t>
            </a:r>
            <a:r>
              <a:rPr lang="vi-VN"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GB"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của </a:t>
            </a: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bài.</a:t>
            </a:r>
          </a:p>
          <a:p>
            <a:pPr marL="514350" indent="-514350" algn="just">
              <a:buFontTx/>
              <a:buChar char="-"/>
            </a:pPr>
            <a:r>
              <a:rPr lang="en-GB" sz="2800" dirty="0">
                <a:solidFill>
                  <a:srgbClr val="000099"/>
                </a:solidFill>
                <a:effectLst>
                  <a:outerShdw blurRad="38100" dist="38100" dir="2700000" algn="tl">
                    <a:srgbClr val="C0C0C0"/>
                  </a:outerShdw>
                </a:effectLst>
                <a:latin typeface="Times New Roman" pitchFamily="18" charset="0"/>
                <a:cs typeface="Times New Roman" pitchFamily="18" charset="0"/>
              </a:rPr>
              <a:t>Hoàn thành bài </a:t>
            </a:r>
            <a:r>
              <a:rPr lang="en-GB" sz="2800">
                <a:solidFill>
                  <a:srgbClr val="000099"/>
                </a:solidFill>
                <a:effectLst>
                  <a:outerShdw blurRad="38100" dist="38100" dir="2700000" algn="tl">
                    <a:srgbClr val="C0C0C0"/>
                  </a:outerShdw>
                </a:effectLst>
                <a:latin typeface="Times New Roman" pitchFamily="18" charset="0"/>
                <a:cs typeface="Times New Roman" pitchFamily="18" charset="0"/>
              </a:rPr>
              <a:t>tập </a:t>
            </a:r>
            <a:r>
              <a:rPr lang="en-GB" sz="280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800"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marL="514350" indent="-514350" algn="just"/>
            <a:r>
              <a:rPr lang="en-US" sz="2800" dirty="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800" dirty="0">
              <a:solidFill>
                <a:srgbClr val="000099"/>
              </a:solidFill>
              <a:latin typeface="Times New Roman" pitchFamily="18" charset="0"/>
              <a:cs typeface="Times New Roman" pitchFamily="18" charset="0"/>
            </a:endParaRPr>
          </a:p>
        </p:txBody>
      </p:sp>
      <p:pic>
        <p:nvPicPr>
          <p:cNvPr id="51204" name="Picture 8" descr="00536816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2025" y="4953000"/>
            <a:ext cx="1831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D6813819845B4220B39B42C244DE315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3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83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checkerboard(across)">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457200" y="381000"/>
            <a:ext cx="2819400" cy="1143000"/>
          </a:xfrm>
        </p:spPr>
        <p:txBody>
          <a:bodyPr/>
          <a:lstStyle/>
          <a:p>
            <a:pPr algn="l"/>
            <a:r>
              <a:rPr lang="en-US" altLang="en-US" sz="2800" b="1" i="1" smtClean="0">
                <a:latin typeface="Times New Roman" pitchFamily="18" charset="0"/>
              </a:rPr>
              <a:t>Với Xuân Diệu:</a:t>
            </a:r>
            <a:r>
              <a:rPr lang="en-US" altLang="en-US" sz="2800" smtClean="0">
                <a:latin typeface="Times New Roman" pitchFamily="18" charset="0"/>
              </a:rPr>
              <a:t/>
            </a:r>
            <a:br>
              <a:rPr lang="en-US" altLang="en-US" sz="2800" smtClean="0">
                <a:latin typeface="Times New Roman" pitchFamily="18" charset="0"/>
              </a:rPr>
            </a:br>
            <a:endParaRPr lang="en-US" altLang="en-US" sz="2800" i="1" smtClean="0">
              <a:solidFill>
                <a:srgbClr val="FF0000"/>
              </a:solidFill>
              <a:latin typeface="Times New Roman" pitchFamily="18" charset="0"/>
            </a:endParaRPr>
          </a:p>
        </p:txBody>
      </p:sp>
      <p:pic>
        <p:nvPicPr>
          <p:cNvPr id="130056" name="Picture 8" descr="untitled0"/>
          <p:cNvPicPr>
            <a:picLocks noChangeAspect="1" noChangeArrowheads="1"/>
          </p:cNvPicPr>
          <p:nvPr/>
        </p:nvPicPr>
        <p:blipFill>
          <a:blip r:embed="rId3">
            <a:extLst>
              <a:ext uri="{28A0092B-C50C-407E-A947-70E740481C1C}">
                <a14:useLocalDpi xmlns:a14="http://schemas.microsoft.com/office/drawing/2010/main" val="0"/>
              </a:ext>
            </a:extLst>
          </a:blip>
          <a:srcRect r="6667" b="24001"/>
          <a:stretch>
            <a:fillRect/>
          </a:stretch>
        </p:blipFill>
        <p:spPr bwMode="auto">
          <a:xfrm>
            <a:off x="304800" y="1828800"/>
            <a:ext cx="8534400" cy="4648200"/>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0057" name="Text Box 9"/>
          <p:cNvSpPr txBox="1">
            <a:spLocks noChangeArrowheads="1"/>
          </p:cNvSpPr>
          <p:nvPr/>
        </p:nvSpPr>
        <p:spPr bwMode="auto">
          <a:xfrm>
            <a:off x="3429000" y="3810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i="1">
                <a:solidFill>
                  <a:srgbClr val="FF0000"/>
                </a:solidFill>
                <a:latin typeface="Times New Roman" pitchFamily="18" charset="0"/>
              </a:rPr>
              <a:t>Đây mùa thu tới mùa thu tới</a:t>
            </a:r>
            <a:br>
              <a:rPr lang="en-US" altLang="en-US" b="1" i="1">
                <a:solidFill>
                  <a:srgbClr val="FF0000"/>
                </a:solidFill>
                <a:latin typeface="Times New Roman" pitchFamily="18" charset="0"/>
              </a:rPr>
            </a:br>
            <a:r>
              <a:rPr lang="en-US" altLang="en-US" b="1" i="1">
                <a:solidFill>
                  <a:srgbClr val="FF0000"/>
                </a:solidFill>
                <a:latin typeface="Times New Roman" pitchFamily="18" charset="0"/>
              </a:rPr>
              <a:t>Với áo mơ phai dệt lá vàng</a:t>
            </a:r>
          </a:p>
        </p:txBody>
      </p:sp>
    </p:spTree>
    <p:custDataLst>
      <p:tags r:id="rId1"/>
    </p:custDataLst>
    <p:extLst>
      <p:ext uri="{BB962C8B-B14F-4D97-AF65-F5344CB8AC3E}">
        <p14:creationId xmlns:p14="http://schemas.microsoft.com/office/powerpoint/2010/main" val="94298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fltVal val="0"/>
                                          </p:val>
                                        </p:tav>
                                        <p:tav tm="100000">
                                          <p:val>
                                            <p:strVal val="#ppt_h"/>
                                          </p:val>
                                        </p:tav>
                                      </p:tavLst>
                                    </p:anim>
                                    <p:animEffect transition="in" filter="fade">
                                      <p:cBhvr>
                                        <p:cTn id="9" dur="500"/>
                                        <p:tgtEl>
                                          <p:spTgt spid="130050"/>
                                        </p:tgtEl>
                                      </p:cBhvr>
                                    </p:animEffect>
                                  </p:childTnLst>
                                </p:cTn>
                              </p:par>
                              <p:par>
                                <p:cTn id="10" presetID="53" presetClass="entr" presetSubtype="0" fill="hold" nodeType="withEffect">
                                  <p:stCondLst>
                                    <p:cond delay="0"/>
                                  </p:stCondLst>
                                  <p:childTnLst>
                                    <p:set>
                                      <p:cBhvr>
                                        <p:cTn id="11" dur="1" fill="hold">
                                          <p:stCondLst>
                                            <p:cond delay="0"/>
                                          </p:stCondLst>
                                        </p:cTn>
                                        <p:tgtEl>
                                          <p:spTgt spid="130056"/>
                                        </p:tgtEl>
                                        <p:attrNameLst>
                                          <p:attrName>style.visibility</p:attrName>
                                        </p:attrNameLst>
                                      </p:cBhvr>
                                      <p:to>
                                        <p:strVal val="visible"/>
                                      </p:to>
                                    </p:set>
                                    <p:anim calcmode="lin" valueType="num">
                                      <p:cBhvr>
                                        <p:cTn id="12" dur="500" fill="hold"/>
                                        <p:tgtEl>
                                          <p:spTgt spid="130056"/>
                                        </p:tgtEl>
                                        <p:attrNameLst>
                                          <p:attrName>ppt_w</p:attrName>
                                        </p:attrNameLst>
                                      </p:cBhvr>
                                      <p:tavLst>
                                        <p:tav tm="0">
                                          <p:val>
                                            <p:fltVal val="0"/>
                                          </p:val>
                                        </p:tav>
                                        <p:tav tm="100000">
                                          <p:val>
                                            <p:strVal val="#ppt_w"/>
                                          </p:val>
                                        </p:tav>
                                      </p:tavLst>
                                    </p:anim>
                                    <p:anim calcmode="lin" valueType="num">
                                      <p:cBhvr>
                                        <p:cTn id="13" dur="500" fill="hold"/>
                                        <p:tgtEl>
                                          <p:spTgt spid="130056"/>
                                        </p:tgtEl>
                                        <p:attrNameLst>
                                          <p:attrName>ppt_h</p:attrName>
                                        </p:attrNameLst>
                                      </p:cBhvr>
                                      <p:tavLst>
                                        <p:tav tm="0">
                                          <p:val>
                                            <p:fltVal val="0"/>
                                          </p:val>
                                        </p:tav>
                                        <p:tav tm="100000">
                                          <p:val>
                                            <p:strVal val="#ppt_h"/>
                                          </p:val>
                                        </p:tav>
                                      </p:tavLst>
                                    </p:anim>
                                    <p:animEffect transition="in" filter="fade">
                                      <p:cBhvr>
                                        <p:cTn id="14" dur="500"/>
                                        <p:tgtEl>
                                          <p:spTgt spid="1300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0057"/>
                                        </p:tgtEl>
                                        <p:attrNameLst>
                                          <p:attrName>style.visibility</p:attrName>
                                        </p:attrNameLst>
                                      </p:cBhvr>
                                      <p:to>
                                        <p:strVal val="visible"/>
                                      </p:to>
                                    </p:set>
                                    <p:anim calcmode="lin" valueType="num">
                                      <p:cBhvr>
                                        <p:cTn id="17" dur="500" fill="hold"/>
                                        <p:tgtEl>
                                          <p:spTgt spid="130057"/>
                                        </p:tgtEl>
                                        <p:attrNameLst>
                                          <p:attrName>ppt_w</p:attrName>
                                        </p:attrNameLst>
                                      </p:cBhvr>
                                      <p:tavLst>
                                        <p:tav tm="0">
                                          <p:val>
                                            <p:fltVal val="0"/>
                                          </p:val>
                                        </p:tav>
                                        <p:tav tm="100000">
                                          <p:val>
                                            <p:strVal val="#ppt_w"/>
                                          </p:val>
                                        </p:tav>
                                      </p:tavLst>
                                    </p:anim>
                                    <p:anim calcmode="lin" valueType="num">
                                      <p:cBhvr>
                                        <p:cTn id="18" dur="500" fill="hold"/>
                                        <p:tgtEl>
                                          <p:spTgt spid="130057"/>
                                        </p:tgtEl>
                                        <p:attrNameLst>
                                          <p:attrName>ppt_h</p:attrName>
                                        </p:attrNameLst>
                                      </p:cBhvr>
                                      <p:tavLst>
                                        <p:tav tm="0">
                                          <p:val>
                                            <p:fltVal val="0"/>
                                          </p:val>
                                        </p:tav>
                                        <p:tav tm="100000">
                                          <p:val>
                                            <p:strVal val="#ppt_h"/>
                                          </p:val>
                                        </p:tav>
                                      </p:tavLst>
                                    </p:anim>
                                    <p:animEffect transition="in" filter="fade">
                                      <p:cBhvr>
                                        <p:cTn id="19" dur="5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idx="4294967295"/>
          </p:nvPr>
        </p:nvSpPr>
        <p:spPr>
          <a:xfrm>
            <a:off x="457200" y="731838"/>
            <a:ext cx="2895600" cy="563562"/>
          </a:xfrm>
          <a:solidFill>
            <a:srgbClr val="00FFFF"/>
          </a:solidFill>
        </p:spPr>
        <p:txBody>
          <a:bodyPr>
            <a:normAutofit fontScale="90000"/>
          </a:bodyPr>
          <a:lstStyle/>
          <a:p>
            <a:pPr algn="l"/>
            <a:r>
              <a:rPr lang="en-US" altLang="en-US" sz="2400" b="1" i="1" smtClean="0">
                <a:latin typeface="Times New Roman" pitchFamily="18" charset="0"/>
              </a:rPr>
              <a:t/>
            </a:r>
            <a:br>
              <a:rPr lang="en-US" altLang="en-US" sz="2400" b="1" i="1" smtClean="0">
                <a:latin typeface="Times New Roman" pitchFamily="18" charset="0"/>
              </a:rPr>
            </a:br>
            <a:r>
              <a:rPr lang="en-US" altLang="en-US" sz="2400" b="1" i="1" smtClean="0">
                <a:latin typeface="Times New Roman" pitchFamily="18" charset="0"/>
              </a:rPr>
              <a:t>Với Lưu Trọng Lư:</a:t>
            </a:r>
            <a:br>
              <a:rPr lang="en-US" altLang="en-US" sz="2400" b="1" i="1" smtClean="0">
                <a:latin typeface="Times New Roman" pitchFamily="18" charset="0"/>
              </a:rPr>
            </a:br>
            <a:endParaRPr lang="en-US" altLang="en-US" sz="2400" smtClean="0">
              <a:solidFill>
                <a:srgbClr val="FF0000"/>
              </a:solidFill>
            </a:endParaRPr>
          </a:p>
        </p:txBody>
      </p:sp>
      <p:pic>
        <p:nvPicPr>
          <p:cNvPr id="131080" name="Picture 8" descr="untitled20"/>
          <p:cNvPicPr>
            <a:picLocks noChangeAspect="1" noChangeArrowheads="1"/>
          </p:cNvPicPr>
          <p:nvPr/>
        </p:nvPicPr>
        <p:blipFill>
          <a:blip r:embed="rId3">
            <a:extLst>
              <a:ext uri="{28A0092B-C50C-407E-A947-70E740481C1C}">
                <a14:useLocalDpi xmlns:a14="http://schemas.microsoft.com/office/drawing/2010/main" val="0"/>
              </a:ext>
            </a:extLst>
          </a:blip>
          <a:srcRect r="9917" b="4472"/>
          <a:stretch>
            <a:fillRect/>
          </a:stretch>
        </p:blipFill>
        <p:spPr bwMode="auto">
          <a:xfrm>
            <a:off x="457200" y="1746250"/>
            <a:ext cx="8305800" cy="4883150"/>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1081" name="Rectangle 9"/>
          <p:cNvSpPr>
            <a:spLocks noChangeArrowheads="1"/>
          </p:cNvSpPr>
          <p:nvPr/>
        </p:nvSpPr>
        <p:spPr bwMode="auto">
          <a:xfrm>
            <a:off x="4191000" y="53340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i="1">
                <a:solidFill>
                  <a:srgbClr val="FF0000"/>
                </a:solidFill>
              </a:rPr>
              <a:t>Con nai vàng ngơ ngác</a:t>
            </a:r>
            <a:br>
              <a:rPr lang="en-US" altLang="en-US" sz="2800" b="1" i="1">
                <a:solidFill>
                  <a:srgbClr val="FF0000"/>
                </a:solidFill>
              </a:rPr>
            </a:br>
            <a:r>
              <a:rPr lang="en-US" altLang="en-US" sz="2800" b="1" i="1">
                <a:solidFill>
                  <a:srgbClr val="FF0000"/>
                </a:solidFill>
              </a:rPr>
              <a:t> Đạp trên lá vàng khô</a:t>
            </a:r>
          </a:p>
        </p:txBody>
      </p:sp>
    </p:spTree>
    <p:custDataLst>
      <p:tags r:id="rId1"/>
    </p:custDataLst>
    <p:extLst>
      <p:ext uri="{BB962C8B-B14F-4D97-AF65-F5344CB8AC3E}">
        <p14:creationId xmlns:p14="http://schemas.microsoft.com/office/powerpoint/2010/main" val="1903481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animEffect transition="in" filter="fade">
                                      <p:cBhvr>
                                        <p:cTn id="9" dur="500"/>
                                        <p:tgtEl>
                                          <p:spTgt spid="131074"/>
                                        </p:tgtEl>
                                      </p:cBhvr>
                                    </p:animEffect>
                                  </p:childTnLst>
                                </p:cTn>
                              </p:par>
                              <p:par>
                                <p:cTn id="10" presetID="53" presetClass="entr" presetSubtype="0" fill="hold" nodeType="withEffect">
                                  <p:stCondLst>
                                    <p:cond delay="0"/>
                                  </p:stCondLst>
                                  <p:childTnLst>
                                    <p:set>
                                      <p:cBhvr>
                                        <p:cTn id="11" dur="1" fill="hold">
                                          <p:stCondLst>
                                            <p:cond delay="0"/>
                                          </p:stCondLst>
                                        </p:cTn>
                                        <p:tgtEl>
                                          <p:spTgt spid="131080"/>
                                        </p:tgtEl>
                                        <p:attrNameLst>
                                          <p:attrName>style.visibility</p:attrName>
                                        </p:attrNameLst>
                                      </p:cBhvr>
                                      <p:to>
                                        <p:strVal val="visible"/>
                                      </p:to>
                                    </p:set>
                                    <p:anim calcmode="lin" valueType="num">
                                      <p:cBhvr>
                                        <p:cTn id="12" dur="500" fill="hold"/>
                                        <p:tgtEl>
                                          <p:spTgt spid="131080"/>
                                        </p:tgtEl>
                                        <p:attrNameLst>
                                          <p:attrName>ppt_w</p:attrName>
                                        </p:attrNameLst>
                                      </p:cBhvr>
                                      <p:tavLst>
                                        <p:tav tm="0">
                                          <p:val>
                                            <p:fltVal val="0"/>
                                          </p:val>
                                        </p:tav>
                                        <p:tav tm="100000">
                                          <p:val>
                                            <p:strVal val="#ppt_w"/>
                                          </p:val>
                                        </p:tav>
                                      </p:tavLst>
                                    </p:anim>
                                    <p:anim calcmode="lin" valueType="num">
                                      <p:cBhvr>
                                        <p:cTn id="13" dur="500" fill="hold"/>
                                        <p:tgtEl>
                                          <p:spTgt spid="131080"/>
                                        </p:tgtEl>
                                        <p:attrNameLst>
                                          <p:attrName>ppt_h</p:attrName>
                                        </p:attrNameLst>
                                      </p:cBhvr>
                                      <p:tavLst>
                                        <p:tav tm="0">
                                          <p:val>
                                            <p:fltVal val="0"/>
                                          </p:val>
                                        </p:tav>
                                        <p:tav tm="100000">
                                          <p:val>
                                            <p:strVal val="#ppt_h"/>
                                          </p:val>
                                        </p:tav>
                                      </p:tavLst>
                                    </p:anim>
                                    <p:animEffect transition="in" filter="fade">
                                      <p:cBhvr>
                                        <p:cTn id="14" dur="500"/>
                                        <p:tgtEl>
                                          <p:spTgt spid="13108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1081"/>
                                        </p:tgtEl>
                                        <p:attrNameLst>
                                          <p:attrName>style.visibility</p:attrName>
                                        </p:attrNameLst>
                                      </p:cBhvr>
                                      <p:to>
                                        <p:strVal val="visible"/>
                                      </p:to>
                                    </p:set>
                                    <p:anim calcmode="lin" valueType="num">
                                      <p:cBhvr>
                                        <p:cTn id="17" dur="500" fill="hold"/>
                                        <p:tgtEl>
                                          <p:spTgt spid="131081"/>
                                        </p:tgtEl>
                                        <p:attrNameLst>
                                          <p:attrName>ppt_w</p:attrName>
                                        </p:attrNameLst>
                                      </p:cBhvr>
                                      <p:tavLst>
                                        <p:tav tm="0">
                                          <p:val>
                                            <p:fltVal val="0"/>
                                          </p:val>
                                        </p:tav>
                                        <p:tav tm="100000">
                                          <p:val>
                                            <p:strVal val="#ppt_w"/>
                                          </p:val>
                                        </p:tav>
                                      </p:tavLst>
                                    </p:anim>
                                    <p:anim calcmode="lin" valueType="num">
                                      <p:cBhvr>
                                        <p:cTn id="18" dur="500" fill="hold"/>
                                        <p:tgtEl>
                                          <p:spTgt spid="131081"/>
                                        </p:tgtEl>
                                        <p:attrNameLst>
                                          <p:attrName>ppt_h</p:attrName>
                                        </p:attrNameLst>
                                      </p:cBhvr>
                                      <p:tavLst>
                                        <p:tav tm="0">
                                          <p:val>
                                            <p:fltVal val="0"/>
                                          </p:val>
                                        </p:tav>
                                        <p:tav tm="100000">
                                          <p:val>
                                            <p:strVal val="#ppt_h"/>
                                          </p:val>
                                        </p:tav>
                                      </p:tavLst>
                                    </p:anim>
                                    <p:animEffect transition="in" filter="fade">
                                      <p:cBhvr>
                                        <p:cTn id="19"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hu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9"/>
          <p:cNvSpPr>
            <a:spLocks noChangeArrowheads="1" noChangeShapeType="1" noTextEdit="1"/>
          </p:cNvSpPr>
          <p:nvPr/>
        </p:nvSpPr>
        <p:spPr bwMode="auto">
          <a:xfrm>
            <a:off x="1905000" y="2209800"/>
            <a:ext cx="5943600" cy="1447800"/>
          </a:xfrm>
          <a:prstGeom prst="rect">
            <a:avLst/>
          </a:prstGeom>
        </p:spPr>
        <p:txBody>
          <a:bodyPr wrap="none" fromWordArt="1">
            <a:prstTxWarp prst="textPlain">
              <a:avLst>
                <a:gd name="adj" fmla="val 50000"/>
              </a:avLst>
            </a:prstTxWarp>
          </a:bodyPr>
          <a:lstStyle/>
          <a:p>
            <a:pPr algn="ctr"/>
            <a:r>
              <a:rPr lang="en-US" sz="7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larendonH"/>
              </a:rPr>
              <a:t>Sang thu</a:t>
            </a:r>
          </a:p>
        </p:txBody>
      </p:sp>
    </p:spTree>
    <p:extLst>
      <p:ext uri="{BB962C8B-B14F-4D97-AF65-F5344CB8AC3E}">
        <p14:creationId xmlns:p14="http://schemas.microsoft.com/office/powerpoint/2010/main" val="259883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3657600"/>
            <a:ext cx="4572000" cy="911225"/>
          </a:xfrm>
          <a:prstGeom prst="rect">
            <a:avLst/>
          </a:prstGeom>
          <a:noFill/>
          <a:ln w="9525">
            <a:noFill/>
            <a:miter lim="800000"/>
            <a:headEnd/>
            <a:tailEnd/>
          </a:ln>
        </p:spPr>
        <p:txBody>
          <a:bodyPr>
            <a:spAutoFit/>
          </a:bodyPr>
          <a:lstStyle/>
          <a:p>
            <a:pPr algn="just">
              <a:lnSpc>
                <a:spcPct val="95000"/>
              </a:lnSpc>
              <a:buFontTx/>
              <a:buChar char="-"/>
            </a:pPr>
            <a:r>
              <a:rPr lang="en-US" sz="2800" b="1" dirty="0">
                <a:solidFill>
                  <a:srgbClr val="0D0A10"/>
                </a:solidFill>
                <a:latin typeface="Times New Roman" pitchFamily="18" charset="0"/>
                <a:cs typeface="Times New Roman" pitchFamily="18" charset="0"/>
              </a:rPr>
              <a:t> Phong cách thơ tha thiết, nhỏ nhẹ, sâu lắng.</a:t>
            </a:r>
          </a:p>
        </p:txBody>
      </p:sp>
      <p:sp>
        <p:nvSpPr>
          <p:cNvPr id="10243" name="Rectangle 4"/>
          <p:cNvSpPr>
            <a:spLocks noChangeArrowheads="1"/>
          </p:cNvSpPr>
          <p:nvPr/>
        </p:nvSpPr>
        <p:spPr bwMode="auto">
          <a:xfrm>
            <a:off x="38100" y="1752600"/>
            <a:ext cx="4648200" cy="911225"/>
          </a:xfrm>
          <a:prstGeom prst="rect">
            <a:avLst/>
          </a:prstGeom>
          <a:noFill/>
          <a:ln w="9525">
            <a:noFill/>
            <a:miter lim="800000"/>
            <a:headEnd/>
            <a:tailEnd/>
          </a:ln>
        </p:spPr>
        <p:txBody>
          <a:bodyPr>
            <a:spAutoFit/>
          </a:bodyPr>
          <a:lstStyle/>
          <a:p>
            <a:pPr algn="just">
              <a:lnSpc>
                <a:spcPct val="95000"/>
              </a:lnSpc>
            </a:pPr>
            <a:r>
              <a:rPr lang="en-US" sz="2800" b="1" dirty="0">
                <a:solidFill>
                  <a:srgbClr val="0D0A10"/>
                </a:solidFill>
                <a:latin typeface="Times New Roman" pitchFamily="18" charset="0"/>
                <a:cs typeface="Times New Roman" pitchFamily="18" charset="0"/>
              </a:rPr>
              <a:t>-Hữu Thỉnh (1942), quê Vĩnh Phúc.</a:t>
            </a:r>
          </a:p>
        </p:txBody>
      </p:sp>
      <p:sp>
        <p:nvSpPr>
          <p:cNvPr id="10244" name="Rectangle 5"/>
          <p:cNvSpPr>
            <a:spLocks noChangeArrowheads="1"/>
          </p:cNvSpPr>
          <p:nvPr/>
        </p:nvSpPr>
        <p:spPr bwMode="auto">
          <a:xfrm>
            <a:off x="76200" y="26670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a:latin typeface="Times New Roman" pitchFamily="18" charset="0"/>
                <a:cs typeface="Times New Roman" pitchFamily="18" charset="0"/>
              </a:rPr>
              <a:t>- 1963 vào quân đội và sáng tác thơ.</a:t>
            </a:r>
          </a:p>
          <a:p>
            <a:pPr algn="just"/>
            <a:endParaRPr lang="en-US" altLang="en-US" sz="2800" b="1" dirty="0">
              <a:latin typeface="Times New Roman" pitchFamily="18" charset="0"/>
              <a:cs typeface="Times New Roman" pitchFamily="18" charset="0"/>
            </a:endParaRPr>
          </a:p>
        </p:txBody>
      </p:sp>
      <p:sp>
        <p:nvSpPr>
          <p:cNvPr id="9"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dirty="0">
                <a:solidFill>
                  <a:srgbClr val="FF0000"/>
                </a:solidFill>
                <a:latin typeface="Times New Roman" pitchFamily="18" charset="0"/>
              </a:rPr>
              <a:t>I. </a:t>
            </a:r>
            <a:r>
              <a:rPr lang="en-US" altLang="en-US" sz="2800" b="1" u="sng" dirty="0">
                <a:solidFill>
                  <a:srgbClr val="FF0000"/>
                </a:solidFill>
                <a:latin typeface="Times New Roman" pitchFamily="18" charset="0"/>
              </a:rPr>
              <a:t>Tìm hiểu chung</a:t>
            </a:r>
            <a:r>
              <a:rPr lang="en-US" altLang="en-US" sz="2800" b="1" dirty="0">
                <a:solidFill>
                  <a:srgbClr val="FF0000"/>
                </a:solidFill>
                <a:latin typeface="Times New Roman" pitchFamily="18" charset="0"/>
              </a:rPr>
              <a:t>:</a:t>
            </a:r>
          </a:p>
        </p:txBody>
      </p:sp>
      <p:sp>
        <p:nvSpPr>
          <p:cNvPr id="10" name="Text Box 11"/>
          <p:cNvSpPr txBox="1">
            <a:spLocks noChangeArrowheads="1"/>
          </p:cNvSpPr>
          <p:nvPr/>
        </p:nvSpPr>
        <p:spPr bwMode="auto">
          <a:xfrm>
            <a:off x="1524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dirty="0">
                <a:solidFill>
                  <a:srgbClr val="0000FF"/>
                </a:solidFill>
                <a:latin typeface="VNI-Times" pitchFamily="2" charset="0"/>
              </a:rPr>
              <a:t>1. </a:t>
            </a:r>
            <a:r>
              <a:rPr lang="en-US" altLang="en-US" sz="2800" b="1" u="sng" dirty="0">
                <a:solidFill>
                  <a:srgbClr val="0000FF"/>
                </a:solidFill>
                <a:latin typeface="VNI-Times" pitchFamily="2" charset="0"/>
              </a:rPr>
              <a:t>Taùc giaû</a:t>
            </a:r>
            <a:r>
              <a:rPr lang="en-US" altLang="en-US" sz="2800" b="1" dirty="0">
                <a:solidFill>
                  <a:srgbClr val="0000FF"/>
                </a:solidFill>
                <a:latin typeface="VNI-Times" pitchFamily="2" charset="0"/>
              </a:rPr>
              <a:t>:</a:t>
            </a:r>
          </a:p>
        </p:txBody>
      </p:sp>
      <p:sp>
        <p:nvSpPr>
          <p:cNvPr id="16391" name="Line 3"/>
          <p:cNvSpPr>
            <a:spLocks noChangeShapeType="1"/>
          </p:cNvSpPr>
          <p:nvPr/>
        </p:nvSpPr>
        <p:spPr bwMode="auto">
          <a:xfrm>
            <a:off x="0" y="685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6"/>
          <p:cNvSpPr>
            <a:spLocks noChangeShapeType="1"/>
          </p:cNvSpPr>
          <p:nvPr/>
        </p:nvSpPr>
        <p:spPr bwMode="auto">
          <a:xfrm>
            <a:off x="4648200" y="685800"/>
            <a:ext cx="77788" cy="6248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noChangeArrowheads="1"/>
          </p:cNvSpPr>
          <p:nvPr/>
        </p:nvSpPr>
        <p:spPr bwMode="auto">
          <a:xfrm>
            <a:off x="38100" y="45720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a:latin typeface="Times New Roman" pitchFamily="18" charset="0"/>
                <a:cs typeface="Times New Roman" pitchFamily="18" charset="0"/>
              </a:rPr>
              <a:t>- Viết về con người, cuộc sống ở nông thôn, đặc biệt về mùa thu. </a:t>
            </a:r>
          </a:p>
        </p:txBody>
      </p:sp>
      <p:sp>
        <p:nvSpPr>
          <p:cNvPr id="16394" name="AutoShape 15"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5" name="AutoShape 17"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6" name="AutoShape 19"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7" name="AutoShape 21"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98" name="AutoShape 23"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6171" name="Picture 27" descr="http://tintuconline.vietnamnet.vn/Library/images/59/2010/08/ngay06/huuth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62000"/>
            <a:ext cx="4419600" cy="59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27"/>
          <p:cNvGrpSpPr>
            <a:grpSpLocks/>
          </p:cNvGrpSpPr>
          <p:nvPr/>
        </p:nvGrpSpPr>
        <p:grpSpPr bwMode="auto">
          <a:xfrm>
            <a:off x="0" y="-4763"/>
            <a:ext cx="9144000" cy="766763"/>
            <a:chOff x="0" y="0"/>
            <a:chExt cx="9144000" cy="766465"/>
          </a:xfrm>
        </p:grpSpPr>
        <p:sp>
          <p:nvSpPr>
            <p:cNvPr id="29" name="Rectangle 28"/>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402"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16403"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16404"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dirty="0">
                  <a:latin typeface="Times New Roman" pitchFamily="18" charset="0"/>
                  <a:cs typeface="Times New Roman" pitchFamily="18" charset="0"/>
                </a:rPr>
                <a:t>- Hữu Thỉnh -</a:t>
              </a:r>
              <a:endParaRPr lang="en-US" alt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02319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par>
                                <p:cTn id="12" presetID="23" presetClass="entr" presetSubtype="16" fill="hold" nodeType="withEffect">
                                  <p:stCondLst>
                                    <p:cond delay="0"/>
                                  </p:stCondLst>
                                  <p:childTnLst>
                                    <p:set>
                                      <p:cBhvr>
                                        <p:cTn id="13" dur="1" fill="hold">
                                          <p:stCondLst>
                                            <p:cond delay="0"/>
                                          </p:stCondLst>
                                        </p:cTn>
                                        <p:tgtEl>
                                          <p:spTgt spid="6171"/>
                                        </p:tgtEl>
                                        <p:attrNameLst>
                                          <p:attrName>style.visibility</p:attrName>
                                        </p:attrNameLst>
                                      </p:cBhvr>
                                      <p:to>
                                        <p:strVal val="visible"/>
                                      </p:to>
                                    </p:set>
                                    <p:anim calcmode="lin" valueType="num">
                                      <p:cBhvr>
                                        <p:cTn id="14" dur="500" fill="hold"/>
                                        <p:tgtEl>
                                          <p:spTgt spid="6171"/>
                                        </p:tgtEl>
                                        <p:attrNameLst>
                                          <p:attrName>ppt_w</p:attrName>
                                        </p:attrNameLst>
                                      </p:cBhvr>
                                      <p:tavLst>
                                        <p:tav tm="0">
                                          <p:val>
                                            <p:fltVal val="0"/>
                                          </p:val>
                                        </p:tav>
                                        <p:tav tm="100000">
                                          <p:val>
                                            <p:strVal val="#ppt_w"/>
                                          </p:val>
                                        </p:tav>
                                      </p:tavLst>
                                    </p:anim>
                                    <p:anim calcmode="lin" valueType="num">
                                      <p:cBhvr>
                                        <p:cTn id="15" dur="500" fill="hold"/>
                                        <p:tgtEl>
                                          <p:spTgt spid="6171"/>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ox(in)">
                                      <p:cBhvr>
                                        <p:cTn id="20" dur="500"/>
                                        <p:tgtEl>
                                          <p:spTgt spid="102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box(in)">
                                      <p:cBhvr>
                                        <p:cTn id="29" dur="500"/>
                                        <p:tgtEl>
                                          <p:spTgt spid="102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9" grpId="0" autoUpdateAnimBg="0"/>
      <p:bldP spid="10" grpId="0" autoUpdateAnimBg="0"/>
      <p:bldP spid="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52400" y="228600"/>
            <a:ext cx="285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1" hangingPunct="1">
              <a:spcBef>
                <a:spcPct val="50000"/>
              </a:spcBef>
            </a:pPr>
            <a:r>
              <a:rPr lang="en-US" altLang="en-US" sz="3200">
                <a:solidFill>
                  <a:schemeClr val="bg2"/>
                </a:solidFill>
                <a:latin typeface=".VnTime" pitchFamily="34" charset="0"/>
              </a:rPr>
              <a:t>.</a:t>
            </a:r>
          </a:p>
        </p:txBody>
      </p:sp>
      <p:grpSp>
        <p:nvGrpSpPr>
          <p:cNvPr id="2" name="Group 4"/>
          <p:cNvGrpSpPr>
            <a:grpSpLocks/>
          </p:cNvGrpSpPr>
          <p:nvPr/>
        </p:nvGrpSpPr>
        <p:grpSpPr bwMode="auto">
          <a:xfrm>
            <a:off x="3429000" y="3429000"/>
            <a:ext cx="2743200" cy="3429000"/>
            <a:chOff x="2640" y="2640"/>
            <a:chExt cx="1296" cy="1680"/>
          </a:xfrm>
        </p:grpSpPr>
        <p:pic>
          <p:nvPicPr>
            <p:cNvPr id="17423" name="Picture 5"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 y="2640"/>
              <a:ext cx="1263"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6"/>
            <p:cNvSpPr>
              <a:spLocks noChangeArrowheads="1"/>
            </p:cNvSpPr>
            <p:nvPr/>
          </p:nvSpPr>
          <p:spPr bwMode="auto">
            <a:xfrm>
              <a:off x="2640" y="2640"/>
              <a:ext cx="96" cy="1680"/>
            </a:xfrm>
            <a:prstGeom prst="rect">
              <a:avLst/>
            </a:prstGeom>
            <a:gradFill rotWithShape="1">
              <a:gsLst>
                <a:gs pos="0">
                  <a:srgbClr val="FFCC99"/>
                </a:gs>
                <a:gs pos="100000">
                  <a:srgbClr val="FFF0E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3" name="Group 7"/>
          <p:cNvGrpSpPr>
            <a:grpSpLocks/>
          </p:cNvGrpSpPr>
          <p:nvPr/>
        </p:nvGrpSpPr>
        <p:grpSpPr bwMode="auto">
          <a:xfrm>
            <a:off x="533400" y="1524000"/>
            <a:ext cx="2743200" cy="3352800"/>
            <a:chOff x="4128" y="2640"/>
            <a:chExt cx="1398" cy="1680"/>
          </a:xfrm>
        </p:grpSpPr>
        <p:pic>
          <p:nvPicPr>
            <p:cNvPr id="17421" name="Picture 8" descr="Thu mua 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640"/>
              <a:ext cx="135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9" descr="Green marble"/>
            <p:cNvSpPr>
              <a:spLocks noChangeArrowheads="1"/>
            </p:cNvSpPr>
            <p:nvPr/>
          </p:nvSpPr>
          <p:spPr bwMode="auto">
            <a:xfrm>
              <a:off x="4128" y="2640"/>
              <a:ext cx="48" cy="168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4" name="Group 10"/>
          <p:cNvGrpSpPr>
            <a:grpSpLocks/>
          </p:cNvGrpSpPr>
          <p:nvPr/>
        </p:nvGrpSpPr>
        <p:grpSpPr bwMode="auto">
          <a:xfrm>
            <a:off x="6400800" y="1447800"/>
            <a:ext cx="2514600" cy="3429000"/>
            <a:chOff x="960" y="2629"/>
            <a:chExt cx="1344" cy="1691"/>
          </a:xfrm>
        </p:grpSpPr>
        <p:pic>
          <p:nvPicPr>
            <p:cNvPr id="17419" name="Picture 11" descr="Tu chien hao toi thanh p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 y="2629"/>
              <a:ext cx="1335" cy="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2"/>
            <p:cNvSpPr>
              <a:spLocks noChangeArrowheads="1"/>
            </p:cNvSpPr>
            <p:nvPr/>
          </p:nvSpPr>
          <p:spPr bwMode="auto">
            <a:xfrm>
              <a:off x="960" y="2640"/>
              <a:ext cx="48" cy="1680"/>
            </a:xfrm>
            <a:prstGeom prst="rect">
              <a:avLst/>
            </a:prstGeom>
            <a:gradFill rotWithShape="1">
              <a:gsLst>
                <a:gs pos="0">
                  <a:srgbClr val="472F18"/>
                </a:gs>
                <a:gs pos="100000">
                  <a:srgbClr val="9966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7414" name="Text Box 13"/>
          <p:cNvSpPr txBox="1">
            <a:spLocks noChangeArrowheads="1"/>
          </p:cNvSpPr>
          <p:nvPr/>
        </p:nvSpPr>
        <p:spPr bwMode="auto">
          <a:xfrm>
            <a:off x="1066800" y="304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1800">
              <a:latin typeface="Times New Roman" pitchFamily="18" charset="0"/>
            </a:endParaRPr>
          </a:p>
        </p:txBody>
      </p:sp>
      <p:sp>
        <p:nvSpPr>
          <p:cNvPr id="28697" name="Text Box 25"/>
          <p:cNvSpPr txBox="1">
            <a:spLocks noChangeArrowheads="1"/>
          </p:cNvSpPr>
          <p:nvPr/>
        </p:nvSpPr>
        <p:spPr bwMode="auto">
          <a:xfrm>
            <a:off x="228600" y="76200"/>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b="1" u="sng" dirty="0">
                <a:solidFill>
                  <a:srgbClr val="FF0000"/>
                </a:solidFill>
                <a:latin typeface="VNI-Times" pitchFamily="2" charset="0"/>
              </a:rPr>
              <a:t>Moät soá taäp thô noåi tieáng:</a:t>
            </a:r>
          </a:p>
        </p:txBody>
      </p:sp>
      <p:sp>
        <p:nvSpPr>
          <p:cNvPr id="17" name="TextBox 16"/>
          <p:cNvSpPr txBox="1">
            <a:spLocks noChangeArrowheads="1"/>
          </p:cNvSpPr>
          <p:nvPr/>
        </p:nvSpPr>
        <p:spPr bwMode="auto">
          <a:xfrm>
            <a:off x="381000" y="833438"/>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dirty="0">
                <a:latin typeface="Times New Roman" pitchFamily="18" charset="0"/>
              </a:rPr>
              <a:t>Thư mùa đông (1984)</a:t>
            </a:r>
          </a:p>
        </p:txBody>
      </p:sp>
      <p:sp>
        <p:nvSpPr>
          <p:cNvPr id="18" name="TextBox 17"/>
          <p:cNvSpPr txBox="1">
            <a:spLocks noChangeArrowheads="1"/>
          </p:cNvSpPr>
          <p:nvPr/>
        </p:nvSpPr>
        <p:spPr bwMode="auto">
          <a:xfrm>
            <a:off x="3505200" y="29718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rPr>
              <a:t>Trường ca biển …</a:t>
            </a:r>
          </a:p>
        </p:txBody>
      </p:sp>
      <p:sp>
        <p:nvSpPr>
          <p:cNvPr id="19" name="TextBox 18"/>
          <p:cNvSpPr txBox="1">
            <a:spLocks noChangeArrowheads="1"/>
          </p:cNvSpPr>
          <p:nvPr/>
        </p:nvSpPr>
        <p:spPr bwMode="auto">
          <a:xfrm>
            <a:off x="4495800" y="8334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rPr>
              <a:t>Từ chiến hào đến thành phố (1985)</a:t>
            </a:r>
          </a:p>
        </p:txBody>
      </p:sp>
    </p:spTree>
    <p:extLst>
      <p:ext uri="{BB962C8B-B14F-4D97-AF65-F5344CB8AC3E}">
        <p14:creationId xmlns:p14="http://schemas.microsoft.com/office/powerpoint/2010/main" val="237386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par>
                                <p:cTn id="17" presetID="21"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500"/>
                                        <p:tgtEl>
                                          <p:spTgt spid="17"/>
                                        </p:tgtEl>
                                      </p:cBhvr>
                                    </p:animEffect>
                                  </p:childTnLst>
                                </p:cTn>
                              </p:par>
                              <p:par>
                                <p:cTn id="20" presetID="1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 calcmode="lin" valueType="num">
                                      <p:cBhvr>
                                        <p:cTn id="24"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Times New Roman" pitchFamily="18" charset="0"/>
              </a:rPr>
              <a:t>I. </a:t>
            </a:r>
            <a:r>
              <a:rPr lang="en-US" altLang="en-US" sz="2800" b="1" u="sng">
                <a:solidFill>
                  <a:srgbClr val="0000FF"/>
                </a:solidFill>
                <a:latin typeface="Times New Roman" pitchFamily="18" charset="0"/>
              </a:rPr>
              <a:t>Tìm hiểu chung</a:t>
            </a:r>
            <a:r>
              <a:rPr lang="en-US" altLang="en-US" sz="2800" b="1">
                <a:solidFill>
                  <a:srgbClr val="0000FF"/>
                </a:solidFill>
                <a:latin typeface="Times New Roman" pitchFamily="18" charset="0"/>
              </a:rPr>
              <a:t>:</a:t>
            </a:r>
          </a:p>
        </p:txBody>
      </p:sp>
      <p:sp>
        <p:nvSpPr>
          <p:cNvPr id="18438" name="Text Box 11"/>
          <p:cNvSpPr txBox="1">
            <a:spLocks noChangeArrowheads="1"/>
          </p:cNvSpPr>
          <p:nvPr/>
        </p:nvSpPr>
        <p:spPr bwMode="auto">
          <a:xfrm>
            <a:off x="1524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Times New Roman" pitchFamily="18" charset="0"/>
                <a:cs typeface="Times New Roman" pitchFamily="18" charset="0"/>
              </a:rPr>
              <a:t>1. </a:t>
            </a:r>
            <a:r>
              <a:rPr lang="en-US" altLang="en-US" sz="2800" b="1" u="sng">
                <a:solidFill>
                  <a:srgbClr val="0000FF"/>
                </a:solidFill>
                <a:latin typeface="Times New Roman" pitchFamily="18" charset="0"/>
                <a:cs typeface="Times New Roman" pitchFamily="18" charset="0"/>
              </a:rPr>
              <a:t>Tác giả</a:t>
            </a:r>
            <a:r>
              <a:rPr lang="en-US" altLang="en-US" sz="2800" b="1">
                <a:solidFill>
                  <a:srgbClr val="0000FF"/>
                </a:solidFill>
                <a:latin typeface="Times New Roman" pitchFamily="18" charset="0"/>
                <a:cs typeface="Times New Roman" pitchFamily="18" charset="0"/>
              </a:rPr>
              <a:t>:</a:t>
            </a:r>
          </a:p>
        </p:txBody>
      </p:sp>
      <p:sp>
        <p:nvSpPr>
          <p:cNvPr id="18442" name="AutoShape 15"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3" name="AutoShape 17"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4" name="AutoShape 19"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5" name="AutoShape 21"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sp>
        <p:nvSpPr>
          <p:cNvPr id="18446" name="AutoShape 23" descr="data:image/jpg;base64,/9j/4AAQSkZJRgABAQAAAQABAAD/2wCEAAkGBhMSERUTEhIUFBUVFRUaFBcYFhgaFRgWGBcVFBccFRYaHSYeFx0jGRQUHy8gJCcpLC0sFx4xNTAqNSYrLCkBCQoKDgwOGg8PGiwkHyQsKSkpLCksLCkpKSksLCkpKSwtLCwsKSksKSwsKSwpKSwsLCksKSwsKSwpLCwsLCwsLP/AABEIAKAAeAMBIgACEQEDEQH/xAAbAAACAgMBAAAAAAAAAAAAAAAEBQMGAAECB//EADoQAAEDAQYDBQcDAwQDAAAAAAEAAhEDBAUSITFBUWFxBhMigZEyQqGxwdHwUnLhI0NiBxQzkhUk8f/EABoBAAIDAQEAAAAAAAAAAAAAAAIDAQQFAAb/xAAoEQACAgEDBAEDBQAAAAAAAAAAAQIRAxIhMQRBUWGhMpGxExQiYoH/2gAMAwEAAhEDEQA/AKOVytyugFlCqOWtJyTey3OwCahk8Ach1Q92Usy7hkOpTZpkDf5SnY8aatjIxJrJZmjIAMy4dd+OSNo08syOY+G35qh7OJA4R99vhoii2GiI4mBy4/n2sUhhzSoOxDQAHICd07oVJiM0uoOP5xzRtGqN/LJC0cCX1crazS5sB+3PkVQa7S1xBEEZEL1Br+CQdrLh7xvfUx4gPEP1D7hInDugZIpgK7aVG1dgpQsKotRbGoenopmFMigSdqxaaViZpIsQspqRzVs8lLSpYlWCCbPkyOKMpgkR+eSFARDKgGqvxVJIcuAqjUI6fnonlCzlwnTTMmOkJOwF4Bb5GM4y9keeab3bUBGZ9M9yTB0I5bImgXIPpXe0RLvpy3RLKNPaCc953jZRU2NO06ZnPnr9URTDgYyjL+dEsG2E06bf0j0HHmtuojhl0H0UTC0alk+X3WzUH6wB9VFEqzz7tb2f7ip3jB/Tef8Aq7UhImlen3zRbWovpFwJLfDr7WrfivNTd9Qe03D1IHXUpE4b7AvYkpPU7XKKlZ+L2Dq4fSVLSs4JgVKZPDFHzyTIxYLTJw4LFxUokLE0XYvpU5MJvZ7OGjTNL7v4ru034Gz3bQ6DGInwzwG7kvDBch7t0jeP1kol1JzW4jSqPcfZaGk+p0A5pA69XmfHhO+Hwj7/ABS202tw9pxPDMlWR9F+sl3VXiaz6dISPBjbA6wc3DLOYTSyus9IZ16ZOub2DQagA8OC8kZZnO104IqlYuAQtjoYWz1Ct2tsrP7od+0EpdaO3NE+y17/ACAHxP0VRsthJ2TmyXHOvySnJItQ6RPkMd20q/26LR1JPyhQuvu11PfDf2tA+aY2e4xwlMrNdPBqW8qQ9dNBdir2u7LRVb/z1Z/cY9FVmsqMqOp1QcTT1kbEb7r2WxXZh1Crvbe4G/8AI0eINJ8hr1U4srbplbPjilaKS1xG8fNTUaeMGBshKdEl2ZViuuxiWNj2jn0GZVophlKyQ0DgAsTs2dYnaEVGjz01HEYG5Tm48B/PALp7MIiflPHpO8dCVqxCXOdlrA4jz220z6KO1ED8/BHLTqdK8FpVFlKhZan4d+ihslEvdLvJbos7x5nQD4p3dliyUydIdjjqZLZLBJhHPoNpiSD1R9gspkQJMeSONxOr+Bz24TqBJMcOSrat9y9xshVdV/0A4eH4K22K0Un5tGSW1OwbWDIO02aD8JUF32buiYe4xqMEEDc5u+SGdPgZjnX1P4LRWAYNMlW757aPpHDRZOWqsFtb/RnxEGNI/lJLto0DUALCXb43CPQDNLx+WHkri2Ney/akWhg704H8Cmt7WYOYMRkSWk8nAj6rKFwWdwyDAeAHzOq3aabmuNIhoZgDmmYOIOiJKlfVaKmRqqPJTZi18awY9MlZuzFmLi6qdPZZw/yPqtWjspUdVcXua1hcSMJkuactRkJhP6FAMaGtEAaBaCM9m8CxdLEQNHl9mqwwzxPxyP8A8+JQFvtMgAfz+ZKS2MLXlpMAmQeR9OChe1o2/PzkUCpqwzmwtdh8DZJOsZeae2BzhqCs7PDE2dm5Eef2ITplAB3KMkmWTeqLsMKSUkxrd2DuDhk1IznSCRsh7KbSHgtikwakAuJHQZBEXUzxBv6pHmdPjCa0X92cL5a7OQciqjl6LccfKsSkWgkONptDuRpMDUwJwgVKm2J3AloaS47wmDbSydZOw1Se0WPvK7y+S2GtMTDWSCWnaSQJ5KVO+TniS2Qwp3g7/btqOov7oYMTi4SGnLEWgDITmhL07JU6pxMa17hkfGR6gcirpdNBvdlsAtcIIOhByzHBJa1z1LO8920upBoAzzaBo1x1MDIHhE6IVJ8o5pKXoVXV2VYx4OCmw8gS7zeTkmF73JLaJYXDuq1M65lpcAROvD0UQ7QsMQWz+4H5Sm13WvG0ggknQwQ0c5Op5AKNUrtkSiq2+BS4ZkfNaRV40wH5bgfb6IWVqQeqKZkTjpk0YsWiViMCzz+3WNrxDvIjUKew9nqMSQXdT9luqETd1fYrOw5KlT4DmtgkXcxtNzabQ2RtvkpbFSHdMj3QAfIZyuxURVlogNdECTJ+Sd1Eaaki30mTVBwfY5ABy2TBlpxNh9ao4DIThdA5FwJSkmDChqPMKtpNOCUuUc3zVe44aD6n+TpA8hhAUtHt0KFIUnUXgARkJHXmea6shA1PXqstNusoyLg47gZ/wi9UG4LsEXf/AKgscIa4DiDkfQpvR7TWuqQKLWhn63TJ/a37qu2e02EOksjgYTsdsbNSbJENA15IJQ8IlwaVtCG8budZaveNyxEl3CSZlWC672LwJ5JfV7T0ba1woAuwETLTGfNH3HdRY3MdOiiX9uSVO4Bdtqy7yH1Q2JZa6n9Q8jHoo8S08Uagkebyyubfs6LltcLE0UVF7UPjwmUSVBUYsRlkIbbU0sdvxz0yHRV0UynHZ+7nvLnDIMGfMxkE9ZHP+LIxt45WuO4a5mIj4Iyy0A8EHIoZpU1GpBnihknRtwYhvzss+rOCs5hG3unrGaFui6C2rRDhiDah71st8TPdgGDlkrhUpYs9UotdkfM4MRGh3RxyOqCWOLdu/wDB/Y7BSZgizOxNqvJLsE4SXYQSTmAC30Xd63LSqlpybDKrCxsEltVwcST7sZ+qr1H/AHZMNpgDnJTy6LotBdNR0DgELpbkyxxXf7h9kuqnRpd3SYGtbsNzOZPE80Sa4azEdGglGuo4GmdIVUv+8IApN3zdyGwSknKRWy5VCDZC2tJniiGFAWZyOpBbEeDAsmAWLoLFNh0U1pyXJbyXo1j7F0KbRiBe7cu09AmDbqpNENY1vQD5rNXTt8sZrPMrvut9V4Y0QTuQYAGpKvl2XYyjT7tsnOXE6k/RHUKBaSPTpmu301axYVj37gSlZT72sJpv5HNp26IKpVyV0tdgbVYWO30I1B4hef28Po1XUqghwzHBzdnN+2xS8mOna4NHp82taXz+RtYrfsUf/vmAZjZVQVhtkunVnaTISXjRejPyP29oA3QwNs0fYu0+cHX5qmMoudsmt32KDnquljQbyx8FgvrtDFPLU5Dqqgapc6SZJ1Vpvi4C+yCqzxPpuOJoz8OU5cRr5qt3fZHVHBrBLjt9+COENKMHqcjnOguyBOKFmcRIY70Kd3F2bZTgv8b+PujoPqrLTpBS+qS2ig4dK6uTKGaZGoI6grF6BlpC0u/dPwH+gvJw+gOaErMgTqPzRHVGFw8JgjSdDyKHpnEDhEOaYcw7Hh0OysFMB7vxZGWkHLgdfutuoqalTBqNI0hxPy9QVO+gps4WtZBS3tL2Yba6cCG1Gyab+B58WncJ6+jvwXb8LWl73BjWiXOJhoHEkqSU2naPEbRZatN7qVVuGo3UfVp3HNYA8bZfFXa9r8oW6qWd0e7aP6dYAmpi4wPc5bjPJKbVcL2GDv7LmyWuHEFV8kXj5Nbp8qyqu4Nd7RE5noE9sdm8bW9CUru6zuaYIkOgOH1Vpp2UtbPvEQPuVUnMsSjRL2HvD/1ajzvaaxHEjG4ADyCaMpguL8IBPADTrul9xXM2jSbTbJAkknUuJJJ9SU3FHJRlzOey4K8cKg7fJNTpwpe8wrqgzLNAX1b2MYXOIaGgkmdI4pSJe7o3/wCUGNzZzH1AKxeTWb/UKk6vUqF2EOMDI6DIH4SsR6JrsPWCLV2vue4gKKtQzDx7QyP+Tf0n5jgpGlSBaaMEUvtbKNf+o9rGVG4m4jAxggOAPSDCKNuoxPfUo442x80P2julteiRHiacbOTh9xkqxU7FWase8bTDRVaC4AZNqDWBtOqNJMgcXn2rs1JpIcaxHu0vFrpLtAqfelWvb4eTFJv9gZt6v/UeZT+7rgFnMYQW6EclPaLp7k95S9k7fQo1S4IKi+5TQAqUgQ0axqw/UJvc9cPb3bjqThPBx+Uz8VY6DGVBIiYzB+yRW64nUagLB4HHThyXTcZRakHByUk48m33U9plzhHz6plZqM5kfwsoUSYxGYEBMaNCFgy3exu6nVvk3Ro5KYNldYeCxzoEokhLkRW+3Ckwk/zyA5qq1rofbDNoBFLUUp151Dv+3RTWm2uq1SR7DZDeZ953loFM20OZGHProuss44aV7N2fs3Zh4e4b/wBQsRdO2u14LEer2C1I/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endParaRPr>
          </a:p>
        </p:txBody>
      </p:sp>
      <p:grpSp>
        <p:nvGrpSpPr>
          <p:cNvPr id="18448" name="Group 27"/>
          <p:cNvGrpSpPr>
            <a:grpSpLocks/>
          </p:cNvGrpSpPr>
          <p:nvPr/>
        </p:nvGrpSpPr>
        <p:grpSpPr bwMode="auto">
          <a:xfrm>
            <a:off x="0" y="-4763"/>
            <a:ext cx="9144000" cy="766763"/>
            <a:chOff x="0" y="0"/>
            <a:chExt cx="9144000" cy="766465"/>
          </a:xfrm>
        </p:grpSpPr>
        <p:sp>
          <p:nvSpPr>
            <p:cNvPr id="29" name="Rectangle 28"/>
            <p:cNvSpPr/>
            <p:nvPr/>
          </p:nvSpPr>
          <p:spPr>
            <a:xfrm>
              <a:off x="0" y="0"/>
              <a:ext cx="9144000" cy="685534"/>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8452" name="Text Box 4"/>
            <p:cNvSpPr txBox="1">
              <a:spLocks noChangeArrowheads="1"/>
            </p:cNvSpPr>
            <p:nvPr/>
          </p:nvSpPr>
          <p:spPr bwMode="auto">
            <a:xfrm>
              <a:off x="0" y="133298"/>
              <a:ext cx="4343400" cy="3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18453" name="Text Box 9"/>
            <p:cNvSpPr txBox="1">
              <a:spLocks noChangeArrowheads="1"/>
            </p:cNvSpPr>
            <p:nvPr/>
          </p:nvSpPr>
          <p:spPr bwMode="auto">
            <a:xfrm>
              <a:off x="1295400" y="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solidFill>
                    <a:srgbClr val="000000"/>
                  </a:solidFill>
                  <a:latin typeface="VNI-Times" pitchFamily="2" charset="0"/>
                </a:rPr>
                <a:t>	</a:t>
              </a:r>
              <a:endParaRPr lang="en-US" altLang="en-US" sz="3600" b="1" i="1">
                <a:solidFill>
                  <a:srgbClr val="0000FF"/>
                </a:solidFill>
                <a:latin typeface="VNI-Times" pitchFamily="2" charset="0"/>
              </a:endParaRPr>
            </a:p>
          </p:txBody>
        </p:sp>
        <p:sp>
          <p:nvSpPr>
            <p:cNvPr id="18454" name="Rectangle 9"/>
            <p:cNvSpPr>
              <a:spLocks noChangeArrowheads="1"/>
            </p:cNvSpPr>
            <p:nvPr/>
          </p:nvSpPr>
          <p:spPr bwMode="auto">
            <a:xfrm>
              <a:off x="6477000" y="304800"/>
              <a:ext cx="200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solidFill>
                    <a:srgbClr val="000000"/>
                  </a:solidFill>
                  <a:cs typeface="Times New Roman" pitchFamily="18" charset="0"/>
                </a:rPr>
                <a:t>- Hữu Thỉnh -</a:t>
              </a:r>
              <a:endParaRPr lang="en-US" altLang="en-US">
                <a:solidFill>
                  <a:srgbClr val="000000"/>
                </a:solidFill>
                <a:cs typeface="Times New Roman" pitchFamily="18" charset="0"/>
              </a:endParaRPr>
            </a:p>
          </p:txBody>
        </p:sp>
      </p:grpSp>
      <p:sp>
        <p:nvSpPr>
          <p:cNvPr id="21" name="Text Box 4"/>
          <p:cNvSpPr txBox="1">
            <a:spLocks noChangeArrowheads="1"/>
          </p:cNvSpPr>
          <p:nvPr/>
        </p:nvSpPr>
        <p:spPr bwMode="auto">
          <a:xfrm>
            <a:off x="381000" y="1700808"/>
            <a:ext cx="271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FF"/>
                </a:solidFill>
                <a:latin typeface="Times New Roman" pitchFamily="18" charset="0"/>
                <a:cs typeface="Times New Roman" pitchFamily="18" charset="0"/>
              </a:rPr>
              <a:t>2. </a:t>
            </a:r>
            <a:r>
              <a:rPr lang="en-US" altLang="en-US" sz="2800" b="1" u="sng">
                <a:solidFill>
                  <a:srgbClr val="0000FF"/>
                </a:solidFill>
                <a:latin typeface="Times New Roman" pitchFamily="18" charset="0"/>
                <a:cs typeface="Times New Roman" pitchFamily="18" charset="0"/>
              </a:rPr>
              <a:t>Tác phẩm</a:t>
            </a:r>
            <a:r>
              <a:rPr lang="en-US" altLang="en-US" sz="2400" b="1">
                <a:solidFill>
                  <a:srgbClr val="0000FF"/>
                </a:solidFill>
                <a:latin typeface="Times New Roman" pitchFamily="18" charset="0"/>
                <a:cs typeface="Times New Roman" pitchFamily="18" charset="0"/>
              </a:rPr>
              <a:t>:</a:t>
            </a:r>
          </a:p>
        </p:txBody>
      </p:sp>
      <p:sp>
        <p:nvSpPr>
          <p:cNvPr id="23" name="Text Box 5"/>
          <p:cNvSpPr txBox="1">
            <a:spLocks noChangeArrowheads="1"/>
          </p:cNvSpPr>
          <p:nvPr/>
        </p:nvSpPr>
        <p:spPr bwMode="auto">
          <a:xfrm>
            <a:off x="504056" y="2333198"/>
            <a:ext cx="73083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sz="2800" b="1" dirty="0">
                <a:latin typeface="VNI-Times" pitchFamily="2" charset="0"/>
              </a:rPr>
              <a:t> - </a:t>
            </a:r>
            <a:r>
              <a:rPr lang="en-US" altLang="en-US" sz="2800" b="1" dirty="0">
                <a:latin typeface="Times New Roman" pitchFamily="18" charset="0"/>
                <a:cs typeface="Times New Roman" pitchFamily="18" charset="0"/>
              </a:rPr>
              <a:t>Bài thơ được sáng tác năm 1977. </a:t>
            </a:r>
          </a:p>
          <a:p>
            <a:pPr algn="just"/>
            <a:r>
              <a:rPr lang="en-US" altLang="en-US" sz="2800" b="1" dirty="0">
                <a:latin typeface="Times New Roman" pitchFamily="18" charset="0"/>
                <a:cs typeface="Times New Roman" pitchFamily="18" charset="0"/>
              </a:rPr>
              <a:t> - Hoàn cảnh sáng tác: </a:t>
            </a:r>
          </a:p>
          <a:p>
            <a:pPr algn="just"/>
            <a:r>
              <a:rPr lang="en-US" altLang="en-US" sz="2800" b="1" dirty="0">
                <a:latin typeface="Times New Roman" pitchFamily="18" charset="0"/>
                <a:cs typeface="Times New Roman" pitchFamily="18" charset="0"/>
              </a:rPr>
              <a:t>+ Đất nước vừa hoà bình.</a:t>
            </a:r>
          </a:p>
          <a:p>
            <a:pPr algn="just"/>
            <a:r>
              <a:rPr lang="en-US" altLang="en-US" sz="2800" b="1" dirty="0">
                <a:latin typeface="Times New Roman" pitchFamily="18" charset="0"/>
                <a:cs typeface="Times New Roman" pitchFamily="18" charset="0"/>
              </a:rPr>
              <a:t>+ Thiên nhiên sang thu.</a:t>
            </a:r>
          </a:p>
        </p:txBody>
      </p:sp>
    </p:spTree>
    <p:extLst>
      <p:ext uri="{BB962C8B-B14F-4D97-AF65-F5344CB8AC3E}">
        <p14:creationId xmlns:p14="http://schemas.microsoft.com/office/powerpoint/2010/main" val="218760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76200" y="22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Tiết 121</a:t>
            </a:r>
            <a:endParaRPr lang="en-US" altLang="en-US" sz="2400">
              <a:latin typeface="Times New Roman" pitchFamily="18" charset="0"/>
              <a:cs typeface="Times New Roman" pitchFamily="18" charset="0"/>
            </a:endParaRPr>
          </a:p>
        </p:txBody>
      </p:sp>
      <p:sp>
        <p:nvSpPr>
          <p:cNvPr id="20483" name="Text Box 9"/>
          <p:cNvSpPr txBox="1">
            <a:spLocks noChangeArrowheads="1"/>
          </p:cNvSpPr>
          <p:nvPr/>
        </p:nvSpPr>
        <p:spPr bwMode="auto">
          <a:xfrm>
            <a:off x="1295400" y="-76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0484" name="Rectangle 9"/>
          <p:cNvSpPr>
            <a:spLocks noChangeArrowheads="1"/>
          </p:cNvSpPr>
          <p:nvPr/>
        </p:nvSpPr>
        <p:spPr bwMode="auto">
          <a:xfrm>
            <a:off x="6477000" y="3048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a:t>
            </a:r>
            <a:endParaRPr lang="en-US" altLang="en-US">
              <a:cs typeface="Times New Roman" pitchFamily="18" charset="0"/>
            </a:endParaRPr>
          </a:p>
        </p:txBody>
      </p:sp>
      <p:sp>
        <p:nvSpPr>
          <p:cNvPr id="16" name="Text Box 4"/>
          <p:cNvSpPr txBox="1">
            <a:spLocks noChangeArrowheads="1"/>
          </p:cNvSpPr>
          <p:nvPr/>
        </p:nvSpPr>
        <p:spPr bwMode="auto">
          <a:xfrm>
            <a:off x="381000" y="21336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dirty="0">
                <a:solidFill>
                  <a:srgbClr val="0000FF"/>
                </a:solidFill>
                <a:latin typeface="Times New Roman" pitchFamily="18" charset="0"/>
                <a:cs typeface="Times New Roman" pitchFamily="18" charset="0"/>
              </a:rPr>
              <a:t>3. </a:t>
            </a:r>
            <a:r>
              <a:rPr lang="vi-VN" altLang="en-US" sz="2800" b="1" u="sng" dirty="0">
                <a:solidFill>
                  <a:srgbClr val="0000FF"/>
                </a:solidFill>
                <a:latin typeface="Times New Roman" pitchFamily="18" charset="0"/>
                <a:cs typeface="Times New Roman" pitchFamily="18" charset="0"/>
              </a:rPr>
              <a:t>B</a:t>
            </a:r>
            <a:r>
              <a:rPr lang="en-US" altLang="en-US" sz="2800" b="1" u="sng" dirty="0" smtClean="0">
                <a:solidFill>
                  <a:srgbClr val="0000FF"/>
                </a:solidFill>
                <a:latin typeface="Times New Roman" pitchFamily="18" charset="0"/>
                <a:cs typeface="Times New Roman" pitchFamily="18" charset="0"/>
              </a:rPr>
              <a:t>ố </a:t>
            </a:r>
            <a:r>
              <a:rPr lang="en-US" altLang="en-US" sz="2800" b="1" u="sng" dirty="0">
                <a:solidFill>
                  <a:srgbClr val="0000FF"/>
                </a:solidFill>
                <a:latin typeface="Times New Roman" pitchFamily="18" charset="0"/>
                <a:cs typeface="Times New Roman" pitchFamily="18" charset="0"/>
              </a:rPr>
              <a:t>cục</a:t>
            </a:r>
            <a:r>
              <a:rPr lang="en-US" altLang="en-US" sz="2800" b="1" dirty="0">
                <a:solidFill>
                  <a:srgbClr val="0000FF"/>
                </a:solidFill>
                <a:latin typeface="Times New Roman" pitchFamily="18" charset="0"/>
                <a:cs typeface="Times New Roman" pitchFamily="18" charset="0"/>
              </a:rPr>
              <a:t>:</a:t>
            </a:r>
          </a:p>
        </p:txBody>
      </p:sp>
      <p:sp>
        <p:nvSpPr>
          <p:cNvPr id="19" name="Text Box 6"/>
          <p:cNvSpPr txBox="1">
            <a:spLocks noChangeArrowheads="1"/>
          </p:cNvSpPr>
          <p:nvPr/>
        </p:nvSpPr>
        <p:spPr bwMode="auto">
          <a:xfrm>
            <a:off x="128588" y="2654300"/>
            <a:ext cx="634841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lnSpc>
                <a:spcPct val="80000"/>
              </a:lnSpc>
            </a:pPr>
            <a:r>
              <a:rPr lang="en-US" altLang="en-US" sz="2800" b="1" dirty="0">
                <a:latin typeface=".VnTime" pitchFamily="34" charset="0"/>
              </a:rPr>
              <a:t>- </a:t>
            </a:r>
            <a:r>
              <a:rPr lang="en-US" altLang="en-US" sz="2800" b="1" dirty="0">
                <a:latin typeface="Times New Roman" pitchFamily="18" charset="0"/>
                <a:cs typeface="Times New Roman" pitchFamily="18" charset="0"/>
              </a:rPr>
              <a:t>Đoạn 1 (khổ1)</a:t>
            </a:r>
            <a:r>
              <a:rPr lang="en-US" altLang="en-US" sz="2800" b="1" dirty="0">
                <a:latin typeface=".VnTime" pitchFamily="34" charset="0"/>
              </a:rPr>
              <a:t>: </a:t>
            </a:r>
            <a:r>
              <a:rPr lang="en-US" altLang="en-US" sz="2800" b="1" dirty="0">
                <a:latin typeface="Times New Roman" pitchFamily="18" charset="0"/>
                <a:cs typeface="Times New Roman" pitchFamily="18" charset="0"/>
              </a:rPr>
              <a:t>Tín hiệu mùa thu về.</a:t>
            </a:r>
            <a:endParaRPr lang="en-US" altLang="en-US" sz="2800" b="1" dirty="0">
              <a:latin typeface=".VnTime" pitchFamily="34" charset="0"/>
            </a:endParaRPr>
          </a:p>
        </p:txBody>
      </p:sp>
      <p:grpSp>
        <p:nvGrpSpPr>
          <p:cNvPr id="20490" name="Group 14"/>
          <p:cNvGrpSpPr>
            <a:grpSpLocks/>
          </p:cNvGrpSpPr>
          <p:nvPr/>
        </p:nvGrpSpPr>
        <p:grpSpPr bwMode="auto">
          <a:xfrm>
            <a:off x="0" y="0"/>
            <a:ext cx="9144000" cy="792163"/>
            <a:chOff x="0" y="0"/>
            <a:chExt cx="9144000" cy="720275"/>
          </a:xfrm>
        </p:grpSpPr>
        <p:sp>
          <p:nvSpPr>
            <p:cNvPr id="22" name="Rectangle 21"/>
            <p:cNvSpPr/>
            <p:nvPr/>
          </p:nvSpPr>
          <p:spPr>
            <a:xfrm>
              <a:off x="0" y="0"/>
              <a:ext cx="9144000" cy="68563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0497" name="Text Box 4"/>
            <p:cNvSpPr txBox="1">
              <a:spLocks noChangeArrowheads="1"/>
            </p:cNvSpPr>
            <p:nvPr/>
          </p:nvSpPr>
          <p:spPr bwMode="auto">
            <a:xfrm>
              <a:off x="0" y="132796"/>
              <a:ext cx="4343400" cy="3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000">
                  <a:solidFill>
                    <a:srgbClr val="006600"/>
                  </a:solidFill>
                  <a:latin typeface="VNI-Times" pitchFamily="2" charset="0"/>
                </a:rPr>
                <a:t> </a:t>
              </a:r>
            </a:p>
          </p:txBody>
        </p:sp>
        <p:sp>
          <p:nvSpPr>
            <p:cNvPr id="20498" name="Text Box 9"/>
            <p:cNvSpPr txBox="1">
              <a:spLocks noChangeArrowheads="1"/>
            </p:cNvSpPr>
            <p:nvPr/>
          </p:nvSpPr>
          <p:spPr bwMode="auto">
            <a:xfrm>
              <a:off x="1295400" y="0"/>
              <a:ext cx="6324600" cy="58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a:solidFill>
                    <a:srgbClr val="0000FF"/>
                  </a:solidFill>
                  <a:latin typeface="VNI-Times" pitchFamily="2" charset="0"/>
                </a:rPr>
                <a:t>          </a:t>
              </a:r>
              <a:r>
                <a:rPr lang="en-US" altLang="en-US" sz="3600" b="1">
                  <a:solidFill>
                    <a:srgbClr val="FF0000"/>
                  </a:solidFill>
                  <a:latin typeface="Times New Roman" pitchFamily="18" charset="0"/>
                  <a:cs typeface="Times New Roman" pitchFamily="18" charset="0"/>
                </a:rPr>
                <a:t>SANG THU</a:t>
              </a:r>
              <a:r>
                <a:rPr lang="en-US" altLang="en-US" sz="3600" b="1" i="1">
                  <a:latin typeface="VNI-Times" pitchFamily="2" charset="0"/>
                </a:rPr>
                <a:t>	</a:t>
              </a:r>
              <a:endParaRPr lang="en-US" altLang="en-US" sz="3600" b="1" i="1">
                <a:solidFill>
                  <a:srgbClr val="0000FF"/>
                </a:solidFill>
                <a:latin typeface="VNI-Times" pitchFamily="2" charset="0"/>
              </a:endParaRPr>
            </a:p>
          </p:txBody>
        </p:sp>
        <p:sp>
          <p:nvSpPr>
            <p:cNvPr id="20499" name="Rectangle 9"/>
            <p:cNvSpPr>
              <a:spLocks noChangeArrowheads="1"/>
            </p:cNvSpPr>
            <p:nvPr/>
          </p:nvSpPr>
          <p:spPr bwMode="auto">
            <a:xfrm>
              <a:off x="6477000" y="304565"/>
              <a:ext cx="1984375" cy="41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i="1">
                  <a:cs typeface="Times New Roman" pitchFamily="18" charset="0"/>
                </a:rPr>
                <a:t>- Hữu Thỉnh -</a:t>
              </a:r>
              <a:endParaRPr lang="en-US" altLang="en-US">
                <a:cs typeface="Times New Roman" pitchFamily="18" charset="0"/>
              </a:endParaRPr>
            </a:p>
          </p:txBody>
        </p:sp>
      </p:grpSp>
      <p:sp>
        <p:nvSpPr>
          <p:cNvPr id="27" name="Rectangle 26"/>
          <p:cNvSpPr>
            <a:spLocks noChangeArrowheads="1"/>
          </p:cNvSpPr>
          <p:nvPr/>
        </p:nvSpPr>
        <p:spPr bwMode="auto">
          <a:xfrm>
            <a:off x="179512" y="3712037"/>
            <a:ext cx="812006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altLang="en-US" sz="2800" b="1" dirty="0">
                <a:latin typeface="Times New Roman" pitchFamily="18" charset="0"/>
                <a:cs typeface="Times New Roman" pitchFamily="18" charset="0"/>
              </a:rPr>
              <a:t>- Đoạn 3 (khổ 3):Suy tư, chiêm nghiệm của nhà thơ.</a:t>
            </a:r>
          </a:p>
        </p:txBody>
      </p:sp>
      <p:sp>
        <p:nvSpPr>
          <p:cNvPr id="28" name="Rectangle 27"/>
          <p:cNvSpPr>
            <a:spLocks noChangeArrowheads="1"/>
          </p:cNvSpPr>
          <p:nvPr/>
        </p:nvSpPr>
        <p:spPr bwMode="auto">
          <a:xfrm>
            <a:off x="152399" y="3212976"/>
            <a:ext cx="780397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altLang="en-US" sz="2800" b="1" dirty="0">
                <a:latin typeface="Times New Roman" pitchFamily="18" charset="0"/>
                <a:cs typeface="Times New Roman" pitchFamily="18" charset="0"/>
              </a:rPr>
              <a:t>- Đoạn 2 (khổ 2): Bức tranh thiên nhiên sang thu.</a:t>
            </a:r>
          </a:p>
        </p:txBody>
      </p:sp>
      <p:sp>
        <p:nvSpPr>
          <p:cNvPr id="20493" name="Text Box 6"/>
          <p:cNvSpPr txBox="1">
            <a:spLocks noChangeArrowheads="1"/>
          </p:cNvSpPr>
          <p:nvPr/>
        </p:nvSpPr>
        <p:spPr bwMode="auto">
          <a:xfrm>
            <a:off x="0" y="762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0000FF"/>
                </a:solidFill>
                <a:latin typeface="Times New Roman" pitchFamily="18" charset="0"/>
              </a:rPr>
              <a:t>I. </a:t>
            </a:r>
            <a:r>
              <a:rPr lang="en-US" altLang="en-US" sz="2800" b="1" u="sng">
                <a:solidFill>
                  <a:srgbClr val="0000FF"/>
                </a:solidFill>
                <a:latin typeface="Times New Roman" pitchFamily="18" charset="0"/>
              </a:rPr>
              <a:t>Tìm hiểu chung</a:t>
            </a:r>
            <a:r>
              <a:rPr lang="en-US" altLang="en-US" sz="2800" b="1">
                <a:solidFill>
                  <a:srgbClr val="0000FF"/>
                </a:solidFill>
                <a:latin typeface="Times New Roman" pitchFamily="18" charset="0"/>
              </a:rPr>
              <a:t>:</a:t>
            </a:r>
          </a:p>
        </p:txBody>
      </p:sp>
      <p:sp>
        <p:nvSpPr>
          <p:cNvPr id="20494" name="Text Box 11"/>
          <p:cNvSpPr txBox="1">
            <a:spLocks noChangeArrowheads="1"/>
          </p:cNvSpPr>
          <p:nvPr/>
        </p:nvSpPr>
        <p:spPr bwMode="auto">
          <a:xfrm>
            <a:off x="152400" y="1143000"/>
            <a:ext cx="2179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800" b="1">
                <a:solidFill>
                  <a:srgbClr val="0000FF"/>
                </a:solidFill>
                <a:latin typeface="Times New Roman" pitchFamily="18" charset="0"/>
                <a:cs typeface="Times New Roman" pitchFamily="18" charset="0"/>
              </a:rPr>
              <a:t>1. </a:t>
            </a:r>
            <a:r>
              <a:rPr lang="en-US" altLang="en-US" sz="2800" b="1" u="sng">
                <a:solidFill>
                  <a:srgbClr val="0000FF"/>
                </a:solidFill>
                <a:latin typeface="Times New Roman" pitchFamily="18" charset="0"/>
                <a:cs typeface="Times New Roman" pitchFamily="18" charset="0"/>
              </a:rPr>
              <a:t>Tác giả</a:t>
            </a:r>
            <a:r>
              <a:rPr lang="en-US" altLang="en-US" sz="2800" b="1">
                <a:solidFill>
                  <a:srgbClr val="0000FF"/>
                </a:solidFill>
                <a:latin typeface="Times New Roman" pitchFamily="18" charset="0"/>
                <a:cs typeface="Times New Roman" pitchFamily="18" charset="0"/>
              </a:rPr>
              <a:t>:</a:t>
            </a:r>
          </a:p>
        </p:txBody>
      </p:sp>
      <p:sp>
        <p:nvSpPr>
          <p:cNvPr id="20495" name="Text Box 4"/>
          <p:cNvSpPr txBox="1">
            <a:spLocks noChangeArrowheads="1"/>
          </p:cNvSpPr>
          <p:nvPr/>
        </p:nvSpPr>
        <p:spPr bwMode="auto">
          <a:xfrm>
            <a:off x="381000" y="1600200"/>
            <a:ext cx="271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solidFill>
                  <a:srgbClr val="0000FF"/>
                </a:solidFill>
                <a:latin typeface="Times New Roman" pitchFamily="18" charset="0"/>
                <a:cs typeface="Times New Roman" pitchFamily="18" charset="0"/>
              </a:rPr>
              <a:t>2. </a:t>
            </a:r>
            <a:r>
              <a:rPr lang="en-US" altLang="en-US" sz="2800" b="1" u="sng">
                <a:solidFill>
                  <a:srgbClr val="0000FF"/>
                </a:solidFill>
                <a:latin typeface="Times New Roman" pitchFamily="18" charset="0"/>
                <a:cs typeface="Times New Roman" pitchFamily="18" charset="0"/>
              </a:rPr>
              <a:t>Tác phẩm</a:t>
            </a:r>
            <a:r>
              <a:rPr lang="en-US" altLang="en-US" sz="2400" b="1">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5968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checkerboard(across)">
                                      <p:cBhvr>
                                        <p:cTn id="19" dur="500"/>
                                        <p:tgtEl>
                                          <p:spTgt spid="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20393345,G:\SANG THU CO VI\SANG THU CO V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6,20393345,G:\SANG THU CO VI\SANG THU CO V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7,20393345,G:\SANG THU CO VI\SANG THU CO V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8,20393345,G:\SANG THU CO VI\SANG THU CO VI\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1320</Words>
  <Application>Microsoft Office PowerPoint</Application>
  <PresentationFormat>On-screen Show (4:3)</PresentationFormat>
  <Paragraphs>153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Với Đỗ Phủ:</vt:lpstr>
      <vt:lpstr>  Với Nguyễn Khuyến:                               .</vt:lpstr>
      <vt:lpstr>Với Xuân Diệu: </vt:lpstr>
      <vt:lpstr> Với Lưu Trọng Lư: </vt:lpstr>
      <vt:lpstr>PowerPoint Presentation</vt:lpstr>
      <vt:lpstr>PowerPoint Presentation</vt:lpstr>
      <vt:lpstr>PowerPoint Presentation</vt:lpstr>
      <vt:lpstr>PowerPoint Presentation</vt:lpstr>
      <vt:lpstr>PowerPoint Presentation</vt:lpstr>
      <vt:lpstr>“Bçng nhËn ra h­¬ng æi Ph¶ vµo trong giã se S­¬ng chïng ch×nh qua ngâ H×nh nh­ thu ®· vÒ…” </vt:lpstr>
      <vt:lpstr>“Bçng nhËn ra h­¬ng æi Ph¶ vµo trong giã se S­¬ng chïng ch×nh qua ngâ H×nh nh­ thu ®· vÒ…” </vt:lpstr>
      <vt:lpstr>2. Bức tranh thiên nhiên  sang thu: ( khổ 2)</vt:lpstr>
      <vt:lpstr>“Bçng nhËn ra h­¬ng æi Ph¶ vµo trong giã se S­¬ng chïng ch×nh qua ngâ H×nh nh­ thu ®· vÒ…” </vt:lpstr>
      <vt:lpstr>PowerPoint Presentation</vt:lpstr>
      <vt:lpstr>PowerPoint Presentation</vt:lpstr>
      <vt:lpstr>PowerPoint Presentation</vt:lpstr>
      <vt:lpstr>III. Tổng kết</vt:lpstr>
      <vt:lpstr>PowerPoint Presentation</vt:lpstr>
      <vt:lpstr>PowerPoint Presentation</vt:lpstr>
      <vt:lpstr>PowerPoint Presentation</vt:lpstr>
      <vt:lpstr>PowerPoint Presentation</vt:lpstr>
      <vt:lpstr>PowerPoint Presentation</vt:lpstr>
      <vt:lpstr>HƯỚNG DẪN TỰ HỌC</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Với Đỗ Phủ:</dc:title>
  <dc:creator>Admin</dc:creator>
  <cp:lastModifiedBy>Admin</cp:lastModifiedBy>
  <cp:revision>24</cp:revision>
  <dcterms:created xsi:type="dcterms:W3CDTF">2022-03-08T14:48:21Z</dcterms:created>
  <dcterms:modified xsi:type="dcterms:W3CDTF">2022-03-14T00:13:36Z</dcterms:modified>
</cp:coreProperties>
</file>