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8" r:id="rId2"/>
    <p:sldId id="260" r:id="rId3"/>
    <p:sldId id="298" r:id="rId4"/>
    <p:sldId id="264" r:id="rId5"/>
    <p:sldId id="265" r:id="rId6"/>
    <p:sldId id="266" r:id="rId7"/>
    <p:sldId id="269" r:id="rId8"/>
    <p:sldId id="270" r:id="rId9"/>
    <p:sldId id="271" r:id="rId10"/>
    <p:sldId id="272" r:id="rId11"/>
    <p:sldId id="273" r:id="rId12"/>
    <p:sldId id="275" r:id="rId13"/>
    <p:sldId id="276" r:id="rId14"/>
    <p:sldId id="277" r:id="rId15"/>
    <p:sldId id="278" r:id="rId16"/>
    <p:sldId id="279" r:id="rId17"/>
    <p:sldId id="280" r:id="rId18"/>
    <p:sldId id="304" r:id="rId19"/>
    <p:sldId id="306" r:id="rId20"/>
    <p:sldId id="286" r:id="rId21"/>
    <p:sldId id="288" r:id="rId22"/>
    <p:sldId id="289" r:id="rId23"/>
    <p:sldId id="291" r:id="rId24"/>
    <p:sldId id="293" r:id="rId25"/>
    <p:sldId id="308" r:id="rId26"/>
    <p:sldId id="310" r:id="rId27"/>
    <p:sldId id="312" r:id="rId28"/>
    <p:sldId id="294" r:id="rId29"/>
    <p:sldId id="29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D6C3F7-7A81-45A5-9233-8C580768C62B}" type="datetimeFigureOut">
              <a:rPr lang="en-US" smtClean="0"/>
              <a:t>3/27/2022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8B51DE-EEA2-4538-A50A-7B023A21F815}" type="slidenum">
              <a:rPr lang="en-US" smtClean="0"/>
              <a:t>‹#›</a:t>
            </a:fld>
            <a:endParaRPr lang="en-US"/>
          </a:p>
        </p:txBody>
      </p:sp>
    </p:spTree>
    <p:extLst>
      <p:ext uri="{BB962C8B-B14F-4D97-AF65-F5344CB8AC3E}">
        <p14:creationId xmlns:p14="http://schemas.microsoft.com/office/powerpoint/2010/main" val="3690657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defTabSz="457200" eaLnBrk="0" fontAlgn="base" hangingPunct="0">
              <a:spcBef>
                <a:spcPct val="0"/>
              </a:spcBef>
              <a:spcAft>
                <a:spcPct val="0"/>
              </a:spcAft>
              <a:defRPr>
                <a:solidFill>
                  <a:schemeClr val="tx1"/>
                </a:solidFill>
                <a:latin typeface="Garamond" pitchFamily="18" charset="0"/>
              </a:defRPr>
            </a:lvl6pPr>
            <a:lvl7pPr marL="2971800" indent="-228600" defTabSz="457200" eaLnBrk="0" fontAlgn="base" hangingPunct="0">
              <a:spcBef>
                <a:spcPct val="0"/>
              </a:spcBef>
              <a:spcAft>
                <a:spcPct val="0"/>
              </a:spcAft>
              <a:defRPr>
                <a:solidFill>
                  <a:schemeClr val="tx1"/>
                </a:solidFill>
                <a:latin typeface="Garamond" pitchFamily="18" charset="0"/>
              </a:defRPr>
            </a:lvl7pPr>
            <a:lvl8pPr marL="3429000" indent="-228600" defTabSz="457200" eaLnBrk="0" fontAlgn="base" hangingPunct="0">
              <a:spcBef>
                <a:spcPct val="0"/>
              </a:spcBef>
              <a:spcAft>
                <a:spcPct val="0"/>
              </a:spcAft>
              <a:defRPr>
                <a:solidFill>
                  <a:schemeClr val="tx1"/>
                </a:solidFill>
                <a:latin typeface="Garamond" pitchFamily="18" charset="0"/>
              </a:defRPr>
            </a:lvl8pPr>
            <a:lvl9pPr marL="3886200" indent="-228600" defTabSz="457200" eaLnBrk="0" fontAlgn="base" hangingPunct="0">
              <a:spcBef>
                <a:spcPct val="0"/>
              </a:spcBef>
              <a:spcAft>
                <a:spcPct val="0"/>
              </a:spcAft>
              <a:defRPr>
                <a:solidFill>
                  <a:schemeClr val="tx1"/>
                </a:solidFill>
                <a:latin typeface="Garamond" pitchFamily="18" charset="0"/>
              </a:defRPr>
            </a:lvl9pPr>
          </a:lstStyle>
          <a:p>
            <a:fld id="{95351F3A-E4EF-47D3-97B5-C854C11E8162}" type="slidenum">
              <a:rPr lang="en-US" altLang="en-US" b="1">
                <a:latin typeface="Arial" charset="0"/>
                <a:cs typeface="Arial" charset="0"/>
              </a:rPr>
              <a:pPr/>
              <a:t>3</a:t>
            </a:fld>
            <a:endParaRPr lang="en-US" altLang="en-US" b="1">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B707D7-241D-4A5E-8E21-D2EEE6BA17EA}"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1074208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B707D7-241D-4A5E-8E21-D2EEE6BA17EA}"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1573194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B707D7-241D-4A5E-8E21-D2EEE6BA17EA}"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1310175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B707D7-241D-4A5E-8E21-D2EEE6BA17EA}"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249687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B707D7-241D-4A5E-8E21-D2EEE6BA17EA}"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2907945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B707D7-241D-4A5E-8E21-D2EEE6BA17EA}" type="datetimeFigureOut">
              <a:rPr lang="en-US" smtClean="0"/>
              <a:t>3/27/2022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1705000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B707D7-241D-4A5E-8E21-D2EEE6BA17EA}" type="datetimeFigureOut">
              <a:rPr lang="en-US" smtClean="0"/>
              <a:t>3/27/2022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1271460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B707D7-241D-4A5E-8E21-D2EEE6BA17EA}" type="datetimeFigureOut">
              <a:rPr lang="en-US" smtClean="0"/>
              <a:t>3/27/2022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1472213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707D7-241D-4A5E-8E21-D2EEE6BA17EA}" type="datetimeFigureOut">
              <a:rPr lang="en-US" smtClean="0"/>
              <a:t>3/27/2022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2375795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B707D7-241D-4A5E-8E21-D2EEE6BA17EA}" type="datetimeFigureOut">
              <a:rPr lang="en-US" smtClean="0"/>
              <a:t>3/27/2022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2814984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B707D7-241D-4A5E-8E21-D2EEE6BA17EA}" type="datetimeFigureOut">
              <a:rPr lang="en-US" smtClean="0"/>
              <a:t>3/27/2022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22F4F-8C38-4644-A5A6-75B6C874F567}" type="slidenum">
              <a:rPr lang="en-US" smtClean="0"/>
              <a:t>‹#›</a:t>
            </a:fld>
            <a:endParaRPr lang="en-US"/>
          </a:p>
        </p:txBody>
      </p:sp>
    </p:spTree>
    <p:extLst>
      <p:ext uri="{BB962C8B-B14F-4D97-AF65-F5344CB8AC3E}">
        <p14:creationId xmlns:p14="http://schemas.microsoft.com/office/powerpoint/2010/main" val="1900683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707D7-241D-4A5E-8E21-D2EEE6BA17EA}" type="datetimeFigureOut">
              <a:rPr lang="en-US" smtClean="0"/>
              <a:t>3/27/2022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22F4F-8C38-4644-A5A6-75B6C874F567}" type="slidenum">
              <a:rPr lang="en-US" smtClean="0"/>
              <a:t>‹#›</a:t>
            </a:fld>
            <a:endParaRPr lang="en-US"/>
          </a:p>
        </p:txBody>
      </p:sp>
    </p:spTree>
    <p:extLst>
      <p:ext uri="{BB962C8B-B14F-4D97-AF65-F5344CB8AC3E}">
        <p14:creationId xmlns:p14="http://schemas.microsoft.com/office/powerpoint/2010/main" val="879480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978" y="34365"/>
            <a:ext cx="911502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4"/>
          <p:cNvSpPr>
            <a:spLocks noChangeArrowheads="1"/>
          </p:cNvSpPr>
          <p:nvPr/>
        </p:nvSpPr>
        <p:spPr bwMode="auto">
          <a:xfrm>
            <a:off x="1603420" y="1737510"/>
            <a:ext cx="6597203"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vi-VN" altLang="en-US" sz="4000" b="1" dirty="0">
              <a:solidFill>
                <a:schemeClr val="bg1"/>
              </a:solidFill>
              <a:latin typeface="Times New Roman" panose="02020603050405020304" pitchFamily="18" charset="0"/>
              <a:cs typeface="Times New Roman" panose="02020603050405020304" pitchFamily="18" charset="0"/>
            </a:endParaRPr>
          </a:p>
          <a:p>
            <a:pPr algn="ctr" eaLnBrk="1" hangingPunct="1"/>
            <a:r>
              <a:rPr lang="vi-VN" altLang="en-US" sz="4400" b="1" dirty="0">
                <a:solidFill>
                  <a:schemeClr val="bg1"/>
                </a:solidFill>
                <a:latin typeface="Times New Roman" panose="02020603050405020304" pitchFamily="18" charset="0"/>
                <a:cs typeface="Times New Roman" panose="02020603050405020304" pitchFamily="18" charset="0"/>
              </a:rPr>
              <a:t>CÁCH LÀM BÀI NGHỊ LUẬN </a:t>
            </a:r>
            <a:r>
              <a:rPr lang="vi-VN" altLang="en-US" sz="4000" b="1" dirty="0">
                <a:solidFill>
                  <a:schemeClr val="bg1"/>
                </a:solidFill>
                <a:latin typeface="Times New Roman" panose="02020603050405020304" pitchFamily="18" charset="0"/>
                <a:cs typeface="Times New Roman" panose="02020603050405020304" pitchFamily="18" charset="0"/>
              </a:rPr>
              <a:t>VỀ MỘT ĐOẠN THƠ, BÀI THƠ</a:t>
            </a:r>
          </a:p>
        </p:txBody>
      </p:sp>
      <p:sp>
        <p:nvSpPr>
          <p:cNvPr id="4" name="Oval 3"/>
          <p:cNvSpPr>
            <a:spLocks noChangeArrowheads="1"/>
          </p:cNvSpPr>
          <p:nvPr/>
        </p:nvSpPr>
        <p:spPr bwMode="auto">
          <a:xfrm>
            <a:off x="44602" y="47244"/>
            <a:ext cx="2799206" cy="56263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squar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dirty="0">
                <a:solidFill>
                  <a:srgbClr val="336600"/>
                </a:solidFill>
                <a:latin typeface="Times New Roman" panose="02020603050405020304" pitchFamily="18" charset="0"/>
                <a:cs typeface="Times New Roman" panose="02020603050405020304" pitchFamily="18" charset="0"/>
              </a:rPr>
              <a:t>Tiết </a:t>
            </a:r>
            <a:r>
              <a:rPr lang="en-US" altLang="en-US" sz="2000" dirty="0" smtClean="0">
                <a:solidFill>
                  <a:srgbClr val="336600"/>
                </a:solidFill>
                <a:latin typeface="Times New Roman" panose="02020603050405020304" pitchFamily="18" charset="0"/>
                <a:cs typeface="Times New Roman" panose="02020603050405020304" pitchFamily="18" charset="0"/>
              </a:rPr>
              <a:t>136,137:</a:t>
            </a:r>
            <a:endParaRPr lang="en-US" altLang="en-US" sz="2000" dirty="0">
              <a:solidFill>
                <a:srgbClr val="3366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022882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a:spLocks noChangeArrowheads="1"/>
          </p:cNvSpPr>
          <p:nvPr/>
        </p:nvSpPr>
        <p:spPr bwMode="auto">
          <a:xfrm>
            <a:off x="224645" y="908720"/>
            <a:ext cx="8811851"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US" altLang="en-US" sz="2800" b="1" dirty="0" err="1">
                <a:latin typeface="Times New Roman" panose="02020603050405020304" pitchFamily="18" charset="0"/>
                <a:cs typeface="Times New Roman" panose="02020603050405020304" pitchFamily="18" charset="0"/>
              </a:rPr>
              <a:t>Triển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khai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các</a:t>
            </a:r>
            <a:r>
              <a:rPr lang="en-US" altLang="en-US" sz="2800" b="1" dirty="0">
                <a:latin typeface="Times New Roman" panose="02020603050405020304" pitchFamily="18" charset="0"/>
                <a:cs typeface="Times New Roman" panose="02020603050405020304" pitchFamily="18" charset="0"/>
              </a:rPr>
              <a:t> ý </a:t>
            </a:r>
            <a:r>
              <a:rPr lang="en-US" altLang="en-US" sz="2800" b="1" dirty="0" err="1">
                <a:latin typeface="Times New Roman" panose="02020603050405020304" pitchFamily="18" charset="0"/>
                <a:cs typeface="Times New Roman" panose="02020603050405020304" pitchFamily="18" charset="0"/>
              </a:rPr>
              <a:t>trong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dàn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thành</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các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đoạn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văn</a:t>
            </a:r>
            <a:r>
              <a:rPr lang="en-US" altLang="en-US" sz="2800" b="1" dirty="0">
                <a:latin typeface="Times New Roman" panose="02020603050405020304" pitchFamily="18" charset="0"/>
                <a:cs typeface="Times New Roman" panose="02020603050405020304" pitchFamily="18" charset="0"/>
              </a:rPr>
              <a:t>.</a:t>
            </a:r>
          </a:p>
          <a:p>
            <a:pPr eaLnBrk="1" hangingPunct="1">
              <a:buFontTx/>
              <a:buChar char="-"/>
            </a:pP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Các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đoạn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các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phần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trong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cần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có</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sự</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liên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kết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chặt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chẽ</a:t>
            </a:r>
            <a:r>
              <a:rPr lang="en-US" altLang="en-US" sz="2800" b="1" dirty="0">
                <a:latin typeface="Times New Roman" panose="02020603050405020304" pitchFamily="18" charset="0"/>
                <a:cs typeface="Times New Roman" panose="02020603050405020304" pitchFamily="18" charset="0"/>
              </a:rPr>
              <a:t>.</a:t>
            </a:r>
            <a:endParaRPr lang="en-US" altLang="en-US" sz="2800" b="1" dirty="0">
              <a:latin typeface="Calibri" panose="020F0502020204030204" pitchFamily="34" charset="0"/>
            </a:endParaRPr>
          </a:p>
        </p:txBody>
      </p:sp>
      <p:sp>
        <p:nvSpPr>
          <p:cNvPr id="24" name="TextBox 23"/>
          <p:cNvSpPr txBox="1"/>
          <p:nvPr/>
        </p:nvSpPr>
        <p:spPr>
          <a:xfrm>
            <a:off x="213214" y="2420888"/>
            <a:ext cx="8930786" cy="2677656"/>
          </a:xfrm>
          <a:prstGeom prst="rect">
            <a:avLst/>
          </a:prstGeom>
          <a:noFill/>
        </p:spPr>
        <p:txBody>
          <a:bodyPr wrap="square" rtlCol="0">
            <a:spAutoFit/>
          </a:bodyPr>
          <a:lstStyle/>
          <a:p>
            <a:pPr algn="just"/>
            <a:r>
              <a:rPr lang="en-US" sz="2800" b="1" i="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Viết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phần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Mở</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viết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theo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sau</a:t>
            </a:r>
            <a:r>
              <a:rPr lang="en-US" sz="2800" b="1" dirty="0">
                <a:latin typeface="Times New Roman" panose="02020603050405020304" pitchFamily="18" charset="0"/>
                <a:cs typeface="Times New Roman" panose="02020603050405020304" pitchFamily="18" charset="0"/>
              </a:rPr>
              <a:t>:</a:t>
            </a:r>
          </a:p>
          <a:p>
            <a:pPr algn="just"/>
            <a:r>
              <a:rPr lang="en-US" sz="2800" b="1" dirty="0">
                <a:latin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cs typeface="Times New Roman" panose="02020603050405020304" pitchFamily="18" charset="0"/>
              </a:rPr>
              <a:t>Vài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nét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giả</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nghệ</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thuật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đặc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trưng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riêng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nét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độc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đáo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phẩm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xuất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xứ</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hoàn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cảnh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vị</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trí</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phẩm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sự</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nghiệp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giả</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trên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văn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đàn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văn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học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tộc</a:t>
            </a:r>
            <a:r>
              <a:rPr lang="en-US" sz="2800" b="1" dirty="0">
                <a:latin typeface="Times New Roman" panose="02020603050405020304" pitchFamily="18" charset="0"/>
                <a:cs typeface="Times New Roman" panose="02020603050405020304" pitchFamily="18" charset="0"/>
              </a:rPr>
              <a:t>).</a:t>
            </a:r>
          </a:p>
          <a:p>
            <a:pPr algn="just"/>
            <a:r>
              <a:rPr lang="en-US" sz="2800" b="1" dirty="0">
                <a:latin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chủ</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phẩm</a:t>
            </a:r>
            <a:r>
              <a:rPr lang="en-US" sz="2800" b="1" dirty="0">
                <a:latin typeface="Times New Roman" panose="02020603050405020304" pitchFamily="18" charset="0"/>
                <a:cs typeface="Times New Roman" panose="02020603050405020304" pitchFamily="18" charset="0"/>
              </a:rPr>
              <a:t>.</a:t>
            </a:r>
          </a:p>
        </p:txBody>
      </p:sp>
      <p:sp>
        <p:nvSpPr>
          <p:cNvPr id="26" name="Rectangle 25"/>
          <p:cNvSpPr>
            <a:spLocks noChangeArrowheads="1"/>
          </p:cNvSpPr>
          <p:nvPr/>
        </p:nvSpPr>
        <p:spPr bwMode="auto">
          <a:xfrm>
            <a:off x="91517" y="188640"/>
            <a:ext cx="39144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solidFill>
                  <a:srgbClr val="4203DF"/>
                </a:solidFill>
                <a:latin typeface="Times New Roman" panose="02020603050405020304" pitchFamily="18" charset="0"/>
                <a:cs typeface="Times New Roman" panose="02020603050405020304" pitchFamily="18" charset="0"/>
              </a:rPr>
              <a:t>c. </a:t>
            </a:r>
            <a:r>
              <a:rPr lang="en-US" altLang="en-US" sz="2800" b="1" dirty="0" err="1">
                <a:solidFill>
                  <a:srgbClr val="4203DF"/>
                </a:solidFill>
                <a:latin typeface="Times New Roman" panose="02020603050405020304" pitchFamily="18" charset="0"/>
                <a:cs typeface="Times New Roman" panose="02020603050405020304" pitchFamily="18" charset="0"/>
              </a:rPr>
              <a:t>Viết</a:t>
            </a:r>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bài</a:t>
            </a:r>
            <a:endParaRPr lang="en-US" altLang="en-US" sz="2800" b="1" dirty="0">
              <a:solidFill>
                <a:srgbClr val="4203DF"/>
              </a:solidFill>
              <a:latin typeface="Calibri" panose="020F0502020204030204" pitchFamily="34" charset="0"/>
            </a:endParaRPr>
          </a:p>
        </p:txBody>
      </p:sp>
    </p:spTree>
    <p:extLst>
      <p:ext uri="{BB962C8B-B14F-4D97-AF65-F5344CB8AC3E}">
        <p14:creationId xmlns:p14="http://schemas.microsoft.com/office/powerpoint/2010/main" val="10401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arn(inVertical)">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blinds(horizontal)">
                                      <p:cBhvr>
                                        <p:cTn id="1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4" grpId="0"/>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06" y="100945"/>
            <a:ext cx="9037082" cy="5632311"/>
          </a:xfrm>
          <a:prstGeom prst="rect">
            <a:avLst/>
          </a:prstGeom>
          <a:noFill/>
        </p:spPr>
        <p:txBody>
          <a:bodyPr wrap="square" rtlCol="0">
            <a:spAutoFit/>
          </a:bodyPr>
          <a:lstStyle/>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Mở</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bài</a:t>
            </a:r>
            <a:r>
              <a:rPr lang="en-US" sz="2400" b="1" dirty="0">
                <a:solidFill>
                  <a:srgbClr val="FF0000"/>
                </a:solidFill>
                <a:latin typeface="Times New Roman" panose="02020603050405020304" pitchFamily="18" charset="0"/>
                <a:cs typeface="Times New Roman" panose="02020603050405020304" pitchFamily="18" charset="0"/>
              </a:rPr>
              <a:t>:                        </a:t>
            </a:r>
            <a:r>
              <a:rPr lang="vi-VN" sz="2400" b="1" i="1" dirty="0">
                <a:latin typeface="+mj-lt"/>
              </a:rPr>
              <a:t>“Quê hương mỗi người chỉ một</a:t>
            </a:r>
            <a:endParaRPr lang="en-US" sz="2400" b="1" i="1" dirty="0">
              <a:latin typeface="+mj-lt"/>
            </a:endParaRPr>
          </a:p>
          <a:p>
            <a:pPr algn="just"/>
            <a:r>
              <a:rPr lang="vi-VN" sz="2400" b="1" i="1" dirty="0">
                <a:latin typeface="+mj-lt"/>
              </a:rPr>
              <a:t>   </a:t>
            </a:r>
            <a:r>
              <a:rPr lang="en-US" sz="2400" b="1" i="1" dirty="0">
                <a:latin typeface="+mj-lt"/>
              </a:rPr>
              <a:t>                                    </a:t>
            </a:r>
            <a:r>
              <a:rPr lang="vi-VN" sz="2400" b="1" i="1" dirty="0">
                <a:latin typeface="+mj-lt"/>
              </a:rPr>
              <a:t>Như là chỉ một mẹ thôi</a:t>
            </a:r>
            <a:endParaRPr lang="en-US" sz="2400" b="1" i="1" dirty="0">
              <a:latin typeface="+mj-lt"/>
            </a:endParaRPr>
          </a:p>
          <a:p>
            <a:pPr algn="just"/>
            <a:r>
              <a:rPr lang="vi-VN" sz="2400" b="1" i="1" dirty="0">
                <a:latin typeface="+mj-lt"/>
              </a:rPr>
              <a:t>           </a:t>
            </a:r>
            <a:r>
              <a:rPr lang="en-US" sz="2400" b="1" i="1" dirty="0">
                <a:latin typeface="+mj-lt"/>
              </a:rPr>
              <a:t>                             </a:t>
            </a:r>
            <a:r>
              <a:rPr lang="vi-VN" sz="2400" b="1" i="1" dirty="0">
                <a:latin typeface="+mj-lt"/>
              </a:rPr>
              <a:t>Quê hương nếu ai không nhớ</a:t>
            </a:r>
            <a:endParaRPr lang="en-US" sz="2400" b="1" i="1" dirty="0">
              <a:latin typeface="+mj-lt"/>
            </a:endParaRPr>
          </a:p>
          <a:p>
            <a:pPr algn="just"/>
            <a:r>
              <a:rPr lang="vi-VN" sz="2400" b="1" i="1" dirty="0">
                <a:latin typeface="+mj-lt"/>
              </a:rPr>
              <a:t>            </a:t>
            </a:r>
            <a:r>
              <a:rPr lang="en-US" sz="2400" b="1" i="1" dirty="0">
                <a:latin typeface="+mj-lt"/>
              </a:rPr>
              <a:t>                           </a:t>
            </a:r>
            <a:r>
              <a:rPr lang="vi-VN" sz="2400" b="1" i="1" dirty="0">
                <a:latin typeface="+mj-lt"/>
              </a:rPr>
              <a:t>Sẽ không lớn nỗi thành người”</a:t>
            </a:r>
            <a:endParaRPr lang="en-US" sz="2400" b="1" i="1" dirty="0">
              <a:latin typeface="+mj-lt"/>
            </a:endParaRPr>
          </a:p>
          <a:p>
            <a:pPr algn="just"/>
            <a:r>
              <a:rPr lang="en-US" sz="2400" b="1" dirty="0">
                <a:latin typeface="+mj-lt"/>
              </a:rPr>
              <a:t>       </a:t>
            </a:r>
            <a:r>
              <a:rPr lang="vi-VN" sz="2400" b="1" dirty="0">
                <a:latin typeface="+mj-lt"/>
              </a:rPr>
              <a:t>Vâng! Hai tiếng </a:t>
            </a:r>
            <a:r>
              <a:rPr lang="en-US" sz="2400" b="1" dirty="0" err="1">
                <a:latin typeface="+mj-lt"/>
              </a:rPr>
              <a:t>quê</a:t>
            </a:r>
            <a:r>
              <a:rPr lang="en-US" sz="2400" b="1" dirty="0">
                <a:latin typeface="+mj-lt"/>
              </a:rPr>
              <a:t> </a:t>
            </a:r>
            <a:r>
              <a:rPr lang="en-US" sz="2400" b="1" dirty="0" err="1">
                <a:latin typeface="+mj-lt"/>
              </a:rPr>
              <a:t>hương</a:t>
            </a:r>
            <a:r>
              <a:rPr lang="en-US" sz="2400" b="1" dirty="0">
                <a:latin typeface="+mj-lt"/>
              </a:rPr>
              <a:t> </a:t>
            </a:r>
            <a:r>
              <a:rPr lang="vi-VN" sz="2400" b="1" dirty="0">
                <a:latin typeface="+mj-lt"/>
              </a:rPr>
              <a:t>bình dị mà thiêng liêng trong lòng mỗi con người. Có ai trong chúng ta khi xa quê, lòng không luôn đau đáu một nỗi nhớ thương da diết, khôn nguôi. Với </a:t>
            </a:r>
            <a:r>
              <a:rPr lang="vi-VN" sz="2400" b="1" i="1" dirty="0">
                <a:latin typeface="+mj-lt"/>
              </a:rPr>
              <a:t>Quê hương</a:t>
            </a:r>
            <a:r>
              <a:rPr lang="vi-VN" sz="2400" b="1" dirty="0">
                <a:latin typeface="+mj-lt"/>
              </a:rPr>
              <a:t>, nhà thơ Tế Hanh đã gởi trọn tình cảm tha thiết, nồng ấm cho cái làng chài nghèo trên sông nước Trà Bồng-nơi mà ông đã xa cách bao năm – bằng những lời thơ thiết tha, lắng sâu. </a:t>
            </a:r>
            <a:endParaRPr lang="en-US" sz="2400" b="1" dirty="0">
              <a:latin typeface="+mj-lt"/>
            </a:endParaRPr>
          </a:p>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Kết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bài</a:t>
            </a:r>
            <a:r>
              <a:rPr lang="en-US" sz="2400" b="1" dirty="0">
                <a:solidFill>
                  <a:srgbClr val="FF0000"/>
                </a:solidFill>
                <a:latin typeface="Times New Roman" panose="02020603050405020304" pitchFamily="18" charset="0"/>
                <a:cs typeface="Times New Roman" panose="02020603050405020304" pitchFamily="18" charset="0"/>
              </a:rPr>
              <a:t> </a:t>
            </a:r>
            <a:r>
              <a:rPr lang="vi-VN" sz="2400" b="1" dirty="0">
                <a:latin typeface="+mj-lt"/>
              </a:rPr>
              <a:t>: Bằng tình cảm thiết tha, chân thành, sâu sắc, </a:t>
            </a:r>
            <a:r>
              <a:rPr lang="vi-VN" sz="2400" b="1" i="1" dirty="0">
                <a:latin typeface="+mj-lt"/>
              </a:rPr>
              <a:t>Quê hương </a:t>
            </a:r>
            <a:r>
              <a:rPr lang="vi-VN" sz="2400" b="1" dirty="0">
                <a:latin typeface="+mj-lt"/>
              </a:rPr>
              <a:t>của Tế Hanh là một khúc ca quê hương tươi sáng, ngọt ngào. Bài thơ là sản phẩm của một hồn thơ trẻ trung, tha thiết, đầy thơ mộng. Đến với bài thơ, lòng ta lại thêm tha thiết yêu quê hương, yêu tổ quốc mình hơn bao giờ hết. </a:t>
            </a:r>
            <a:endParaRPr lang="en-US" sz="2400" b="1" dirty="0">
              <a:latin typeface="+mj-lt"/>
            </a:endParaRPr>
          </a:p>
        </p:txBody>
      </p:sp>
      <p:sp>
        <p:nvSpPr>
          <p:cNvPr id="17" name="TextBox 16"/>
          <p:cNvSpPr txBox="1"/>
          <p:nvPr/>
        </p:nvSpPr>
        <p:spPr>
          <a:xfrm>
            <a:off x="30717" y="5877272"/>
            <a:ext cx="4253251" cy="523220"/>
          </a:xfrm>
          <a:prstGeom prst="rect">
            <a:avLst/>
          </a:prstGeom>
          <a:noFill/>
        </p:spPr>
        <p:txBody>
          <a:bodyPr wrap="square" rtlCol="0">
            <a:spAutoFit/>
          </a:bodyPr>
          <a:lstStyle/>
          <a:p>
            <a:r>
              <a:rPr lang="en-US" sz="2800" b="1" dirty="0">
                <a:solidFill>
                  <a:srgbClr val="4203DF"/>
                </a:solidFill>
                <a:latin typeface="Times New Roman" panose="02020603050405020304" pitchFamily="18" charset="0"/>
                <a:cs typeface="Times New Roman" panose="02020603050405020304" pitchFamily="18" charset="0"/>
              </a:rPr>
              <a:t>d. </a:t>
            </a:r>
            <a:r>
              <a:rPr lang="en-US" sz="2800" b="1" dirty="0" err="1">
                <a:solidFill>
                  <a:srgbClr val="4203DF"/>
                </a:solidFill>
                <a:latin typeface="Times New Roman" panose="02020603050405020304" pitchFamily="18" charset="0"/>
                <a:cs typeface="Times New Roman" panose="02020603050405020304" pitchFamily="18" charset="0"/>
              </a:rPr>
              <a:t>Đọc</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lại</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và</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sửa</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chữa</a:t>
            </a:r>
            <a:r>
              <a:rPr lang="en-US" sz="2800" dirty="0">
                <a:solidFill>
                  <a:srgbClr val="4203DF"/>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19338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animEffect transition="in" filter="barn(inVertical)">
                                      <p:cBhvr>
                                        <p:cTn id="31"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12"/>
          <p:cNvSpPr>
            <a:spLocks noChangeArrowheads="1"/>
          </p:cNvSpPr>
          <p:nvPr/>
        </p:nvSpPr>
        <p:spPr bwMode="auto">
          <a:xfrm>
            <a:off x="395536" y="98629"/>
            <a:ext cx="67247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u="sng" dirty="0">
                <a:latin typeface="Times New Roman" panose="02020603050405020304" pitchFamily="18" charset="0"/>
                <a:cs typeface="Times New Roman" panose="02020603050405020304" pitchFamily="18" charset="0"/>
              </a:rPr>
              <a:t>2. </a:t>
            </a:r>
            <a:r>
              <a:rPr lang="en-US" altLang="en-US" sz="2800" b="1" u="sng" dirty="0" err="1">
                <a:latin typeface="Times New Roman" panose="02020603050405020304" pitchFamily="18" charset="0"/>
                <a:cs typeface="Times New Roman" panose="02020603050405020304" pitchFamily="18" charset="0"/>
              </a:rPr>
              <a:t>Cách</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tổ</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chức</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triển</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khai</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luận</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điểm</a:t>
            </a:r>
            <a:r>
              <a:rPr lang="en-US" altLang="en-US" sz="2800" b="1" u="sng" dirty="0">
                <a:latin typeface="Times New Roman" panose="02020603050405020304" pitchFamily="18" charset="0"/>
                <a:cs typeface="Times New Roman" panose="02020603050405020304" pitchFamily="18" charset="0"/>
              </a:rPr>
              <a:t>.</a:t>
            </a:r>
            <a:endParaRPr lang="en-US" altLang="en-US" sz="2800" b="1" u="sng" dirty="0">
              <a:latin typeface="Calibri" panose="020F0502020204030204" pitchFamily="34" charset="0"/>
            </a:endParaRPr>
          </a:p>
        </p:txBody>
      </p:sp>
      <p:sp>
        <p:nvSpPr>
          <p:cNvPr id="23" name="Rectangle 17"/>
          <p:cNvSpPr>
            <a:spLocks noChangeArrowheads="1"/>
          </p:cNvSpPr>
          <p:nvPr/>
        </p:nvSpPr>
        <p:spPr bwMode="auto">
          <a:xfrm>
            <a:off x="841479" y="548680"/>
            <a:ext cx="70428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dirty="0" err="1">
                <a:solidFill>
                  <a:srgbClr val="FF0000"/>
                </a:solidFill>
                <a:latin typeface="Times New Roman" panose="02020603050405020304" pitchFamily="18" charset="0"/>
                <a:cs typeface="Times New Roman" panose="02020603050405020304" pitchFamily="18" charset="0"/>
              </a:rPr>
              <a:t>Bài</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văn</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Quê</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hương</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trong</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tình</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thương</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nỗi</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nhớ</a:t>
            </a:r>
            <a:endParaRPr lang="en-US" altLang="en-US" sz="2400" b="1" dirty="0">
              <a:solidFill>
                <a:srgbClr val="FF0000"/>
              </a:solidFill>
              <a:latin typeface="Calibri" panose="020F0502020204030204" pitchFamily="34" charset="0"/>
            </a:endParaRPr>
          </a:p>
        </p:txBody>
      </p:sp>
      <p:sp>
        <p:nvSpPr>
          <p:cNvPr id="5" name="TextBox 4"/>
          <p:cNvSpPr txBox="1"/>
          <p:nvPr/>
        </p:nvSpPr>
        <p:spPr>
          <a:xfrm>
            <a:off x="149087" y="1128221"/>
            <a:ext cx="8911200" cy="5109091"/>
          </a:xfrm>
          <a:prstGeom prst="rect">
            <a:avLst/>
          </a:prstGeom>
          <a:noFill/>
        </p:spPr>
        <p:txBody>
          <a:bodyPr wrap="square" rtlCol="0">
            <a:spAutoFit/>
          </a:bodyPr>
          <a:lstStyle/>
          <a:p>
            <a:pPr algn="just"/>
            <a:r>
              <a:rPr lang="en-US" sz="20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Quê</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hương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trong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xa</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cách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cả</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một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dòng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cảm</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xúc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dạt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dào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lấp</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lánh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suốt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đời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thơ</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Tế</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Hanh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Cái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làng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chài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nghèo</a:t>
            </a:r>
            <a:r>
              <a:rPr lang="en-US" sz="2200" b="1" dirty="0">
                <a:latin typeface="Times New Roman" panose="02020603050405020304" pitchFamily="18" charset="0"/>
                <a:cs typeface="Times New Roman" panose="02020603050405020304" pitchFamily="18" charset="0"/>
              </a:rPr>
              <a:t> ở </a:t>
            </a:r>
            <a:r>
              <a:rPr lang="en-US" sz="2200" b="1" dirty="0" err="1">
                <a:latin typeface="Times New Roman" panose="02020603050405020304" pitchFamily="18" charset="0"/>
                <a:cs typeface="Times New Roman" panose="02020603050405020304" pitchFamily="18" charset="0"/>
              </a:rPr>
              <a:t>một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vùng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cù</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lao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trên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sông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Bồng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nước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bao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vây</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cách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biển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nửa</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ngày</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sông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đã</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nuôi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dưỡng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tâm</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hồn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Tế</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Hanh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đã</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trở</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thành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nỗi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nhớ</a:t>
            </a:r>
            <a:r>
              <a:rPr lang="en-US" sz="2200" b="1" dirty="0">
                <a:latin typeface="Times New Roman" panose="02020603050405020304" pitchFamily="18" charset="0"/>
                <a:cs typeface="Times New Roman" panose="02020603050405020304" pitchFamily="18" charset="0"/>
              </a:rPr>
              <a:t> da </a:t>
            </a:r>
            <a:r>
              <a:rPr lang="en-US" sz="2200" b="1" dirty="0" err="1">
                <a:latin typeface="Times New Roman" panose="02020603050405020304" pitchFamily="18" charset="0"/>
                <a:cs typeface="Times New Roman" panose="02020603050405020304" pitchFamily="18" charset="0"/>
              </a:rPr>
              <a:t>diết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để</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ông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viết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nên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những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vần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thơ</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thiết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tha</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lai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láng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Trong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dòng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cảm</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xúc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ấy</a:t>
            </a:r>
            <a:r>
              <a:rPr lang="en-US" sz="2200" b="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Quê</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hương</a:t>
            </a:r>
            <a:r>
              <a:rPr lang="en-US" sz="2200" b="1" i="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thành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công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khởi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đầu</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rực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rỡ</a:t>
            </a:r>
            <a:r>
              <a:rPr lang="en-US" sz="2200" b="1" dirty="0">
                <a:latin typeface="Times New Roman" panose="02020603050405020304" pitchFamily="18" charset="0"/>
                <a:cs typeface="Times New Roman" panose="02020603050405020304" pitchFamily="18" charset="0"/>
              </a:rPr>
              <a:t>.</a:t>
            </a:r>
          </a:p>
          <a:p>
            <a:pPr algn="just"/>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Nhà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thơ</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đã</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viết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về</a:t>
            </a:r>
            <a:r>
              <a:rPr lang="en-US" sz="2200" b="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Quê</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hương</a:t>
            </a:r>
            <a:r>
              <a:rPr lang="en-US" sz="2200" b="1" i="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bằng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tất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cả</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tình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yêu</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tha</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thiết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trong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sáng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đầy</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thơ</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mộng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của</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mình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Nổi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bật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lên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trong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bài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thơ</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cảnh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ra</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khơi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đánh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cá</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của</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trai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làng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một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sớm</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mai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đẹp</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như</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mơ</a:t>
            </a:r>
            <a:r>
              <a:rPr lang="en-US" sz="2200" b="1" dirty="0">
                <a:latin typeface="Times New Roman" panose="02020603050405020304" pitchFamily="18" charset="0"/>
                <a:cs typeface="Times New Roman" panose="02020603050405020304" pitchFamily="18" charset="0"/>
              </a:rPr>
              <a:t>: </a:t>
            </a:r>
          </a:p>
          <a:p>
            <a:pPr algn="just"/>
            <a:r>
              <a:rPr lang="en-US" sz="2200" b="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Khi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trời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trong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gió</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nhẹ</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sớm</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mai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hồng</a:t>
            </a:r>
            <a:endParaRPr lang="en-US" sz="2200" b="1" i="1" dirty="0">
              <a:latin typeface="Times New Roman" panose="02020603050405020304" pitchFamily="18" charset="0"/>
              <a:cs typeface="Times New Roman" panose="02020603050405020304" pitchFamily="18" charset="0"/>
            </a:endParaRPr>
          </a:p>
          <a:p>
            <a:pPr algn="just"/>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Dân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trai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tráng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bơi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thuyền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đi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đánh</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cá</a:t>
            </a:r>
            <a:r>
              <a:rPr lang="en-US" sz="2200" b="1" i="1" dirty="0">
                <a:latin typeface="Times New Roman" panose="02020603050405020304" pitchFamily="18" charset="0"/>
                <a:cs typeface="Times New Roman" panose="02020603050405020304" pitchFamily="18" charset="0"/>
              </a:rPr>
              <a:t>.</a:t>
            </a:r>
          </a:p>
          <a:p>
            <a:pPr algn="just"/>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Tâm</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hồn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nhà</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thơ</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náo</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nức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những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hình</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ảnh</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đầy</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sức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mạnh</a:t>
            </a:r>
            <a:r>
              <a:rPr lang="en-US" sz="2200" b="1" i="1" dirty="0">
                <a:latin typeface="Times New Roman" panose="02020603050405020304" pitchFamily="18" charset="0"/>
                <a:cs typeface="Times New Roman" panose="02020603050405020304" pitchFamily="18" charset="0"/>
              </a:rPr>
              <a:t>:</a:t>
            </a:r>
          </a:p>
          <a:p>
            <a:pPr algn="just"/>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Chiếc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thuyền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nhẹ</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hăng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như</a:t>
            </a:r>
            <a:r>
              <a:rPr lang="en-US" sz="2200" b="1" i="1" dirty="0">
                <a:latin typeface="Times New Roman" panose="02020603050405020304" pitchFamily="18" charset="0"/>
                <a:cs typeface="Times New Roman" panose="02020603050405020304" pitchFamily="18" charset="0"/>
              </a:rPr>
              <a:t> con </a:t>
            </a:r>
            <a:r>
              <a:rPr lang="en-US" sz="2200" b="1" i="1" dirty="0" err="1">
                <a:latin typeface="Times New Roman" panose="02020603050405020304" pitchFamily="18" charset="0"/>
                <a:cs typeface="Times New Roman" panose="02020603050405020304" pitchFamily="18" charset="0"/>
              </a:rPr>
              <a:t>tuấn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mã</a:t>
            </a:r>
            <a:endParaRPr lang="en-US" sz="2200" b="1" i="1"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
            </a:r>
            <a:br>
              <a:rPr lang="en-US" sz="2000" i="1"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9448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arn(inVertical)">
                                      <p:cBhvr>
                                        <p:cTn id="13" dur="500"/>
                                        <p:tgtEl>
                                          <p:spTgt spid="5">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arn(inVertical)">
                                      <p:cBhvr>
                                        <p:cTn id="16" dur="500"/>
                                        <p:tgtEl>
                                          <p:spTgt spid="5">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arn(inVertical)">
                                      <p:cBhvr>
                                        <p:cTn id="19" dur="500"/>
                                        <p:tgtEl>
                                          <p:spTgt spid="5">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arn(inVertical)">
                                      <p:cBhvr>
                                        <p:cTn id="22" dur="500"/>
                                        <p:tgtEl>
                                          <p:spTgt spid="5">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arn(inVertical)">
                                      <p:cBhvr>
                                        <p:cTn id="25"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742" y="182159"/>
            <a:ext cx="9024258" cy="8908080"/>
          </a:xfrm>
          <a:prstGeom prst="rect">
            <a:avLst/>
          </a:prstGeom>
        </p:spPr>
        <p:txBody>
          <a:bodyPr wrap="square">
            <a:spAutoFit/>
          </a:bodyPr>
          <a:lstStyle/>
          <a:p>
            <a:pPr algn="just">
              <a:lnSpc>
                <a:spcPct val="107000"/>
              </a:lnSpc>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Phăng mái chèo, mạnh mẽ vượt trường giang</a:t>
            </a:r>
          </a:p>
          <a:p>
            <a:pPr algn="just">
              <a:lnSpc>
                <a:spcPct val="107000"/>
              </a:lnSpc>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Cánh</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buồm</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giương</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to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mảnh</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hồn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làng</a:t>
            </a:r>
            <a:endParaRPr lang="en-US" sz="2400" b="1" i="1"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Rướn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trắng</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la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thâu</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góp</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gió</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i="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Giữa</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la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nổi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bật</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thuyền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hiêng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ngang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hăng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hái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đầy</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dưới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bàn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tay</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khiển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thạo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dân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trai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tráng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đang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nhẹ</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lướt</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sóng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so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sánh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tuấn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mã</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khắc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hoạ</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tư</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kiêu</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hãnh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chinh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phục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sông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dài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rộng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làng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chài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băng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băng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phía</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trước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rướn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la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thuyền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cánh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buồm</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Tế</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Hanh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lao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làng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quê</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cả</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tâm</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hồn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tha</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gắn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bó</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liên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tưởng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Cánh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buồm</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giương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to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mảnh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hồn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làng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nhiêu</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trìu</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mến</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thiêng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liêng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nhiêu</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hi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vọng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mưu</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lao</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gửi</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gắm</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đấy</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7000"/>
              </a:lnSpc>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Cảnh đón thuyền đánh cá trở về ồn ào, tấp nập cũng được miêu tả với một tình yêu tha thiết:</a:t>
            </a:r>
          </a:p>
          <a:p>
            <a:pPr algn="just"/>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hôm</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ồn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ào</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bến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đỗ</a:t>
            </a:r>
            <a:endParaRPr lang="en-US" sz="2400" b="1" i="1"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Khắp</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dân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làng</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tấp</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nập</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đón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ghe</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Nhờ</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ơn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lặng</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đầy</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cs typeface="Times New Roman" panose="02020603050405020304" pitchFamily="18" charset="0"/>
              </a:rPr>
              <a:t>ghe</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a:t>
            </a:r>
          </a:p>
          <a:p>
            <a:pPr algn="just"/>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Những</a:t>
            </a:r>
            <a:r>
              <a:rPr lang="en-US" sz="2400" b="1" i="1" dirty="0">
                <a:latin typeface="Times New Roman" panose="02020603050405020304" pitchFamily="18" charset="0"/>
                <a:cs typeface="Times New Roman" panose="02020603050405020304" pitchFamily="18" charset="0"/>
              </a:rPr>
              <a:t> con </a:t>
            </a:r>
            <a:r>
              <a:rPr lang="en-US" sz="2400" b="1" i="1" dirty="0" err="1">
                <a:latin typeface="Times New Roman" panose="02020603050405020304" pitchFamily="18" charset="0"/>
                <a:cs typeface="Times New Roman" panose="02020603050405020304" pitchFamily="18" charset="0"/>
              </a:rPr>
              <a:t>cá</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tươi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ngon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thân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bạc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trắng</a:t>
            </a:r>
            <a:r>
              <a:rPr lang="en-US" sz="2400" b="1" i="1" dirty="0">
                <a:latin typeface="Times New Roman" panose="02020603050405020304" pitchFamily="18" charset="0"/>
                <a:cs typeface="Times New Roman" panose="02020603050405020304" pitchFamily="18" charset="0"/>
              </a:rPr>
              <a:t>.</a:t>
            </a:r>
          </a:p>
          <a:p>
            <a:endParaRPr lang="en-US" dirty="0"/>
          </a:p>
          <a:p>
            <a:pPr algn="ctr"/>
            <a:r>
              <a:rPr lang="en-US" sz="2400" i="1" dirty="0">
                <a:solidFill>
                  <a:srgbClr val="444444"/>
                </a:solidFill>
                <a:latin typeface="Times New Roman" panose="02020603050405020304" pitchFamily="18" charset="0"/>
                <a:ea typeface="Times New Roman" panose="02020603050405020304" pitchFamily="18" charset="0"/>
              </a:rPr>
              <a:t/>
            </a:r>
            <a:br>
              <a:rPr lang="en-US" sz="2400" i="1" dirty="0">
                <a:solidFill>
                  <a:srgbClr val="444444"/>
                </a:solidFill>
                <a:latin typeface="Times New Roman" panose="02020603050405020304" pitchFamily="18" charset="0"/>
                <a:ea typeface="Times New Roman" panose="02020603050405020304" pitchFamily="18" charset="0"/>
              </a:rPr>
            </a:br>
            <a:endParaRPr lang="en-US" sz="2400" dirty="0"/>
          </a:p>
        </p:txBody>
      </p:sp>
    </p:spTree>
    <p:extLst>
      <p:ext uri="{BB962C8B-B14F-4D97-AF65-F5344CB8AC3E}">
        <p14:creationId xmlns:p14="http://schemas.microsoft.com/office/powerpoint/2010/main" val="3956775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1515" y="-50081"/>
            <a:ext cx="9002485" cy="8127610"/>
          </a:xfrm>
          <a:prstGeom prst="rect">
            <a:avLst/>
          </a:prstGeom>
        </p:spPr>
        <p:txBody>
          <a:bodyPr wrap="square">
            <a:spAutoFit/>
          </a:bodyPr>
          <a:lstStyle/>
          <a:p>
            <a:pPr algn="just">
              <a:lnSpc>
                <a:spcPct val="107000"/>
              </a:lnSpc>
            </a:pPr>
            <a:r>
              <a:rPr lang="en-US" sz="24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Ở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mạnh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mẽ</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vượt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giang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đoàn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thuyền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hơi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băng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băng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phơi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phới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âm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thư</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thái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dần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lắng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niềm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vui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no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ấm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yên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làng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xuất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tinh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pP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smtClean="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Dân chài lưới làn da ngăm rám nắng</a:t>
            </a:r>
          </a:p>
          <a:p>
            <a:pPr>
              <a:lnSpc>
                <a:spcPct val="107000"/>
              </a:lnSpc>
            </a:pP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smtClean="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Cả </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thân hình nồng thở vị xa xăm</a:t>
            </a:r>
          </a:p>
          <a:p>
            <a:pPr>
              <a:lnSpc>
                <a:spcPct val="107000"/>
              </a:lnSpc>
            </a:pP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smtClean="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Chiếc thuyền im bến mỏi trở về nằm</a:t>
            </a:r>
          </a:p>
          <a:p>
            <a:pPr>
              <a:lnSpc>
                <a:spcPct val="107000"/>
              </a:lnSpc>
            </a:pP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smtClean="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Nghe chất muối thấm dần trong thớ vỏ.</a:t>
            </a:r>
            <a:endParaRPr lang="en-US" sz="2800" b="1" i="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ai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vạn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chài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mới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Hanh</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khắc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tạc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bức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tượng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đài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chài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giữa</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trời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lộng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gió</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khối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màu</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sắc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lẫn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bức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tượng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đài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nồng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thở</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xa</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xăm</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muối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mặn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mòi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biển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khơi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chân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trời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tít</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tắp</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họ</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chinh</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phục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muốn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mặn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mòi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ấy</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thấm</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chài</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thấm</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dần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thớ</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vỏ</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chiếc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thuyền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hay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thấm</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sâu</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làn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thớ</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thịt</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hồn</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Hanh</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niềm</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xúc</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bâng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khuâng</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diệu</a:t>
            </a:r>
            <a:r>
              <a:rPr lang="en-US" sz="2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6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68779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858" y="132765"/>
            <a:ext cx="8948057" cy="4980210"/>
          </a:xfrm>
          <a:prstGeom prst="rect">
            <a:avLst/>
          </a:prstGeom>
        </p:spPr>
        <p:txBody>
          <a:bodyPr wrap="square">
            <a:spAutoFit/>
          </a:bodyPr>
          <a:lstStyle/>
          <a:p>
            <a:pPr algn="just">
              <a:lnSpc>
                <a:spcPct val="107000"/>
              </a:lnSpc>
            </a:pPr>
            <a:r>
              <a:rPr lang="en-US" sz="24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hồn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nhung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tất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chẳng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nhàn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nhạt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Nỗi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đọng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kỷ</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niệm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ám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vẫy</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mùi</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nồng</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mặn</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quá</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rõ</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thêm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hồn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tha</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Hanh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b="1" i="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Hanh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cất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ca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trẻo</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nồng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nàn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mộng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làng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vạn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chài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ôm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ấp</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ru</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vỗ</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góp</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bồi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đắp</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thắm</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r>
              <a:rPr lang="en-US" sz="2400" dirty="0">
                <a:solidFill>
                  <a:srgbClr val="444444"/>
                </a:solidFill>
                <a:latin typeface="Times New Roman" panose="02020603050405020304" pitchFamily="18" charset="0"/>
                <a:ea typeface="Times New Roman" panose="02020603050405020304" pitchFamily="18" charset="0"/>
              </a:rPr>
              <a:t/>
            </a:r>
            <a:br>
              <a:rPr lang="en-US" sz="2400" dirty="0">
                <a:solidFill>
                  <a:srgbClr val="444444"/>
                </a:solidFill>
                <a:latin typeface="Times New Roman" panose="02020603050405020304" pitchFamily="18" charset="0"/>
                <a:ea typeface="Times New Roman" panose="02020603050405020304" pitchFamily="18" charset="0"/>
              </a:rPr>
            </a:br>
            <a:endParaRPr lang="en-US" sz="2400" dirty="0"/>
          </a:p>
        </p:txBody>
      </p:sp>
      <p:sp>
        <p:nvSpPr>
          <p:cNvPr id="5" name="TextBox 4"/>
          <p:cNvSpPr txBox="1"/>
          <p:nvPr/>
        </p:nvSpPr>
        <p:spPr>
          <a:xfrm>
            <a:off x="5292080" y="4542219"/>
            <a:ext cx="3200410" cy="461665"/>
          </a:xfrm>
          <a:prstGeom prst="rect">
            <a:avLst/>
          </a:prstGeom>
          <a:noFill/>
        </p:spPr>
        <p:txBody>
          <a:bodyPr wrap="square" rtlCol="0">
            <a:spAutoFit/>
          </a:bodyPr>
          <a:lstStyle/>
          <a:p>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sinh</a:t>
            </a:r>
            <a:r>
              <a:rPr lang="en-US" sz="2400" dirty="0">
                <a:latin typeface="Times New Roman" pitchFamily="18" charset="0"/>
                <a:cs typeface="Times New Roman" pitchFamily="18" charset="0"/>
              </a:rPr>
              <a:t>)</a:t>
            </a:r>
          </a:p>
        </p:txBody>
      </p:sp>
    </p:spTree>
    <p:extLst>
      <p:ext uri="{BB962C8B-B14F-4D97-AF65-F5344CB8AC3E}">
        <p14:creationId xmlns:p14="http://schemas.microsoft.com/office/powerpoint/2010/main" val="25846194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0" y="1280161"/>
            <a:ext cx="9144000" cy="5173175"/>
          </a:xfrm>
          <a:prstGeom prst="roundRect">
            <a:avLst/>
          </a:prstGeom>
          <a:noFill/>
          <a:ln>
            <a:solidFill>
              <a:srgbClr val="4203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smtClean="0">
                <a:solidFill>
                  <a:srgbClr val="C00000"/>
                </a:solidFill>
                <a:latin typeface="Times New Roman" pitchFamily="18" charset="0"/>
                <a:cs typeface="Times New Roman" pitchFamily="18" charset="0"/>
              </a:rPr>
              <a:t>Câu 1:  </a:t>
            </a:r>
            <a:r>
              <a:rPr lang="en-US" sz="2800" b="1" dirty="0">
                <a:solidFill>
                  <a:srgbClr val="4203DF"/>
                </a:solidFill>
                <a:latin typeface="Times New Roman" pitchFamily="18" charset="0"/>
                <a:cs typeface="Times New Roman" pitchFamily="18" charset="0"/>
              </a:rPr>
              <a:t>Xác định bố cục và luận điểm của văn bản (MB, TB, KB).</a:t>
            </a:r>
          </a:p>
          <a:p>
            <a:pPr algn="just">
              <a:lnSpc>
                <a:spcPct val="107000"/>
              </a:lnSpc>
            </a:pPr>
            <a:r>
              <a:rPr lang="en-US" sz="2800" b="1" dirty="0" smtClean="0">
                <a:solidFill>
                  <a:srgbClr val="C00000"/>
                </a:solidFill>
                <a:latin typeface="Times New Roman" pitchFamily="18" charset="0"/>
                <a:cs typeface="Times New Roman" pitchFamily="18" charset="0"/>
              </a:rPr>
              <a:t>Câu 2: </a:t>
            </a:r>
            <a:r>
              <a:rPr lang="en-US" sz="2800" b="1" dirty="0">
                <a:solidFill>
                  <a:srgbClr val="4203DF"/>
                </a:solidFill>
                <a:latin typeface="Times New Roman" pitchFamily="18" charset="0"/>
                <a:cs typeface="Times New Roman" pitchFamily="18" charset="0"/>
              </a:rPr>
              <a:t>Phần thân bài, người viết đã trình bày những nhận xét gì về tình yêu quê hương trong bài thơ “Quê hương”.</a:t>
            </a:r>
            <a:r>
              <a:rPr lang="en-US" sz="2800" b="1" dirty="0">
                <a:solidFill>
                  <a:srgbClr val="0033CC"/>
                </a:solidFill>
                <a:latin typeface="Times New Roman" pitchFamily="18" charset="0"/>
                <a:cs typeface="Times New Roman"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Những</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suy</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nghĩ</a:t>
            </a:r>
            <a:r>
              <a:rPr lang="en-US" sz="2800" b="1" dirty="0">
                <a:solidFill>
                  <a:srgbClr val="4203DF"/>
                </a:solidFill>
                <a:latin typeface="Times New Roman" panose="02020603050405020304" pitchFamily="18" charset="0"/>
                <a:ea typeface="Times New Roman" panose="02020603050405020304" pitchFamily="18" charset="0"/>
              </a:rPr>
              <a:t> ý </a:t>
            </a:r>
            <a:r>
              <a:rPr lang="en-US" sz="2800" b="1" dirty="0" err="1">
                <a:solidFill>
                  <a:srgbClr val="4203DF"/>
                </a:solidFill>
                <a:latin typeface="Times New Roman" panose="02020603050405020304" pitchFamily="18" charset="0"/>
                <a:ea typeface="Times New Roman" panose="02020603050405020304" pitchFamily="18" charset="0"/>
              </a:rPr>
              <a:t>kiến</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ấy</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được</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dẫn</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dắt</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khẳng</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định</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bằng</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cách</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nào</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được</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liên</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kết</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với</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phần</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mở</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bài</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và</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thân</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bài</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ra</a:t>
            </a:r>
            <a:r>
              <a:rPr lang="en-US" sz="2800" b="1" dirty="0">
                <a:solidFill>
                  <a:srgbClr val="4203DF"/>
                </a:solidFill>
                <a:latin typeface="Times New Roman" panose="02020603050405020304" pitchFamily="18" charset="0"/>
                <a:ea typeface="Times New Roman" panose="02020603050405020304" pitchFamily="18" charset="0"/>
              </a:rPr>
              <a:t> </a:t>
            </a:r>
            <a:r>
              <a:rPr lang="en-US" sz="2800" b="1" dirty="0" err="1">
                <a:solidFill>
                  <a:srgbClr val="4203DF"/>
                </a:solidFill>
                <a:latin typeface="Times New Roman" panose="02020603050405020304" pitchFamily="18" charset="0"/>
                <a:ea typeface="Times New Roman" panose="02020603050405020304" pitchFamily="18" charset="0"/>
              </a:rPr>
              <a:t>sao</a:t>
            </a:r>
            <a:r>
              <a:rPr lang="en-US" sz="2800" b="1" dirty="0">
                <a:solidFill>
                  <a:srgbClr val="4203DF"/>
                </a:solidFill>
                <a:latin typeface="Times New Roman" panose="02020603050405020304" pitchFamily="18" charset="0"/>
                <a:ea typeface="Times New Roman" panose="02020603050405020304" pitchFamily="18" charset="0"/>
              </a:rPr>
              <a:t>?</a:t>
            </a:r>
            <a:endParaRPr lang="en-US" sz="1400" b="1" dirty="0">
              <a:solidFill>
                <a:srgbClr val="4203DF"/>
              </a:solidFill>
              <a:latin typeface="Times New Roman" panose="02020603050405020304" pitchFamily="18" charset="0"/>
              <a:ea typeface="Calibri" panose="020F0502020204030204" pitchFamily="34" charset="0"/>
            </a:endParaRPr>
          </a:p>
          <a:p>
            <a:pPr algn="just"/>
            <a:r>
              <a:rPr lang="en-US" sz="2800" b="1" dirty="0">
                <a:solidFill>
                  <a:srgbClr val="C00000"/>
                </a:solidFill>
                <a:latin typeface="Times New Roman" pitchFamily="18" charset="0"/>
                <a:cs typeface="Times New Roman" pitchFamily="18" charset="0"/>
              </a:rPr>
              <a:t> </a:t>
            </a:r>
            <a:r>
              <a:rPr lang="en-US" sz="2800" b="1" dirty="0" smtClean="0">
                <a:solidFill>
                  <a:srgbClr val="C00000"/>
                </a:solidFill>
                <a:latin typeface="Times New Roman" pitchFamily="18" charset="0"/>
                <a:cs typeface="Times New Roman" pitchFamily="18" charset="0"/>
              </a:rPr>
              <a:t>Câu 3: </a:t>
            </a:r>
            <a:r>
              <a:rPr lang="en-US" sz="2800" b="1" dirty="0">
                <a:solidFill>
                  <a:srgbClr val="3803BD"/>
                </a:solidFill>
                <a:latin typeface="Times New Roman" pitchFamily="18" charset="0"/>
                <a:cs typeface="Times New Roman" pitchFamily="18" charset="0"/>
              </a:rPr>
              <a:t>VB có sức thuyết phục, sức hấp dẫn không? </a:t>
            </a:r>
            <a:r>
              <a:rPr lang="en-US" sz="2800" b="1" dirty="0" err="1">
                <a:solidFill>
                  <a:srgbClr val="3803BD"/>
                </a:solidFill>
                <a:latin typeface="Times New Roman" pitchFamily="18" charset="0"/>
                <a:cs typeface="Times New Roman" pitchFamily="18" charset="0"/>
              </a:rPr>
              <a:t>Vì</a:t>
            </a:r>
            <a:r>
              <a:rPr lang="en-US" sz="2800" b="1" dirty="0">
                <a:solidFill>
                  <a:srgbClr val="3803BD"/>
                </a:solidFill>
                <a:latin typeface="Times New Roman" pitchFamily="18" charset="0"/>
                <a:cs typeface="Times New Roman" pitchFamily="18" charset="0"/>
              </a:rPr>
              <a:t> </a:t>
            </a:r>
            <a:r>
              <a:rPr lang="en-US" sz="2800" b="1" dirty="0" err="1">
                <a:solidFill>
                  <a:srgbClr val="3803BD"/>
                </a:solidFill>
                <a:latin typeface="Times New Roman" pitchFamily="18" charset="0"/>
                <a:cs typeface="Times New Roman" pitchFamily="18" charset="0"/>
              </a:rPr>
              <a:t>sao</a:t>
            </a:r>
            <a:r>
              <a:rPr lang="en-US" sz="2800" b="1" dirty="0">
                <a:solidFill>
                  <a:srgbClr val="3803BD"/>
                </a:solidFill>
                <a:latin typeface="Times New Roman" pitchFamily="18" charset="0"/>
                <a:cs typeface="Times New Roman" pitchFamily="18" charset="0"/>
              </a:rPr>
              <a:t>?</a:t>
            </a:r>
          </a:p>
          <a:p>
            <a:pPr algn="just"/>
            <a:endParaRPr lang="en-US" sz="2800" dirty="0">
              <a:solidFill>
                <a:srgbClr val="C00000"/>
              </a:solidFill>
            </a:endParaRPr>
          </a:p>
        </p:txBody>
      </p:sp>
      <p:sp>
        <p:nvSpPr>
          <p:cNvPr id="2" name="TextBox 1"/>
          <p:cNvSpPr txBox="1"/>
          <p:nvPr/>
        </p:nvSpPr>
        <p:spPr>
          <a:xfrm>
            <a:off x="2627784" y="35913"/>
            <a:ext cx="3945602" cy="584775"/>
          </a:xfrm>
          <a:prstGeom prst="rect">
            <a:avLst/>
          </a:prstGeom>
          <a:solidFill>
            <a:schemeClr val="accent2"/>
          </a:solidFill>
          <a:ln>
            <a:solidFill>
              <a:schemeClr val="accent1"/>
            </a:solidFill>
          </a:ln>
        </p:spPr>
        <p:txBody>
          <a:bodyPr wrap="square" rtlCol="0">
            <a:spAutoFit/>
          </a:bodyPr>
          <a:lstStyle/>
          <a:p>
            <a:r>
              <a:rPr lang="en-US" sz="3200" b="1" dirty="0">
                <a:latin typeface="Times New Roman" pitchFamily="18" charset="0"/>
                <a:cs typeface="Times New Roman" pitchFamily="18" charset="0"/>
              </a:rPr>
              <a:t>PHIẾU HỌC TẬP</a:t>
            </a:r>
          </a:p>
        </p:txBody>
      </p:sp>
    </p:spTree>
    <p:extLst>
      <p:ext uri="{BB962C8B-B14F-4D97-AF65-F5344CB8AC3E}">
        <p14:creationId xmlns:p14="http://schemas.microsoft.com/office/powerpoint/2010/main" val="14817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12"/>
          <p:cNvSpPr>
            <a:spLocks noChangeArrowheads="1"/>
          </p:cNvSpPr>
          <p:nvPr/>
        </p:nvSpPr>
        <p:spPr bwMode="auto">
          <a:xfrm>
            <a:off x="361591" y="44624"/>
            <a:ext cx="72941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u="sng" dirty="0">
                <a:latin typeface="Times New Roman" panose="02020603050405020304" pitchFamily="18" charset="0"/>
                <a:cs typeface="Times New Roman" panose="02020603050405020304" pitchFamily="18" charset="0"/>
              </a:rPr>
              <a:t>2. </a:t>
            </a:r>
            <a:r>
              <a:rPr lang="en-US" altLang="en-US" sz="2800" b="1" u="sng" dirty="0" err="1">
                <a:latin typeface="Times New Roman" panose="02020603050405020304" pitchFamily="18" charset="0"/>
                <a:cs typeface="Times New Roman" panose="02020603050405020304" pitchFamily="18" charset="0"/>
              </a:rPr>
              <a:t>Cách</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tổ</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chức</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triển</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khai</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luận</a:t>
            </a:r>
            <a:r>
              <a:rPr lang="en-US" altLang="en-US" sz="2800" b="1" u="sng" dirty="0">
                <a:latin typeface="Times New Roman" panose="02020603050405020304" pitchFamily="18" charset="0"/>
                <a:cs typeface="Times New Roman" panose="02020603050405020304" pitchFamily="18" charset="0"/>
              </a:rPr>
              <a:t> </a:t>
            </a:r>
            <a:r>
              <a:rPr lang="en-US" altLang="en-US" sz="2800" b="1" u="sng" dirty="0" err="1">
                <a:latin typeface="Times New Roman" panose="02020603050405020304" pitchFamily="18" charset="0"/>
                <a:cs typeface="Times New Roman" panose="02020603050405020304" pitchFamily="18" charset="0"/>
              </a:rPr>
              <a:t>điểm</a:t>
            </a:r>
            <a:r>
              <a:rPr lang="en-US" altLang="en-US" sz="2800" b="1" u="sng" dirty="0">
                <a:latin typeface="Times New Roman" panose="02020603050405020304" pitchFamily="18" charset="0"/>
                <a:cs typeface="Times New Roman" panose="02020603050405020304" pitchFamily="18" charset="0"/>
              </a:rPr>
              <a:t>.</a:t>
            </a:r>
            <a:endParaRPr lang="en-US" altLang="en-US" sz="2800" b="1" u="sng" dirty="0">
              <a:latin typeface="Calibri" panose="020F0502020204030204" pitchFamily="34" charset="0"/>
            </a:endParaRPr>
          </a:p>
        </p:txBody>
      </p:sp>
      <p:sp>
        <p:nvSpPr>
          <p:cNvPr id="23" name="Rectangle 17"/>
          <p:cNvSpPr>
            <a:spLocks noChangeArrowheads="1"/>
          </p:cNvSpPr>
          <p:nvPr/>
        </p:nvSpPr>
        <p:spPr bwMode="auto">
          <a:xfrm>
            <a:off x="841479" y="620688"/>
            <a:ext cx="72852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err="1">
                <a:solidFill>
                  <a:srgbClr val="FF0000"/>
                </a:solidFill>
                <a:latin typeface="Times New Roman" panose="02020603050405020304" pitchFamily="18" charset="0"/>
                <a:cs typeface="Times New Roman" panose="02020603050405020304" pitchFamily="18" charset="0"/>
              </a:rPr>
              <a:t>Bài</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văn</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i="1" dirty="0">
                <a:solidFill>
                  <a:srgbClr val="FF0000"/>
                </a:solidFill>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Quê</a:t>
            </a:r>
            <a:r>
              <a:rPr lang="en-US" altLang="en-US" sz="2800" b="1" i="1" dirty="0">
                <a:solidFill>
                  <a:srgbClr val="FF0000"/>
                </a:solidFill>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hương</a:t>
            </a:r>
            <a:r>
              <a:rPr lang="en-US" altLang="en-US" sz="2800" b="1" i="1" dirty="0">
                <a:solidFill>
                  <a:srgbClr val="FF0000"/>
                </a:solidFill>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trong</a:t>
            </a:r>
            <a:r>
              <a:rPr lang="en-US" altLang="en-US" sz="2800" b="1" i="1" dirty="0">
                <a:solidFill>
                  <a:srgbClr val="FF0000"/>
                </a:solidFill>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tình</a:t>
            </a:r>
            <a:r>
              <a:rPr lang="en-US" altLang="en-US" sz="2800" b="1" i="1" dirty="0">
                <a:solidFill>
                  <a:srgbClr val="FF0000"/>
                </a:solidFill>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thương</a:t>
            </a:r>
            <a:r>
              <a:rPr lang="en-US" altLang="en-US" sz="2800" b="1" i="1" dirty="0">
                <a:solidFill>
                  <a:srgbClr val="FF0000"/>
                </a:solidFill>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nỗi</a:t>
            </a:r>
            <a:r>
              <a:rPr lang="en-US" altLang="en-US" sz="2800" b="1" i="1" dirty="0">
                <a:solidFill>
                  <a:srgbClr val="FF0000"/>
                </a:solidFill>
                <a:latin typeface="Times New Roman" panose="02020603050405020304" pitchFamily="18" charset="0"/>
                <a:cs typeface="Times New Roman" panose="02020603050405020304" pitchFamily="18" charset="0"/>
              </a:rPr>
              <a:t> </a:t>
            </a:r>
            <a:r>
              <a:rPr lang="en-US" altLang="en-US" sz="2800" b="1" i="1" dirty="0" err="1">
                <a:solidFill>
                  <a:srgbClr val="FF0000"/>
                </a:solidFill>
                <a:latin typeface="Times New Roman" panose="02020603050405020304" pitchFamily="18" charset="0"/>
                <a:cs typeface="Times New Roman" panose="02020603050405020304" pitchFamily="18" charset="0"/>
              </a:rPr>
              <a:t>nhớ</a:t>
            </a:r>
            <a:endParaRPr lang="en-US" altLang="en-US" sz="2800" b="1" dirty="0">
              <a:solidFill>
                <a:srgbClr val="FF0000"/>
              </a:solidFill>
              <a:latin typeface="Calibri" panose="020F0502020204030204" pitchFamily="34" charset="0"/>
            </a:endParaRPr>
          </a:p>
        </p:txBody>
      </p:sp>
      <p:sp>
        <p:nvSpPr>
          <p:cNvPr id="19" name="TextBox 18"/>
          <p:cNvSpPr txBox="1"/>
          <p:nvPr/>
        </p:nvSpPr>
        <p:spPr>
          <a:xfrm>
            <a:off x="361591" y="1268760"/>
            <a:ext cx="8782409" cy="1815882"/>
          </a:xfrm>
          <a:prstGeom prst="rect">
            <a:avLst/>
          </a:prstGeom>
          <a:noFill/>
        </p:spPr>
        <p:txBody>
          <a:bodyPr wrap="square" rtlCol="0">
            <a:spAutoFit/>
          </a:bodyPr>
          <a:lstStyle/>
          <a:p>
            <a:r>
              <a:rPr lang="en-US" sz="2800" b="1" dirty="0">
                <a:solidFill>
                  <a:srgbClr val="3803BD"/>
                </a:solidFill>
                <a:latin typeface="Times New Roman" panose="02020603050405020304" pitchFamily="18" charset="0"/>
                <a:cs typeface="Times New Roman" panose="02020603050405020304" pitchFamily="18" charset="0"/>
              </a:rPr>
              <a:t>a. </a:t>
            </a:r>
            <a:r>
              <a:rPr lang="en-US" sz="2800" b="1" dirty="0" err="1">
                <a:solidFill>
                  <a:srgbClr val="3803BD"/>
                </a:solidFill>
                <a:latin typeface="Times New Roman" panose="02020603050405020304" pitchFamily="18" charset="0"/>
                <a:cs typeface="Times New Roman" panose="02020603050405020304" pitchFamily="18" charset="0"/>
              </a:rPr>
              <a:t>Bố</a:t>
            </a:r>
            <a:r>
              <a:rPr lang="en-US" sz="2800" b="1" dirty="0">
                <a:solidFill>
                  <a:srgbClr val="3803BD"/>
                </a:solidFill>
                <a:latin typeface="Times New Roman" panose="02020603050405020304" pitchFamily="18" charset="0"/>
                <a:cs typeface="Times New Roman" panose="02020603050405020304" pitchFamily="18" charset="0"/>
              </a:rPr>
              <a:t> </a:t>
            </a:r>
            <a:r>
              <a:rPr lang="en-US" sz="2800" b="1" dirty="0" err="1">
                <a:solidFill>
                  <a:srgbClr val="3803BD"/>
                </a:solidFill>
                <a:latin typeface="Times New Roman" panose="02020603050405020304" pitchFamily="18" charset="0"/>
                <a:cs typeface="Times New Roman" panose="02020603050405020304" pitchFamily="18" charset="0"/>
              </a:rPr>
              <a:t>cục</a:t>
            </a:r>
            <a:r>
              <a:rPr lang="en-US" sz="2800" b="1" dirty="0">
                <a:solidFill>
                  <a:srgbClr val="3803BD"/>
                </a:solidFill>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3 </a:t>
            </a:r>
            <a:r>
              <a:rPr lang="en-US" sz="2800" b="1" dirty="0" err="1">
                <a:latin typeface="Times New Roman" panose="02020603050405020304" pitchFamily="18" charset="0"/>
                <a:cs typeface="Times New Roman" panose="02020603050405020304" pitchFamily="18" charset="0"/>
              </a:rPr>
              <a:t>phần</a:t>
            </a:r>
            <a:r>
              <a:rPr lang="en-US" sz="2800" b="1" dirty="0">
                <a:latin typeface="Times New Roman" panose="02020603050405020304" pitchFamily="18" charset="0"/>
                <a:cs typeface="Times New Roman" panose="02020603050405020304" pitchFamily="18" charset="0"/>
              </a:rPr>
              <a:t>.</a:t>
            </a:r>
          </a:p>
          <a:p>
            <a:r>
              <a:rPr lang="en-US" sz="2800" b="1" dirty="0">
                <a:latin typeface="Times New Roman" panose="02020603050405020304" pitchFamily="18" charset="0"/>
                <a:cs typeface="Times New Roman" panose="02020603050405020304" pitchFamily="18" charset="0"/>
              </a:rPr>
              <a:t>- Mở bài: Từ đầu → “khởi đầu rực rỡ”.</a:t>
            </a:r>
          </a:p>
          <a:p>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cs typeface="Times New Roman" panose="02020603050405020304" pitchFamily="18" charset="0"/>
              </a:rPr>
              <a:t>thành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thực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Tế</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Hanh</a:t>
            </a:r>
            <a:r>
              <a:rPr lang="en-US" sz="2800" b="1" dirty="0">
                <a:latin typeface="Times New Roman" panose="02020603050405020304" pitchFamily="18" charset="0"/>
                <a:cs typeface="Times New Roman" panose="02020603050405020304" pitchFamily="18" charset="0"/>
              </a:rPr>
              <a:t>”.</a:t>
            </a:r>
          </a:p>
          <a:p>
            <a:r>
              <a:rPr lang="en-US" sz="2800" b="1" dirty="0">
                <a:latin typeface="Times New Roman" panose="02020603050405020304" pitchFamily="18" charset="0"/>
                <a:cs typeface="Times New Roman" panose="02020603050405020304" pitchFamily="18" charset="0"/>
              </a:rPr>
              <a:t>- Kết bài: “Quê hương” → “thắm thiết”.</a:t>
            </a:r>
            <a:endParaRPr lang="en-US" sz="2800" b="1" dirty="0"/>
          </a:p>
        </p:txBody>
      </p:sp>
      <p:sp>
        <p:nvSpPr>
          <p:cNvPr id="20" name="Text Box 7"/>
          <p:cNvSpPr txBox="1">
            <a:spLocks noChangeArrowheads="1"/>
          </p:cNvSpPr>
          <p:nvPr/>
        </p:nvSpPr>
        <p:spPr bwMode="auto">
          <a:xfrm>
            <a:off x="107504" y="3429000"/>
            <a:ext cx="885698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ts val="600"/>
              </a:spcBef>
            </a:pPr>
            <a:r>
              <a:rPr lang="en-US" altLang="en-US" sz="2800" dirty="0">
                <a:solidFill>
                  <a:srgbClr val="3803BD"/>
                </a:solidFill>
                <a:latin typeface="Times New Roman" panose="02020603050405020304" pitchFamily="18" charset="0"/>
                <a:cs typeface="Times New Roman" panose="02020603050405020304" pitchFamily="18" charset="0"/>
              </a:rPr>
              <a:t>    b. </a:t>
            </a:r>
            <a:r>
              <a:rPr lang="en-US" altLang="en-US" sz="2800" dirty="0" err="1">
                <a:solidFill>
                  <a:srgbClr val="3803BD"/>
                </a:solidFill>
                <a:latin typeface="Times New Roman" panose="02020603050405020304" pitchFamily="18" charset="0"/>
                <a:cs typeface="Times New Roman" panose="02020603050405020304" pitchFamily="18" charset="0"/>
              </a:rPr>
              <a:t>Các</a:t>
            </a:r>
            <a:r>
              <a:rPr lang="en-US" altLang="en-US" sz="2800" dirty="0">
                <a:solidFill>
                  <a:srgbClr val="3803BD"/>
                </a:solidFill>
                <a:latin typeface="Times New Roman" panose="02020603050405020304" pitchFamily="18" charset="0"/>
                <a:cs typeface="Times New Roman" panose="02020603050405020304" pitchFamily="18" charset="0"/>
              </a:rPr>
              <a:t> </a:t>
            </a:r>
            <a:r>
              <a:rPr lang="en-US" altLang="en-US" sz="2800" dirty="0" err="1">
                <a:solidFill>
                  <a:srgbClr val="3803BD"/>
                </a:solidFill>
                <a:latin typeface="Times New Roman" panose="02020603050405020304" pitchFamily="18" charset="0"/>
                <a:cs typeface="Times New Roman" panose="02020603050405020304" pitchFamily="18" charset="0"/>
              </a:rPr>
              <a:t>luận</a:t>
            </a:r>
            <a:r>
              <a:rPr lang="en-US" altLang="en-US" sz="2800" dirty="0">
                <a:solidFill>
                  <a:srgbClr val="3803BD"/>
                </a:solidFill>
                <a:latin typeface="Times New Roman" panose="02020603050405020304" pitchFamily="18" charset="0"/>
                <a:cs typeface="Times New Roman" panose="02020603050405020304" pitchFamily="18" charset="0"/>
              </a:rPr>
              <a:t> </a:t>
            </a:r>
            <a:r>
              <a:rPr lang="en-US" altLang="en-US" sz="2800" dirty="0" err="1">
                <a:solidFill>
                  <a:srgbClr val="3803BD"/>
                </a:solidFill>
                <a:latin typeface="Times New Roman" panose="02020603050405020304" pitchFamily="18" charset="0"/>
                <a:cs typeface="Times New Roman" panose="02020603050405020304" pitchFamily="18" charset="0"/>
              </a:rPr>
              <a:t>điểm</a:t>
            </a:r>
            <a:r>
              <a:rPr lang="en-US" altLang="en-US" sz="2800" dirty="0">
                <a:solidFill>
                  <a:srgbClr val="3803BD"/>
                </a:solidFill>
                <a:latin typeface="Times New Roman" panose="02020603050405020304" pitchFamily="18" charset="0"/>
                <a:cs typeface="Times New Roman" panose="02020603050405020304" pitchFamily="18" charset="0"/>
              </a:rPr>
              <a:t> </a:t>
            </a:r>
            <a:r>
              <a:rPr lang="en-US" altLang="en-US" sz="2800" dirty="0" err="1">
                <a:solidFill>
                  <a:srgbClr val="3803BD"/>
                </a:solidFill>
                <a:latin typeface="Times New Roman" panose="02020603050405020304" pitchFamily="18" charset="0"/>
                <a:cs typeface="Times New Roman" panose="02020603050405020304" pitchFamily="18" charset="0"/>
              </a:rPr>
              <a:t>trong</a:t>
            </a:r>
            <a:r>
              <a:rPr lang="en-US" altLang="en-US" sz="2800" dirty="0">
                <a:solidFill>
                  <a:srgbClr val="3803BD"/>
                </a:solidFill>
                <a:latin typeface="Times New Roman" panose="02020603050405020304" pitchFamily="18" charset="0"/>
                <a:cs typeface="Times New Roman" panose="02020603050405020304" pitchFamily="18" charset="0"/>
              </a:rPr>
              <a:t> </a:t>
            </a:r>
            <a:r>
              <a:rPr lang="en-US" altLang="en-US" sz="2800" dirty="0" err="1">
                <a:solidFill>
                  <a:srgbClr val="3803BD"/>
                </a:solidFill>
                <a:latin typeface="Times New Roman" panose="02020603050405020304" pitchFamily="18" charset="0"/>
                <a:cs typeface="Times New Roman" panose="02020603050405020304" pitchFamily="18" charset="0"/>
              </a:rPr>
              <a:t>phần</a:t>
            </a:r>
            <a:r>
              <a:rPr lang="en-US" altLang="en-US" sz="2800" dirty="0">
                <a:solidFill>
                  <a:srgbClr val="3803BD"/>
                </a:solidFill>
                <a:latin typeface="Times New Roman" panose="02020603050405020304" pitchFamily="18" charset="0"/>
                <a:cs typeface="Times New Roman" panose="02020603050405020304" pitchFamily="18" charset="0"/>
              </a:rPr>
              <a:t> t</a:t>
            </a:r>
            <a:r>
              <a:rPr lang="vi-VN" altLang="en-US" sz="2800" dirty="0">
                <a:solidFill>
                  <a:srgbClr val="3803BD"/>
                </a:solidFill>
                <a:latin typeface="Times New Roman" panose="02020603050405020304" pitchFamily="18" charset="0"/>
                <a:cs typeface="Times New Roman" panose="02020603050405020304" pitchFamily="18" charset="0"/>
              </a:rPr>
              <a:t>hân bài</a:t>
            </a:r>
            <a:r>
              <a:rPr lang="en-US" altLang="en-US" sz="2800" dirty="0">
                <a:solidFill>
                  <a:srgbClr val="3803BD"/>
                </a:solidFill>
                <a:latin typeface="Times New Roman" panose="02020603050405020304" pitchFamily="18" charset="0"/>
                <a:cs typeface="Times New Roman" panose="02020603050405020304" pitchFamily="18" charset="0"/>
              </a:rPr>
              <a:t> (</a:t>
            </a:r>
            <a:r>
              <a:rPr lang="en-US" altLang="en-US" sz="2800" dirty="0" err="1">
                <a:solidFill>
                  <a:srgbClr val="3803BD"/>
                </a:solidFill>
                <a:latin typeface="Times New Roman" panose="02020603050405020304" pitchFamily="18" charset="0"/>
                <a:cs typeface="Times New Roman" panose="02020603050405020304" pitchFamily="18" charset="0"/>
              </a:rPr>
              <a:t>gạch</a:t>
            </a:r>
            <a:r>
              <a:rPr lang="en-US" altLang="en-US" sz="2800" dirty="0">
                <a:solidFill>
                  <a:srgbClr val="3803BD"/>
                </a:solidFill>
                <a:latin typeface="Times New Roman" panose="02020603050405020304" pitchFamily="18" charset="0"/>
                <a:cs typeface="Times New Roman" panose="02020603050405020304" pitchFamily="18" charset="0"/>
              </a:rPr>
              <a:t> </a:t>
            </a:r>
            <a:r>
              <a:rPr lang="en-US" altLang="en-US" sz="2800" dirty="0" err="1">
                <a:solidFill>
                  <a:srgbClr val="3803BD"/>
                </a:solidFill>
                <a:latin typeface="Times New Roman" panose="02020603050405020304" pitchFamily="18" charset="0"/>
                <a:cs typeface="Times New Roman" panose="02020603050405020304" pitchFamily="18" charset="0"/>
              </a:rPr>
              <a:t>trong</a:t>
            </a:r>
            <a:r>
              <a:rPr lang="en-US" altLang="en-US" sz="2800" dirty="0">
                <a:solidFill>
                  <a:srgbClr val="3803BD"/>
                </a:solidFill>
                <a:latin typeface="Times New Roman" panose="02020603050405020304" pitchFamily="18" charset="0"/>
                <a:cs typeface="Times New Roman" panose="02020603050405020304" pitchFamily="18" charset="0"/>
              </a:rPr>
              <a:t> SGK) </a:t>
            </a:r>
          </a:p>
        </p:txBody>
      </p:sp>
    </p:spTree>
    <p:extLst>
      <p:ext uri="{BB962C8B-B14F-4D97-AF65-F5344CB8AC3E}">
        <p14:creationId xmlns:p14="http://schemas.microsoft.com/office/powerpoint/2010/main" val="2195602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arn(inVertical)">
                                      <p:cBhvr>
                                        <p:cTn id="1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4"/>
          <p:cNvSpPr txBox="1">
            <a:spLocks noChangeArrowheads="1"/>
          </p:cNvSpPr>
          <p:nvPr/>
        </p:nvSpPr>
        <p:spPr bwMode="auto">
          <a:xfrm>
            <a:off x="323529" y="319143"/>
            <a:ext cx="8729032" cy="4339650"/>
          </a:xfrm>
          <a:prstGeom prst="rect">
            <a:avLst/>
          </a:prstGeom>
          <a:solidFill>
            <a:schemeClr val="bg1"/>
          </a:solidFill>
          <a:ln w="57150">
            <a:solidFill>
              <a:schemeClr val="accent6">
                <a:lumMod val="40000"/>
                <a:lumOff val="60000"/>
              </a:schemeClr>
            </a:solidFill>
          </a:ln>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just" eaLnBrk="1" hangingPunct="1">
              <a:spcBef>
                <a:spcPts val="600"/>
              </a:spcBef>
            </a:pPr>
            <a:r>
              <a:rPr lang="en-US" altLang="en-US" sz="3200" u="sng" dirty="0" err="1">
                <a:latin typeface="Times New Roman" panose="02020603050405020304" pitchFamily="18" charset="0"/>
                <a:cs typeface="Times New Roman" panose="02020603050405020304" pitchFamily="18" charset="0"/>
              </a:rPr>
              <a:t>Luận</a:t>
            </a:r>
            <a:r>
              <a:rPr lang="en-US" altLang="en-US" sz="3200" u="sng" dirty="0">
                <a:latin typeface="Times New Roman" panose="02020603050405020304" pitchFamily="18" charset="0"/>
                <a:cs typeface="Times New Roman" panose="02020603050405020304" pitchFamily="18" charset="0"/>
              </a:rPr>
              <a:t> </a:t>
            </a:r>
            <a:r>
              <a:rPr lang="en-US" altLang="en-US" sz="3200" u="sng" dirty="0" err="1">
                <a:latin typeface="Times New Roman" panose="02020603050405020304" pitchFamily="18" charset="0"/>
                <a:cs typeface="Times New Roman" panose="02020603050405020304" pitchFamily="18" charset="0"/>
              </a:rPr>
              <a:t>điểm</a:t>
            </a:r>
            <a:r>
              <a:rPr lang="en-US" altLang="en-US" sz="3200" u="sng" dirty="0">
                <a:latin typeface="Times New Roman" panose="02020603050405020304" pitchFamily="18" charset="0"/>
                <a:cs typeface="Times New Roman" panose="02020603050405020304" pitchFamily="18" charset="0"/>
              </a:rPr>
              <a:t> 1</a:t>
            </a:r>
            <a:r>
              <a:rPr lang="en-US" altLang="en-US" sz="3200" b="0" dirty="0">
                <a:latin typeface="Times New Roman" panose="02020603050405020304" pitchFamily="18" charset="0"/>
                <a:cs typeface="Times New Roman" panose="02020603050405020304" pitchFamily="18" charset="0"/>
              </a:rPr>
              <a:t>: </a:t>
            </a:r>
            <a:r>
              <a:rPr lang="en-US" altLang="en-US" sz="3200" b="0" u="sng" dirty="0" err="1">
                <a:latin typeface="Times New Roman" panose="02020603050405020304" pitchFamily="18" charset="0"/>
                <a:cs typeface="Times New Roman" panose="02020603050405020304" pitchFamily="18" charset="0"/>
              </a:rPr>
              <a:t>Cảnh</a:t>
            </a:r>
            <a:r>
              <a:rPr lang="en-US" altLang="en-US" sz="3200" b="0" u="sng" dirty="0">
                <a:latin typeface="Times New Roman" panose="02020603050405020304" pitchFamily="18" charset="0"/>
                <a:cs typeface="Times New Roman" panose="02020603050405020304" pitchFamily="18" charset="0"/>
              </a:rPr>
              <a:t> </a:t>
            </a:r>
            <a:r>
              <a:rPr lang="en-US" altLang="en-US" sz="3200" b="0" u="sng" dirty="0" err="1">
                <a:latin typeface="Times New Roman" panose="02020603050405020304" pitchFamily="18" charset="0"/>
                <a:cs typeface="Times New Roman" panose="02020603050405020304" pitchFamily="18" charset="0"/>
              </a:rPr>
              <a:t>ra</a:t>
            </a:r>
            <a:r>
              <a:rPr lang="en-US" altLang="en-US" sz="3200" b="0" u="sng" dirty="0">
                <a:latin typeface="Times New Roman" panose="02020603050405020304" pitchFamily="18" charset="0"/>
                <a:cs typeface="Times New Roman" panose="02020603050405020304" pitchFamily="18" charset="0"/>
              </a:rPr>
              <a:t> </a:t>
            </a:r>
            <a:r>
              <a:rPr lang="en-US" altLang="en-US" sz="3200" b="0" u="sng" dirty="0" err="1">
                <a:latin typeface="Times New Roman" panose="02020603050405020304" pitchFamily="18" charset="0"/>
                <a:cs typeface="Times New Roman" panose="02020603050405020304" pitchFamily="18" charset="0"/>
              </a:rPr>
              <a:t>khơi</a:t>
            </a:r>
            <a:r>
              <a:rPr lang="en-US" altLang="en-US" sz="3200" b="0" u="sng" dirty="0">
                <a:latin typeface="Times New Roman" panose="02020603050405020304" pitchFamily="18" charset="0"/>
                <a:cs typeface="Times New Roman" panose="02020603050405020304" pitchFamily="18" charset="0"/>
              </a:rPr>
              <a:t> </a:t>
            </a:r>
            <a:r>
              <a:rPr lang="en-US" altLang="en-US" sz="3200" b="0" u="sng" dirty="0" err="1">
                <a:latin typeface="Times New Roman" panose="02020603050405020304" pitchFamily="18" charset="0"/>
                <a:cs typeface="Times New Roman" panose="02020603050405020304" pitchFamily="18" charset="0"/>
              </a:rPr>
              <a:t>đánh</a:t>
            </a:r>
            <a:r>
              <a:rPr lang="en-US" altLang="en-US" sz="3200" b="0" u="sng" dirty="0">
                <a:latin typeface="Times New Roman" panose="02020603050405020304" pitchFamily="18" charset="0"/>
                <a:cs typeface="Times New Roman" panose="02020603050405020304" pitchFamily="18" charset="0"/>
              </a:rPr>
              <a:t> </a:t>
            </a:r>
            <a:r>
              <a:rPr lang="en-US" altLang="en-US" sz="3200" b="0" u="sng" dirty="0" err="1">
                <a:latin typeface="Times New Roman" panose="02020603050405020304" pitchFamily="18" charset="0"/>
                <a:cs typeface="Times New Roman" panose="02020603050405020304" pitchFamily="18" charset="0"/>
              </a:rPr>
              <a:t>cá</a:t>
            </a:r>
            <a:r>
              <a:rPr lang="en-US" altLang="en-US" sz="3200" b="0" dirty="0">
                <a:latin typeface="Times New Roman" panose="02020603050405020304" pitchFamily="18" charset="0"/>
                <a:cs typeface="Times New Roman" panose="02020603050405020304" pitchFamily="18" charset="0"/>
              </a:rPr>
              <a:t>.</a:t>
            </a:r>
          </a:p>
          <a:p>
            <a:pPr algn="just" eaLnBrk="1" hangingPunct="1">
              <a:spcBef>
                <a:spcPts val="600"/>
              </a:spcBef>
            </a:pPr>
            <a:r>
              <a:rPr lang="en-US" altLang="en-US" sz="3200" b="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Nội</a:t>
            </a:r>
            <a:r>
              <a:rPr lang="en-US" altLang="en-US" sz="3200" dirty="0">
                <a:latin typeface="Times New Roman" panose="02020603050405020304" pitchFamily="18" charset="0"/>
                <a:cs typeface="Times New Roman" panose="02020603050405020304" pitchFamily="18" charset="0"/>
              </a:rPr>
              <a:t> dung: </a:t>
            </a:r>
            <a:r>
              <a:rPr lang="en-US" altLang="en-US" sz="3200" dirty="0" err="1">
                <a:latin typeface="Times New Roman" panose="02020603050405020304" pitchFamily="18" charset="0"/>
                <a:cs typeface="Times New Roman" panose="02020603050405020304" pitchFamily="18" charset="0"/>
              </a:rPr>
              <a:t>Vẻ</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đẹp</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trẻ</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trung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giàu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sức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đầy</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khí</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thế</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vượt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trường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giang</a:t>
            </a:r>
            <a:r>
              <a:rPr lang="en-US" altLang="en-US" sz="3200" dirty="0">
                <a:latin typeface="Times New Roman" panose="02020603050405020304" pitchFamily="18" charset="0"/>
                <a:cs typeface="Times New Roman" panose="02020603050405020304" pitchFamily="18" charset="0"/>
              </a:rPr>
              <a:t>.</a:t>
            </a:r>
          </a:p>
          <a:p>
            <a:pPr algn="just" eaLnBrk="1" hangingPunct="1">
              <a:spcBef>
                <a:spcPts val="600"/>
              </a:spcBef>
            </a:pP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Nghệ</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thuật</a:t>
            </a:r>
            <a:r>
              <a:rPr lang="en-US" altLang="en-US" sz="3200" dirty="0">
                <a:latin typeface="Times New Roman" panose="02020603050405020304" pitchFamily="18" charset="0"/>
                <a:cs typeface="Times New Roman" panose="02020603050405020304" pitchFamily="18" charset="0"/>
              </a:rPr>
              <a:t>: </a:t>
            </a:r>
          </a:p>
          <a:p>
            <a:pPr algn="just" eaLnBrk="1" hangingPunct="1">
              <a:spcBef>
                <a:spcPts val="600"/>
              </a:spcBef>
            </a:pPr>
            <a:r>
              <a:rPr lang="en-US" altLang="en-US" sz="3200" dirty="0">
                <a:latin typeface="Times New Roman" panose="02020603050405020304" pitchFamily="18" charset="0"/>
                <a:cs typeface="Times New Roman" panose="02020603050405020304" pitchFamily="18" charset="0"/>
              </a:rPr>
              <a:t>   + </a:t>
            </a:r>
            <a:r>
              <a:rPr lang="en-US" altLang="en-US" sz="3200" dirty="0" err="1">
                <a:latin typeface="Times New Roman" panose="02020603050405020304" pitchFamily="18" charset="0"/>
                <a:cs typeface="Times New Roman" panose="02020603050405020304" pitchFamily="18" charset="0"/>
              </a:rPr>
              <a:t>Từ</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ngữ</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gợi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cảm</a:t>
            </a:r>
            <a:r>
              <a:rPr lang="en-US" altLang="en-US" sz="3200"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trong</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nhẹ</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hồng</a:t>
            </a:r>
            <a:r>
              <a:rPr lang="en-US" altLang="en-US" sz="3200" i="1" dirty="0">
                <a:latin typeface="Times New Roman" panose="02020603050405020304" pitchFamily="18" charset="0"/>
                <a:cs typeface="Times New Roman" panose="02020603050405020304" pitchFamily="18" charset="0"/>
              </a:rPr>
              <a:t>”…</a:t>
            </a:r>
            <a:r>
              <a:rPr lang="en-US" altLang="en-US" sz="3200" dirty="0">
                <a:latin typeface="Times New Roman" panose="02020603050405020304" pitchFamily="18" charset="0"/>
                <a:cs typeface="Times New Roman" panose="02020603050405020304" pitchFamily="18" charset="0"/>
              </a:rPr>
              <a:t> </a:t>
            </a:r>
          </a:p>
          <a:p>
            <a:pPr algn="just" eaLnBrk="1" hangingPunct="1">
              <a:spcBef>
                <a:spcPts val="600"/>
              </a:spcBef>
            </a:pPr>
            <a:r>
              <a:rPr lang="en-US" altLang="en-US" sz="3200" dirty="0">
                <a:latin typeface="Times New Roman" panose="02020603050405020304" pitchFamily="18" charset="0"/>
                <a:cs typeface="Times New Roman" panose="02020603050405020304" pitchFamily="18" charset="0"/>
              </a:rPr>
              <a:t>   + </a:t>
            </a:r>
            <a:r>
              <a:rPr lang="en-US" altLang="en-US" sz="3200" dirty="0" err="1">
                <a:latin typeface="Times New Roman" panose="02020603050405020304" pitchFamily="18" charset="0"/>
                <a:cs typeface="Times New Roman" panose="02020603050405020304" pitchFamily="18" charset="0"/>
              </a:rPr>
              <a:t>Hình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ảnh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thơ</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đẹp</a:t>
            </a:r>
            <a:r>
              <a:rPr lang="en-US" altLang="en-US" sz="3200" dirty="0">
                <a:latin typeface="Times New Roman" panose="02020603050405020304" pitchFamily="18" charset="0"/>
                <a:cs typeface="Times New Roman" panose="02020603050405020304" pitchFamily="18" charset="0"/>
              </a:rPr>
              <a:t>, so </a:t>
            </a:r>
            <a:r>
              <a:rPr lang="en-US" altLang="en-US" sz="3200" dirty="0" err="1">
                <a:latin typeface="Times New Roman" panose="02020603050405020304" pitchFamily="18" charset="0"/>
                <a:cs typeface="Times New Roman" panose="02020603050405020304" pitchFamily="18" charset="0"/>
              </a:rPr>
              <a:t>sánh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nhân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hoá</a:t>
            </a:r>
            <a:r>
              <a:rPr lang="en-US" altLang="en-US" sz="3200"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chiếc</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thuyền</a:t>
            </a:r>
            <a:r>
              <a:rPr lang="en-US" altLang="en-US" sz="3200" i="1" dirty="0">
                <a:latin typeface="Times New Roman" panose="02020603050405020304" pitchFamily="18" charset="0"/>
                <a:cs typeface="Times New Roman" panose="02020603050405020304" pitchFamily="18" charset="0"/>
              </a:rPr>
              <a:t>” – “</a:t>
            </a:r>
            <a:r>
              <a:rPr lang="en-US" altLang="en-US" sz="3200" i="1" dirty="0" err="1">
                <a:latin typeface="Times New Roman" panose="02020603050405020304" pitchFamily="18" charset="0"/>
                <a:cs typeface="Times New Roman" panose="02020603050405020304" pitchFamily="18" charset="0"/>
              </a:rPr>
              <a:t>tuấn</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mã</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cánh</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buồm</a:t>
            </a:r>
            <a:r>
              <a:rPr lang="en-US" altLang="en-US" sz="3200" i="1" dirty="0">
                <a:latin typeface="Times New Roman" panose="02020603050405020304" pitchFamily="18" charset="0"/>
                <a:cs typeface="Times New Roman" panose="02020603050405020304" pitchFamily="18" charset="0"/>
              </a:rPr>
              <a:t>” – “</a:t>
            </a:r>
            <a:r>
              <a:rPr lang="en-US" altLang="en-US" sz="3200" i="1" dirty="0" err="1">
                <a:latin typeface="Times New Roman" panose="02020603050405020304" pitchFamily="18" charset="0"/>
                <a:cs typeface="Times New Roman" panose="02020603050405020304" pitchFamily="18" charset="0"/>
              </a:rPr>
              <a:t>mảnh</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hồn</a:t>
            </a:r>
            <a:r>
              <a:rPr lang="en-US" altLang="en-US" sz="3200" i="1" dirty="0">
                <a:latin typeface="Times New Roman" panose="02020603050405020304" pitchFamily="18" charset="0"/>
                <a:cs typeface="Times New Roman" panose="02020603050405020304" pitchFamily="18" charset="0"/>
              </a:rPr>
              <a:t> </a:t>
            </a:r>
            <a:r>
              <a:rPr lang="en-US" altLang="en-US" sz="3200" i="1" dirty="0" err="1">
                <a:latin typeface="Times New Roman" panose="02020603050405020304" pitchFamily="18" charset="0"/>
                <a:cs typeface="Times New Roman" panose="02020603050405020304" pitchFamily="18" charset="0"/>
              </a:rPr>
              <a:t>làng</a:t>
            </a:r>
            <a:r>
              <a:rPr lang="en-US" altLang="en-US" sz="3200"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2307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1520" y="859360"/>
            <a:ext cx="5413783" cy="584775"/>
          </a:xfrm>
          <a:prstGeom prst="rect">
            <a:avLst/>
          </a:prstGeom>
        </p:spPr>
        <p:txBody>
          <a:bodyPr wrap="square">
            <a:spAutoFit/>
          </a:bodyPr>
          <a:lstStyle/>
          <a:p>
            <a:pPr lvl="0" algn="l"/>
            <a:r>
              <a:rPr lang="vi-VN" altLang="vi-VN" sz="3200" i="1" dirty="0">
                <a:solidFill>
                  <a:srgbClr val="FFCC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p:txBody>
      </p:sp>
      <p:sp>
        <p:nvSpPr>
          <p:cNvPr id="4" name="TextBox 3"/>
          <p:cNvSpPr txBox="1"/>
          <p:nvPr/>
        </p:nvSpPr>
        <p:spPr>
          <a:xfrm>
            <a:off x="1" y="415831"/>
            <a:ext cx="184731" cy="369332"/>
          </a:xfrm>
          <a:prstGeom prst="rect">
            <a:avLst/>
          </a:prstGeom>
          <a:noFill/>
        </p:spPr>
        <p:txBody>
          <a:bodyPr wrap="none" rtlCol="0">
            <a:spAutoFit/>
          </a:bodyPr>
          <a:lstStyle/>
          <a:p>
            <a:endParaRPr lang="en-US"/>
          </a:p>
        </p:txBody>
      </p:sp>
      <p:sp>
        <p:nvSpPr>
          <p:cNvPr id="15" name="Text Box 5"/>
          <p:cNvSpPr txBox="1">
            <a:spLocks noChangeArrowheads="1"/>
          </p:cNvSpPr>
          <p:nvPr/>
        </p:nvSpPr>
        <p:spPr bwMode="auto">
          <a:xfrm>
            <a:off x="395536" y="116632"/>
            <a:ext cx="8517157" cy="954107"/>
          </a:xfrm>
          <a:prstGeom prst="rect">
            <a:avLst/>
          </a:prstGeom>
          <a:solidFill>
            <a:schemeClr val="bg1"/>
          </a:solidFill>
          <a:ln w="57150">
            <a:solidFill>
              <a:schemeClr val="bg1"/>
            </a:solidFill>
          </a:ln>
          <a:effec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2800" u="sng" dirty="0" err="1">
                <a:latin typeface="Times New Roman" panose="02020603050405020304" pitchFamily="18" charset="0"/>
                <a:cs typeface="Times New Roman" panose="02020603050405020304" pitchFamily="18" charset="0"/>
              </a:rPr>
              <a:t>Luận</a:t>
            </a:r>
            <a:r>
              <a:rPr lang="en-US" sz="2800" u="sng" dirty="0">
                <a:latin typeface="Times New Roman" panose="02020603050405020304" pitchFamily="18" charset="0"/>
                <a:cs typeface="Times New Roman" panose="02020603050405020304" pitchFamily="18" charset="0"/>
              </a:rPr>
              <a:t> </a:t>
            </a:r>
            <a:r>
              <a:rPr lang="en-US" sz="2800" u="sng" dirty="0" err="1">
                <a:latin typeface="Times New Roman" panose="02020603050405020304" pitchFamily="18" charset="0"/>
                <a:cs typeface="Times New Roman" panose="02020603050405020304" pitchFamily="18" charset="0"/>
              </a:rPr>
              <a:t>điểm</a:t>
            </a:r>
            <a:r>
              <a:rPr lang="en-US" sz="2800" u="sng" dirty="0">
                <a:latin typeface="Times New Roman" panose="02020603050405020304" pitchFamily="18" charset="0"/>
                <a:cs typeface="Times New Roman" panose="02020603050405020304" pitchFamily="18" charset="0"/>
              </a:rPr>
              <a:t> 2: </a:t>
            </a:r>
          </a:p>
          <a:p>
            <a:pPr algn="just" eaLnBrk="1" hangingPunct="1"/>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vui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nhộn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cs typeface="Times New Roman" panose="02020603050405020304" pitchFamily="18" charset="0"/>
              </a:rPr>
              <a:t>, no </a:t>
            </a:r>
            <a:r>
              <a:rPr lang="en-US" sz="2800" dirty="0" err="1">
                <a:latin typeface="Times New Roman" panose="02020603050405020304" pitchFamily="18" charset="0"/>
                <a:cs typeface="Times New Roman" panose="02020603050405020304" pitchFamily="18" charset="0"/>
              </a:rPr>
              <a:t>đủ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yên</a:t>
            </a:r>
            <a:r>
              <a:rPr lang="en-US" sz="2800" dirty="0">
                <a:latin typeface="Times New Roman" panose="02020603050405020304" pitchFamily="18" charset="0"/>
                <a:cs typeface="Times New Roman" panose="02020603050405020304" pitchFamily="18" charset="0"/>
              </a:rPr>
              <a:t>.</a:t>
            </a:r>
            <a:endParaRPr lang="en-US" altLang="en-US" sz="2800" dirty="0">
              <a:latin typeface="Times New Roman" panose="02020603050405020304" pitchFamily="18" charset="0"/>
              <a:cs typeface="Times New Roman" panose="02020603050405020304" pitchFamily="18" charset="0"/>
            </a:endParaRPr>
          </a:p>
        </p:txBody>
      </p:sp>
      <p:sp>
        <p:nvSpPr>
          <p:cNvPr id="16" name="Text Box 5"/>
          <p:cNvSpPr txBox="1">
            <a:spLocks noChangeArrowheads="1"/>
          </p:cNvSpPr>
          <p:nvPr/>
        </p:nvSpPr>
        <p:spPr bwMode="auto">
          <a:xfrm>
            <a:off x="395535" y="1326247"/>
            <a:ext cx="8589165" cy="2246769"/>
          </a:xfrm>
          <a:prstGeom prst="rect">
            <a:avLst/>
          </a:prstGeom>
          <a:solidFill>
            <a:schemeClr val="bg1"/>
          </a:solidFill>
          <a:ln w="57150">
            <a:solidFill>
              <a:schemeClr val="bg1"/>
            </a:solidFill>
          </a:ln>
          <a:effec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2800" u="sng" dirty="0" err="1">
                <a:latin typeface="Times New Roman" panose="02020603050405020304" pitchFamily="18" charset="0"/>
                <a:cs typeface="Times New Roman" panose="02020603050405020304" pitchFamily="18" charset="0"/>
              </a:rPr>
              <a:t>Luận</a:t>
            </a:r>
            <a:r>
              <a:rPr lang="en-US" sz="2800" u="sng" dirty="0">
                <a:latin typeface="Times New Roman" panose="02020603050405020304" pitchFamily="18" charset="0"/>
                <a:cs typeface="Times New Roman" panose="02020603050405020304" pitchFamily="18" charset="0"/>
              </a:rPr>
              <a:t> </a:t>
            </a:r>
            <a:r>
              <a:rPr lang="en-US" sz="2800" u="sng" dirty="0" err="1">
                <a:latin typeface="Times New Roman" panose="02020603050405020304" pitchFamily="18" charset="0"/>
                <a:cs typeface="Times New Roman" panose="02020603050405020304" pitchFamily="18" charset="0"/>
              </a:rPr>
              <a:t>điểm</a:t>
            </a:r>
            <a:r>
              <a:rPr lang="en-US" sz="2800" u="sng" dirty="0">
                <a:latin typeface="Times New Roman" panose="02020603050405020304" pitchFamily="18" charset="0"/>
                <a:cs typeface="Times New Roman" panose="02020603050405020304" pitchFamily="18" charset="0"/>
              </a:rPr>
              <a:t> 3: </a:t>
            </a: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hay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Quê</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hương</a:t>
            </a:r>
            <a:r>
              <a:rPr lang="en-US" sz="2800"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mặn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khơi</a:t>
            </a:r>
            <a:r>
              <a:rPr lang="en-US" sz="2800" dirty="0">
                <a:latin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cs typeface="Times New Roman" panose="02020603050405020304" pitchFamily="18" charset="0"/>
              </a:rPr>
              <a:t>  </a:t>
            </a:r>
            <a:endParaRPr lang="en-US" sz="2800" i="1" dirty="0">
              <a:effectLst/>
              <a:latin typeface="Times New Roman" panose="02020603050405020304" pitchFamily="18" charset="0"/>
              <a:cs typeface="Times New Roman" panose="02020603050405020304" pitchFamily="18" charset="0"/>
            </a:endParaRPr>
          </a:p>
          <a:p>
            <a:pPr eaLnBrk="1" hangingPunct="1"/>
            <a:endParaRPr lang="en-US" altLang="en-US" sz="2800" dirty="0">
              <a:latin typeface="Times New Roman" panose="02020603050405020304" pitchFamily="18" charset="0"/>
              <a:cs typeface="Times New Roman" panose="02020603050405020304" pitchFamily="18" charset="0"/>
            </a:endParaRPr>
          </a:p>
        </p:txBody>
      </p:sp>
      <p:sp>
        <p:nvSpPr>
          <p:cNvPr id="6" name="Text Box 5"/>
          <p:cNvSpPr txBox="1">
            <a:spLocks noChangeArrowheads="1"/>
          </p:cNvSpPr>
          <p:nvPr/>
        </p:nvSpPr>
        <p:spPr bwMode="auto">
          <a:xfrm>
            <a:off x="395535" y="3284984"/>
            <a:ext cx="8517157" cy="1384995"/>
          </a:xfrm>
          <a:prstGeom prst="rect">
            <a:avLst/>
          </a:prstGeom>
          <a:solidFill>
            <a:schemeClr val="bg1"/>
          </a:solidFill>
          <a:ln w="57150">
            <a:solidFill>
              <a:schemeClr val="bg1"/>
            </a:solidFill>
          </a:ln>
          <a:effec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2800" u="sng" dirty="0" err="1">
                <a:latin typeface="Times New Roman" panose="02020603050405020304" pitchFamily="18" charset="0"/>
                <a:cs typeface="Times New Roman" panose="02020603050405020304" pitchFamily="18" charset="0"/>
              </a:rPr>
              <a:t>Luận</a:t>
            </a:r>
            <a:r>
              <a:rPr lang="en-US" sz="2800" u="sng" dirty="0">
                <a:latin typeface="Times New Roman" panose="02020603050405020304" pitchFamily="18" charset="0"/>
                <a:cs typeface="Times New Roman" panose="02020603050405020304" pitchFamily="18" charset="0"/>
              </a:rPr>
              <a:t> </a:t>
            </a:r>
            <a:r>
              <a:rPr lang="en-US" sz="2800" u="sng" dirty="0" err="1">
                <a:latin typeface="Times New Roman" panose="02020603050405020304" pitchFamily="18" charset="0"/>
                <a:cs typeface="Times New Roman" panose="02020603050405020304" pitchFamily="18" charset="0"/>
              </a:rPr>
              <a:t>điểm</a:t>
            </a:r>
            <a:r>
              <a:rPr lang="en-US" sz="2800" u="sng" dirty="0">
                <a:latin typeface="Times New Roman" panose="02020603050405020304" pitchFamily="18" charset="0"/>
                <a:cs typeface="Times New Roman" panose="02020603050405020304" pitchFamily="18" charset="0"/>
              </a:rPr>
              <a:t> 4: </a:t>
            </a:r>
          </a:p>
          <a:p>
            <a:pPr algn="just"/>
            <a:r>
              <a:rPr lang="en-US" altLang="en-US" sz="2800" dirty="0" err="1">
                <a:latin typeface="Times New Roman" panose="02020603050405020304" pitchFamily="18" charset="0"/>
                <a:cs typeface="Times New Roman" panose="02020603050405020304" pitchFamily="18" charset="0"/>
              </a:rPr>
              <a:t>Nỗi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nhớ</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quê</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hương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đã</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đọng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lại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thành</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kỉ</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niệm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ám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ảnh</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vẫy</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gọi</a:t>
            </a: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 </a:t>
            </a:r>
            <a:r>
              <a:rPr lang="en-US" altLang="en-US" sz="2800" i="1" dirty="0" err="1">
                <a:latin typeface="Times New Roman" panose="02020603050405020304" pitchFamily="18" charset="0"/>
                <a:cs typeface="Times New Roman" panose="02020603050405020304" pitchFamily="18" charset="0"/>
              </a:rPr>
              <a:t>Tôi</a:t>
            </a:r>
            <a:r>
              <a:rPr lang="en-US" altLang="en-US" sz="2800" i="1" dirty="0">
                <a:latin typeface="Times New Roman" panose="02020603050405020304" pitchFamily="18" charset="0"/>
                <a:cs typeface="Times New Roman" panose="02020603050405020304" pitchFamily="18" charset="0"/>
              </a:rPr>
              <a:t> </a:t>
            </a:r>
            <a:r>
              <a:rPr lang="en-US" altLang="en-US" sz="2800" i="1" dirty="0" err="1">
                <a:latin typeface="Times New Roman" panose="02020603050405020304" pitchFamily="18" charset="0"/>
                <a:cs typeface="Times New Roman" panose="02020603050405020304" pitchFamily="18" charset="0"/>
              </a:rPr>
              <a:t>thấy</a:t>
            </a:r>
            <a:r>
              <a:rPr lang="en-US" altLang="en-US" sz="2800" i="1" dirty="0">
                <a:latin typeface="Times New Roman" panose="02020603050405020304" pitchFamily="18" charset="0"/>
                <a:cs typeface="Times New Roman" panose="02020603050405020304" pitchFamily="18" charset="0"/>
              </a:rPr>
              <a:t> </a:t>
            </a:r>
            <a:r>
              <a:rPr lang="en-US" altLang="en-US" sz="2800" i="1" dirty="0" err="1">
                <a:latin typeface="Times New Roman" panose="02020603050405020304" pitchFamily="18" charset="0"/>
                <a:cs typeface="Times New Roman" panose="02020603050405020304" pitchFamily="18" charset="0"/>
              </a:rPr>
              <a:t>nhớ</a:t>
            </a:r>
            <a:r>
              <a:rPr lang="en-US" altLang="en-US" sz="2800" i="1" dirty="0">
                <a:latin typeface="Times New Roman" panose="02020603050405020304" pitchFamily="18" charset="0"/>
                <a:cs typeface="Times New Roman" panose="02020603050405020304" pitchFamily="18" charset="0"/>
              </a:rPr>
              <a:t> </a:t>
            </a:r>
            <a:r>
              <a:rPr lang="en-US" altLang="en-US" sz="2800" i="1" dirty="0" err="1">
                <a:latin typeface="Times New Roman" panose="02020603050405020304" pitchFamily="18" charset="0"/>
                <a:cs typeface="Times New Roman" panose="02020603050405020304" pitchFamily="18" charset="0"/>
              </a:rPr>
              <a:t>cái</a:t>
            </a:r>
            <a:r>
              <a:rPr lang="en-US" altLang="en-US" sz="2800" i="1" dirty="0">
                <a:latin typeface="Times New Roman" panose="02020603050405020304" pitchFamily="18" charset="0"/>
                <a:cs typeface="Times New Roman" panose="02020603050405020304" pitchFamily="18" charset="0"/>
              </a:rPr>
              <a:t> </a:t>
            </a:r>
            <a:r>
              <a:rPr lang="en-US" altLang="en-US" sz="2800" i="1" dirty="0" err="1">
                <a:latin typeface="Times New Roman" panose="02020603050405020304" pitchFamily="18" charset="0"/>
                <a:cs typeface="Times New Roman" panose="02020603050405020304" pitchFamily="18" charset="0"/>
              </a:rPr>
              <a:t>mùi</a:t>
            </a:r>
            <a:r>
              <a:rPr lang="en-US" altLang="en-US" sz="2800" i="1" dirty="0">
                <a:latin typeface="Times New Roman" panose="02020603050405020304" pitchFamily="18" charset="0"/>
                <a:cs typeface="Times New Roman" panose="02020603050405020304" pitchFamily="18" charset="0"/>
              </a:rPr>
              <a:t>...</a:t>
            </a:r>
            <a:endParaRPr lang="en-US" altLang="en-US" sz="2800" dirty="0">
              <a:solidFill>
                <a:srgbClr val="0033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752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p:cTn id="13" dur="1000" fill="hold"/>
                                        <p:tgtEl>
                                          <p:spTgt spid="16"/>
                                        </p:tgtEl>
                                        <p:attrNameLst>
                                          <p:attrName>ppt_w</p:attrName>
                                        </p:attrNameLst>
                                      </p:cBhvr>
                                      <p:tavLst>
                                        <p:tav tm="0">
                                          <p:val>
                                            <p:fltVal val="0"/>
                                          </p:val>
                                        </p:tav>
                                        <p:tav tm="100000">
                                          <p:val>
                                            <p:strVal val="#ppt_w"/>
                                          </p:val>
                                        </p:tav>
                                      </p:tavLst>
                                    </p:anim>
                                    <p:anim calcmode="lin" valueType="num">
                                      <p:cBhvr>
                                        <p:cTn id="14" dur="1000" fill="hold"/>
                                        <p:tgtEl>
                                          <p:spTgt spid="16"/>
                                        </p:tgtEl>
                                        <p:attrNameLst>
                                          <p:attrName>ppt_h</p:attrName>
                                        </p:attrNameLst>
                                      </p:cBhvr>
                                      <p:tavLst>
                                        <p:tav tm="0">
                                          <p:val>
                                            <p:fltVal val="0"/>
                                          </p:val>
                                        </p:tav>
                                        <p:tav tm="100000">
                                          <p:val>
                                            <p:strVal val="#ppt_h"/>
                                          </p:val>
                                        </p:tav>
                                      </p:tavLst>
                                    </p:anim>
                                    <p:anim calcmode="lin" valueType="num">
                                      <p:cBhvr>
                                        <p:cTn id="15" dur="1000" fill="hold"/>
                                        <p:tgtEl>
                                          <p:spTgt spid="16"/>
                                        </p:tgtEl>
                                        <p:attrNameLst>
                                          <p:attrName>style.rotation</p:attrName>
                                        </p:attrNameLst>
                                      </p:cBhvr>
                                      <p:tavLst>
                                        <p:tav tm="0">
                                          <p:val>
                                            <p:fltVal val="90"/>
                                          </p:val>
                                        </p:tav>
                                        <p:tav tm="100000">
                                          <p:val>
                                            <p:fltVal val="0"/>
                                          </p:val>
                                        </p:tav>
                                      </p:tavLst>
                                    </p:anim>
                                    <p:animEffect transition="in" filter="fade">
                                      <p:cBhvr>
                                        <p:cTn id="16" dur="1000"/>
                                        <p:tgtEl>
                                          <p:spTgt spid="16"/>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90"/>
                                          </p:val>
                                        </p:tav>
                                        <p:tav tm="100000">
                                          <p:val>
                                            <p:fltVal val="0"/>
                                          </p:val>
                                        </p:tav>
                                      </p:tavLst>
                                    </p:anim>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28"/>
          <p:cNvSpPr>
            <a:spLocks noChangeArrowheads="1"/>
          </p:cNvSpPr>
          <p:nvPr/>
        </p:nvSpPr>
        <p:spPr bwMode="auto">
          <a:xfrm>
            <a:off x="516835" y="548680"/>
            <a:ext cx="8249478"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669925" indent="-325438" algn="l">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022350" indent="-350838" algn="l">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339850" indent="-315913" algn="l">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1681163" indent="-339725" algn="l">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138363" indent="-339725"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595563" indent="-339725"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052763" indent="-339725"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509963" indent="-339725"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buFont typeface="Wingdings" panose="05000000000000000000" pitchFamily="2" charset="2"/>
              <a:buNone/>
            </a:pPr>
            <a:r>
              <a:rPr lang="en-US" sz="2400" b="1" u="sng" dirty="0" err="1">
                <a:solidFill>
                  <a:schemeClr val="tx2"/>
                </a:solidFill>
              </a:rPr>
              <a:t>Đề</a:t>
            </a:r>
            <a:r>
              <a:rPr lang="en-US" sz="2400" b="1" u="sng" dirty="0">
                <a:solidFill>
                  <a:schemeClr val="tx2"/>
                </a:solidFill>
              </a:rPr>
              <a:t> </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1</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Phân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tích</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các</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tầng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nghĩa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đoạn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thơ</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sau</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a:latin typeface="Times New Roman" panose="02020603050405020304" pitchFamily="18" charset="0"/>
                <a:ea typeface="Tahoma" panose="020B0604030504040204" pitchFamily="34" charset="0"/>
                <a:cs typeface="Times New Roman" panose="02020603050405020304" pitchFamily="18" charset="0"/>
              </a:rPr>
              <a:t>“</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nào</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đâu</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những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đêm</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vàng</a:t>
            </a:r>
            <a:r>
              <a:rPr lang="en-US" sz="2400" i="1" dirty="0">
                <a:latin typeface="Times New Roman" panose="02020603050405020304" pitchFamily="18" charset="0"/>
                <a:ea typeface="Tahoma" panose="020B0604030504040204" pitchFamily="34" charset="0"/>
                <a:cs typeface="Times New Roman" panose="02020603050405020304" pitchFamily="18" charset="0"/>
              </a:rPr>
              <a:t>…nay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còn</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đâu</a:t>
            </a:r>
            <a:r>
              <a:rPr lang="en-US" sz="2400" i="1" dirty="0">
                <a:latin typeface="Times New Roman" panose="02020603050405020304" pitchFamily="18" charset="0"/>
                <a:ea typeface="Tahoma" panose="020B0604030504040204" pitchFamily="34" charset="0"/>
                <a:cs typeface="Times New Roman" panose="02020603050405020304" pitchFamily="18" charset="0"/>
              </a:rPr>
              <a:t>.”</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Thế</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Lữ</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Nhớ</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rừng</a:t>
            </a:r>
            <a:r>
              <a:rPr lang="en-US" sz="2400" dirty="0">
                <a:latin typeface="Times New Roman" panose="02020603050405020304" pitchFamily="18" charset="0"/>
                <a:ea typeface="Tahoma" panose="020B0604030504040204" pitchFamily="34" charset="0"/>
                <a:cs typeface="Times New Roman" panose="02020603050405020304" pitchFamily="18" charset="0"/>
              </a:rPr>
              <a:t>)</a:t>
            </a:r>
          </a:p>
          <a:p>
            <a:pPr>
              <a:buFont typeface="Wingdings" panose="05000000000000000000" pitchFamily="2" charset="2"/>
              <a:buNone/>
            </a:pPr>
            <a:r>
              <a:rPr lang="en-US" sz="2400" b="1" u="sng" dirty="0" err="1">
                <a:solidFill>
                  <a:schemeClr val="tx2"/>
                </a:solidFill>
                <a:latin typeface="Times New Roman" panose="02020603050405020304" pitchFamily="18" charset="0"/>
                <a:ea typeface="Tahoma" panose="020B0604030504040204" pitchFamily="34" charset="0"/>
                <a:cs typeface="Times New Roman" panose="02020603050405020304" pitchFamily="18" charset="0"/>
              </a:rPr>
              <a:t>Đề</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 2</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Cảm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nhận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và</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suy</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nghĩ</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em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về</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đoạn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kết</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bài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thơ</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Đồng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chí</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Chính</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Hữu</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a:latin typeface="Times New Roman" panose="02020603050405020304" pitchFamily="18" charset="0"/>
                <a:ea typeface="Tahoma" panose="020B0604030504040204" pitchFamily="34" charset="0"/>
                <a:cs typeface="Times New Roman" panose="02020603050405020304" pitchFamily="18" charset="0"/>
              </a:rPr>
              <a:t>“</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Đêm</a:t>
            </a:r>
            <a:r>
              <a:rPr lang="en-US" sz="2400" i="1" dirty="0">
                <a:latin typeface="Times New Roman" panose="02020603050405020304" pitchFamily="18" charset="0"/>
                <a:ea typeface="Tahoma" panose="020B0604030504040204" pitchFamily="34" charset="0"/>
                <a:cs typeface="Times New Roman" panose="02020603050405020304" pitchFamily="18" charset="0"/>
              </a:rPr>
              <a:t> nay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rừng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trăng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treo</a:t>
            </a:r>
            <a:r>
              <a:rPr lang="en-US" sz="2400" i="1" dirty="0">
                <a:latin typeface="Times New Roman" panose="02020603050405020304" pitchFamily="18" charset="0"/>
                <a:ea typeface="Tahoma" panose="020B0604030504040204" pitchFamily="34" charset="0"/>
                <a:cs typeface="Times New Roman" panose="02020603050405020304" pitchFamily="18" charset="0"/>
              </a:rPr>
              <a:t>.”</a:t>
            </a:r>
          </a:p>
          <a:p>
            <a:pPr>
              <a:buFont typeface="Wingdings" panose="05000000000000000000" pitchFamily="2" charset="2"/>
              <a:buNone/>
            </a:pPr>
            <a:r>
              <a:rPr lang="en-US" sz="2400" b="1" u="sng" dirty="0" err="1">
                <a:solidFill>
                  <a:schemeClr val="tx2"/>
                </a:solidFill>
                <a:latin typeface="Times New Roman" panose="02020603050405020304" pitchFamily="18" charset="0"/>
                <a:ea typeface="Tahoma" panose="020B0604030504040204" pitchFamily="34" charset="0"/>
                <a:cs typeface="Times New Roman" panose="02020603050405020304" pitchFamily="18" charset="0"/>
              </a:rPr>
              <a:t>Đề</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 3</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Cảm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nhận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em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về</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tâm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trạng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Tản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Đà</a:t>
            </a:r>
            <a:r>
              <a:rPr lang="en-US" sz="2400" dirty="0">
                <a:latin typeface="Times New Roman" panose="02020603050405020304" pitchFamily="18" charset="0"/>
                <a:ea typeface="Tahoma" panose="020B0604030504040204" pitchFamily="34" charset="0"/>
                <a:cs typeface="Times New Roman" panose="02020603050405020304" pitchFamily="18" charset="0"/>
              </a:rPr>
              <a:t> qua </a:t>
            </a:r>
            <a:r>
              <a:rPr lang="en-US" sz="2400" dirty="0" err="1">
                <a:latin typeface="Times New Roman" panose="02020603050405020304" pitchFamily="18" charset="0"/>
                <a:ea typeface="Tahoma" panose="020B0604030504040204" pitchFamily="34" charset="0"/>
                <a:cs typeface="Times New Roman" panose="02020603050405020304" pitchFamily="18" charset="0"/>
              </a:rPr>
              <a:t>bài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thơ</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Muốn</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làm</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thằng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Cuội</a:t>
            </a:r>
            <a:r>
              <a:rPr lang="en-US" sz="2400" i="1" dirty="0">
                <a:latin typeface="Times New Roman" panose="02020603050405020304" pitchFamily="18" charset="0"/>
                <a:ea typeface="Tahoma" panose="020B0604030504040204" pitchFamily="34" charset="0"/>
                <a:cs typeface="Times New Roman" panose="02020603050405020304" pitchFamily="18" charset="0"/>
              </a:rPr>
              <a:t>.</a:t>
            </a:r>
          </a:p>
          <a:p>
            <a:pPr>
              <a:buFont typeface="Wingdings" panose="05000000000000000000" pitchFamily="2" charset="2"/>
              <a:buNone/>
            </a:pPr>
            <a:r>
              <a:rPr lang="en-US" sz="2400" b="1" u="sng" dirty="0" err="1">
                <a:solidFill>
                  <a:schemeClr val="tx2"/>
                </a:solidFill>
                <a:latin typeface="Times New Roman" panose="02020603050405020304" pitchFamily="18" charset="0"/>
                <a:ea typeface="Tahoma" panose="020B0604030504040204" pitchFamily="34" charset="0"/>
                <a:cs typeface="Times New Roman" panose="02020603050405020304" pitchFamily="18" charset="0"/>
              </a:rPr>
              <a:t>Đề</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 4</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Hình</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tượng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người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chiến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sĩ</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lái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xe</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Bài</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thơ</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về</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tiểu</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đội</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xe</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không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kính</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Phạm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Tiến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Duật</a:t>
            </a:r>
            <a:r>
              <a:rPr lang="en-US" sz="2400" dirty="0">
                <a:latin typeface="Times New Roman" panose="02020603050405020304" pitchFamily="18" charset="0"/>
                <a:ea typeface="Tahoma" panose="020B0604030504040204" pitchFamily="34" charset="0"/>
                <a:cs typeface="Times New Roman" panose="02020603050405020304" pitchFamily="18" charset="0"/>
              </a:rPr>
              <a:t>.</a:t>
            </a:r>
          </a:p>
          <a:p>
            <a:pPr>
              <a:buFont typeface="Wingdings" panose="05000000000000000000" pitchFamily="2" charset="2"/>
              <a:buNone/>
            </a:pPr>
            <a:r>
              <a:rPr lang="en-US" sz="2400" b="1" u="sng" dirty="0" err="1">
                <a:solidFill>
                  <a:schemeClr val="tx2"/>
                </a:solidFill>
                <a:latin typeface="Times New Roman" panose="02020603050405020304" pitchFamily="18" charset="0"/>
                <a:ea typeface="Tahoma" panose="020B0604030504040204" pitchFamily="34" charset="0"/>
                <a:cs typeface="Times New Roman" panose="02020603050405020304" pitchFamily="18" charset="0"/>
              </a:rPr>
              <a:t>Đề</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 5</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Bài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thơ</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Ánh</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trăng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Nguyễn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Duy</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gợi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cho</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em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những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suy</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nghĩ</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gì</a:t>
            </a:r>
            <a:r>
              <a:rPr lang="en-US" sz="2400" dirty="0">
                <a:latin typeface="Times New Roman" panose="02020603050405020304" pitchFamily="18" charset="0"/>
                <a:ea typeface="Tahoma" panose="020B0604030504040204" pitchFamily="34" charset="0"/>
                <a:cs typeface="Times New Roman" panose="02020603050405020304" pitchFamily="18" charset="0"/>
              </a:rPr>
              <a:t>?</a:t>
            </a:r>
            <a:endParaRPr lang="en-US" sz="2400" u="sng" dirty="0">
              <a:latin typeface="Times New Roman" panose="02020603050405020304" pitchFamily="18" charset="0"/>
              <a:ea typeface="Tahoma" panose="020B0604030504040204" pitchFamily="34" charset="0"/>
              <a:cs typeface="Times New Roman" panose="02020603050405020304" pitchFamily="18" charset="0"/>
            </a:endParaRPr>
          </a:p>
          <a:p>
            <a:pPr>
              <a:buFont typeface="Wingdings" panose="05000000000000000000" pitchFamily="2" charset="2"/>
              <a:buNone/>
            </a:pPr>
            <a:r>
              <a:rPr lang="en-US" sz="2400" b="1" u="sng" dirty="0" err="1">
                <a:solidFill>
                  <a:schemeClr val="tx2"/>
                </a:solidFill>
                <a:latin typeface="Times New Roman" panose="02020603050405020304" pitchFamily="18" charset="0"/>
                <a:ea typeface="Tahoma" panose="020B0604030504040204" pitchFamily="34" charset="0"/>
                <a:cs typeface="Times New Roman" panose="02020603050405020304" pitchFamily="18" charset="0"/>
              </a:rPr>
              <a:t>Đề</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 6</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Phân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tích</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khổ</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thơ</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đầu</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bài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a:latin typeface="Times New Roman" panose="02020603050405020304" pitchFamily="18" charset="0"/>
                <a:ea typeface="Tahoma" panose="020B0604030504040204" pitchFamily="34" charset="0"/>
                <a:cs typeface="Times New Roman" panose="02020603050405020304" pitchFamily="18" charset="0"/>
              </a:rPr>
              <a:t>Sang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thu</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Hữu</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Thỉnh</a:t>
            </a:r>
            <a:r>
              <a:rPr lang="en-US" sz="2400" dirty="0">
                <a:latin typeface="Times New Roman" panose="02020603050405020304" pitchFamily="18" charset="0"/>
                <a:ea typeface="Tahoma" panose="020B0604030504040204" pitchFamily="34" charset="0"/>
                <a:cs typeface="Times New Roman" panose="02020603050405020304" pitchFamily="18" charset="0"/>
              </a:rPr>
              <a:t>.</a:t>
            </a:r>
            <a:endParaRPr lang="en-US" sz="2400" u="sng" dirty="0">
              <a:latin typeface="Times New Roman" panose="02020603050405020304" pitchFamily="18" charset="0"/>
              <a:ea typeface="Tahoma" panose="020B0604030504040204" pitchFamily="34" charset="0"/>
              <a:cs typeface="Times New Roman" panose="02020603050405020304" pitchFamily="18" charset="0"/>
            </a:endParaRPr>
          </a:p>
          <a:p>
            <a:pPr>
              <a:buFont typeface="Wingdings" panose="05000000000000000000" pitchFamily="2" charset="2"/>
              <a:buNone/>
            </a:pPr>
            <a:r>
              <a:rPr lang="en-US" sz="2400" b="1" u="sng" dirty="0" err="1">
                <a:solidFill>
                  <a:schemeClr val="tx2"/>
                </a:solidFill>
                <a:latin typeface="Times New Roman" panose="02020603050405020304" pitchFamily="18" charset="0"/>
                <a:ea typeface="Tahoma" panose="020B0604030504040204" pitchFamily="34" charset="0"/>
                <a:cs typeface="Times New Roman" panose="02020603050405020304" pitchFamily="18" charset="0"/>
              </a:rPr>
              <a:t>Đề</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 7</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Những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đặc</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sắc</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bài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thơ</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Viếng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lăng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Bác</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Viễn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Phương</a:t>
            </a:r>
            <a:r>
              <a:rPr lang="en-US" sz="2400" dirty="0">
                <a:latin typeface="Times New Roman" panose="02020603050405020304" pitchFamily="18" charset="0"/>
                <a:ea typeface="Tahoma" panose="020B0604030504040204" pitchFamily="34" charset="0"/>
                <a:cs typeface="Times New Roman" panose="02020603050405020304" pitchFamily="18" charset="0"/>
              </a:rPr>
              <a:t>.</a:t>
            </a:r>
            <a:endParaRPr lang="en-US" sz="2400" u="sng" dirty="0">
              <a:latin typeface="Times New Roman" panose="02020603050405020304" pitchFamily="18" charset="0"/>
              <a:ea typeface="Tahoma" panose="020B0604030504040204" pitchFamily="34" charset="0"/>
              <a:cs typeface="Times New Roman" panose="02020603050405020304" pitchFamily="18" charset="0"/>
            </a:endParaRPr>
          </a:p>
          <a:p>
            <a:pPr>
              <a:buFont typeface="Wingdings" panose="05000000000000000000" pitchFamily="2" charset="2"/>
              <a:buNone/>
            </a:pPr>
            <a:r>
              <a:rPr lang="en-US" sz="2400" b="1" u="sng" dirty="0" err="1">
                <a:solidFill>
                  <a:schemeClr val="tx2"/>
                </a:solidFill>
                <a:latin typeface="Times New Roman" panose="02020603050405020304" pitchFamily="18" charset="0"/>
                <a:ea typeface="Tahoma" panose="020B0604030504040204" pitchFamily="34" charset="0"/>
                <a:cs typeface="Times New Roman" panose="02020603050405020304" pitchFamily="18" charset="0"/>
              </a:rPr>
              <a:t>Đề</a:t>
            </a:r>
            <a:r>
              <a:rPr lang="en-US" sz="2400" b="1" u="sng"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 8</a:t>
            </a:r>
            <a:r>
              <a:rPr lang="en-US" sz="2400" b="1" dirty="0">
                <a:solidFill>
                  <a:schemeClr val="tx2"/>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Cảm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nhận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và</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suy</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nghĩ</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em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về</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tình</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cảm</a:t>
            </a:r>
            <a:r>
              <a:rPr lang="en-US" sz="2400" dirty="0">
                <a:latin typeface="Times New Roman" panose="02020603050405020304" pitchFamily="18" charset="0"/>
                <a:ea typeface="Tahoma" panose="020B0604030504040204" pitchFamily="34" charset="0"/>
                <a:cs typeface="Times New Roman" panose="02020603050405020304" pitchFamily="18" charset="0"/>
              </a:rPr>
              <a:t> cha con </a:t>
            </a:r>
            <a:r>
              <a:rPr lang="en-US" sz="2400" dirty="0" err="1">
                <a:latin typeface="Times New Roman" panose="02020603050405020304" pitchFamily="18" charset="0"/>
                <a:ea typeface="Tahoma" panose="020B0604030504040204" pitchFamily="34" charset="0"/>
                <a:cs typeface="Times New Roman" panose="02020603050405020304" pitchFamily="18" charset="0"/>
              </a:rPr>
              <a:t>trong</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bài</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Nói</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với</a:t>
            </a:r>
            <a:r>
              <a:rPr lang="en-US" sz="2400" i="1" dirty="0">
                <a:latin typeface="Times New Roman" panose="02020603050405020304" pitchFamily="18" charset="0"/>
                <a:ea typeface="Tahoma" panose="020B0604030504040204" pitchFamily="34" charset="0"/>
                <a:cs typeface="Times New Roman" panose="02020603050405020304" pitchFamily="18" charset="0"/>
              </a:rPr>
              <a:t> con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của</a:t>
            </a:r>
            <a:r>
              <a:rPr lang="en-US" sz="2400" dirty="0">
                <a:latin typeface="Times New Roman" panose="02020603050405020304" pitchFamily="18" charset="0"/>
                <a:ea typeface="Tahoma" panose="020B0604030504040204" pitchFamily="34" charset="0"/>
                <a:cs typeface="Times New Roman" panose="02020603050405020304" pitchFamily="18" charset="0"/>
              </a:rPr>
              <a:t> Y </a:t>
            </a:r>
            <a:r>
              <a:rPr lang="en-US" sz="2400" dirty="0" err="1">
                <a:latin typeface="Times New Roman" panose="02020603050405020304" pitchFamily="18" charset="0"/>
                <a:ea typeface="Tahoma" panose="020B0604030504040204" pitchFamily="34" charset="0"/>
                <a:cs typeface="Times New Roman" panose="02020603050405020304" pitchFamily="18" charset="0"/>
              </a:rPr>
              <a:t>Phương</a:t>
            </a:r>
            <a:r>
              <a:rPr lang="en-US" sz="2400" dirty="0">
                <a:latin typeface="Times New Roman" panose="02020603050405020304" pitchFamily="18" charset="0"/>
                <a:ea typeface="Tahoma" panose="020B0604030504040204" pitchFamily="34" charset="0"/>
                <a:cs typeface="Times New Roman" panose="02020603050405020304" pitchFamily="18" charset="0"/>
              </a:rPr>
              <a:t>.</a:t>
            </a:r>
          </a:p>
          <a:p>
            <a:pPr>
              <a:buFont typeface="Wingdings" panose="05000000000000000000" pitchFamily="2" charset="2"/>
              <a:buNone/>
            </a:pPr>
            <a:endParaRPr lang="en-US" sz="2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2" name="Oval 1"/>
          <p:cNvSpPr/>
          <p:nvPr/>
        </p:nvSpPr>
        <p:spPr>
          <a:xfrm>
            <a:off x="1577662" y="1342648"/>
            <a:ext cx="907961" cy="524791"/>
          </a:xfrm>
          <a:prstGeom prst="ellipse">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 Placeholder 27"/>
          <p:cNvSpPr>
            <a:spLocks noGrp="1" noChangeArrowheads="1"/>
          </p:cNvSpPr>
          <p:nvPr>
            <p:ph type="body" idx="1"/>
          </p:nvPr>
        </p:nvSpPr>
        <p:spPr bwMode="auto">
          <a:xfrm>
            <a:off x="0" y="97468"/>
            <a:ext cx="92525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indent="0" eaLnBrk="1" hangingPunct="1">
              <a:buNone/>
            </a:pPr>
            <a:r>
              <a:rPr lang="en-US" altLang="en-US" sz="2800" b="1" dirty="0">
                <a:solidFill>
                  <a:srgbClr val="FF0000"/>
                </a:solidFill>
                <a:latin typeface="Times New Roman" panose="02020603050405020304" pitchFamily="18" charset="0"/>
                <a:cs typeface="Times New Roman" panose="02020603050405020304" pitchFamily="18" charset="0"/>
              </a:rPr>
              <a:t>I. ĐỀ BÀI NGHỊ LUẬN VỀ MỘT ĐOẠN THƠ, BÀI THƠ</a:t>
            </a:r>
            <a:endParaRPr lang="en-US" altLang="en-US" sz="28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val="1441660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Horizontal)">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36"/>
          <p:cNvSpPr>
            <a:spLocks noChangeArrowheads="1" noChangeShapeType="1" noTextEdit="1"/>
          </p:cNvSpPr>
          <p:nvPr/>
        </p:nvSpPr>
        <p:spPr bwMode="auto">
          <a:xfrm>
            <a:off x="1885950" y="152402"/>
            <a:ext cx="5548313" cy="6762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vi-VN" sz="3600" b="1" kern="10">
                <a:solidFill>
                  <a:srgbClr val="FF0000"/>
                </a:solidFill>
                <a:latin typeface="Times New Roman" panose="02020603050405020304" pitchFamily="18" charset="0"/>
                <a:cs typeface="Times New Roman" panose="02020603050405020304" pitchFamily="18" charset="0"/>
              </a:rPr>
              <a:t>CÁCH LÀM BÀI  NGHỊ LUẬN</a:t>
            </a:r>
          </a:p>
          <a:p>
            <a:r>
              <a:rPr lang="vi-VN" sz="3600" b="1" kern="10">
                <a:solidFill>
                  <a:srgbClr val="FF0000"/>
                </a:solidFill>
                <a:latin typeface="Times New Roman" panose="02020603050405020304" pitchFamily="18" charset="0"/>
                <a:cs typeface="Times New Roman" panose="02020603050405020304" pitchFamily="18" charset="0"/>
              </a:rPr>
              <a:t>VỀ MỘT ĐOẠN THƠ, BÀI THƠ.</a:t>
            </a:r>
            <a:endParaRPr lang="en-US" sz="3600" b="1" kern="10">
              <a:solidFill>
                <a:srgbClr val="FF0000"/>
              </a:solidFill>
              <a:latin typeface="Times New Roman" panose="02020603050405020304" pitchFamily="18" charset="0"/>
              <a:cs typeface="Times New Roman" panose="02020603050405020304" pitchFamily="18" charset="0"/>
            </a:endParaRPr>
          </a:p>
        </p:txBody>
      </p:sp>
      <p:sp>
        <p:nvSpPr>
          <p:cNvPr id="17411" name="Rectangle 3"/>
          <p:cNvSpPr>
            <a:spLocks noChangeArrowheads="1"/>
          </p:cNvSpPr>
          <p:nvPr/>
        </p:nvSpPr>
        <p:spPr bwMode="auto">
          <a:xfrm>
            <a:off x="1257301" y="990602"/>
            <a:ext cx="3474244"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0000CC"/>
                </a:solidFill>
                <a:latin typeface="Times New Roman" panose="02020603050405020304" pitchFamily="18" charset="0"/>
                <a:cs typeface="Times New Roman" panose="02020603050405020304" pitchFamily="18" charset="0"/>
              </a:rPr>
              <a:t>I. Đề bài nghị luận về một đoạn thơ, bài thơ.</a:t>
            </a:r>
            <a:endParaRPr lang="en-US" altLang="en-US" sz="2400" b="1">
              <a:solidFill>
                <a:srgbClr val="0000CC"/>
              </a:solidFill>
              <a:latin typeface="Calibri" panose="020F0502020204030204" pitchFamily="34" charset="0"/>
            </a:endParaRPr>
          </a:p>
        </p:txBody>
      </p:sp>
      <p:cxnSp>
        <p:nvCxnSpPr>
          <p:cNvPr id="6" name="Straight Connector 5"/>
          <p:cNvCxnSpPr/>
          <p:nvPr/>
        </p:nvCxnSpPr>
        <p:spPr>
          <a:xfrm rot="16200000" flipH="1">
            <a:off x="1863527" y="3832424"/>
            <a:ext cx="5541963" cy="107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413" name="Rectangle 13"/>
          <p:cNvSpPr>
            <a:spLocks noChangeArrowheads="1"/>
          </p:cNvSpPr>
          <p:nvPr/>
        </p:nvSpPr>
        <p:spPr bwMode="auto">
          <a:xfrm>
            <a:off x="1314450" y="2514602"/>
            <a:ext cx="3143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1. Các bước làm bài nghị luận về một đoạn thơ, bài thơ.</a:t>
            </a:r>
            <a:endParaRPr lang="en-US" altLang="en-US" sz="2400">
              <a:latin typeface="Calibri" panose="020F0502020204030204" pitchFamily="34" charset="0"/>
            </a:endParaRPr>
          </a:p>
        </p:txBody>
      </p:sp>
      <p:sp>
        <p:nvSpPr>
          <p:cNvPr id="10" name="Rounded Rectangular Callout 9"/>
          <p:cNvSpPr/>
          <p:nvPr/>
        </p:nvSpPr>
        <p:spPr>
          <a:xfrm>
            <a:off x="5029200" y="990600"/>
            <a:ext cx="2971800" cy="1600200"/>
          </a:xfrm>
          <a:prstGeom prst="wedgeRoundRectCallout">
            <a:avLst>
              <a:gd name="adj1" fmla="val -42422"/>
              <a:gd name="adj2" fmla="val 7708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en-US" sz="2400" dirty="0" err="1">
                <a:solidFill>
                  <a:schemeClr val="tx1"/>
                </a:solidFill>
                <a:latin typeface="Times New Roman" pitchFamily="18" charset="0"/>
                <a:cs typeface="Times New Roman" pitchFamily="18" charset="0"/>
              </a:rPr>
              <a:t>Bố</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cục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bài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văn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gồm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mấy</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phần</a:t>
            </a:r>
            <a:r>
              <a:rPr lang="vi-VN" sz="2400" dirty="0">
                <a:solidFill>
                  <a:schemeClr val="tx1"/>
                </a:solidFill>
                <a:latin typeface="Times New Roman" pitchFamily="18" charset="0"/>
                <a:cs typeface="Times New Roman" pitchFamily="18" charset="0"/>
              </a:rPr>
              <a: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Nhiệm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vụ</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của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mỗi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phần</a:t>
            </a:r>
            <a:r>
              <a:rPr lang="en-US" sz="2400" dirty="0">
                <a:solidFill>
                  <a:schemeClr val="tx1"/>
                </a:solidFill>
                <a:latin typeface="Times New Roman" pitchFamily="18" charset="0"/>
                <a:cs typeface="Times New Roman" pitchFamily="18" charset="0"/>
              </a:rPr>
              <a:t>?</a:t>
            </a:r>
          </a:p>
        </p:txBody>
      </p:sp>
      <p:sp>
        <p:nvSpPr>
          <p:cNvPr id="17415" name="Rectangle 11"/>
          <p:cNvSpPr>
            <a:spLocks noChangeArrowheads="1"/>
          </p:cNvSpPr>
          <p:nvPr/>
        </p:nvSpPr>
        <p:spPr bwMode="auto">
          <a:xfrm>
            <a:off x="1257301" y="1760538"/>
            <a:ext cx="347424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0000CC"/>
                </a:solidFill>
                <a:latin typeface="Times New Roman" panose="02020603050405020304" pitchFamily="18" charset="0"/>
                <a:cs typeface="Times New Roman" panose="02020603050405020304" pitchFamily="18" charset="0"/>
              </a:rPr>
              <a:t>II. Cách làm bài nghị luận về một đoạn thơ, bài thơ.</a:t>
            </a:r>
            <a:endParaRPr lang="en-US" altLang="en-US" sz="2400" b="1">
              <a:solidFill>
                <a:srgbClr val="0000CC"/>
              </a:solidFill>
              <a:latin typeface="Calibri" panose="020F0502020204030204" pitchFamily="34" charset="0"/>
            </a:endParaRPr>
          </a:p>
        </p:txBody>
      </p:sp>
      <p:sp>
        <p:nvSpPr>
          <p:cNvPr id="17416" name="Rectangle 12"/>
          <p:cNvSpPr>
            <a:spLocks noChangeArrowheads="1"/>
          </p:cNvSpPr>
          <p:nvPr/>
        </p:nvSpPr>
        <p:spPr bwMode="auto">
          <a:xfrm>
            <a:off x="1485900" y="4338638"/>
            <a:ext cx="31432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a. Tìm hiểu đề và tìm ý.</a:t>
            </a:r>
            <a:endParaRPr lang="en-US" altLang="en-US" sz="2400">
              <a:latin typeface="Calibri" panose="020F0502020204030204" pitchFamily="34" charset="0"/>
            </a:endParaRPr>
          </a:p>
        </p:txBody>
      </p:sp>
      <p:sp>
        <p:nvSpPr>
          <p:cNvPr id="17417" name="Rectangle 16"/>
          <p:cNvSpPr>
            <a:spLocks noChangeArrowheads="1"/>
          </p:cNvSpPr>
          <p:nvPr/>
        </p:nvSpPr>
        <p:spPr bwMode="auto">
          <a:xfrm>
            <a:off x="1371600" y="3276600"/>
            <a:ext cx="35433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Cho đề bài: Phân tích tình yêu quê hương trong bài thơ “Quê hương” của Tế Hanh</a:t>
            </a:r>
            <a:endParaRPr lang="en-US" altLang="en-US" sz="2400">
              <a:latin typeface="Calibri" panose="020F0502020204030204" pitchFamily="34" charset="0"/>
            </a:endParaRPr>
          </a:p>
        </p:txBody>
      </p:sp>
      <p:sp>
        <p:nvSpPr>
          <p:cNvPr id="17418" name="Rectangle 14"/>
          <p:cNvSpPr>
            <a:spLocks noChangeArrowheads="1"/>
          </p:cNvSpPr>
          <p:nvPr/>
        </p:nvSpPr>
        <p:spPr bwMode="auto">
          <a:xfrm>
            <a:off x="1485900" y="4643438"/>
            <a:ext cx="2514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b. Lập dàn ý.</a:t>
            </a:r>
            <a:endParaRPr lang="en-US" altLang="en-US" sz="2400">
              <a:latin typeface="Calibri" panose="020F0502020204030204" pitchFamily="34" charset="0"/>
            </a:endParaRPr>
          </a:p>
        </p:txBody>
      </p:sp>
      <p:pic>
        <p:nvPicPr>
          <p:cNvPr id="17419" name="Picture 2" descr="https://scontent.fsgn6-2.fna.fbcdn.net/v/t1.15752-9/97344146_3787957004612351_1348120462470676480_n.png?_nc_cat=110&amp;_nc_sid=b96e70&amp;_nc_ohc=PwUpZxvQKCkAX93LmhA&amp;_nc_ht=scontent.fsgn6-2.fna&amp;oh=31a6b1327646324d14ad38b962975a3e&amp;oe=5EDE9B6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94" y="1325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14529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73865" y="-5539"/>
            <a:ext cx="8817735" cy="2858475"/>
          </a:xfrm>
          <a:prstGeom prst="rect">
            <a:avLst/>
          </a:prstGeom>
        </p:spPr>
        <p:txBody>
          <a:bodyPr wrap="square">
            <a:spAutoFit/>
          </a:bodyPr>
          <a:lstStyle/>
          <a:p>
            <a:pPr algn="just">
              <a:lnSpc>
                <a:spcPct val="107000"/>
              </a:lnSpc>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bày</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bày</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quê</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mộng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bức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dân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khơi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bến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sắc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nỗi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nhớ</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Rectangle 7"/>
          <p:cNvSpPr/>
          <p:nvPr/>
        </p:nvSpPr>
        <p:spPr>
          <a:xfrm>
            <a:off x="173865" y="2780928"/>
            <a:ext cx="8817735" cy="3063659"/>
          </a:xfrm>
          <a:prstGeom prst="rect">
            <a:avLst/>
          </a:prstGeom>
        </p:spPr>
        <p:txBody>
          <a:bodyPr wrap="square">
            <a:spAutoFit/>
          </a:bodyPr>
          <a:lstStyle/>
          <a:p>
            <a:pPr marR="0" lvl="0" algn="just">
              <a:lnSpc>
                <a:spcPct val="107000"/>
              </a:lnSpc>
              <a:spcBef>
                <a:spcPts val="0"/>
              </a:spcBef>
              <a:spcAft>
                <a:spcPts val="800"/>
              </a:spcAft>
              <a:buSzPts val="1000"/>
              <a:tabLst>
                <a:tab pos="45720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Những suy nghĩ ý kiến ấy được dẫn dắt khẳng định bằng cách liên kết với phần mở bài.</a:t>
            </a:r>
          </a:p>
          <a:p>
            <a:pPr marR="0" lvl="0" algn="just">
              <a:lnSpc>
                <a:spcPct val="107000"/>
              </a:lnSpc>
              <a:spcBef>
                <a:spcPts val="0"/>
              </a:spcBef>
              <a:spcAft>
                <a:spcPts val="800"/>
              </a:spcAft>
              <a:buSzPts val="1000"/>
              <a:tabLst>
                <a:tab pos="45720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giảng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cụ</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gắn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liền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ngôn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giọng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p>
          <a:p>
            <a:pPr marR="0" lvl="0" algn="just">
              <a:lnSpc>
                <a:spcPct val="107000"/>
              </a:lnSpc>
              <a:spcBef>
                <a:spcPts val="0"/>
              </a:spcBef>
              <a:spcAft>
                <a:spcPts val="800"/>
              </a:spcAft>
              <a:buSzPts val="1000"/>
              <a:tabLst>
                <a:tab pos="45720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nối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Mở</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chặt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chẽ</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03107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743" y="523303"/>
            <a:ext cx="8850086" cy="6393417"/>
          </a:xfrm>
          <a:prstGeom prst="rect">
            <a:avLst/>
          </a:prstGeom>
        </p:spPr>
        <p:txBody>
          <a:bodyPr wrap="square">
            <a:spAutoFit/>
          </a:bodyPr>
          <a:lstStyle/>
          <a:p>
            <a:pPr algn="just">
              <a:lnSpc>
                <a:spcPct val="107000"/>
              </a:lnSpc>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b)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thuyết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hấp</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Bởi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800"/>
              </a:spcAft>
              <a:buSzPts val="1000"/>
              <a:tabLst>
                <a:tab pos="45720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Bố</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cục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mạch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lạc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rõ</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800"/>
              </a:spcAft>
              <a:buSzPts val="1000"/>
              <a:tabLst>
                <a:tab pos="45720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khai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rõ</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ràng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minh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cụ</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800"/>
              </a:spcAft>
              <a:buSzPts val="1000"/>
              <a:tabLst>
                <a:tab pos="45720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ngắn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gọn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lẽ</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súc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rung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vẻ</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xúc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Rút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nghị</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nêu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thụ</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riêng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ấy</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gắn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ngôn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giọng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xúc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0457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2"/>
          <p:cNvSpPr txBox="1">
            <a:spLocks noChangeArrowheads="1"/>
          </p:cNvSpPr>
          <p:nvPr/>
        </p:nvSpPr>
        <p:spPr bwMode="auto">
          <a:xfrm>
            <a:off x="35496" y="244961"/>
            <a:ext cx="9036496" cy="5632311"/>
          </a:xfrm>
          <a:prstGeom prst="rect">
            <a:avLst/>
          </a:prstGeom>
          <a:solidFill>
            <a:schemeClr val="accent3">
              <a:lumMod val="20000"/>
              <a:lumOff val="80000"/>
            </a:schemeClr>
          </a:solidFill>
          <a:ln w="38100">
            <a:solidFill>
              <a:srgbClr val="C00000"/>
            </a:solidFill>
          </a:ln>
          <a:effec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Bài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nghị</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luận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về</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một</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đoạn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thơ</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bài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thơ</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cần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được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bố</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cục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mạch</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lạc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theo</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các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phần</a:t>
            </a:r>
            <a:r>
              <a:rPr lang="en-US" altLang="en-US" sz="2400" dirty="0">
                <a:solidFill>
                  <a:srgbClr val="FF0000"/>
                </a:solidFill>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400" dirty="0">
                <a:solidFill>
                  <a:srgbClr val="FF0000"/>
                </a:solidFill>
                <a:latin typeface="Times New Roman" panose="02020603050405020304" pitchFamily="18" charset="0"/>
                <a:cs typeface="Times New Roman" panose="02020603050405020304" pitchFamily="18" charset="0"/>
              </a:rPr>
              <a:t>     - </a:t>
            </a:r>
            <a:r>
              <a:rPr lang="en-US" altLang="en-US" sz="2400" dirty="0" err="1">
                <a:solidFill>
                  <a:srgbClr val="FF0000"/>
                </a:solidFill>
                <a:latin typeface="Times New Roman" panose="02020603050405020304" pitchFamily="18" charset="0"/>
                <a:cs typeface="Times New Roman" panose="02020603050405020304" pitchFamily="18" charset="0"/>
              </a:rPr>
              <a:t>Mở</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bài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Giới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thiệu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đoạn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bài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bước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đầu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nêu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nhận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xét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đánh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mình</a:t>
            </a:r>
            <a:r>
              <a:rPr lang="en-US" altLang="en-US" sz="2400" dirty="0">
                <a:latin typeface="Times New Roman" panose="02020603050405020304" pitchFamily="18" charset="0"/>
                <a:cs typeface="Times New Roman" panose="02020603050405020304" pitchFamily="18" charset="0"/>
              </a:rPr>
              <a:t>. ( </a:t>
            </a:r>
            <a:r>
              <a:rPr lang="en-US" altLang="en-US" sz="2400" dirty="0" err="1">
                <a:latin typeface="Times New Roman" panose="02020603050405020304" pitchFamily="18" charset="0"/>
                <a:cs typeface="Times New Roman" panose="02020603050405020304" pitchFamily="18" charset="0"/>
              </a:rPr>
              <a:t>Nếu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phân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tích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đoạn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nêu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rõ</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vị</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trí</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đoạn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ấy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phẩm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quát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nội</a:t>
            </a:r>
            <a:r>
              <a:rPr lang="en-US" altLang="en-US" sz="2400" dirty="0">
                <a:latin typeface="Times New Roman" panose="02020603050405020304" pitchFamily="18" charset="0"/>
                <a:cs typeface="Times New Roman" panose="02020603050405020304" pitchFamily="18" charset="0"/>
              </a:rPr>
              <a:t> dung </a:t>
            </a:r>
            <a:r>
              <a:rPr lang="en-US" altLang="en-US" sz="2400" dirty="0" err="1">
                <a:latin typeface="Times New Roman" panose="02020603050405020304" pitchFamily="18" charset="0"/>
                <a:cs typeface="Times New Roman" panose="02020603050405020304" pitchFamily="18" charset="0"/>
              </a:rPr>
              <a:t>cảm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xúc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nó</a:t>
            </a:r>
            <a:r>
              <a:rPr lang="en-US" altLang="en-US" sz="2400" dirty="0">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400" dirty="0">
                <a:solidFill>
                  <a:srgbClr val="FF0000"/>
                </a:solidFill>
                <a:latin typeface="Times New Roman" panose="02020603050405020304" pitchFamily="18" charset="0"/>
                <a:cs typeface="Times New Roman" panose="02020603050405020304" pitchFamily="18" charset="0"/>
              </a:rPr>
              <a:t>     - </a:t>
            </a:r>
            <a:r>
              <a:rPr lang="en-US" altLang="en-US" sz="2400" dirty="0" err="1">
                <a:solidFill>
                  <a:srgbClr val="FF0000"/>
                </a:solidFill>
                <a:latin typeface="Times New Roman" panose="02020603050405020304" pitchFamily="18" charset="0"/>
                <a:cs typeface="Times New Roman" panose="02020603050405020304" pitchFamily="18" charset="0"/>
              </a:rPr>
              <a:t>Thân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bài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Lần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lượt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trình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bày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suy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nghĩ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đánh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về</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nội</a:t>
            </a:r>
            <a:r>
              <a:rPr lang="en-US" altLang="en-US" sz="2400" dirty="0">
                <a:latin typeface="Times New Roman" panose="02020603050405020304" pitchFamily="18" charset="0"/>
                <a:cs typeface="Times New Roman" panose="02020603050405020304" pitchFamily="18" charset="0"/>
              </a:rPr>
              <a:t> dung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nghệ</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thuật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đoạn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bài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400" dirty="0">
                <a:solidFill>
                  <a:srgbClr val="FF0000"/>
                </a:solidFill>
                <a:latin typeface="Times New Roman" panose="02020603050405020304" pitchFamily="18" charset="0"/>
                <a:cs typeface="Times New Roman" panose="02020603050405020304" pitchFamily="18" charset="0"/>
              </a:rPr>
              <a:t>     - </a:t>
            </a:r>
            <a:r>
              <a:rPr lang="en-US" altLang="en-US" sz="2400" dirty="0" err="1">
                <a:solidFill>
                  <a:srgbClr val="FF0000"/>
                </a:solidFill>
                <a:latin typeface="Times New Roman" panose="02020603050405020304" pitchFamily="18" charset="0"/>
                <a:cs typeface="Times New Roman" panose="02020603050405020304" pitchFamily="18" charset="0"/>
              </a:rPr>
              <a:t>Kết</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bài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quát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trị</a:t>
            </a:r>
            <a:r>
              <a:rPr lang="en-US" altLang="en-US" sz="2400" dirty="0">
                <a:latin typeface="Times New Roman" panose="02020603050405020304" pitchFamily="18" charset="0"/>
                <a:cs typeface="Times New Roman" panose="02020603050405020304" pitchFamily="18" charset="0"/>
              </a:rPr>
              <a:t>, ý </a:t>
            </a:r>
            <a:r>
              <a:rPr lang="en-US" altLang="en-US" sz="2400" dirty="0" err="1">
                <a:latin typeface="Times New Roman" panose="02020603050405020304" pitchFamily="18" charset="0"/>
                <a:cs typeface="Times New Roman" panose="02020603050405020304" pitchFamily="18" charset="0"/>
              </a:rPr>
              <a:t>nghĩa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đoạn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bài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thơ</a:t>
            </a:r>
            <a:r>
              <a:rPr lang="en-US" altLang="en-US" sz="2400" dirty="0">
                <a:latin typeface="Times New Roman" panose="02020603050405020304" pitchFamily="18" charset="0"/>
                <a:cs typeface="Times New Roman" panose="02020603050405020304" pitchFamily="18" charset="0"/>
              </a:rPr>
              <a:t>.</a:t>
            </a:r>
          </a:p>
          <a:p>
            <a:pPr algn="just" eaLnBrk="1" hangingPunct="1">
              <a:spcBef>
                <a:spcPct val="50000"/>
              </a:spcBef>
            </a:pP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Bài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nghị</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luận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về</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một</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đoạn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thơ</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bài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thơ</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cần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nêu</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lên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được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các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nhận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xét</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đánh</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giá</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và</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sự</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cảm</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thụ</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riêng</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của</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người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viết</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Những</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nhận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xét</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đánh</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giá</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ấy</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phải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gắn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với</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sự</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phân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tích</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bình</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giá</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ngôn</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từ</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hình</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ảnh</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giọng</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điệu</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nội</a:t>
            </a:r>
            <a:r>
              <a:rPr lang="en-US" altLang="en-US" sz="2400" dirty="0">
                <a:solidFill>
                  <a:srgbClr val="FF0000"/>
                </a:solidFill>
                <a:latin typeface="Times New Roman" panose="02020603050405020304" pitchFamily="18" charset="0"/>
                <a:cs typeface="Times New Roman" panose="02020603050405020304" pitchFamily="18" charset="0"/>
              </a:rPr>
              <a:t> dung </a:t>
            </a:r>
            <a:r>
              <a:rPr lang="en-US" altLang="en-US" sz="2400" dirty="0" err="1">
                <a:solidFill>
                  <a:srgbClr val="FF0000"/>
                </a:solidFill>
                <a:latin typeface="Times New Roman" panose="02020603050405020304" pitchFamily="18" charset="0"/>
                <a:cs typeface="Times New Roman" panose="02020603050405020304" pitchFamily="18" charset="0"/>
              </a:rPr>
              <a:t>cảm</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xúc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của</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tác</a:t>
            </a:r>
            <a:r>
              <a:rPr lang="en-US" altLang="en-US" sz="2400"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FF0000"/>
                </a:solidFill>
                <a:latin typeface="Times New Roman" panose="02020603050405020304" pitchFamily="18" charset="0"/>
                <a:cs typeface="Times New Roman" panose="02020603050405020304" pitchFamily="18" charset="0"/>
              </a:rPr>
              <a:t>phẩm</a:t>
            </a:r>
            <a:r>
              <a:rPr lang="en-US" altLang="en-US" sz="2400" dirty="0">
                <a:solidFill>
                  <a:srgbClr val="FF0000"/>
                </a:solidFill>
                <a:latin typeface="Times New Roman" panose="02020603050405020304" pitchFamily="18" charset="0"/>
                <a:cs typeface="Times New Roman" panose="02020603050405020304" pitchFamily="18" charset="0"/>
              </a:rPr>
              <a:t>.</a:t>
            </a:r>
            <a:endParaRPr lang="en-US" altLang="en-US" sz="2400" dirty="0"/>
          </a:p>
        </p:txBody>
      </p:sp>
    </p:spTree>
    <p:extLst>
      <p:ext uri="{BB962C8B-B14F-4D97-AF65-F5344CB8AC3E}">
        <p14:creationId xmlns:p14="http://schemas.microsoft.com/office/powerpoint/2010/main" val="358500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a:spLocks noChangeArrowheads="1"/>
          </p:cNvSpPr>
          <p:nvPr/>
        </p:nvSpPr>
        <p:spPr bwMode="auto">
          <a:xfrm>
            <a:off x="145929" y="-99392"/>
            <a:ext cx="7512171" cy="735747"/>
          </a:xfrm>
          <a:prstGeom prst="ellipse">
            <a:avLst/>
          </a:prstGeom>
          <a:noFill/>
          <a:ln>
            <a:noFill/>
          </a:ln>
        </p:spPr>
        <p:txBody>
          <a:bodyPr wrap="squar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l" eaLnBrk="1" hangingPunct="1">
              <a:spcBef>
                <a:spcPct val="50000"/>
              </a:spcBef>
            </a:pPr>
            <a:r>
              <a:rPr lang="en-US" altLang="vi-VN" sz="2800" dirty="0">
                <a:solidFill>
                  <a:srgbClr val="FF0000"/>
                </a:solidFill>
                <a:latin typeface="Times New Roman" panose="02020603050405020304" pitchFamily="18" charset="0"/>
                <a:cs typeface="Times New Roman" panose="02020603050405020304" pitchFamily="18" charset="0"/>
              </a:rPr>
              <a:t>III. LUYỆN TẬP, VẬN DỤNG </a:t>
            </a:r>
          </a:p>
        </p:txBody>
      </p:sp>
      <p:sp>
        <p:nvSpPr>
          <p:cNvPr id="6" name="Rectangle 5"/>
          <p:cNvSpPr/>
          <p:nvPr/>
        </p:nvSpPr>
        <p:spPr>
          <a:xfrm>
            <a:off x="991750" y="1340768"/>
            <a:ext cx="7226420" cy="321971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ctr"/>
          <a:lstStyle/>
          <a:p>
            <a:pPr algn="ctr" eaLnBrk="1" fontAlgn="auto" hangingPunct="1">
              <a:spcBef>
                <a:spcPts val="0"/>
              </a:spcBef>
              <a:spcAft>
                <a:spcPts val="0"/>
              </a:spcAft>
              <a:defRPr/>
            </a:pPr>
            <a:endParaRPr lang="en-US" sz="2000" b="1" i="1" dirty="0">
              <a:latin typeface="Times New Roman" pitchFamily="18" charset="0"/>
              <a:cs typeface="Times New Roman" pitchFamily="18" charset="0"/>
            </a:endParaRPr>
          </a:p>
          <a:p>
            <a:pPr algn="ctr" eaLnBrk="1" fontAlgn="auto" hangingPunct="1">
              <a:spcBef>
                <a:spcPts val="0"/>
              </a:spcBef>
              <a:spcAft>
                <a:spcPts val="0"/>
              </a:spcAft>
              <a:defRPr/>
            </a:pPr>
            <a:endParaRPr lang="en-US" sz="2800" b="1" i="1" dirty="0">
              <a:latin typeface="Times New Roman" pitchFamily="18" charset="0"/>
              <a:cs typeface="Times New Roman" pitchFamily="18" charset="0"/>
            </a:endParaRPr>
          </a:p>
          <a:p>
            <a:pPr algn="ctr" eaLnBrk="1" fontAlgn="auto" hangingPunct="1">
              <a:spcBef>
                <a:spcPts val="0"/>
              </a:spcBef>
              <a:spcAft>
                <a:spcPts val="0"/>
              </a:spcAft>
              <a:defRPr/>
            </a:pPr>
            <a:r>
              <a:rPr lang="en-US" sz="2800" b="1" i="1" dirty="0" err="1">
                <a:latin typeface="Times New Roman" pitchFamily="18" charset="0"/>
                <a:cs typeface="Times New Roman" pitchFamily="18" charset="0"/>
              </a:rPr>
              <a:t>Kiều</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càng</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sắc</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sảo</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mặn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mà</a:t>
            </a:r>
            <a:r>
              <a:rPr lang="en-US" sz="2800" b="1" i="1" dirty="0">
                <a:latin typeface="Times New Roman" pitchFamily="18" charset="0"/>
                <a:cs typeface="Times New Roman" pitchFamily="18" charset="0"/>
              </a:rPr>
              <a:t>,</a:t>
            </a:r>
          </a:p>
          <a:p>
            <a:pPr algn="ctr" eaLnBrk="1" fontAlgn="auto" hangingPunct="1">
              <a:spcBef>
                <a:spcPts val="0"/>
              </a:spcBef>
              <a:spcAft>
                <a:spcPts val="0"/>
              </a:spcAft>
              <a:defRPr/>
            </a:pPr>
            <a:r>
              <a:rPr lang="en-US" sz="2800" b="1" i="1" dirty="0">
                <a:latin typeface="Times New Roman" pitchFamily="18" charset="0"/>
                <a:cs typeface="Times New Roman" pitchFamily="18" charset="0"/>
              </a:rPr>
              <a:t>So </a:t>
            </a:r>
            <a:r>
              <a:rPr lang="en-US" sz="2800" b="1" i="1" dirty="0" err="1">
                <a:latin typeface="Times New Roman" pitchFamily="18" charset="0"/>
                <a:cs typeface="Times New Roman" pitchFamily="18" charset="0"/>
              </a:rPr>
              <a:t>bề</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tài</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sắc</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lại</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là</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phần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hơn</a:t>
            </a:r>
            <a:r>
              <a:rPr lang="en-US" sz="2800" b="1" i="1" dirty="0">
                <a:latin typeface="Times New Roman" pitchFamily="18" charset="0"/>
                <a:cs typeface="Times New Roman" pitchFamily="18" charset="0"/>
              </a:rPr>
              <a:t>:</a:t>
            </a:r>
          </a:p>
          <a:p>
            <a:pPr algn="ctr" eaLnBrk="1" fontAlgn="auto" hangingPunct="1">
              <a:spcBef>
                <a:spcPts val="0"/>
              </a:spcBef>
              <a:spcAft>
                <a:spcPts val="0"/>
              </a:spcAft>
              <a:defRPr/>
            </a:pPr>
            <a:r>
              <a:rPr lang="en-US" sz="2800" b="1" i="1" dirty="0" err="1">
                <a:latin typeface="Times New Roman" pitchFamily="18" charset="0"/>
                <a:cs typeface="Times New Roman" pitchFamily="18" charset="0"/>
              </a:rPr>
              <a:t>Làn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thu</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thủy</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nét</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xuân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sơn</a:t>
            </a:r>
            <a:endParaRPr lang="en-US" sz="2800" b="1" i="1" dirty="0">
              <a:latin typeface="Times New Roman" pitchFamily="18" charset="0"/>
              <a:cs typeface="Times New Roman" pitchFamily="18" charset="0"/>
            </a:endParaRPr>
          </a:p>
          <a:p>
            <a:pPr algn="ctr" eaLnBrk="1" fontAlgn="auto" hangingPunct="1">
              <a:spcBef>
                <a:spcPts val="0"/>
              </a:spcBef>
              <a:spcAft>
                <a:spcPts val="0"/>
              </a:spcAft>
              <a:defRPr/>
            </a:pPr>
            <a:r>
              <a:rPr lang="en-US" sz="2800" b="1" i="1" dirty="0" err="1">
                <a:latin typeface="Times New Roman" pitchFamily="18" charset="0"/>
                <a:cs typeface="Times New Roman" pitchFamily="18" charset="0"/>
              </a:rPr>
              <a:t>Hoa</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ghen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thua</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thắm</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liễu</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hờn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kém</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xanh</a:t>
            </a:r>
            <a:r>
              <a:rPr lang="en-US" sz="2800" b="1" i="1" dirty="0">
                <a:latin typeface="Times New Roman" pitchFamily="18" charset="0"/>
                <a:cs typeface="Times New Roman" pitchFamily="18" charset="0"/>
              </a:rPr>
              <a:t>.</a:t>
            </a:r>
          </a:p>
          <a:p>
            <a:pPr algn="ctr" eaLnBrk="1" fontAlgn="auto" hangingPunct="1">
              <a:spcBef>
                <a:spcPts val="0"/>
              </a:spcBef>
              <a:spcAft>
                <a:spcPts val="0"/>
              </a:spcAft>
              <a:defRPr/>
            </a:pPr>
            <a:endParaRPr lang="en-US" sz="2800" b="1" i="1" dirty="0">
              <a:latin typeface="Times New Roman" pitchFamily="18" charset="0"/>
              <a:cs typeface="Times New Roman" pitchFamily="18" charset="0"/>
            </a:endParaRPr>
          </a:p>
          <a:p>
            <a:pPr algn="ctr" eaLnBrk="1" fontAlgn="auto" hangingPunct="1">
              <a:spcBef>
                <a:spcPts val="0"/>
              </a:spcBef>
              <a:spcAft>
                <a:spcPts val="0"/>
              </a:spcAft>
              <a:defRPr/>
            </a:pPr>
            <a:r>
              <a:rPr lang="en-US" sz="2800" b="1" i="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Trích</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Chị</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em</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Thuý</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Kiều</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Truyện</a:t>
            </a: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Kiều</a:t>
            </a:r>
            <a:r>
              <a:rPr lang="en-US" sz="2800" b="1" i="1" dirty="0">
                <a:latin typeface="Times New Roman" pitchFamily="18" charset="0"/>
                <a:cs typeface="Times New Roman" pitchFamily="18" charset="0"/>
              </a:rPr>
              <a:t> - </a:t>
            </a:r>
            <a:r>
              <a:rPr lang="en-US" sz="2800" b="1" dirty="0" err="1">
                <a:latin typeface="Times New Roman" pitchFamily="18" charset="0"/>
                <a:cs typeface="Times New Roman" pitchFamily="18" charset="0"/>
              </a:rPr>
              <a:t>Nguyễn</a:t>
            </a:r>
            <a:r>
              <a:rPr lang="en-US" sz="2800" b="1" dirty="0">
                <a:latin typeface="Times New Roman" pitchFamily="18" charset="0"/>
                <a:cs typeface="Times New Roman" pitchFamily="18" charset="0"/>
              </a:rPr>
              <a:t> Du)</a:t>
            </a:r>
          </a:p>
          <a:p>
            <a:pPr algn="ctr" eaLnBrk="1" fontAlgn="auto" hangingPunct="1">
              <a:spcBef>
                <a:spcPts val="0"/>
              </a:spcBef>
              <a:spcAft>
                <a:spcPts val="0"/>
              </a:spcAft>
              <a:defRPr/>
            </a:pPr>
            <a:endParaRPr lang="en-US" sz="2800" b="1" i="1" dirty="0">
              <a:latin typeface="Times New Roman" pitchFamily="18" charset="0"/>
              <a:cs typeface="Times New Roman" pitchFamily="18" charset="0"/>
            </a:endParaRPr>
          </a:p>
          <a:p>
            <a:pPr algn="ctr" eaLnBrk="1" fontAlgn="auto" hangingPunct="1">
              <a:spcBef>
                <a:spcPts val="0"/>
              </a:spcBef>
              <a:spcAft>
                <a:spcPts val="0"/>
              </a:spcAft>
              <a:defRPr/>
            </a:pPr>
            <a:r>
              <a:rPr lang="en-US" sz="2800" b="1" i="1" dirty="0">
                <a:latin typeface="Times New Roman" pitchFamily="18" charset="0"/>
                <a:cs typeface="Times New Roman" pitchFamily="18" charset="0"/>
              </a:rPr>
              <a:t> </a:t>
            </a:r>
          </a:p>
        </p:txBody>
      </p:sp>
      <p:sp>
        <p:nvSpPr>
          <p:cNvPr id="8" name="TextBox 7"/>
          <p:cNvSpPr txBox="1"/>
          <p:nvPr/>
        </p:nvSpPr>
        <p:spPr>
          <a:xfrm>
            <a:off x="251520" y="620688"/>
            <a:ext cx="8892480" cy="523220"/>
          </a:xfrm>
          <a:prstGeom prst="rect">
            <a:avLst/>
          </a:prstGeom>
          <a:noFill/>
        </p:spPr>
        <p:txBody>
          <a:bodyPr wrap="square" rtlCol="0">
            <a:spAutoFit/>
          </a:bodyPr>
          <a:lstStyle/>
          <a:p>
            <a:r>
              <a:rPr lang="en-US" altLang="vi-VN" sz="2800" b="1" dirty="0" err="1">
                <a:latin typeface="Times New Roman" panose="02020603050405020304" pitchFamily="18" charset="0"/>
                <a:cs typeface="Times New Roman" panose="02020603050405020304" pitchFamily="18" charset="0"/>
              </a:rPr>
              <a:t>Phân</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tích</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vẻ</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đẹp</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của</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Thuý</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Kiều</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trong</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đoạn</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trích</a:t>
            </a:r>
            <a:r>
              <a:rPr lang="en-US" altLang="vi-VN" sz="2800" b="1" dirty="0">
                <a:latin typeface="Times New Roman" panose="02020603050405020304" pitchFamily="18" charset="0"/>
                <a:cs typeface="Times New Roman" panose="02020603050405020304" pitchFamily="18" charset="0"/>
              </a:rPr>
              <a:t> </a:t>
            </a:r>
            <a:r>
              <a:rPr lang="en-US" altLang="vi-VN" sz="2800" b="1" dirty="0" err="1">
                <a:latin typeface="Times New Roman" panose="02020603050405020304" pitchFamily="18" charset="0"/>
                <a:cs typeface="Times New Roman" panose="02020603050405020304" pitchFamily="18" charset="0"/>
              </a:rPr>
              <a:t>sau</a:t>
            </a:r>
            <a:r>
              <a:rPr lang="en-US" altLang="vi-VN" sz="2800" b="1" dirty="0">
                <a:latin typeface="Times New Roman" panose="02020603050405020304" pitchFamily="18" charset="0"/>
                <a:cs typeface="Times New Roman" panose="02020603050405020304" pitchFamily="18" charset="0"/>
              </a:rPr>
              <a:t>:</a:t>
            </a:r>
            <a:endParaRPr lang="en-US" sz="2800" b="1" dirty="0"/>
          </a:p>
        </p:txBody>
      </p:sp>
    </p:spTree>
    <p:extLst>
      <p:ext uri="{BB962C8B-B14F-4D97-AF65-F5344CB8AC3E}">
        <p14:creationId xmlns:p14="http://schemas.microsoft.com/office/powerpoint/2010/main" val="20498776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ChangeArrowheads="1"/>
          </p:cNvSpPr>
          <p:nvPr/>
        </p:nvSpPr>
        <p:spPr bwMode="auto">
          <a:xfrm>
            <a:off x="251520" y="-459432"/>
            <a:ext cx="7749480"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spcBef>
                <a:spcPts val="1200"/>
              </a:spcBef>
            </a:pPr>
            <a:endParaRPr lang="vi-VN" altLang="en-US" sz="2400" b="1" dirty="0">
              <a:solidFill>
                <a:srgbClr val="FF0000"/>
              </a:solidFill>
              <a:latin typeface="Times New Roman" pitchFamily="18" charset="0"/>
              <a:cs typeface="Times New Roman" pitchFamily="18" charset="0"/>
            </a:endParaRPr>
          </a:p>
          <a:p>
            <a:pPr eaLnBrk="1" hangingPunct="1">
              <a:spcBef>
                <a:spcPts val="1200"/>
              </a:spcBef>
            </a:pPr>
            <a:r>
              <a:rPr lang="en-US" altLang="en-US" sz="2400" b="1" dirty="0">
                <a:latin typeface="Times New Roman" pitchFamily="18" charset="0"/>
                <a:cs typeface="Times New Roman" pitchFamily="18" charset="0"/>
              </a:rPr>
              <a:t>Phân tích khổ thơ đầu bài thơ </a:t>
            </a:r>
            <a:r>
              <a:rPr lang="en-US" altLang="en-US" sz="2400" b="1" i="1" dirty="0">
                <a:latin typeface="Times New Roman" pitchFamily="18" charset="0"/>
                <a:cs typeface="Times New Roman" pitchFamily="18" charset="0"/>
              </a:rPr>
              <a:t>Sang thu</a:t>
            </a:r>
            <a:r>
              <a:rPr lang="en-US" altLang="en-US" sz="2400" b="1" dirty="0">
                <a:latin typeface="Times New Roman" pitchFamily="18" charset="0"/>
                <a:cs typeface="Times New Roman" pitchFamily="18" charset="0"/>
              </a:rPr>
              <a:t> của Hữu Thỉnh. </a:t>
            </a:r>
          </a:p>
        </p:txBody>
      </p:sp>
      <p:sp>
        <p:nvSpPr>
          <p:cNvPr id="19459" name="Rectangle 3"/>
          <p:cNvSpPr>
            <a:spLocks noChangeArrowheads="1"/>
          </p:cNvSpPr>
          <p:nvPr/>
        </p:nvSpPr>
        <p:spPr bwMode="auto">
          <a:xfrm>
            <a:off x="0" y="404664"/>
            <a:ext cx="9144000" cy="6401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eaLnBrk="1" hangingPunct="1"/>
            <a:r>
              <a:rPr lang="vi-VN" altLang="en-US" sz="2000" b="1" u="sng" dirty="0">
                <a:latin typeface="Times New Roman" pitchFamily="18" charset="0"/>
                <a:cs typeface="Times New Roman" pitchFamily="18" charset="0"/>
              </a:rPr>
              <a:t>Gợị ý</a:t>
            </a:r>
            <a:r>
              <a:rPr lang="vi-VN" altLang="en-US" sz="2000" b="1" dirty="0">
                <a:latin typeface="Times New Roman" pitchFamily="18" charset="0"/>
                <a:cs typeface="Times New Roman" pitchFamily="18" charset="0"/>
              </a:rPr>
              <a:t>: </a:t>
            </a:r>
          </a:p>
          <a:p>
            <a:pPr algn="just" eaLnBrk="1" hangingPunct="1"/>
            <a:r>
              <a:rPr lang="vi-VN" altLang="en-US" sz="2000" b="1" dirty="0">
                <a:latin typeface="Times New Roman" pitchFamily="18" charset="0"/>
                <a:cs typeface="Times New Roman" pitchFamily="18" charset="0"/>
              </a:rPr>
              <a:t> * Mở bài : Giới thiệu về tác giả và đánh giá, nhận xét nội dung khái quát của khổ thơ.</a:t>
            </a:r>
          </a:p>
          <a:p>
            <a:pPr algn="just" eaLnBrk="1" hangingPunct="1"/>
            <a:r>
              <a:rPr lang="vi-VN" altLang="en-US" sz="2000" b="1" dirty="0">
                <a:latin typeface="Times New Roman" pitchFamily="18" charset="0"/>
                <a:cs typeface="Times New Roman" pitchFamily="18" charset="0"/>
              </a:rPr>
              <a:t> </a:t>
            </a:r>
            <a:r>
              <a:rPr lang="vi-VN" altLang="en-US" b="1" dirty="0">
                <a:latin typeface="Times New Roman" pitchFamily="18" charset="0"/>
                <a:cs typeface="Times New Roman" pitchFamily="18" charset="0"/>
              </a:rPr>
              <a:t>* Thân bài :</a:t>
            </a:r>
          </a:p>
          <a:p>
            <a:pPr algn="just" eaLnBrk="1" hangingPunct="1"/>
            <a:r>
              <a:rPr lang="vi-VN" altLang="en-US" b="1" dirty="0">
                <a:latin typeface="Times New Roman" pitchFamily="18" charset="0"/>
                <a:cs typeface="Times New Roman" pitchFamily="18" charset="0"/>
              </a:rPr>
              <a:t> a. Thiên nhiên được cảm nhận từ những gì vô hình:</a:t>
            </a:r>
          </a:p>
          <a:p>
            <a:pPr algn="just" eaLnBrk="1" hangingPunct="1"/>
            <a:r>
              <a:rPr lang="vi-VN" altLang="en-US" b="1" dirty="0">
                <a:latin typeface="Times New Roman" pitchFamily="18" charset="0"/>
                <a:cs typeface="Times New Roman" pitchFamily="18" charset="0"/>
              </a:rPr>
              <a:t>+ Hương ổi phả trong gió se (se lạnh và hơi khô). “Hương ổi” là làn hương đặc biệt của mùa thu miền Bắc được cảm nhận từ mùi ổi chín rộ.</a:t>
            </a:r>
          </a:p>
          <a:p>
            <a:pPr algn="just" eaLnBrk="1" hangingPunct="1"/>
            <a:r>
              <a:rPr lang="vi-VN" altLang="en-US" b="1" dirty="0">
                <a:latin typeface="Times New Roman" pitchFamily="18" charset="0"/>
                <a:cs typeface="Times New Roman" pitchFamily="18" charset="0"/>
              </a:rPr>
              <a:t>+ Từ “phả”: Động từ có nghĩa là toả vào, trộn lẫn -&gt; gợi mùi hương ổi ở độ đậm nhất, thơm nồng quyến rũ, hoà vào trong gió heo may của mùa thu, lan toả khắp không gian tạo ra một mùi thơm ngọt mát - hương thơm nồng nàn hấp dẫn của những vườn cây sum suê trái ngọt ở nông thôn Việt Nam.</a:t>
            </a:r>
          </a:p>
          <a:p>
            <a:pPr algn="just" eaLnBrk="1" hangingPunct="1"/>
            <a:r>
              <a:rPr lang="vi-VN" altLang="en-US" b="1" dirty="0">
                <a:latin typeface="Times New Roman" pitchFamily="18" charset="0"/>
                <a:cs typeface="Times New Roman" pitchFamily="18" charset="0"/>
              </a:rPr>
              <a:t>+ Sương chùng chình: Những hạt sương nhỏ li ti giăng mắc như một làm sương mỏng nhẹ nhàng trôi, đang “cố ý” chậm lại thong thả, nhẹ nhàng, chuyển động chầm chậm sang thu. Hạt sương sớm mai cũng như có tâm hồn</a:t>
            </a:r>
          </a:p>
          <a:p>
            <a:pPr algn="just" eaLnBrk="1" hangingPunct="1"/>
            <a:r>
              <a:rPr lang="vi-VN" altLang="en-US" b="1" dirty="0">
                <a:latin typeface="Times New Roman" pitchFamily="18" charset="0"/>
                <a:cs typeface="Times New Roman" pitchFamily="18" charset="0"/>
              </a:rPr>
              <a:t>b. Cảm xúc của nhà thơ:</a:t>
            </a:r>
          </a:p>
          <a:p>
            <a:pPr algn="just" eaLnBrk="1" hangingPunct="1"/>
            <a:r>
              <a:rPr lang="vi-VN" altLang="en-US" b="1" dirty="0">
                <a:latin typeface="Times New Roman" pitchFamily="18" charset="0"/>
                <a:cs typeface="Times New Roman" pitchFamily="18" charset="0"/>
              </a:rPr>
              <a:t>+ Kết hợp một loạt các từ: “Bỗng, phả, hình như” thể hiện tâm trạng ngỡ ngàng, cảm xúc bâng khuâng trước thoáng đi bất chợt của mùa thu. Nhà thơ giật mình, hơi bối rối, hình như còn có chút gì chưa thật rõ ràng trong cảm nhận. Vì đó là những cảm nhận nhẹ nhàng, thoáng qua. hay là vì quá đột ngột mà tác giả chưa nhận ra? Tâm hồn thi sĩ biến chuyển nhịp nhàng với phút giao mùa của cảnh vật. Từng</a:t>
            </a:r>
            <a:r>
              <a:rPr lang="vi-VN" altLang="en-US" sz="2000" b="1" dirty="0">
                <a:latin typeface="Times New Roman" pitchFamily="18" charset="0"/>
                <a:cs typeface="Times New Roman" pitchFamily="18" charset="0"/>
              </a:rPr>
              <a:t> cảnh sang thu thấp thoáng hồn người: Chùng chình, bịn rịn, lưu luyến, bâng khuâng…</a:t>
            </a:r>
          </a:p>
          <a:p>
            <a:pPr algn="just" eaLnBrk="1" hangingPunct="1"/>
            <a:r>
              <a:rPr lang="vi-VN" altLang="en-US" sz="2000" b="1" dirty="0">
                <a:latin typeface="Times New Roman" pitchFamily="18" charset="0"/>
                <a:cs typeface="Times New Roman" pitchFamily="18" charset="0"/>
              </a:rPr>
              <a:t> * Kết bài : </a:t>
            </a:r>
            <a:r>
              <a:rPr lang="vi-VN" altLang="en-US" b="1" dirty="0">
                <a:solidFill>
                  <a:srgbClr val="000000"/>
                </a:solidFill>
                <a:latin typeface="Times New Roman" pitchFamily="18" charset="0"/>
                <a:cs typeface="Times New Roman" pitchFamily="18" charset="0"/>
              </a:rPr>
              <a:t>Khái quát giá trị, ý nghĩa của đoạn thơ, bài thơ</a:t>
            </a:r>
            <a:endParaRPr lang="vi-VN" alt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164745574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barn(inVertical)">
                                      <p:cBhvr>
                                        <p:cTn id="7" dur="500"/>
                                        <p:tgtEl>
                                          <p:spTgt spid="19459">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19459">
                                            <p:txEl>
                                              <p:pRg st="1" end="1"/>
                                            </p:txEl>
                                          </p:spTgt>
                                        </p:tgtEl>
                                        <p:attrNameLst>
                                          <p:attrName>style.visibility</p:attrName>
                                        </p:attrNameLst>
                                      </p:cBhvr>
                                      <p:to>
                                        <p:strVal val="visible"/>
                                      </p:to>
                                    </p:set>
                                    <p:animEffect transition="in" filter="barn(inVertical)">
                                      <p:cBhvr>
                                        <p:cTn id="10" dur="500"/>
                                        <p:tgtEl>
                                          <p:spTgt spid="1945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nodeType="click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animEffect transition="in" filter="barn(inVertical)">
                                      <p:cBhvr>
                                        <p:cTn id="15" dur="500"/>
                                        <p:tgtEl>
                                          <p:spTgt spid="19459">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19459">
                                            <p:txEl>
                                              <p:pRg st="3" end="3"/>
                                            </p:txEl>
                                          </p:spTgt>
                                        </p:tgtEl>
                                        <p:attrNameLst>
                                          <p:attrName>style.visibility</p:attrName>
                                        </p:attrNameLst>
                                      </p:cBhvr>
                                      <p:to>
                                        <p:strVal val="visible"/>
                                      </p:to>
                                    </p:set>
                                    <p:animEffect transition="in" filter="barn(inVertical)">
                                      <p:cBhvr>
                                        <p:cTn id="18" dur="500"/>
                                        <p:tgtEl>
                                          <p:spTgt spid="19459">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19459">
                                            <p:txEl>
                                              <p:pRg st="4" end="4"/>
                                            </p:txEl>
                                          </p:spTgt>
                                        </p:tgtEl>
                                        <p:attrNameLst>
                                          <p:attrName>style.visibility</p:attrName>
                                        </p:attrNameLst>
                                      </p:cBhvr>
                                      <p:to>
                                        <p:strVal val="visible"/>
                                      </p:to>
                                    </p:set>
                                    <p:animEffect transition="in" filter="barn(inVertical)">
                                      <p:cBhvr>
                                        <p:cTn id="21" dur="500"/>
                                        <p:tgtEl>
                                          <p:spTgt spid="19459">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19459">
                                            <p:txEl>
                                              <p:pRg st="5" end="5"/>
                                            </p:txEl>
                                          </p:spTgt>
                                        </p:tgtEl>
                                        <p:attrNameLst>
                                          <p:attrName>style.visibility</p:attrName>
                                        </p:attrNameLst>
                                      </p:cBhvr>
                                      <p:to>
                                        <p:strVal val="visible"/>
                                      </p:to>
                                    </p:set>
                                    <p:animEffect transition="in" filter="barn(inVertical)">
                                      <p:cBhvr>
                                        <p:cTn id="24" dur="500"/>
                                        <p:tgtEl>
                                          <p:spTgt spid="19459">
                                            <p:txEl>
                                              <p:pRg st="5" end="5"/>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19459">
                                            <p:txEl>
                                              <p:pRg st="6" end="6"/>
                                            </p:txEl>
                                          </p:spTgt>
                                        </p:tgtEl>
                                        <p:attrNameLst>
                                          <p:attrName>style.visibility</p:attrName>
                                        </p:attrNameLst>
                                      </p:cBhvr>
                                      <p:to>
                                        <p:strVal val="visible"/>
                                      </p:to>
                                    </p:set>
                                    <p:animEffect transition="in" filter="barn(inVertical)">
                                      <p:cBhvr>
                                        <p:cTn id="27" dur="500"/>
                                        <p:tgtEl>
                                          <p:spTgt spid="19459">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nodeType="clickEffect">
                                  <p:stCondLst>
                                    <p:cond delay="0"/>
                                  </p:stCondLst>
                                  <p:childTnLst>
                                    <p:set>
                                      <p:cBhvr>
                                        <p:cTn id="31" dur="1" fill="hold">
                                          <p:stCondLst>
                                            <p:cond delay="0"/>
                                          </p:stCondLst>
                                        </p:cTn>
                                        <p:tgtEl>
                                          <p:spTgt spid="19459">
                                            <p:txEl>
                                              <p:pRg st="7" end="7"/>
                                            </p:txEl>
                                          </p:spTgt>
                                        </p:tgtEl>
                                        <p:attrNameLst>
                                          <p:attrName>style.visibility</p:attrName>
                                        </p:attrNameLst>
                                      </p:cBhvr>
                                      <p:to>
                                        <p:strVal val="visible"/>
                                      </p:to>
                                    </p:set>
                                    <p:animEffect transition="in" filter="barn(inVertical)">
                                      <p:cBhvr>
                                        <p:cTn id="32" dur="500"/>
                                        <p:tgtEl>
                                          <p:spTgt spid="19459">
                                            <p:txEl>
                                              <p:pRg st="7" end="7"/>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19459">
                                            <p:txEl>
                                              <p:pRg st="8" end="8"/>
                                            </p:txEl>
                                          </p:spTgt>
                                        </p:tgtEl>
                                        <p:attrNameLst>
                                          <p:attrName>style.visibility</p:attrName>
                                        </p:attrNameLst>
                                      </p:cBhvr>
                                      <p:to>
                                        <p:strVal val="visible"/>
                                      </p:to>
                                    </p:set>
                                    <p:animEffect transition="in" filter="barn(inVertical)">
                                      <p:cBhvr>
                                        <p:cTn id="35" dur="500"/>
                                        <p:tgtEl>
                                          <p:spTgt spid="19459">
                                            <p:txEl>
                                              <p:pRg st="8" end="8"/>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6" presetClass="entr" presetSubtype="21" fill="hold" nodeType="clickEffect">
                                  <p:stCondLst>
                                    <p:cond delay="0"/>
                                  </p:stCondLst>
                                  <p:childTnLst>
                                    <p:set>
                                      <p:cBhvr>
                                        <p:cTn id="39" dur="1" fill="hold">
                                          <p:stCondLst>
                                            <p:cond delay="0"/>
                                          </p:stCondLst>
                                        </p:cTn>
                                        <p:tgtEl>
                                          <p:spTgt spid="19459">
                                            <p:txEl>
                                              <p:pRg st="9" end="9"/>
                                            </p:txEl>
                                          </p:spTgt>
                                        </p:tgtEl>
                                        <p:attrNameLst>
                                          <p:attrName>style.visibility</p:attrName>
                                        </p:attrNameLst>
                                      </p:cBhvr>
                                      <p:to>
                                        <p:strVal val="visible"/>
                                      </p:to>
                                    </p:set>
                                    <p:animEffect transition="in" filter="barn(inVertical)">
                                      <p:cBhvr>
                                        <p:cTn id="40" dur="500"/>
                                        <p:tgtEl>
                                          <p:spTgt spid="1945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49486" y="123011"/>
            <a:ext cx="8515002" cy="6863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eaLnBrk="1" hangingPunct="1"/>
            <a:r>
              <a:rPr lang="vi-VN" altLang="en-US" sz="2200" b="1" dirty="0">
                <a:solidFill>
                  <a:srgbClr val="000000"/>
                </a:solidFill>
                <a:latin typeface="Times New Roman" pitchFamily="18" charset="0"/>
                <a:cs typeface="Times New Roman" pitchFamily="18" charset="0"/>
              </a:rPr>
              <a:t>Bài tham khảo</a:t>
            </a:r>
          </a:p>
          <a:p>
            <a:pPr algn="just" eaLnBrk="1" hangingPunct="1"/>
            <a:r>
              <a:rPr lang="vi-VN" altLang="en-US" sz="2200" b="1" dirty="0">
                <a:solidFill>
                  <a:srgbClr val="000000"/>
                </a:solidFill>
                <a:latin typeface="Times New Roman" pitchFamily="18" charset="0"/>
                <a:cs typeface="Times New Roman" pitchFamily="18" charset="0"/>
              </a:rPr>
              <a:t>     Mùa thu là một trong những đề tài được nhiều thi nhân viết đến. Tuy nhiên, mỗi bài thơ thu lại có những nét độc đáo và thi vị riêng. “Sang thu” của Hữu Thỉnh cũng là một bài thơ thu như thế. Bài thơ đã phác họa thành công sự chuyển mùa tinh tế của đất trời và của lòng người lúc sang thu.</a:t>
            </a:r>
          </a:p>
          <a:p>
            <a:pPr algn="just" eaLnBrk="1" hangingPunct="1"/>
            <a:r>
              <a:rPr lang="vi-VN" altLang="en-US" sz="2200" b="1" dirty="0">
                <a:solidFill>
                  <a:srgbClr val="000000"/>
                </a:solidFill>
                <a:latin typeface="Times New Roman" pitchFamily="18" charset="0"/>
                <a:cs typeface="Times New Roman" pitchFamily="18" charset="0"/>
              </a:rPr>
              <a:t>     Mở đầu bài thơ, người đọc đã có thể nhận ra ngay cảm nhận tinh tế của Hữu Thỉnh khi tiết trời sang thu:</a:t>
            </a:r>
          </a:p>
          <a:p>
            <a:pPr algn="just" eaLnBrk="1" hangingPunct="1"/>
            <a:r>
              <a:rPr lang="vi-VN" altLang="en-US" sz="2200" b="1" i="1" dirty="0">
                <a:solidFill>
                  <a:srgbClr val="000000"/>
                </a:solidFill>
                <a:latin typeface="Times New Roman" pitchFamily="18" charset="0"/>
                <a:cs typeface="Times New Roman" pitchFamily="18" charset="0"/>
              </a:rPr>
              <a:t>                                          Bỗng nhận ra hương ổi </a:t>
            </a:r>
            <a:endParaRPr lang="vi-VN" altLang="en-US" sz="2200" b="1" dirty="0">
              <a:solidFill>
                <a:srgbClr val="000000"/>
              </a:solidFill>
              <a:latin typeface="Times New Roman" pitchFamily="18" charset="0"/>
              <a:cs typeface="Times New Roman" pitchFamily="18" charset="0"/>
            </a:endParaRPr>
          </a:p>
          <a:p>
            <a:pPr algn="just" eaLnBrk="1" hangingPunct="1"/>
            <a:r>
              <a:rPr lang="vi-VN" altLang="en-US" sz="2200" b="1" i="1" dirty="0">
                <a:solidFill>
                  <a:srgbClr val="000000"/>
                </a:solidFill>
                <a:latin typeface="Times New Roman" pitchFamily="18" charset="0"/>
                <a:cs typeface="Times New Roman" pitchFamily="18" charset="0"/>
              </a:rPr>
              <a:t>                                          Phả vào trong gió se</a:t>
            </a:r>
            <a:endParaRPr lang="vi-VN" altLang="en-US" sz="2200" b="1" dirty="0">
              <a:solidFill>
                <a:srgbClr val="000000"/>
              </a:solidFill>
              <a:latin typeface="Times New Roman" pitchFamily="18" charset="0"/>
              <a:cs typeface="Times New Roman" pitchFamily="18" charset="0"/>
            </a:endParaRPr>
          </a:p>
          <a:p>
            <a:pPr algn="just" eaLnBrk="1" hangingPunct="1"/>
            <a:r>
              <a:rPr lang="vi-VN" altLang="en-US" sz="2200" b="1" dirty="0">
                <a:solidFill>
                  <a:srgbClr val="000000"/>
                </a:solidFill>
                <a:latin typeface="Times New Roman" pitchFamily="18" charset="0"/>
                <a:cs typeface="Times New Roman" pitchFamily="18" charset="0"/>
              </a:rPr>
              <a:t>Từ “bỗng” thể hiện sự đột ngột, bất chợt trong cảm nhận. Ở đây đó chính là bất chợt nhận ra đất trời đã chớm sang thu. Cái hay và tinh tế nữa đó là, tác giả nhận thấy mùa thu không phải vì bầu trời cao xanh hơn hay hoa cúc nở vàng như trong các bài thơ ta thường thấy mà ở đây là vì “hương ổi phả vào trong gió se”. Sự tinh tế của tác giả chính là ở việc không tả mà chỉ gợi. Hương ổi thơm lừng trong gió se gợi cho người đọc màu vàng ươm của những trái ổi nơi vườn quê trong một buổi chiều cuối hạ, đầu thu. Và vì có gió thu “se” lạnh nên hương ổi mới thêm nồng nàn, phả vào đất trời và hồn người để cho tác giả “bỗng” phát hiện ra thu đã về.</a:t>
            </a:r>
          </a:p>
        </p:txBody>
      </p:sp>
    </p:spTree>
    <p:extLst>
      <p:ext uri="{BB962C8B-B14F-4D97-AF65-F5344CB8AC3E}">
        <p14:creationId xmlns:p14="http://schemas.microsoft.com/office/powerpoint/2010/main" val="1031737755"/>
      </p:ext>
    </p:extLst>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a:spLocks noChangeArrowheads="1"/>
          </p:cNvSpPr>
          <p:nvPr/>
        </p:nvSpPr>
        <p:spPr bwMode="auto">
          <a:xfrm>
            <a:off x="179512" y="44624"/>
            <a:ext cx="8856984" cy="7109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eaLnBrk="1" hangingPunct="1"/>
            <a:r>
              <a:rPr lang="vi-VN" altLang="en-US" sz="2400" b="1" dirty="0">
                <a:solidFill>
                  <a:srgbClr val="000000"/>
                </a:solidFill>
                <a:latin typeface="Times New Roman" pitchFamily="18" charset="0"/>
                <a:cs typeface="Times New Roman" pitchFamily="18" charset="0"/>
              </a:rPr>
              <a:t>    Không chỉ có “hương ổi” trong “gió se”, nhà thơ còn nhận thấy:</a:t>
            </a:r>
          </a:p>
          <a:p>
            <a:pPr algn="just" eaLnBrk="1" hangingPunct="1"/>
            <a:r>
              <a:rPr lang="vi-VN" altLang="en-US" sz="2400" b="1" i="1" dirty="0">
                <a:solidFill>
                  <a:srgbClr val="000000"/>
                </a:solidFill>
                <a:latin typeface="Times New Roman" pitchFamily="18" charset="0"/>
                <a:cs typeface="Times New Roman" pitchFamily="18" charset="0"/>
              </a:rPr>
              <a:t>                                   Sương chùng chình qua ngõ</a:t>
            </a:r>
            <a:endParaRPr lang="vi-VN" altLang="en-US" sz="2400" b="1" dirty="0">
              <a:solidFill>
                <a:srgbClr val="000000"/>
              </a:solidFill>
              <a:latin typeface="Times New Roman" pitchFamily="18" charset="0"/>
              <a:cs typeface="Times New Roman" pitchFamily="18" charset="0"/>
            </a:endParaRPr>
          </a:p>
          <a:p>
            <a:pPr algn="just" eaLnBrk="1" hangingPunct="1"/>
            <a:r>
              <a:rPr lang="vi-VN" altLang="en-US" sz="2400" b="1" i="1" dirty="0">
                <a:solidFill>
                  <a:srgbClr val="000000"/>
                </a:solidFill>
                <a:latin typeface="Times New Roman" pitchFamily="18" charset="0"/>
                <a:cs typeface="Times New Roman" pitchFamily="18" charset="0"/>
              </a:rPr>
              <a:t>                                   Hình như thu đã về</a:t>
            </a:r>
            <a:endParaRPr lang="vi-VN" altLang="en-US" sz="2400" b="1" dirty="0">
              <a:solidFill>
                <a:srgbClr val="000000"/>
              </a:solidFill>
              <a:latin typeface="Times New Roman" pitchFamily="18" charset="0"/>
              <a:cs typeface="Times New Roman" pitchFamily="18" charset="0"/>
            </a:endParaRPr>
          </a:p>
          <a:p>
            <a:pPr algn="just" eaLnBrk="1" hangingPunct="1"/>
            <a:r>
              <a:rPr lang="vi-VN" altLang="en-US" sz="2400" b="1" dirty="0">
                <a:solidFill>
                  <a:srgbClr val="000000"/>
                </a:solidFill>
                <a:latin typeface="Times New Roman" pitchFamily="18" charset="0"/>
                <a:cs typeface="Times New Roman" pitchFamily="18" charset="0"/>
              </a:rPr>
              <a:t>Với cách nhân hóa, từ láy “chùng chình” gợi tả sự chậm rãi, nhẹ nhàng của màn sương giống như một nàng Thu yêu kiều đang bước tới. Sương bay qua ngõ, giăng mắc vào những giậu rào, trên những cành cây khô đầu ngõ cuối thôn. Thế nhưng, dù đã cảm nhận được mùa thu qua ba giác quan khứu giác (hương ổi – vị giác, gió se – xúc giác, sương chùng chình – thị giác) nhưng tác giả vẫn chưa hết sững sờ, vẫn chưa dám tin là thu đã về nên mới mơ hồ: “Hình như thu đã về”.  “Hình như” là chưa chắc chắn, không chắn chắn nhưng kì thực là tác giả đã tự khẳng định rằng: mùa thu về thật rồi.</a:t>
            </a:r>
          </a:p>
          <a:p>
            <a:pPr algn="just" eaLnBrk="1" hangingPunct="1"/>
            <a:r>
              <a:rPr lang="vi-VN" altLang="en-US" sz="2400" b="1" dirty="0">
                <a:solidFill>
                  <a:srgbClr val="000000"/>
                </a:solidFill>
                <a:latin typeface="Times New Roman" pitchFamily="18" charset="0"/>
                <a:cs typeface="Times New Roman" pitchFamily="18" charset="0"/>
              </a:rPr>
              <a:t>     Khổ thơ đầu tiên của bài thơ “Sang thu” đặc biệt dịu dàng tinh tế, nó diễn tả những biến đổi tinh vi của đất trời và lòng người trong thời khác giao mùa được chờ đợi rất nhiều trong năm: từ hạ chuyển sang thu. Khổ thơ đã góp phần quan trọng tạo nên bài thơ “Sang thu”, một áng thơ thu duyên dáng và tài tình trong thi đề mùa thu quen thuộc của văn học Việt Nam.</a:t>
            </a:r>
          </a:p>
        </p:txBody>
      </p:sp>
    </p:spTree>
    <p:extLst>
      <p:ext uri="{BB962C8B-B14F-4D97-AF65-F5344CB8AC3E}">
        <p14:creationId xmlns:p14="http://schemas.microsoft.com/office/powerpoint/2010/main" val="2243005050"/>
      </p:ext>
    </p:extLst>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66354" y="2780928"/>
            <a:ext cx="4505646" cy="523220"/>
          </a:xfrm>
          <a:prstGeom prst="rect">
            <a:avLst/>
          </a:prstGeom>
          <a:noFill/>
        </p:spPr>
        <p:txBody>
          <a:bodyPr wrap="square" rtlCol="0">
            <a:spAutoFit/>
          </a:bodyPr>
          <a:lstStyle/>
          <a:p>
            <a:r>
              <a:rPr lang="en-US" sz="2800" b="1" dirty="0">
                <a:latin typeface="Times New Roman" panose="02020603050405020304" pitchFamily="18" charset="0"/>
                <a:ea typeface="Tahoma" panose="020B0604030504040204" pitchFamily="34" charset="0"/>
                <a:cs typeface="Times New Roman" panose="02020603050405020304" pitchFamily="18" charset="0"/>
              </a:rPr>
              <a:t>1. </a:t>
            </a:r>
            <a:r>
              <a:rPr lang="en-US" sz="2800" b="1" dirty="0" err="1">
                <a:latin typeface="Times New Roman" panose="02020603050405020304" pitchFamily="18" charset="0"/>
                <a:ea typeface="Tahoma" panose="020B0604030504040204" pitchFamily="34" charset="0"/>
                <a:cs typeface="Times New Roman" panose="02020603050405020304" pitchFamily="18" charset="0"/>
              </a:rPr>
              <a:t>Phương</a:t>
            </a:r>
            <a:r>
              <a:rPr lang="en-US" sz="2800" b="1" dirty="0">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latin typeface="Times New Roman" panose="02020603050405020304" pitchFamily="18" charset="0"/>
                <a:ea typeface="Tahoma" panose="020B0604030504040204" pitchFamily="34" charset="0"/>
                <a:cs typeface="Times New Roman" panose="02020603050405020304" pitchFamily="18" charset="0"/>
              </a:rPr>
              <a:t>pháp</a:t>
            </a:r>
            <a:r>
              <a:rPr lang="en-US" sz="2800" b="1" dirty="0">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latin typeface="Times New Roman" panose="02020603050405020304" pitchFamily="18" charset="0"/>
                <a:ea typeface="Tahoma" panose="020B0604030504040204" pitchFamily="34" charset="0"/>
                <a:cs typeface="Times New Roman" panose="02020603050405020304" pitchFamily="18" charset="0"/>
              </a:rPr>
              <a:t>làm</a:t>
            </a:r>
            <a:r>
              <a:rPr lang="en-US" sz="2800" b="1" dirty="0">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latin typeface="Times New Roman" panose="02020603050405020304" pitchFamily="18" charset="0"/>
                <a:ea typeface="Tahoma" panose="020B0604030504040204" pitchFamily="34" charset="0"/>
                <a:cs typeface="Times New Roman" panose="02020603050405020304" pitchFamily="18" charset="0"/>
              </a:rPr>
              <a:t>bài</a:t>
            </a:r>
            <a:r>
              <a:rPr lang="en-US" sz="2800" b="1" dirty="0">
                <a:latin typeface="Times New Roman" panose="02020603050405020304" pitchFamily="18" charset="0"/>
                <a:ea typeface="Tahoma" panose="020B0604030504040204" pitchFamily="34" charset="0"/>
                <a:cs typeface="Times New Roman" panose="02020603050405020304" pitchFamily="18" charset="0"/>
              </a:rPr>
              <a:t>:</a:t>
            </a:r>
          </a:p>
        </p:txBody>
      </p:sp>
      <p:sp>
        <p:nvSpPr>
          <p:cNvPr id="16" name="Rectangle 15"/>
          <p:cNvSpPr>
            <a:spLocks noChangeArrowheads="1"/>
          </p:cNvSpPr>
          <p:nvPr/>
        </p:nvSpPr>
        <p:spPr bwMode="auto">
          <a:xfrm>
            <a:off x="971600" y="3284984"/>
            <a:ext cx="602238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latin typeface="Times New Roman" panose="02020603050405020304" pitchFamily="18" charset="0"/>
                <a:cs typeface="Times New Roman" panose="02020603050405020304" pitchFamily="18" charset="0"/>
              </a:rPr>
              <a:t>B1. Tìm hiểu đề và tìm ý.</a:t>
            </a:r>
            <a:endParaRPr lang="en-US" altLang="en-US" sz="2800" b="1" dirty="0">
              <a:latin typeface="Calibri" panose="020F0502020204030204" pitchFamily="34" charset="0"/>
            </a:endParaRPr>
          </a:p>
        </p:txBody>
      </p:sp>
      <p:sp>
        <p:nvSpPr>
          <p:cNvPr id="17" name="Rectangle 16"/>
          <p:cNvSpPr>
            <a:spLocks noChangeArrowheads="1"/>
          </p:cNvSpPr>
          <p:nvPr/>
        </p:nvSpPr>
        <p:spPr bwMode="auto">
          <a:xfrm>
            <a:off x="938011" y="3717032"/>
            <a:ext cx="665832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Thể</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loại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Nghị</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luận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phân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tích</a:t>
            </a:r>
            <a:r>
              <a:rPr lang="en-US" altLang="en-US" sz="2800" b="1" dirty="0">
                <a:latin typeface="Times New Roman" panose="02020603050405020304" pitchFamily="18" charset="0"/>
                <a:cs typeface="Times New Roman" panose="02020603050405020304" pitchFamily="18" charset="0"/>
              </a:rPr>
              <a:t>.</a:t>
            </a:r>
          </a:p>
          <a:p>
            <a:pPr eaLnBrk="1" hangingPunct="1"/>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Vấn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đề</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Vẻ</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đẹp</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Thuý</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Kiều</a:t>
            </a:r>
            <a:r>
              <a:rPr lang="en-US" altLang="en-US" sz="2800" b="1" dirty="0">
                <a:solidFill>
                  <a:srgbClr val="002060"/>
                </a:solidFill>
                <a:latin typeface="Times New Roman" panose="02020603050405020304" pitchFamily="18" charset="0"/>
                <a:cs typeface="Times New Roman" panose="02020603050405020304" pitchFamily="18" charset="0"/>
              </a:rPr>
              <a:t>.</a:t>
            </a:r>
            <a:r>
              <a:rPr lang="en-US" altLang="en-US" sz="2800" b="1" i="1" dirty="0">
                <a:solidFill>
                  <a:srgbClr val="002060"/>
                </a:solidFill>
                <a:latin typeface="Times New Roman" panose="02020603050405020304" pitchFamily="18" charset="0"/>
                <a:cs typeface="Times New Roman" panose="02020603050405020304" pitchFamily="18" charset="0"/>
              </a:rPr>
              <a:t> </a:t>
            </a:r>
          </a:p>
        </p:txBody>
      </p:sp>
      <p:sp>
        <p:nvSpPr>
          <p:cNvPr id="18" name="TextBox 17"/>
          <p:cNvSpPr txBox="1"/>
          <p:nvPr/>
        </p:nvSpPr>
        <p:spPr>
          <a:xfrm>
            <a:off x="79038" y="4581128"/>
            <a:ext cx="9064961" cy="954107"/>
          </a:xfrm>
          <a:prstGeom prst="rect">
            <a:avLst/>
          </a:prstGeom>
          <a:noFill/>
        </p:spPr>
        <p:txBody>
          <a:bodyPr wrap="square" rtlCol="0">
            <a:spAutoFit/>
          </a:bodyPr>
          <a:lstStyle/>
          <a:p>
            <a:pPr algn="just"/>
            <a:r>
              <a:rPr lang="en-US" altLang="en-US" sz="2800" b="1" dirty="0">
                <a:latin typeface="Times New Roman" panose="02020603050405020304" pitchFamily="18" charset="0"/>
                <a:cs typeface="Times New Roman" panose="02020603050405020304" pitchFamily="18" charset="0"/>
              </a:rPr>
              <a:t>   * </a:t>
            </a:r>
            <a:r>
              <a:rPr lang="en-US" altLang="en-US" sz="2800" b="1" dirty="0" err="1">
                <a:latin typeface="Times New Roman" panose="02020603050405020304" pitchFamily="18" charset="0"/>
                <a:cs typeface="Times New Roman" panose="02020603050405020304" pitchFamily="18" charset="0"/>
              </a:rPr>
              <a:t>Tìm</a:t>
            </a:r>
            <a:r>
              <a:rPr lang="en-US" altLang="en-US" sz="2800" b="1" dirty="0">
                <a:latin typeface="Times New Roman" panose="02020603050405020304" pitchFamily="18" charset="0"/>
                <a:cs typeface="Times New Roman" panose="02020603050405020304" pitchFamily="18" charset="0"/>
              </a:rPr>
              <a:t> ý: </a:t>
            </a:r>
            <a:r>
              <a:rPr lang="en-US" altLang="en-US" sz="2800" b="1" dirty="0" err="1">
                <a:latin typeface="Times New Roman" panose="02020603050405020304" pitchFamily="18" charset="0"/>
                <a:cs typeface="Times New Roman" panose="02020603050405020304" pitchFamily="18" charset="0"/>
              </a:rPr>
              <a:t>Đặt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câu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hỏi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tìm</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những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giá</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trị</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nội</a:t>
            </a:r>
            <a:r>
              <a:rPr lang="en-US" altLang="en-US" sz="2800" b="1" dirty="0">
                <a:latin typeface="Times New Roman" panose="02020603050405020304" pitchFamily="18" charset="0"/>
                <a:cs typeface="Times New Roman" panose="02020603050405020304" pitchFamily="18" charset="0"/>
              </a:rPr>
              <a:t> dung </a:t>
            </a:r>
            <a:r>
              <a:rPr lang="en-US" altLang="en-US" sz="2800" b="1" dirty="0" err="1">
                <a:latin typeface="Times New Roman" panose="02020603050405020304" pitchFamily="18" charset="0"/>
                <a:cs typeface="Times New Roman" panose="02020603050405020304" pitchFamily="18" charset="0"/>
              </a:rPr>
              <a:t>và</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nghệ</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thuật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đoạn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a:t>
            </a:r>
          </a:p>
        </p:txBody>
      </p:sp>
      <p:sp>
        <p:nvSpPr>
          <p:cNvPr id="19" name="Rectangle 18"/>
          <p:cNvSpPr>
            <a:spLocks noChangeArrowheads="1"/>
          </p:cNvSpPr>
          <p:nvPr/>
        </p:nvSpPr>
        <p:spPr bwMode="auto">
          <a:xfrm>
            <a:off x="976366" y="5570076"/>
            <a:ext cx="36676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latin typeface="Times New Roman" panose="02020603050405020304" pitchFamily="18" charset="0"/>
                <a:cs typeface="Times New Roman" panose="02020603050405020304" pitchFamily="18" charset="0"/>
              </a:rPr>
              <a:t>B2. </a:t>
            </a:r>
            <a:r>
              <a:rPr lang="en-US" altLang="en-US" sz="2800" b="1" dirty="0" err="1">
                <a:latin typeface="Times New Roman" panose="02020603050405020304" pitchFamily="18" charset="0"/>
                <a:cs typeface="Times New Roman" panose="02020603050405020304" pitchFamily="18" charset="0"/>
              </a:rPr>
              <a:t>Lập</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dàn</a:t>
            </a:r>
            <a:r>
              <a:rPr lang="en-US" altLang="en-US" sz="2800" b="1" dirty="0">
                <a:latin typeface="Times New Roman" panose="02020603050405020304" pitchFamily="18" charset="0"/>
                <a:cs typeface="Times New Roman" panose="02020603050405020304" pitchFamily="18" charset="0"/>
              </a:rPr>
              <a:t> ý.</a:t>
            </a:r>
            <a:endParaRPr lang="en-US" altLang="en-US" sz="2800" b="1" dirty="0">
              <a:latin typeface="Calibri" panose="020F0502020204030204" pitchFamily="34" charset="0"/>
            </a:endParaRPr>
          </a:p>
        </p:txBody>
      </p:sp>
      <p:sp>
        <p:nvSpPr>
          <p:cNvPr id="14" name="TextBox 13"/>
          <p:cNvSpPr txBox="1"/>
          <p:nvPr/>
        </p:nvSpPr>
        <p:spPr>
          <a:xfrm>
            <a:off x="142473" y="116632"/>
            <a:ext cx="5397893" cy="2739211"/>
          </a:xfrm>
          <a:prstGeom prst="rect">
            <a:avLst/>
          </a:prstGeom>
          <a:noFill/>
        </p:spPr>
        <p:txBody>
          <a:bodyPr wrap="square" rtlCol="0">
            <a:spAutoFit/>
          </a:bodyPr>
          <a:lstStyle/>
          <a:p>
            <a:pPr algn="ctr">
              <a:defRPr/>
            </a:pPr>
            <a:r>
              <a:rPr lang="en-US" altLang="vi-VN" sz="2400" b="1" dirty="0" err="1">
                <a:latin typeface="Times New Roman" panose="02020603050405020304" pitchFamily="18" charset="0"/>
                <a:cs typeface="Times New Roman" panose="02020603050405020304" pitchFamily="18" charset="0"/>
              </a:rPr>
              <a:t>Đề</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Phân</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tích</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vẻ</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đẹp</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của</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Thuý</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Kiều</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trong</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đoạn</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thơ</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sau</a:t>
            </a:r>
            <a:r>
              <a:rPr lang="en-US" altLang="vi-VN" sz="2400" b="1" dirty="0">
                <a:latin typeface="Times New Roman" panose="02020603050405020304" pitchFamily="18" charset="0"/>
                <a:cs typeface="Times New Roman" panose="02020603050405020304" pitchFamily="18" charset="0"/>
              </a:rPr>
              <a:t>:</a:t>
            </a:r>
            <a:r>
              <a:rPr lang="en-US" altLang="vi-VN" sz="2800" b="1" dirty="0">
                <a:latin typeface="Times New Roman" panose="02020603050405020304" pitchFamily="18" charset="0"/>
                <a:cs typeface="Times New Roman" panose="02020603050405020304" pitchFamily="18" charset="0"/>
              </a:rPr>
              <a:t>  </a:t>
            </a:r>
            <a:r>
              <a:rPr lang="en-US" altLang="vi-VN" sz="2400" b="1" i="1" dirty="0">
                <a:latin typeface="Times New Roman" panose="02020603050405020304" pitchFamily="18" charset="0"/>
                <a:cs typeface="Times New Roman" panose="02020603050405020304" pitchFamily="18" charset="0"/>
              </a:rPr>
              <a:t>“</a:t>
            </a:r>
            <a:r>
              <a:rPr lang="en-US" sz="2400" b="1" i="1" dirty="0" err="1">
                <a:latin typeface="Times New Roman" pitchFamily="18" charset="0"/>
                <a:cs typeface="Times New Roman" pitchFamily="18" charset="0"/>
              </a:rPr>
              <a:t>Kiều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càng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sắc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sảo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mặn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mà</a:t>
            </a:r>
            <a:r>
              <a:rPr lang="en-US" sz="2400" b="1" i="1" dirty="0">
                <a:latin typeface="Times New Roman" pitchFamily="18" charset="0"/>
                <a:cs typeface="Times New Roman" pitchFamily="18" charset="0"/>
              </a:rPr>
              <a:t>,</a:t>
            </a:r>
          </a:p>
          <a:p>
            <a:pPr algn="ctr">
              <a:defRPr/>
            </a:pPr>
            <a:r>
              <a:rPr lang="en-US" sz="2400" b="1" i="1" dirty="0">
                <a:latin typeface="Times New Roman" pitchFamily="18" charset="0"/>
                <a:cs typeface="Times New Roman" pitchFamily="18" charset="0"/>
              </a:rPr>
              <a:t>      So </a:t>
            </a:r>
            <a:r>
              <a:rPr lang="en-US" sz="2400" b="1" i="1" dirty="0" err="1">
                <a:latin typeface="Times New Roman" pitchFamily="18" charset="0"/>
                <a:cs typeface="Times New Roman" pitchFamily="18" charset="0"/>
              </a:rPr>
              <a:t>bề</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tài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sắc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lại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là</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phần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hơn</a:t>
            </a:r>
            <a:r>
              <a:rPr lang="en-US" sz="2400" b="1" i="1" dirty="0">
                <a:latin typeface="Times New Roman" pitchFamily="18" charset="0"/>
                <a:cs typeface="Times New Roman" pitchFamily="18" charset="0"/>
              </a:rPr>
              <a:t>:</a:t>
            </a:r>
          </a:p>
          <a:p>
            <a:pPr algn="ctr">
              <a:defRPr/>
            </a:pP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Làn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thủy</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nét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xuân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sơn</a:t>
            </a:r>
            <a:endParaRPr lang="en-US" sz="2400" b="1" i="1" dirty="0">
              <a:latin typeface="Times New Roman" pitchFamily="18" charset="0"/>
              <a:cs typeface="Times New Roman" pitchFamily="18" charset="0"/>
            </a:endParaRPr>
          </a:p>
          <a:p>
            <a:pPr algn="ctr">
              <a:defRPr/>
            </a:pP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Hoa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ghen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thua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thắm</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liễu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hờn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kém</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xanh</a:t>
            </a:r>
            <a:r>
              <a:rPr lang="en-US" sz="2400" b="1" i="1" dirty="0">
                <a:latin typeface="Times New Roman" pitchFamily="18" charset="0"/>
                <a:cs typeface="Times New Roman" pitchFamily="18" charset="0"/>
              </a:rPr>
              <a:t>.</a:t>
            </a:r>
          </a:p>
        </p:txBody>
      </p:sp>
    </p:spTree>
    <p:extLst>
      <p:ext uri="{BB962C8B-B14F-4D97-AF65-F5344CB8AC3E}">
        <p14:creationId xmlns:p14="http://schemas.microsoft.com/office/powerpoint/2010/main" val="819888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barn(inVertical)">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arn(inVertical)">
                                      <p:cBhvr>
                                        <p:cTn id="1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9" name="Oval 5"/>
          <p:cNvSpPr>
            <a:spLocks noChangeArrowheads="1"/>
          </p:cNvSpPr>
          <p:nvPr/>
        </p:nvSpPr>
        <p:spPr bwMode="auto">
          <a:xfrm>
            <a:off x="1251570" y="71120"/>
            <a:ext cx="5768702" cy="735747"/>
          </a:xfrm>
          <a:prstGeom prst="ellipse">
            <a:avLst/>
          </a:prstGeom>
          <a:solidFill>
            <a:srgbClr val="FFCC99"/>
          </a:solidFill>
          <a:ln w="38100">
            <a:solidFill>
              <a:schemeClr val="tx1"/>
            </a:solid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800" b="1">
                <a:solidFill>
                  <a:srgbClr val="C00000"/>
                </a:solidFill>
                <a:latin typeface="Times New Roman" panose="02020603050405020304" pitchFamily="18" charset="0"/>
                <a:cs typeface="Times New Roman" panose="02020603050405020304" pitchFamily="18" charset="0"/>
              </a:rPr>
              <a:t>HƯỚNG DẪN HỌC BÀ</a:t>
            </a:r>
            <a:r>
              <a:rPr lang="en-US" altLang="en-US" sz="2800" b="1">
                <a:solidFill>
                  <a:srgbClr val="C00000"/>
                </a:solidFill>
              </a:rPr>
              <a:t>I</a:t>
            </a:r>
          </a:p>
        </p:txBody>
      </p:sp>
      <p:sp>
        <p:nvSpPr>
          <p:cNvPr id="103431" name="AutoShape 7"/>
          <p:cNvSpPr>
            <a:spLocks noChangeArrowheads="1"/>
          </p:cNvSpPr>
          <p:nvPr/>
        </p:nvSpPr>
        <p:spPr bwMode="auto">
          <a:xfrm>
            <a:off x="107504" y="1196752"/>
            <a:ext cx="8704313" cy="5152846"/>
          </a:xfrm>
          <a:prstGeom prst="flowChartPunchedTape">
            <a:avLst/>
          </a:prstGeom>
          <a:solidFill>
            <a:schemeClr val="accent2">
              <a:lumMod val="20000"/>
              <a:lumOff val="80000"/>
            </a:schemeClr>
          </a:solidFill>
          <a:ln w="57150">
            <a:solidFill>
              <a:srgbClr val="3803BD"/>
            </a:solidFill>
            <a:miter lim="800000"/>
            <a:headEnd/>
            <a:tailEnd/>
          </a:ln>
        </p:spPr>
        <p:txBody>
          <a:bodyPr wrap="square">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AutoNum type="arabicPeriod"/>
            </a:pPr>
            <a:r>
              <a:rPr lang="en-US" altLang="en-US" sz="2800" b="1" dirty="0" err="1">
                <a:latin typeface="Times New Roman" panose="02020603050405020304" pitchFamily="18" charset="0"/>
                <a:cs typeface="Times New Roman" panose="02020603050405020304" pitchFamily="18" charset="0"/>
              </a:rPr>
              <a:t>Xem</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lại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các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bước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làm</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văn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nghị</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luận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về</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một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đoạn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a:t>
            </a:r>
          </a:p>
          <a:p>
            <a:pPr eaLnBrk="1" hangingPunct="1">
              <a:spcBef>
                <a:spcPct val="50000"/>
              </a:spcBef>
              <a:buFontTx/>
              <a:buAutoNum type="arabicPeriod"/>
            </a:pPr>
            <a:r>
              <a:rPr lang="en-US" altLang="en-US" sz="2800" b="1" dirty="0" err="1">
                <a:latin typeface="Times New Roman" panose="02020603050405020304" pitchFamily="18" charset="0"/>
                <a:cs typeface="Times New Roman" panose="02020603050405020304" pitchFamily="18" charset="0"/>
              </a:rPr>
              <a:t>Hoàn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thành</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phần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Luyện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tập</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viết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thành</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văn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hoàn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chỉnh</a:t>
            </a:r>
            <a:r>
              <a:rPr lang="en-US" altLang="en-US" sz="2800" b="1" dirty="0">
                <a:latin typeface="Times New Roman" panose="02020603050405020304" pitchFamily="18" charset="0"/>
                <a:cs typeface="Times New Roman" panose="02020603050405020304" pitchFamily="18" charset="0"/>
              </a:rPr>
              <a:t>)</a:t>
            </a:r>
          </a:p>
          <a:p>
            <a:pPr eaLnBrk="1" hangingPunct="1">
              <a:spcBef>
                <a:spcPct val="50000"/>
              </a:spcBef>
              <a:buFontTx/>
              <a:buAutoNum type="arabicPeriod"/>
            </a:pP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Chuẩn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bị</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cho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tiết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Luyện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nói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Nghị</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luận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về</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một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đoạn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5254471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51520" y="-459432"/>
            <a:ext cx="6858000" cy="1318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262626"/>
                </a:solidFill>
                <a:latin typeface="Garamond" pitchFamily="18" charset="0"/>
              </a:defRPr>
            </a:lvl1pPr>
            <a:lvl2pPr>
              <a:defRPr sz="2000">
                <a:solidFill>
                  <a:srgbClr val="262626"/>
                </a:solidFill>
                <a:latin typeface="Garamond" pitchFamily="18" charset="0"/>
              </a:defRPr>
            </a:lvl2pPr>
            <a:lvl3pPr marL="1143000" indent="-228600">
              <a:defRPr>
                <a:solidFill>
                  <a:srgbClr val="262626"/>
                </a:solidFill>
                <a:latin typeface="Garamond" pitchFamily="18" charset="0"/>
              </a:defRPr>
            </a:lvl3pPr>
            <a:lvl4pPr marL="1600200" indent="-228600">
              <a:defRPr sz="1600">
                <a:solidFill>
                  <a:srgbClr val="262626"/>
                </a:solidFill>
                <a:latin typeface="Garamond" pitchFamily="18" charset="0"/>
              </a:defRPr>
            </a:lvl4pPr>
            <a:lvl5pPr marL="2057400" indent="-228600">
              <a:defRPr sz="1400">
                <a:solidFill>
                  <a:srgbClr val="262626"/>
                </a:solidFill>
                <a:latin typeface="Garamond" pitchFamily="18" charset="0"/>
              </a:defRPr>
            </a:lvl5pPr>
            <a:lvl6pPr eaLnBrk="0" fontAlgn="base" hangingPunct="0">
              <a:buFont typeface="Arial" charset="0"/>
              <a:defRPr sz="1400">
                <a:solidFill>
                  <a:srgbClr val="262626"/>
                </a:solidFill>
                <a:latin typeface="Garamond" pitchFamily="18" charset="0"/>
              </a:defRPr>
            </a:lvl6pPr>
            <a:lvl7pPr eaLnBrk="0" fontAlgn="base" hangingPunct="0">
              <a:buFont typeface="Arial" charset="0"/>
              <a:defRPr sz="1400">
                <a:solidFill>
                  <a:srgbClr val="262626"/>
                </a:solidFill>
                <a:latin typeface="Garamond" pitchFamily="18" charset="0"/>
              </a:defRPr>
            </a:lvl7pPr>
            <a:lvl8pPr eaLnBrk="0" fontAlgn="base" hangingPunct="0">
              <a:buFont typeface="Arial" charset="0"/>
              <a:defRPr sz="1400">
                <a:solidFill>
                  <a:srgbClr val="262626"/>
                </a:solidFill>
                <a:latin typeface="Garamond" pitchFamily="18" charset="0"/>
              </a:defRPr>
            </a:lvl8pPr>
            <a:lvl9pPr eaLnBrk="0" fontAlgn="base" hangingPunct="0">
              <a:buFont typeface="Arial" charset="0"/>
              <a:defRPr sz="1400">
                <a:solidFill>
                  <a:srgbClr val="262626"/>
                </a:solidFill>
                <a:latin typeface="Garamond" pitchFamily="18" charset="0"/>
              </a:defRPr>
            </a:lvl9pPr>
          </a:lstStyle>
          <a:p>
            <a:pPr eaLnBrk="1" hangingPunct="1">
              <a:spcBef>
                <a:spcPts val="1200"/>
              </a:spcBef>
            </a:pPr>
            <a:endParaRPr lang="vi-VN" altLang="en-US" sz="2800" b="1" dirty="0">
              <a:solidFill>
                <a:schemeClr val="tx1"/>
              </a:solidFill>
              <a:latin typeface="Times New Roman" pitchFamily="18" charset="0"/>
              <a:cs typeface="Times New Roman" pitchFamily="18" charset="0"/>
            </a:endParaRPr>
          </a:p>
          <a:p>
            <a:pPr algn="just" eaLnBrk="1" hangingPunct="1">
              <a:lnSpc>
                <a:spcPts val="1900"/>
              </a:lnSpc>
              <a:spcBef>
                <a:spcPts val="1200"/>
              </a:spcBef>
            </a:pPr>
            <a:r>
              <a:rPr lang="vi-VN" altLang="en-US" sz="2800" dirty="0">
                <a:solidFill>
                  <a:schemeClr val="tx1"/>
                </a:solidFill>
                <a:latin typeface="Times New Roman" pitchFamily="18" charset="0"/>
                <a:cs typeface="Times New Roman" pitchFamily="18" charset="0"/>
              </a:rPr>
              <a:t>1. </a:t>
            </a:r>
            <a:r>
              <a:rPr lang="en-US" altLang="en-US" sz="2800" dirty="0">
                <a:solidFill>
                  <a:schemeClr val="tx1"/>
                </a:solidFill>
                <a:latin typeface="Times New Roman" pitchFamily="18" charset="0"/>
                <a:cs typeface="Times New Roman" pitchFamily="18" charset="0"/>
              </a:rPr>
              <a:t>Đề bài sách giáo khoa - trang 79/80</a:t>
            </a:r>
            <a:endParaRPr lang="vi-VN" altLang="en-US" sz="2800" dirty="0">
              <a:solidFill>
                <a:schemeClr val="tx1"/>
              </a:solidFill>
              <a:latin typeface="Times New Roman" pitchFamily="18" charset="0"/>
              <a:cs typeface="Times New Roman" pitchFamily="18" charset="0"/>
            </a:endParaRPr>
          </a:p>
          <a:p>
            <a:pPr algn="just" eaLnBrk="1" hangingPunct="1">
              <a:lnSpc>
                <a:spcPts val="1900"/>
              </a:lnSpc>
              <a:spcBef>
                <a:spcPts val="1200"/>
              </a:spcBef>
            </a:pPr>
            <a:r>
              <a:rPr lang="vi-VN" altLang="en-US" sz="2800" dirty="0">
                <a:solidFill>
                  <a:schemeClr val="tx1"/>
                </a:solidFill>
                <a:latin typeface="Times New Roman" pitchFamily="18" charset="0"/>
                <a:cs typeface="Times New Roman" pitchFamily="18" charset="0"/>
              </a:rPr>
              <a:t>2. Nhận xét</a:t>
            </a:r>
            <a:endParaRPr lang="en-US" altLang="en-US" sz="2800" dirty="0">
              <a:solidFill>
                <a:schemeClr val="tx1"/>
              </a:solidFill>
              <a:latin typeface="Times New Roman" pitchFamily="18" charset="0"/>
              <a:cs typeface="Times New Roman" pitchFamily="18" charset="0"/>
            </a:endParaRPr>
          </a:p>
        </p:txBody>
      </p:sp>
      <p:sp>
        <p:nvSpPr>
          <p:cNvPr id="4" name="Rectangle 3"/>
          <p:cNvSpPr>
            <a:spLocks noChangeArrowheads="1"/>
          </p:cNvSpPr>
          <p:nvPr/>
        </p:nvSpPr>
        <p:spPr bwMode="auto">
          <a:xfrm>
            <a:off x="251520" y="908720"/>
            <a:ext cx="8712968" cy="1374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eaLnBrk="1" hangingPunct="1">
              <a:lnSpc>
                <a:spcPts val="1900"/>
              </a:lnSpc>
              <a:spcBef>
                <a:spcPts val="1200"/>
              </a:spcBef>
            </a:pPr>
            <a:r>
              <a:rPr lang="en-US" altLang="en-US" sz="2400" dirty="0">
                <a:latin typeface="Times New Roman" pitchFamily="18" charset="0"/>
                <a:cs typeface="Times New Roman" pitchFamily="18" charset="0"/>
              </a:rPr>
              <a:t>-</a:t>
            </a:r>
            <a:r>
              <a:rPr lang="en-US" altLang="en-US" sz="2400" i="1" dirty="0">
                <a:latin typeface="Times New Roman" pitchFamily="18" charset="0"/>
                <a:cs typeface="Times New Roman" pitchFamily="18" charset="0"/>
              </a:rPr>
              <a:t> Các đề bài có cấu tạo khác nhau</a:t>
            </a:r>
            <a:r>
              <a:rPr lang="en-US" altLang="en-US" sz="2400" dirty="0">
                <a:latin typeface="Times New Roman" pitchFamily="18" charset="0"/>
                <a:cs typeface="Times New Roman" pitchFamily="18" charset="0"/>
              </a:rPr>
              <a:t>.</a:t>
            </a:r>
          </a:p>
          <a:p>
            <a:pPr algn="just" eaLnBrk="1" hangingPunct="1">
              <a:lnSpc>
                <a:spcPts val="1900"/>
              </a:lnSpc>
              <a:spcBef>
                <a:spcPts val="1200"/>
              </a:spcBef>
            </a:pPr>
            <a:r>
              <a:rPr lang="en-US" altLang="en-US" sz="2400" dirty="0">
                <a:latin typeface="Times New Roman" pitchFamily="18" charset="0"/>
                <a:cs typeface="Times New Roman" pitchFamily="18" charset="0"/>
              </a:rPr>
              <a:t>+ Có đề bài không kèm theo lệnh cụ thể: đề 4, 7.., mà chỉ có yêu cầu ngầm.</a:t>
            </a:r>
          </a:p>
          <a:p>
            <a:pPr algn="just" eaLnBrk="1" hangingPunct="1">
              <a:lnSpc>
                <a:spcPts val="1900"/>
              </a:lnSpc>
              <a:spcBef>
                <a:spcPts val="1200"/>
              </a:spcBef>
            </a:pPr>
            <a:r>
              <a:rPr lang="en-US" altLang="en-US" sz="2400" dirty="0">
                <a:latin typeface="Times New Roman" pitchFamily="18" charset="0"/>
                <a:cs typeface="Times New Roman" pitchFamily="18" charset="0"/>
              </a:rPr>
              <a:t>+ Có đề bài kèm theo mệnh lệnh cụ thể như các đề còn lại.</a:t>
            </a:r>
          </a:p>
        </p:txBody>
      </p:sp>
      <p:graphicFrame>
        <p:nvGraphicFramePr>
          <p:cNvPr id="5" name="Table 4"/>
          <p:cNvGraphicFramePr>
            <a:graphicFrameLocks noGrp="1"/>
          </p:cNvGraphicFramePr>
          <p:nvPr>
            <p:extLst>
              <p:ext uri="{D42A27DB-BD31-4B8C-83A1-F6EECF244321}">
                <p14:modId xmlns:p14="http://schemas.microsoft.com/office/powerpoint/2010/main" val="2075667136"/>
              </p:ext>
            </p:extLst>
          </p:nvPr>
        </p:nvGraphicFramePr>
        <p:xfrm>
          <a:off x="35496" y="2371358"/>
          <a:ext cx="8640960" cy="2929850"/>
        </p:xfrm>
        <a:graphic>
          <a:graphicData uri="http://schemas.openxmlformats.org/drawingml/2006/table">
            <a:tbl>
              <a:tblPr/>
              <a:tblGrid>
                <a:gridCol w="1656141"/>
                <a:gridCol w="2180974"/>
                <a:gridCol w="2248360"/>
                <a:gridCol w="2555485"/>
              </a:tblGrid>
              <a:tr h="55245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Garamond" pitchFamily="18" charset="0"/>
                      </a:endParaRP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smtClean="0">
                          <a:ln>
                            <a:noFill/>
                          </a:ln>
                          <a:solidFill>
                            <a:schemeClr val="tx1"/>
                          </a:solidFill>
                          <a:effectLst/>
                          <a:latin typeface="Times New Roman" pitchFamily="18" charset="0"/>
                          <a:cs typeface="Times New Roman" pitchFamily="18" charset="0"/>
                        </a:rPr>
                        <a:t>Phân tích </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smtClean="0">
                          <a:ln>
                            <a:noFill/>
                          </a:ln>
                          <a:solidFill>
                            <a:schemeClr val="tx1"/>
                          </a:solidFill>
                          <a:effectLst/>
                          <a:latin typeface="Times New Roman" pitchFamily="18" charset="0"/>
                          <a:cs typeface="Times New Roman" pitchFamily="18" charset="0"/>
                        </a:rPr>
                        <a:t>Cảm nhận</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smtClean="0">
                          <a:ln>
                            <a:noFill/>
                          </a:ln>
                          <a:solidFill>
                            <a:schemeClr val="tx1"/>
                          </a:solidFill>
                          <a:effectLst/>
                          <a:latin typeface="Times New Roman" pitchFamily="18" charset="0"/>
                          <a:cs typeface="Times New Roman" pitchFamily="18" charset="0"/>
                        </a:rPr>
                        <a:t>Suy nghĩ</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r h="11890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smtClean="0">
                          <a:ln>
                            <a:noFill/>
                          </a:ln>
                          <a:solidFill>
                            <a:schemeClr val="tx1"/>
                          </a:solidFill>
                          <a:effectLst/>
                          <a:latin typeface="Times New Roman" pitchFamily="18" charset="0"/>
                          <a:cs typeface="Times New Roman" pitchFamily="18" charset="0"/>
                        </a:rPr>
                        <a:t>Khác nhau</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Yêu cầu nghiêng về phương pháp nghị luận</a:t>
                      </a: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Yêu cầu nghị luận trên cơ sở cảm thụ của người viết</a:t>
                      </a: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Yêu cầu nghị luận nhấn mạnh tới nhận định, đánh giá của người viết</a:t>
                      </a: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5524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smtClean="0">
                          <a:ln>
                            <a:noFill/>
                          </a:ln>
                          <a:solidFill>
                            <a:schemeClr val="tx1"/>
                          </a:solidFill>
                          <a:effectLst/>
                          <a:latin typeface="Times New Roman" pitchFamily="18" charset="0"/>
                          <a:cs typeface="Times New Roman" pitchFamily="18" charset="0"/>
                        </a:rPr>
                        <a:t>Giống nhau</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gridSpan="3">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Các đề bài đều yêu cầu nghị luận về một đoạn thơ, bài thơ</a:t>
                      </a:r>
                    </a:p>
                  </a:txBody>
                  <a:tcPr marL="68580" marR="68580"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bl>
          </a:graphicData>
        </a:graphic>
      </p:graphicFrame>
      <p:sp>
        <p:nvSpPr>
          <p:cNvPr id="15" name="Rectangle 14"/>
          <p:cNvSpPr>
            <a:spLocks noChangeArrowheads="1"/>
          </p:cNvSpPr>
          <p:nvPr/>
        </p:nvSpPr>
        <p:spPr bwMode="auto">
          <a:xfrm>
            <a:off x="1115616" y="5520521"/>
            <a:ext cx="7632848" cy="977191"/>
          </a:xfrm>
          <a:prstGeom prst="rect">
            <a:avLst/>
          </a:prstGeom>
          <a:noFill/>
          <a:ln>
            <a:noFill/>
          </a:ln>
          <a:extLst/>
        </p:spPr>
        <p:txBody>
          <a:bodyPr wrap="square">
            <a:spAutoFit/>
          </a:bodyPr>
          <a:lstStyle/>
          <a:p>
            <a:pPr algn="just" eaLnBrk="1" hangingPunct="1">
              <a:lnSpc>
                <a:spcPts val="1900"/>
              </a:lnSpc>
              <a:spcBef>
                <a:spcPts val="1200"/>
              </a:spcBef>
            </a:pPr>
            <a:r>
              <a:rPr lang="en-US" altLang="en-US" sz="2400" i="1" dirty="0">
                <a:latin typeface="Times New Roman" pitchFamily="18" charset="0"/>
                <a:cs typeface="Times New Roman" pitchFamily="18" charset="0"/>
              </a:rPr>
              <a:t>- Đề bài bao giờ cũng nêu lên vấn đề nghị luận.</a:t>
            </a:r>
            <a:endParaRPr lang="en-US" altLang="en-US" sz="2400" dirty="0">
              <a:latin typeface="Times New Roman" pitchFamily="18" charset="0"/>
              <a:cs typeface="Times New Roman" pitchFamily="18" charset="0"/>
            </a:endParaRPr>
          </a:p>
          <a:p>
            <a:pPr algn="just" eaLnBrk="1" hangingPunct="1">
              <a:lnSpc>
                <a:spcPts val="1900"/>
              </a:lnSpc>
              <a:spcBef>
                <a:spcPts val="1200"/>
              </a:spcBef>
            </a:pPr>
            <a:r>
              <a:rPr lang="en-US" altLang="en-US" sz="2400" i="1" dirty="0">
                <a:latin typeface="Times New Roman" pitchFamily="18" charset="0"/>
                <a:cs typeface="Times New Roman" pitchFamily="18" charset="0"/>
              </a:rPr>
              <a:t>-</a:t>
            </a:r>
            <a:r>
              <a:rPr lang="vi-VN" altLang="en-US" sz="2400" i="1" dirty="0">
                <a:latin typeface="Times New Roman" pitchFamily="18" charset="0"/>
                <a:cs typeface="Times New Roman" pitchFamily="18" charset="0"/>
              </a:rPr>
              <a:t> </a:t>
            </a:r>
            <a:r>
              <a:rPr lang="en-US" altLang="en-US" sz="2400" i="1" dirty="0">
                <a:latin typeface="Times New Roman" pitchFamily="18" charset="0"/>
                <a:cs typeface="Times New Roman" pitchFamily="18" charset="0"/>
              </a:rPr>
              <a:t>Có đề bài kèm theo mệnh lệnh, có đề bài không kèm theo mệnh lệnh.</a:t>
            </a:r>
            <a:endParaRPr lang="en-US" altLang="en-US" sz="2400" dirty="0">
              <a:latin typeface="Times New Roman" pitchFamily="18" charset="0"/>
              <a:cs typeface="Times New Roman" pitchFamily="18" charset="0"/>
            </a:endParaRPr>
          </a:p>
        </p:txBody>
      </p:sp>
      <p:sp>
        <p:nvSpPr>
          <p:cNvPr id="16" name="Right Arrow 15"/>
          <p:cNvSpPr>
            <a:spLocks noChangeArrowheads="1"/>
          </p:cNvSpPr>
          <p:nvPr/>
        </p:nvSpPr>
        <p:spPr bwMode="auto">
          <a:xfrm>
            <a:off x="107504" y="5877396"/>
            <a:ext cx="432197" cy="215900"/>
          </a:xfrm>
          <a:prstGeom prst="rightArrow">
            <a:avLst>
              <a:gd name="adj1" fmla="val 50000"/>
              <a:gd name="adj2" fmla="val 49885"/>
            </a:avLst>
          </a:prstGeom>
          <a:solidFill>
            <a:srgbClr val="FF0000"/>
          </a:solidFill>
          <a:ln w="9525" algn="ctr">
            <a:solidFill>
              <a:schemeClr val="tx1"/>
            </a:solidFill>
            <a:round/>
            <a:headEnd/>
            <a:tailEnd/>
          </a:ln>
        </p:spPr>
        <p:txBody>
          <a:bodyPr/>
          <a:lstStyle/>
          <a:p>
            <a:pPr algn="ctr" eaLnBrk="1" hangingPunct="1"/>
            <a:endParaRPr lang="en-US" altLang="en-US">
              <a:latin typeface="Arial" charset="0"/>
              <a:cs typeface="Arial" charset="0"/>
            </a:endParaRPr>
          </a:p>
        </p:txBody>
      </p:sp>
    </p:spTree>
    <p:extLst>
      <p:ext uri="{BB962C8B-B14F-4D97-AF65-F5344CB8AC3E}">
        <p14:creationId xmlns:p14="http://schemas.microsoft.com/office/powerpoint/2010/main" val="366768335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arn(inVertical)">
                                      <p:cBhvr>
                                        <p:cTn id="7" dur="500"/>
                                        <p:tgtEl>
                                          <p:spTgt spid="2">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arn(inVertical)">
                                      <p:cBhvr>
                                        <p:cTn id="22" dur="500"/>
                                        <p:tgtEl>
                                          <p:spTgt spid="16"/>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barn(inVertical)">
                                      <p:cBhvr>
                                        <p:cTn id="2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5" grpId="0"/>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6"/>
          <p:cNvSpPr>
            <a:spLocks noChangeArrowheads="1"/>
          </p:cNvSpPr>
          <p:nvPr/>
        </p:nvSpPr>
        <p:spPr bwMode="auto">
          <a:xfrm>
            <a:off x="79038" y="620688"/>
            <a:ext cx="859741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Đề</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Phân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tích</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tình</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yêu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quê</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hương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trong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Quê</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hương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Tế</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Hanh</a:t>
            </a:r>
            <a:r>
              <a:rPr lang="en-US" altLang="en-US" sz="2800" b="1" dirty="0">
                <a:latin typeface="Times New Roman" panose="02020603050405020304" pitchFamily="18" charset="0"/>
                <a:cs typeface="Times New Roman" panose="02020603050405020304" pitchFamily="18" charset="0"/>
              </a:rPr>
              <a:t>.</a:t>
            </a:r>
            <a:endParaRPr lang="en-US" altLang="en-US" sz="2800" b="1" dirty="0">
              <a:latin typeface="Calibri" panose="020F0502020204030204" pitchFamily="34" charset="0"/>
            </a:endParaRPr>
          </a:p>
        </p:txBody>
      </p:sp>
      <p:sp>
        <p:nvSpPr>
          <p:cNvPr id="32" name="Rectangle 31"/>
          <p:cNvSpPr>
            <a:spLocks noChangeArrowheads="1"/>
          </p:cNvSpPr>
          <p:nvPr/>
        </p:nvSpPr>
        <p:spPr bwMode="auto">
          <a:xfrm>
            <a:off x="303036" y="1484784"/>
            <a:ext cx="484502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latin typeface="Times New Roman" panose="02020603050405020304" pitchFamily="18" charset="0"/>
                <a:cs typeface="Times New Roman" panose="02020603050405020304" pitchFamily="18" charset="0"/>
              </a:rPr>
              <a:t>a. </a:t>
            </a:r>
            <a:r>
              <a:rPr lang="en-US" altLang="en-US" sz="2800" b="1" dirty="0" err="1">
                <a:latin typeface="Times New Roman" panose="02020603050405020304" pitchFamily="18" charset="0"/>
                <a:cs typeface="Times New Roman" panose="02020603050405020304" pitchFamily="18" charset="0"/>
              </a:rPr>
              <a:t>Tìm</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hiểu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đề</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và</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tìm</a:t>
            </a:r>
            <a:r>
              <a:rPr lang="en-US" altLang="en-US" sz="2800" b="1" dirty="0">
                <a:latin typeface="Times New Roman" panose="02020603050405020304" pitchFamily="18" charset="0"/>
                <a:cs typeface="Times New Roman" panose="02020603050405020304" pitchFamily="18" charset="0"/>
              </a:rPr>
              <a:t> ý.</a:t>
            </a:r>
            <a:endParaRPr lang="en-US" altLang="en-US" sz="2800" b="1" dirty="0">
              <a:latin typeface="Calibri" panose="020F0502020204030204" pitchFamily="34" charset="0"/>
            </a:endParaRPr>
          </a:p>
        </p:txBody>
      </p:sp>
      <p:sp>
        <p:nvSpPr>
          <p:cNvPr id="33" name="Rectangle 32"/>
          <p:cNvSpPr>
            <a:spLocks noChangeArrowheads="1"/>
          </p:cNvSpPr>
          <p:nvPr/>
        </p:nvSpPr>
        <p:spPr bwMode="auto">
          <a:xfrm>
            <a:off x="501136" y="2420888"/>
            <a:ext cx="817532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Kiểu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Nghị</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luận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về</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một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a:t>
            </a:r>
          </a:p>
          <a:p>
            <a:pPr algn="just" eaLnBrk="1" hangingPunct="1"/>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Nôi</a:t>
            </a:r>
            <a:r>
              <a:rPr lang="en-US" altLang="en-US" sz="2800" b="1" dirty="0">
                <a:latin typeface="Times New Roman" panose="02020603050405020304" pitchFamily="18" charset="0"/>
                <a:cs typeface="Times New Roman" panose="02020603050405020304" pitchFamily="18" charset="0"/>
              </a:rPr>
              <a:t> dung </a:t>
            </a:r>
            <a:r>
              <a:rPr lang="en-US" altLang="en-US" sz="2800" b="1" dirty="0" err="1">
                <a:latin typeface="Times New Roman" panose="02020603050405020304" pitchFamily="18" charset="0"/>
                <a:cs typeface="Times New Roman" panose="02020603050405020304" pitchFamily="18" charset="0"/>
              </a:rPr>
              <a:t>yêu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cầu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đề</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Tình</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yêu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quê</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hương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trong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a:t>
            </a:r>
          </a:p>
          <a:p>
            <a:pPr marL="0" indent="0" algn="just" eaLnBrk="1" hangingPunct="1"/>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Phạm</a:t>
            </a:r>
            <a:r>
              <a:rPr lang="en-US" altLang="en-US" sz="2800" b="1" dirty="0">
                <a:latin typeface="Times New Roman" panose="02020603050405020304" pitchFamily="18" charset="0"/>
                <a:cs typeface="Times New Roman" panose="02020603050405020304" pitchFamily="18" charset="0"/>
              </a:rPr>
              <a:t> vi </a:t>
            </a:r>
            <a:r>
              <a:rPr lang="en-US" altLang="en-US" sz="2800" b="1" dirty="0" err="1">
                <a:latin typeface="Times New Roman" panose="02020603050405020304" pitchFamily="18" charset="0"/>
                <a:cs typeface="Times New Roman" panose="02020603050405020304" pitchFamily="18" charset="0"/>
              </a:rPr>
              <a:t>tư</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liệu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Quê</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hương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Tế</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Hanh</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và</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có</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thể</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liên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hệ</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một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số</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thơ</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khác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cùng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chủ</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đề</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Quê</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hương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Giang</a:t>
            </a:r>
            <a:r>
              <a:rPr lang="en-US" altLang="en-US" sz="2800" b="1" dirty="0">
                <a:latin typeface="Times New Roman" panose="02020603050405020304" pitchFamily="18" charset="0"/>
                <a:cs typeface="Times New Roman" panose="02020603050405020304" pitchFamily="18" charset="0"/>
              </a:rPr>
              <a:t> Nam, </a:t>
            </a:r>
            <a:r>
              <a:rPr lang="en-US" altLang="en-US" sz="2800" b="1" dirty="0" err="1">
                <a:latin typeface="Times New Roman" panose="02020603050405020304" pitchFamily="18" charset="0"/>
                <a:cs typeface="Times New Roman" panose="02020603050405020304" pitchFamily="18" charset="0"/>
              </a:rPr>
              <a:t>Đỗ</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Trung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Quân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Đất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nước</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của</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Nguyễn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Đình</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Thi</a:t>
            </a:r>
            <a:r>
              <a:rPr lang="en-US" altLang="en-US" sz="2800" b="1" dirty="0">
                <a:latin typeface="Times New Roman" panose="02020603050405020304" pitchFamily="18" charset="0"/>
                <a:cs typeface="Times New Roman" panose="02020603050405020304" pitchFamily="18" charset="0"/>
              </a:rPr>
              <a:t>.)</a:t>
            </a:r>
          </a:p>
        </p:txBody>
      </p:sp>
      <p:sp>
        <p:nvSpPr>
          <p:cNvPr id="18" name="TextBox 17"/>
          <p:cNvSpPr txBox="1"/>
          <p:nvPr/>
        </p:nvSpPr>
        <p:spPr>
          <a:xfrm>
            <a:off x="124242" y="116632"/>
            <a:ext cx="8839453" cy="523220"/>
          </a:xfrm>
          <a:prstGeom prst="rect">
            <a:avLst/>
          </a:prstGeom>
          <a:noFill/>
        </p:spPr>
        <p:txBody>
          <a:bodyPr wrap="square" rtlCol="0">
            <a:spAutoFit/>
          </a:bodyPr>
          <a:lstStyle/>
          <a:p>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1.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Các</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bước</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làm</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bài</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nghị</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luận</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về</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một</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đoạn</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thơ</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bài</a:t>
            </a:r>
            <a:r>
              <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rgbClr val="3803BD"/>
                </a:solidFill>
                <a:latin typeface="Times New Roman" panose="02020603050405020304" pitchFamily="18" charset="0"/>
                <a:ea typeface="Tahoma" panose="020B0604030504040204" pitchFamily="34" charset="0"/>
                <a:cs typeface="Times New Roman" panose="02020603050405020304" pitchFamily="18" charset="0"/>
              </a:rPr>
              <a:t>thơ</a:t>
            </a:r>
            <a:endParaRPr lang="en-US" sz="2800" b="1" u="sng" dirty="0">
              <a:solidFill>
                <a:srgbClr val="3803BD"/>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24" name="Rectangle 23"/>
          <p:cNvSpPr>
            <a:spLocks noChangeArrowheads="1"/>
          </p:cNvSpPr>
          <p:nvPr/>
        </p:nvSpPr>
        <p:spPr bwMode="auto">
          <a:xfrm>
            <a:off x="251520" y="1916832"/>
            <a:ext cx="31432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Tìm</a:t>
            </a:r>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hiểu</a:t>
            </a:r>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đề</a:t>
            </a:r>
            <a:endParaRPr lang="en-US" altLang="en-US" sz="2800" b="1" dirty="0">
              <a:latin typeface="Calibri" panose="020F0502020204030204" pitchFamily="34" charset="0"/>
            </a:endParaRPr>
          </a:p>
        </p:txBody>
      </p:sp>
    </p:spTree>
    <p:extLst>
      <p:ext uri="{BB962C8B-B14F-4D97-AF65-F5344CB8AC3E}">
        <p14:creationId xmlns:p14="http://schemas.microsoft.com/office/powerpoint/2010/main" val="267699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ppt_x"/>
                                          </p:val>
                                        </p:tav>
                                        <p:tav tm="100000">
                                          <p:val>
                                            <p:strVal val="#ppt_x"/>
                                          </p:val>
                                        </p:tav>
                                      </p:tavLst>
                                    </p:anim>
                                    <p:anim calcmode="lin" valueType="num">
                                      <p:cBhvr additive="base">
                                        <p:cTn id="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1844824"/>
            <a:ext cx="8440668" cy="3108543"/>
          </a:xfrm>
          <a:prstGeom prst="rect">
            <a:avLst/>
          </a:prstGeom>
          <a:solidFill>
            <a:srgbClr val="FFFF00"/>
          </a:solidFill>
          <a:ln>
            <a:solidFill>
              <a:srgbClr val="4203DF"/>
            </a:solidFill>
          </a:ln>
        </p:spPr>
        <p:txBody>
          <a:bodyPr wrap="square" rtlCol="0">
            <a:spAutoFit/>
          </a:bodyPr>
          <a:lstStyle/>
          <a:p>
            <a:pPr algn="just"/>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1: </a:t>
            </a:r>
            <a:r>
              <a:rPr lang="en-US" sz="2800" b="1" dirty="0" err="1">
                <a:solidFill>
                  <a:srgbClr val="4203DF"/>
                </a:solidFill>
                <a:latin typeface="Times New Roman" panose="02020603050405020304" pitchFamily="18" charset="0"/>
                <a:cs typeface="Times New Roman" panose="02020603050405020304" pitchFamily="18" charset="0"/>
              </a:rPr>
              <a:t>Bài</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thơ</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được</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sáng</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tác</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vào</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thời</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gian</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địa</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điểm</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nào</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Trong</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tâm</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trạng</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như</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thế</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nào</a:t>
            </a:r>
            <a:r>
              <a:rPr lang="vi-VN" sz="2800" b="1" dirty="0">
                <a:solidFill>
                  <a:srgbClr val="4203DF"/>
                </a:solidFill>
                <a:latin typeface="Times New Roman" pitchFamily="18" charset="0"/>
                <a:cs typeface="Times New Roman" pitchFamily="18" charset="0"/>
              </a:rPr>
              <a:t>?</a:t>
            </a:r>
            <a:endParaRPr lang="en-US" sz="2800" b="1" dirty="0">
              <a:solidFill>
                <a:srgbClr val="4203DF"/>
              </a:solidFill>
              <a:latin typeface="Times New Roman" pitchFamily="18" charset="0"/>
              <a:cs typeface="Times New Roman" pitchFamily="18" charset="0"/>
            </a:endParaRPr>
          </a:p>
          <a:p>
            <a:pPr algn="just"/>
            <a:r>
              <a:rPr lang="en-US" sz="2800" b="1" dirty="0" err="1">
                <a:solidFill>
                  <a:srgbClr val="FF0000"/>
                </a:solidFill>
                <a:latin typeface="Times New Roman" pitchFamily="18" charset="0"/>
                <a:cs typeface="Times New Roman" pitchFamily="18" charset="0"/>
              </a:rPr>
              <a:t>Câu</a:t>
            </a:r>
            <a:r>
              <a:rPr lang="en-US" sz="2800" b="1" dirty="0">
                <a:solidFill>
                  <a:srgbClr val="FF0000"/>
                </a:solidFill>
                <a:latin typeface="Times New Roman" pitchFamily="18" charset="0"/>
                <a:cs typeface="Times New Roman" pitchFamily="18" charset="0"/>
              </a:rPr>
              <a:t> 2: </a:t>
            </a:r>
            <a:r>
              <a:rPr lang="vi-VN" sz="2800" b="1" dirty="0">
                <a:solidFill>
                  <a:srgbClr val="4203DF"/>
                </a:solidFill>
                <a:latin typeface="Times New Roman" pitchFamily="18" charset="0"/>
                <a:cs typeface="Times New Roman" pitchFamily="18" charset="0"/>
              </a:rPr>
              <a:t>Trong xa cách nhà thơ luôn nhớ về quê hương như thế nào? Hình ảnh làng quê hiện lên trong nỗi nh</a:t>
            </a:r>
            <a:r>
              <a:rPr lang="en-US" sz="2800" b="1" dirty="0">
                <a:solidFill>
                  <a:srgbClr val="4203DF"/>
                </a:solidFill>
                <a:latin typeface="Times New Roman" pitchFamily="18" charset="0"/>
                <a:cs typeface="Times New Roman" pitchFamily="18" charset="0"/>
              </a:rPr>
              <a:t>ớ</a:t>
            </a:r>
            <a:r>
              <a:rPr lang="vi-VN" sz="2800" b="1" dirty="0">
                <a:solidFill>
                  <a:srgbClr val="4203DF"/>
                </a:solidFill>
                <a:latin typeface="Times New Roman" pitchFamily="18" charset="0"/>
                <a:cs typeface="Times New Roman" pitchFamily="18" charset="0"/>
              </a:rPr>
              <a:t>  của nhà thơ có đặc điểm và vẻ đẹp gì?</a:t>
            </a:r>
            <a:endParaRPr lang="en-US" sz="2800" b="1" dirty="0">
              <a:solidFill>
                <a:srgbClr val="4203DF"/>
              </a:solidFill>
              <a:latin typeface="Times New Roman" pitchFamily="18" charset="0"/>
              <a:cs typeface="Times New Roman" pitchFamily="18" charset="0"/>
            </a:endParaRPr>
          </a:p>
          <a:p>
            <a:pPr algn="just"/>
            <a:r>
              <a:rPr lang="en-US" sz="2800" b="1" dirty="0" err="1">
                <a:solidFill>
                  <a:srgbClr val="FF0000"/>
                </a:solidFill>
                <a:latin typeface="Times New Roman" pitchFamily="18" charset="0"/>
                <a:cs typeface="Times New Roman" pitchFamily="18" charset="0"/>
              </a:rPr>
              <a:t>Câu</a:t>
            </a:r>
            <a:r>
              <a:rPr lang="en-US" sz="2800" b="1" dirty="0">
                <a:solidFill>
                  <a:srgbClr val="FF0000"/>
                </a:solidFill>
                <a:latin typeface="Times New Roman" pitchFamily="18" charset="0"/>
                <a:cs typeface="Times New Roman" pitchFamily="18" charset="0"/>
              </a:rPr>
              <a:t> 3: </a:t>
            </a:r>
            <a:r>
              <a:rPr lang="vi-VN" sz="2800" b="1" dirty="0">
                <a:solidFill>
                  <a:srgbClr val="4203DF"/>
                </a:solidFill>
                <a:latin typeface="Times New Roman" pitchFamily="18" charset="0"/>
                <a:cs typeface="Times New Roman" pitchFamily="18" charset="0"/>
              </a:rPr>
              <a:t>Từ việc tìm hiểu bài thơ em hãy khái quát thành những luận điểm nào về tình yêu quê hương?</a:t>
            </a:r>
            <a:endParaRPr lang="en-US" sz="2800" dirty="0">
              <a:solidFill>
                <a:srgbClr val="4203DF"/>
              </a:solidFill>
            </a:endParaRPr>
          </a:p>
        </p:txBody>
      </p:sp>
      <p:sp>
        <p:nvSpPr>
          <p:cNvPr id="25" name="TextBox 24"/>
          <p:cNvSpPr txBox="1"/>
          <p:nvPr/>
        </p:nvSpPr>
        <p:spPr>
          <a:xfrm>
            <a:off x="457781" y="404664"/>
            <a:ext cx="1689632" cy="523220"/>
          </a:xfrm>
          <a:prstGeom prst="rect">
            <a:avLst/>
          </a:prstGeom>
          <a:noFill/>
        </p:spPr>
        <p:txBody>
          <a:bodyPr wrap="square" rtlCol="0">
            <a:spAutoFit/>
          </a:bodyPr>
          <a:lstStyle/>
          <a:p>
            <a:pPr algn="just"/>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Tìm</a:t>
            </a:r>
            <a:r>
              <a:rPr lang="en-US" altLang="en-US" sz="2800" b="1" dirty="0">
                <a:solidFill>
                  <a:srgbClr val="4203DF"/>
                </a:solidFill>
                <a:latin typeface="Times New Roman" panose="02020603050405020304" pitchFamily="18" charset="0"/>
                <a:cs typeface="Times New Roman" panose="02020603050405020304" pitchFamily="18" charset="0"/>
              </a:rPr>
              <a:t> ý:</a:t>
            </a:r>
            <a:endParaRPr lang="en-US" altLang="en-US" sz="2800" b="1" dirty="0">
              <a:latin typeface="Times New Roman" panose="02020603050405020304" pitchFamily="18" charset="0"/>
              <a:cs typeface="Times New Roman" panose="02020603050405020304" pitchFamily="18" charset="0"/>
            </a:endParaRPr>
          </a:p>
        </p:txBody>
      </p:sp>
      <p:sp>
        <p:nvSpPr>
          <p:cNvPr id="13" name="Rounded Rectangle 12"/>
          <p:cNvSpPr/>
          <p:nvPr/>
        </p:nvSpPr>
        <p:spPr>
          <a:xfrm>
            <a:off x="2699792" y="332656"/>
            <a:ext cx="4608512" cy="682393"/>
          </a:xfrm>
          <a:prstGeom prst="roundRect">
            <a:avLst/>
          </a:prstGeom>
          <a:solidFill>
            <a:srgbClr val="FFFF00"/>
          </a:solidFill>
          <a:ln>
            <a:solidFill>
              <a:srgbClr val="4203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200" b="1" dirty="0" smtClean="0">
                <a:solidFill>
                  <a:srgbClr val="4203DF"/>
                </a:solidFill>
                <a:latin typeface="Times New Roman" panose="02020603050405020304" pitchFamily="18" charset="0"/>
                <a:cs typeface="Times New Roman" panose="02020603050405020304" pitchFamily="18" charset="0"/>
              </a:rPr>
              <a:t>           </a:t>
            </a:r>
            <a:r>
              <a:rPr lang="en-US" sz="2800" b="1" dirty="0" smtClean="0">
                <a:solidFill>
                  <a:srgbClr val="4203DF"/>
                </a:solidFill>
                <a:latin typeface="Times New Roman" panose="02020603050405020304" pitchFamily="18" charset="0"/>
                <a:cs typeface="Times New Roman" panose="02020603050405020304" pitchFamily="18" charset="0"/>
              </a:rPr>
              <a:t>THẢO LUẬN NHÓM</a:t>
            </a:r>
            <a:endParaRPr lang="en-US" sz="2800" b="1" dirty="0">
              <a:solidFill>
                <a:srgbClr val="4203D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5378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6"/>
          <p:cNvSpPr>
            <a:spLocks noChangeArrowheads="1"/>
          </p:cNvSpPr>
          <p:nvPr/>
        </p:nvSpPr>
        <p:spPr bwMode="auto">
          <a:xfrm>
            <a:off x="199621" y="116632"/>
            <a:ext cx="885828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Đề</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Phân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tích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tình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yêu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trong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bài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thơ</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của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Tế</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Hanh</a:t>
            </a:r>
            <a:r>
              <a:rPr lang="en-US" altLang="en-US" sz="2400" b="1" dirty="0">
                <a:latin typeface="Times New Roman" panose="02020603050405020304" pitchFamily="18" charset="0"/>
                <a:cs typeface="Times New Roman" panose="02020603050405020304" pitchFamily="18" charset="0"/>
              </a:rPr>
              <a:t>.</a:t>
            </a:r>
            <a:endParaRPr lang="en-US" altLang="en-US" sz="2400" b="1" dirty="0">
              <a:latin typeface="Calibri" panose="020F0502020204030204" pitchFamily="34" charset="0"/>
            </a:endParaRPr>
          </a:p>
        </p:txBody>
      </p:sp>
      <p:sp>
        <p:nvSpPr>
          <p:cNvPr id="27" name="Rectangle 26"/>
          <p:cNvSpPr>
            <a:spLocks noChangeArrowheads="1"/>
          </p:cNvSpPr>
          <p:nvPr/>
        </p:nvSpPr>
        <p:spPr bwMode="auto">
          <a:xfrm>
            <a:off x="832854" y="1412776"/>
            <a:ext cx="822505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Bài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thơ</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được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tác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trước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cách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tháng</a:t>
            </a:r>
            <a:r>
              <a:rPr lang="en-US" altLang="en-US" sz="2400" b="1" dirty="0">
                <a:latin typeface="Times New Roman" panose="02020603050405020304" pitchFamily="18" charset="0"/>
                <a:cs typeface="Times New Roman" panose="02020603050405020304" pitchFamily="18" charset="0"/>
              </a:rPr>
              <a:t> 8, </a:t>
            </a:r>
            <a:r>
              <a:rPr lang="en-US" altLang="en-US" sz="2400" b="1" dirty="0" err="1">
                <a:latin typeface="Times New Roman" panose="02020603050405020304" pitchFamily="18" charset="0"/>
                <a:cs typeface="Times New Roman" panose="02020603050405020304" pitchFamily="18" charset="0"/>
              </a:rPr>
              <a:t>khi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tác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giả</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học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xa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a:t>
            </a:r>
            <a:r>
              <a:rPr lang="en-US" altLang="en-US" sz="2400" b="1" dirty="0">
                <a:latin typeface="Times New Roman" panose="02020603050405020304" pitchFamily="18" charset="0"/>
                <a:cs typeface="Times New Roman" panose="02020603050405020304" pitchFamily="18" charset="0"/>
              </a:rPr>
              <a:t>.</a:t>
            </a:r>
          </a:p>
        </p:txBody>
      </p:sp>
      <p:sp>
        <p:nvSpPr>
          <p:cNvPr id="29" name="Rectangle 28"/>
          <p:cNvSpPr>
            <a:spLocks noChangeArrowheads="1"/>
          </p:cNvSpPr>
          <p:nvPr/>
        </p:nvSpPr>
        <p:spPr bwMode="auto">
          <a:xfrm>
            <a:off x="853910" y="2204864"/>
            <a:ext cx="806387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Một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nỗi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nhớ</a:t>
            </a:r>
            <a:r>
              <a:rPr lang="en-US" altLang="en-US" sz="2400" b="1" dirty="0">
                <a:latin typeface="Times New Roman" panose="02020603050405020304" pitchFamily="18" charset="0"/>
                <a:cs typeface="Times New Roman" panose="02020603050405020304" pitchFamily="18" charset="0"/>
              </a:rPr>
              <a:t> da </a:t>
            </a:r>
            <a:r>
              <a:rPr lang="en-US" altLang="en-US" sz="2400" b="1" dirty="0" err="1">
                <a:latin typeface="Times New Roman" panose="02020603050405020304" pitchFamily="18" charset="0"/>
                <a:cs typeface="Times New Roman" panose="02020603050405020304" pitchFamily="18" charset="0"/>
              </a:rPr>
              <a:t>diết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sâu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sắc</a:t>
            </a:r>
            <a:r>
              <a:rPr lang="en-US" altLang="en-US" sz="2400" b="1" dirty="0">
                <a:latin typeface="Times New Roman" panose="02020603050405020304" pitchFamily="18" charset="0"/>
                <a:cs typeface="Times New Roman" panose="02020603050405020304" pitchFamily="18" charset="0"/>
              </a:rPr>
              <a:t>.</a:t>
            </a:r>
          </a:p>
          <a:p>
            <a:pPr algn="just" eaLnBrk="1" hangingPunct="1"/>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thơ</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luôn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nhớ</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về</a:t>
            </a:r>
            <a:r>
              <a:rPr lang="en-US" altLang="en-US" sz="2400" b="1" dirty="0">
                <a:latin typeface="Times New Roman" panose="02020603050405020304" pitchFamily="18" charset="0"/>
                <a:cs typeface="Times New Roman" panose="02020603050405020304" pitchFamily="18" charset="0"/>
              </a:rPr>
              <a:t> h</a:t>
            </a:r>
            <a:r>
              <a:rPr lang="vi-VN" altLang="en-US" sz="2400" b="1" dirty="0">
                <a:latin typeface="Times New Roman" panose="02020603050405020304" pitchFamily="18" charset="0"/>
                <a:cs typeface="Times New Roman" panose="02020603050405020304" pitchFamily="18" charset="0"/>
              </a:rPr>
              <a:t>ình </a:t>
            </a:r>
            <a:r>
              <a:rPr lang="en-US" altLang="en-US" sz="2400" b="1" dirty="0">
                <a:latin typeface="Times New Roman" panose="02020603050405020304" pitchFamily="18" charset="0"/>
                <a:cs typeface="Times New Roman" panose="02020603050405020304" pitchFamily="18" charset="0"/>
              </a:rPr>
              <a:t>ả</a:t>
            </a:r>
            <a:r>
              <a:rPr lang="vi-VN" altLang="en-US" sz="2400" b="1" dirty="0">
                <a:latin typeface="Times New Roman" panose="02020603050405020304" pitchFamily="18" charset="0"/>
                <a:cs typeface="Times New Roman" panose="02020603050405020304" pitchFamily="18" charset="0"/>
              </a:rPr>
              <a:t>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màu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sắc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mùi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vị</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của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Những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thứ</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đặc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trưng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của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làng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biển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có</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vẻ</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đẹp</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gần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gũi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chất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phác</a:t>
            </a:r>
            <a:r>
              <a:rPr lang="en-US" altLang="en-US" sz="2400" b="1" dirty="0">
                <a:latin typeface="Times New Roman" panose="02020603050405020304" pitchFamily="18" charset="0"/>
                <a:cs typeface="Times New Roman" panose="02020603050405020304" pitchFamily="18" charset="0"/>
              </a:rPr>
              <a:t>…</a:t>
            </a:r>
          </a:p>
        </p:txBody>
      </p:sp>
      <p:sp>
        <p:nvSpPr>
          <p:cNvPr id="30" name="Rectangle 29"/>
          <p:cNvSpPr>
            <a:spLocks noChangeArrowheads="1"/>
          </p:cNvSpPr>
          <p:nvPr/>
        </p:nvSpPr>
        <p:spPr bwMode="auto">
          <a:xfrm>
            <a:off x="822271" y="3717032"/>
            <a:ext cx="809550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Nghệ</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thuật</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cách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miêu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tả</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chọn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lọc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hình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ảnh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ngôn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từ</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cấu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trúc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nhịp</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điệu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tiết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tấu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đặc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sắc</a:t>
            </a:r>
            <a:r>
              <a:rPr lang="en-US" altLang="en-US" sz="2400" b="1" dirty="0">
                <a:latin typeface="Times New Roman" panose="02020603050405020304" pitchFamily="18" charset="0"/>
                <a:cs typeface="Times New Roman" panose="02020603050405020304" pitchFamily="18" charset="0"/>
              </a:rPr>
              <a:t>.</a:t>
            </a:r>
          </a:p>
        </p:txBody>
      </p:sp>
      <p:sp>
        <p:nvSpPr>
          <p:cNvPr id="32" name="Rectangle 31"/>
          <p:cNvSpPr>
            <a:spLocks noChangeArrowheads="1"/>
          </p:cNvSpPr>
          <p:nvPr/>
        </p:nvSpPr>
        <p:spPr bwMode="auto">
          <a:xfrm>
            <a:off x="845981" y="4554869"/>
            <a:ext cx="831832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Nội</a:t>
            </a:r>
            <a:r>
              <a:rPr lang="en-US" altLang="en-US" sz="2400" b="1" dirty="0">
                <a:solidFill>
                  <a:srgbClr val="FF0000"/>
                </a:solidFill>
                <a:latin typeface="Times New Roman" panose="02020603050405020304" pitchFamily="18" charset="0"/>
                <a:cs typeface="Times New Roman" panose="02020603050405020304" pitchFamily="18" charset="0"/>
              </a:rPr>
              <a:t> dung: </a:t>
            </a:r>
            <a:r>
              <a:rPr lang="en-US" altLang="en-US" sz="2400" b="1" dirty="0" err="1">
                <a:latin typeface="Times New Roman" panose="02020603050405020304" pitchFamily="18" charset="0"/>
                <a:cs typeface="Times New Roman" panose="02020603050405020304" pitchFamily="18" charset="0"/>
              </a:rPr>
              <a:t>Luận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điểm</a:t>
            </a:r>
            <a:endParaRPr lang="en-US" altLang="en-US" sz="2400" b="1" dirty="0">
              <a:latin typeface="Times New Roman" panose="02020603050405020304" pitchFamily="18" charset="0"/>
              <a:cs typeface="Times New Roman" panose="02020603050405020304" pitchFamily="18" charset="0"/>
            </a:endParaRPr>
          </a:p>
          <a:p>
            <a:pPr algn="just" eaLnBrk="1" hangingPunct="1"/>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Tình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yêu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hươngtha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thiết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trong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đầy</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thơ</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mộng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của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tác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giả</a:t>
            </a:r>
            <a:r>
              <a:rPr lang="en-US" altLang="en-US" sz="2400" b="1" dirty="0">
                <a:latin typeface="Times New Roman" panose="02020603050405020304" pitchFamily="18" charset="0"/>
                <a:cs typeface="Times New Roman" panose="02020603050405020304" pitchFamily="18" charset="0"/>
              </a:rPr>
              <a:t>.</a:t>
            </a:r>
          </a:p>
          <a:p>
            <a:pPr algn="just" eaLnBrk="1" hangingPunct="1">
              <a:buFontTx/>
              <a:buChar char="-"/>
            </a:pPr>
            <a:r>
              <a:rPr lang="en-US" altLang="en-US" sz="2400" b="1" dirty="0" err="1">
                <a:latin typeface="Times New Roman" panose="02020603050405020304" pitchFamily="18" charset="0"/>
                <a:cs typeface="Times New Roman" panose="02020603050405020304" pitchFamily="18" charset="0"/>
              </a:rPr>
              <a:t>Vẻ</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đẹp</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của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lúc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đoàn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thuyền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ra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khơi</a:t>
            </a:r>
            <a:r>
              <a:rPr lang="en-US" altLang="en-US" sz="2400" b="1" dirty="0">
                <a:latin typeface="Times New Roman" panose="02020603050405020304" pitchFamily="18" charset="0"/>
                <a:cs typeface="Times New Roman" panose="02020603050405020304" pitchFamily="18" charset="0"/>
              </a:rPr>
              <a:t>.</a:t>
            </a:r>
          </a:p>
          <a:p>
            <a:pPr algn="just" eaLnBrk="1" hangingPunct="1">
              <a:buFontTx/>
              <a:buChar char="-"/>
            </a:pP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Tình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cảm</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a:t>
            </a:r>
            <a:r>
              <a:rPr lang="en-US" altLang="en-US" sz="2400" b="1" dirty="0">
                <a:latin typeface="Times New Roman" panose="02020603050405020304" pitchFamily="18" charset="0"/>
                <a:cs typeface="Times New Roman" panose="02020603050405020304" pitchFamily="18" charset="0"/>
              </a:rPr>
              <a:t> qua </a:t>
            </a:r>
            <a:r>
              <a:rPr lang="en-US" altLang="en-US" sz="2400" b="1" dirty="0" err="1">
                <a:latin typeface="Times New Roman" panose="02020603050405020304" pitchFamily="18" charset="0"/>
                <a:cs typeface="Times New Roman" panose="02020603050405020304" pitchFamily="18" charset="0"/>
              </a:rPr>
              <a:t>hình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ảnh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đoàn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thuyền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trở</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về</a:t>
            </a:r>
            <a:r>
              <a:rPr lang="en-US" altLang="en-US" sz="2400" b="1" dirty="0">
                <a:latin typeface="Times New Roman" panose="02020603050405020304" pitchFamily="18" charset="0"/>
                <a:cs typeface="Times New Roman" panose="02020603050405020304" pitchFamily="18" charset="0"/>
              </a:rPr>
              <a:t>.</a:t>
            </a:r>
          </a:p>
          <a:p>
            <a:pPr algn="just" eaLnBrk="1" hangingPunct="1">
              <a:buFontTx/>
              <a:buChar char="-"/>
            </a:pP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Tình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yêu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quê</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hương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sâu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đậm</a:t>
            </a:r>
            <a:r>
              <a:rPr lang="en-US" altLang="en-US" sz="2400" b="1" dirty="0">
                <a:latin typeface="Times New Roman" panose="02020603050405020304" pitchFamily="18" charset="0"/>
                <a:cs typeface="Times New Roman" panose="02020603050405020304" pitchFamily="18" charset="0"/>
              </a:rPr>
              <a:t> ở </a:t>
            </a:r>
            <a:r>
              <a:rPr lang="en-US" altLang="en-US" sz="2400" b="1" dirty="0" err="1">
                <a:latin typeface="Times New Roman" panose="02020603050405020304" pitchFamily="18" charset="0"/>
                <a:cs typeface="Times New Roman" panose="02020603050405020304" pitchFamily="18" charset="0"/>
              </a:rPr>
              <a:t>khổ</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thơ</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cuối</a:t>
            </a:r>
            <a:r>
              <a:rPr lang="en-US" altLang="en-US" sz="2400" b="1" dirty="0">
                <a:latin typeface="Times New Roman" panose="02020603050405020304" pitchFamily="18" charset="0"/>
                <a:cs typeface="Times New Roman" panose="02020603050405020304" pitchFamily="18" charset="0"/>
              </a:rPr>
              <a:t>…</a:t>
            </a:r>
          </a:p>
        </p:txBody>
      </p:sp>
      <p:sp>
        <p:nvSpPr>
          <p:cNvPr id="17" name="TextBox 16"/>
          <p:cNvSpPr txBox="1"/>
          <p:nvPr/>
        </p:nvSpPr>
        <p:spPr>
          <a:xfrm>
            <a:off x="457780" y="908720"/>
            <a:ext cx="1689632" cy="523220"/>
          </a:xfrm>
          <a:prstGeom prst="rect">
            <a:avLst/>
          </a:prstGeom>
          <a:noFill/>
        </p:spPr>
        <p:txBody>
          <a:bodyPr wrap="square" rtlCol="0">
            <a:spAutoFit/>
          </a:bodyPr>
          <a:lstStyle/>
          <a:p>
            <a:pPr algn="just"/>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Tìm</a:t>
            </a:r>
            <a:r>
              <a:rPr lang="en-US" altLang="en-US" sz="2800" b="1" dirty="0">
                <a:solidFill>
                  <a:srgbClr val="4203DF"/>
                </a:solidFill>
                <a:latin typeface="Times New Roman" panose="02020603050405020304" pitchFamily="18" charset="0"/>
                <a:cs typeface="Times New Roman" panose="02020603050405020304" pitchFamily="18" charset="0"/>
              </a:rPr>
              <a:t> ý:</a:t>
            </a:r>
            <a:endParaRPr lang="en-US"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250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box(in)">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checkerboard(across)">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box(in)">
                                      <p:cBhvr>
                                        <p:cTn id="2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p:bldP spid="30" grpId="0"/>
      <p:bldP spid="3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a:spLocks noChangeArrowheads="1"/>
          </p:cNvSpPr>
          <p:nvPr/>
        </p:nvSpPr>
        <p:spPr bwMode="auto">
          <a:xfrm>
            <a:off x="78954" y="44624"/>
            <a:ext cx="34129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latin typeface="Times New Roman" panose="02020603050405020304" pitchFamily="18" charset="0"/>
                <a:cs typeface="Times New Roman" panose="02020603050405020304" pitchFamily="18" charset="0"/>
              </a:rPr>
              <a:t>a. </a:t>
            </a:r>
            <a:r>
              <a:rPr lang="en-US" altLang="en-US" sz="2800" b="1" dirty="0" err="1">
                <a:latin typeface="Times New Roman" panose="02020603050405020304" pitchFamily="18" charset="0"/>
                <a:cs typeface="Times New Roman" panose="02020603050405020304" pitchFamily="18" charset="0"/>
              </a:rPr>
              <a:t>Lập</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dàn</a:t>
            </a:r>
            <a:r>
              <a:rPr lang="en-US" altLang="en-US" sz="2800" b="1" dirty="0">
                <a:latin typeface="Times New Roman" panose="02020603050405020304" pitchFamily="18" charset="0"/>
                <a:cs typeface="Times New Roman" panose="02020603050405020304" pitchFamily="18" charset="0"/>
              </a:rPr>
              <a:t> ý</a:t>
            </a:r>
            <a:endParaRPr lang="en-US" altLang="en-US" sz="2800" b="1" dirty="0">
              <a:latin typeface="Calibri" panose="020F0502020204030204" pitchFamily="34" charset="0"/>
            </a:endParaRPr>
          </a:p>
        </p:txBody>
      </p:sp>
      <p:sp>
        <p:nvSpPr>
          <p:cNvPr id="2" name="TextBox 1"/>
          <p:cNvSpPr txBox="1"/>
          <p:nvPr/>
        </p:nvSpPr>
        <p:spPr>
          <a:xfrm>
            <a:off x="107504" y="476672"/>
            <a:ext cx="8442102" cy="1384995"/>
          </a:xfrm>
          <a:prstGeom prst="rect">
            <a:avLst/>
          </a:prstGeom>
          <a:noFill/>
        </p:spPr>
        <p:txBody>
          <a:bodyPr wrap="square" rtlCol="0">
            <a:spAutoFit/>
          </a:bodyPr>
          <a:lstStyle/>
          <a:p>
            <a:pPr marL="342900" indent="-342900" algn="just">
              <a:buFont typeface="Arial" pitchFamily="34" charset="0"/>
              <a:buChar char="•"/>
            </a:pPr>
            <a:r>
              <a:rPr lang="en-US" sz="2800" b="1" dirty="0" err="1">
                <a:solidFill>
                  <a:srgbClr val="FF0000"/>
                </a:solidFill>
                <a:latin typeface="Times New Roman" pitchFamily="18" charset="0"/>
                <a:cs typeface="Times New Roman" pitchFamily="18" charset="0"/>
              </a:rPr>
              <a:t>Mở</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giới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thiệu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Quê</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hương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nêu</a:t>
            </a:r>
            <a:r>
              <a:rPr lang="en-US" sz="2800" b="1" dirty="0">
                <a:latin typeface="Times New Roman" pitchFamily="18" charset="0"/>
                <a:cs typeface="Times New Roman" pitchFamily="18" charset="0"/>
              </a:rPr>
              <a:t> ý </a:t>
            </a:r>
            <a:r>
              <a:rPr lang="en-US" sz="2800" b="1" dirty="0" err="1">
                <a:latin typeface="Times New Roman" pitchFamily="18" charset="0"/>
                <a:cs typeface="Times New Roman" pitchFamily="18" charset="0"/>
              </a:rPr>
              <a:t>kiến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quát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yêu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quê</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hương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thơ</a:t>
            </a:r>
            <a:r>
              <a:rPr lang="en-US" sz="2800" b="1" dirty="0">
                <a:latin typeface="Times New Roman" pitchFamily="18" charset="0"/>
                <a:cs typeface="Times New Roman" pitchFamily="18" charset="0"/>
              </a:rPr>
              <a:t>.</a:t>
            </a:r>
          </a:p>
        </p:txBody>
      </p:sp>
      <p:sp>
        <p:nvSpPr>
          <p:cNvPr id="3" name="TextBox 2"/>
          <p:cNvSpPr txBox="1"/>
          <p:nvPr/>
        </p:nvSpPr>
        <p:spPr>
          <a:xfrm>
            <a:off x="35496" y="1700808"/>
            <a:ext cx="8796273" cy="523220"/>
          </a:xfrm>
          <a:prstGeom prst="rect">
            <a:avLst/>
          </a:prstGeom>
          <a:noFill/>
        </p:spPr>
        <p:txBody>
          <a:bodyPr wrap="square" rtlCol="0">
            <a:spAutoFit/>
          </a:bodyPr>
          <a:lstStyle/>
          <a:p>
            <a:pPr marL="342900" indent="-342900">
              <a:buFont typeface="Arial" pitchFamily="34" charset="0"/>
              <a:buChar char="•"/>
            </a:pPr>
            <a:r>
              <a:rPr lang="en-US" sz="2800" b="1" dirty="0" err="1">
                <a:solidFill>
                  <a:srgbClr val="FF0000"/>
                </a:solidFill>
                <a:latin typeface="Times New Roman" pitchFamily="18" charset="0"/>
                <a:cs typeface="Times New Roman" pitchFamily="18" charset="0"/>
              </a:rPr>
              <a:t>Thân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Phân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tích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yêu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quê</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hương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thơ</a:t>
            </a:r>
            <a:r>
              <a:rPr lang="en-US" sz="2800" b="1" dirty="0">
                <a:latin typeface="Times New Roman" pitchFamily="18" charset="0"/>
                <a:cs typeface="Times New Roman" pitchFamily="18" charset="0"/>
              </a:rPr>
              <a:t>.</a:t>
            </a:r>
          </a:p>
        </p:txBody>
      </p:sp>
      <p:sp>
        <p:nvSpPr>
          <p:cNvPr id="4" name="TextBox 3"/>
          <p:cNvSpPr txBox="1"/>
          <p:nvPr/>
        </p:nvSpPr>
        <p:spPr>
          <a:xfrm>
            <a:off x="179512" y="2204864"/>
            <a:ext cx="8652257" cy="3539430"/>
          </a:xfrm>
          <a:prstGeom prst="rect">
            <a:avLst/>
          </a:prstGeom>
          <a:noFill/>
        </p:spPr>
        <p:txBody>
          <a:bodyPr wrap="square" rtlCol="0">
            <a:spAutoFit/>
          </a:bodyPr>
          <a:lstStyle/>
          <a:p>
            <a:pPr marL="285750" indent="-285750" algn="just">
              <a:buFontTx/>
              <a:buChar char="-"/>
            </a:pPr>
            <a:r>
              <a:rPr lang="en-US" sz="2800" b="1" dirty="0" err="1">
                <a:latin typeface="Times New Roman" pitchFamily="18" charset="0"/>
                <a:cs typeface="Times New Roman" pitchFamily="18" charset="0"/>
              </a:rPr>
              <a:t>Khái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quát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chung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yêu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thiết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đậm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chất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lí</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tưởng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lãng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mạn</a:t>
            </a:r>
            <a:r>
              <a:rPr lang="en-US" sz="2800" b="1" dirty="0">
                <a:latin typeface="Times New Roman" pitchFamily="18" charset="0"/>
                <a:cs typeface="Times New Roman" pitchFamily="18" charset="0"/>
              </a:rPr>
              <a:t>.</a:t>
            </a:r>
          </a:p>
          <a:p>
            <a:pPr marL="285750" indent="-285750" algn="just">
              <a:buFontTx/>
              <a:buChar char="-"/>
            </a:pPr>
            <a:r>
              <a:rPr lang="en-US" sz="2800" b="1" dirty="0" err="1">
                <a:latin typeface="Times New Roman" pitchFamily="18" charset="0"/>
                <a:cs typeface="Times New Roman" pitchFamily="18" charset="0"/>
              </a:rPr>
              <a:t>Cảnh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ra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Vẻ</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đẹp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trẻ</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trung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giàu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sức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sống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đầy</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khí</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thế</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vượt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trường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giang</a:t>
            </a:r>
            <a:r>
              <a:rPr lang="en-US" sz="2800" b="1" dirty="0">
                <a:latin typeface="Times New Roman" pitchFamily="18" charset="0"/>
                <a:cs typeface="Times New Roman" pitchFamily="18" charset="0"/>
              </a:rPr>
              <a:t>.</a:t>
            </a:r>
          </a:p>
          <a:p>
            <a:pPr marL="285750" indent="-285750" algn="just">
              <a:buFontTx/>
              <a:buChar char="-"/>
            </a:pPr>
            <a:r>
              <a:rPr lang="en-US" sz="2800" b="1" dirty="0" err="1">
                <a:latin typeface="Times New Roman" pitchFamily="18" charset="0"/>
                <a:cs typeface="Times New Roman" pitchFamily="18" charset="0"/>
              </a:rPr>
              <a:t>Cảnh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trở</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Đông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vui</a:t>
            </a:r>
            <a:r>
              <a:rPr lang="en-US" sz="2800" b="1" dirty="0">
                <a:latin typeface="Times New Roman" pitchFamily="18" charset="0"/>
                <a:cs typeface="Times New Roman" pitchFamily="18" charset="0"/>
              </a:rPr>
              <a:t>, no </a:t>
            </a:r>
            <a:r>
              <a:rPr lang="en-US" sz="2800" b="1" dirty="0" err="1">
                <a:latin typeface="Times New Roman" pitchFamily="18" charset="0"/>
                <a:cs typeface="Times New Roman" pitchFamily="18" charset="0"/>
              </a:rPr>
              <a:t>đủ</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yên</a:t>
            </a:r>
            <a:endParaRPr lang="en-US" sz="2800" b="1" dirty="0">
              <a:latin typeface="Times New Roman" pitchFamily="18" charset="0"/>
              <a:cs typeface="Times New Roman" pitchFamily="18" charset="0"/>
            </a:endParaRPr>
          </a:p>
          <a:p>
            <a:pPr marL="285750" indent="-285750" algn="just">
              <a:buFontTx/>
              <a:buChar char="-"/>
            </a:pPr>
            <a:r>
              <a:rPr lang="en-US" sz="2800" b="1" dirty="0" err="1">
                <a:latin typeface="Times New Roman" pitchFamily="18" charset="0"/>
                <a:cs typeface="Times New Roman" pitchFamily="18" charset="0"/>
              </a:rPr>
              <a:t>Nỗi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nhớ</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ảnh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đọng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vẻ</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đẹp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sức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mạnh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mùi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nồng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mặn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quê</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hương</a:t>
            </a:r>
            <a:r>
              <a:rPr lang="en-US" sz="2800" b="1" dirty="0">
                <a:latin typeface="Times New Roman" pitchFamily="18" charset="0"/>
                <a:cs typeface="Times New Roman" pitchFamily="18" charset="0"/>
              </a:rPr>
              <a:t>.</a:t>
            </a:r>
          </a:p>
          <a:p>
            <a:pPr marL="285750" indent="-285750" algn="just">
              <a:buFontTx/>
              <a:buChar char="-"/>
            </a:pPr>
            <a:endParaRPr lang="en-US" sz="2800" b="1" dirty="0"/>
          </a:p>
        </p:txBody>
      </p:sp>
      <p:sp>
        <p:nvSpPr>
          <p:cNvPr id="5" name="TextBox 4"/>
          <p:cNvSpPr txBox="1"/>
          <p:nvPr/>
        </p:nvSpPr>
        <p:spPr>
          <a:xfrm>
            <a:off x="179512" y="5284365"/>
            <a:ext cx="8461423" cy="1384995"/>
          </a:xfrm>
          <a:prstGeom prst="rect">
            <a:avLst/>
          </a:prstGeom>
          <a:noFill/>
        </p:spPr>
        <p:txBody>
          <a:bodyPr wrap="square" rtlCol="0">
            <a:spAutoFit/>
          </a:bodyPr>
          <a:lstStyle/>
          <a:p>
            <a:pPr marL="342900" indent="-342900" algn="just">
              <a:buFont typeface="Arial" pitchFamily="34" charset="0"/>
              <a:buChar char="•"/>
            </a:pPr>
            <a:r>
              <a:rPr lang="en-US" sz="2800" b="1" dirty="0" err="1">
                <a:solidFill>
                  <a:srgbClr val="FF0000"/>
                </a:solidFill>
                <a:latin typeface="Times New Roman" pitchFamily="18" charset="0"/>
                <a:cs typeface="Times New Roman" pitchFamily="18" charset="0"/>
              </a:rPr>
              <a:t>Kết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bài</a:t>
            </a:r>
            <a:r>
              <a:rPr lang="en-US" sz="2800" b="1" dirty="0">
                <a:solidFill>
                  <a:srgbClr val="FF0000"/>
                </a:solidFill>
                <a:latin typeface="Times New Roman" pitchFamily="18" charset="0"/>
                <a:cs typeface="Times New Roman" pitchFamily="18" charset="0"/>
              </a:rPr>
              <a: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khúc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quê</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hương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tươi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ngọt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ngào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Nó</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sản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phẩm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hồn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trẻ</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trung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thiết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đầy</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mộng</a:t>
            </a:r>
            <a:r>
              <a:rPr lang="en-US" sz="2800" b="1" dirty="0">
                <a:latin typeface="Times New Roman" pitchFamily="18" charset="0"/>
                <a:cs typeface="Times New Roman" pitchFamily="18" charset="0"/>
              </a:rPr>
              <a:t>.</a:t>
            </a:r>
          </a:p>
        </p:txBody>
      </p:sp>
    </p:spTree>
    <p:extLst>
      <p:ext uri="{BB962C8B-B14F-4D97-AF65-F5344CB8AC3E}">
        <p14:creationId xmlns:p14="http://schemas.microsoft.com/office/powerpoint/2010/main" val="684454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a:spLocks noChangeArrowheads="1"/>
          </p:cNvSpPr>
          <p:nvPr/>
        </p:nvSpPr>
        <p:spPr bwMode="auto">
          <a:xfrm>
            <a:off x="212823" y="-27384"/>
            <a:ext cx="31561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solidFill>
                  <a:srgbClr val="4203DF"/>
                </a:solidFill>
                <a:latin typeface="Times New Roman" panose="02020603050405020304" pitchFamily="18" charset="0"/>
                <a:cs typeface="Times New Roman" panose="02020603050405020304" pitchFamily="18" charset="0"/>
              </a:rPr>
              <a:t>b. </a:t>
            </a:r>
            <a:r>
              <a:rPr lang="en-US" altLang="en-US" sz="2800" b="1" dirty="0" err="1">
                <a:solidFill>
                  <a:srgbClr val="4203DF"/>
                </a:solidFill>
                <a:latin typeface="Times New Roman" panose="02020603050405020304" pitchFamily="18" charset="0"/>
                <a:cs typeface="Times New Roman" panose="02020603050405020304" pitchFamily="18" charset="0"/>
              </a:rPr>
              <a:t>Lập</a:t>
            </a:r>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dàn</a:t>
            </a:r>
            <a:r>
              <a:rPr lang="en-US" altLang="en-US" sz="2800" b="1" dirty="0">
                <a:solidFill>
                  <a:srgbClr val="4203DF"/>
                </a:solidFill>
                <a:latin typeface="Times New Roman" panose="02020603050405020304" pitchFamily="18" charset="0"/>
                <a:cs typeface="Times New Roman" panose="02020603050405020304" pitchFamily="18" charset="0"/>
              </a:rPr>
              <a:t> ý</a:t>
            </a:r>
            <a:endParaRPr lang="en-US" altLang="en-US" sz="2800" b="1" dirty="0">
              <a:solidFill>
                <a:srgbClr val="4203DF"/>
              </a:solidFill>
              <a:latin typeface="Calibri" panose="020F0502020204030204" pitchFamily="34" charset="0"/>
            </a:endParaRPr>
          </a:p>
        </p:txBody>
      </p:sp>
      <p:sp>
        <p:nvSpPr>
          <p:cNvPr id="17" name="Text Box 8"/>
          <p:cNvSpPr txBox="1">
            <a:spLocks noChangeArrowheads="1"/>
          </p:cNvSpPr>
          <p:nvPr/>
        </p:nvSpPr>
        <p:spPr bwMode="auto">
          <a:xfrm>
            <a:off x="107504" y="476672"/>
            <a:ext cx="899491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800" dirty="0">
                <a:solidFill>
                  <a:srgbClr val="4203DF"/>
                </a:solidFill>
                <a:latin typeface="Times New Roman" panose="02020603050405020304" pitchFamily="18" charset="0"/>
                <a:cs typeface="Times New Roman" panose="02020603050405020304" pitchFamily="18" charset="0"/>
              </a:rPr>
              <a:t>    - </a:t>
            </a:r>
            <a:r>
              <a:rPr lang="en-US" altLang="en-US" sz="2800" dirty="0" err="1">
                <a:solidFill>
                  <a:srgbClr val="4203DF"/>
                </a:solidFill>
                <a:latin typeface="Times New Roman" panose="02020603050405020304" pitchFamily="18" charset="0"/>
                <a:cs typeface="Times New Roman" panose="02020603050405020304" pitchFamily="18" charset="0"/>
              </a:rPr>
              <a:t>Mở</a:t>
            </a:r>
            <a:r>
              <a:rPr lang="en-US" altLang="en-US" sz="2800" dirty="0">
                <a:solidFill>
                  <a:srgbClr val="4203DF"/>
                </a:solidFill>
                <a:latin typeface="Times New Roman" panose="02020603050405020304" pitchFamily="18" charset="0"/>
                <a:cs typeface="Times New Roman" panose="02020603050405020304" pitchFamily="18" charset="0"/>
              </a:rPr>
              <a:t> </a:t>
            </a:r>
            <a:r>
              <a:rPr lang="en-US" altLang="en-US" sz="2800" dirty="0" err="1">
                <a:solidFill>
                  <a:srgbClr val="4203DF"/>
                </a:solidFill>
                <a:latin typeface="Times New Roman" panose="02020603050405020304" pitchFamily="18" charset="0"/>
                <a:cs typeface="Times New Roman" panose="02020603050405020304" pitchFamily="18" charset="0"/>
              </a:rPr>
              <a:t>bài</a:t>
            </a:r>
            <a:r>
              <a:rPr lang="en-US" altLang="en-US" sz="2800" dirty="0">
                <a:solidFill>
                  <a:srgbClr val="4203DF"/>
                </a:solidFill>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Giới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thiệu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đoạn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bài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và</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bước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đầu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nêu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nhận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xét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đánh</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giá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quát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về</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bài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đoạn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Nếu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phân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tích</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đoạn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nêu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rõ</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vị</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trí</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của</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đoạn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ấy</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trong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phẩm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và</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quát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nội</a:t>
            </a:r>
            <a:r>
              <a:rPr lang="en-US" altLang="en-US" sz="2800" dirty="0">
                <a:latin typeface="Times New Roman" panose="02020603050405020304" pitchFamily="18" charset="0"/>
                <a:cs typeface="Times New Roman" panose="02020603050405020304" pitchFamily="18" charset="0"/>
              </a:rPr>
              <a:t> dung </a:t>
            </a:r>
            <a:r>
              <a:rPr lang="en-US" altLang="en-US" sz="2800" dirty="0" err="1">
                <a:latin typeface="Times New Roman" panose="02020603050405020304" pitchFamily="18" charset="0"/>
                <a:cs typeface="Times New Roman" panose="02020603050405020304" pitchFamily="18" charset="0"/>
              </a:rPr>
              <a:t>cảm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xúc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của</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nó</a:t>
            </a:r>
            <a:r>
              <a:rPr lang="en-US" altLang="en-US" sz="2800" dirty="0">
                <a:latin typeface="Times New Roman" panose="02020603050405020304" pitchFamily="18" charset="0"/>
                <a:cs typeface="Times New Roman" panose="02020603050405020304" pitchFamily="18" charset="0"/>
              </a:rPr>
              <a:t>.)</a:t>
            </a:r>
          </a:p>
        </p:txBody>
      </p:sp>
      <p:sp>
        <p:nvSpPr>
          <p:cNvPr id="2" name="TextBox 1"/>
          <p:cNvSpPr txBox="1"/>
          <p:nvPr/>
        </p:nvSpPr>
        <p:spPr>
          <a:xfrm>
            <a:off x="104078" y="2564904"/>
            <a:ext cx="8860409" cy="954107"/>
          </a:xfrm>
          <a:prstGeom prst="rect">
            <a:avLst/>
          </a:prstGeom>
          <a:noFill/>
        </p:spPr>
        <p:txBody>
          <a:bodyPr wrap="square" rtlCol="0">
            <a:spAutoFit/>
          </a:bodyPr>
          <a:lstStyle/>
          <a:p>
            <a:pPr algn="just"/>
            <a:r>
              <a:rPr lang="en-US" sz="2800" dirty="0">
                <a:solidFill>
                  <a:srgbClr val="4203DF"/>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Thân</a:t>
            </a:r>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800" b="1" dirty="0" err="1">
                <a:solidFill>
                  <a:srgbClr val="4203DF"/>
                </a:solidFill>
                <a:latin typeface="Times New Roman" panose="02020603050405020304" pitchFamily="18" charset="0"/>
                <a:cs typeface="Times New Roman" panose="02020603050405020304" pitchFamily="18" charset="0"/>
              </a:rPr>
              <a:t>bài</a:t>
            </a:r>
            <a:r>
              <a:rPr lang="en-US" alt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Lần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lượt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trình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suy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nghĩ</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giá</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nội</a:t>
            </a:r>
            <a:r>
              <a:rPr lang="en-US" sz="2800" b="1" dirty="0">
                <a:latin typeface="Times New Roman" panose="02020603050405020304" pitchFamily="18" charset="0"/>
                <a:cs typeface="Times New Roman" panose="02020603050405020304" pitchFamily="18" charset="0"/>
              </a:rPr>
              <a:t> dung </a:t>
            </a:r>
            <a:r>
              <a:rPr lang="en-US" sz="2800" b="1" dirty="0" err="1">
                <a:latin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nghệ</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thuật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đoạn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cs typeface="Times New Roman" panose="02020603050405020304" pitchFamily="18" charset="0"/>
              </a:rPr>
              <a:t>.</a:t>
            </a:r>
          </a:p>
        </p:txBody>
      </p:sp>
      <p:sp>
        <p:nvSpPr>
          <p:cNvPr id="25" name="TextBox 24"/>
          <p:cNvSpPr txBox="1"/>
          <p:nvPr/>
        </p:nvSpPr>
        <p:spPr>
          <a:xfrm>
            <a:off x="-36512" y="3933056"/>
            <a:ext cx="8849690" cy="923330"/>
          </a:xfrm>
          <a:prstGeom prst="rect">
            <a:avLst/>
          </a:prstGeom>
          <a:noFill/>
        </p:spPr>
        <p:txBody>
          <a:bodyPr wrap="square" rtlCol="0">
            <a:spAutoFit/>
          </a:bodyPr>
          <a:lstStyle/>
          <a:p>
            <a:pPr algn="just"/>
            <a:r>
              <a:rPr lang="en-US" sz="2800" dirty="0">
                <a:solidFill>
                  <a:srgbClr val="4203DF"/>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Kết</a:t>
            </a:r>
            <a:r>
              <a:rPr lang="en-US" sz="2800" b="1" dirty="0">
                <a:solidFill>
                  <a:srgbClr val="4203DF"/>
                </a:solidFill>
                <a:latin typeface="Times New Roman" panose="02020603050405020304" pitchFamily="18" charset="0"/>
                <a:cs typeface="Times New Roman" panose="02020603050405020304" pitchFamily="18" charset="0"/>
              </a:rPr>
              <a:t> </a:t>
            </a:r>
            <a:r>
              <a:rPr lang="en-US" sz="2800" b="1" dirty="0" err="1">
                <a:solidFill>
                  <a:srgbClr val="4203DF"/>
                </a:solidFill>
                <a:latin typeface="Times New Roman" panose="02020603050405020304" pitchFamily="18" charset="0"/>
                <a:cs typeface="Times New Roman" panose="02020603050405020304" pitchFamily="18" charset="0"/>
              </a:rPr>
              <a:t>bài</a:t>
            </a:r>
            <a:r>
              <a:rPr lang="en-US" altLang="en-US" sz="2800" b="1" dirty="0">
                <a:solidFill>
                  <a:srgbClr val="4203DF"/>
                </a:solidFill>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Khát</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quát</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gía</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trị</a:t>
            </a:r>
            <a:r>
              <a:rPr lang="en-US" altLang="en-US" sz="2600" b="1" dirty="0">
                <a:latin typeface="Times New Roman" panose="02020603050405020304" pitchFamily="18" charset="0"/>
                <a:cs typeface="Times New Roman" panose="02020603050405020304" pitchFamily="18" charset="0"/>
              </a:rPr>
              <a:t> , ý </a:t>
            </a:r>
            <a:r>
              <a:rPr lang="en-US" altLang="en-US" sz="2600" b="1" dirty="0" err="1">
                <a:latin typeface="Times New Roman" panose="02020603050405020304" pitchFamily="18" charset="0"/>
                <a:cs typeface="Times New Roman" panose="02020603050405020304" pitchFamily="18" charset="0"/>
              </a:rPr>
              <a:t>nghĩa</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của</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bài</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thơ</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đoạn</a:t>
            </a:r>
            <a:r>
              <a:rPr lang="en-US" altLang="en-US" sz="2600" b="1" dirty="0">
                <a:latin typeface="Times New Roman" panose="02020603050405020304" pitchFamily="18" charset="0"/>
                <a:cs typeface="Times New Roman" panose="02020603050405020304" pitchFamily="18" charset="0"/>
              </a:rPr>
              <a:t> </a:t>
            </a:r>
            <a:r>
              <a:rPr lang="en-US" altLang="en-US" sz="2600" b="1" dirty="0" err="1">
                <a:latin typeface="Times New Roman" panose="02020603050405020304" pitchFamily="18" charset="0"/>
                <a:cs typeface="Times New Roman" panose="02020603050405020304" pitchFamily="18" charset="0"/>
              </a:rPr>
              <a:t>thơ</a:t>
            </a:r>
            <a:r>
              <a:rPr lang="en-US" altLang="en-US" sz="2600" b="1" dirty="0">
                <a:latin typeface="Times New Roman" panose="02020603050405020304" pitchFamily="18" charset="0"/>
                <a:cs typeface="Times New Roman" panose="02020603050405020304" pitchFamily="18" charset="0"/>
              </a:rPr>
              <a:t>.</a:t>
            </a:r>
            <a:endParaRPr lang="en-US" sz="2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310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fade">
                                      <p:cBhvr>
                                        <p:cTn id="20" dur="1000"/>
                                        <p:tgtEl>
                                          <p:spTgt spid="25"/>
                                        </p:tgtEl>
                                      </p:cBhvr>
                                    </p:animEffect>
                                    <p:anim calcmode="lin" valueType="num">
                                      <p:cBhvr>
                                        <p:cTn id="21" dur="1000" fill="hold"/>
                                        <p:tgtEl>
                                          <p:spTgt spid="25"/>
                                        </p:tgtEl>
                                        <p:attrNameLst>
                                          <p:attrName>ppt_x</p:attrName>
                                        </p:attrNameLst>
                                      </p:cBhvr>
                                      <p:tavLst>
                                        <p:tav tm="0">
                                          <p:val>
                                            <p:strVal val="#ppt_x"/>
                                          </p:val>
                                        </p:tav>
                                        <p:tav tm="100000">
                                          <p:val>
                                            <p:strVal val="#ppt_x"/>
                                          </p:val>
                                        </p:tav>
                                      </p:tavLst>
                                    </p:anim>
                                    <p:anim calcmode="lin" valueType="num">
                                      <p:cBhvr>
                                        <p:cTn id="22"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ounded Rectangle 41"/>
          <p:cNvSpPr/>
          <p:nvPr/>
        </p:nvSpPr>
        <p:spPr>
          <a:xfrm>
            <a:off x="-27571" y="2221634"/>
            <a:ext cx="1674377" cy="1486113"/>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p:spPr>
        <p:style>
          <a:lnRef idx="1">
            <a:schemeClr val="accent5"/>
          </a:lnRef>
          <a:fillRef idx="2">
            <a:schemeClr val="accent5"/>
          </a:fillRef>
          <a:effectRef idx="1">
            <a:schemeClr val="accent5"/>
          </a:effectRef>
          <a:fontRef idx="minor">
            <a:schemeClr val="dk1"/>
          </a:fontRef>
        </p:style>
        <p:txBody>
          <a:bodyPr anchor="ctr"/>
          <a:lstStyle/>
          <a:p>
            <a:pPr algn="ctr">
              <a:defRPr/>
            </a:pPr>
            <a:r>
              <a:rPr lang="vi-VN" sz="2600" b="1" dirty="0">
                <a:solidFill>
                  <a:srgbClr val="FF0000"/>
                </a:solidFill>
                <a:latin typeface="Times New Roman" pitchFamily="18" charset="0"/>
                <a:cs typeface="Times New Roman" pitchFamily="18" charset="0"/>
              </a:rPr>
              <a:t>DÀN Ý CHUNG</a:t>
            </a:r>
            <a:endParaRPr lang="en-US" sz="2600" b="1" dirty="0">
              <a:solidFill>
                <a:srgbClr val="FF0000"/>
              </a:solidFill>
              <a:latin typeface="Times New Roman" pitchFamily="18" charset="0"/>
              <a:cs typeface="Times New Roman" pitchFamily="18" charset="0"/>
            </a:endParaRPr>
          </a:p>
        </p:txBody>
      </p:sp>
      <p:grpSp>
        <p:nvGrpSpPr>
          <p:cNvPr id="3" name="Group 2"/>
          <p:cNvGrpSpPr/>
          <p:nvPr/>
        </p:nvGrpSpPr>
        <p:grpSpPr>
          <a:xfrm>
            <a:off x="1050325" y="211979"/>
            <a:ext cx="7338099" cy="6101293"/>
            <a:chOff x="1800688" y="-93168"/>
            <a:chExt cx="9784131" cy="6101293"/>
          </a:xfrm>
        </p:grpSpPr>
        <p:pic>
          <p:nvPicPr>
            <p:cNvPr id="2" name="Picture 1"/>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174966" y="1001713"/>
              <a:ext cx="1270000" cy="1300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2389559" y="2357537"/>
              <a:ext cx="132238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p:cNvPicPr>
            <p:nvPr/>
          </p:nvPicPr>
          <p:blipFill>
            <a:blip r:embed="rId4">
              <a:extLst>
                <a:ext uri="{28A0092B-C50C-407E-A947-70E740481C1C}">
                  <a14:useLocalDpi xmlns:a14="http://schemas.microsoft.com/office/drawing/2010/main" val="0"/>
                </a:ext>
              </a:extLst>
            </a:blip>
            <a:srcRect/>
            <a:stretch>
              <a:fillRect/>
            </a:stretch>
          </p:blipFill>
          <p:spPr bwMode="auto">
            <a:xfrm>
              <a:off x="6401702" y="2240813"/>
              <a:ext cx="1384821" cy="125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7"/>
            <p:cNvPicPr>
              <a:picLocks/>
            </p:cNvPicPr>
            <p:nvPr/>
          </p:nvPicPr>
          <p:blipFill>
            <a:blip r:embed="rId5">
              <a:extLst>
                <a:ext uri="{28A0092B-C50C-407E-A947-70E740481C1C}">
                  <a14:useLocalDpi xmlns:a14="http://schemas.microsoft.com/office/drawing/2010/main" val="0"/>
                </a:ext>
              </a:extLst>
            </a:blip>
            <a:srcRect/>
            <a:stretch>
              <a:fillRect/>
            </a:stretch>
          </p:blipFill>
          <p:spPr bwMode="auto">
            <a:xfrm rot="20300763">
              <a:off x="6548620" y="3712407"/>
              <a:ext cx="1384822" cy="1061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6"/>
            <p:cNvPicPr>
              <a:picLocks/>
            </p:cNvPicPr>
            <p:nvPr/>
          </p:nvPicPr>
          <p:blipFill>
            <a:blip r:embed="rId6">
              <a:extLst>
                <a:ext uri="{28A0092B-C50C-407E-A947-70E740481C1C}">
                  <a14:useLocalDpi xmlns:a14="http://schemas.microsoft.com/office/drawing/2010/main" val="0"/>
                </a:ext>
              </a:extLst>
            </a:blip>
            <a:srcRect/>
            <a:stretch>
              <a:fillRect/>
            </a:stretch>
          </p:blipFill>
          <p:spPr bwMode="auto">
            <a:xfrm>
              <a:off x="1800688" y="3400180"/>
              <a:ext cx="1590617" cy="2194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Rounded Rectangle 42"/>
            <p:cNvSpPr/>
            <p:nvPr/>
          </p:nvSpPr>
          <p:spPr>
            <a:xfrm>
              <a:off x="3200399" y="-93168"/>
              <a:ext cx="4453945" cy="1777975"/>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sz="2800" b="1" dirty="0">
                  <a:solidFill>
                    <a:srgbClr val="FF0000"/>
                  </a:solidFill>
                  <a:latin typeface="Times New Roman" pitchFamily="18" charset="0"/>
                  <a:cs typeface="Times New Roman" pitchFamily="18" charset="0"/>
                </a:rPr>
                <a:t>MB</a:t>
              </a:r>
              <a:r>
                <a:rPr lang="en-US" sz="2800" b="1" dirty="0">
                  <a:solidFill>
                    <a:srgbClr val="C00000"/>
                  </a:solidFill>
                  <a:latin typeface="Times New Roman" pitchFamily="18" charset="0"/>
                  <a:cs typeface="Times New Roman" pitchFamily="18" charset="0"/>
                </a:rPr>
                <a:t>:</a:t>
              </a:r>
              <a:r>
                <a:rPr lang="en-US" sz="2800" b="1" dirty="0">
                  <a:latin typeface="Times New Roman" pitchFamily="18" charset="0"/>
                  <a:cs typeface="Times New Roman" pitchFamily="18" charset="0"/>
                </a:rPr>
                <a:t> </a:t>
              </a:r>
              <a:r>
                <a:rPr lang="en-US" altLang="en-US" sz="2800" dirty="0" err="1">
                  <a:latin typeface="Times New Roman" panose="02020603050405020304" pitchFamily="18" charset="0"/>
                  <a:cs typeface="Times New Roman" panose="02020603050405020304" pitchFamily="18" charset="0"/>
                </a:rPr>
                <a:t>Giới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thiệu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giả</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phẩm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và</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nhận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xét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đánh</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giá</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của</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mình</a:t>
              </a:r>
              <a:r>
                <a:rPr lang="en-US" altLang="en-US" sz="2800" dirty="0">
                  <a:latin typeface="Times New Roman" panose="02020603050405020304" pitchFamily="18" charset="0"/>
                  <a:cs typeface="Times New Roman" panose="02020603050405020304" pitchFamily="18" charset="0"/>
                </a:rPr>
                <a:t>.</a:t>
              </a:r>
              <a:endParaRPr lang="en-US" sz="2800" dirty="0">
                <a:latin typeface="Times New Roman" pitchFamily="18" charset="0"/>
                <a:cs typeface="Times New Roman" pitchFamily="18" charset="0"/>
              </a:endParaRPr>
            </a:p>
          </p:txBody>
        </p:sp>
        <p:sp>
          <p:nvSpPr>
            <p:cNvPr id="47" name="Rectangle 46"/>
            <p:cNvSpPr/>
            <p:nvPr/>
          </p:nvSpPr>
          <p:spPr>
            <a:xfrm>
              <a:off x="3444965" y="2085572"/>
              <a:ext cx="3307643" cy="2050467"/>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800" b="1" dirty="0">
                  <a:solidFill>
                    <a:srgbClr val="FF0000"/>
                  </a:solidFill>
                  <a:latin typeface="Times New Roman" pitchFamily="18" charset="0"/>
                  <a:cs typeface="Times New Roman" pitchFamily="18" charset="0"/>
                </a:rPr>
                <a:t>TB:</a:t>
              </a:r>
              <a:r>
                <a:rPr lang="vi-VN" sz="2800" b="1" dirty="0">
                  <a:solidFill>
                    <a:srgbClr val="FF0000"/>
                  </a:solidFill>
                  <a:latin typeface="Times New Roman" pitchFamily="18" charset="0"/>
                  <a:cs typeface="Times New Roman" pitchFamily="18" charset="0"/>
                </a:rPr>
                <a:t> </a:t>
              </a:r>
              <a:r>
                <a:rPr lang="en-US" sz="2800" b="1" dirty="0">
                  <a:latin typeface="Times New Roman" pitchFamily="18" charset="0"/>
                  <a:cs typeface="Times New Roman" pitchFamily="18" charset="0"/>
                </a:rPr>
                <a:t>Lần lượt trình bày những suy nghĩ, đánh giá về ND-NT</a:t>
              </a:r>
            </a:p>
          </p:txBody>
        </p:sp>
        <p:sp>
          <p:nvSpPr>
            <p:cNvPr id="48" name="Rounded Rectangle 47"/>
            <p:cNvSpPr/>
            <p:nvPr/>
          </p:nvSpPr>
          <p:spPr>
            <a:xfrm>
              <a:off x="8180638" y="2396801"/>
              <a:ext cx="3116149" cy="423268"/>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800" dirty="0" err="1">
                  <a:latin typeface="Times New Roman" pitchFamily="18" charset="0"/>
                  <a:cs typeface="Times New Roman" pitchFamily="18" charset="0"/>
                </a:rPr>
                <a:t>Luận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điểm</a:t>
              </a:r>
              <a:r>
                <a:rPr lang="en-US" sz="2800" dirty="0">
                  <a:latin typeface="Times New Roman" pitchFamily="18" charset="0"/>
                  <a:cs typeface="Times New Roman" pitchFamily="18" charset="0"/>
                </a:rPr>
                <a:t> 1 </a:t>
              </a:r>
            </a:p>
          </p:txBody>
        </p:sp>
        <p:sp>
          <p:nvSpPr>
            <p:cNvPr id="55" name="Rounded Rectangle 54"/>
            <p:cNvSpPr/>
            <p:nvPr/>
          </p:nvSpPr>
          <p:spPr>
            <a:xfrm>
              <a:off x="8191879" y="3107587"/>
              <a:ext cx="3104908" cy="810074"/>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800" dirty="0" err="1">
                  <a:latin typeface="Times New Roman" pitchFamily="18" charset="0"/>
                  <a:cs typeface="Times New Roman" pitchFamily="18" charset="0"/>
                </a:rPr>
                <a:t>Luận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điểm</a:t>
              </a:r>
              <a:r>
                <a:rPr lang="en-US" sz="2800" dirty="0">
                  <a:latin typeface="Times New Roman" pitchFamily="18" charset="0"/>
                  <a:cs typeface="Times New Roman" pitchFamily="18" charset="0"/>
                </a:rPr>
                <a:t> 2</a:t>
              </a:r>
            </a:p>
          </p:txBody>
        </p:sp>
        <p:sp>
          <p:nvSpPr>
            <p:cNvPr id="63" name="Rounded Rectangle 62"/>
            <p:cNvSpPr/>
            <p:nvPr/>
          </p:nvSpPr>
          <p:spPr>
            <a:xfrm>
              <a:off x="8139046" y="4136039"/>
              <a:ext cx="3445773" cy="608482"/>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800" dirty="0" err="1">
                  <a:latin typeface="Times New Roman" pitchFamily="18" charset="0"/>
                  <a:cs typeface="Times New Roman" pitchFamily="18" charset="0"/>
                </a:rPr>
                <a:t>Luận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điểm</a:t>
              </a:r>
              <a:r>
                <a:rPr lang="en-US" sz="2800" dirty="0">
                  <a:latin typeface="Times New Roman" pitchFamily="18" charset="0"/>
                  <a:cs typeface="Times New Roman" pitchFamily="18" charset="0"/>
                </a:rPr>
                <a:t> 3…</a:t>
              </a:r>
            </a:p>
          </p:txBody>
        </p:sp>
        <p:sp>
          <p:nvSpPr>
            <p:cNvPr id="70" name="Rounded Rectangle 69"/>
            <p:cNvSpPr/>
            <p:nvPr/>
          </p:nvSpPr>
          <p:spPr>
            <a:xfrm>
              <a:off x="2902665" y="4497475"/>
              <a:ext cx="4451136" cy="1510650"/>
            </a:xfrm>
            <a:prstGeom prst="round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algn="just">
                <a:defRPr/>
              </a:pPr>
              <a:endParaRPr lang="en-US" sz="2800" b="1" dirty="0">
                <a:solidFill>
                  <a:srgbClr val="FF0000"/>
                </a:solidFill>
                <a:latin typeface="Times New Roman" pitchFamily="18" charset="0"/>
                <a:cs typeface="Times New Roman" pitchFamily="18" charset="0"/>
              </a:endParaRPr>
            </a:p>
            <a:p>
              <a:pPr algn="just">
                <a:defRPr/>
              </a:pPr>
              <a:r>
                <a:rPr lang="en-US" sz="2800" b="1" dirty="0">
                  <a:solidFill>
                    <a:srgbClr val="FF0000"/>
                  </a:solidFill>
                  <a:latin typeface="Times New Roman" pitchFamily="18" charset="0"/>
                  <a:cs typeface="Times New Roman" pitchFamily="18" charset="0"/>
                </a:rPr>
                <a:t>KB:</a:t>
              </a:r>
              <a:r>
                <a:rPr lang="en-US" sz="2800" b="1" dirty="0">
                  <a:latin typeface="Times New Roman" pitchFamily="18" charset="0"/>
                  <a:cs typeface="Times New Roman" pitchFamily="18" charset="0"/>
                </a:rPr>
                <a:t> </a:t>
              </a:r>
            </a:p>
            <a:p>
              <a:pPr algn="just">
                <a:defRPr/>
              </a:pP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quát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giá</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trị</a:t>
              </a:r>
              <a:r>
                <a:rPr lang="en-US" sz="2800" b="1" dirty="0">
                  <a:latin typeface="Times New Roman" pitchFamily="18" charset="0"/>
                  <a:cs typeface="Times New Roman" pitchFamily="18" charset="0"/>
                </a:rPr>
                <a:t>, ý </a:t>
              </a:r>
              <a:r>
                <a:rPr lang="en-US" sz="2800" b="1" dirty="0" err="1">
                  <a:latin typeface="Times New Roman" pitchFamily="18" charset="0"/>
                  <a:cs typeface="Times New Roman" pitchFamily="18" charset="0"/>
                </a:rPr>
                <a:t>nghĩa</a:t>
              </a:r>
              <a:r>
                <a:rPr lang="en-US" sz="2800" b="1" dirty="0">
                  <a:latin typeface="Times New Roman" pitchFamily="18" charset="0"/>
                  <a:cs typeface="Times New Roman" pitchFamily="18" charset="0"/>
                </a:rPr>
                <a:t>.</a:t>
              </a:r>
            </a:p>
            <a:p>
              <a:pPr algn="just">
                <a:defRPr/>
              </a:pP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Liên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hệ</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bản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thân</a:t>
              </a:r>
              <a:endParaRPr lang="en-US" sz="2800" b="1" dirty="0">
                <a:latin typeface="Times New Roman" pitchFamily="18" charset="0"/>
                <a:cs typeface="Times New Roman" pitchFamily="18" charset="0"/>
              </a:endParaRPr>
            </a:p>
            <a:p>
              <a:pPr algn="just">
                <a:defRPr/>
              </a:pPr>
              <a:endParaRPr lang="en-US" sz="2800" b="1" dirty="0">
                <a:latin typeface="Times New Roman" pitchFamily="18" charset="0"/>
                <a:cs typeface="Times New Roman" pitchFamily="18" charset="0"/>
              </a:endParaRPr>
            </a:p>
          </p:txBody>
        </p:sp>
        <p:pic>
          <p:nvPicPr>
            <p:cNvPr id="17" name="Picture 16"/>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6527020" y="3370786"/>
              <a:ext cx="1259502"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 name="Rounded Rectangle 23"/>
          <p:cNvSpPr/>
          <p:nvPr/>
        </p:nvSpPr>
        <p:spPr>
          <a:xfrm>
            <a:off x="5672319" y="1844824"/>
            <a:ext cx="3127171" cy="723745"/>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800" b="1" dirty="0" err="1">
                <a:solidFill>
                  <a:srgbClr val="C00000"/>
                </a:solidFill>
                <a:latin typeface="Times New Roman" pitchFamily="18" charset="0"/>
                <a:cs typeface="Times New Roman" pitchFamily="18" charset="0"/>
              </a:rPr>
              <a:t>Tổng</a:t>
            </a:r>
            <a:r>
              <a:rPr lang="en-US" sz="2800" b="1" dirty="0">
                <a:solidFill>
                  <a:srgbClr val="C00000"/>
                </a:solidFill>
                <a:latin typeface="Times New Roman" pitchFamily="18" charset="0"/>
                <a:cs typeface="Times New Roman" pitchFamily="18" charset="0"/>
              </a:rPr>
              <a:t>: </a:t>
            </a:r>
            <a:r>
              <a:rPr lang="en-US" sz="2800" dirty="0" err="1">
                <a:latin typeface="Times New Roman" pitchFamily="18" charset="0"/>
                <a:cs typeface="Times New Roman" pitchFamily="18" charset="0"/>
              </a:rPr>
              <a:t>Khái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nội</a:t>
            </a:r>
            <a:r>
              <a:rPr lang="en-US" sz="2800" dirty="0">
                <a:latin typeface="Times New Roman" pitchFamily="18" charset="0"/>
                <a:cs typeface="Times New Roman" pitchFamily="18" charset="0"/>
              </a:rPr>
              <a:t> dung</a:t>
            </a:r>
          </a:p>
        </p:txBody>
      </p:sp>
      <p:pic>
        <p:nvPicPr>
          <p:cNvPr id="25" name="Picture 24"/>
          <p:cNvPicPr>
            <a:picLocks/>
          </p:cNvPicPr>
          <p:nvPr/>
        </p:nvPicPr>
        <p:blipFill>
          <a:blip r:embed="rId4">
            <a:extLst>
              <a:ext uri="{28A0092B-C50C-407E-A947-70E740481C1C}">
                <a14:useLocalDpi xmlns:a14="http://schemas.microsoft.com/office/drawing/2010/main" val="0"/>
              </a:ext>
            </a:extLst>
          </a:blip>
          <a:srcRect/>
          <a:stretch>
            <a:fillRect/>
          </a:stretch>
        </p:blipFill>
        <p:spPr bwMode="auto">
          <a:xfrm>
            <a:off x="4577843" y="2060171"/>
            <a:ext cx="1038616" cy="125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5"/>
          <p:cNvPicPr>
            <a:picLocks/>
          </p:cNvPicPr>
          <p:nvPr/>
        </p:nvPicPr>
        <p:blipFill>
          <a:blip r:embed="rId5">
            <a:extLst>
              <a:ext uri="{28A0092B-C50C-407E-A947-70E740481C1C}">
                <a14:useLocalDpi xmlns:a14="http://schemas.microsoft.com/office/drawing/2010/main" val="0"/>
              </a:ext>
            </a:extLst>
          </a:blip>
          <a:srcRect/>
          <a:stretch>
            <a:fillRect/>
          </a:stretch>
        </p:blipFill>
        <p:spPr bwMode="auto">
          <a:xfrm rot="20300763">
            <a:off x="4983211" y="4451537"/>
            <a:ext cx="1038617" cy="1579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Rounded Rectangle 26"/>
          <p:cNvSpPr/>
          <p:nvPr/>
        </p:nvSpPr>
        <p:spPr>
          <a:xfrm>
            <a:off x="5748331" y="5193685"/>
            <a:ext cx="3053542" cy="1403667"/>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800" b="1" dirty="0" err="1">
                <a:solidFill>
                  <a:srgbClr val="C00000"/>
                </a:solidFill>
                <a:latin typeface="Times New Roman" pitchFamily="18" charset="0"/>
                <a:cs typeface="Times New Roman" pitchFamily="18" charset="0"/>
              </a:rPr>
              <a:t>Hợp</a:t>
            </a:r>
            <a:r>
              <a:rPr lang="en-US" sz="2800" b="1" dirty="0">
                <a:solidFill>
                  <a:srgbClr val="C00000"/>
                </a:solidFill>
                <a:latin typeface="Times New Roman" pitchFamily="18" charset="0"/>
                <a:cs typeface="Times New Roman" pitchFamily="18" charset="0"/>
              </a:rPr>
              <a:t>: </a:t>
            </a:r>
            <a:r>
              <a:rPr lang="en-US" sz="2800" dirty="0" err="1">
                <a:latin typeface="Times New Roman" pitchFamily="18" charset="0"/>
                <a:cs typeface="Times New Roman" pitchFamily="18" charset="0"/>
              </a:rPr>
              <a:t>Đánh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xét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n</a:t>
            </a:r>
            <a:r>
              <a:rPr lang="vi-VN" sz="2800" dirty="0">
                <a:latin typeface="Times New Roman" pitchFamily="18" charset="0"/>
                <a:cs typeface="Times New Roman" pitchFamily="18" charset="0"/>
              </a:rPr>
              <a:t>ghệ thuật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nội</a:t>
            </a:r>
            <a:r>
              <a:rPr lang="en-US" sz="2800" dirty="0">
                <a:latin typeface="Times New Roman" pitchFamily="18" charset="0"/>
                <a:cs typeface="Times New Roman" pitchFamily="18" charset="0"/>
              </a:rPr>
              <a:t> dung.</a:t>
            </a:r>
          </a:p>
        </p:txBody>
      </p:sp>
    </p:spTree>
    <p:extLst>
      <p:ext uri="{BB962C8B-B14F-4D97-AF65-F5344CB8AC3E}">
        <p14:creationId xmlns:p14="http://schemas.microsoft.com/office/powerpoint/2010/main" val="854898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3457</Words>
  <Application>Microsoft Office PowerPoint</Application>
  <PresentationFormat>On-screen Show (4:3)</PresentationFormat>
  <Paragraphs>216</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19</cp:revision>
  <dcterms:created xsi:type="dcterms:W3CDTF">2022-03-22T14:03:00Z</dcterms:created>
  <dcterms:modified xsi:type="dcterms:W3CDTF">2022-03-27T15:35:41Z</dcterms:modified>
</cp:coreProperties>
</file>