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6"/>
  </p:notesMasterIdLst>
  <p:sldIdLst>
    <p:sldId id="320" r:id="rId2"/>
    <p:sldId id="295" r:id="rId3"/>
    <p:sldId id="258" r:id="rId4"/>
    <p:sldId id="260" r:id="rId5"/>
    <p:sldId id="261" r:id="rId6"/>
    <p:sldId id="267" r:id="rId7"/>
    <p:sldId id="263" r:id="rId8"/>
    <p:sldId id="264" r:id="rId9"/>
    <p:sldId id="269" r:id="rId10"/>
    <p:sldId id="297" r:id="rId11"/>
    <p:sldId id="299" r:id="rId12"/>
    <p:sldId id="271" r:id="rId13"/>
    <p:sldId id="289" r:id="rId14"/>
    <p:sldId id="288" r:id="rId15"/>
    <p:sldId id="284" r:id="rId16"/>
    <p:sldId id="290" r:id="rId17"/>
    <p:sldId id="291" r:id="rId18"/>
    <p:sldId id="274" r:id="rId19"/>
    <p:sldId id="285" r:id="rId20"/>
    <p:sldId id="286" r:id="rId21"/>
    <p:sldId id="276" r:id="rId22"/>
    <p:sldId id="287" r:id="rId23"/>
    <p:sldId id="283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042F1-60AC-450D-B89E-DA0C8DBD649A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7A272-F858-4B39-829B-B84B7070CD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5E263ED-C199-4D30-B8E8-4A8AF4684FB2}" type="slidenum">
              <a:rPr lang="en-US" sz="1200" b="0" i="0">
                <a:latin typeface="Lingoes Unicode" pitchFamily="34" charset="-128"/>
              </a:rPr>
              <a:t>19</a:t>
            </a:fld>
            <a:endParaRPr lang="en-US" sz="1200" b="0" i="0">
              <a:latin typeface="Lingoes Unicode" pitchFamily="34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312E9C7-C204-4E5D-BCDE-44E39297D156}" type="slidenum">
              <a:rPr lang="en-US" sz="1200" b="0" i="0">
                <a:latin typeface="Lingoes Unicode" pitchFamily="34" charset="-128"/>
              </a:rPr>
              <a:t>20</a:t>
            </a:fld>
            <a:endParaRPr lang="en-US" sz="1200" b="0" i="0">
              <a:latin typeface="Lingoes Unicode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9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1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0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7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9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2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4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6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4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0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4"/>
          <p:cNvSpPr>
            <a:spLocks noTextEdit="1"/>
          </p:cNvSpPr>
          <p:nvPr/>
        </p:nvSpPr>
        <p:spPr>
          <a:xfrm>
            <a:off x="5257800" y="5029200"/>
            <a:ext cx="38481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en-US" sz="3600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WordArt 6"/>
          <p:cNvSpPr>
            <a:spLocks noTextEdit="1"/>
          </p:cNvSpPr>
          <p:nvPr/>
        </p:nvSpPr>
        <p:spPr>
          <a:xfrm>
            <a:off x="3276600" y="152400"/>
            <a:ext cx="5638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2500" lnSpcReduction="20000"/>
          </a:bodyPr>
          <a:lstStyle/>
          <a:p>
            <a:pPr algn="ctr" eaLnBrk="0" hangingPunct="0"/>
            <a:endParaRPr lang="en-US" sz="3600"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WordArt 7"/>
          <p:cNvSpPr>
            <a:spLocks noTextEdit="1"/>
          </p:cNvSpPr>
          <p:nvPr/>
        </p:nvSpPr>
        <p:spPr>
          <a:xfrm>
            <a:off x="3124200" y="533400"/>
            <a:ext cx="5943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2500" lnSpcReduction="20000"/>
          </a:bodyPr>
          <a:lstStyle/>
          <a:p>
            <a:pPr algn="ctr" eaLnBrk="0" hangingPunct="0"/>
            <a:endParaRPr lang="en-US" sz="3600"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"/>
            <a:ext cx="3505200" cy="227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9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05682" y="3520281"/>
            <a:ext cx="2635250" cy="4037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0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772399" y="4125913"/>
            <a:ext cx="4191001" cy="2732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11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958263" y="-642936"/>
            <a:ext cx="2362200" cy="3648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21"/>
          <p:cNvSpPr/>
          <p:nvPr/>
        </p:nvSpPr>
        <p:spPr>
          <a:xfrm>
            <a:off x="1784350" y="2158831"/>
            <a:ext cx="9874250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ĐA DẠNG CỦA LỚP THÚ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DƠI VÀ BỘ CÁ VOI  </a:t>
            </a:r>
            <a:r>
              <a:rPr lang="pt-BR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3" descr="19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45" b="53845"/>
          <a:stretch>
            <a:fillRect/>
          </a:stretch>
        </p:blipFill>
        <p:spPr bwMode="auto">
          <a:xfrm>
            <a:off x="5486400" y="1014414"/>
            <a:ext cx="63246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1941513" y="4005264"/>
            <a:ext cx="8382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49.2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 eaLnBrk="1" hangingPunct="1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1.Nêu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 eaLnBrk="1" hangingPunct="1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 eaLnBrk="1" hangingPunct="1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365" name="Picture 15" descr="cavoixanhSG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t="13481" r="9584" b="22520"/>
          <a:stretch>
            <a:fillRect/>
          </a:stretch>
        </p:blipFill>
        <p:spPr bwMode="auto">
          <a:xfrm>
            <a:off x="685800" y="1082040"/>
            <a:ext cx="4572000" cy="28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1607820" y="314644"/>
            <a:ext cx="88392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cá voi</a:t>
            </a:r>
            <a:r>
              <a:rPr 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2" grpId="0"/>
      <p:bldP spid="8910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ca voi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3564"/>
            <a:ext cx="6400800" cy="365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5638800" y="3595688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8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762001" y="1401081"/>
            <a:ext cx="437911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3198" name="AutoShape 14"/>
          <p:cNvSpPr>
            <a:spLocks noChangeArrowheads="1"/>
          </p:cNvSpPr>
          <p:nvPr/>
        </p:nvSpPr>
        <p:spPr bwMode="auto">
          <a:xfrm>
            <a:off x="2093336" y="4724400"/>
            <a:ext cx="7736464" cy="14478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vú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99" name="AutoShape 15"/>
          <p:cNvSpPr>
            <a:spLocks noChangeArrowheads="1"/>
          </p:cNvSpPr>
          <p:nvPr/>
        </p:nvSpPr>
        <p:spPr bwMode="auto">
          <a:xfrm>
            <a:off x="2209800" y="4267200"/>
            <a:ext cx="7620000" cy="22860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05000" y="134939"/>
            <a:ext cx="861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FF33CC"/>
              </a:solidFill>
              <a:latin typeface="VNI-Times" pitchFamily="2" charset="0"/>
            </a:endParaRP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1778576" y="1507883"/>
            <a:ext cx="980382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3200" b="1" dirty="0" err="1"/>
              <a:t>Cá</a:t>
            </a:r>
            <a:r>
              <a:rPr lang="en-US" sz="3200" b="1" dirty="0"/>
              <a:t> </a:t>
            </a:r>
            <a:r>
              <a:rPr lang="en-US" sz="3200" b="1" dirty="0" err="1"/>
              <a:t>Voi</a:t>
            </a:r>
            <a:r>
              <a:rPr lang="en-US" sz="3200" b="1" dirty="0"/>
              <a:t> </a:t>
            </a:r>
            <a:r>
              <a:rPr lang="en-US" sz="3200" b="1" dirty="0" err="1"/>
              <a:t>thích</a:t>
            </a:r>
            <a:r>
              <a:rPr lang="en-US" sz="3200" b="1" dirty="0"/>
              <a:t> </a:t>
            </a:r>
            <a:r>
              <a:rPr lang="en-US" sz="3200" b="1" dirty="0" err="1"/>
              <a:t>nghi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đời</a:t>
            </a:r>
            <a:r>
              <a:rPr lang="en-US" sz="3200" b="1" dirty="0"/>
              <a:t> </a:t>
            </a:r>
            <a:r>
              <a:rPr lang="en-US" sz="3200" b="1" dirty="0" err="1"/>
              <a:t>sống</a:t>
            </a:r>
            <a:r>
              <a:rPr lang="en-US" sz="3200" b="1" dirty="0"/>
              <a:t> ở </a:t>
            </a:r>
            <a:r>
              <a:rPr lang="en-US" sz="3200" b="1" dirty="0" err="1"/>
              <a:t>nước</a:t>
            </a:r>
            <a:r>
              <a:rPr lang="en-US" sz="3200" b="1" dirty="0"/>
              <a:t> :</a:t>
            </a:r>
          </a:p>
          <a:p>
            <a:pPr>
              <a:defRPr/>
            </a:pPr>
            <a:r>
              <a:rPr lang="en-US" sz="3200" b="1" dirty="0"/>
              <a:t>-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thoi</a:t>
            </a:r>
            <a:r>
              <a:rPr lang="en-US" sz="3200" b="1" dirty="0"/>
              <a:t>, </a:t>
            </a:r>
            <a:r>
              <a:rPr lang="en-US" sz="3200" b="1" dirty="0" err="1"/>
              <a:t>cổ</a:t>
            </a:r>
            <a:r>
              <a:rPr lang="en-US" sz="3200" b="1" dirty="0"/>
              <a:t> </a:t>
            </a:r>
            <a:r>
              <a:rPr lang="en-US" sz="3200" b="1" dirty="0" err="1"/>
              <a:t>ngắn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phân</a:t>
            </a:r>
            <a:r>
              <a:rPr lang="en-US" sz="3200" b="1" dirty="0"/>
              <a:t> </a:t>
            </a:r>
            <a:r>
              <a:rPr lang="en-US" sz="3200" b="1" dirty="0" err="1"/>
              <a:t>biệt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thân</a:t>
            </a:r>
            <a:r>
              <a:rPr lang="en-US" sz="3200" b="1" dirty="0"/>
              <a:t> </a:t>
            </a:r>
          </a:p>
          <a:p>
            <a:pPr>
              <a:defRPr/>
            </a:pPr>
            <a:r>
              <a:rPr lang="en-US" sz="3200" b="1" dirty="0"/>
              <a:t>- </a:t>
            </a:r>
            <a:r>
              <a:rPr lang="en-US" sz="3200" b="1" dirty="0" err="1"/>
              <a:t>Lông</a:t>
            </a:r>
            <a:r>
              <a:rPr lang="en-US" sz="3200" b="1" dirty="0"/>
              <a:t> </a:t>
            </a: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biến</a:t>
            </a:r>
            <a:r>
              <a:rPr lang="en-US" sz="3200" b="1" dirty="0"/>
              <a:t> </a:t>
            </a:r>
          </a:p>
          <a:p>
            <a:pPr>
              <a:defRPr/>
            </a:pPr>
            <a:r>
              <a:rPr lang="en-US" sz="3200" b="1" dirty="0"/>
              <a:t>- </a:t>
            </a:r>
            <a:r>
              <a:rPr lang="en-US" sz="3200" b="1" dirty="0" err="1"/>
              <a:t>Lớp</a:t>
            </a:r>
            <a:r>
              <a:rPr lang="en-US" sz="3200" b="1" dirty="0"/>
              <a:t> </a:t>
            </a:r>
            <a:r>
              <a:rPr lang="en-US" sz="3200" b="1" dirty="0" err="1"/>
              <a:t>mỡ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da </a:t>
            </a:r>
            <a:r>
              <a:rPr lang="en-US" sz="3200" b="1" dirty="0" err="1"/>
              <a:t>rất</a:t>
            </a:r>
            <a:r>
              <a:rPr lang="en-US" sz="3200" b="1" dirty="0"/>
              <a:t> </a:t>
            </a:r>
            <a:r>
              <a:rPr lang="en-US" sz="3200" b="1" dirty="0" err="1"/>
              <a:t>dày</a:t>
            </a:r>
            <a:r>
              <a:rPr lang="en-US" sz="3200" b="1" dirty="0"/>
              <a:t> </a:t>
            </a:r>
          </a:p>
          <a:p>
            <a:pPr>
              <a:defRPr/>
            </a:pPr>
            <a:r>
              <a:rPr lang="en-US" sz="3200" b="1" dirty="0"/>
              <a:t>- Chi </a:t>
            </a:r>
            <a:r>
              <a:rPr lang="en-US" sz="3200" b="1" dirty="0" err="1"/>
              <a:t>trước</a:t>
            </a:r>
            <a:r>
              <a:rPr lang="en-US" sz="3200" b="1" dirty="0"/>
              <a:t> </a:t>
            </a:r>
            <a:r>
              <a:rPr lang="en-US" sz="3200" b="1" dirty="0" err="1"/>
              <a:t>biến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chi </a:t>
            </a:r>
            <a:r>
              <a:rPr lang="en-US" sz="3200" b="1" dirty="0" err="1"/>
              <a:t>bơi</a:t>
            </a:r>
            <a:r>
              <a:rPr lang="en-US" sz="3200" b="1" dirty="0"/>
              <a:t> </a:t>
            </a:r>
            <a:r>
              <a:rPr lang="en-US" sz="3200" b="1" dirty="0" err="1"/>
              <a:t>dạng</a:t>
            </a:r>
            <a:r>
              <a:rPr lang="en-US" sz="3200" b="1" dirty="0"/>
              <a:t> </a:t>
            </a:r>
            <a:r>
              <a:rPr lang="en-US" sz="3200" b="1" dirty="0" err="1"/>
              <a:t>bơi</a:t>
            </a:r>
            <a:r>
              <a:rPr lang="en-US" sz="3200" b="1" dirty="0"/>
              <a:t> </a:t>
            </a:r>
            <a:r>
              <a:rPr lang="en-US" sz="3200" b="1" dirty="0" err="1"/>
              <a:t>chèo</a:t>
            </a:r>
            <a:r>
              <a:rPr lang="en-US" sz="3200" b="1" dirty="0"/>
              <a:t>.</a:t>
            </a:r>
          </a:p>
          <a:p>
            <a:pPr>
              <a:defRPr/>
            </a:pPr>
            <a:r>
              <a:rPr lang="en-US" sz="3200" b="1" dirty="0"/>
              <a:t>- </a:t>
            </a:r>
            <a:r>
              <a:rPr lang="en-US" sz="3200" b="1" dirty="0" err="1"/>
              <a:t>Vây</a:t>
            </a:r>
            <a:r>
              <a:rPr lang="en-US" sz="3200" b="1" dirty="0"/>
              <a:t> </a:t>
            </a:r>
            <a:r>
              <a:rPr lang="en-US" sz="3200" b="1" dirty="0" err="1"/>
              <a:t>đuôi</a:t>
            </a:r>
            <a:r>
              <a:rPr lang="en-US" sz="3200" b="1" dirty="0"/>
              <a:t> </a:t>
            </a:r>
            <a:r>
              <a:rPr lang="en-US" sz="3200" b="1" dirty="0" err="1"/>
              <a:t>nằm</a:t>
            </a:r>
            <a:r>
              <a:rPr lang="en-US" sz="3200" b="1" dirty="0"/>
              <a:t> </a:t>
            </a:r>
            <a:r>
              <a:rPr lang="en-US" sz="3200" b="1" dirty="0" err="1"/>
              <a:t>ngang</a:t>
            </a:r>
            <a:r>
              <a:rPr lang="en-US" sz="3200" b="1" dirty="0"/>
              <a:t>, </a:t>
            </a:r>
            <a:r>
              <a:rPr lang="en-US" sz="3200" b="1" dirty="0" err="1"/>
              <a:t>bơi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uốn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chiều</a:t>
            </a:r>
            <a:r>
              <a:rPr lang="en-US" sz="3200" b="1" dirty="0"/>
              <a:t> </a:t>
            </a:r>
            <a:r>
              <a:rPr lang="en-US" sz="3200" b="1" dirty="0" err="1"/>
              <a:t>dọc</a:t>
            </a:r>
            <a:r>
              <a:rPr lang="en-US" sz="3200" b="1" dirty="0"/>
              <a:t>. 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1676596" y="551796"/>
            <a:ext cx="88392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0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05942"/>
              </p:ext>
            </p:extLst>
          </p:nvPr>
        </p:nvGraphicFramePr>
        <p:xfrm>
          <a:off x="685800" y="685801"/>
          <a:ext cx="10896601" cy="561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8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điểm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cấu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tạo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Trả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lời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Ý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n</a:t>
                      </a: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ghĩa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thích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err="1" smtClean="0">
                          <a:solidFill>
                            <a:srgbClr val="FF0000"/>
                          </a:solidFill>
                        </a:rPr>
                        <a:t>nghi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với 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đời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sống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bơi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961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</a:t>
                      </a:r>
                      <a:r>
                        <a:rPr lang="en-US" sz="2800" dirty="0" err="1" smtClean="0"/>
                        <a:t>Cơ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thể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hình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thoi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cổ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ngắn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không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phân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biệt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với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thân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1+…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8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</a:t>
                      </a:r>
                      <a:r>
                        <a:rPr lang="en-US" sz="2800" dirty="0" err="1" smtClean="0"/>
                        <a:t>Lông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tiêu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biến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 smtClean="0"/>
                        <a:t>2+…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smtClean="0"/>
                        <a:t>3. </a:t>
                      </a:r>
                      <a:r>
                        <a:rPr lang="en-US" sz="3200" dirty="0" err="1" smtClean="0"/>
                        <a:t>Lớp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mỡ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dưới</a:t>
                      </a:r>
                      <a:r>
                        <a:rPr lang="en-US" sz="3200" dirty="0" smtClean="0"/>
                        <a:t> da </a:t>
                      </a:r>
                      <a:r>
                        <a:rPr lang="en-US" sz="3200" dirty="0" err="1" smtClean="0"/>
                        <a:t>rất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dày</a:t>
                      </a:r>
                      <a:r>
                        <a:rPr lang="en-US" sz="3200" dirty="0" smtClean="0"/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 smtClean="0"/>
                        <a:t>3+…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9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 smtClean="0"/>
                        <a:t>4. Chi </a:t>
                      </a:r>
                      <a:r>
                        <a:rPr lang="en-US" sz="2800" dirty="0" err="1" smtClean="0"/>
                        <a:t>trước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biến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thành</a:t>
                      </a:r>
                      <a:r>
                        <a:rPr lang="en-US" sz="2800" dirty="0" smtClean="0"/>
                        <a:t> chi </a:t>
                      </a:r>
                      <a:r>
                        <a:rPr lang="en-US" sz="2800" dirty="0" err="1" smtClean="0"/>
                        <a:t>bơi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dạng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bơi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chèo</a:t>
                      </a:r>
                      <a:r>
                        <a:rPr lang="en-US" sz="2800" dirty="0" smtClean="0"/>
                        <a:t>.</a:t>
                      </a:r>
                    </a:p>
                    <a:p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 smtClean="0"/>
                        <a:t>4+…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0400" y="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1600201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nhẹ</a:t>
            </a:r>
            <a:r>
              <a:rPr lang="en-US" sz="2800" dirty="0"/>
              <a:t>, </a:t>
            </a:r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27432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Giảm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 </a:t>
            </a:r>
            <a:r>
              <a:rPr lang="en-US" sz="3200" dirty="0" err="1"/>
              <a:t>cản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bơi</a:t>
            </a:r>
            <a:r>
              <a:rPr lang="en-US" sz="32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3886200"/>
            <a:ext cx="4696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di </a:t>
            </a:r>
            <a:r>
              <a:rPr lang="en-US" sz="3200" dirty="0" err="1"/>
              <a:t>chuyển</a:t>
            </a:r>
            <a:r>
              <a:rPr lang="en-US" sz="3200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1" y="50292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Giảm</a:t>
            </a:r>
            <a:r>
              <a:rPr lang="en-US" sz="2800" dirty="0"/>
              <a:t> ma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46541"/>
              </p:ext>
            </p:extLst>
          </p:nvPr>
        </p:nvGraphicFramePr>
        <p:xfrm>
          <a:off x="533400" y="609600"/>
          <a:ext cx="11049000" cy="838200"/>
        </p:xfrm>
        <a:graphic>
          <a:graphicData uri="http://schemas.openxmlformats.org/drawingml/2006/table">
            <a:tbl>
              <a:tblPr/>
              <a:tblGrid>
                <a:gridCol w="1104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05500" y="1828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1645" y="2895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891645" y="3962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91645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107728"/>
              </p:ext>
            </p:extLst>
          </p:nvPr>
        </p:nvGraphicFramePr>
        <p:xfrm>
          <a:off x="533400" y="523220"/>
          <a:ext cx="10896600" cy="5969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0675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   Đặc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điểm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err="1" smtClean="0">
                          <a:solidFill>
                            <a:srgbClr val="FF0000"/>
                          </a:solidFill>
                        </a:rPr>
                        <a:t>cấu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tạo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Ý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n</a:t>
                      </a: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ghĩa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thích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err="1" smtClean="0">
                          <a:solidFill>
                            <a:srgbClr val="FF0000"/>
                          </a:solidFill>
                        </a:rPr>
                        <a:t>nghi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với 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đời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sống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bơi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7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</a:t>
                      </a:r>
                      <a:r>
                        <a:rPr lang="en-US" sz="2800" dirty="0" err="1" smtClean="0"/>
                        <a:t>Cơ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thể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hình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thoi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cổ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ngắn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không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phân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biệt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với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thân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83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</a:t>
                      </a:r>
                      <a:r>
                        <a:rPr lang="en-US" sz="2800" dirty="0" err="1" smtClean="0"/>
                        <a:t>Lông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tiêu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biến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smtClean="0"/>
                        <a:t>3. </a:t>
                      </a:r>
                      <a:r>
                        <a:rPr lang="en-US" sz="3200" dirty="0" err="1" smtClean="0"/>
                        <a:t>Lớp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mỡ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dưới</a:t>
                      </a:r>
                      <a:r>
                        <a:rPr lang="en-US" sz="3200" dirty="0" smtClean="0"/>
                        <a:t> da </a:t>
                      </a:r>
                      <a:r>
                        <a:rPr lang="en-US" sz="3200" dirty="0" err="1" smtClean="0"/>
                        <a:t>rất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dày</a:t>
                      </a:r>
                      <a:r>
                        <a:rPr lang="en-US" sz="3200" dirty="0" smtClean="0"/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 smtClean="0"/>
                        <a:t>4. Chi </a:t>
                      </a:r>
                      <a:r>
                        <a:rPr lang="en-US" sz="2800" dirty="0" err="1" smtClean="0"/>
                        <a:t>trước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biến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thành</a:t>
                      </a:r>
                      <a:r>
                        <a:rPr lang="en-US" sz="2800" dirty="0" smtClean="0"/>
                        <a:t> chi </a:t>
                      </a:r>
                      <a:r>
                        <a:rPr lang="en-US" sz="2800" dirty="0" err="1" smtClean="0"/>
                        <a:t>bơi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dạng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bơi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chèo</a:t>
                      </a:r>
                      <a:r>
                        <a:rPr lang="en-US" sz="2800" dirty="0" smtClean="0"/>
                        <a:t>.</a:t>
                      </a:r>
                    </a:p>
                    <a:p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0400" y="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1" y="3944587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a. </a:t>
            </a:r>
            <a:r>
              <a:rPr lang="en-US" sz="2800" dirty="0" err="1"/>
              <a:t>Cơ</a:t>
            </a:r>
            <a:r>
              <a:rPr lang="en-US" sz="2800" dirty="0"/>
              <a:t> 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nhẹ</a:t>
            </a:r>
            <a:r>
              <a:rPr lang="en-US" sz="2800" dirty="0"/>
              <a:t>, </a:t>
            </a:r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16002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b. </a:t>
            </a:r>
            <a:r>
              <a:rPr lang="en-US" sz="3200" dirty="0" err="1"/>
              <a:t>Giảm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 </a:t>
            </a:r>
            <a:r>
              <a:rPr lang="en-US" sz="3200" dirty="0" err="1"/>
              <a:t>cản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bơi</a:t>
            </a:r>
            <a:r>
              <a:rPr lang="en-US" sz="32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5382" y="5029200"/>
            <a:ext cx="3463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c. </a:t>
            </a:r>
            <a:r>
              <a:rPr lang="en-US" sz="3200" dirty="0" err="1"/>
              <a:t>Quạt</a:t>
            </a:r>
            <a:r>
              <a:rPr lang="en-US" sz="3200" dirty="0"/>
              <a:t> 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2" y="2819401"/>
            <a:ext cx="335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d. </a:t>
            </a:r>
            <a:r>
              <a:rPr lang="en-US" sz="2800" dirty="0" err="1"/>
              <a:t>Giảm</a:t>
            </a:r>
            <a:r>
              <a:rPr lang="en-US" sz="2800" dirty="0"/>
              <a:t> ma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51458"/>
              </p:ext>
            </p:extLst>
          </p:nvPr>
        </p:nvGraphicFramePr>
        <p:xfrm>
          <a:off x="533400" y="533400"/>
          <a:ext cx="10896600" cy="904120"/>
        </p:xfrm>
        <a:graphic>
          <a:graphicData uri="http://schemas.openxmlformats.org/drawingml/2006/table">
            <a:tbl>
              <a:tblPr/>
              <a:tblGrid>
                <a:gridCol w="1089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4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2240322" y="1221027"/>
            <a:ext cx="621787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Thông tin thêm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98" name="AutoShape 14"/>
          <p:cNvSpPr>
            <a:spLocks noChangeArrowheads="1"/>
          </p:cNvSpPr>
          <p:nvPr/>
        </p:nvSpPr>
        <p:spPr bwMode="auto">
          <a:xfrm>
            <a:off x="1600200" y="1604375"/>
            <a:ext cx="9296400" cy="14478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non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vú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3199" name="AutoShape 15"/>
          <p:cNvSpPr>
            <a:spLocks noChangeArrowheads="1"/>
          </p:cNvSpPr>
          <p:nvPr/>
        </p:nvSpPr>
        <p:spPr bwMode="auto">
          <a:xfrm>
            <a:off x="1676400" y="2556353"/>
            <a:ext cx="9448800" cy="22860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nhăn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khứu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1600200" y="646114"/>
            <a:ext cx="88392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cá voi</a:t>
            </a:r>
            <a:r>
              <a:rPr 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19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45" b="53845"/>
          <a:stretch>
            <a:fillRect/>
          </a:stretch>
        </p:blipFill>
        <p:spPr bwMode="auto">
          <a:xfrm>
            <a:off x="6138864" y="228601"/>
            <a:ext cx="5595936" cy="26978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93131" y="2926486"/>
            <a:ext cx="7891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Nêu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đặc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biệt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heo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cá</a:t>
            </a:r>
            <a:r>
              <a:rPr lang="en-US" sz="3200">
                <a:solidFill>
                  <a:srgbClr val="FF0000"/>
                </a:solidFill>
              </a:rPr>
              <a:t> voi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8601"/>
            <a:ext cx="497522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29600" y="215850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</a:rPr>
              <a:t>Cá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voi</a:t>
            </a:r>
            <a:endParaRPr lang="en-US" sz="2400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528034"/>
              </p:ext>
            </p:extLst>
          </p:nvPr>
        </p:nvGraphicFramePr>
        <p:xfrm>
          <a:off x="457201" y="3803879"/>
          <a:ext cx="11277599" cy="2749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7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Cá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heo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Cá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voi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305">
                <a:tc>
                  <a:txBody>
                    <a:bodyPr/>
                    <a:lstStyle/>
                    <a:p>
                      <a:pPr marL="3111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răng</a:t>
                      </a:r>
                      <a:endParaRPr lang="en-US" sz="2000" dirty="0">
                        <a:effectLst/>
                      </a:endParaRPr>
                    </a:p>
                    <a:p>
                      <a:pPr marL="3111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Dài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khoảng</a:t>
                      </a:r>
                      <a:r>
                        <a:rPr lang="en-US" sz="2800" dirty="0">
                          <a:effectLst/>
                        </a:rPr>
                        <a:t> 1,5m</a:t>
                      </a:r>
                      <a:endParaRPr lang="en-US" sz="2000" dirty="0">
                        <a:effectLst/>
                      </a:endParaRPr>
                    </a:p>
                    <a:p>
                      <a:pPr marL="3111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mõm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kéo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mỏ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Không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răng</a:t>
                      </a:r>
                      <a:endParaRPr lang="en-US" sz="2000" dirty="0">
                        <a:effectLst/>
                      </a:endParaRPr>
                    </a:p>
                    <a:p>
                      <a:pPr marL="7048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Dài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</a:rPr>
                        <a:t>khoảng</a:t>
                      </a:r>
                      <a:r>
                        <a:rPr lang="en-US" sz="2800" baseline="0" dirty="0" smtClean="0">
                          <a:effectLst/>
                        </a:rPr>
                        <a:t> </a:t>
                      </a:r>
                      <a:r>
                        <a:rPr lang="en-US" sz="2800" dirty="0" smtClean="0">
                          <a:effectLst/>
                        </a:rPr>
                        <a:t>33m </a:t>
                      </a:r>
                      <a:r>
                        <a:rPr lang="en-US" sz="2800" dirty="0" err="1" smtClean="0">
                          <a:effectLst/>
                        </a:rPr>
                        <a:t>nặng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160 </a:t>
                      </a:r>
                      <a:r>
                        <a:rPr lang="en-US" sz="2800" dirty="0" err="1">
                          <a:effectLst/>
                        </a:rPr>
                        <a:t>tấn</a:t>
                      </a:r>
                      <a:endParaRPr lang="en-US" sz="2000" dirty="0">
                        <a:effectLst/>
                      </a:endParaRPr>
                    </a:p>
                    <a:p>
                      <a:pPr marL="7048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Là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loài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lớn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giới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676372" y="667041"/>
            <a:ext cx="88392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0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1371601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19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45" b="53845"/>
          <a:stretch>
            <a:fillRect/>
          </a:stretch>
        </p:blipFill>
        <p:spPr bwMode="auto">
          <a:xfrm>
            <a:off x="2362201" y="1198563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AutoShape 11"/>
          <p:cNvSpPr>
            <a:spLocks noChangeArrowheads="1"/>
          </p:cNvSpPr>
          <p:nvPr/>
        </p:nvSpPr>
        <p:spPr bwMode="auto">
          <a:xfrm>
            <a:off x="1909763" y="4419600"/>
            <a:ext cx="8458200" cy="16002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con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7m,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06563" y="3560763"/>
            <a:ext cx="891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Hiện nay cá voi gặp những trở ngại gì trong cuộc sống?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team_redt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0bien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411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886200" y="116632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i="0" dirty="0">
                <a:solidFill>
                  <a:srgbClr val="008000"/>
                </a:solidFill>
              </a:rPr>
              <a:t> </a:t>
            </a:r>
            <a:r>
              <a:rPr lang="vi-VN" sz="3600" i="0" dirty="0">
                <a:solidFill>
                  <a:srgbClr val="008000"/>
                </a:solidFill>
              </a:rPr>
              <a:t>Ô</a:t>
            </a:r>
            <a:r>
              <a:rPr lang="en-US" sz="3600" i="0" dirty="0">
                <a:solidFill>
                  <a:srgbClr val="008000"/>
                </a:solidFill>
              </a:rPr>
              <a:t> </a:t>
            </a:r>
            <a:r>
              <a:rPr lang="en-US" sz="3600" i="0" dirty="0" err="1">
                <a:solidFill>
                  <a:srgbClr val="008000"/>
                </a:solidFill>
              </a:rPr>
              <a:t>nhiễm</a:t>
            </a:r>
            <a:r>
              <a:rPr lang="en-US" sz="3600" i="0" dirty="0">
                <a:solidFill>
                  <a:srgbClr val="008000"/>
                </a:solidFill>
              </a:rPr>
              <a:t> </a:t>
            </a:r>
            <a:r>
              <a:rPr lang="en-US" sz="3600" i="0" dirty="0" err="1">
                <a:solidFill>
                  <a:srgbClr val="008000"/>
                </a:solidFill>
              </a:rPr>
              <a:t>môi</a:t>
            </a:r>
            <a:r>
              <a:rPr lang="en-US" sz="3600" i="0" dirty="0">
                <a:solidFill>
                  <a:srgbClr val="008000"/>
                </a:solidFill>
              </a:rPr>
              <a:t> </a:t>
            </a:r>
            <a:r>
              <a:rPr lang="en-US" sz="3600" i="0" dirty="0" err="1">
                <a:solidFill>
                  <a:srgbClr val="008000"/>
                </a:solidFill>
              </a:rPr>
              <a:t>trường</a:t>
            </a:r>
            <a:r>
              <a:rPr lang="en-US" sz="3600" i="0" dirty="0">
                <a:solidFill>
                  <a:srgbClr val="008000"/>
                </a:solidFill>
              </a:rPr>
              <a:t>  </a:t>
            </a:r>
          </a:p>
        </p:txBody>
      </p:sp>
      <p:pic>
        <p:nvPicPr>
          <p:cNvPr id="276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57982"/>
            <a:ext cx="8382000" cy="312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át hiện thêm 6 loại virus corona chủng mới trên loài dơ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10820400" cy="55626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1" y="304800"/>
            <a:ext cx="2170113" cy="79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sz="2800" b="1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r>
              <a:rPr lang="en-US" sz="28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BỘ DƠI: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vtc_227917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066800"/>
            <a:ext cx="792703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07568" y="228600"/>
            <a:ext cx="73448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4000" i="0">
                <a:solidFill>
                  <a:srgbClr val="008000"/>
                </a:solidFill>
              </a:rPr>
              <a:t>Nạn săn bắt cá voi</a:t>
            </a:r>
            <a:r>
              <a:rPr lang="en-US" sz="4000" i="0">
                <a:solidFill>
                  <a:srgbClr val="008000"/>
                </a:solidFill>
              </a:rPr>
              <a:t>, cá heo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Ca heo da b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124201"/>
            <a:ext cx="4610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616326" y="6357939"/>
            <a:ext cx="4841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Em biết gì về loài cá heo?</a:t>
            </a:r>
          </a:p>
        </p:txBody>
      </p:sp>
      <p:pic>
        <p:nvPicPr>
          <p:cNvPr id="21509" name="Picture 6" descr="Ca heo lam xi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1"/>
            <a:ext cx="44958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Ca h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0238"/>
            <a:ext cx="44958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cahe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4648200" cy="2414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553754" y="381000"/>
            <a:ext cx="73522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bảo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trường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bảo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Bộ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voi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ta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310299" y="1676400"/>
            <a:ext cx="727280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Tx/>
              <a:buChar char="-"/>
            </a:pPr>
            <a:r>
              <a:rPr lang="pt-BR" sz="3200" i="0" dirty="0">
                <a:solidFill>
                  <a:srgbClr val="0000FF"/>
                </a:solidFill>
              </a:rPr>
              <a:t>Không xả rác, các chất độc hại xuống nước để bảo vệ môi trường biển.</a:t>
            </a:r>
          </a:p>
          <a:p>
            <a:pPr marL="342900" indent="-342900" algn="just" eaLnBrk="1" hangingPunct="1">
              <a:spcBef>
                <a:spcPct val="50000"/>
              </a:spcBef>
              <a:buFontTx/>
              <a:buChar char="-"/>
            </a:pPr>
            <a:r>
              <a:rPr lang="pt-BR" sz="3200" i="0" dirty="0">
                <a:solidFill>
                  <a:srgbClr val="0000FF"/>
                </a:solidFill>
              </a:rPr>
              <a:t>Cấm săn bắt cá voi, cá heo trái phép.</a:t>
            </a:r>
          </a:p>
          <a:p>
            <a:pPr marL="342900" indent="-342900" algn="just" eaLnBrk="1" hangingPunct="1">
              <a:spcBef>
                <a:spcPct val="50000"/>
              </a:spcBef>
              <a:buFontTx/>
              <a:buChar char="-"/>
            </a:pPr>
            <a:r>
              <a:rPr lang="pt-BR" sz="3200" i="0" dirty="0">
                <a:solidFill>
                  <a:srgbClr val="0000FF"/>
                </a:solidFill>
              </a:rPr>
              <a:t> Tuyên truyền mọi người cùng bảo vệ môi trường và các loài cá voi. </a:t>
            </a:r>
            <a:endParaRPr lang="en-US" sz="3200" i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6728" y="304801"/>
            <a:ext cx="8070272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Chi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mao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47901" y="1697182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47901" y="3779990"/>
            <a:ext cx="381000" cy="3983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13265" y="5070764"/>
            <a:ext cx="415636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30583" y="5510645"/>
            <a:ext cx="415636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866900" y="91281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  <a:latin typeface="VNI-Times" pitchFamily="2" charset="0"/>
              </a:rPr>
              <a:t>HÌNH AÛNH MOÄT SOÁ LOAØI THUÙ SOÁNG ÔÛ BIEÅN</a:t>
            </a:r>
          </a:p>
        </p:txBody>
      </p:sp>
      <p:pic>
        <p:nvPicPr>
          <p:cNvPr id="95235" name="Picture 3" descr="bob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3908"/>
            <a:ext cx="5334000" cy="229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912918" y="3024766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1"/>
            <a:ext cx="54102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0223"/>
            <a:ext cx="5486400" cy="309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40224"/>
            <a:ext cx="5410200" cy="28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ết quả hình ảnh cho nơi ở của d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1"/>
            <a:ext cx="5274945" cy="249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Kết quả hình ảnh cho nơi ở của d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71" y="838200"/>
            <a:ext cx="5815329" cy="238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81001" y="3336926"/>
            <a:ext cx="5257166" cy="7715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69331" y="3227071"/>
            <a:ext cx="5589269" cy="7969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Kết quả hình ảnh cho nơi ở của d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3886200"/>
            <a:ext cx="5829299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Kết quả hình ảnh cho nơi ở của d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962400"/>
            <a:ext cx="525780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81000" y="6104731"/>
            <a:ext cx="5257801" cy="6873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81700" y="6103145"/>
            <a:ext cx="5829299" cy="6889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920240" y="273411"/>
            <a:ext cx="81534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Dơi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Lối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ldLvl="0" animBg="1"/>
      <p:bldP spid="12" grpId="1" bldLvl="0" animBg="1"/>
      <p:bldP spid="13" grpId="1" animBg="1"/>
      <p:bldP spid="14" grpId="1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19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8304" r="52499" b="40869"/>
          <a:stretch>
            <a:fillRect/>
          </a:stretch>
        </p:blipFill>
        <p:spPr bwMode="auto">
          <a:xfrm>
            <a:off x="1066800" y="381000"/>
            <a:ext cx="58388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33420" y="4495800"/>
            <a:ext cx="9848980" cy="20574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defRPr/>
            </a:pP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49.1,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tin  SGK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dơi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bay?</a:t>
            </a:r>
          </a:p>
          <a:p>
            <a:pPr algn="just" eaLnBrk="1" hangingPunct="1">
              <a:defRPr/>
            </a:pPr>
            <a:endParaRPr 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4" name="Picture 10" descr="19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7" t="7820" r="31679" b="42004"/>
          <a:stretch>
            <a:fillRect/>
          </a:stretch>
        </p:blipFill>
        <p:spPr bwMode="auto">
          <a:xfrm>
            <a:off x="7278688" y="381000"/>
            <a:ext cx="43037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19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8304" r="52499" b="40869"/>
          <a:stretch>
            <a:fillRect/>
          </a:stretch>
        </p:blipFill>
        <p:spPr bwMode="auto">
          <a:xfrm>
            <a:off x="1884908" y="2380063"/>
            <a:ext cx="573382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1900035" y="4256810"/>
            <a:ext cx="6329565" cy="76892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A-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dơi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2.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3.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4.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0" descr="19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7" t="7820" r="31679" b="42004"/>
          <a:stretch>
            <a:fillRect/>
          </a:stretch>
        </p:blipFill>
        <p:spPr bwMode="auto">
          <a:xfrm>
            <a:off x="7633855" y="2458280"/>
            <a:ext cx="266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9600" y="334238"/>
            <a:ext cx="11125199" cy="192073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algn="just" eaLnBrk="1" hangingPunct="1">
              <a:buFontTx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 algn="just" eaLnBrk="1" hangingPunct="1">
              <a:buFontTx/>
              <a:buAutoNum type="arabicPeriod"/>
              <a:defRPr/>
            </a:pP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thoăn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thoắt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algn="just" eaLnBrk="1" hangingPunct="1">
              <a:buFontTx/>
              <a:buAutoNum type="arabicPeriod"/>
              <a:defRPr/>
            </a:pP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buông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884725" y="5025736"/>
            <a:ext cx="8416131" cy="523220"/>
          </a:xfrm>
          <a:prstGeom prst="horizontalScroll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829559" y="5569949"/>
            <a:ext cx="8416131" cy="954107"/>
          </a:xfrm>
          <a:prstGeom prst="horizontalScroll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Tại sao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biết bay như chim nhưng lại được xếp vào lớp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05000" y="134939"/>
            <a:ext cx="861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FF33CC"/>
              </a:solidFill>
              <a:latin typeface="VNI-Times" pitchFamily="2" charset="0"/>
            </a:endParaRP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1905231" y="249873"/>
            <a:ext cx="8077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kiếm ăn về ban đêm tại sao khi bay dơi kh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va v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chướng ngại vật?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2425"/>
            <a:ext cx="10287000" cy="305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8936"/>
            <a:ext cx="9334500" cy="265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0" descr="19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0" t="18896" r="446" b="49825"/>
          <a:stretch>
            <a:fillRect/>
          </a:stretch>
        </p:blipFill>
        <p:spPr bwMode="auto">
          <a:xfrm>
            <a:off x="6112748" y="2629257"/>
            <a:ext cx="5393451" cy="340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1" descr="pallid-face-mouth-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75082"/>
            <a:ext cx="5112543" cy="33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856508" y="228600"/>
            <a:ext cx="957349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lvl="0" indent="-457200" eaLnBrk="1" hangingPunct="1">
              <a:spcBef>
                <a:spcPct val="50000"/>
              </a:spcBef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dơi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1" hangingPunct="1">
              <a:spcBef>
                <a:spcPct val="50000"/>
              </a:spcBef>
              <a:buFontTx/>
              <a:buChar char="-"/>
            </a:pP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ỡ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kitin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1496724" y="2675082"/>
            <a:ext cx="8977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0" name="Text Box 2"/>
          <p:cNvSpPr txBox="1">
            <a:spLocks noChangeArrowheads="1"/>
          </p:cNvSpPr>
          <p:nvPr/>
        </p:nvSpPr>
        <p:spPr bwMode="auto">
          <a:xfrm>
            <a:off x="1655618" y="1295400"/>
            <a:ext cx="861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FF33CC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905000" y="134939"/>
            <a:ext cx="861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FF33CC"/>
              </a:solidFill>
              <a:latin typeface="VNI-Times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35116" y="762000"/>
            <a:ext cx="9999684" cy="494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 - </a:t>
            </a:r>
            <a:r>
              <a:rPr lang="en-US" sz="3200" dirty="0" err="1">
                <a:solidFill>
                  <a:srgbClr val="FF0000"/>
                </a:solidFill>
              </a:rPr>
              <a:t>Đại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diện</a:t>
            </a:r>
            <a:r>
              <a:rPr lang="en-US" sz="3200" dirty="0"/>
              <a:t>: </a:t>
            </a:r>
            <a:r>
              <a:rPr lang="en-US" sz="3200" dirty="0" err="1"/>
              <a:t>Dơi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dơi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sâu</a:t>
            </a:r>
            <a:r>
              <a:rPr lang="en-US" sz="3200" dirty="0"/>
              <a:t> </a:t>
            </a:r>
            <a:r>
              <a:rPr lang="en-US" sz="3200" dirty="0" err="1"/>
              <a:t>bọ</a:t>
            </a:r>
            <a:endParaRPr lang="en-US" sz="3200" dirty="0"/>
          </a:p>
          <a:p>
            <a:pPr algn="just" eaLnBrk="1" hangingPunct="1">
              <a:defRPr/>
            </a:pPr>
            <a:r>
              <a:rPr lang="en-US" sz="2800" dirty="0"/>
              <a:t>-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đêm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- </a:t>
            </a:r>
            <a:r>
              <a:rPr lang="en-US" sz="3200" dirty="0" err="1"/>
              <a:t>Dơi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thú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cấu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nghi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đời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bay: </a:t>
            </a:r>
          </a:p>
          <a:p>
            <a:pPr>
              <a:defRPr/>
            </a:pPr>
            <a:r>
              <a:rPr lang="en-US" sz="3200" dirty="0"/>
              <a:t>+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màng</a:t>
            </a:r>
            <a:r>
              <a:rPr lang="en-US" sz="3200" dirty="0"/>
              <a:t> </a:t>
            </a:r>
            <a:r>
              <a:rPr lang="en-US" sz="3200" dirty="0" err="1"/>
              <a:t>cánh</a:t>
            </a:r>
            <a:r>
              <a:rPr lang="en-US" sz="3200" dirty="0"/>
              <a:t> </a:t>
            </a:r>
            <a:r>
              <a:rPr lang="en-US" sz="3200" dirty="0" err="1"/>
              <a:t>rộng</a:t>
            </a:r>
            <a:r>
              <a:rPr lang="en-US" sz="3200" dirty="0"/>
              <a:t>,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hẹp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bay </a:t>
            </a:r>
            <a:r>
              <a:rPr lang="en-US" sz="3200" dirty="0" err="1"/>
              <a:t>thoăn</a:t>
            </a:r>
            <a:r>
              <a:rPr lang="en-US" sz="3200" dirty="0"/>
              <a:t> </a:t>
            </a:r>
            <a:r>
              <a:rPr lang="en-US" sz="3200" dirty="0" err="1"/>
              <a:t>thoắt</a:t>
            </a:r>
            <a:r>
              <a:rPr lang="en-US" sz="3200" dirty="0"/>
              <a:t>. </a:t>
            </a:r>
          </a:p>
          <a:p>
            <a:pPr>
              <a:defRPr/>
            </a:pPr>
            <a:r>
              <a:rPr lang="en-US" sz="3200" dirty="0"/>
              <a:t>+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yếu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tư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bám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cành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treo</a:t>
            </a:r>
            <a:r>
              <a:rPr lang="en-US" sz="3200" dirty="0"/>
              <a:t> </a:t>
            </a:r>
            <a:r>
              <a:rPr lang="en-US" sz="3200" dirty="0" err="1"/>
              <a:t>ngược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.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bắt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bay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rời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bám</a:t>
            </a:r>
            <a:r>
              <a:rPr lang="en-US" sz="3200" dirty="0"/>
              <a:t>,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buông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  <a:p>
            <a:pPr>
              <a:defRPr/>
            </a:pPr>
            <a:r>
              <a:rPr lang="en-US" sz="3200" dirty="0"/>
              <a:t>-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răng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r>
              <a:rPr lang="en-US" sz="3200" dirty="0"/>
              <a:t> </a:t>
            </a:r>
            <a:r>
              <a:rPr lang="en-US" sz="3200" dirty="0" err="1"/>
              <a:t>dễ</a:t>
            </a:r>
            <a:r>
              <a:rPr lang="en-US" sz="3200" dirty="0"/>
              <a:t> </a:t>
            </a:r>
            <a:r>
              <a:rPr lang="en-US" sz="3200" dirty="0" err="1"/>
              <a:t>dàng</a:t>
            </a:r>
            <a:r>
              <a:rPr lang="en-US" sz="3200" dirty="0"/>
              <a:t> </a:t>
            </a:r>
            <a:r>
              <a:rPr lang="en-US" sz="3200" dirty="0" err="1"/>
              <a:t>phá</a:t>
            </a:r>
            <a:r>
              <a:rPr lang="en-US" sz="3200" dirty="0"/>
              <a:t> </a:t>
            </a:r>
            <a:r>
              <a:rPr lang="en-US" sz="3200" dirty="0" err="1"/>
              <a:t>vỏ</a:t>
            </a:r>
            <a:r>
              <a:rPr lang="en-US" sz="3200" dirty="0"/>
              <a:t> </a:t>
            </a:r>
            <a:r>
              <a:rPr lang="en-US" sz="3200" dirty="0" err="1"/>
              <a:t>kitin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sâu</a:t>
            </a:r>
            <a:r>
              <a:rPr lang="en-US" sz="3200" dirty="0"/>
              <a:t> </a:t>
            </a:r>
            <a:r>
              <a:rPr lang="en-US" sz="3200" dirty="0" err="1"/>
              <a:t>bọ</a:t>
            </a:r>
            <a:r>
              <a:rPr lang="en-US" sz="3200" dirty="0"/>
              <a:t>.</a:t>
            </a:r>
          </a:p>
          <a:p>
            <a:pPr algn="just" eaLnBrk="1" hangingPunct="1">
              <a:defRPr/>
            </a:pP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28190" y="223809"/>
            <a:ext cx="2170113" cy="79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sz="2800" b="1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r>
              <a:rPr lang="en-US" sz="28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BỘ DƠI:</a:t>
            </a:r>
          </a:p>
          <a:p>
            <a:pPr eaLnBrk="1" hangingPunct="1"/>
            <a:endParaRPr lang="en-US" dirty="0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1788660" y="5029200"/>
            <a:ext cx="9793740" cy="1295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Dơi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 non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nhẵn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905000" y="134939"/>
            <a:ext cx="861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FF33CC"/>
              </a:solidFill>
              <a:latin typeface="VNI-Times" pitchFamily="2" charset="0"/>
            </a:endParaRP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754908" y="331007"/>
            <a:ext cx="88392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0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8074" name="Picture 10" descr="canhat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89401"/>
            <a:ext cx="5600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5" name="Picture 1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89401"/>
            <a:ext cx="5334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1768764" y="1865167"/>
            <a:ext cx="37938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Cho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2971800" y="5841423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endParaRPr lang="en-US" sz="28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7350125" y="6051551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nhà táng</a:t>
            </a:r>
          </a:p>
        </p:txBody>
      </p:sp>
      <p:pic>
        <p:nvPicPr>
          <p:cNvPr id="88079" name="Picture 15" descr="ca voi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295400"/>
            <a:ext cx="5600700" cy="262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7067550" y="3330576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voi xanh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6" grpId="0"/>
      <p:bldP spid="88077" grpId="0"/>
      <p:bldP spid="88078" grpId="0"/>
      <p:bldP spid="8808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1211</Words>
  <Application>Microsoft Office PowerPoint</Application>
  <PresentationFormat>Widescreen</PresentationFormat>
  <Paragraphs>137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Lingoes Unicode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LOAN</dc:creator>
  <cp:lastModifiedBy>Windows User</cp:lastModifiedBy>
  <cp:revision>79</cp:revision>
  <dcterms:created xsi:type="dcterms:W3CDTF">2006-08-16T00:00:00Z</dcterms:created>
  <dcterms:modified xsi:type="dcterms:W3CDTF">2022-02-20T14:30:33Z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