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5"/>
  </p:notesMasterIdLst>
  <p:sldIdLst>
    <p:sldId id="381" r:id="rId2"/>
    <p:sldId id="349" r:id="rId3"/>
    <p:sldId id="350" r:id="rId4"/>
    <p:sldId id="351" r:id="rId5"/>
    <p:sldId id="352" r:id="rId6"/>
    <p:sldId id="261" r:id="rId7"/>
    <p:sldId id="311" r:id="rId8"/>
    <p:sldId id="316" r:id="rId9"/>
    <p:sldId id="264" r:id="rId10"/>
    <p:sldId id="371" r:id="rId11"/>
    <p:sldId id="354" r:id="rId12"/>
    <p:sldId id="271" r:id="rId13"/>
    <p:sldId id="356" r:id="rId14"/>
    <p:sldId id="355" r:id="rId15"/>
    <p:sldId id="360" r:id="rId16"/>
    <p:sldId id="358" r:id="rId17"/>
    <p:sldId id="359" r:id="rId18"/>
    <p:sldId id="362" r:id="rId19"/>
    <p:sldId id="364" r:id="rId20"/>
    <p:sldId id="366" r:id="rId21"/>
    <p:sldId id="367" r:id="rId22"/>
    <p:sldId id="369" r:id="rId23"/>
    <p:sldId id="375" r:id="rId24"/>
    <p:sldId id="406" r:id="rId25"/>
    <p:sldId id="382" r:id="rId26"/>
    <p:sldId id="383" r:id="rId27"/>
    <p:sldId id="384" r:id="rId28"/>
    <p:sldId id="391" r:id="rId29"/>
    <p:sldId id="386" r:id="rId30"/>
    <p:sldId id="392" r:id="rId31"/>
    <p:sldId id="393" r:id="rId32"/>
    <p:sldId id="394" r:id="rId33"/>
    <p:sldId id="395" r:id="rId34"/>
    <p:sldId id="396" r:id="rId35"/>
    <p:sldId id="398" r:id="rId36"/>
    <p:sldId id="399" r:id="rId37"/>
    <p:sldId id="400" r:id="rId38"/>
    <p:sldId id="401" r:id="rId39"/>
    <p:sldId id="402" r:id="rId40"/>
    <p:sldId id="403" r:id="rId41"/>
    <p:sldId id="404" r:id="rId42"/>
    <p:sldId id="405" r:id="rId43"/>
    <p:sldId id="397" r:id="rId44"/>
  </p:sldIdLst>
  <p:sldSz cx="12192000" cy="6858000"/>
  <p:notesSz cx="6858000" cy="9144000"/>
  <p:embeddedFontLst>
    <p:embeddedFont>
      <p:font typeface=".VnTime" panose="020B7200000000000000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#9Slide02 Noi dung rat dai" panose="020B0604020202020204" charset="0"/>
      <p:regular r:id="rId56"/>
    </p:embeddedFont>
    <p:embeddedFont>
      <p:font typeface="#9Slide02 Tieu de rat dai 01" panose="020B0604020202020204" charset="0"/>
      <p:bold r:id="rId57"/>
    </p:embeddedFont>
    <p:embeddedFont>
      <p:font typeface="Montserrat" panose="020B0604020202020204" charset="0"/>
      <p:regular r:id="rId58"/>
    </p:embeddedFont>
    <p:embeddedFont>
      <p:font typeface="Agency FB" panose="020B0604020202020204" charset="0"/>
      <p:regular r:id="rId59"/>
      <p:bold r:id="rId60"/>
    </p:embeddedFont>
    <p:embeddedFont>
      <p:font typeface="Open Sans Extrabold" panose="020B0906030804020204" pitchFamily="34" charset="0"/>
      <p:bold r:id="rId61"/>
      <p:boldItalic r:id="rId62"/>
    </p:embeddedFont>
    <p:embeddedFont>
      <p:font typeface="ＭＳ Ｐゴシック" panose="020B0600070205080204" pitchFamily="34" charset="-128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C80"/>
    <a:srgbClr val="FF6600"/>
    <a:srgbClr val="FF00FF"/>
    <a:srgbClr val="FF0066"/>
    <a:srgbClr val="FF0000"/>
    <a:srgbClr val="FF3300"/>
    <a:srgbClr val="0033CC"/>
    <a:srgbClr val="CC3399"/>
    <a:srgbClr val="F561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89016" autoAdjust="0"/>
  </p:normalViewPr>
  <p:slideViewPr>
    <p:cSldViewPr>
      <p:cViewPr varScale="1">
        <p:scale>
          <a:sx n="70" d="100"/>
          <a:sy n="70" d="100"/>
        </p:scale>
        <p:origin x="9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AD02D-0EEF-431C-B460-913B2FD151AA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72F5C-6025-4504-AB87-9D7506974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55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2F5C-6025-4504-AB87-9D75069749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8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2F5C-6025-4504-AB87-9D75069749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85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2F5C-6025-4504-AB87-9D75069749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8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2F5C-6025-4504-AB87-9D750697492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85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2F5C-6025-4504-AB87-9D750697492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85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2F5C-6025-4504-AB87-9D750697492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85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2F5C-6025-4504-AB87-9D750697492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8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3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14478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7696200"/>
            <a:ext cx="2743200" cy="365125"/>
          </a:xfrm>
        </p:spPr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769620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7696200"/>
            <a:ext cx="2743200" cy="365125"/>
          </a:xfrm>
        </p:spPr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867400" y="0"/>
            <a:ext cx="63246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4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9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647" y="-19050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3718" y="8153400"/>
            <a:ext cx="2743200" cy="365125"/>
          </a:xfrm>
        </p:spPr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4118" y="815340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6118" y="8153400"/>
            <a:ext cx="2743200" cy="365125"/>
          </a:xfrm>
        </p:spPr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6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88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81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35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0480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8153400"/>
            <a:ext cx="2743200" cy="365125"/>
          </a:xfrm>
        </p:spPr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10000" y="815340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0" y="8153400"/>
            <a:ext cx="2743200" cy="365125"/>
          </a:xfrm>
        </p:spPr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4800" y="914400"/>
            <a:ext cx="11506200" cy="5638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4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8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76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1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04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6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617" y="-17526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5617" y="7848600"/>
            <a:ext cx="2743200" cy="365125"/>
          </a:xfrm>
        </p:spPr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6017" y="784860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8017" y="7848600"/>
            <a:ext cx="2743200" cy="365125"/>
          </a:xfrm>
        </p:spPr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49451" y="228600"/>
            <a:ext cx="5486400" cy="3124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316851" y="228600"/>
            <a:ext cx="5410200" cy="31242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49451" y="3582692"/>
            <a:ext cx="5486400" cy="31242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316851" y="3581400"/>
            <a:ext cx="5410200" cy="3124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38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002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3400" y="8077200"/>
            <a:ext cx="2743200" cy="365125"/>
          </a:xfrm>
        </p:spPr>
        <p:txBody>
          <a:bodyPr/>
          <a:lstStyle/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33800" y="807720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8077200"/>
            <a:ext cx="2743200" cy="365125"/>
          </a:xfrm>
        </p:spPr>
        <p:txBody>
          <a:bodyPr/>
          <a:lstStyle/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81416" y="153765"/>
            <a:ext cx="3733800" cy="268392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229100" y="172053"/>
            <a:ext cx="3733800" cy="2665634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76784" y="129380"/>
            <a:ext cx="3733800" cy="2690019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8281416" y="3962400"/>
            <a:ext cx="3733800" cy="2683922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229100" y="3980688"/>
            <a:ext cx="3733800" cy="2665634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76784" y="3938015"/>
            <a:ext cx="3733800" cy="269001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3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1A5E-4B69-4C1D-8488-A8ACA5AAB73F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E7BE-F8D3-4195-8FCC-9FEF217D3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7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64" r:id="rId9"/>
    <p:sldLayoutId id="2147483661" r:id="rId10"/>
    <p:sldLayoutId id="2147483662" r:id="rId11"/>
    <p:sldLayoutId id="2147483660" r:id="rId12"/>
    <p:sldLayoutId id="2147483656" r:id="rId13"/>
    <p:sldLayoutId id="2147483657" r:id="rId14"/>
    <p:sldLayoutId id="2147483658" r:id="rId15"/>
    <p:sldLayoutId id="2147483659" r:id="rId16"/>
    <p:sldLayoutId id="214748366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.png"/><Relationship Id="rId7" Type="http://schemas.openxmlformats.org/officeDocument/2006/relationships/slide" Target="slide4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4.jpeg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0DB962C-D68F-4B1E-9611-D984A8CF4F13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9" name="AutoShape 8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703984" y="5907088"/>
            <a:ext cx="914400" cy="8382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20848"/>
            <a:ext cx="6967604" cy="5100857"/>
          </a:xfrm>
          <a:prstGeom prst="rect">
            <a:avLst/>
          </a:prstGeom>
        </p:spPr>
      </p:pic>
      <p:sp>
        <p:nvSpPr>
          <p:cNvPr id="6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253017" y="1269160"/>
            <a:ext cx="3910877" cy="2502116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algn="ctr" eaLnBrk="1" hangingPunct="1"/>
            <a:r>
              <a:rPr lang="en-US" sz="9600" dirty="0">
                <a:solidFill>
                  <a:srgbClr val="0033CC"/>
                </a:solidFill>
                <a:latin typeface=".VnTime" pitchFamily="34" charset="0"/>
                <a:hlinkClick r:id="rId5" action="ppaction://hlinksldjump"/>
              </a:rPr>
              <a:t>2</a:t>
            </a:r>
            <a:endParaRPr lang="en-US" sz="9600" dirty="0">
              <a:solidFill>
                <a:srgbClr val="0033CC"/>
              </a:solidFill>
              <a:latin typeface=".VnTime" pitchFamily="34" charset="0"/>
            </a:endParaRPr>
          </a:p>
        </p:txBody>
      </p:sp>
      <p:sp>
        <p:nvSpPr>
          <p:cNvPr id="5" name="Rectangl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371165" y="1247742"/>
            <a:ext cx="3862917" cy="2510957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algn="ctr" eaLnBrk="1" hangingPunct="1"/>
            <a:r>
              <a:rPr lang="en-US" sz="9600" dirty="0">
                <a:solidFill>
                  <a:srgbClr val="FFFFFF"/>
                </a:solidFill>
                <a:latin typeface=".VnTime" pitchFamily="34" charset="0"/>
                <a:hlinkClick r:id="rId4" action="ppaction://hlinksldjump"/>
              </a:rPr>
              <a:t>1</a:t>
            </a:r>
            <a:endParaRPr lang="en-US" sz="9600" dirty="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8" name="Rectangle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241165" y="3747901"/>
            <a:ext cx="3963070" cy="2573804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algn="ctr" eaLnBrk="1" hangingPunct="1"/>
            <a:r>
              <a:rPr lang="en-US" sz="9600" dirty="0">
                <a:solidFill>
                  <a:srgbClr val="FFFFFF"/>
                </a:solidFill>
                <a:latin typeface=".VnTime" pitchFamily="34" charset="0"/>
                <a:hlinkClick r:id="rId8" action="ppaction://hlinksldjump"/>
              </a:rPr>
              <a:t>4</a:t>
            </a:r>
            <a:endParaRPr lang="en-US" sz="9600" dirty="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7" name="Rectangle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357719" y="3734454"/>
            <a:ext cx="3867838" cy="259715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eaLnBrk="1" hangingPunct="1"/>
            <a:r>
              <a:rPr lang="en-US" sz="9600" dirty="0">
                <a:solidFill>
                  <a:srgbClr val="FFFFFF"/>
                </a:solidFill>
                <a:latin typeface=".VnTime" pitchFamily="34" charset="0"/>
                <a:hlinkClick r:id="rId7" action="ppaction://hlinksldjump"/>
              </a:rPr>
              <a:t>3</a:t>
            </a:r>
            <a:endParaRPr lang="en-US" sz="9600" dirty="0">
              <a:solidFill>
                <a:srgbClr val="FFFFFF"/>
              </a:solidFill>
              <a:latin typeface=".VnTime" pitchFamily="34" charset="0"/>
            </a:endParaRPr>
          </a:p>
          <a:p>
            <a:pPr algn="ctr" eaLnBrk="1" hangingPunct="1"/>
            <a:endParaRPr lang="en-US"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93947" y="250173"/>
            <a:ext cx="8310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KHỞI ĐỘNG: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Lật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ô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đoán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tranh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14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9"/>
          <a:stretch/>
        </p:blipFill>
        <p:spPr>
          <a:xfrm>
            <a:off x="0" y="0"/>
            <a:ext cx="12192000" cy="6946323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0" y="0"/>
            <a:ext cx="2727861" cy="762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I. TUYẾN TỤY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0015" y="790614"/>
            <a:ext cx="5258568" cy="553998"/>
          </a:xfrm>
          <a:prstGeom prst="homePlate">
            <a:avLst/>
          </a:prstGeom>
          <a:solidFill>
            <a:srgbClr val="1C7E82"/>
          </a:solidFill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HOẠT </a:t>
            </a:r>
            <a:r>
              <a:rPr lang="en-US" sz="3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ĐỘNG CÁ NHÂN (2 PHÚT)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46618" y="1483677"/>
            <a:ext cx="6545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</a:t>
            </a:r>
            <a:r>
              <a:rPr lang="en-US" sz="3600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Quan</a:t>
            </a:r>
            <a:r>
              <a:rPr lang="en-US" sz="3600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sát</a:t>
            </a:r>
            <a:r>
              <a:rPr lang="en-US" sz="3600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dirty="0" err="1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Hình</a:t>
            </a:r>
            <a:r>
              <a:rPr lang="en-US" sz="36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6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57.1 </a:t>
            </a:r>
            <a:r>
              <a:rPr lang="en-US" sz="3600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nghiên</a:t>
            </a:r>
            <a:r>
              <a:rPr lang="en-US" sz="3600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cứu</a:t>
            </a:r>
            <a:r>
              <a:rPr lang="en-US" sz="3600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thông</a:t>
            </a:r>
            <a:r>
              <a:rPr lang="en-US" sz="3600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tin </a:t>
            </a:r>
            <a:r>
              <a:rPr lang="en-US" sz="3600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về</a:t>
            </a:r>
            <a:r>
              <a:rPr lang="en-US" sz="3600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chức</a:t>
            </a:r>
            <a:r>
              <a:rPr lang="en-US" sz="36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năng</a:t>
            </a:r>
            <a:r>
              <a:rPr lang="en-US" sz="36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của</a:t>
            </a:r>
            <a:r>
              <a:rPr lang="en-US" sz="36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tuyến</a:t>
            </a:r>
            <a:r>
              <a:rPr lang="en-US" sz="36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tụy</a:t>
            </a:r>
            <a:r>
              <a:rPr lang="en-US" sz="36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(SGK/179)</a:t>
            </a:r>
            <a:r>
              <a:rPr lang="en-US" sz="3600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. </a:t>
            </a:r>
            <a:r>
              <a:rPr lang="en-US" sz="3600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Hoàn</a:t>
            </a:r>
            <a:r>
              <a:rPr lang="en-US" sz="3600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thành</a:t>
            </a:r>
            <a:r>
              <a:rPr lang="en-US" sz="3600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phiếu</a:t>
            </a:r>
            <a:r>
              <a:rPr lang="en-US" sz="3600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số</a:t>
            </a:r>
            <a:r>
              <a:rPr lang="en-US" sz="3600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1. 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00F559E-AB6D-4C91-AB48-004DAF0B0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56" y="3038013"/>
            <a:ext cx="2004410" cy="2004410"/>
          </a:xfrm>
          <a:prstGeom prst="rect">
            <a:avLst/>
          </a:prstGeom>
        </p:spPr>
      </p:pic>
      <p:pic>
        <p:nvPicPr>
          <p:cNvPr id="44" name="Picture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36855" r="238" b="13373"/>
          <a:stretch/>
        </p:blipFill>
        <p:spPr>
          <a:xfrm>
            <a:off x="0" y="5319486"/>
            <a:ext cx="1219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257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0"/>
            <a:ext cx="2781300" cy="762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I. TUYẾN TỤY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97178"/>
              </p:ext>
            </p:extLst>
          </p:nvPr>
        </p:nvGraphicFramePr>
        <p:xfrm>
          <a:off x="1390650" y="1295400"/>
          <a:ext cx="9886950" cy="4764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8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NĂNG CỦA TUYẾN TỤY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8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3200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3200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3200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endParaRPr lang="en-US" sz="32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320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3200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3200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endParaRPr lang="en-US" sz="32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60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dịch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tụy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ống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tràng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ruột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non</a:t>
                      </a:r>
                    </a:p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94890" y="2273587"/>
            <a:ext cx="41148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32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2246693"/>
            <a:ext cx="41148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2905440"/>
            <a:ext cx="4648200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-"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hoocmôn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hoocmôn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insulin.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hoocmôn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glucagon.</a:t>
            </a:r>
            <a:endParaRPr lang="el-GR" sz="3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/>
          </a:p>
        </p:txBody>
      </p:sp>
      <p:sp>
        <p:nvSpPr>
          <p:cNvPr id="8" name="Pentagon 7"/>
          <p:cNvSpPr/>
          <p:nvPr/>
        </p:nvSpPr>
        <p:spPr>
          <a:xfrm>
            <a:off x="1143000" y="6060140"/>
            <a:ext cx="5562600" cy="762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Tuyến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tụy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là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tuyến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pha</a:t>
            </a:r>
            <a:endParaRPr lang="en-US" sz="2800" dirty="0"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390650" y="6172198"/>
            <a:ext cx="590550" cy="2904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1075"/>
            <a:ext cx="106680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0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0"/>
            <a:ext cx="2781300" cy="762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I. TUYẾN TỤY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29348"/>
            <a:ext cx="6120929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0" descr="Digit 1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583" y="88611"/>
            <a:ext cx="1703294" cy="93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798" y="1117315"/>
            <a:ext cx="115824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Điền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vào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chỗ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trống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hoàn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thành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sơ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đồ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điều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hòa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đường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huyết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của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tuyến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tụy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Rút</a:t>
            </a:r>
            <a:r>
              <a:rPr lang="en-US" sz="2800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vai</a:t>
            </a:r>
            <a:r>
              <a:rPr lang="en-US" sz="2800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trò</a:t>
            </a:r>
            <a:r>
              <a:rPr lang="en-US" sz="2800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hoocmon</a:t>
            </a:r>
            <a:r>
              <a:rPr lang="en-US" sz="2800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tuyến</a:t>
            </a:r>
            <a:r>
              <a:rPr lang="en-US" sz="2800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tụy</a:t>
            </a:r>
            <a:r>
              <a:rPr lang="en-US" sz="2800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? </a:t>
            </a:r>
          </a:p>
          <a:p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Hoàn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thành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phiếu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học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tập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số</a:t>
            </a:r>
            <a:r>
              <a:rPr lang="en-US" sz="28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2. </a:t>
            </a:r>
            <a:endParaRPr lang="en-US" sz="2800" dirty="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endParaRPr lang="en-US" sz="2800" dirty="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3200" y="2667000"/>
            <a:ext cx="53608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/>
              <a:t>PHIẾU </a:t>
            </a:r>
            <a:r>
              <a:rPr lang="en-US" sz="2400" b="1" u="sng"/>
              <a:t>SỐ </a:t>
            </a:r>
            <a:r>
              <a:rPr lang="en-US" sz="2400" b="1" u="sng" smtClean="0"/>
              <a:t>2:</a:t>
            </a:r>
            <a:r>
              <a:rPr lang="en-US" sz="2400" b="1" smtClean="0"/>
              <a:t> Điền </a:t>
            </a:r>
            <a:r>
              <a:rPr lang="en-US" sz="2400" b="1"/>
              <a:t>vào chỗ trống để hoàn thiện nội dung sau </a:t>
            </a:r>
            <a:endParaRPr lang="en-US" sz="2400" b="1" smtClean="0"/>
          </a:p>
          <a:p>
            <a:pPr lvl="0"/>
            <a:r>
              <a:rPr lang="en-US" sz="2400" b="1" smtClean="0"/>
              <a:t>Vai </a:t>
            </a:r>
            <a:r>
              <a:rPr lang="en-US" sz="2400" b="1"/>
              <a:t>trò của hoocmon tuyến tụy</a:t>
            </a:r>
            <a:endParaRPr lang="en-US" sz="2400"/>
          </a:p>
          <a:p>
            <a:pPr lvl="0"/>
            <a:r>
              <a:rPr lang="en-US" sz="2400"/>
              <a:t>Giúp điều hòa lượng đường trong máu ở mức ổn định (0,12%)</a:t>
            </a:r>
          </a:p>
          <a:p>
            <a:r>
              <a:rPr lang="en-US" sz="2400"/>
              <a:t>+ Khi đường trong máu tăng, hoocmon Insulin: Chuyển hoá </a:t>
            </a:r>
            <a:r>
              <a:rPr lang="en-US" sz="2400" baseline="-25000" smtClean="0"/>
              <a:t>…………</a:t>
            </a:r>
            <a:r>
              <a:rPr lang="en-US" sz="2400" smtClean="0">
                <a:solidFill>
                  <a:srgbClr val="FF0000"/>
                </a:solidFill>
              </a:rPr>
              <a:t>(1)</a:t>
            </a:r>
            <a:r>
              <a:rPr lang="en-US" sz="2400" baseline="-25000" smtClean="0"/>
              <a:t>…</a:t>
            </a:r>
            <a:r>
              <a:rPr lang="en-US" sz="2400" smtClean="0"/>
              <a:t> </a:t>
            </a:r>
            <a:r>
              <a:rPr lang="en-US" sz="2400"/>
              <a:t>thành </a:t>
            </a:r>
            <a:r>
              <a:rPr lang="en-US" sz="2400" smtClean="0"/>
              <a:t>…………</a:t>
            </a:r>
            <a:r>
              <a:rPr lang="en-US" sz="2400" smtClean="0">
                <a:solidFill>
                  <a:srgbClr val="FF0000"/>
                </a:solidFill>
              </a:rPr>
              <a:t>(2)</a:t>
            </a:r>
            <a:r>
              <a:rPr lang="en-US" sz="2400" smtClean="0"/>
              <a:t>………….. </a:t>
            </a:r>
            <a:r>
              <a:rPr lang="en-US" sz="2400"/>
              <a:t>dự trữ trong gan và cơ.</a:t>
            </a:r>
          </a:p>
          <a:p>
            <a:r>
              <a:rPr lang="en-US" sz="2400"/>
              <a:t>+ Khi đường trong máu giảm, hoocmon Glucagôn: Chuyển hoá </a:t>
            </a:r>
            <a:r>
              <a:rPr lang="en-US" sz="2400" baseline="-25000" smtClean="0"/>
              <a:t>…………</a:t>
            </a:r>
            <a:r>
              <a:rPr lang="en-US" sz="2400" smtClean="0">
                <a:solidFill>
                  <a:srgbClr val="FF0000"/>
                </a:solidFill>
              </a:rPr>
              <a:t>(3)</a:t>
            </a:r>
            <a:r>
              <a:rPr lang="en-US" sz="2400" baseline="-25000" smtClean="0"/>
              <a:t>…………..</a:t>
            </a:r>
            <a:r>
              <a:rPr lang="en-US" sz="2400" smtClean="0"/>
              <a:t> </a:t>
            </a:r>
            <a:r>
              <a:rPr lang="en-US" sz="2400"/>
              <a:t>thành </a:t>
            </a:r>
            <a:r>
              <a:rPr lang="en-US" sz="2400" baseline="-25000" smtClean="0"/>
              <a:t>…………</a:t>
            </a:r>
            <a:r>
              <a:rPr lang="en-US" sz="2400" smtClean="0">
                <a:solidFill>
                  <a:srgbClr val="FF0000"/>
                </a:solidFill>
              </a:rPr>
              <a:t>(4)</a:t>
            </a:r>
            <a:r>
              <a:rPr lang="en-US" sz="2400" baseline="-25000" smtClean="0"/>
              <a:t>………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410326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68"/>
          <p:cNvGrpSpPr>
            <a:grpSpLocks/>
          </p:cNvGrpSpPr>
          <p:nvPr/>
        </p:nvGrpSpPr>
        <p:grpSpPr bwMode="auto">
          <a:xfrm>
            <a:off x="508000" y="1143000"/>
            <a:ext cx="11178117" cy="5413435"/>
            <a:chOff x="381000" y="1447800"/>
            <a:chExt cx="8383588" cy="5413435"/>
          </a:xfrm>
        </p:grpSpPr>
        <p:sp>
          <p:nvSpPr>
            <p:cNvPr id="9224" name="Text Box 2"/>
            <p:cNvSpPr txBox="1">
              <a:spLocks noChangeArrowheads="1"/>
            </p:cNvSpPr>
            <p:nvPr/>
          </p:nvSpPr>
          <p:spPr bwMode="auto">
            <a:xfrm>
              <a:off x="381000" y="1447800"/>
              <a:ext cx="4114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 b="1" dirty="0" err="1" smtClean="0">
                  <a:latin typeface="Times New Roman"/>
                  <a:cs typeface="Times New Roman"/>
                </a:rPr>
                <a:t>Khi</a:t>
              </a:r>
              <a:r>
                <a:rPr lang="en-US" sz="2200" b="1" dirty="0" smtClean="0">
                  <a:latin typeface="Times New Roman"/>
                  <a:cs typeface="Times New Roman"/>
                </a:rPr>
                <a:t>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đường</a:t>
              </a:r>
              <a:r>
                <a:rPr lang="en-US" sz="2200" b="1" dirty="0" smtClean="0">
                  <a:latin typeface="Times New Roman"/>
                  <a:cs typeface="Times New Roman"/>
                </a:rPr>
                <a:t>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huyết</a:t>
              </a:r>
              <a:r>
                <a:rPr lang="en-US" sz="2200" b="1" dirty="0" smtClean="0">
                  <a:latin typeface="Times New Roman"/>
                  <a:cs typeface="Times New Roman"/>
                </a:rPr>
                <a:t>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tăng</a:t>
              </a:r>
              <a:r>
                <a:rPr lang="en-US" sz="2200" b="1" dirty="0" smtClean="0">
                  <a:latin typeface="Times New Roman"/>
                  <a:cs typeface="Times New Roman"/>
                </a:rPr>
                <a:t> </a:t>
              </a:r>
              <a:r>
                <a:rPr lang="en-US" sz="2200" b="1" dirty="0">
                  <a:latin typeface="Times New Roman"/>
                  <a:cs typeface="Times New Roman"/>
                </a:rPr>
                <a:t>(&gt; 0,12%)</a:t>
              </a:r>
            </a:p>
            <a:p>
              <a:pPr eaLnBrk="1" hangingPunct="1"/>
              <a:r>
                <a:rPr lang="en-US" sz="2200" b="1" dirty="0">
                  <a:latin typeface="Times New Roman"/>
                  <a:cs typeface="Times New Roman"/>
                </a:rPr>
                <a:t>(</a:t>
              </a:r>
              <a:r>
                <a:rPr lang="en-US" sz="2200" b="1" dirty="0" err="1">
                  <a:latin typeface="Times New Roman"/>
                  <a:cs typeface="Times New Roman"/>
                </a:rPr>
                <a:t>Sau</a:t>
              </a:r>
              <a:r>
                <a:rPr lang="en-US" sz="2200" b="1" dirty="0">
                  <a:latin typeface="Times New Roman"/>
                  <a:cs typeface="Times New Roman"/>
                </a:rPr>
                <a:t>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bữa</a:t>
              </a:r>
              <a:r>
                <a:rPr lang="en-US" sz="2200" b="1" dirty="0" smtClean="0">
                  <a:latin typeface="Times New Roman"/>
                  <a:cs typeface="Times New Roman"/>
                </a:rPr>
                <a:t>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ăn</a:t>
              </a:r>
              <a:r>
                <a:rPr lang="en-US" sz="22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9225" name="Text Box 3"/>
            <p:cNvSpPr txBox="1">
              <a:spLocks noChangeArrowheads="1"/>
            </p:cNvSpPr>
            <p:nvPr/>
          </p:nvSpPr>
          <p:spPr bwMode="auto">
            <a:xfrm>
              <a:off x="4930775" y="1447800"/>
              <a:ext cx="312729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 b="1" dirty="0" err="1">
                  <a:latin typeface="Times New Roman"/>
                  <a:cs typeface="Times New Roman"/>
                </a:rPr>
                <a:t>Khi</a:t>
              </a:r>
              <a:r>
                <a:rPr lang="en-US" sz="2200" b="1" dirty="0">
                  <a:latin typeface="Times New Roman"/>
                  <a:cs typeface="Times New Roman"/>
                </a:rPr>
                <a:t>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đường</a:t>
              </a:r>
              <a:r>
                <a:rPr lang="en-US" sz="2200" b="1" dirty="0" smtClean="0">
                  <a:latin typeface="Times New Roman"/>
                  <a:cs typeface="Times New Roman"/>
                </a:rPr>
                <a:t>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huyết</a:t>
              </a:r>
              <a:r>
                <a:rPr lang="en-US" sz="2200" b="1" dirty="0" smtClean="0">
                  <a:latin typeface="Times New Roman"/>
                  <a:cs typeface="Times New Roman"/>
                </a:rPr>
                <a:t>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giảm</a:t>
              </a:r>
              <a:r>
                <a:rPr lang="en-US" sz="2200" b="1" dirty="0" smtClean="0">
                  <a:latin typeface="Times New Roman"/>
                  <a:cs typeface="Times New Roman"/>
                </a:rPr>
                <a:t> </a:t>
              </a:r>
              <a:r>
                <a:rPr lang="en-US" sz="2200" b="1" dirty="0">
                  <a:latin typeface="Times New Roman"/>
                  <a:cs typeface="Times New Roman"/>
                </a:rPr>
                <a:t>(&lt; 0,12%)</a:t>
              </a:r>
            </a:p>
            <a:p>
              <a:pPr eaLnBrk="1" hangingPunct="1"/>
              <a:r>
                <a:rPr lang="en-US" sz="2200" b="1" dirty="0">
                  <a:latin typeface="Times New Roman"/>
                  <a:cs typeface="Times New Roman"/>
                </a:rPr>
                <a:t>(</a:t>
              </a:r>
              <a:r>
                <a:rPr lang="en-US" sz="2200" b="1" dirty="0" err="1">
                  <a:latin typeface="Times New Roman"/>
                  <a:cs typeface="Times New Roman"/>
                </a:rPr>
                <a:t>Xa</a:t>
              </a:r>
              <a:r>
                <a:rPr lang="en-US" sz="2200" b="1" dirty="0">
                  <a:latin typeface="Times New Roman"/>
                  <a:cs typeface="Times New Roman"/>
                </a:rPr>
                <a:t>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bữa</a:t>
              </a:r>
              <a:r>
                <a:rPr lang="en-US" sz="2200" b="1" dirty="0" smtClean="0">
                  <a:latin typeface="Times New Roman"/>
                  <a:cs typeface="Times New Roman"/>
                </a:rPr>
                <a:t>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ăn</a:t>
              </a:r>
              <a:r>
                <a:rPr lang="en-US" sz="2200" b="1" dirty="0">
                  <a:latin typeface="Times New Roman"/>
                  <a:cs typeface="Times New Roman"/>
                </a:rPr>
                <a:t>,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cơ</a:t>
              </a:r>
              <a:r>
                <a:rPr lang="en-US" sz="2200" b="1" dirty="0" smtClean="0">
                  <a:latin typeface="Times New Roman"/>
                  <a:cs typeface="Times New Roman"/>
                </a:rPr>
                <a:t>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thể</a:t>
              </a:r>
              <a:r>
                <a:rPr lang="en-US" sz="2200" b="1" dirty="0" smtClean="0">
                  <a:latin typeface="Times New Roman"/>
                  <a:cs typeface="Times New Roman"/>
                </a:rPr>
                <a:t>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hoạt</a:t>
              </a:r>
              <a:r>
                <a:rPr lang="en-US" sz="2200" b="1" dirty="0" smtClean="0">
                  <a:latin typeface="Times New Roman"/>
                  <a:cs typeface="Times New Roman"/>
                </a:rPr>
                <a:t> </a:t>
              </a:r>
              <a:r>
                <a:rPr lang="en-US" sz="2200" b="1" dirty="0" err="1" smtClean="0">
                  <a:latin typeface="Times New Roman"/>
                  <a:cs typeface="Times New Roman"/>
                </a:rPr>
                <a:t>động</a:t>
              </a:r>
              <a:r>
                <a:rPr lang="en-US" sz="22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9226" name="Rectangle 4"/>
            <p:cNvSpPr>
              <a:spLocks noChangeArrowheads="1"/>
            </p:cNvSpPr>
            <p:nvPr/>
          </p:nvSpPr>
          <p:spPr bwMode="auto">
            <a:xfrm>
              <a:off x="2362200" y="2743200"/>
              <a:ext cx="2133600" cy="53340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b="1" dirty="0" err="1" smtClean="0">
                  <a:latin typeface="Times New Roman"/>
                  <a:cs typeface="Times New Roman"/>
                </a:rPr>
                <a:t>Tế</a:t>
              </a:r>
              <a:r>
                <a:rPr lang="en-US" sz="2400" b="1" dirty="0" smtClean="0">
                  <a:latin typeface="Times New Roman"/>
                  <a:cs typeface="Times New Roman"/>
                </a:rPr>
                <a:t> </a:t>
              </a:r>
              <a:r>
                <a:rPr lang="en-US" sz="2400" b="1" dirty="0" err="1" smtClean="0">
                  <a:latin typeface="Times New Roman"/>
                  <a:cs typeface="Times New Roman"/>
                </a:rPr>
                <a:t>bào</a:t>
              </a:r>
              <a:r>
                <a:rPr lang="en-US" sz="2400" b="1" dirty="0" smtClean="0">
                  <a:latin typeface="Times New Roman"/>
                  <a:cs typeface="Times New Roman"/>
                </a:rPr>
                <a:t> </a:t>
              </a:r>
              <a:r>
                <a:rPr lang="el-GR" sz="24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β</a:t>
              </a:r>
            </a:p>
          </p:txBody>
        </p:sp>
        <p:sp>
          <p:nvSpPr>
            <p:cNvPr id="9227" name="Rectangle 5"/>
            <p:cNvSpPr>
              <a:spLocks noChangeArrowheads="1"/>
            </p:cNvSpPr>
            <p:nvPr/>
          </p:nvSpPr>
          <p:spPr bwMode="auto">
            <a:xfrm>
              <a:off x="4495800" y="2743200"/>
              <a:ext cx="2057400" cy="533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r>
                <a:rPr lang="en-US" sz="2400" b="1" dirty="0" err="1" smtClean="0">
                  <a:latin typeface="Times New Roman"/>
                  <a:cs typeface="Times New Roman"/>
                </a:rPr>
                <a:t>Tế</a:t>
              </a:r>
              <a:r>
                <a:rPr lang="en-US" sz="2400" b="1" dirty="0" smtClean="0">
                  <a:latin typeface="Times New Roman"/>
                  <a:cs typeface="Times New Roman"/>
                </a:rPr>
                <a:t> </a:t>
              </a:r>
              <a:r>
                <a:rPr lang="en-US" sz="2400" b="1" dirty="0" err="1" smtClean="0">
                  <a:latin typeface="Times New Roman"/>
                  <a:cs typeface="Times New Roman"/>
                </a:rPr>
                <a:t>bào</a:t>
              </a:r>
              <a:r>
                <a:rPr lang="en-US" sz="2400" b="1" dirty="0" smtClean="0">
                  <a:latin typeface="Times New Roman"/>
                  <a:cs typeface="Times New Roman"/>
                </a:rPr>
                <a:t> </a:t>
              </a:r>
              <a:r>
                <a:rPr lang="el-GR" sz="24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α</a:t>
              </a:r>
            </a:p>
          </p:txBody>
        </p:sp>
        <p:sp>
          <p:nvSpPr>
            <p:cNvPr id="9228" name="Rectangle 6"/>
            <p:cNvSpPr>
              <a:spLocks noChangeArrowheads="1"/>
            </p:cNvSpPr>
            <p:nvPr/>
          </p:nvSpPr>
          <p:spPr bwMode="auto">
            <a:xfrm>
              <a:off x="3886200" y="2743200"/>
              <a:ext cx="1219200" cy="381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 err="1" smtClean="0">
                  <a:solidFill>
                    <a:srgbClr val="C00000"/>
                  </a:solidFill>
                  <a:latin typeface="Times New Roman"/>
                  <a:cs typeface="Times New Roman"/>
                </a:rPr>
                <a:t>Đảo</a:t>
              </a:r>
              <a:r>
                <a:rPr lang="en-US" sz="2400" b="1" dirty="0" smtClean="0">
                  <a:solidFill>
                    <a:srgbClr val="C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400" b="1" dirty="0" err="1" smtClean="0">
                  <a:solidFill>
                    <a:srgbClr val="C00000"/>
                  </a:solidFill>
                  <a:latin typeface="Times New Roman"/>
                  <a:cs typeface="Times New Roman"/>
                </a:rPr>
                <a:t>tụy</a:t>
              </a:r>
              <a:endParaRPr lang="en-US" sz="2400" b="1" dirty="0">
                <a:solidFill>
                  <a:srgbClr val="C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229" name="Rectangle 7"/>
            <p:cNvSpPr>
              <a:spLocks noChangeArrowheads="1"/>
            </p:cNvSpPr>
            <p:nvPr/>
          </p:nvSpPr>
          <p:spPr bwMode="auto">
            <a:xfrm>
              <a:off x="2209800" y="3733800"/>
              <a:ext cx="1905000" cy="533400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Times New Roman"/>
                  <a:cs typeface="Times New Roman"/>
                </a:rPr>
                <a:t>......</a:t>
              </a:r>
              <a:endParaRPr lang="vi-VN" sz="280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230" name="Rectangle 8"/>
            <p:cNvSpPr>
              <a:spLocks noChangeArrowheads="1"/>
            </p:cNvSpPr>
            <p:nvPr/>
          </p:nvSpPr>
          <p:spPr bwMode="auto">
            <a:xfrm>
              <a:off x="4876800" y="3733800"/>
              <a:ext cx="1828800" cy="533400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Times New Roman"/>
                  <a:cs typeface="Times New Roman"/>
                </a:rPr>
                <a:t>……</a:t>
              </a:r>
              <a:endParaRPr lang="vi-VN" sz="240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231" name="Rectangle 9"/>
            <p:cNvSpPr>
              <a:spLocks noChangeArrowheads="1"/>
            </p:cNvSpPr>
            <p:nvPr/>
          </p:nvSpPr>
          <p:spPr bwMode="auto">
            <a:xfrm>
              <a:off x="990600" y="4648200"/>
              <a:ext cx="1524000" cy="4572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 err="1" smtClean="0">
                  <a:latin typeface="Times New Roman"/>
                  <a:cs typeface="Times New Roman"/>
                </a:rPr>
                <a:t>Glucôzơ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9232" name="Rectangle 10"/>
            <p:cNvSpPr>
              <a:spLocks noChangeArrowheads="1"/>
            </p:cNvSpPr>
            <p:nvPr/>
          </p:nvSpPr>
          <p:spPr bwMode="auto">
            <a:xfrm>
              <a:off x="3733800" y="4648200"/>
              <a:ext cx="1600200" cy="4572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Times New Roman"/>
                  <a:cs typeface="Times New Roman"/>
                </a:rPr>
                <a:t>……</a:t>
              </a:r>
              <a:endParaRPr lang="vi-VN" sz="240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233" name="Rectangle 11"/>
            <p:cNvSpPr>
              <a:spLocks noChangeArrowheads="1"/>
            </p:cNvSpPr>
            <p:nvPr/>
          </p:nvSpPr>
          <p:spPr bwMode="auto">
            <a:xfrm>
              <a:off x="6400800" y="4648200"/>
              <a:ext cx="1524000" cy="4572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/>
                  <a:cs typeface="Times New Roman"/>
                </a:rPr>
                <a:t>……</a:t>
              </a:r>
            </a:p>
          </p:txBody>
        </p:sp>
        <p:sp>
          <p:nvSpPr>
            <p:cNvPr id="50188" name="Text Box 12"/>
            <p:cNvSpPr txBox="1">
              <a:spLocks noChangeArrowheads="1"/>
            </p:cNvSpPr>
            <p:nvPr/>
          </p:nvSpPr>
          <p:spPr bwMode="auto">
            <a:xfrm>
              <a:off x="1828800" y="5410200"/>
              <a:ext cx="2971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Đường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huyết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giảm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xuống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mức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bình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thường</a:t>
              </a:r>
              <a:endPara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9235" name="AutoShape 13"/>
            <p:cNvSpPr>
              <a:spLocks/>
            </p:cNvSpPr>
            <p:nvPr/>
          </p:nvSpPr>
          <p:spPr bwMode="auto">
            <a:xfrm rot="-5400000">
              <a:off x="3009900" y="4076700"/>
              <a:ext cx="228600" cy="2438400"/>
            </a:xfrm>
            <a:prstGeom prst="leftBrace">
              <a:avLst>
                <a:gd name="adj1" fmla="val 88889"/>
                <a:gd name="adj2" fmla="val 4986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>
                <a:latin typeface="Times New Roman"/>
                <a:cs typeface="Times New Roman"/>
              </a:endParaRPr>
            </a:p>
          </p:txBody>
        </p:sp>
        <p:sp>
          <p:nvSpPr>
            <p:cNvPr id="9236" name="AutoShape 14"/>
            <p:cNvSpPr>
              <a:spLocks/>
            </p:cNvSpPr>
            <p:nvPr/>
          </p:nvSpPr>
          <p:spPr bwMode="auto">
            <a:xfrm rot="5400000">
              <a:off x="5829300" y="4000500"/>
              <a:ext cx="228600" cy="2590800"/>
            </a:xfrm>
            <a:prstGeom prst="rightBrace">
              <a:avLst>
                <a:gd name="adj1" fmla="val 9444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>
                <a:latin typeface="Times New Roman"/>
                <a:cs typeface="Times New Roman"/>
              </a:endParaRPr>
            </a:p>
          </p:txBody>
        </p:sp>
        <p:sp>
          <p:nvSpPr>
            <p:cNvPr id="50191" name="Text Box 15"/>
            <p:cNvSpPr txBox="1">
              <a:spLocks noChangeArrowheads="1"/>
            </p:cNvSpPr>
            <p:nvPr/>
          </p:nvSpPr>
          <p:spPr bwMode="auto">
            <a:xfrm>
              <a:off x="4876800" y="5410200"/>
              <a:ext cx="26670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Đường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huyết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tăng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lên</a:t>
              </a:r>
              <a:endPara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endParaRPr>
            </a:p>
            <a:p>
              <a:pPr algn="ctr" eaLnBrk="1" hangingPunct="1"/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mức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bình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0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thường</a:t>
              </a:r>
              <a:endPara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9238" name="Line 16"/>
            <p:cNvSpPr>
              <a:spLocks noChangeShapeType="1"/>
            </p:cNvSpPr>
            <p:nvPr/>
          </p:nvSpPr>
          <p:spPr bwMode="auto">
            <a:xfrm flipH="1">
              <a:off x="533400" y="579120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9239" name="Line 18"/>
            <p:cNvSpPr>
              <a:spLocks noChangeShapeType="1"/>
            </p:cNvSpPr>
            <p:nvPr/>
          </p:nvSpPr>
          <p:spPr bwMode="auto">
            <a:xfrm>
              <a:off x="533400" y="2819400"/>
              <a:ext cx="182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9240" name="Line 19"/>
            <p:cNvSpPr>
              <a:spLocks noChangeShapeType="1"/>
            </p:cNvSpPr>
            <p:nvPr/>
          </p:nvSpPr>
          <p:spPr bwMode="auto">
            <a:xfrm>
              <a:off x="7239000" y="5791200"/>
              <a:ext cx="152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9241" name="Line 21"/>
            <p:cNvSpPr>
              <a:spLocks noChangeShapeType="1"/>
            </p:cNvSpPr>
            <p:nvPr/>
          </p:nvSpPr>
          <p:spPr bwMode="auto">
            <a:xfrm flipH="1">
              <a:off x="6553200" y="2819400"/>
              <a:ext cx="2209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9242" name="Line 28"/>
            <p:cNvSpPr>
              <a:spLocks noChangeShapeType="1"/>
            </p:cNvSpPr>
            <p:nvPr/>
          </p:nvSpPr>
          <p:spPr bwMode="auto">
            <a:xfrm>
              <a:off x="2286000" y="2057400"/>
              <a:ext cx="10668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9243" name="Line 29"/>
            <p:cNvSpPr>
              <a:spLocks noChangeShapeType="1"/>
            </p:cNvSpPr>
            <p:nvPr/>
          </p:nvSpPr>
          <p:spPr bwMode="auto">
            <a:xfrm flipH="1">
              <a:off x="5486400" y="2057400"/>
              <a:ext cx="8382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9244" name="Oval 30"/>
            <p:cNvSpPr>
              <a:spLocks noChangeArrowheads="1"/>
            </p:cNvSpPr>
            <p:nvPr/>
          </p:nvSpPr>
          <p:spPr bwMode="auto">
            <a:xfrm>
              <a:off x="381000" y="6019800"/>
              <a:ext cx="381000" cy="381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/>
                  <a:cs typeface="Times New Roman"/>
                </a:rPr>
                <a:t>+</a:t>
              </a:r>
            </a:p>
          </p:txBody>
        </p:sp>
        <p:sp>
          <p:nvSpPr>
            <p:cNvPr id="9245" name="Text Box 31"/>
            <p:cNvSpPr txBox="1">
              <a:spLocks noChangeArrowheads="1"/>
            </p:cNvSpPr>
            <p:nvPr/>
          </p:nvSpPr>
          <p:spPr bwMode="auto">
            <a:xfrm>
              <a:off x="762000" y="6019800"/>
              <a:ext cx="109789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Times New Roman"/>
                  <a:cs typeface="Times New Roman"/>
                </a:rPr>
                <a:t>: </a:t>
              </a:r>
              <a:r>
                <a:rPr lang="en-US" sz="2000" b="1" dirty="0" err="1" smtClean="0">
                  <a:latin typeface="Times New Roman"/>
                  <a:cs typeface="Times New Roman"/>
                </a:rPr>
                <a:t>Kích</a:t>
              </a:r>
              <a:r>
                <a:rPr lang="en-US" sz="2000" b="1" dirty="0" smtClean="0">
                  <a:latin typeface="Times New Roman"/>
                  <a:cs typeface="Times New Roman"/>
                </a:rPr>
                <a:t> </a:t>
              </a:r>
              <a:r>
                <a:rPr lang="en-US" sz="2000" b="1" dirty="0" err="1" smtClean="0">
                  <a:latin typeface="Times New Roman"/>
                  <a:cs typeface="Times New Roman"/>
                </a:rPr>
                <a:t>thích</a:t>
              </a:r>
              <a:endParaRPr lang="en-US" sz="2000" b="1" dirty="0">
                <a:latin typeface="Times New Roman"/>
                <a:cs typeface="Times New Roman"/>
              </a:endParaRPr>
            </a:p>
          </p:txBody>
        </p:sp>
        <p:sp>
          <p:nvSpPr>
            <p:cNvPr id="9246" name="Oval 32"/>
            <p:cNvSpPr>
              <a:spLocks noChangeArrowheads="1"/>
            </p:cNvSpPr>
            <p:nvPr/>
          </p:nvSpPr>
          <p:spPr bwMode="auto">
            <a:xfrm>
              <a:off x="381000" y="6477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600">
                  <a:latin typeface="Times New Roman"/>
                  <a:cs typeface="Times New Roman"/>
                </a:rPr>
                <a:t>-</a:t>
              </a:r>
            </a:p>
          </p:txBody>
        </p:sp>
        <p:sp>
          <p:nvSpPr>
            <p:cNvPr id="9247" name="Text Box 33"/>
            <p:cNvSpPr txBox="1">
              <a:spLocks noChangeArrowheads="1"/>
            </p:cNvSpPr>
            <p:nvPr/>
          </p:nvSpPr>
          <p:spPr bwMode="auto">
            <a:xfrm>
              <a:off x="762000" y="6461125"/>
              <a:ext cx="10125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Times New Roman"/>
                  <a:cs typeface="Times New Roman"/>
                </a:rPr>
                <a:t>: </a:t>
              </a:r>
              <a:r>
                <a:rPr lang="en-US" sz="2000" b="1" dirty="0" err="1" smtClean="0">
                  <a:latin typeface="Times New Roman"/>
                  <a:cs typeface="Times New Roman"/>
                </a:rPr>
                <a:t>Kìm</a:t>
              </a:r>
              <a:r>
                <a:rPr lang="en-US" sz="2000" b="1" dirty="0" smtClean="0">
                  <a:latin typeface="Times New Roman"/>
                  <a:cs typeface="Times New Roman"/>
                </a:rPr>
                <a:t> </a:t>
              </a:r>
              <a:r>
                <a:rPr lang="en-US" sz="2000" b="1" dirty="0" err="1" smtClean="0">
                  <a:latin typeface="Times New Roman"/>
                  <a:cs typeface="Times New Roman"/>
                </a:rPr>
                <a:t>hãm</a:t>
              </a:r>
              <a:endParaRPr lang="en-US" sz="2000" b="1" dirty="0">
                <a:latin typeface="Times New Roman"/>
                <a:cs typeface="Times New Roman"/>
              </a:endParaRPr>
            </a:p>
          </p:txBody>
        </p:sp>
        <p:sp>
          <p:nvSpPr>
            <p:cNvPr id="9248" name="Oval 34"/>
            <p:cNvSpPr>
              <a:spLocks noChangeArrowheads="1"/>
            </p:cNvSpPr>
            <p:nvPr/>
          </p:nvSpPr>
          <p:spPr bwMode="auto">
            <a:xfrm>
              <a:off x="2133600" y="2209800"/>
              <a:ext cx="381000" cy="381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/>
                  <a:cs typeface="Times New Roman"/>
                </a:rPr>
                <a:t>+</a:t>
              </a:r>
            </a:p>
          </p:txBody>
        </p:sp>
        <p:sp>
          <p:nvSpPr>
            <p:cNvPr id="9249" name="Oval 35"/>
            <p:cNvSpPr>
              <a:spLocks noChangeArrowheads="1"/>
            </p:cNvSpPr>
            <p:nvPr/>
          </p:nvSpPr>
          <p:spPr bwMode="auto">
            <a:xfrm>
              <a:off x="6096000" y="2209800"/>
              <a:ext cx="381000" cy="381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/>
                  <a:cs typeface="Times New Roman"/>
                </a:rPr>
                <a:t>+</a:t>
              </a:r>
            </a:p>
          </p:txBody>
        </p:sp>
        <p:sp>
          <p:nvSpPr>
            <p:cNvPr id="9250" name="Oval 36"/>
            <p:cNvSpPr>
              <a:spLocks noChangeArrowheads="1"/>
            </p:cNvSpPr>
            <p:nvPr/>
          </p:nvSpPr>
          <p:spPr bwMode="auto">
            <a:xfrm>
              <a:off x="838200" y="2895600"/>
              <a:ext cx="381000" cy="381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/>
                  <a:cs typeface="Times New Roman"/>
                </a:rPr>
                <a:t>-</a:t>
              </a:r>
            </a:p>
          </p:txBody>
        </p:sp>
        <p:sp>
          <p:nvSpPr>
            <p:cNvPr id="9251" name="Oval 37"/>
            <p:cNvSpPr>
              <a:spLocks noChangeArrowheads="1"/>
            </p:cNvSpPr>
            <p:nvPr/>
          </p:nvSpPr>
          <p:spPr bwMode="auto">
            <a:xfrm>
              <a:off x="8229600" y="2895600"/>
              <a:ext cx="381000" cy="381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/>
                  <a:cs typeface="Times New Roman"/>
                </a:rPr>
                <a:t>-</a:t>
              </a:r>
            </a:p>
          </p:txBody>
        </p:sp>
        <p:sp>
          <p:nvSpPr>
            <p:cNvPr id="50224" name="Text Box 48"/>
            <p:cNvSpPr txBox="1">
              <a:spLocks noChangeArrowheads="1"/>
            </p:cNvSpPr>
            <p:nvPr/>
          </p:nvSpPr>
          <p:spPr bwMode="auto">
            <a:xfrm>
              <a:off x="2362200" y="6248400"/>
              <a:ext cx="38883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Sơ</a:t>
              </a: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400" b="1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đồ</a:t>
              </a: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400" b="1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quá</a:t>
              </a: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400" b="1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trình</a:t>
              </a: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400" b="1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điều</a:t>
              </a: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400" b="1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hòa</a:t>
              </a: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400" b="1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đường</a:t>
              </a: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400" b="1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huyết</a:t>
              </a:r>
              <a:endPara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9253" name="TextBox 49"/>
            <p:cNvSpPr txBox="1">
              <a:spLocks noChangeArrowheads="1"/>
            </p:cNvSpPr>
            <p:nvPr/>
          </p:nvSpPr>
          <p:spPr bwMode="auto">
            <a:xfrm>
              <a:off x="2590800" y="3352800"/>
              <a:ext cx="46565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latin typeface="Times New Roman"/>
                  <a:cs typeface="Times New Roman"/>
                </a:rPr>
                <a:t>Tiết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rot="5400000">
              <a:off x="2978944" y="3499644"/>
              <a:ext cx="455612" cy="127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5563394" y="3504406"/>
              <a:ext cx="4572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2896394" y="4571206"/>
              <a:ext cx="609600" cy="1588"/>
            </a:xfrm>
            <a:prstGeom prst="straightConnector1">
              <a:avLst/>
            </a:prstGeom>
            <a:ln w="28575" cmpd="dbl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>
              <a:off x="5487194" y="4571206"/>
              <a:ext cx="609600" cy="1588"/>
            </a:xfrm>
            <a:prstGeom prst="straightConnector1">
              <a:avLst/>
            </a:prstGeom>
            <a:ln w="28575" cmpd="dbl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9239" idx="0"/>
            </p:cNvCxnSpPr>
            <p:nvPr/>
          </p:nvCxnSpPr>
          <p:spPr>
            <a:xfrm rot="5400000">
              <a:off x="-952499" y="4305300"/>
              <a:ext cx="2971800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7277894" y="4304506"/>
              <a:ext cx="2971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60" name="TextBox 63"/>
            <p:cNvSpPr txBox="1">
              <a:spLocks noChangeArrowheads="1"/>
            </p:cNvSpPr>
            <p:nvPr/>
          </p:nvSpPr>
          <p:spPr bwMode="auto">
            <a:xfrm>
              <a:off x="5105400" y="3352800"/>
              <a:ext cx="46565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latin typeface="Times New Roman"/>
                  <a:cs typeface="Times New Roman"/>
                </a:rPr>
                <a:t>Tiết</a:t>
              </a:r>
            </a:p>
          </p:txBody>
        </p:sp>
        <p:cxnSp>
          <p:nvCxnSpPr>
            <p:cNvPr id="64" name="Straight Arrow Connector 63"/>
            <p:cNvCxnSpPr>
              <a:stCxn id="9231" idx="3"/>
            </p:cNvCxnSpPr>
            <p:nvPr/>
          </p:nvCxnSpPr>
          <p:spPr>
            <a:xfrm>
              <a:off x="2514600" y="4876800"/>
              <a:ext cx="12192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endCxn id="9233" idx="1"/>
            </p:cNvCxnSpPr>
            <p:nvPr/>
          </p:nvCxnSpPr>
          <p:spPr>
            <a:xfrm>
              <a:off x="5334000" y="4876800"/>
              <a:ext cx="10668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3556000" y="3429001"/>
            <a:ext cx="152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>
                <a:solidFill>
                  <a:srgbClr val="FF0000"/>
                </a:solidFill>
                <a:latin typeface="Times New Roman"/>
                <a:cs typeface="Times New Roman"/>
              </a:rPr>
              <a:t>Insulin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5181600" y="4294188"/>
            <a:ext cx="1727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>
                <a:solidFill>
                  <a:srgbClr val="0000FF"/>
                </a:solidFill>
                <a:latin typeface="Times New Roman"/>
                <a:cs typeface="Times New Roman"/>
              </a:rPr>
              <a:t>Glicôgen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6705600" y="3429001"/>
            <a:ext cx="1930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>
                <a:solidFill>
                  <a:srgbClr val="FF0000"/>
                </a:solidFill>
                <a:latin typeface="Times New Roman"/>
                <a:cs typeface="Times New Roman"/>
              </a:rPr>
              <a:t>Glucagôn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8636000" y="4267201"/>
            <a:ext cx="1930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>
                <a:latin typeface="Times New Roman"/>
                <a:cs typeface="Times New Roman"/>
              </a:rPr>
              <a:t>Glucôzơ</a:t>
            </a:r>
          </a:p>
        </p:txBody>
      </p:sp>
      <p:sp>
        <p:nvSpPr>
          <p:cNvPr id="47" name="Pentagon 46"/>
          <p:cNvSpPr/>
          <p:nvPr/>
        </p:nvSpPr>
        <p:spPr>
          <a:xfrm>
            <a:off x="0" y="0"/>
            <a:ext cx="2781300" cy="762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I. TUYẾN TỤY</a:t>
            </a:r>
          </a:p>
        </p:txBody>
      </p:sp>
      <p:sp>
        <p:nvSpPr>
          <p:cNvPr id="50" name="Pentagon 49"/>
          <p:cNvSpPr/>
          <p:nvPr/>
        </p:nvSpPr>
        <p:spPr>
          <a:xfrm>
            <a:off x="6705599" y="6405265"/>
            <a:ext cx="5072529" cy="381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Vai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trò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của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hoocmon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tuyến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tụy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?</a:t>
            </a:r>
            <a:endParaRPr lang="en-US" sz="2800" dirty="0"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131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0"/>
            <a:ext cx="2781300" cy="762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I. TUYẾN TỤY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1295400"/>
            <a:ext cx="103618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hoocmon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tụy</a:t>
            </a:r>
            <a:endParaRPr lang="en-US" sz="3200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0000CC"/>
                </a:solidFill>
              </a:rPr>
              <a:t>Giúp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điều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hòa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lượng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đường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trong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máu</a:t>
            </a:r>
            <a:r>
              <a:rPr lang="en-US" sz="3200" b="1" dirty="0">
                <a:solidFill>
                  <a:srgbClr val="0000CC"/>
                </a:solidFill>
              </a:rPr>
              <a:t> ở </a:t>
            </a:r>
            <a:r>
              <a:rPr lang="en-US" sz="3200" b="1" dirty="0" err="1">
                <a:solidFill>
                  <a:srgbClr val="0000CC"/>
                </a:solidFill>
              </a:rPr>
              <a:t>mức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ổn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định</a:t>
            </a:r>
            <a:r>
              <a:rPr lang="en-US" sz="3200" b="1" dirty="0" smtClean="0">
                <a:solidFill>
                  <a:srgbClr val="0000CC"/>
                </a:solidFill>
              </a:rPr>
              <a:t> (0,12%)</a:t>
            </a:r>
          </a:p>
          <a:p>
            <a:r>
              <a:rPr lang="en-US" sz="3200" dirty="0">
                <a:solidFill>
                  <a:srgbClr val="0000CC"/>
                </a:solidFill>
                <a:sym typeface="Wingdings" pitchFamily="2" charset="2"/>
              </a:rPr>
              <a:t>+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sym typeface="Wingdings" pitchFamily="2" charset="2"/>
              </a:rPr>
              <a:t>Khi</a:t>
            </a:r>
            <a:r>
              <a:rPr lang="en-US" sz="3200" b="1" dirty="0" smtClean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sym typeface="Wingdings" pitchFamily="2" charset="2"/>
              </a:rPr>
              <a:t>đường</a:t>
            </a:r>
            <a:r>
              <a:rPr lang="en-US" sz="3200" b="1" dirty="0" smtClean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sym typeface="Wingdings" pitchFamily="2" charset="2"/>
              </a:rPr>
              <a:t>trong</a:t>
            </a:r>
            <a:r>
              <a:rPr lang="en-US" sz="3200" b="1" dirty="0" smtClean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sym typeface="Wingdings" pitchFamily="2" charset="2"/>
              </a:rPr>
              <a:t>máu</a:t>
            </a:r>
            <a:r>
              <a:rPr lang="en-US" sz="3200" b="1" dirty="0" smtClean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sym typeface="Wingdings" pitchFamily="2" charset="2"/>
              </a:rPr>
              <a:t>tăng</a:t>
            </a:r>
            <a:r>
              <a:rPr lang="en-US" sz="3200" b="1" dirty="0" smtClean="0">
                <a:solidFill>
                  <a:srgbClr val="0000CC"/>
                </a:solidFill>
                <a:sym typeface="Wingdings" pitchFamily="2" charset="2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sym typeface="Wingdings" pitchFamily="2" charset="2"/>
              </a:rPr>
              <a:t>hoocmon</a:t>
            </a:r>
            <a:r>
              <a:rPr lang="en-US" sz="3200" b="1" dirty="0" smtClean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smtClean="0">
                <a:solidFill>
                  <a:srgbClr val="FF00FF"/>
                </a:solidFill>
                <a:sym typeface="Wingdings" pitchFamily="2" charset="2"/>
              </a:rPr>
              <a:t>Insulin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Chuyển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hoá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sym typeface="Wingdings" pitchFamily="2" charset="2"/>
              </a:rPr>
              <a:t>…………</a:t>
            </a:r>
            <a:r>
              <a:rPr lang="en-US" sz="3200" b="1" dirty="0" err="1" smtClean="0">
                <a:solidFill>
                  <a:srgbClr val="0000CC"/>
                </a:solidFill>
                <a:sym typeface="Wingdings" pitchFamily="2" charset="2"/>
              </a:rPr>
              <a:t>thành</a:t>
            </a:r>
            <a:r>
              <a:rPr lang="en-US" sz="3200" b="1" dirty="0" smtClean="0">
                <a:solidFill>
                  <a:srgbClr val="0000CC"/>
                </a:solidFill>
                <a:sym typeface="Wingdings" pitchFamily="2" charset="2"/>
              </a:rPr>
              <a:t> …………….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dự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trữ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gan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và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cơ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.</a:t>
            </a:r>
          </a:p>
          <a:p>
            <a:r>
              <a:rPr lang="en-US" sz="3200" dirty="0">
                <a:solidFill>
                  <a:srgbClr val="0000CC"/>
                </a:solidFill>
                <a:sym typeface="Wingdings" pitchFamily="2" charset="2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Khi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đường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máu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sym typeface="Wingdings" pitchFamily="2" charset="2"/>
              </a:rPr>
              <a:t>giảm</a:t>
            </a:r>
            <a:r>
              <a:rPr lang="en-US" sz="3200" b="1" dirty="0" smtClean="0">
                <a:solidFill>
                  <a:srgbClr val="0000CC"/>
                </a:solidFill>
                <a:sym typeface="Wingdings" pitchFamily="2" charset="2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hoocmon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sym typeface="Wingdings" pitchFamily="2" charset="2"/>
              </a:rPr>
              <a:t>Glucagôn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Chuyển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hoá</a:t>
            </a:r>
            <a:r>
              <a:rPr lang="en-US" sz="3200" dirty="0">
                <a:sym typeface="Wingdings" pitchFamily="2" charset="2"/>
              </a:rPr>
              <a:t> </a:t>
            </a:r>
            <a:r>
              <a:rPr lang="en-US" sz="3200" b="1" dirty="0" smtClean="0">
                <a:solidFill>
                  <a:srgbClr val="FF0066"/>
                </a:solidFill>
                <a:sym typeface="Wingdings" pitchFamily="2" charset="2"/>
              </a:rPr>
              <a:t>……………..</a:t>
            </a:r>
            <a:r>
              <a:rPr lang="en-US" sz="3200" b="1" dirty="0" smtClean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sym typeface="Wingdings" pitchFamily="2" charset="2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en-US" sz="3200" b="1" dirty="0" smtClean="0">
                <a:solidFill>
                  <a:srgbClr val="FF0066"/>
                </a:solidFill>
                <a:sym typeface="Wingdings" pitchFamily="2" charset="2"/>
              </a:rPr>
              <a:t>………….</a:t>
            </a:r>
            <a:endParaRPr lang="en-US" sz="3200" b="1" dirty="0">
              <a:solidFill>
                <a:srgbClr val="FF0066"/>
              </a:solidFill>
              <a:sym typeface="Wingdings" pitchFamily="2" charset="2"/>
            </a:endParaRPr>
          </a:p>
          <a:p>
            <a:endParaRPr lang="vi-VN" sz="3200" b="1" dirty="0">
              <a:solidFill>
                <a:srgbClr val="0000CC"/>
              </a:solidFill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6471" y="3265169"/>
            <a:ext cx="152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sym typeface="Wingdings" pitchFamily="2" charset="2"/>
              </a:rPr>
              <a:t>glucozo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60377" y="3222948"/>
            <a:ext cx="16450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66"/>
                </a:solidFill>
                <a:sym typeface="Wingdings" pitchFamily="2" charset="2"/>
              </a:rPr>
              <a:t>glicogen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935255" y="4235824"/>
            <a:ext cx="17532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66"/>
                </a:solidFill>
                <a:sym typeface="Wingdings" pitchFamily="2" charset="2"/>
              </a:rPr>
              <a:t>glicogen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805083" y="4222377"/>
            <a:ext cx="152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sym typeface="Wingdings" pitchFamily="2" charset="2"/>
              </a:rPr>
              <a:t>glucozo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417544" y="3231379"/>
            <a:ext cx="675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66"/>
                </a:solidFill>
                <a:sym typeface="Wingdings" pitchFamily="2" charset="2"/>
              </a:rPr>
              <a:t>1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893577" y="3231379"/>
            <a:ext cx="675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66"/>
                </a:solidFill>
                <a:sym typeface="Wingdings" pitchFamily="2" charset="2"/>
              </a:rPr>
              <a:t>2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136635" y="4179174"/>
            <a:ext cx="675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66"/>
                </a:solidFill>
                <a:sym typeface="Wingdings" pitchFamily="2" charset="2"/>
              </a:rPr>
              <a:t>3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5224321" y="4179174"/>
            <a:ext cx="675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66"/>
                </a:solidFill>
                <a:sym typeface="Wingdings" pitchFamily="2" charset="2"/>
              </a:rPr>
              <a:t>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184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665111" y="931334"/>
            <a:ext cx="9841089" cy="5317066"/>
          </a:xfrm>
          <a:prstGeom prst="cloudCallout">
            <a:avLst>
              <a:gd name="adj1" fmla="val -33067"/>
              <a:gd name="adj2" fmla="val 75555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822210" y="1666872"/>
            <a:ext cx="693139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Sự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rối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loạn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nội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tiết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tuyến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tụy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sẽ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dẫn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tới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tình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trạng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bệnh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lí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bệnh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tiểu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đường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chứng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hạ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đường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huyết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5" name="Pentagon 4"/>
          <p:cNvSpPr/>
          <p:nvPr/>
        </p:nvSpPr>
        <p:spPr>
          <a:xfrm>
            <a:off x="0" y="0"/>
            <a:ext cx="2781300" cy="762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I. TUYẾN TỤY</a:t>
            </a:r>
          </a:p>
        </p:txBody>
      </p:sp>
    </p:spTree>
    <p:extLst>
      <p:ext uri="{BB962C8B-B14F-4D97-AF65-F5344CB8AC3E}">
        <p14:creationId xmlns:p14="http://schemas.microsoft.com/office/powerpoint/2010/main" val="3274190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en-chung-benh-tieu-duong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014754"/>
            <a:ext cx="9143999" cy="5164667"/>
          </a:xfrm>
          <a:prstGeom prst="rect">
            <a:avLst/>
          </a:prstGeom>
        </p:spPr>
      </p:pic>
      <p:pic>
        <p:nvPicPr>
          <p:cNvPr id="5" name="Picture 2" descr="20691667_images1302174_tieuduong01C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82588"/>
            <a:ext cx="208809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4174467574_ac44e3ee1b_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23" y="4316506"/>
            <a:ext cx="2590799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1659" y="86907"/>
            <a:ext cx="10820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 TIỂU ĐƯỜNG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eu-chung-ha-duo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11277600" cy="49075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1659" y="86907"/>
            <a:ext cx="10820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 HẠ ĐƯỜNG HUYẾT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1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YEN TREN THA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2"/>
          <a:stretch>
            <a:fillRect/>
          </a:stretch>
        </p:blipFill>
        <p:spPr bwMode="auto">
          <a:xfrm>
            <a:off x="4114800" y="1828800"/>
            <a:ext cx="6877471" cy="44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 2"/>
          <p:cNvSpPr/>
          <p:nvPr/>
        </p:nvSpPr>
        <p:spPr>
          <a:xfrm>
            <a:off x="0" y="0"/>
            <a:ext cx="3657600" cy="762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II. TUYẾN TRÊN THẬN</a:t>
            </a:r>
            <a:endParaRPr lang="en-US" sz="2800" dirty="0"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4110318" y="497253"/>
            <a:ext cx="76962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600" b="1" dirty="0">
                <a:solidFill>
                  <a:srgbClr val="FF0000"/>
                </a:solidFill>
              </a:rPr>
              <a:t>   </a:t>
            </a:r>
            <a:r>
              <a:rPr lang="en-US" sz="2600" b="1" dirty="0" err="1">
                <a:solidFill>
                  <a:srgbClr val="FF0000"/>
                </a:solidFill>
              </a:rPr>
              <a:t>Quan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sát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hình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vẽ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sau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đây</a:t>
            </a:r>
            <a:r>
              <a:rPr lang="en-US" sz="2600" b="1" dirty="0" smtClean="0">
                <a:solidFill>
                  <a:srgbClr val="FF0000"/>
                </a:solidFill>
              </a:rPr>
              <a:t>, </a:t>
            </a:r>
            <a:r>
              <a:rPr lang="en-US" sz="2600" b="1" dirty="0" err="1" smtClean="0">
                <a:solidFill>
                  <a:srgbClr val="FF0000"/>
                </a:solidFill>
              </a:rPr>
              <a:t>hãy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xác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định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vị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trí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và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số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lượng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của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tuyến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trên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thận</a:t>
            </a:r>
            <a:r>
              <a:rPr lang="en-US" sz="2600" b="1" dirty="0" smtClean="0">
                <a:solidFill>
                  <a:srgbClr val="FF0000"/>
                </a:solidFill>
              </a:rPr>
              <a:t>.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0" y="2438400"/>
            <a:ext cx="4114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</a:rPr>
              <a:t>Vị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trí</a:t>
            </a:r>
            <a:r>
              <a:rPr lang="en-US" sz="2800" dirty="0" smtClean="0">
                <a:solidFill>
                  <a:srgbClr val="0000FF"/>
                </a:solidFill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</a:rPr>
              <a:t>Gồm</a:t>
            </a:r>
            <a:r>
              <a:rPr lang="en-US" sz="2800" dirty="0" smtClean="0">
                <a:solidFill>
                  <a:srgbClr val="0000FF"/>
                </a:solidFill>
              </a:rPr>
              <a:t> 1 </a:t>
            </a:r>
            <a:r>
              <a:rPr lang="en-US" sz="2800" dirty="0" err="1" smtClean="0">
                <a:solidFill>
                  <a:srgbClr val="0000FF"/>
                </a:solidFill>
              </a:rPr>
              <a:t>đôi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nằm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trên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đỉnh</a:t>
            </a:r>
            <a:r>
              <a:rPr lang="en-US" sz="2800" dirty="0">
                <a:solidFill>
                  <a:srgbClr val="0000FF"/>
                </a:solidFill>
              </a:rPr>
              <a:t> 2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thận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1075"/>
            <a:ext cx="106680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7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Rectangle 5"/>
          <p:cNvSpPr>
            <a:spLocks noChangeArrowheads="1"/>
          </p:cNvSpPr>
          <p:nvPr/>
        </p:nvSpPr>
        <p:spPr bwMode="auto">
          <a:xfrm>
            <a:off x="101600" y="381000"/>
            <a:ext cx="4775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rgbClr val="0000FF"/>
              </a:solidFill>
            </a:endParaRPr>
          </a:p>
        </p:txBody>
      </p:sp>
      <p:pic>
        <p:nvPicPr>
          <p:cNvPr id="1026" name="Picture 2" descr="C:\Users\Administrator\Pictures\Cấu tạo tuyến trên thậ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1051844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75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" y="-1"/>
            <a:ext cx="12150246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"/>
            <a:ext cx="1165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33CC"/>
                </a:solidFill>
              </a:rPr>
              <a:t>Câu</a:t>
            </a:r>
            <a:r>
              <a:rPr lang="en-US" sz="5400" b="1" dirty="0" smtClean="0">
                <a:solidFill>
                  <a:srgbClr val="0033CC"/>
                </a:solidFill>
              </a:rPr>
              <a:t> 1:  </a:t>
            </a:r>
            <a:r>
              <a:rPr lang="en-US" sz="5400" b="1" dirty="0" err="1" smtClean="0">
                <a:solidFill>
                  <a:srgbClr val="0033CC"/>
                </a:solidFill>
              </a:rPr>
              <a:t>Tuyến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chỉ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đạo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hoạt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động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của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các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tuyến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nội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tuyến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khác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trong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cơ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thể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người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là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tuyến</a:t>
            </a:r>
            <a:r>
              <a:rPr lang="en-US" sz="5400" b="1" dirty="0" smtClean="0">
                <a:solidFill>
                  <a:srgbClr val="0033CC"/>
                </a:solidFill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</a:rPr>
              <a:t>nào</a:t>
            </a:r>
            <a:r>
              <a:rPr lang="en-US" sz="5400" b="1" dirty="0" smtClean="0">
                <a:solidFill>
                  <a:srgbClr val="0033CC"/>
                </a:solidFill>
              </a:rPr>
              <a:t>?</a:t>
            </a:r>
            <a:endParaRPr lang="en-US" sz="5400" b="1" dirty="0">
              <a:solidFill>
                <a:srgbClr val="0033CC"/>
              </a:solidFill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7620000" y="6096000"/>
            <a:ext cx="978408" cy="48463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9"/>
          <a:stretch/>
        </p:blipFill>
        <p:spPr>
          <a:xfrm>
            <a:off x="-23488" y="59511"/>
            <a:ext cx="12192000" cy="6946323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0" y="0"/>
            <a:ext cx="3730066" cy="762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II. </a:t>
            </a:r>
            <a:r>
              <a:rPr lang="en-US" sz="28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TUYẾN 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TRÊN THẬN</a:t>
            </a:r>
            <a:endParaRPr lang="en-US" sz="2800" dirty="0"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9849" y="1507264"/>
            <a:ext cx="6545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Tìm hiểu </a:t>
            </a:r>
            <a:r>
              <a:rPr lang="en-US" sz="3600" b="1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chức</a:t>
            </a:r>
            <a:r>
              <a:rPr lang="en-US" sz="3600" b="1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b="1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năng</a:t>
            </a:r>
            <a:r>
              <a:rPr lang="en-US" sz="3600" b="1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b="1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của</a:t>
            </a:r>
            <a:r>
              <a:rPr lang="en-US" sz="3600" b="1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b="1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các</a:t>
            </a:r>
            <a:r>
              <a:rPr lang="en-US" sz="3600" b="1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b="1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hoomon</a:t>
            </a:r>
            <a:r>
              <a:rPr lang="en-US" sz="3600" b="1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b="1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tuyến</a:t>
            </a:r>
            <a:r>
              <a:rPr lang="en-US" sz="3600" b="1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b="1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trên</a:t>
            </a:r>
            <a:r>
              <a:rPr lang="en-US" sz="3600" b="1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600" b="1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thận</a:t>
            </a:r>
            <a:r>
              <a:rPr lang="en-US" sz="36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(SGK/180)</a:t>
            </a:r>
            <a:r>
              <a:rPr lang="en-US" sz="36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. </a:t>
            </a:r>
          </a:p>
        </p:txBody>
      </p:sp>
      <p:pic>
        <p:nvPicPr>
          <p:cNvPr id="44" name="Picture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36855" r="238" b="13373"/>
          <a:stretch/>
        </p:blipFill>
        <p:spPr>
          <a:xfrm>
            <a:off x="0" y="5319486"/>
            <a:ext cx="12192000" cy="1524000"/>
          </a:xfrm>
          <a:prstGeom prst="rect">
            <a:avLst/>
          </a:prstGeom>
        </p:spPr>
      </p:pic>
      <p:pic>
        <p:nvPicPr>
          <p:cNvPr id="12" name="Picture 8" descr="Digit 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588841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0361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06400" y="1277960"/>
            <a:ext cx="6604000" cy="5410200"/>
            <a:chOff x="192" y="802"/>
            <a:chExt cx="3120" cy="3504"/>
          </a:xfrm>
        </p:grpSpPr>
        <p:pic>
          <p:nvPicPr>
            <p:cNvPr id="16400" name="Picture 23" descr="untitl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802"/>
              <a:ext cx="3024" cy="3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1" name="Text Box 25"/>
            <p:cNvSpPr txBox="1">
              <a:spLocks noChangeArrowheads="1"/>
            </p:cNvSpPr>
            <p:nvPr/>
          </p:nvSpPr>
          <p:spPr bwMode="auto">
            <a:xfrm>
              <a:off x="192" y="959"/>
              <a:ext cx="576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00FF"/>
                  </a:solidFill>
                </a:rPr>
                <a:t>Màng liên kết </a:t>
              </a:r>
            </a:p>
          </p:txBody>
        </p:sp>
        <p:sp>
          <p:nvSpPr>
            <p:cNvPr id="16402" name="Text Box 26"/>
            <p:cNvSpPr txBox="1">
              <a:spLocks noChangeArrowheads="1"/>
            </p:cNvSpPr>
            <p:nvPr/>
          </p:nvSpPr>
          <p:spPr bwMode="auto">
            <a:xfrm>
              <a:off x="238" y="2163"/>
              <a:ext cx="595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dirty="0" err="1" smtClean="0">
                  <a:solidFill>
                    <a:srgbClr val="0000FF"/>
                  </a:solidFill>
                </a:rPr>
                <a:t>Vỏ</a:t>
              </a:r>
              <a:endParaRPr lang="en-US" sz="2000" dirty="0">
                <a:solidFill>
                  <a:srgbClr val="0000FF"/>
                </a:solidFill>
              </a:endParaRP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dirty="0" err="1" smtClean="0">
                  <a:solidFill>
                    <a:srgbClr val="0000FF"/>
                  </a:solidFill>
                </a:rPr>
                <a:t>tuyến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6403" name="Text Box 27"/>
            <p:cNvSpPr txBox="1">
              <a:spLocks noChangeArrowheads="1"/>
            </p:cNvSpPr>
            <p:nvPr/>
          </p:nvSpPr>
          <p:spPr bwMode="auto">
            <a:xfrm>
              <a:off x="226" y="3509"/>
              <a:ext cx="1152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dirty="0" err="1">
                  <a:solidFill>
                    <a:srgbClr val="0000FF"/>
                  </a:solidFill>
                </a:rPr>
                <a:t>Tủy</a:t>
              </a:r>
              <a:r>
                <a:rPr lang="en-US" sz="2000" dirty="0">
                  <a:solidFill>
                    <a:srgbClr val="0000FF"/>
                  </a:solidFill>
                </a:rPr>
                <a:t> 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dirty="0" err="1">
                  <a:solidFill>
                    <a:srgbClr val="0000FF"/>
                  </a:solidFill>
                </a:rPr>
                <a:t>tuyến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5181600" y="1981202"/>
            <a:ext cx="1422400" cy="46166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Lớp cầu</a:t>
            </a: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5283200" y="3276602"/>
            <a:ext cx="1016000" cy="8302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Lớp sợi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5181600" y="4648202"/>
            <a:ext cx="1016000" cy="8302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Lớp lưới</a:t>
            </a: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7518400" y="2057401"/>
            <a:ext cx="44704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en-US" sz="2400" dirty="0" err="1" smtClean="0">
                <a:solidFill>
                  <a:srgbClr val="0000FF"/>
                </a:solidFill>
              </a:rPr>
              <a:t>Tiết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hoocmon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muối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natri</a:t>
            </a:r>
            <a:r>
              <a:rPr lang="en-US" sz="2400" dirty="0">
                <a:solidFill>
                  <a:srgbClr val="0000FF"/>
                </a:solidFill>
              </a:rPr>
              <a:t>, kali </a:t>
            </a:r>
            <a:r>
              <a:rPr lang="en-US" sz="2400" dirty="0" err="1">
                <a:solidFill>
                  <a:srgbClr val="0000FF"/>
                </a:solidFill>
              </a:rPr>
              <a:t>trong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máu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7518400" y="3429002"/>
            <a:ext cx="4470400" cy="830263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en-US" sz="2400" dirty="0" err="1">
                <a:solidFill>
                  <a:srgbClr val="0000FF"/>
                </a:solidFill>
              </a:rPr>
              <a:t>Tiết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hoocmon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pPr algn="just" eaLnBrk="1" hangingPunct="1"/>
            <a:r>
              <a:rPr lang="en-US" sz="2400" dirty="0" err="1">
                <a:solidFill>
                  <a:srgbClr val="0000FF"/>
                </a:solidFill>
              </a:rPr>
              <a:t>đường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huyết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7518400" y="4692652"/>
            <a:ext cx="4470400" cy="830263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en-US" sz="2400" dirty="0" err="1">
                <a:solidFill>
                  <a:srgbClr val="0000FF"/>
                </a:solidFill>
              </a:rPr>
              <a:t>Tiết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hoocmon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pPr algn="just" eaLnBrk="1" hangingPunct="1"/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dục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nam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7518400" y="5734735"/>
            <a:ext cx="4470399" cy="461665"/>
          </a:xfrm>
          <a:prstGeom prst="rect">
            <a:avLst/>
          </a:prstGeom>
          <a:solidFill>
            <a:srgbClr val="FF7C8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400" dirty="0" err="1" smtClean="0">
                <a:solidFill>
                  <a:srgbClr val="0000FF"/>
                </a:solidFill>
              </a:rPr>
              <a:t>Tiết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Ađrênalin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và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Norađrênalin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4673600" y="2438400"/>
            <a:ext cx="2743200" cy="3505200"/>
            <a:chOff x="2208" y="1536"/>
            <a:chExt cx="1296" cy="2208"/>
          </a:xfrm>
        </p:grpSpPr>
        <p:sp>
          <p:nvSpPr>
            <p:cNvPr id="16396" name="Line 33"/>
            <p:cNvSpPr>
              <a:spLocks noChangeShapeType="1"/>
            </p:cNvSpPr>
            <p:nvPr/>
          </p:nvSpPr>
          <p:spPr bwMode="auto">
            <a:xfrm>
              <a:off x="3120" y="153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Line 34"/>
            <p:cNvSpPr>
              <a:spLocks noChangeShapeType="1"/>
            </p:cNvSpPr>
            <p:nvPr/>
          </p:nvSpPr>
          <p:spPr bwMode="auto">
            <a:xfrm>
              <a:off x="3024" y="235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Line 35"/>
            <p:cNvSpPr>
              <a:spLocks noChangeShapeType="1"/>
            </p:cNvSpPr>
            <p:nvPr/>
          </p:nvSpPr>
          <p:spPr bwMode="auto">
            <a:xfrm flipV="1">
              <a:off x="2976" y="316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Line 36"/>
            <p:cNvSpPr>
              <a:spLocks noChangeShapeType="1"/>
            </p:cNvSpPr>
            <p:nvPr/>
          </p:nvSpPr>
          <p:spPr bwMode="auto">
            <a:xfrm>
              <a:off x="2208" y="3744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5" name="Rectangle 5"/>
          <p:cNvSpPr>
            <a:spLocks noChangeArrowheads="1"/>
          </p:cNvSpPr>
          <p:nvPr/>
        </p:nvSpPr>
        <p:spPr bwMode="auto">
          <a:xfrm>
            <a:off x="101600" y="381000"/>
            <a:ext cx="4775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CHỨC NĂNG CỦA CÁC HOOCMON TUYẾN TRÊN THẬN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23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1" grpId="0" animBg="1"/>
      <p:bldP spid="23572" grpId="0" animBg="1"/>
      <p:bldP spid="23573" grpId="0" animBg="1"/>
      <p:bldP spid="23580" grpId="0" animBg="1"/>
      <p:bldP spid="23581" grpId="0" animBg="1"/>
      <p:bldP spid="23582" grpId="0" animBg="1"/>
      <p:bldP spid="23583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609600" y="533400"/>
            <a:ext cx="11430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3200" b="1" dirty="0" smtClean="0">
                <a:solidFill>
                  <a:srgbClr val="0000FF"/>
                </a:solidFill>
                <a:cs typeface="Times New Roman" pitchFamily="18" charset="0"/>
              </a:rPr>
              <a:t>+ </a:t>
            </a:r>
            <a:r>
              <a:rPr lang="en-US" sz="3200" b="1" dirty="0" err="1" smtClean="0">
                <a:solidFill>
                  <a:srgbClr val="0000FF"/>
                </a:solidFill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vỏ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hoocmon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hoà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cs typeface="Times New Roman" pitchFamily="18" charset="0"/>
              </a:rPr>
              <a:t>……………,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hoà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0000FF"/>
                </a:solidFill>
                <a:cs typeface="Times New Roman" pitchFamily="18" charset="0"/>
              </a:rPr>
              <a:t>muối</a:t>
            </a:r>
            <a:r>
              <a:rPr lang="en-US" sz="320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00FF"/>
                </a:solidFill>
                <a:cs typeface="Times New Roman" pitchFamily="18" charset="0"/>
              </a:rPr>
              <a:t>……   , 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Kali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máu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thay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đổi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cs typeface="Times New Roman" pitchFamily="18" charset="0"/>
              </a:rPr>
              <a:t>………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dục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Nam.</a:t>
            </a:r>
          </a:p>
          <a:p>
            <a:pPr eaLnBrk="1" hangingPunct="1"/>
            <a:r>
              <a:rPr lang="en-US" sz="3200" b="1" dirty="0" smtClean="0">
                <a:solidFill>
                  <a:srgbClr val="0000FF"/>
                </a:solidFill>
                <a:cs typeface="Times New Roman" pitchFamily="18" charset="0"/>
              </a:rPr>
              <a:t>+ </a:t>
            </a:r>
            <a:r>
              <a:rPr lang="en-US" sz="3200" b="1" dirty="0" err="1" smtClean="0">
                <a:solidFill>
                  <a:srgbClr val="0000FF"/>
                </a:solidFill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tuỷ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cs typeface="Times New Roman" pitchFamily="18" charset="0"/>
              </a:rPr>
              <a:t>……………………………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hoà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tim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mạch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hô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hấp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góp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glucagon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chỉnh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máu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0" y="959223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7779" y="1476763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3832" y="1970385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1259" y="2410691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9795" y="1459350"/>
            <a:ext cx="11250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Natri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94694" y="968188"/>
            <a:ext cx="248770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9899" y="1944997"/>
            <a:ext cx="15023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6492" y="2487925"/>
            <a:ext cx="45268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adrenalin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noraderenalin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35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32838"/>
            <a:ext cx="10668000" cy="563563"/>
          </a:xfrm>
        </p:spPr>
        <p:txBody>
          <a:bodyPr/>
          <a:lstStyle/>
          <a:p>
            <a:pPr eaLnBrk="1" hangingPunct="1"/>
            <a:r>
              <a:rPr lang="en-US" sz="2800" b="1">
                <a:solidFill>
                  <a:srgbClr val="0000FF"/>
                </a:solidFill>
                <a:latin typeface="Arial" charset="0"/>
              </a:rPr>
              <a:t>Hội chứng Cushing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1028709"/>
            <a:ext cx="10972800" cy="1371600"/>
          </a:xfrm>
        </p:spPr>
        <p:txBody>
          <a:bodyPr>
            <a:normAutofit lnSpcReduction="10000"/>
          </a:bodyPr>
          <a:lstStyle/>
          <a:p>
            <a:pPr marL="0" indent="0" algn="just" eaLnBrk="1" hangingPunct="1">
              <a:buFontTx/>
              <a:buNone/>
            </a:pPr>
            <a:r>
              <a:rPr lang="en-US" sz="2400" i="1" dirty="0">
                <a:latin typeface="Arial" charset="0"/>
              </a:rPr>
              <a:t>Do </a:t>
            </a:r>
            <a:r>
              <a:rPr lang="en-US" sz="2400" i="1" dirty="0" err="1">
                <a:latin typeface="Arial" charset="0"/>
              </a:rPr>
              <a:t>lớp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giữa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tuyến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trên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thận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tiết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nhiều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hoocmôn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gây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rối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loạn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chuyển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hóa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gluxit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và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prôtêin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làm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đường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huyết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tăng</a:t>
            </a:r>
            <a:r>
              <a:rPr lang="en-US" sz="2400" i="1" dirty="0">
                <a:latin typeface="Arial" charset="0"/>
              </a:rPr>
              <a:t>, </a:t>
            </a:r>
            <a:r>
              <a:rPr lang="en-US" sz="2400" i="1" dirty="0" err="1">
                <a:latin typeface="Arial" charset="0"/>
              </a:rPr>
              <a:t>huyết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áp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cao</a:t>
            </a:r>
            <a:r>
              <a:rPr lang="en-US" sz="2400" i="1" dirty="0">
                <a:latin typeface="Arial" charset="0"/>
              </a:rPr>
              <a:t>, </a:t>
            </a:r>
            <a:r>
              <a:rPr lang="en-US" sz="2400" i="1" dirty="0" err="1">
                <a:latin typeface="Arial" charset="0"/>
              </a:rPr>
              <a:t>cơ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yếu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và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phù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nề</a:t>
            </a:r>
            <a:r>
              <a:rPr lang="en-US" sz="2400" i="1" dirty="0">
                <a:latin typeface="Arial" charset="0"/>
              </a:rPr>
              <a:t>. </a:t>
            </a:r>
            <a:r>
              <a:rPr lang="en-US" sz="2400" i="1" dirty="0" err="1">
                <a:latin typeface="Arial" charset="0"/>
              </a:rPr>
              <a:t>Khối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lượng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của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xương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và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cơ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bị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giảm</a:t>
            </a:r>
            <a:r>
              <a:rPr lang="en-US" sz="2400" i="1" dirty="0">
                <a:latin typeface="Arial" charset="0"/>
              </a:rPr>
              <a:t> do </a:t>
            </a:r>
            <a:r>
              <a:rPr lang="en-US" sz="2400" i="1" dirty="0" err="1">
                <a:latin typeface="Arial" charset="0"/>
              </a:rPr>
              <a:t>prôtêin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bị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phân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 smtClean="0">
                <a:latin typeface="Arial" charset="0"/>
              </a:rPr>
              <a:t>giải</a:t>
            </a:r>
            <a:r>
              <a:rPr lang="en-US" sz="2400" i="1" dirty="0">
                <a:latin typeface="Arial" charset="0"/>
              </a:rPr>
              <a:t>,</a:t>
            </a:r>
            <a:r>
              <a:rPr lang="en-US" sz="2400" i="1" dirty="0" smtClean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có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trường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hợp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bệnh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nhân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tích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mỡ</a:t>
            </a:r>
            <a:r>
              <a:rPr lang="en-US" sz="2400" i="1" dirty="0">
                <a:latin typeface="Arial" charset="0"/>
              </a:rPr>
              <a:t> ở </a:t>
            </a:r>
            <a:r>
              <a:rPr lang="en-US" sz="2400" i="1" dirty="0" err="1">
                <a:latin typeface="Arial" charset="0"/>
              </a:rPr>
              <a:t>vai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hoặc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mặt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gây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vai</a:t>
            </a:r>
            <a:r>
              <a:rPr lang="en-US" sz="2400" i="1" dirty="0">
                <a:latin typeface="Arial" charset="0"/>
              </a:rPr>
              <a:t> u, </a:t>
            </a:r>
            <a:r>
              <a:rPr lang="en-US" sz="2400" i="1" dirty="0" err="1">
                <a:latin typeface="Arial" charset="0"/>
              </a:rPr>
              <a:t>mặt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phị</a:t>
            </a:r>
            <a:r>
              <a:rPr lang="en-US" sz="2400" i="1" dirty="0">
                <a:latin typeface="Arial" charset="0"/>
              </a:rPr>
              <a:t>.</a:t>
            </a:r>
            <a:endParaRPr lang="vi-VN" sz="2400" i="1" dirty="0">
              <a:latin typeface="Arial" charset="0"/>
            </a:endParaRP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2971664" y="5926574"/>
            <a:ext cx="92498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>
                <a:solidFill>
                  <a:srgbClr val="FF0000"/>
                </a:solidFill>
              </a:rPr>
              <a:t>Hình 57-3. Bệnh nhân mắc hội chứng Cushing </a:t>
            </a:r>
          </a:p>
        </p:txBody>
      </p:sp>
      <p:pic>
        <p:nvPicPr>
          <p:cNvPr id="7" name="Picture 2" descr="HOI CHUNG CUSH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33" y="2465824"/>
            <a:ext cx="64008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716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18435" grpId="0" build="p"/>
      <p:bldP spid="184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143000"/>
            <a:ext cx="10363200" cy="5105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soạn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Tuyến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dục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+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Tổ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1: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Vai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chức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năng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tinh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Hoocmon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dục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hoocmon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+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Tổ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chức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năng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buồng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trứng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Hoocmon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dục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hoocmon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+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Tổ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3: Cho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dậy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thì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chính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Ý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giữ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gìn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vệ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tuyến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dục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thời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kỳ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dậy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thì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2 Tieu de rat dai 01" panose="02000000000000000000" pitchFamily="2" charset="0"/>
              <a:ea typeface="#9Slide02 Tieu de rat dai 01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Tieu de rat dai 01" panose="02000000000000000000" pitchFamily="2" charset="0"/>
              <a:ea typeface="#9Slide02 Tieu de rat dai 01" panose="02000000000000000000" pitchFamily="2" charset="0"/>
              <a:cs typeface="+mn-cs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3707654" y="228600"/>
            <a:ext cx="3730066" cy="762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Hướng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dẫn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nhà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Tieu de rat dai 01" panose="02000000000000000000" pitchFamily="2" charset="0"/>
              <a:ea typeface="#9Slide02 Tieu de rat dai 01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7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2818" y="1042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5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>
            <a:extLst>
              <a:ext uri="{FF2B5EF4-FFF2-40B4-BE49-F238E27FC236}">
                <a16:creationId xmlns:a16="http://schemas.microsoft.com/office/drawing/2014/main" id="{70514BFE-D6BB-48E7-8B89-D20DAA64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349AF-27E3-413E-AAFB-29A15560DD01}"/>
              </a:ext>
            </a:extLst>
          </p:cNvPr>
          <p:cNvSpPr txBox="1"/>
          <p:nvPr/>
        </p:nvSpPr>
        <p:spPr>
          <a:xfrm>
            <a:off x="1940641" y="2059437"/>
            <a:ext cx="843525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 thí sinh lần lượt trả lời </a:t>
            </a:r>
            <a:r>
              <a:rPr lang="fr-FR" sz="3200" b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fr-FR" sz="32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câu hỏi </a:t>
            </a:r>
            <a:r>
              <a:rPr lang="fr-FR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 chương </a:t>
            </a:r>
            <a:r>
              <a:rPr lang="fr-FR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trình. Thí </a:t>
            </a:r>
            <a:r>
              <a:rPr lang="fr-FR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sinh trả lời </a:t>
            </a:r>
            <a:r>
              <a:rPr lang="fr-FR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đưa đáp án lên. </a:t>
            </a:r>
            <a:r>
              <a:rPr lang="fr-FR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Nếu trả lời đúng thì được giữ lại </a:t>
            </a:r>
            <a:r>
              <a:rPr lang="fr-FR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để </a:t>
            </a:r>
            <a:r>
              <a:rPr lang="fr-FR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trả lời câu tiếp theo. Nếu sai bị loại và </a:t>
            </a:r>
            <a:r>
              <a:rPr lang="fr-FR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 được trả lời các câu tiếp theo. </a:t>
            </a:r>
            <a:r>
              <a:rPr lang="fr-FR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Thí sinh còn lại cuối cùng là người xuất sắc nhất. Người nào trả lời đúng câu hỏi cuối cùng là người chiến thắng, rung được chuông vàng.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068243" y="852332"/>
            <a:ext cx="640739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44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01" y="-123663"/>
            <a:ext cx="2721429" cy="2721429"/>
          </a:xfrm>
          <a:prstGeom prst="rect">
            <a:avLst/>
          </a:prstGeom>
        </p:spPr>
      </p:pic>
      <p:pic>
        <p:nvPicPr>
          <p:cNvPr id="3" name="Nhac RCV">
            <a:hlinkClick r:id="" action="ppaction://media"/>
            <a:extLst>
              <a:ext uri="{FF2B5EF4-FFF2-40B4-BE49-F238E27FC236}">
                <a16:creationId xmlns:a16="http://schemas.microsoft.com/office/drawing/2014/main" id="{B129DF28-4564-4F2F-A4BC-626EE5041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52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1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8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2133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457200" y="1584291"/>
            <a:ext cx="13563600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2133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771" y="-411076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Hoocmôn insulin do tuyến tuỵ tiết ra có tác dụng </a:t>
            </a:r>
            <a:r>
              <a:rPr lang="en-US" sz="3200" smtClean="0">
                <a:solidFill>
                  <a:schemeClr val="bg1"/>
                </a:solidFill>
              </a:rPr>
              <a:t>chuyển hóa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609600" y="3740167"/>
            <a:ext cx="4851400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2" y="3732601"/>
            <a:ext cx="5285757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609600" y="4853547"/>
            <a:ext cx="4856713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94163" y="4858399"/>
            <a:ext cx="5245436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093655" y="4081577"/>
            <a:ext cx="40338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vi-VN" sz="2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glicôgen thành tinh bột</a:t>
            </a:r>
            <a:r>
              <a:rPr lang="vi-VN" sz="2400"/>
              <a:t>.</a:t>
            </a:r>
            <a:endParaRPr lang="en-US" sz="2400">
              <a:latin typeface="Montserra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108895" y="5156356"/>
            <a:ext cx="41392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600" b="1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</a:t>
            </a:r>
            <a:r>
              <a:rPr lang="vi-VN" sz="2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glicôgen thành glucôzơ</a:t>
            </a:r>
            <a:r>
              <a:rPr lang="en-US" sz="2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endParaRPr lang="fr-FR" sz="26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80659" y="4112764"/>
            <a:ext cx="4227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6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glucôzơ thành tinh bột.</a:t>
            </a:r>
            <a:endParaRPr lang="fr-FR" sz="26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02656" y="5194957"/>
            <a:ext cx="4227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</a:t>
            </a:r>
            <a:r>
              <a:rPr lang="en-US" sz="2600" b="1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glucôzơ thành glicôgen</a:t>
            </a:r>
            <a:r>
              <a:rPr lang="en-US" sz="2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endParaRPr lang="fr-FR" sz="26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5A10B0C-9286-4B1F-92AC-26C620EC5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2133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915162" y="1584291"/>
            <a:ext cx="14021562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2133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771" y="-411076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Hoocmôn insulin do tuyến tuỵ tiết ra có tác dụng </a:t>
            </a:r>
            <a:r>
              <a:rPr lang="en-US" sz="3200" smtClean="0">
                <a:solidFill>
                  <a:schemeClr val="bg1"/>
                </a:solidFill>
              </a:rPr>
              <a:t>chuyển hóa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609600" y="3740167"/>
            <a:ext cx="5334000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083554" y="3732601"/>
            <a:ext cx="5956045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609600" y="4853547"/>
            <a:ext cx="5334000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083554" y="4858399"/>
            <a:ext cx="5956045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093655" y="4081577"/>
            <a:ext cx="4468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glicôgen thành tinh bột</a:t>
            </a:r>
            <a:r>
              <a:rPr lang="vi-VN" sz="2800"/>
              <a:t>.</a:t>
            </a:r>
            <a:endParaRPr lang="en-US" sz="2800">
              <a:latin typeface="Montserra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108894" y="5156356"/>
            <a:ext cx="445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800" b="1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glicôgen thành glucôzơ</a:t>
            </a:r>
            <a:r>
              <a:rPr lang="en-US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6677176" y="4112764"/>
            <a:ext cx="483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800" b="1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glucôzơ thành tinh bột</a:t>
            </a:r>
            <a:r>
              <a:rPr lang="vi-VN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6677176" y="5194957"/>
            <a:ext cx="4752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</a:t>
            </a:r>
            <a:r>
              <a:rPr lang="en-US" sz="2800" b="1">
                <a:solidFill>
                  <a:srgbClr val="FFC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80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glucôzơ </a:t>
            </a:r>
            <a:r>
              <a:rPr lang="vi-VN" sz="280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thành glicôgen</a:t>
            </a:r>
            <a:r>
              <a:rPr lang="en-US" sz="280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5A10B0C-9286-4B1F-92AC-26C620EC5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086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58429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Nhóm nào dưới đây gồm hai loại hoocmôn có tác dụng sinh lý trái ngược nhau?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2031" y="3740167"/>
            <a:ext cx="5158969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5131036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2031" y="4853547"/>
            <a:ext cx="516428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5" y="4845981"/>
            <a:ext cx="5125723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16741" y="4148205"/>
            <a:ext cx="41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Insulin và canxitônin.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0971" y="5226661"/>
            <a:ext cx="39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Insulin và glucagôn</a:t>
            </a:r>
            <a:r>
              <a:rPr lang="en-US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421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Ôxitôxin và tirôxin.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42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Insulin và tirôxin</a:t>
            </a:r>
            <a:r>
              <a:rPr lang="en-US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12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" y="-17930"/>
            <a:ext cx="12150246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008" y="304800"/>
            <a:ext cx="11594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33CC"/>
                </a:solidFill>
              </a:rPr>
              <a:t>Câu</a:t>
            </a:r>
            <a:r>
              <a:rPr lang="en-US" sz="4800" b="1" dirty="0" smtClean="0">
                <a:solidFill>
                  <a:srgbClr val="0033CC"/>
                </a:solidFill>
              </a:rPr>
              <a:t> 2: </a:t>
            </a:r>
            <a:r>
              <a:rPr lang="en-US" sz="4800" b="1" dirty="0" err="1" smtClean="0">
                <a:solidFill>
                  <a:srgbClr val="0033CC"/>
                </a:solidFill>
              </a:rPr>
              <a:t>Tuyến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nội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tiết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nào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có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kích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thước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lớn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nhất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trong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cơ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thể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người</a:t>
            </a:r>
            <a:r>
              <a:rPr lang="en-US" sz="4800" b="1" dirty="0" smtClean="0">
                <a:solidFill>
                  <a:srgbClr val="0033CC"/>
                </a:solidFill>
              </a:rPr>
              <a:t>?</a:t>
            </a:r>
            <a:endParaRPr lang="en-US" sz="4800" b="1" dirty="0">
              <a:solidFill>
                <a:srgbClr val="0033CC"/>
              </a:solidFill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7620000" y="6096000"/>
            <a:ext cx="978408" cy="48463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0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58429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Nhóm nào dưới đây gồm hai loại hoocmôn có tác dụng sinh lý trái ngược nhau?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2031" y="3740167"/>
            <a:ext cx="5158969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5131036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2031" y="4853547"/>
            <a:ext cx="516428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5" y="4845981"/>
            <a:ext cx="5125723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16741" y="4148205"/>
            <a:ext cx="41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Insulin và canxitônin.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0971" y="5226661"/>
            <a:ext cx="39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800" b="1">
                <a:solidFill>
                  <a:srgbClr val="FFC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80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Insulin và glucagôn</a:t>
            </a:r>
            <a:r>
              <a:rPr lang="en-US" sz="280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421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Ôxitôxin và tirôxin.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42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Insulin và tirôxin</a:t>
            </a:r>
            <a:r>
              <a:rPr lang="en-US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87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58429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</a:t>
            </a:r>
            <a:r>
              <a:rPr lang="fr-FR" sz="4800" b="1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  <a:endParaRPr lang="fr-FR" sz="4800" b="1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125438" y="2290631"/>
            <a:ext cx="1074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Bệnh tiểu đường có liên quan đến sự thiếu hụt hoặc rối loạn hoạt tính của hoocmôn nào dưới đây?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2031" y="3740167"/>
            <a:ext cx="5158969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5131036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2031" y="4853547"/>
            <a:ext cx="516428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5" y="4845981"/>
            <a:ext cx="5125723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16741" y="4148205"/>
            <a:ext cx="41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GH</a:t>
            </a:r>
            <a:r>
              <a:rPr lang="vi-VN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0971" y="5226661"/>
            <a:ext cx="39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Insulin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421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Glucagôn</a:t>
            </a:r>
            <a:r>
              <a:rPr lang="vi-VN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42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Ađrênalin.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12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58429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</a:t>
            </a:r>
            <a:r>
              <a:rPr lang="fr-FR" sz="4800" b="1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  <a:endParaRPr lang="fr-FR" sz="4800" b="1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182620" y="2196872"/>
            <a:ext cx="9669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Bệnh tiểu đường có liên quan đến sự thiếu hụt hoặc rối loạn hoạt tính của hoocmôn nào dưới đây?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2031" y="3740167"/>
            <a:ext cx="5158969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5131036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2031" y="4853547"/>
            <a:ext cx="516428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5" y="4845981"/>
            <a:ext cx="5125723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16741" y="4148205"/>
            <a:ext cx="41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GH</a:t>
            </a:r>
            <a:r>
              <a:rPr lang="vi-VN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0971" y="5226661"/>
            <a:ext cx="39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800" b="1">
                <a:solidFill>
                  <a:srgbClr val="FFC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80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Insulin</a:t>
            </a:r>
            <a:r>
              <a:rPr lang="en-US" sz="280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421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vi-VN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lucagôn.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42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Ađrênalin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50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58429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720212" y="2308109"/>
            <a:ext cx="11260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Hoocmôn nào dưới đây do phần tuỷ tuyến trên thận tiết ra?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2031" y="3740167"/>
            <a:ext cx="5158969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5131036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2031" y="4853547"/>
            <a:ext cx="516428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5" y="4845981"/>
            <a:ext cx="5125723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16741" y="4148205"/>
            <a:ext cx="41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en-US" sz="2800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Nora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đrênalin</a:t>
            </a:r>
            <a:r>
              <a:rPr lang="en-US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0971" y="5226661"/>
            <a:ext cx="39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Canxitônin.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421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Cooctizôn</a:t>
            </a:r>
            <a:r>
              <a:rPr lang="vi-VN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42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Tirôxin.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8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12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58429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4</a:t>
            </a:r>
          </a:p>
        </p:txBody>
      </p:sp>
      <p:pic>
        <p:nvPicPr>
          <p:cNvPr id="20" name="Picture 19" descr="Logo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755792" y="2196872"/>
            <a:ext cx="1101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Hoocmôn nào dưới đây do phần tuỷ tuyến trên thận tiết ra?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2031" y="3740167"/>
            <a:ext cx="5158969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5131036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2031" y="4853547"/>
            <a:ext cx="516428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5" y="4845981"/>
            <a:ext cx="5125723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16741" y="4148205"/>
            <a:ext cx="41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en-US" sz="2800">
                <a:solidFill>
                  <a:srgbClr val="FFC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Nora</a:t>
            </a:r>
            <a:r>
              <a:rPr lang="en-US" sz="280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đrênalin.</a:t>
            </a:r>
            <a:endParaRPr lang="fr-FR" sz="280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0971" y="5226661"/>
            <a:ext cx="39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Canxitônin.</a:t>
            </a:r>
            <a:endParaRPr lang="fr-FR" sz="280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421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Cooctizôn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42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Tirôxin.</a:t>
            </a:r>
          </a:p>
        </p:txBody>
      </p:sp>
    </p:spTree>
    <p:extLst>
      <p:ext uri="{BB962C8B-B14F-4D97-AF65-F5344CB8AC3E}">
        <p14:creationId xmlns:p14="http://schemas.microsoft.com/office/powerpoint/2010/main" val="67225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58429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</a:t>
            </a:r>
            <a:r>
              <a:rPr lang="fr-FR" sz="4800" b="1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</a:t>
            </a:r>
            <a:endParaRPr lang="fr-FR" sz="4800" b="1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720212" y="2308109"/>
            <a:ext cx="11260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Hoocmôn điều hoà sinh dục nam có thể được tiết ra bởi tuyến nội tiết nào dưới đây?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2031" y="3740167"/>
            <a:ext cx="5158969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5131036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2031" y="4853547"/>
            <a:ext cx="516428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5" y="4845981"/>
            <a:ext cx="5125723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16741" y="4148205"/>
            <a:ext cx="41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en-US" sz="2800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Tuyến tùng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0971" y="5226661"/>
            <a:ext cx="39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Tuyến tụy.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421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uyến trên thận</a:t>
            </a:r>
            <a:r>
              <a:rPr lang="vi-VN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42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Tuyến giáp.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12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58429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</a:t>
            </a:r>
            <a:r>
              <a:rPr lang="fr-FR" sz="4800" b="1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</a:t>
            </a:r>
            <a:endParaRPr lang="fr-FR" sz="4800" b="1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755792" y="2196872"/>
            <a:ext cx="11015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Hoocmôn điều hoà sinh dục nam có thể được tiết ra bởi tuyến nội tiết nào dưới đây?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2031" y="3740167"/>
            <a:ext cx="5158969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5131036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2031" y="4853547"/>
            <a:ext cx="516428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5" y="4845981"/>
            <a:ext cx="5125723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16741" y="4148205"/>
            <a:ext cx="41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Tuyến tùng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0971" y="5226661"/>
            <a:ext cx="39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Tuyến tụy.</a:t>
            </a:r>
            <a:endParaRPr lang="fr-FR" sz="280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421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800" b="1">
                <a:solidFill>
                  <a:srgbClr val="FFC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Tuyến trên thận</a:t>
            </a:r>
            <a:r>
              <a:rPr lang="vi-VN" sz="280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42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Tuyến giáp.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7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58429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</a:t>
            </a:r>
            <a:r>
              <a:rPr lang="fr-FR" sz="4800" b="1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</a:t>
            </a:r>
            <a:endParaRPr lang="fr-FR" sz="4800" b="1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720212" y="2308109"/>
            <a:ext cx="11260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Hoocmôn ađrênalin gây ra tác dụng sinh lí nào dưới đây?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2031" y="3740167"/>
            <a:ext cx="5158969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5131036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2031" y="4853547"/>
            <a:ext cx="516428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5" y="4845981"/>
            <a:ext cx="5125723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16741" y="4148205"/>
            <a:ext cx="41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en-US" sz="2800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Cả A, B, C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0971" y="5226661"/>
            <a:ext cx="39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Tăng nhịp tim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421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Dãn phế quản</a:t>
            </a:r>
            <a:r>
              <a:rPr lang="vi-VN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42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Tăng nhịp hô hấp.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7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12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58429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</a:t>
            </a:r>
            <a:r>
              <a:rPr lang="fr-FR" sz="4800" b="1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</a:t>
            </a:r>
            <a:endParaRPr lang="fr-FR" sz="4800" b="1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755792" y="2196872"/>
            <a:ext cx="1101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Hoocmôn ađrênalin gây ra tác dụng sinh lí nào dưới đây?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2031" y="3740167"/>
            <a:ext cx="5158969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5131036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2031" y="4853547"/>
            <a:ext cx="516428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5" y="4845981"/>
            <a:ext cx="5125723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16741" y="4148205"/>
            <a:ext cx="41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en-US" sz="2800" smtClean="0">
                <a:solidFill>
                  <a:srgbClr val="FFC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Cả B, C, D</a:t>
            </a:r>
            <a:r>
              <a:rPr lang="en-US" sz="280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0971" y="5226661"/>
            <a:ext cx="39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Tăng nhịp tim.</a:t>
            </a:r>
            <a:endParaRPr lang="fr-FR" sz="280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421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Dãn phế quản</a:t>
            </a:r>
            <a:r>
              <a:rPr lang="vi-VN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42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Tăng nhịp hô hấp.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5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58429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7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720212" y="2308109"/>
            <a:ext cx="11260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Ở đảo tuỵ của người có bao nhiêu loại tế bào có khả năng tiết hoocmôn điều hoà đường huyết?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2031" y="3740167"/>
            <a:ext cx="5158969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5131036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2031" y="4853547"/>
            <a:ext cx="516428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5" y="4845981"/>
            <a:ext cx="5125723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16741" y="4148205"/>
            <a:ext cx="41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en-US" sz="2800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 loại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0971" y="5226661"/>
            <a:ext cx="39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 loại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421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loại</a:t>
            </a:r>
            <a:r>
              <a:rPr lang="vi-VN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42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loại.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8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12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" y="-1"/>
            <a:ext cx="12150246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04800"/>
            <a:ext cx="1104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33CC"/>
                </a:solidFill>
              </a:rPr>
              <a:t>Câu</a:t>
            </a:r>
            <a:r>
              <a:rPr lang="en-US" sz="4800" b="1" dirty="0" smtClean="0">
                <a:solidFill>
                  <a:srgbClr val="0033CC"/>
                </a:solidFill>
              </a:rPr>
              <a:t> 3: </a:t>
            </a:r>
            <a:r>
              <a:rPr lang="en-US" sz="4800" b="1" dirty="0" err="1" smtClean="0">
                <a:solidFill>
                  <a:srgbClr val="0033CC"/>
                </a:solidFill>
              </a:rPr>
              <a:t>Hoocmon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nào</a:t>
            </a:r>
            <a:r>
              <a:rPr lang="en-US" sz="4800" b="1" dirty="0" smtClean="0">
                <a:solidFill>
                  <a:srgbClr val="0033CC"/>
                </a:solidFill>
              </a:rPr>
              <a:t> do </a:t>
            </a:r>
            <a:r>
              <a:rPr lang="en-US" sz="4800" b="1" dirty="0" err="1" smtClean="0">
                <a:solidFill>
                  <a:srgbClr val="0033CC"/>
                </a:solidFill>
              </a:rPr>
              <a:t>thùy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trước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tuyến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yên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tiết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ra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có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tác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dụng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lên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sự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tăng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trưởng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của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cơ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thể</a:t>
            </a:r>
            <a:r>
              <a:rPr lang="en-US" sz="4800" b="1" dirty="0" smtClean="0">
                <a:solidFill>
                  <a:srgbClr val="0033CC"/>
                </a:solidFill>
              </a:rPr>
              <a:t>?</a:t>
            </a:r>
            <a:endParaRPr lang="en-US" sz="4800" b="1" dirty="0">
              <a:solidFill>
                <a:srgbClr val="0033CC"/>
              </a:solidFill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7620000" y="6096000"/>
            <a:ext cx="978408" cy="48463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0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58429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</a:t>
            </a:r>
            <a:r>
              <a:rPr lang="fr-FR" sz="4800" b="1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7</a:t>
            </a:r>
            <a:endParaRPr lang="fr-FR" sz="4800" b="1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755792" y="2196872"/>
            <a:ext cx="11015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Ở đảo tuỵ của người có bao nhiêu loại tế bào có khả năng tiết hoocmôn điều hoà đường huyết?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2031" y="3740167"/>
            <a:ext cx="5158969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5131036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2031" y="4853547"/>
            <a:ext cx="516428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5" y="4845981"/>
            <a:ext cx="5125723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16741" y="4148205"/>
            <a:ext cx="41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 loại.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0971" y="5226661"/>
            <a:ext cx="39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en-US" sz="2800" b="1">
                <a:solidFill>
                  <a:srgbClr val="FFC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 loại.</a:t>
            </a:r>
            <a:endParaRPr lang="fr-FR" sz="280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421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800" b="1"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loại</a:t>
            </a:r>
            <a:r>
              <a:rPr lang="vi-VN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42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loại.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73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58429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</a:t>
            </a:r>
            <a:r>
              <a:rPr lang="fr-FR" sz="4800" b="1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</a:t>
            </a:r>
            <a:endParaRPr lang="fr-FR" sz="4800" b="1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720212" y="2308109"/>
            <a:ext cx="11260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Có những hoocmôn nào giúp điều chỉnh đường huyết khi cơ thể bị hạ đường huyết?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312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20908" y="1670210"/>
            <a:ext cx="14276904" cy="550230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8118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</a:t>
            </a:r>
            <a:r>
              <a:rPr lang="fr-FR" sz="4800" b="1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</a:t>
            </a:r>
            <a:endParaRPr lang="fr-FR" sz="4800" b="1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0" y="-324404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755792" y="2196872"/>
            <a:ext cx="11015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</a:rPr>
              <a:t>Có những hoocmôn nào giúp điều chỉnh đường huyết khi cơ thể bị hạ đường huyết?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713204" y="4145494"/>
            <a:ext cx="10058400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048000" y="4367557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Ađrênalin</a:t>
            </a:r>
            <a:r>
              <a: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3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norađrênalin và Glucagôn</a:t>
            </a:r>
            <a:r>
              <a: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36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8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 dụng</a:t>
            </a:r>
            <a:endParaRPr lang="en-US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Làm cá nhân.</a:t>
            </a:r>
          </a:p>
          <a:p>
            <a:r>
              <a:rPr lang="en-US" sz="36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Báo cáo sơ đồ thiết lập mục tiêu cho bản thân để hình thành biện pháp, thói quen sống khoa học.</a:t>
            </a:r>
            <a:r>
              <a:rPr lang="en-US" sz="3600" b="1" i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1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" y="-1"/>
            <a:ext cx="12150246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977" y="13716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33CC"/>
                </a:solidFill>
              </a:rPr>
              <a:t>Câu</a:t>
            </a:r>
            <a:r>
              <a:rPr lang="en-US" sz="4800" b="1" dirty="0" smtClean="0">
                <a:solidFill>
                  <a:srgbClr val="0033CC"/>
                </a:solidFill>
              </a:rPr>
              <a:t> 4: </a:t>
            </a:r>
            <a:r>
              <a:rPr lang="en-US" sz="4800" b="1" dirty="0" err="1" smtClean="0">
                <a:solidFill>
                  <a:srgbClr val="0033CC"/>
                </a:solidFill>
              </a:rPr>
              <a:t>Hoocmon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của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tuyến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giáp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có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tên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là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gì</a:t>
            </a:r>
            <a:r>
              <a:rPr lang="en-US" sz="4800" b="1" dirty="0" smtClean="0">
                <a:solidFill>
                  <a:srgbClr val="0033CC"/>
                </a:solidFill>
              </a:rPr>
              <a:t>? </a:t>
            </a:r>
            <a:endParaRPr lang="en-US" sz="4800" b="1" dirty="0">
              <a:solidFill>
                <a:srgbClr val="0033CC"/>
              </a:solidFill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7620000" y="6096000"/>
            <a:ext cx="978408" cy="48463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0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27709" y="0"/>
            <a:ext cx="12205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TIẾT </a:t>
            </a:r>
            <a:r>
              <a:rPr lang="en-US" sz="5400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55 </a:t>
            </a:r>
            <a:r>
              <a:rPr lang="en-US" sz="5400" u="sng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- BÀI </a:t>
            </a:r>
            <a:r>
              <a:rPr lang="en-US" sz="5400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57</a:t>
            </a:r>
            <a:r>
              <a:rPr lang="en-US" sz="5400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: </a:t>
            </a:r>
            <a:endParaRPr lang="en-US" sz="5400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TUYẾN TỤY, TUYẾN TRÊN THẬN</a:t>
            </a:r>
            <a:endParaRPr lang="en-US" sz="5400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9" b="21409"/>
          <a:stretch>
            <a:fillRect/>
          </a:stretch>
        </p:blipFill>
        <p:spPr>
          <a:xfrm>
            <a:off x="0" y="1754188"/>
            <a:ext cx="12192000" cy="5103812"/>
          </a:xfrm>
        </p:spPr>
      </p:pic>
      <p:sp>
        <p:nvSpPr>
          <p:cNvPr id="3" name="Rectangle 2"/>
          <p:cNvSpPr/>
          <p:nvPr/>
        </p:nvSpPr>
        <p:spPr>
          <a:xfrm>
            <a:off x="6705600" y="5105400"/>
            <a:ext cx="34290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114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1008" y="4409182"/>
            <a:ext cx="518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Xác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định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vị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trí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tuyến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tụy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trong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cơ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thể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người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?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399" y="5486400"/>
            <a:ext cx="31181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Phía</a:t>
            </a:r>
            <a:r>
              <a:rPr lang="en-US" sz="32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dưới</a:t>
            </a:r>
            <a:r>
              <a:rPr lang="en-US" sz="32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dạ</a:t>
            </a:r>
            <a:r>
              <a:rPr lang="en-US" sz="32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dày</a:t>
            </a:r>
            <a:r>
              <a:rPr lang="en-US" sz="32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, </a:t>
            </a:r>
          </a:p>
          <a:p>
            <a:r>
              <a:rPr lang="en-US" sz="32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bên</a:t>
            </a:r>
            <a:r>
              <a:rPr lang="en-US" sz="32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cạnh</a:t>
            </a:r>
            <a:r>
              <a:rPr lang="en-US" sz="32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tá</a:t>
            </a:r>
            <a:r>
              <a:rPr lang="en-US" sz="32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dirty="0" err="1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tràng</a:t>
            </a:r>
            <a:endParaRPr lang="en-US" sz="3200" dirty="0"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pic>
        <p:nvPicPr>
          <p:cNvPr id="21" name="Picture 14" descr="http://anhvanykhoa.com/wp-content/uploads/hinh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692" y="1857411"/>
            <a:ext cx="5986588" cy="492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81" y="76715"/>
            <a:ext cx="4820226" cy="443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entagon 13"/>
          <p:cNvSpPr/>
          <p:nvPr/>
        </p:nvSpPr>
        <p:spPr>
          <a:xfrm>
            <a:off x="5943600" y="41256"/>
            <a:ext cx="4114800" cy="762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</a:t>
            </a:r>
            <a:r>
              <a:rPr lang="en-US" sz="40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. TUYẾN TỤY</a:t>
            </a:r>
            <a:endParaRPr lang="en-US" sz="4000" dirty="0"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59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51" y="1200926"/>
            <a:ext cx="3800313" cy="2649362"/>
          </a:xfrm>
          <a:prstGeom prst="rect">
            <a:avLst/>
          </a:prstGeom>
        </p:spPr>
      </p:pic>
      <p:pic>
        <p:nvPicPr>
          <p:cNvPr id="5" name="Picture 8" descr="57-1,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9612"/>
            <a:ext cx="630298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entagon 5"/>
          <p:cNvSpPr/>
          <p:nvPr/>
        </p:nvSpPr>
        <p:spPr>
          <a:xfrm>
            <a:off x="0" y="0"/>
            <a:ext cx="2665536" cy="762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. TUYẾN TỤY</a:t>
            </a:r>
            <a:endParaRPr lang="en-US" sz="2800" dirty="0"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7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0"/>
            <a:ext cx="2665536" cy="762000"/>
          </a:xfrm>
          <a:prstGeom prst="homePlate">
            <a:avLst/>
          </a:prstGeom>
          <a:solidFill>
            <a:srgbClr val="458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. TUYẾN TỤY</a:t>
            </a:r>
            <a:endParaRPr lang="en-US" sz="2800" dirty="0"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pic>
        <p:nvPicPr>
          <p:cNvPr id="15" name="Picture 8" descr="57-1,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9612"/>
            <a:ext cx="630298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2639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3937</TotalTime>
  <Words>1743</Words>
  <Application>Microsoft Office PowerPoint</Application>
  <PresentationFormat>Widescreen</PresentationFormat>
  <Paragraphs>318</Paragraphs>
  <Slides>43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.VnTime</vt:lpstr>
      <vt:lpstr>Calibri Light</vt:lpstr>
      <vt:lpstr>Calibri</vt:lpstr>
      <vt:lpstr>Wingdings</vt:lpstr>
      <vt:lpstr>Arial</vt:lpstr>
      <vt:lpstr>Times New Roman</vt:lpstr>
      <vt:lpstr>#9Slide02 Noi dung rat dai</vt:lpstr>
      <vt:lpstr>#9Slide02 Tieu de rat dai 01</vt:lpstr>
      <vt:lpstr>Montserrat</vt:lpstr>
      <vt:lpstr>Agency FB</vt:lpstr>
      <vt:lpstr>Open Sans Extrabold</vt:lpstr>
      <vt:lpstr>ＭＳ Ｐゴシック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Hội chứng Cushing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Hai Yen</dc:creator>
  <cp:lastModifiedBy>Windows User</cp:lastModifiedBy>
  <cp:revision>227</cp:revision>
  <cp:lastPrinted>2019-11-03T03:25:45Z</cp:lastPrinted>
  <dcterms:created xsi:type="dcterms:W3CDTF">2019-10-27T14:20:24Z</dcterms:created>
  <dcterms:modified xsi:type="dcterms:W3CDTF">2022-04-01T00:59:29Z</dcterms:modified>
</cp:coreProperties>
</file>