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wmf" ContentType="image/x-wmf"/>
  <Default Extension="png" ContentType="image/png"/>
  <Default Extension="gif" ContentType="image/gif"/>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388" r:id="rId3"/>
    <p:sldId id="334" r:id="rId4"/>
    <p:sldId id="256" r:id="rId5"/>
    <p:sldId id="263" r:id="rId6"/>
    <p:sldId id="265" r:id="rId7"/>
    <p:sldId id="333" r:id="rId8"/>
    <p:sldId id="269" r:id="rId9"/>
    <p:sldId id="532" r:id="rId10"/>
    <p:sldId id="271" r:id="rId11"/>
    <p:sldId id="340" r:id="rId12"/>
    <p:sldId id="335" r:id="rId13"/>
    <p:sldId id="336" r:id="rId14"/>
    <p:sldId id="337" r:id="rId15"/>
    <p:sldId id="338" r:id="rId16"/>
    <p:sldId id="425" r:id="rId17"/>
    <p:sldId id="569" r:id="rId18"/>
    <p:sldId id="599" r:id="rId19"/>
    <p:sldId id="568" r:id="rId20"/>
    <p:sldId id="325" r:id="rId21"/>
    <p:sldId id="326" r:id="rId22"/>
    <p:sldId id="327" r:id="rId23"/>
    <p:sldId id="328" r:id="rId24"/>
    <p:sldId id="342" r:id="rId25"/>
    <p:sldId id="330" r:id="rId26"/>
    <p:sldId id="331" r:id="rId27"/>
    <p:sldId id="332" r:id="rId28"/>
    <p:sldId id="538" r:id="rId29"/>
    <p:sldId id="539" r:id="rId30"/>
    <p:sldId id="367" r:id="rId31"/>
    <p:sldId id="368" r:id="rId32"/>
    <p:sldId id="369" r:id="rId33"/>
    <p:sldId id="370" r:id="rId34"/>
    <p:sldId id="371" r:id="rId35"/>
    <p:sldId id="372" r:id="rId36"/>
    <p:sldId id="373" r:id="rId37"/>
    <p:sldId id="344" r:id="rId38"/>
    <p:sldId id="478" r:id="rId39"/>
    <p:sldId id="380" r:id="rId40"/>
    <p:sldId id="378" r:id="rId41"/>
    <p:sldId id="477" r:id="rId42"/>
  </p:sldIdLst>
  <p:sldSz cx="9144000" cy="5143500" type="screen16x9"/>
  <p:notesSz cx="6858000" cy="9144000"/>
  <p:custDataLst>
    <p:tags r:id="rId4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 Thi Vui" initials="DT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93300"/>
    <a:srgbClr val="99FFCC"/>
    <a:srgbClr val="006600"/>
    <a:srgbClr val="1BF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94660"/>
  </p:normalViewPr>
  <p:slideViewPr>
    <p:cSldViewPr>
      <p:cViewPr>
        <p:scale>
          <a:sx n="76" d="100"/>
          <a:sy n="76" d="100"/>
        </p:scale>
        <p:origin x="-1627" y="-658"/>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tags" Target="tags/tag3.xml"/><Relationship Id="rId47" Type="http://schemas.openxmlformats.org/officeDocument/2006/relationships/commentAuthors" Target="commentAuthors.xml"/><Relationship Id="rId46" Type="http://schemas.openxmlformats.org/officeDocument/2006/relationships/tableStyles" Target="tableStyles.xml"/><Relationship Id="rId45" Type="http://schemas.openxmlformats.org/officeDocument/2006/relationships/viewProps" Target="viewProps.xml"/><Relationship Id="rId44" Type="http://schemas.openxmlformats.org/officeDocument/2006/relationships/presProps" Target="presProps.xml"/><Relationship Id="rId43" Type="http://schemas.openxmlformats.org/officeDocument/2006/relationships/notesMaster" Target="notesMasters/notesMaster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C99D5D-B472-4FE8-8DC1-F339FFF7CF09}" type="datetimeFigureOut">
              <a:rPr lang="en-US" smtClean="0"/>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C0F9EF-BC06-428C-983E-26F78C2815A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608AEB-CD6D-4220-8850-D76E839F7C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A608AEB-CD6D-4220-8850-D76E839F7C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8"/>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8"/>
            <a:ext cx="6019800" cy="4388644"/>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A608AEB-CD6D-4220-8850-D76E839F7C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smtClean="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dirty="0">
                <a:latin typeface="Arial" panose="020B0604020202020204" pitchFamily="34" charset="0"/>
              </a:rPr>
            </a:fld>
            <a:endParaRPr lang="en-US"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FA608AEB-CD6D-4220-8850-D76E839F7C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5"/>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FA608AEB-CD6D-4220-8850-D76E839F7C3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200155"/>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FA608AEB-CD6D-4220-8850-D76E839F7C3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39"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3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FA608AEB-CD6D-4220-8850-D76E839F7C3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608AEB-CD6D-4220-8850-D76E839F7C3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608AEB-CD6D-4220-8850-D76E839F7C3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A608AEB-CD6D-4220-8850-D76E839F7C3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FA608AEB-CD6D-4220-8850-D76E839F7C3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4A042B-2242-4223-A578-5D770361477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5"/>
            <a:ext cx="8229600" cy="339447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4767282"/>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A608AEB-CD6D-4220-8850-D76E839F7C3A}" type="datetimeFigureOut">
              <a:rPr lang="en-US" smtClean="0"/>
            </a:fld>
            <a:endParaRPr lang="en-US"/>
          </a:p>
        </p:txBody>
      </p:sp>
      <p:sp>
        <p:nvSpPr>
          <p:cNvPr id="5" name="Footer Placeholder 4"/>
          <p:cNvSpPr>
            <a:spLocks noGrp="1"/>
          </p:cNvSpPr>
          <p:nvPr>
            <p:ph type="ftr" sz="quarter" idx="3"/>
          </p:nvPr>
        </p:nvSpPr>
        <p:spPr>
          <a:xfrm>
            <a:off x="3124200" y="4767282"/>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82"/>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4A042B-2242-4223-A578-5D770361477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6.jpeg"/><Relationship Id="rId7" Type="http://schemas.openxmlformats.org/officeDocument/2006/relationships/image" Target="../media/image5.png"/><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wmf"/><Relationship Id="rId3" Type="http://schemas.openxmlformats.org/officeDocument/2006/relationships/oleObject" Target="../embeddings/oleObject2.bin"/><Relationship Id="rId2" Type="http://schemas.openxmlformats.org/officeDocument/2006/relationships/image" Target="../media/image1.wmf"/><Relationship Id="rId10" Type="http://schemas.openxmlformats.org/officeDocument/2006/relationships/vmlDrawing" Target="../drawings/vmlDrawing1.vml"/><Relationship Id="rId1"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30.png"/><Relationship Id="rId7" Type="http://schemas.microsoft.com/office/2007/relationships/media" Target="../media/audio1.wav"/><Relationship Id="rId6" Type="http://schemas.openxmlformats.org/officeDocument/2006/relationships/audio" Target="../media/audio1.wav"/><Relationship Id="rId5" Type="http://schemas.openxmlformats.org/officeDocument/2006/relationships/image" Target="../media/image29.png"/><Relationship Id="rId4" Type="http://schemas.openxmlformats.org/officeDocument/2006/relationships/image" Target="../media/image28.GIF"/><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image" Target="../media/image25.GIF"/></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29.png"/><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 Id="rId3" Type="http://schemas.openxmlformats.org/officeDocument/2006/relationships/image" Target="../media/image31.GIF"/><Relationship Id="rId2" Type="http://schemas.openxmlformats.org/officeDocument/2006/relationships/image" Target="../media/image25.GIF"/><Relationship Id="rId19" Type="http://schemas.openxmlformats.org/officeDocument/2006/relationships/slideLayout" Target="../slideLayouts/slideLayout1.xml"/><Relationship Id="rId18" Type="http://schemas.microsoft.com/office/2007/relationships/media" Target="../media/media7.mp3"/><Relationship Id="rId17" Type="http://schemas.openxmlformats.org/officeDocument/2006/relationships/audio" Target="../media/media7.mp3"/><Relationship Id="rId16" Type="http://schemas.microsoft.com/office/2007/relationships/media" Target="../media/media6.mp3"/><Relationship Id="rId15" Type="http://schemas.openxmlformats.org/officeDocument/2006/relationships/audio" Target="../media/media6.mp3"/><Relationship Id="rId14" Type="http://schemas.microsoft.com/office/2007/relationships/media" Target="../media/media5.mp3"/><Relationship Id="rId13" Type="http://schemas.openxmlformats.org/officeDocument/2006/relationships/audio" Target="../media/media5.mp3"/><Relationship Id="rId12" Type="http://schemas.microsoft.com/office/2007/relationships/media" Target="../media/media4.mp3"/><Relationship Id="rId11" Type="http://schemas.openxmlformats.org/officeDocument/2006/relationships/audio" Target="../media/media4.mp3"/><Relationship Id="rId10" Type="http://schemas.openxmlformats.org/officeDocument/2006/relationships/image" Target="../media/image30.png"/><Relationship Id="rId1" Type="http://schemas.openxmlformats.org/officeDocument/2006/relationships/image" Target="../media/image26.GIF"/></Relationships>
</file>

<file path=ppt/slides/_rels/slide21.xml.rels><?xml version="1.0" encoding="UTF-8" standalone="yes"?>
<Relationships xmlns="http://schemas.openxmlformats.org/package/2006/relationships"><Relationship Id="rId9" Type="http://schemas.openxmlformats.org/officeDocument/2006/relationships/image" Target="../media/image29.png"/><Relationship Id="rId8" Type="http://schemas.microsoft.com/office/2007/relationships/hdphoto" Target="../media/image39.wdp"/><Relationship Id="rId7" Type="http://schemas.openxmlformats.org/officeDocument/2006/relationships/image" Target="../media/image38.png"/><Relationship Id="rId6" Type="http://schemas.openxmlformats.org/officeDocument/2006/relationships/image" Target="../media/image37.GIF"/><Relationship Id="rId5" Type="http://schemas.openxmlformats.org/officeDocument/2006/relationships/image" Target="../media/image34.GIF"/><Relationship Id="rId4" Type="http://schemas.openxmlformats.org/officeDocument/2006/relationships/image" Target="../media/image36.GIF"/><Relationship Id="rId3" Type="http://schemas.openxmlformats.org/officeDocument/2006/relationships/image" Target="../media/image25.GIF"/><Relationship Id="rId2" Type="http://schemas.openxmlformats.org/officeDocument/2006/relationships/image" Target="../media/image26.GIF"/><Relationship Id="rId15" Type="http://schemas.openxmlformats.org/officeDocument/2006/relationships/slideLayout" Target="../slideLayouts/slideLayout2.xml"/><Relationship Id="rId14" Type="http://schemas.openxmlformats.org/officeDocument/2006/relationships/audio" Target="../media/audio5.wav"/><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image" Target="../media/image40.GIF"/><Relationship Id="rId1" Type="http://schemas.openxmlformats.org/officeDocument/2006/relationships/image" Target="../media/image35.GIF"/></Relationships>
</file>

<file path=ppt/slides/_rels/slide22.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29.png"/><Relationship Id="rId7" Type="http://schemas.openxmlformats.org/officeDocument/2006/relationships/image" Target="../media/image41.GIF"/><Relationship Id="rId6" Type="http://schemas.openxmlformats.org/officeDocument/2006/relationships/image" Target="../media/image34.GIF"/><Relationship Id="rId5" Type="http://schemas.openxmlformats.org/officeDocument/2006/relationships/image" Target="../media/image36.GIF"/><Relationship Id="rId4" Type="http://schemas.openxmlformats.org/officeDocument/2006/relationships/image" Target="../media/image25.GIF"/><Relationship Id="rId3" Type="http://schemas.openxmlformats.org/officeDocument/2006/relationships/image" Target="../media/image26.GIF"/><Relationship Id="rId2" Type="http://schemas.openxmlformats.org/officeDocument/2006/relationships/image" Target="../media/image37.GIF"/><Relationship Id="rId14" Type="http://schemas.openxmlformats.org/officeDocument/2006/relationships/slideLayout" Target="../slideLayouts/slideLayout2.xml"/><Relationship Id="rId13" Type="http://schemas.openxmlformats.org/officeDocument/2006/relationships/audio" Target="../media/audio5.wav"/><Relationship Id="rId12" Type="http://schemas.openxmlformats.org/officeDocument/2006/relationships/audio" Target="../media/audio2.wav"/><Relationship Id="rId11" Type="http://schemas.openxmlformats.org/officeDocument/2006/relationships/audio" Target="../media/audio4.wav"/><Relationship Id="rId10" Type="http://schemas.microsoft.com/office/2007/relationships/hdphoto" Target="../media/image39.wdp"/><Relationship Id="rId1" Type="http://schemas.openxmlformats.org/officeDocument/2006/relationships/image" Target="../media/image35.GIF"/></Relationships>
</file>

<file path=ppt/slides/_rels/slide23.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29.png"/><Relationship Id="rId7" Type="http://schemas.openxmlformats.org/officeDocument/2006/relationships/image" Target="../media/image41.GIF"/><Relationship Id="rId6" Type="http://schemas.openxmlformats.org/officeDocument/2006/relationships/image" Target="../media/image34.GIF"/><Relationship Id="rId5" Type="http://schemas.openxmlformats.org/officeDocument/2006/relationships/image" Target="../media/image36.GIF"/><Relationship Id="rId4" Type="http://schemas.openxmlformats.org/officeDocument/2006/relationships/image" Target="../media/image25.GIF"/><Relationship Id="rId3" Type="http://schemas.openxmlformats.org/officeDocument/2006/relationships/image" Target="../media/image26.GIF"/><Relationship Id="rId2" Type="http://schemas.openxmlformats.org/officeDocument/2006/relationships/image" Target="../media/image37.GIF"/><Relationship Id="rId14" Type="http://schemas.openxmlformats.org/officeDocument/2006/relationships/slideLayout" Target="../slideLayouts/slideLayout2.xml"/><Relationship Id="rId13" Type="http://schemas.openxmlformats.org/officeDocument/2006/relationships/audio" Target="../media/audio5.wav"/><Relationship Id="rId12" Type="http://schemas.openxmlformats.org/officeDocument/2006/relationships/audio" Target="../media/audio2.wav"/><Relationship Id="rId11" Type="http://schemas.openxmlformats.org/officeDocument/2006/relationships/audio" Target="../media/audio4.wav"/><Relationship Id="rId10" Type="http://schemas.microsoft.com/office/2007/relationships/hdphoto" Target="../media/image39.wdp"/><Relationship Id="rId1" Type="http://schemas.openxmlformats.org/officeDocument/2006/relationships/image" Target="../media/image35.GIF"/></Relationships>
</file>

<file path=ppt/slides/_rels/slide24.xml.rels><?xml version="1.0" encoding="UTF-8" standalone="yes"?>
<Relationships xmlns="http://schemas.openxmlformats.org/package/2006/relationships"><Relationship Id="rId9" Type="http://schemas.openxmlformats.org/officeDocument/2006/relationships/image" Target="../media/image29.png"/><Relationship Id="rId8" Type="http://schemas.microsoft.com/office/2007/relationships/hdphoto" Target="../media/image39.wdp"/><Relationship Id="rId7" Type="http://schemas.openxmlformats.org/officeDocument/2006/relationships/image" Target="../media/image38.png"/><Relationship Id="rId6" Type="http://schemas.openxmlformats.org/officeDocument/2006/relationships/image" Target="../media/image37.GIF"/><Relationship Id="rId5" Type="http://schemas.openxmlformats.org/officeDocument/2006/relationships/image" Target="../media/image34.GIF"/><Relationship Id="rId4" Type="http://schemas.openxmlformats.org/officeDocument/2006/relationships/image" Target="../media/image36.GIF"/><Relationship Id="rId3" Type="http://schemas.openxmlformats.org/officeDocument/2006/relationships/image" Target="../media/image25.GIF"/><Relationship Id="rId2" Type="http://schemas.openxmlformats.org/officeDocument/2006/relationships/image" Target="../media/image26.GIF"/><Relationship Id="rId14" Type="http://schemas.openxmlformats.org/officeDocument/2006/relationships/slideLayout" Target="../slideLayouts/slideLayout2.xml"/><Relationship Id="rId13" Type="http://schemas.openxmlformats.org/officeDocument/2006/relationships/audio" Target="../media/audio5.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image" Target="../media/image42.GIF"/><Relationship Id="rId1" Type="http://schemas.openxmlformats.org/officeDocument/2006/relationships/image" Target="../media/image35.GIF"/></Relationships>
</file>

<file path=ppt/slides/_rels/slide25.xml.rels><?xml version="1.0" encoding="UTF-8" standalone="yes"?>
<Relationships xmlns="http://schemas.openxmlformats.org/package/2006/relationships"><Relationship Id="rId9" Type="http://schemas.openxmlformats.org/officeDocument/2006/relationships/image" Target="../media/image29.png"/><Relationship Id="rId8" Type="http://schemas.microsoft.com/office/2007/relationships/hdphoto" Target="../media/image39.wdp"/><Relationship Id="rId7" Type="http://schemas.openxmlformats.org/officeDocument/2006/relationships/image" Target="../media/image38.png"/><Relationship Id="rId6" Type="http://schemas.openxmlformats.org/officeDocument/2006/relationships/image" Target="../media/image37.GIF"/><Relationship Id="rId5" Type="http://schemas.openxmlformats.org/officeDocument/2006/relationships/image" Target="../media/image34.GIF"/><Relationship Id="rId4" Type="http://schemas.openxmlformats.org/officeDocument/2006/relationships/image" Target="../media/image36.GIF"/><Relationship Id="rId3" Type="http://schemas.openxmlformats.org/officeDocument/2006/relationships/image" Target="../media/image25.GIF"/><Relationship Id="rId2" Type="http://schemas.openxmlformats.org/officeDocument/2006/relationships/image" Target="../media/image26.GIF"/><Relationship Id="rId14" Type="http://schemas.openxmlformats.org/officeDocument/2006/relationships/slideLayout" Target="../slideLayouts/slideLayout2.xml"/><Relationship Id="rId13" Type="http://schemas.openxmlformats.org/officeDocument/2006/relationships/audio" Target="../media/audio5.wav"/><Relationship Id="rId12" Type="http://schemas.openxmlformats.org/officeDocument/2006/relationships/audio" Target="../media/audio4.wav"/><Relationship Id="rId11" Type="http://schemas.openxmlformats.org/officeDocument/2006/relationships/audio" Target="../media/audio2.wav"/><Relationship Id="rId10" Type="http://schemas.openxmlformats.org/officeDocument/2006/relationships/image" Target="../media/image42.GIF"/><Relationship Id="rId1" Type="http://schemas.openxmlformats.org/officeDocument/2006/relationships/image" Target="../media/image35.GIF"/></Relationships>
</file>

<file path=ppt/slides/_rels/slide26.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41.GIF"/><Relationship Id="rId7" Type="http://schemas.openxmlformats.org/officeDocument/2006/relationships/image" Target="../media/image34.GIF"/><Relationship Id="rId6" Type="http://schemas.openxmlformats.org/officeDocument/2006/relationships/image" Target="../media/image36.GIF"/><Relationship Id="rId5" Type="http://schemas.openxmlformats.org/officeDocument/2006/relationships/image" Target="../media/image25.GIF"/><Relationship Id="rId4" Type="http://schemas.openxmlformats.org/officeDocument/2006/relationships/image" Target="../media/image26.GIF"/><Relationship Id="rId3" Type="http://schemas.openxmlformats.org/officeDocument/2006/relationships/image" Target="../media/image37.GIF"/><Relationship Id="rId2" Type="http://schemas.openxmlformats.org/officeDocument/2006/relationships/image" Target="../media/image43.GIF"/><Relationship Id="rId15" Type="http://schemas.openxmlformats.org/officeDocument/2006/relationships/slideLayout" Target="../slideLayouts/slideLayout2.xml"/><Relationship Id="rId14" Type="http://schemas.openxmlformats.org/officeDocument/2006/relationships/audio" Target="../media/audio5.wav"/><Relationship Id="rId13" Type="http://schemas.openxmlformats.org/officeDocument/2006/relationships/audio" Target="../media/audio2.wav"/><Relationship Id="rId12" Type="http://schemas.openxmlformats.org/officeDocument/2006/relationships/audio" Target="../media/audio4.wav"/><Relationship Id="rId11" Type="http://schemas.microsoft.com/office/2007/relationships/hdphoto" Target="../media/image39.wdp"/><Relationship Id="rId10" Type="http://schemas.openxmlformats.org/officeDocument/2006/relationships/image" Target="../media/image38.png"/><Relationship Id="rId1" Type="http://schemas.openxmlformats.org/officeDocument/2006/relationships/image" Target="../media/image35.GI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0.png"/><Relationship Id="rId3" Type="http://schemas.microsoft.com/office/2007/relationships/hdphoto" Target="../media/image49.wdp"/><Relationship Id="rId2" Type="http://schemas.openxmlformats.org/officeDocument/2006/relationships/image" Target="../media/image48.png"/><Relationship Id="rId1"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30.xml.rels><?xml version="1.0" encoding="UTF-8" standalone="yes"?>
<Relationships xmlns="http://schemas.openxmlformats.org/package/2006/relationships"><Relationship Id="rId9" Type="http://schemas.microsoft.com/office/2007/relationships/hdphoto" Target="../media/image59.wdp"/><Relationship Id="rId8" Type="http://schemas.openxmlformats.org/officeDocument/2006/relationships/image" Target="../media/image58.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3" Type="http://schemas.openxmlformats.org/officeDocument/2006/relationships/slideLayout" Target="../slideLayouts/slideLayout1.xml"/><Relationship Id="rId12" Type="http://schemas.openxmlformats.org/officeDocument/2006/relationships/audio" Target="../media/audio7.wav"/><Relationship Id="rId11" Type="http://schemas.openxmlformats.org/officeDocument/2006/relationships/audio" Target="../media/audio6.wav"/><Relationship Id="rId10" Type="http://schemas.openxmlformats.org/officeDocument/2006/relationships/image" Target="../media/image60.jpeg"/><Relationship Id="rId1" Type="http://schemas.openxmlformats.org/officeDocument/2006/relationships/image" Target="../media/image51.png"/></Relationships>
</file>

<file path=ppt/slides/_rels/slide31.xml.rels><?xml version="1.0" encoding="UTF-8" standalone="yes"?>
<Relationships xmlns="http://schemas.openxmlformats.org/package/2006/relationships"><Relationship Id="rId9" Type="http://schemas.microsoft.com/office/2007/relationships/hdphoto" Target="../media/image59.wdp"/><Relationship Id="rId8" Type="http://schemas.openxmlformats.org/officeDocument/2006/relationships/image" Target="../media/image58.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3" Type="http://schemas.openxmlformats.org/officeDocument/2006/relationships/slideLayout" Target="../slideLayouts/slideLayout1.xml"/><Relationship Id="rId12" Type="http://schemas.openxmlformats.org/officeDocument/2006/relationships/audio" Target="../media/audio7.wav"/><Relationship Id="rId11" Type="http://schemas.openxmlformats.org/officeDocument/2006/relationships/audio" Target="../media/audio6.wav"/><Relationship Id="rId10" Type="http://schemas.openxmlformats.org/officeDocument/2006/relationships/image" Target="../media/image60.jpeg"/><Relationship Id="rId1" Type="http://schemas.openxmlformats.org/officeDocument/2006/relationships/image" Target="../media/image51.png"/></Relationships>
</file>

<file path=ppt/slides/_rels/slide32.xml.rels><?xml version="1.0" encoding="UTF-8" standalone="yes"?>
<Relationships xmlns="http://schemas.openxmlformats.org/package/2006/relationships"><Relationship Id="rId9" Type="http://schemas.openxmlformats.org/officeDocument/2006/relationships/image" Target="../media/image58.png"/><Relationship Id="rId8" Type="http://schemas.microsoft.com/office/2007/relationships/hdphoto" Target="../media/image57.wdp"/><Relationship Id="rId7" Type="http://schemas.openxmlformats.org/officeDocument/2006/relationships/image" Target="../media/image56.png"/><Relationship Id="rId6" Type="http://schemas.microsoft.com/office/2007/relationships/hdphoto" Target="../media/image55.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openxmlformats.org/officeDocument/2006/relationships/image" Target="../media/image51.png"/><Relationship Id="rId14" Type="http://schemas.openxmlformats.org/officeDocument/2006/relationships/slideLayout" Target="../slideLayouts/slideLayout1.xml"/><Relationship Id="rId13" Type="http://schemas.openxmlformats.org/officeDocument/2006/relationships/audio" Target="../media/audio7.wav"/><Relationship Id="rId12" Type="http://schemas.openxmlformats.org/officeDocument/2006/relationships/audio" Target="../media/audio6.wav"/><Relationship Id="rId11" Type="http://schemas.openxmlformats.org/officeDocument/2006/relationships/image" Target="../media/image60.jpeg"/><Relationship Id="rId10" Type="http://schemas.microsoft.com/office/2007/relationships/hdphoto" Target="../media/image59.wdp"/><Relationship Id="rId1" Type="http://schemas.openxmlformats.org/officeDocument/2006/relationships/image" Target="../media/image61.png"/></Relationships>
</file>

<file path=ppt/slides/_rels/slide33.xml.rels><?xml version="1.0" encoding="UTF-8" standalone="yes"?>
<Relationships xmlns="http://schemas.openxmlformats.org/package/2006/relationships"><Relationship Id="rId9" Type="http://schemas.microsoft.com/office/2007/relationships/hdphoto" Target="../media/image59.wdp"/><Relationship Id="rId8" Type="http://schemas.openxmlformats.org/officeDocument/2006/relationships/image" Target="../media/image58.png"/><Relationship Id="rId7" Type="http://schemas.microsoft.com/office/2007/relationships/hdphoto" Target="../media/image57.wdp"/><Relationship Id="rId6" Type="http://schemas.openxmlformats.org/officeDocument/2006/relationships/image" Target="../media/image56.png"/><Relationship Id="rId5" Type="http://schemas.microsoft.com/office/2007/relationships/hdphoto" Target="../media/image55.wdp"/><Relationship Id="rId4" Type="http://schemas.openxmlformats.org/officeDocument/2006/relationships/image" Target="../media/image54.png"/><Relationship Id="rId3" Type="http://schemas.microsoft.com/office/2007/relationships/hdphoto" Target="../media/image53.wdp"/><Relationship Id="rId2" Type="http://schemas.openxmlformats.org/officeDocument/2006/relationships/image" Target="../media/image52.png"/><Relationship Id="rId13" Type="http://schemas.openxmlformats.org/officeDocument/2006/relationships/slideLayout" Target="../slideLayouts/slideLayout1.xml"/><Relationship Id="rId12" Type="http://schemas.openxmlformats.org/officeDocument/2006/relationships/audio" Target="../media/audio7.wav"/><Relationship Id="rId11" Type="http://schemas.openxmlformats.org/officeDocument/2006/relationships/audio" Target="../media/audio6.wav"/><Relationship Id="rId10" Type="http://schemas.openxmlformats.org/officeDocument/2006/relationships/image" Target="../media/image60.jpeg"/><Relationship Id="rId1" Type="http://schemas.openxmlformats.org/officeDocument/2006/relationships/image" Target="../media/image51.png"/></Relationships>
</file>

<file path=ppt/slides/_rels/slide34.xml.rels><?xml version="1.0" encoding="UTF-8" standalone="yes"?>
<Relationships xmlns="http://schemas.openxmlformats.org/package/2006/relationships"><Relationship Id="rId9" Type="http://schemas.openxmlformats.org/officeDocument/2006/relationships/image" Target="../media/image58.png"/><Relationship Id="rId8" Type="http://schemas.microsoft.com/office/2007/relationships/hdphoto" Target="../media/image57.wdp"/><Relationship Id="rId7" Type="http://schemas.openxmlformats.org/officeDocument/2006/relationships/image" Target="../media/image56.png"/><Relationship Id="rId6" Type="http://schemas.microsoft.com/office/2007/relationships/hdphoto" Target="../media/image55.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openxmlformats.org/officeDocument/2006/relationships/image" Target="../media/image51.png"/><Relationship Id="rId14" Type="http://schemas.openxmlformats.org/officeDocument/2006/relationships/slideLayout" Target="../slideLayouts/slideLayout1.xml"/><Relationship Id="rId13" Type="http://schemas.openxmlformats.org/officeDocument/2006/relationships/audio" Target="../media/audio7.wav"/><Relationship Id="rId12" Type="http://schemas.openxmlformats.org/officeDocument/2006/relationships/audio" Target="../media/audio6.wav"/><Relationship Id="rId11" Type="http://schemas.openxmlformats.org/officeDocument/2006/relationships/image" Target="../media/image60.jpeg"/><Relationship Id="rId10" Type="http://schemas.microsoft.com/office/2007/relationships/hdphoto" Target="../media/image59.wdp"/><Relationship Id="rId1" Type="http://schemas.openxmlformats.org/officeDocument/2006/relationships/image" Target="../media/image61.png"/></Relationships>
</file>

<file path=ppt/slides/_rels/slide35.xml.rels><?xml version="1.0" encoding="UTF-8" standalone="yes"?>
<Relationships xmlns="http://schemas.openxmlformats.org/package/2006/relationships"><Relationship Id="rId9" Type="http://schemas.openxmlformats.org/officeDocument/2006/relationships/image" Target="../media/image58.png"/><Relationship Id="rId8" Type="http://schemas.microsoft.com/office/2007/relationships/hdphoto" Target="../media/image57.wdp"/><Relationship Id="rId7" Type="http://schemas.openxmlformats.org/officeDocument/2006/relationships/image" Target="../media/image56.png"/><Relationship Id="rId6" Type="http://schemas.microsoft.com/office/2007/relationships/hdphoto" Target="../media/image55.wdp"/><Relationship Id="rId5" Type="http://schemas.openxmlformats.org/officeDocument/2006/relationships/image" Target="../media/image54.png"/><Relationship Id="rId4" Type="http://schemas.microsoft.com/office/2007/relationships/hdphoto" Target="../media/image53.wdp"/><Relationship Id="rId3" Type="http://schemas.openxmlformats.org/officeDocument/2006/relationships/image" Target="../media/image52.png"/><Relationship Id="rId2" Type="http://schemas.openxmlformats.org/officeDocument/2006/relationships/image" Target="../media/image51.png"/><Relationship Id="rId14" Type="http://schemas.openxmlformats.org/officeDocument/2006/relationships/slideLayout" Target="../slideLayouts/slideLayout1.xml"/><Relationship Id="rId13" Type="http://schemas.openxmlformats.org/officeDocument/2006/relationships/audio" Target="../media/audio7.wav"/><Relationship Id="rId12" Type="http://schemas.openxmlformats.org/officeDocument/2006/relationships/audio" Target="../media/audio6.wav"/><Relationship Id="rId11" Type="http://schemas.openxmlformats.org/officeDocument/2006/relationships/image" Target="../media/image60.jpeg"/><Relationship Id="rId10" Type="http://schemas.microsoft.com/office/2007/relationships/hdphoto" Target="../media/image59.wdp"/><Relationship Id="rId1"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5.png"/><Relationship Id="rId1" Type="http://schemas.openxmlformats.org/officeDocument/2006/relationships/image" Target="../media/image4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png"/><Relationship Id="rId3" Type="http://schemas.openxmlformats.org/officeDocument/2006/relationships/tags" Target="../tags/tag2.xml"/><Relationship Id="rId2" Type="http://schemas.microsoft.com/office/2007/relationships/media" Target="../media/media2.mp4"/><Relationship Id="rId1" Type="http://schemas.openxmlformats.org/officeDocument/2006/relationships/video" Target="../media/media2.mp4"/></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7.png"/><Relationship Id="rId1"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2"/>
          <p:cNvGrpSpPr/>
          <p:nvPr/>
        </p:nvGrpSpPr>
        <p:grpSpPr>
          <a:xfrm>
            <a:off x="37848" y="11856"/>
            <a:ext cx="8939238" cy="5113232"/>
            <a:chOff x="696" y="462"/>
            <a:chExt cx="10690" cy="15920"/>
          </a:xfrm>
        </p:grpSpPr>
        <p:sp>
          <p:nvSpPr>
            <p:cNvPr id="5123" name="Line 3"/>
            <p:cNvSpPr>
              <a:spLocks noChangeShapeType="1"/>
            </p:cNvSpPr>
            <p:nvPr/>
          </p:nvSpPr>
          <p:spPr bwMode="auto">
            <a:xfrm>
              <a:off x="3658" y="782"/>
              <a:ext cx="7201" cy="0"/>
            </a:xfrm>
            <a:prstGeom prst="line">
              <a:avLst/>
            </a:prstGeom>
            <a:noFill/>
            <a:ln w="57150" cmpd="thickThin">
              <a:solidFill>
                <a:srgbClr val="000000"/>
              </a:solidFill>
              <a:round/>
            </a:ln>
            <a:effectLst>
              <a:outerShdw blurRad="63500" dist="107763" dir="2700000" algn="ctr" rotWithShape="0">
                <a:srgbClr val="000000">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nvGrpSpPr>
            <p:cNvPr id="1042" name="Group 4"/>
            <p:cNvGrpSpPr/>
            <p:nvPr/>
          </p:nvGrpSpPr>
          <p:grpSpPr>
            <a:xfrm>
              <a:off x="696" y="462"/>
              <a:ext cx="10690" cy="15920"/>
              <a:chOff x="1276" y="107"/>
              <a:chExt cx="10505" cy="15015"/>
            </a:xfrm>
          </p:grpSpPr>
          <p:grpSp>
            <p:nvGrpSpPr>
              <p:cNvPr id="1043" name="Group 5"/>
              <p:cNvGrpSpPr/>
              <p:nvPr/>
            </p:nvGrpSpPr>
            <p:grpSpPr>
              <a:xfrm>
                <a:off x="1276" y="107"/>
                <a:ext cx="10505" cy="15015"/>
                <a:chOff x="2080" y="2189"/>
                <a:chExt cx="8701" cy="11782"/>
              </a:xfrm>
            </p:grpSpPr>
            <p:graphicFrame>
              <p:nvGraphicFramePr>
                <p:cNvPr id="1026" name="Object 6"/>
                <p:cNvGraphicFramePr/>
                <p:nvPr/>
              </p:nvGraphicFramePr>
              <p:xfrm>
                <a:off x="2080" y="2189"/>
                <a:ext cx="2655" cy="2705"/>
              </p:xfrm>
              <a:graphic>
                <a:graphicData uri="http://schemas.openxmlformats.org/presentationml/2006/ole">
                  <mc:AlternateContent xmlns:mc="http://schemas.openxmlformats.org/markup-compatibility/2006">
                    <mc:Choice xmlns:v="urn:schemas-microsoft-com:vml" Requires="v">
                      <p:oleObj spid="_x0000_s3077" name="" r:id="rId1" imgW="1278255" imgH="1273810" progId="">
                        <p:embed/>
                      </p:oleObj>
                    </mc:Choice>
                    <mc:Fallback>
                      <p:oleObj name="" r:id="rId1" imgW="1278255" imgH="1273810" progId="">
                        <p:embed/>
                        <p:pic>
                          <p:nvPicPr>
                            <p:cNvPr id="0" name="Picture 3076"/>
                            <p:cNvPicPr/>
                            <p:nvPr/>
                          </p:nvPicPr>
                          <p:blipFill>
                            <a:blip r:embed="rId2"/>
                            <a:stretch>
                              <a:fillRect/>
                            </a:stretch>
                          </p:blipFill>
                          <p:spPr>
                            <a:xfrm>
                              <a:off x="2080" y="2189"/>
                              <a:ext cx="2655" cy="2705"/>
                            </a:xfrm>
                            <a:prstGeom prst="rect">
                              <a:avLst/>
                            </a:prstGeom>
                            <a:noFill/>
                            <a:ln w="38100">
                              <a:noFill/>
                              <a:miter/>
                            </a:ln>
                          </p:spPr>
                        </p:pic>
                      </p:oleObj>
                    </mc:Fallback>
                  </mc:AlternateContent>
                </a:graphicData>
              </a:graphic>
            </p:graphicFrame>
            <p:graphicFrame>
              <p:nvGraphicFramePr>
                <p:cNvPr id="1027" name="Object 7"/>
                <p:cNvGraphicFramePr/>
                <p:nvPr/>
              </p:nvGraphicFramePr>
              <p:xfrm>
                <a:off x="7632" y="11087"/>
                <a:ext cx="3149" cy="2884"/>
              </p:xfrm>
              <a:graphic>
                <a:graphicData uri="http://schemas.openxmlformats.org/presentationml/2006/ole">
                  <mc:AlternateContent xmlns:mc="http://schemas.openxmlformats.org/markup-compatibility/2006">
                    <mc:Choice xmlns:v="urn:schemas-microsoft-com:vml" Requires="v">
                      <p:oleObj spid="_x0000_s3076" name="" r:id="rId3" imgW="1999615" imgH="1831340" progId="">
                        <p:embed/>
                      </p:oleObj>
                    </mc:Choice>
                    <mc:Fallback>
                      <p:oleObj name="" r:id="rId3" imgW="1999615" imgH="1831340" progId="">
                        <p:embed/>
                        <p:pic>
                          <p:nvPicPr>
                            <p:cNvPr id="0" name="Picture 3075"/>
                            <p:cNvPicPr/>
                            <p:nvPr/>
                          </p:nvPicPr>
                          <p:blipFill>
                            <a:blip r:embed="rId4"/>
                            <a:stretch>
                              <a:fillRect/>
                            </a:stretch>
                          </p:blipFill>
                          <p:spPr>
                            <a:xfrm>
                              <a:off x="7632" y="11087"/>
                              <a:ext cx="3149" cy="2884"/>
                            </a:xfrm>
                            <a:prstGeom prst="rect">
                              <a:avLst/>
                            </a:prstGeom>
                            <a:noFill/>
                            <a:ln w="38100">
                              <a:noFill/>
                              <a:miter/>
                            </a:ln>
                          </p:spPr>
                        </p:pic>
                      </p:oleObj>
                    </mc:Fallback>
                  </mc:AlternateContent>
                </a:graphicData>
              </a:graphic>
            </p:graphicFrame>
            <p:sp>
              <p:nvSpPr>
                <p:cNvPr id="5128" name="Line 8"/>
                <p:cNvSpPr>
                  <a:spLocks noChangeShapeType="1"/>
                </p:cNvSpPr>
                <p:nvPr/>
              </p:nvSpPr>
              <p:spPr bwMode="auto">
                <a:xfrm>
                  <a:off x="2243" y="5274"/>
                  <a:ext cx="0" cy="8351"/>
                </a:xfrm>
                <a:prstGeom prst="line">
                  <a:avLst/>
                </a:prstGeom>
                <a:noFill/>
                <a:ln w="57150" cmpd="thinThick">
                  <a:solidFill>
                    <a:srgbClr val="000000"/>
                  </a:solidFill>
                  <a:round/>
                </a:ln>
                <a:effectLst>
                  <a:outerShdw blurRad="63500" dist="107763" dir="2700000" algn="ctr" rotWithShape="0">
                    <a:srgbClr val="000000">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129" name="Line 9"/>
                <p:cNvSpPr>
                  <a:spLocks noChangeShapeType="1"/>
                </p:cNvSpPr>
                <p:nvPr/>
              </p:nvSpPr>
              <p:spPr bwMode="auto">
                <a:xfrm>
                  <a:off x="2376" y="13644"/>
                  <a:ext cx="5184" cy="0"/>
                </a:xfrm>
                <a:prstGeom prst="line">
                  <a:avLst/>
                </a:prstGeom>
                <a:noFill/>
                <a:ln w="57150" cmpd="thinThick">
                  <a:solidFill>
                    <a:srgbClr val="000000"/>
                  </a:solidFill>
                  <a:round/>
                </a:ln>
                <a:effectLst>
                  <a:outerShdw blurRad="63500" dist="107763" dir="2700000" algn="ctr" rotWithShape="0">
                    <a:srgbClr val="000000">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sp>
            <p:nvSpPr>
              <p:cNvPr id="5130" name="Line 10"/>
              <p:cNvSpPr>
                <a:spLocks noChangeShapeType="1"/>
              </p:cNvSpPr>
              <p:nvPr/>
            </p:nvSpPr>
            <p:spPr bwMode="auto">
              <a:xfrm>
                <a:off x="11241" y="361"/>
                <a:ext cx="0" cy="11162"/>
              </a:xfrm>
              <a:prstGeom prst="line">
                <a:avLst/>
              </a:prstGeom>
              <a:noFill/>
              <a:ln w="57150" cmpd="thickThin">
                <a:solidFill>
                  <a:srgbClr val="000000"/>
                </a:solidFill>
                <a:round/>
              </a:ln>
              <a:effectLst>
                <a:outerShdw blurRad="63500" dist="107763" dir="2700000" algn="ctr" rotWithShape="0">
                  <a:srgbClr val="000000">
                    <a:alpha val="50000"/>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3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grpSp>
      </p:grpSp>
      <p:sp>
        <p:nvSpPr>
          <p:cNvPr id="5132" name="Rectangle 12"/>
          <p:cNvSpPr>
            <a:spLocks noChangeArrowheads="1"/>
          </p:cNvSpPr>
          <p:nvPr/>
        </p:nvSpPr>
        <p:spPr bwMode="auto">
          <a:xfrm>
            <a:off x="8286750" y="4636294"/>
            <a:ext cx="3429000" cy="400050"/>
          </a:xfrm>
          <a:prstGeom prst="rect">
            <a:avLst/>
          </a:prstGeom>
          <a:noFill/>
          <a:ln w="9525">
            <a:noFill/>
            <a:miter lim="800000"/>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vi-VN" altLang="en-US" sz="2400" b="1" i="0" u="none" strike="noStrike" kern="1200" cap="none" spc="0" normalizeH="0" baseline="0" noProof="0" smtClean="0">
                <a:ln>
                  <a:noFill/>
                </a:ln>
                <a:solidFill>
                  <a:srgbClr val="FF3300"/>
                </a:solidFill>
                <a:effectLst>
                  <a:outerShdw blurRad="38100" dist="38100" dir="2700000" algn="tl">
                    <a:srgbClr val="C0C0C0"/>
                  </a:outerShdw>
                </a:effectLst>
                <a:uLnTx/>
                <a:uFillTx/>
                <a:latin typeface="Times New Roman" panose="02020603050405020304" pitchFamily="18" charset="0"/>
                <a:ea typeface="MS PGothic" panose="020B0600070205080204" pitchFamily="34" charset="-128"/>
                <a:cs typeface="+mn-cs"/>
              </a:rPr>
              <a:t>GV: Ph</a:t>
            </a:r>
            <a:r>
              <a:rPr kumimoji="0" lang="vi-VN" altLang="en-US" sz="2400" b="1" i="0" strike="noStrike" kern="1200" cap="none" spc="0" normalizeH="0" baseline="0" noProof="0" smtClean="0">
                <a:ln>
                  <a:noFill/>
                </a:ln>
                <a:solidFill>
                  <a:srgbClr val="FF3300"/>
                </a:solidFill>
                <a:effectLst>
                  <a:outerShdw blurRad="38100" dist="38100" dir="2700000" algn="tl">
                    <a:srgbClr val="C0C0C0"/>
                  </a:outerShdw>
                </a:effectLst>
                <a:uLnTx/>
                <a:uFillTx/>
                <a:latin typeface="Times New Roman" panose="02020603050405020304" pitchFamily="18" charset="0"/>
                <a:ea typeface="MS PGothic" panose="020B0600070205080204" pitchFamily="34" charset="-128"/>
                <a:cs typeface="+mn-cs"/>
              </a:rPr>
              <a:t>ạm</a:t>
            </a:r>
            <a:r>
              <a:rPr kumimoji="0" lang="en-US" altLang="vi-VN" sz="2400" b="1" i="0" strike="noStrike" kern="1200" cap="none" spc="0" normalizeH="0" baseline="0" noProof="0" smtClean="0">
                <a:ln>
                  <a:noFill/>
                </a:ln>
                <a:solidFill>
                  <a:srgbClr val="FF3300"/>
                </a:solidFill>
                <a:effectLst>
                  <a:outerShdw blurRad="38100" dist="38100" dir="2700000" algn="tl">
                    <a:srgbClr val="C0C0C0"/>
                  </a:outerShdw>
                </a:effectLst>
                <a:uLnTx/>
                <a:uFillTx/>
                <a:latin typeface="Times New Roman" panose="02020603050405020304" pitchFamily="18" charset="0"/>
                <a:ea typeface="MS PGothic" panose="020B0600070205080204" pitchFamily="34" charset="-128"/>
                <a:cs typeface="+mn-cs"/>
              </a:rPr>
              <a:t> Thị Kiều Phương</a:t>
            </a:r>
            <a:endParaRPr kumimoji="0" lang="en-US" altLang="vi-VN" sz="2400" b="1" i="0" strike="noStrike" kern="1200" cap="none" spc="0" normalizeH="0" baseline="0" noProof="0" smtClean="0">
              <a:ln>
                <a:noFill/>
              </a:ln>
              <a:solidFill>
                <a:srgbClr val="FF3300"/>
              </a:solidFill>
              <a:effectLst>
                <a:outerShdw blurRad="38100" dist="38100" dir="2700000" algn="tl">
                  <a:srgbClr val="C0C0C0"/>
                </a:outerShdw>
              </a:effectLst>
              <a:uLnTx/>
              <a:uFillTx/>
              <a:latin typeface="Times New Roman" panose="02020603050405020304" pitchFamily="18" charset="0"/>
              <a:ea typeface="MS PGothic" panose="020B0600070205080204" pitchFamily="34" charset="-128"/>
              <a:cs typeface="+mn-cs"/>
            </a:endParaRPr>
          </a:p>
        </p:txBody>
      </p:sp>
      <p:sp>
        <p:nvSpPr>
          <p:cNvPr id="1030" name="Rectangle 14"/>
          <p:cNvSpPr/>
          <p:nvPr/>
        </p:nvSpPr>
        <p:spPr>
          <a:xfrm>
            <a:off x="8286750" y="342900"/>
            <a:ext cx="309880" cy="106680"/>
          </a:xfrm>
          <a:prstGeom prst="rect">
            <a:avLst/>
          </a:prstGeom>
          <a:noFill/>
          <a:ln w="9525">
            <a:noFill/>
          </a:ln>
        </p:spPr>
        <p:txBody>
          <a:bodyPr wrap="none">
            <a:spAutoFit/>
          </a:bodyPr>
          <a:p>
            <a:pPr eaLnBrk="0" hangingPunct="0"/>
            <a:endParaRPr sz="100" b="1" dirty="0">
              <a:solidFill>
                <a:srgbClr val="FF3300"/>
              </a:solidFill>
              <a:latin typeface="Arial" panose="020B0604020202020204" pitchFamily="34" charset="0"/>
              <a:ea typeface="MS PGothic" panose="020B0600070205080204" pitchFamily="34" charset="-128"/>
            </a:endParaRPr>
          </a:p>
        </p:txBody>
      </p:sp>
      <p:sp>
        <p:nvSpPr>
          <p:cNvPr id="5135" name="Rectangle 15"/>
          <p:cNvSpPr/>
          <p:nvPr/>
        </p:nvSpPr>
        <p:spPr>
          <a:xfrm>
            <a:off x="8115300" y="114300"/>
            <a:ext cx="4286250" cy="464344"/>
          </a:xfrm>
          <a:prstGeom prst="rect">
            <a:avLst/>
          </a:prstGeom>
          <a:noFill/>
          <a:ln w="9525">
            <a:noFill/>
          </a:ln>
        </p:spPr>
        <p:txBody>
          <a:bodyPr wrap="none" anchor="ctr" anchorCtr="0"/>
          <a:p>
            <a:pPr algn="ctr" eaLnBrk="0" hangingPunct="0"/>
            <a:r>
              <a:rPr sz="2400" b="1" dirty="0">
                <a:solidFill>
                  <a:srgbClr val="FF3300"/>
                </a:solidFill>
                <a:latin typeface="Times New Roman" panose="02020603050405020304" pitchFamily="18" charset="0"/>
                <a:ea typeface="MS PGothic" panose="020B0600070205080204" pitchFamily="34" charset="-128"/>
              </a:rPr>
              <a:t>Trường T</a:t>
            </a:r>
            <a:r>
              <a:rPr lang="en-US" sz="2400" b="1" dirty="0">
                <a:solidFill>
                  <a:srgbClr val="FF3300"/>
                </a:solidFill>
                <a:latin typeface="Times New Roman" panose="02020603050405020304" pitchFamily="18" charset="0"/>
                <a:ea typeface="MS PGothic" panose="020B0600070205080204" pitchFamily="34" charset="-128"/>
              </a:rPr>
              <a:t>HCS</a:t>
            </a:r>
            <a:r>
              <a:rPr sz="2400" b="1" dirty="0">
                <a:solidFill>
                  <a:srgbClr val="FF3300"/>
                </a:solidFill>
                <a:latin typeface="Times New Roman" panose="02020603050405020304" pitchFamily="18" charset="0"/>
                <a:ea typeface="MS PGothic" panose="020B0600070205080204" pitchFamily="34" charset="-128"/>
              </a:rPr>
              <a:t> </a:t>
            </a:r>
            <a:r>
              <a:rPr lang="en-US" sz="2400" b="1" dirty="0">
                <a:solidFill>
                  <a:srgbClr val="FF3300"/>
                </a:solidFill>
                <a:latin typeface="Times New Roman" panose="02020603050405020304" pitchFamily="18" charset="0"/>
                <a:ea typeface="MS PGothic" panose="020B0600070205080204" pitchFamily="34" charset="-128"/>
              </a:rPr>
              <a:t>Phan Bội Châu</a:t>
            </a:r>
            <a:endParaRPr lang="en-US" sz="2400" b="1" dirty="0">
              <a:solidFill>
                <a:srgbClr val="FF3300"/>
              </a:solidFill>
              <a:latin typeface="Times New Roman" panose="02020603050405020304" pitchFamily="18" charset="0"/>
              <a:ea typeface="MS PGothic" panose="020B0600070205080204" pitchFamily="34" charset="-128"/>
            </a:endParaRPr>
          </a:p>
        </p:txBody>
      </p:sp>
      <p:pic>
        <p:nvPicPr>
          <p:cNvPr id="1032" name="Picture 17" descr="68547cwg98wmzcn"/>
          <p:cNvPicPr>
            <a:picLocks noChangeAspect="1"/>
          </p:cNvPicPr>
          <p:nvPr/>
        </p:nvPicPr>
        <p:blipFill>
          <a:blip r:embed="rId5"/>
          <a:stretch>
            <a:fillRect/>
          </a:stretch>
        </p:blipFill>
        <p:spPr>
          <a:xfrm>
            <a:off x="915112" y="4305946"/>
            <a:ext cx="2093119" cy="192881"/>
          </a:xfrm>
          <a:prstGeom prst="rect">
            <a:avLst/>
          </a:prstGeom>
          <a:noFill/>
          <a:ln w="9525">
            <a:noFill/>
          </a:ln>
        </p:spPr>
      </p:pic>
      <p:pic>
        <p:nvPicPr>
          <p:cNvPr id="1033" name="Picture 18" descr="447826eewa4rjleq_1"/>
          <p:cNvPicPr>
            <a:picLocks noChangeAspect="1"/>
          </p:cNvPicPr>
          <p:nvPr/>
        </p:nvPicPr>
        <p:blipFill>
          <a:blip r:embed="rId6"/>
          <a:stretch>
            <a:fillRect/>
          </a:stretch>
        </p:blipFill>
        <p:spPr>
          <a:xfrm>
            <a:off x="3200386" y="4285622"/>
            <a:ext cx="3143250" cy="250031"/>
          </a:xfrm>
          <a:prstGeom prst="rect">
            <a:avLst/>
          </a:prstGeom>
          <a:noFill/>
          <a:ln w="9525">
            <a:noFill/>
          </a:ln>
        </p:spPr>
      </p:pic>
      <p:pic>
        <p:nvPicPr>
          <p:cNvPr id="1034" name="Picture 19" descr="432022s1vheyatjs"/>
          <p:cNvPicPr>
            <a:picLocks noChangeAspect="1"/>
          </p:cNvPicPr>
          <p:nvPr/>
        </p:nvPicPr>
        <p:blipFill>
          <a:blip r:embed="rId7"/>
          <a:stretch>
            <a:fillRect/>
          </a:stretch>
        </p:blipFill>
        <p:spPr>
          <a:xfrm>
            <a:off x="3429007" y="514336"/>
            <a:ext cx="2714625" cy="292894"/>
          </a:xfrm>
          <a:prstGeom prst="rect">
            <a:avLst/>
          </a:prstGeom>
          <a:noFill/>
          <a:ln w="9525">
            <a:noFill/>
          </a:ln>
        </p:spPr>
      </p:pic>
      <p:sp>
        <p:nvSpPr>
          <p:cNvPr id="1036" name="Text Box 22"/>
          <p:cNvSpPr txBox="1"/>
          <p:nvPr/>
        </p:nvSpPr>
        <p:spPr>
          <a:xfrm>
            <a:off x="773264" y="677461"/>
            <a:ext cx="7636202" cy="1014730"/>
          </a:xfrm>
          <a:prstGeom prst="rect">
            <a:avLst/>
          </a:prstGeom>
          <a:noFill/>
          <a:ln w="9525">
            <a:noFill/>
          </a:ln>
        </p:spPr>
        <p:txBody>
          <a:bodyPr wrap="square">
            <a:spAutoFit/>
          </a:bodyPr>
          <a:p>
            <a:pPr algn="ctr">
              <a:spcBef>
                <a:spcPct val="50000"/>
              </a:spcBef>
            </a:pPr>
            <a:r>
              <a:rPr lang="en-US" sz="3000" b="1" dirty="0">
                <a:ln w="22225">
                  <a:solidFill>
                    <a:schemeClr val="accent2"/>
                  </a:solidFill>
                  <a:prstDash val="solid"/>
                </a:ln>
                <a:solidFill>
                  <a:srgbClr val="FF00FF"/>
                </a:solidFill>
                <a:effectLst/>
                <a:latin typeface="Times New Roman" panose="02020603050405020304" pitchFamily="18" charset="0"/>
              </a:rPr>
              <a:t>Chào mừng quý thầy cô giáo về dự giờ tiết học hôm nay.</a:t>
            </a:r>
            <a:endParaRPr lang="en-US" sz="3000" b="1" dirty="0">
              <a:ln w="22225">
                <a:solidFill>
                  <a:schemeClr val="accent2"/>
                </a:solidFill>
                <a:prstDash val="solid"/>
              </a:ln>
              <a:solidFill>
                <a:srgbClr val="FF00FF"/>
              </a:solidFill>
              <a:effectLst/>
              <a:latin typeface="Times New Roman" panose="02020603050405020304" pitchFamily="18" charset="0"/>
            </a:endParaRPr>
          </a:p>
        </p:txBody>
      </p:sp>
      <p:sp>
        <p:nvSpPr>
          <p:cNvPr id="1037" name="AutoShape 24" descr="Cách cắm hoa hướng dương 5 bông đẹp, đơn giản, nghệ thuật, tươi lâu -  META.vn"/>
          <p:cNvSpPr>
            <a:spLocks noChangeAspect="1"/>
          </p:cNvSpPr>
          <p:nvPr/>
        </p:nvSpPr>
        <p:spPr>
          <a:xfrm>
            <a:off x="4457700" y="2457450"/>
            <a:ext cx="228600" cy="228600"/>
          </a:xfrm>
          <a:prstGeom prst="rect">
            <a:avLst/>
          </a:prstGeom>
          <a:noFill/>
          <a:ln w="9525">
            <a:noFill/>
          </a:ln>
        </p:spPr>
        <p:txBody>
          <a:bodyPr/>
          <a:p>
            <a:endParaRPr sz="100" dirty="0">
              <a:latin typeface="Arial" panose="020B0604020202020204" pitchFamily="34" charset="0"/>
            </a:endParaRPr>
          </a:p>
        </p:txBody>
      </p:sp>
      <p:sp>
        <p:nvSpPr>
          <p:cNvPr id="1038" name="AutoShape 26" descr="Cách cắm hoa hướng dương 5 bông đẹp, đơn giản, nghệ thuật, tươi lâu -  META.vn"/>
          <p:cNvSpPr>
            <a:spLocks noChangeAspect="1"/>
          </p:cNvSpPr>
          <p:nvPr/>
        </p:nvSpPr>
        <p:spPr>
          <a:xfrm>
            <a:off x="4457700" y="2457450"/>
            <a:ext cx="228600" cy="228600"/>
          </a:xfrm>
          <a:prstGeom prst="rect">
            <a:avLst/>
          </a:prstGeom>
          <a:noFill/>
          <a:ln w="9525">
            <a:noFill/>
          </a:ln>
        </p:spPr>
        <p:txBody>
          <a:bodyPr/>
          <a:p>
            <a:endParaRPr sz="100" dirty="0">
              <a:latin typeface="Arial" panose="020B0604020202020204" pitchFamily="34" charset="0"/>
            </a:endParaRPr>
          </a:p>
        </p:txBody>
      </p:sp>
      <p:sp>
        <p:nvSpPr>
          <p:cNvPr id="1039" name="AutoShape 28" descr="Cách cắm hoa hướng dương 5 bông đẹp, đơn giản, nghệ thuật, tươi lâu -  META.vn"/>
          <p:cNvSpPr>
            <a:spLocks noChangeAspect="1"/>
          </p:cNvSpPr>
          <p:nvPr/>
        </p:nvSpPr>
        <p:spPr>
          <a:xfrm>
            <a:off x="4457700" y="2457450"/>
            <a:ext cx="228600" cy="228600"/>
          </a:xfrm>
          <a:prstGeom prst="rect">
            <a:avLst/>
          </a:prstGeom>
          <a:noFill/>
          <a:ln w="9525">
            <a:noFill/>
          </a:ln>
        </p:spPr>
        <p:txBody>
          <a:bodyPr/>
          <a:p>
            <a:endParaRPr sz="100" dirty="0">
              <a:latin typeface="Arial" panose="020B0604020202020204" pitchFamily="34" charset="0"/>
            </a:endParaRPr>
          </a:p>
        </p:txBody>
      </p:sp>
      <p:pic>
        <p:nvPicPr>
          <p:cNvPr id="1040" name="Picture 29"/>
          <p:cNvPicPr>
            <a:picLocks noChangeAspect="1"/>
          </p:cNvPicPr>
          <p:nvPr/>
        </p:nvPicPr>
        <p:blipFill>
          <a:blip r:embed="rId8"/>
          <a:stretch>
            <a:fillRect/>
          </a:stretch>
        </p:blipFill>
        <p:spPr>
          <a:xfrm>
            <a:off x="1793583" y="1666034"/>
            <a:ext cx="5595564" cy="259936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xit" presetSubtype="4" repeatCount="indefinite" fill="hold" nodeType="withEffect">
                                  <p:stCondLst>
                                    <p:cond delay="0"/>
                                  </p:stCondLst>
                                  <p:childTnLst>
                                    <p:animEffect transition="out" filter="wheel(4)">
                                      <p:cBhvr>
                                        <p:cTn id="6" dur="15000"/>
                                        <p:tgtEl>
                                          <p:spTgt spid="2"/>
                                        </p:tgtEl>
                                      </p:cBhvr>
                                    </p:animEffect>
                                    <p:set>
                                      <p:cBhvr>
                                        <p:cTn id="7" dur="1" fill="hold">
                                          <p:stCondLst>
                                            <p:cond delay="14999"/>
                                          </p:stCondLst>
                                        </p:cTn>
                                        <p:tgtEl>
                                          <p:spTgt spid="2"/>
                                        </p:tgtEl>
                                        <p:attrNameLst>
                                          <p:attrName>style.visibility</p:attrName>
                                        </p:attrNameLst>
                                      </p:cBhvr>
                                      <p:to>
                                        <p:strVal val="hidden"/>
                                      </p:to>
                                    </p:set>
                                  </p:childTnLst>
                                </p:cTn>
                              </p:par>
                              <p:par>
                                <p:cTn id="8" presetID="7" presetClass="exit" presetSubtype="8" repeatCount="indefinite" fill="hold" grpId="0" nodeType="withEffect">
                                  <p:stCondLst>
                                    <p:cond delay="2500"/>
                                  </p:stCondLst>
                                  <p:childTnLst>
                                    <p:anim calcmode="lin" valueType="num">
                                      <p:cBhvr additive="base">
                                        <p:cTn id="9" dur="20000"/>
                                        <p:tgtEl>
                                          <p:spTgt spid="5132"/>
                                        </p:tgtEl>
                                        <p:attrNameLst>
                                          <p:attrName>ppt_x</p:attrName>
                                        </p:attrNameLst>
                                      </p:cBhvr>
                                      <p:tavLst>
                                        <p:tav tm="0">
                                          <p:val>
                                            <p:strVal val="ppt_x"/>
                                          </p:val>
                                        </p:tav>
                                        <p:tav tm="100000">
                                          <p:val>
                                            <p:strVal val="0-ppt_w/2"/>
                                          </p:val>
                                        </p:tav>
                                      </p:tavLst>
                                    </p:anim>
                                    <p:anim calcmode="lin" valueType="num">
                                      <p:cBhvr additive="base">
                                        <p:cTn id="10" dur="20000"/>
                                        <p:tgtEl>
                                          <p:spTgt spid="5132"/>
                                        </p:tgtEl>
                                        <p:attrNameLst>
                                          <p:attrName>ppt_y</p:attrName>
                                        </p:attrNameLst>
                                      </p:cBhvr>
                                      <p:tavLst>
                                        <p:tav tm="0">
                                          <p:val>
                                            <p:strVal val="ppt_y"/>
                                          </p:val>
                                        </p:tav>
                                        <p:tav tm="100000">
                                          <p:val>
                                            <p:strVal val="ppt_y"/>
                                          </p:val>
                                        </p:tav>
                                      </p:tavLst>
                                    </p:anim>
                                    <p:set>
                                      <p:cBhvr>
                                        <p:cTn id="11" dur="1" fill="hold">
                                          <p:stCondLst>
                                            <p:cond delay="19999"/>
                                          </p:stCondLst>
                                        </p:cTn>
                                        <p:tgtEl>
                                          <p:spTgt spid="5132"/>
                                        </p:tgtEl>
                                        <p:attrNameLst>
                                          <p:attrName>style.visibility</p:attrName>
                                        </p:attrNameLst>
                                      </p:cBhvr>
                                      <p:to>
                                        <p:strVal val="hidden"/>
                                      </p:to>
                                    </p:set>
                                  </p:childTnLst>
                                </p:cTn>
                              </p:par>
                              <p:par>
                                <p:cTn id="12" presetID="7" presetClass="exit" presetSubtype="8" repeatCount="indefinite" fill="hold" grpId="0" nodeType="withEffect">
                                  <p:stCondLst>
                                    <p:cond delay="2500"/>
                                  </p:stCondLst>
                                  <p:childTnLst>
                                    <p:anim calcmode="lin" valueType="num">
                                      <p:cBhvr additive="base">
                                        <p:cTn id="13" dur="20000"/>
                                        <p:tgtEl>
                                          <p:spTgt spid="5135"/>
                                        </p:tgtEl>
                                        <p:attrNameLst>
                                          <p:attrName>ppt_x</p:attrName>
                                        </p:attrNameLst>
                                      </p:cBhvr>
                                      <p:tavLst>
                                        <p:tav tm="0">
                                          <p:val>
                                            <p:strVal val="ppt_x"/>
                                          </p:val>
                                        </p:tav>
                                        <p:tav tm="100000">
                                          <p:val>
                                            <p:strVal val="0-ppt_w/2"/>
                                          </p:val>
                                        </p:tav>
                                      </p:tavLst>
                                    </p:anim>
                                    <p:anim calcmode="lin" valueType="num">
                                      <p:cBhvr additive="base">
                                        <p:cTn id="14" dur="20000"/>
                                        <p:tgtEl>
                                          <p:spTgt spid="5135"/>
                                        </p:tgtEl>
                                        <p:attrNameLst>
                                          <p:attrName>ppt_y</p:attrName>
                                        </p:attrNameLst>
                                      </p:cBhvr>
                                      <p:tavLst>
                                        <p:tav tm="0">
                                          <p:val>
                                            <p:strVal val="ppt_y"/>
                                          </p:val>
                                        </p:tav>
                                        <p:tav tm="100000">
                                          <p:val>
                                            <p:strVal val="ppt_y"/>
                                          </p:val>
                                        </p:tav>
                                      </p:tavLst>
                                    </p:anim>
                                    <p:set>
                                      <p:cBhvr>
                                        <p:cTn id="15" dur="1" fill="hold">
                                          <p:stCondLst>
                                            <p:cond delay="19999"/>
                                          </p:stCondLst>
                                        </p:cTn>
                                        <p:tgtEl>
                                          <p:spTgt spid="5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bldLvl="0" animBg="1"/>
      <p:bldP spid="51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1"/>
          <p:cNvSpPr/>
          <p:nvPr/>
        </p:nvSpPr>
        <p:spPr>
          <a:xfrm>
            <a:off x="-2590800" y="-19050"/>
            <a:ext cx="4662170" cy="5314950"/>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000" dirty="0">
              <a:solidFill>
                <a:schemeClr val="tx1">
                  <a:lumMod val="75000"/>
                  <a:lumOff val="25000"/>
                </a:schemeClr>
              </a:solidFill>
              <a:latin typeface="方正清刻本悦宋简体" panose="02000000000000000000" charset="-122"/>
              <a:ea typeface="方正清刻本悦宋简体" panose="02000000000000000000" charset="-122"/>
            </a:endParaRPr>
          </a:p>
        </p:txBody>
      </p:sp>
      <p:pic>
        <p:nvPicPr>
          <p:cNvPr id="5" name="图片 8" descr="596c2a291f484"/>
          <p:cNvPicPr>
            <a:picLocks noChangeAspect="1"/>
          </p:cNvPicPr>
          <p:nvPr/>
        </p:nvPicPr>
        <p:blipFill>
          <a:blip r:embed="rId1" cstate="print"/>
          <a:srcRect l="15244" t="24580" r="31810" b="21720"/>
          <a:stretch>
            <a:fillRect/>
          </a:stretch>
        </p:blipFill>
        <p:spPr>
          <a:xfrm>
            <a:off x="1981200" y="514350"/>
            <a:ext cx="601345" cy="619125"/>
          </a:xfrm>
          <a:prstGeom prst="rect">
            <a:avLst/>
          </a:prstGeom>
        </p:spPr>
      </p:pic>
      <p:sp>
        <p:nvSpPr>
          <p:cNvPr id="6" name="Rectangle 5"/>
          <p:cNvSpPr/>
          <p:nvPr/>
        </p:nvSpPr>
        <p:spPr>
          <a:xfrm>
            <a:off x="76200" y="1352481"/>
            <a:ext cx="1800225" cy="2861310"/>
          </a:xfrm>
          <a:prstGeom prst="rect">
            <a:avLst/>
          </a:prstGeom>
        </p:spPr>
        <p:txBody>
          <a:bodyPr wrap="square">
            <a:spAutoFit/>
          </a:bodyP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Vấn đề và mục đích giải thích</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733800" y="488950"/>
            <a:ext cx="5401310" cy="953135"/>
          </a:xfrm>
          <a:prstGeom prst="rect">
            <a:avLst/>
          </a:prstGeom>
        </p:spPr>
        <p:txBody>
          <a:bodyPr wrap="square">
            <a:spAutoFit/>
          </a:bodyPr>
          <a:lstStyle/>
          <a:p>
            <a:pPr algn="l"/>
            <a:r>
              <a:rPr lang="en-US" sz="2800" dirty="0" smtClean="0">
                <a:latin typeface="Times New Roman" panose="02020603050405020304" pitchFamily="18" charset="0"/>
                <a:cs typeface="Times New Roman" panose="02020603050405020304" pitchFamily="18" charset="0"/>
              </a:rPr>
              <a:t>Lòng khiêm tốn - Một vấn đề tư tưởng đạo lý</a:t>
            </a:r>
            <a:endParaRPr lang="en-US" sz="2800" dirty="0" smtClean="0">
              <a:latin typeface="Times New Roman" panose="02020603050405020304" pitchFamily="18" charset="0"/>
              <a:cs typeface="Times New Roman" panose="02020603050405020304" pitchFamily="18" charset="0"/>
            </a:endParaRPr>
          </a:p>
        </p:txBody>
      </p:sp>
      <p:pic>
        <p:nvPicPr>
          <p:cNvPr id="8" name="图片 8" descr="596c2a291f484"/>
          <p:cNvPicPr>
            <a:picLocks noChangeAspect="1"/>
          </p:cNvPicPr>
          <p:nvPr/>
        </p:nvPicPr>
        <p:blipFill>
          <a:blip r:embed="rId1" cstate="print"/>
          <a:srcRect l="15244" t="24580" r="31810" b="21720"/>
          <a:stretch>
            <a:fillRect/>
          </a:stretch>
        </p:blipFill>
        <p:spPr>
          <a:xfrm>
            <a:off x="2057400" y="1809433"/>
            <a:ext cx="601028" cy="707708"/>
          </a:xfrm>
          <a:prstGeom prst="rect">
            <a:avLst/>
          </a:prstGeom>
        </p:spPr>
      </p:pic>
      <p:sp>
        <p:nvSpPr>
          <p:cNvPr id="9" name="Rectangle 8"/>
          <p:cNvSpPr/>
          <p:nvPr/>
        </p:nvSpPr>
        <p:spPr>
          <a:xfrm>
            <a:off x="4056380" y="1809750"/>
            <a:ext cx="5087620" cy="1383665"/>
          </a:xfrm>
          <a:prstGeom prst="rect">
            <a:avLst/>
          </a:prstGeom>
        </p:spPr>
        <p:txBody>
          <a:bodyPr wrap="square">
            <a:spAutoFit/>
          </a:bodyPr>
          <a:lstStyle/>
          <a:p>
            <a:pPr algn="l"/>
            <a:r>
              <a:rPr lang="en-US" sz="2800" dirty="0" smtClean="0">
                <a:latin typeface="Times New Roman" panose="02020603050405020304" pitchFamily="18" charset="0"/>
                <a:cs typeface="Times New Roman" panose="02020603050405020304" pitchFamily="18" charset="0"/>
              </a:rPr>
              <a:t> </a:t>
            </a:r>
            <a:r>
              <a:rPr lang="en-US" sz="2800" dirty="0" smtClean="0">
                <a:solidFill>
                  <a:schemeClr val="tx1"/>
                </a:solidFill>
                <a:latin typeface="Times New Roman" panose="02020603050405020304" pitchFamily="18" charset="0"/>
                <a:cs typeface="Times New Roman" panose="02020603050405020304" pitchFamily="18" charset="0"/>
              </a:rPr>
              <a:t>Gi</a:t>
            </a:r>
            <a:r>
              <a:rPr lang="en-US" sz="2800" dirty="0" smtClean="0">
                <a:latin typeface="Times New Roman" panose="02020603050405020304" pitchFamily="18" charset="0"/>
                <a:cs typeface="Times New Roman" panose="02020603050405020304" pitchFamily="18" charset="0"/>
              </a:rPr>
              <a:t>úp người đọc hiểu rõ về lòng khiêm tốn - Một phẩm chất tốt đẹp cần có ở mỗi người.</a:t>
            </a:r>
            <a:endParaRPr lang="en-US" sz="2800" dirty="0" smtClean="0">
              <a:latin typeface="Times New Roman" panose="02020603050405020304" pitchFamily="18" charset="0"/>
              <a:cs typeface="Times New Roman" panose="02020603050405020304" pitchFamily="18" charset="0"/>
            </a:endParaRPr>
          </a:p>
        </p:txBody>
      </p:sp>
      <p:graphicFrame>
        <p:nvGraphicFramePr>
          <p:cNvPr id="16" name="Table 15"/>
          <p:cNvGraphicFramePr/>
          <p:nvPr/>
        </p:nvGraphicFramePr>
        <p:xfrm>
          <a:off x="2506345" y="488950"/>
          <a:ext cx="1599565" cy="518160"/>
        </p:xfrm>
        <a:graphic>
          <a:graphicData uri="http://schemas.openxmlformats.org/drawingml/2006/table">
            <a:tbl>
              <a:tblPr firstRow="1" bandRow="1">
                <a:tableStyleId>{5C22544A-7EE6-4342-B048-85BDC9FD1C3A}</a:tableStyleId>
              </a:tblPr>
              <a:tblGrid>
                <a:gridCol w="1599565"/>
              </a:tblGrid>
              <a:tr h="365760">
                <a:tc>
                  <a:txBody>
                    <a:bodyPr/>
                    <a:p>
                      <a:pPr>
                        <a:buNone/>
                      </a:pPr>
                      <a:r>
                        <a:rPr lang="en-US" sz="2800" b="0" dirty="0" smtClean="0">
                          <a:solidFill>
                            <a:schemeClr val="tx1"/>
                          </a:solidFill>
                          <a:latin typeface="Times New Roman" panose="02020603050405020304" pitchFamily="18" charset="0"/>
                          <a:cs typeface="Times New Roman" panose="02020603050405020304" pitchFamily="18" charset="0"/>
                          <a:sym typeface="+mn-ea"/>
                        </a:rPr>
                        <a:t>Vấn đề:</a:t>
                      </a:r>
                      <a:endParaRPr lang="en-US" sz="2800" b="0" dirty="0" smtClean="0">
                        <a:solidFill>
                          <a:schemeClr val="tx1"/>
                        </a:solidFill>
                        <a:latin typeface="Times New Roman" panose="02020603050405020304" pitchFamily="18" charset="0"/>
                        <a:cs typeface="Times New Roman" panose="02020603050405020304" pitchFamily="18" charset="0"/>
                        <a:sym typeface="+mn-ea"/>
                      </a:endParaRPr>
                    </a:p>
                  </a:txBody>
                  <a:tcPr>
                    <a:noFill/>
                  </a:tcPr>
                </a:tc>
              </a:tr>
            </a:tbl>
          </a:graphicData>
        </a:graphic>
      </p:graphicFrame>
      <p:graphicFrame>
        <p:nvGraphicFramePr>
          <p:cNvPr id="19" name="Table 18"/>
          <p:cNvGraphicFramePr/>
          <p:nvPr/>
        </p:nvGraphicFramePr>
        <p:xfrm>
          <a:off x="2590800" y="1809750"/>
          <a:ext cx="1669415" cy="518160"/>
        </p:xfrm>
        <a:graphic>
          <a:graphicData uri="http://schemas.openxmlformats.org/drawingml/2006/table">
            <a:tbl>
              <a:tblPr firstRow="1" bandRow="1">
                <a:tableStyleId>{5C22544A-7EE6-4342-B048-85BDC9FD1C3A}</a:tableStyleId>
              </a:tblPr>
              <a:tblGrid>
                <a:gridCol w="1669415"/>
              </a:tblGrid>
              <a:tr h="381000">
                <a:tc>
                  <a:txBody>
                    <a:bodyPr/>
                    <a:p>
                      <a:pPr>
                        <a:buNone/>
                      </a:pPr>
                      <a:r>
                        <a:rPr lang="en-US" sz="2800" b="0">
                          <a:solidFill>
                            <a:schemeClr val="tx1"/>
                          </a:solidFill>
                          <a:latin typeface="Times New Roman" panose="02020603050405020304" pitchFamily="18" charset="0"/>
                          <a:cs typeface="Times New Roman" panose="02020603050405020304" pitchFamily="18" charset="0"/>
                        </a:rPr>
                        <a:t>Mục đích:</a:t>
                      </a:r>
                      <a:endParaRPr lang="en-US" sz="2800" b="0">
                        <a:solidFill>
                          <a:schemeClr val="tx1"/>
                        </a:solidFill>
                        <a:latin typeface="Times New Roman" panose="02020603050405020304" pitchFamily="18" charset="0"/>
                        <a:cs typeface="Times New Roman" panose="02020603050405020304" pitchFamily="18" charset="0"/>
                      </a:endParaRPr>
                    </a:p>
                  </a:txBody>
                  <a:tcPr>
                    <a:noFill/>
                  </a:tcPr>
                </a:tc>
              </a:tr>
            </a:tbl>
          </a:graphicData>
        </a:graphic>
      </p:graphicFrame>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1"/>
          <p:cNvSpPr/>
          <p:nvPr/>
        </p:nvSpPr>
        <p:spPr>
          <a:xfrm>
            <a:off x="-2778125" y="-95250"/>
            <a:ext cx="5446395" cy="5314950"/>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000" dirty="0">
              <a:solidFill>
                <a:schemeClr val="tx1">
                  <a:lumMod val="75000"/>
                  <a:lumOff val="25000"/>
                </a:schemeClr>
              </a:solidFill>
              <a:latin typeface="方正清刻本悦宋简体" panose="02000000000000000000" charset="-122"/>
              <a:ea typeface="方正清刻本悦宋简体" panose="02000000000000000000" charset="-122"/>
            </a:endParaRPr>
          </a:p>
        </p:txBody>
      </p:sp>
      <p:pic>
        <p:nvPicPr>
          <p:cNvPr id="5" name="图片 8" descr="596c2a291f484"/>
          <p:cNvPicPr>
            <a:picLocks noChangeAspect="1"/>
          </p:cNvPicPr>
          <p:nvPr/>
        </p:nvPicPr>
        <p:blipFill>
          <a:blip r:embed="rId1" cstate="print"/>
          <a:srcRect l="15244" t="24580" r="31810" b="21720"/>
          <a:stretch>
            <a:fillRect/>
          </a:stretch>
        </p:blipFill>
        <p:spPr>
          <a:xfrm>
            <a:off x="2527935" y="101918"/>
            <a:ext cx="601028" cy="707708"/>
          </a:xfrm>
          <a:prstGeom prst="rect">
            <a:avLst/>
          </a:prstGeom>
        </p:spPr>
      </p:pic>
      <p:sp>
        <p:nvSpPr>
          <p:cNvPr id="6" name="Rectangle 5"/>
          <p:cNvSpPr/>
          <p:nvPr/>
        </p:nvSpPr>
        <p:spPr>
          <a:xfrm>
            <a:off x="389890" y="577215"/>
            <a:ext cx="1766570" cy="3969385"/>
          </a:xfrm>
          <a:prstGeom prst="rect">
            <a:avLst/>
          </a:prstGeom>
        </p:spPr>
        <p:txBody>
          <a:bodyPr wrap="square">
            <a:spAutoFit/>
          </a:bodyP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6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36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36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giải thích “Lòng khiêm tốn”</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276283" y="133598"/>
            <a:ext cx="5472113" cy="82994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Lòng</a:t>
            </a:r>
            <a:r>
              <a:rPr lang="vi-VN" altLang="en-US" sz="2400" dirty="0" err="1"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khiêm tốn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coi</a:t>
            </a:r>
            <a:r>
              <a:rPr lang="en-US" sz="2400" dirty="0" smtClean="0">
                <a:latin typeface="Times New Roman" panose="02020603050405020304" pitchFamily="18" charset="0"/>
                <a:cs typeface="Times New Roman" panose="02020603050405020304" pitchFamily="18" charset="0"/>
              </a:rPr>
              <a:t> </a:t>
            </a:r>
            <a:r>
              <a:rPr lang="en-US" sz="2400" b="1" dirty="0" err="1" smtClean="0">
                <a:solidFill>
                  <a:srgbClr val="0070C0"/>
                </a:solidFill>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p:txBody>
      </p:sp>
      <p:pic>
        <p:nvPicPr>
          <p:cNvPr id="8" name="图片 8" descr="596c2a291f484"/>
          <p:cNvPicPr>
            <a:picLocks noChangeAspect="1"/>
          </p:cNvPicPr>
          <p:nvPr/>
        </p:nvPicPr>
        <p:blipFill>
          <a:blip r:embed="rId1" cstate="print"/>
          <a:srcRect l="15244" t="24580" r="31810" b="21720"/>
          <a:stretch>
            <a:fillRect/>
          </a:stretch>
        </p:blipFill>
        <p:spPr>
          <a:xfrm>
            <a:off x="2556510" y="930593"/>
            <a:ext cx="601028" cy="707708"/>
          </a:xfrm>
          <a:prstGeom prst="rect">
            <a:avLst/>
          </a:prstGeom>
        </p:spPr>
      </p:pic>
      <p:sp>
        <p:nvSpPr>
          <p:cNvPr id="9" name="Rectangle 8"/>
          <p:cNvSpPr/>
          <p:nvPr/>
        </p:nvSpPr>
        <p:spPr>
          <a:xfrm>
            <a:off x="3276283" y="938461"/>
            <a:ext cx="5472113" cy="82994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Điều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trọng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khiêm tốn </a:t>
            </a:r>
            <a:r>
              <a:rPr lang="en-US" sz="2400" b="1" dirty="0" err="1" smtClean="0">
                <a:solidFill>
                  <a:srgbClr val="0070C0"/>
                </a:solidFill>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nâng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 cá nhân</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p:txBody>
      </p:sp>
      <p:pic>
        <p:nvPicPr>
          <p:cNvPr id="10" name="图片 8" descr="596c2a291f484"/>
          <p:cNvPicPr>
            <a:picLocks noChangeAspect="1"/>
          </p:cNvPicPr>
          <p:nvPr/>
        </p:nvPicPr>
        <p:blipFill>
          <a:blip r:embed="rId1" cstate="print"/>
          <a:srcRect l="15244" t="24580" r="31810" b="21720"/>
          <a:stretch>
            <a:fillRect/>
          </a:stretch>
        </p:blipFill>
        <p:spPr>
          <a:xfrm>
            <a:off x="2570798" y="1945005"/>
            <a:ext cx="601028" cy="707708"/>
          </a:xfrm>
          <a:prstGeom prst="rect">
            <a:avLst/>
          </a:prstGeom>
        </p:spPr>
      </p:pic>
      <p:sp>
        <p:nvSpPr>
          <p:cNvPr id="11" name="Rectangle 10"/>
          <p:cNvSpPr/>
          <p:nvPr/>
        </p:nvSpPr>
        <p:spPr>
          <a:xfrm>
            <a:off x="3276600" y="1834128"/>
            <a:ext cx="5472113" cy="82994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“Khiêm tốn </a:t>
            </a:r>
            <a:r>
              <a:rPr lang="vi-VN" sz="2400" b="1" dirty="0" smtClean="0">
                <a:solidFill>
                  <a:srgbClr val="0070C0"/>
                </a:solidFill>
                <a:latin typeface="+mj-lt"/>
              </a:rPr>
              <a:t>là </a:t>
            </a:r>
            <a:r>
              <a:rPr lang="vi-VN" sz="2400" dirty="0" smtClean="0">
                <a:latin typeface="+mj-lt"/>
              </a:rPr>
              <a:t>biểu hiện c</a:t>
            </a:r>
            <a:r>
              <a:rPr lang="en-US" sz="2400" dirty="0" smtClean="0">
                <a:latin typeface="Times New Roman" panose="02020603050405020304" pitchFamily="18" charset="0"/>
                <a:cs typeface="Times New Roman" panose="02020603050405020304" pitchFamily="18" charset="0"/>
              </a:rPr>
              <a:t>ủ</a:t>
            </a:r>
            <a:r>
              <a:rPr lang="vi-VN" sz="2400" dirty="0" smtClean="0">
                <a:latin typeface="+mj-lt"/>
              </a:rPr>
              <a:t>a những con người đ</a:t>
            </a:r>
            <a:r>
              <a:rPr lang="en-US" altLang="vi-VN" sz="2400" dirty="0" smtClean="0">
                <a:latin typeface="+mj-lt"/>
              </a:rPr>
              <a:t>ứ</a:t>
            </a:r>
            <a:r>
              <a:rPr lang="vi-VN" sz="2400" dirty="0" smtClean="0">
                <a:latin typeface="+mj-lt"/>
              </a:rPr>
              <a:t>ng đắn ..</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p:txBody>
      </p:sp>
      <p:pic>
        <p:nvPicPr>
          <p:cNvPr id="12" name="图片 8" descr="596c2a291f484"/>
          <p:cNvPicPr>
            <a:picLocks noChangeAspect="1"/>
          </p:cNvPicPr>
          <p:nvPr/>
        </p:nvPicPr>
        <p:blipFill>
          <a:blip r:embed="rId1" cstate="print"/>
          <a:srcRect l="15244" t="24580" r="31810" b="21720"/>
          <a:stretch>
            <a:fillRect/>
          </a:stretch>
        </p:blipFill>
        <p:spPr>
          <a:xfrm>
            <a:off x="2627948" y="2811899"/>
            <a:ext cx="601028" cy="707708"/>
          </a:xfrm>
          <a:prstGeom prst="rect">
            <a:avLst/>
          </a:prstGeom>
        </p:spPr>
      </p:pic>
      <p:sp>
        <p:nvSpPr>
          <p:cNvPr id="13" name="Rectangle 12"/>
          <p:cNvSpPr/>
          <p:nvPr/>
        </p:nvSpPr>
        <p:spPr>
          <a:xfrm>
            <a:off x="3276283" y="2729280"/>
            <a:ext cx="5472113" cy="82994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“Con </a:t>
            </a:r>
            <a:r>
              <a:rPr lang="en-US" sz="2400" dirty="0" err="1" smtClean="0">
                <a:latin typeface="Times New Roman" panose="02020603050405020304" pitchFamily="18" charset="0"/>
                <a:cs typeface="Times New Roman" panose="02020603050405020304" pitchFamily="18" charset="0"/>
              </a:rPr>
              <a:t>người khiêm tốn bao giờ cũng </a:t>
            </a:r>
            <a:r>
              <a:rPr lang="vi-VN" sz="2400" b="1" dirty="0" smtClean="0">
                <a:solidFill>
                  <a:srgbClr val="0070C0"/>
                </a:solidFill>
                <a:latin typeface="Times New Roman" panose="02020603050405020304" pitchFamily="18" charset="0"/>
                <a:cs typeface="Times New Roman" panose="02020603050405020304" pitchFamily="18" charset="0"/>
                <a:sym typeface="+mn-ea"/>
              </a:rPr>
              <a:t>là</a:t>
            </a:r>
            <a:r>
              <a:rPr lang="en-US" altLang="vi-VN" sz="2400" b="1" dirty="0" smtClean="0">
                <a:solidFill>
                  <a:srgbClr val="0070C0"/>
                </a:solidFill>
                <a:latin typeface="Times New Roman" panose="02020603050405020304" pitchFamily="18" charset="0"/>
                <a:cs typeface="Times New Roman" panose="02020603050405020304" pitchFamily="18" charset="0"/>
                <a:sym typeface="+mn-ea"/>
              </a:rPr>
              <a:t> </a:t>
            </a:r>
            <a:r>
              <a:rPr lang="en-US" sz="2400" dirty="0" err="1" smtClean="0">
                <a:latin typeface="Times New Roman" panose="02020603050405020304" pitchFamily="18" charset="0"/>
                <a:cs typeface="Times New Roman" panose="02020603050405020304" pitchFamily="18" charset="0"/>
              </a:rPr>
              <a:t>người thành công</a:t>
            </a:r>
            <a:r>
              <a:rPr lang="en-US" sz="2400" dirty="0" smtClean="0">
                <a:latin typeface=".VnTime" pitchFamily="34" charset="0"/>
              </a:rPr>
              <a:t> </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p:txBody>
      </p:sp>
      <p:pic>
        <p:nvPicPr>
          <p:cNvPr id="14" name="图片 8" descr="596c2a291f484"/>
          <p:cNvPicPr>
            <a:picLocks noChangeAspect="1"/>
          </p:cNvPicPr>
          <p:nvPr/>
        </p:nvPicPr>
        <p:blipFill>
          <a:blip r:embed="rId1" cstate="print"/>
          <a:srcRect l="15244" t="24580" r="31810" b="21720"/>
          <a:stretch>
            <a:fillRect/>
          </a:stretch>
        </p:blipFill>
        <p:spPr>
          <a:xfrm>
            <a:off x="2627948" y="3640574"/>
            <a:ext cx="601028" cy="707708"/>
          </a:xfrm>
          <a:prstGeom prst="rect">
            <a:avLst/>
          </a:prstGeom>
        </p:spPr>
      </p:pic>
      <p:sp>
        <p:nvSpPr>
          <p:cNvPr id="15" name="Rectangle 14"/>
          <p:cNvSpPr/>
          <p:nvPr/>
        </p:nvSpPr>
        <p:spPr>
          <a:xfrm>
            <a:off x="3275965" y="3714800"/>
            <a:ext cx="5472113" cy="460375"/>
          </a:xfrm>
          <a:prstGeom prst="rect">
            <a:avLst/>
          </a:prstGeom>
        </p:spPr>
        <p:txBody>
          <a:bodyPr wrap="square">
            <a:spAutoFit/>
          </a:bodyPr>
          <a:lstStyle/>
          <a:p>
            <a:pPr algn="just"/>
            <a:r>
              <a:rPr lang="en-US" sz="2400" dirty="0" smtClean="0">
                <a:latin typeface="Times New Roman" panose="02020603050405020304" pitchFamily="18" charset="0"/>
                <a:cs typeface="Times New Roman" panose="02020603050405020304" pitchFamily="18" charset="0"/>
              </a:rPr>
              <a:t>“</a:t>
            </a:r>
            <a:r>
              <a:rPr lang="vi-VN" sz="2400" dirty="0" smtClean="0">
                <a:latin typeface="Times New Roman" panose="02020603050405020304" pitchFamily="18" charset="0"/>
                <a:cs typeface="Times New Roman" panose="02020603050405020304" pitchFamily="18" charset="0"/>
              </a:rPr>
              <a:t>Khiêm tốn </a:t>
            </a:r>
            <a:r>
              <a:rPr lang="vi-VN" sz="2400" b="1" dirty="0" smtClean="0">
                <a:solidFill>
                  <a:srgbClr val="0070C0"/>
                </a:solidFill>
                <a:latin typeface="Times New Roman" panose="02020603050405020304" pitchFamily="18" charset="0"/>
                <a:cs typeface="Times New Roman" panose="02020603050405020304" pitchFamily="18" charset="0"/>
              </a:rPr>
              <a:t>là</a:t>
            </a:r>
            <a:r>
              <a:rPr lang="vi-VN" sz="2400" dirty="0" smtClean="0">
                <a:latin typeface="Times New Roman" panose="02020603050405020304" pitchFamily="18" charset="0"/>
                <a:cs typeface="Times New Roman" panose="02020603050405020304" pitchFamily="18" charset="0"/>
              </a:rPr>
              <a:t> tính nhã nhặn.</a:t>
            </a:r>
            <a:r>
              <a:rPr lang="en-US"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p:txBody>
      </p:sp>
      <p:pic>
        <p:nvPicPr>
          <p:cNvPr id="17" name="图片 8" descr="596c2a291f484"/>
          <p:cNvPicPr>
            <a:picLocks noChangeAspect="1"/>
          </p:cNvPicPr>
          <p:nvPr/>
        </p:nvPicPr>
        <p:blipFill>
          <a:blip r:embed="rId1" cstate="print"/>
          <a:srcRect l="15244" t="24580" r="31810" b="21720"/>
          <a:stretch>
            <a:fillRect/>
          </a:stretch>
        </p:blipFill>
        <p:spPr>
          <a:xfrm>
            <a:off x="2627948" y="4354949"/>
            <a:ext cx="601028" cy="707708"/>
          </a:xfrm>
          <a:prstGeom prst="rect">
            <a:avLst/>
          </a:prstGeom>
        </p:spPr>
      </p:pic>
      <p:sp>
        <p:nvSpPr>
          <p:cNvPr id="18" name="Rectangle 17"/>
          <p:cNvSpPr/>
          <p:nvPr/>
        </p:nvSpPr>
        <p:spPr>
          <a:xfrm>
            <a:off x="3700463" y="4343132"/>
            <a:ext cx="5257800" cy="506730"/>
          </a:xfrm>
          <a:prstGeom prst="rect">
            <a:avLst/>
          </a:prstGeom>
        </p:spPr>
        <p:txBody>
          <a:bodyPr wrap="square">
            <a:spAutoFit/>
          </a:bodyPr>
          <a:lstStyle/>
          <a:p>
            <a:pPr algn="just"/>
            <a:r>
              <a:rPr lang="en-US" sz="2700" b="1" dirty="0" smtClean="0">
                <a:latin typeface="Times New Roman" panose="02020603050405020304" pitchFamily="18" charset="0"/>
                <a:cs typeface="Times New Roman" panose="02020603050405020304" pitchFamily="18" charset="0"/>
              </a:rPr>
              <a:t>….</a:t>
            </a:r>
            <a:endParaRPr lang="en-US" sz="2700" b="1" dirty="0" smtClean="0">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par>
                                <p:cTn id="40" presetID="9"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par>
                                <p:cTn id="48" presetID="9" presetClass="entr" presetSubtype="0"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dissolv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dissolve">
                                      <p:cBhvr>
                                        <p:cTn id="55" dur="500"/>
                                        <p:tgtEl>
                                          <p:spTgt spid="18"/>
                                        </p:tgtEl>
                                      </p:cBhvr>
                                    </p:animEffect>
                                  </p:childTnLst>
                                </p:cTn>
                              </p:par>
                              <p:par>
                                <p:cTn id="56" presetID="9"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dissolve">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P spid="7" grpId="0"/>
      <p:bldP spid="9" grpId="0"/>
      <p:bldP spid="11" grpId="0"/>
      <p:bldP spid="13"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椭圆 1"/>
          <p:cNvSpPr/>
          <p:nvPr/>
        </p:nvSpPr>
        <p:spPr>
          <a:xfrm>
            <a:off x="-2743200" y="-85725"/>
            <a:ext cx="5490210" cy="5314950"/>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000" dirty="0">
              <a:solidFill>
                <a:schemeClr val="tx1">
                  <a:lumMod val="75000"/>
                  <a:lumOff val="25000"/>
                </a:schemeClr>
              </a:solidFill>
              <a:latin typeface="方正清刻本悦宋简体" panose="02000000000000000000" charset="-122"/>
              <a:ea typeface="方正清刻本悦宋简体" panose="02000000000000000000" charset="-122"/>
            </a:endParaRPr>
          </a:p>
        </p:txBody>
      </p:sp>
      <p:pic>
        <p:nvPicPr>
          <p:cNvPr id="5" name="图片 8" descr="596c2a291f484"/>
          <p:cNvPicPr>
            <a:picLocks noChangeAspect="1"/>
          </p:cNvPicPr>
          <p:nvPr/>
        </p:nvPicPr>
        <p:blipFill>
          <a:blip r:embed="rId1" cstate="print"/>
          <a:srcRect l="15244" t="24580" r="31810" b="21720"/>
          <a:stretch>
            <a:fillRect/>
          </a:stretch>
        </p:blipFill>
        <p:spPr>
          <a:xfrm>
            <a:off x="2627948" y="930593"/>
            <a:ext cx="774945" cy="912495"/>
          </a:xfrm>
          <a:prstGeom prst="rect">
            <a:avLst/>
          </a:prstGeom>
        </p:spPr>
      </p:pic>
      <p:sp>
        <p:nvSpPr>
          <p:cNvPr id="6" name="Rectangle 5"/>
          <p:cNvSpPr/>
          <p:nvPr/>
        </p:nvSpPr>
        <p:spPr>
          <a:xfrm>
            <a:off x="228600" y="1047750"/>
            <a:ext cx="2186940" cy="2861310"/>
          </a:xfrm>
          <a:prstGeom prst="rect">
            <a:avLst/>
          </a:prstGeom>
        </p:spPr>
        <p:txBody>
          <a:bodyPr wrap="square">
            <a:spAutoFit/>
          </a:bodyPr>
          <a:lstStyle/>
          <a:p>
            <a:pPr algn="ct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36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36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36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36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giải thích biểu</a:t>
            </a:r>
            <a:r>
              <a:rPr lang="en-US" sz="36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hiện cụ thể</a:t>
            </a:r>
            <a:endParaRPr lang="en-US" sz="3600" b="1" i="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686175" y="447288"/>
            <a:ext cx="5072063" cy="1753235"/>
          </a:xfrm>
          <a:prstGeom prst="rect">
            <a:avLst/>
          </a:prstGeom>
        </p:spPr>
        <p:txBody>
          <a:bodyPr wrap="square">
            <a:spAutoFit/>
          </a:bodyPr>
          <a:lstStyle/>
          <a:p>
            <a:pPr algn="just"/>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thường</a:t>
            </a:r>
            <a:r>
              <a:rPr lang="en-US" sz="2700" dirty="0" smtClean="0">
                <a:latin typeface="Times New Roman" panose="02020603050405020304" pitchFamily="18" charset="0"/>
                <a:cs typeface="Times New Roman" panose="02020603050405020304" pitchFamily="18" charset="0"/>
              </a:rPr>
              <a:t> hay </a:t>
            </a:r>
            <a:r>
              <a:rPr lang="en-US" sz="2700" dirty="0" err="1" smtClean="0">
                <a:latin typeface="Times New Roman" panose="02020603050405020304" pitchFamily="18" charset="0"/>
                <a:cs typeface="Times New Roman" panose="02020603050405020304" pitchFamily="18" charset="0"/>
              </a:rPr>
              <a:t>tự</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cho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mình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là</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kém</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còn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phải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phấn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đấu</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thêm</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trau</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dồi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thêm</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cần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được</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trao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đổi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học</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hỏi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thêm</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nhiều</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nữa</a:t>
            </a:r>
            <a:r>
              <a:rPr lang="en-US" sz="2700" dirty="0" smtClean="0">
                <a:latin typeface="Times New Roman" panose="02020603050405020304" pitchFamily="18" charset="0"/>
                <a:cs typeface="Times New Roman" panose="02020603050405020304" pitchFamily="18" charset="0"/>
              </a:rPr>
              <a:t>.”</a:t>
            </a:r>
            <a:endParaRPr lang="en-US" sz="2700" dirty="0" smtClean="0">
              <a:latin typeface="Times New Roman" panose="02020603050405020304" pitchFamily="18" charset="0"/>
              <a:cs typeface="Times New Roman" panose="02020603050405020304" pitchFamily="18" charset="0"/>
            </a:endParaRPr>
          </a:p>
        </p:txBody>
      </p:sp>
      <p:pic>
        <p:nvPicPr>
          <p:cNvPr id="16" name="图片 8" descr="596c2a291f484"/>
          <p:cNvPicPr>
            <a:picLocks noChangeAspect="1"/>
          </p:cNvPicPr>
          <p:nvPr/>
        </p:nvPicPr>
        <p:blipFill>
          <a:blip r:embed="rId1" cstate="print"/>
          <a:srcRect l="15244" t="24580" r="31810" b="21720"/>
          <a:stretch>
            <a:fillRect/>
          </a:stretch>
        </p:blipFill>
        <p:spPr>
          <a:xfrm>
            <a:off x="2670810" y="3259455"/>
            <a:ext cx="774945" cy="912495"/>
          </a:xfrm>
          <a:prstGeom prst="rect">
            <a:avLst/>
          </a:prstGeom>
        </p:spPr>
      </p:pic>
      <p:sp>
        <p:nvSpPr>
          <p:cNvPr id="19" name="Rectangle 18"/>
          <p:cNvSpPr/>
          <p:nvPr/>
        </p:nvSpPr>
        <p:spPr>
          <a:xfrm>
            <a:off x="3729038" y="2776151"/>
            <a:ext cx="5072063" cy="1753235"/>
          </a:xfrm>
          <a:prstGeom prst="rect">
            <a:avLst/>
          </a:prstGeom>
        </p:spPr>
        <p:txBody>
          <a:bodyPr wrap="square">
            <a:spAutoFit/>
          </a:bodyPr>
          <a:lstStyle/>
          <a:p>
            <a:pPr algn="just"/>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không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bao</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giờ</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chịu</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chấp</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nhận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sự</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thành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công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của</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cá</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nhân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mình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trong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hoàn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cảnh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hiện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tại</a:t>
            </a:r>
            <a:r>
              <a:rPr lang="en-US" sz="2700" dirty="0" smtClean="0">
                <a:latin typeface="Times New Roman" panose="02020603050405020304" pitchFamily="18" charset="0"/>
                <a:cs typeface="Times New Roman" panose="02020603050405020304" pitchFamily="18" charset="0"/>
              </a:rPr>
              <a:t>, … </a:t>
            </a:r>
            <a:r>
              <a:rPr lang="en-US" sz="2700" dirty="0" err="1" smtClean="0">
                <a:latin typeface="Times New Roman" panose="02020603050405020304" pitchFamily="18" charset="0"/>
                <a:cs typeface="Times New Roman" panose="02020603050405020304" pitchFamily="18" charset="0"/>
              </a:rPr>
              <a:t>luôn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tìm</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cách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để</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học</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hỏi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thêm</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nữa</a:t>
            </a:r>
            <a:r>
              <a:rPr lang="en-US" sz="2700" dirty="0" smtClean="0">
                <a:latin typeface="Times New Roman" panose="02020603050405020304" pitchFamily="18" charset="0"/>
                <a:cs typeface="Times New Roman" panose="02020603050405020304" pitchFamily="18" charset="0"/>
              </a:rPr>
              <a:t>.”</a:t>
            </a:r>
            <a:endParaRPr lang="en-US" sz="2700" dirty="0" smtClean="0">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dissolv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6" grpId="0"/>
      <p:bldP spid="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3050858" y="-26670"/>
            <a:ext cx="2824163" cy="5197316"/>
            <a:chOff x="4067810" y="-35560"/>
            <a:chExt cx="3765550" cy="6929755"/>
          </a:xfrm>
        </p:grpSpPr>
        <p:sp>
          <p:nvSpPr>
            <p:cNvPr id="8" name="矩形 7"/>
            <p:cNvSpPr/>
            <p:nvPr/>
          </p:nvSpPr>
          <p:spPr>
            <a:xfrm>
              <a:off x="4067810" y="-35560"/>
              <a:ext cx="3765550" cy="6929755"/>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椭圆 5"/>
            <p:cNvSpPr/>
            <p:nvPr/>
          </p:nvSpPr>
          <p:spPr>
            <a:xfrm>
              <a:off x="4447540" y="1962785"/>
              <a:ext cx="2993390" cy="29933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97818" y="1472089"/>
            <a:ext cx="2294096" cy="2294096"/>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8695" y="3170417"/>
            <a:ext cx="1076753" cy="595767"/>
          </a:xfrm>
          <a:prstGeom prst="rect">
            <a:avLst/>
          </a:prstGeom>
        </p:spPr>
      </p:pic>
      <p:sp>
        <p:nvSpPr>
          <p:cNvPr id="19" name="Rounded Rectangle 18"/>
          <p:cNvSpPr/>
          <p:nvPr/>
        </p:nvSpPr>
        <p:spPr>
          <a:xfrm>
            <a:off x="304800" y="1000125"/>
            <a:ext cx="2446655" cy="871855"/>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Khiêm</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tốn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50825" y="3215005"/>
            <a:ext cx="2583815" cy="1066165"/>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Nâng cao giá trị cá nhân...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Down Arrow 20"/>
          <p:cNvSpPr/>
          <p:nvPr/>
        </p:nvSpPr>
        <p:spPr>
          <a:xfrm>
            <a:off x="1343025" y="2185988"/>
            <a:ext cx="400050" cy="614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Rounded Rectangle 21"/>
          <p:cNvSpPr/>
          <p:nvPr/>
        </p:nvSpPr>
        <p:spPr>
          <a:xfrm>
            <a:off x="6359525" y="1028700"/>
            <a:ext cx="2418715" cy="998220"/>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Không</a:t>
            </a:r>
            <a:r>
              <a:rPr lang="en-US" sz="3200" b="1" dirty="0" smtClean="0">
                <a:solidFill>
                  <a:srgbClr val="FF0000"/>
                </a:solidFill>
                <a:latin typeface="Times New Roman" panose="02020603050405020304" pitchFamily="18" charset="0"/>
                <a:cs typeface="Times New Roman" panose="02020603050405020304" pitchFamily="18" charset="0"/>
              </a:rPr>
              <a:t> khiêm tốn</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6415088" y="3243263"/>
            <a:ext cx="2200275" cy="871538"/>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err="1" smtClean="0">
                <a:solidFill>
                  <a:srgbClr val="FF0000"/>
                </a:solidFill>
                <a:latin typeface="Times New Roman" panose="02020603050405020304" pitchFamily="18" charset="0"/>
                <a:cs typeface="Times New Roman" panose="02020603050405020304" pitchFamily="18" charset="0"/>
              </a:rPr>
              <a:t>Hại</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24" name="Down Arrow 23"/>
          <p:cNvSpPr/>
          <p:nvPr/>
        </p:nvSpPr>
        <p:spPr>
          <a:xfrm>
            <a:off x="7343775" y="2214563"/>
            <a:ext cx="400050" cy="6143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dissolv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0" grpId="0" bldLvl="0" animBg="1"/>
      <p:bldP spid="21" grpId="0" bldLvl="0" animBg="1"/>
      <p:bldP spid="22" grpId="0" bldLvl="0" animBg="1"/>
      <p:bldP spid="23" grpId="0" bldLvl="0" animBg="1"/>
      <p:bldP spid="2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742123" y="68179"/>
            <a:ext cx="1117249" cy="1012915"/>
            <a:chOff x="2350" y="2574"/>
            <a:chExt cx="2695" cy="2487"/>
          </a:xfrm>
        </p:grpSpPr>
        <p:sp>
          <p:nvSpPr>
            <p:cNvPr id="2" name="椭圆 1"/>
            <p:cNvSpPr/>
            <p:nvPr/>
          </p:nvSpPr>
          <p:spPr>
            <a:xfrm>
              <a:off x="2558" y="2574"/>
              <a:ext cx="2487" cy="2487"/>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tx1">
                      <a:lumMod val="75000"/>
                      <a:lumOff val="25000"/>
                    </a:schemeClr>
                  </a:solidFill>
                  <a:latin typeface="Times New Roman" panose="02020603050405020304" pitchFamily="18" charset="0"/>
                  <a:ea typeface="方正清刻本悦宋简体" panose="02000000000000000000" charset="-122"/>
                  <a:cs typeface="Times New Roman" panose="02020603050405020304" pitchFamily="18" charset="0"/>
                </a:rPr>
                <a:t>01</a:t>
              </a:r>
              <a:endParaRPr lang="en-US" altLang="zh-CN" sz="3000" dirty="0">
                <a:solidFill>
                  <a:schemeClr val="tx1">
                    <a:lumMod val="75000"/>
                    <a:lumOff val="25000"/>
                  </a:schemeClr>
                </a:solidFill>
                <a:latin typeface="Times New Roman" panose="02020603050405020304" pitchFamily="18" charset="0"/>
                <a:ea typeface="方正清刻本悦宋简体" panose="02000000000000000000" charset="-122"/>
                <a:cs typeface="Times New Roman" panose="02020603050405020304" pitchFamily="18" charset="0"/>
              </a:endParaRPr>
            </a:p>
          </p:txBody>
        </p:sp>
        <p:pic>
          <p:nvPicPr>
            <p:cNvPr id="9" name="图片 8" descr="596c2a291f484"/>
            <p:cNvPicPr>
              <a:picLocks noChangeAspect="1"/>
            </p:cNvPicPr>
            <p:nvPr/>
          </p:nvPicPr>
          <p:blipFill>
            <a:blip r:embed="rId1" cstate="print"/>
            <a:srcRect l="15244" t="24580" r="31810" b="21720"/>
            <a:stretch>
              <a:fillRect/>
            </a:stretch>
          </p:blipFill>
          <p:spPr>
            <a:xfrm>
              <a:off x="2350" y="2727"/>
              <a:ext cx="1262" cy="1486"/>
            </a:xfrm>
            <a:prstGeom prst="rect">
              <a:avLst/>
            </a:prstGeom>
          </p:spPr>
        </p:pic>
      </p:grpSp>
      <p:grpSp>
        <p:nvGrpSpPr>
          <p:cNvPr id="12" name="组合 11"/>
          <p:cNvGrpSpPr/>
          <p:nvPr/>
        </p:nvGrpSpPr>
        <p:grpSpPr>
          <a:xfrm>
            <a:off x="2498408" y="1302068"/>
            <a:ext cx="1030605" cy="1012508"/>
            <a:chOff x="6265" y="2727"/>
            <a:chExt cx="2486" cy="2486"/>
          </a:xfrm>
        </p:grpSpPr>
        <p:sp>
          <p:nvSpPr>
            <p:cNvPr id="3" name="椭圆 2"/>
            <p:cNvSpPr/>
            <p:nvPr/>
          </p:nvSpPr>
          <p:spPr>
            <a:xfrm>
              <a:off x="6265" y="2727"/>
              <a:ext cx="2487" cy="2487"/>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tx1">
                      <a:lumMod val="75000"/>
                      <a:lumOff val="25000"/>
                    </a:schemeClr>
                  </a:solidFill>
                  <a:latin typeface="Times New Roman" panose="02020603050405020304" pitchFamily="18" charset="0"/>
                  <a:ea typeface="方正清刻本悦宋简体" panose="02000000000000000000" charset="-122"/>
                  <a:cs typeface="Times New Roman" panose="02020603050405020304" pitchFamily="18" charset="0"/>
                </a:rPr>
                <a:t>02</a:t>
              </a:r>
              <a:endParaRPr lang="en-US" altLang="zh-CN" sz="3000" dirty="0">
                <a:solidFill>
                  <a:schemeClr val="tx1">
                    <a:lumMod val="75000"/>
                    <a:lumOff val="25000"/>
                  </a:schemeClr>
                </a:solidFill>
                <a:latin typeface="Times New Roman" panose="02020603050405020304" pitchFamily="18" charset="0"/>
                <a:ea typeface="方正清刻本悦宋简体" panose="02000000000000000000" charset="-122"/>
                <a:cs typeface="Times New Roman" panose="02020603050405020304" pitchFamily="18" charset="0"/>
              </a:endParaRPr>
            </a:p>
          </p:txBody>
        </p:sp>
        <p:pic>
          <p:nvPicPr>
            <p:cNvPr id="4" name="图片 3" descr="596c2a291f484"/>
            <p:cNvPicPr>
              <a:picLocks noChangeAspect="1"/>
            </p:cNvPicPr>
            <p:nvPr/>
          </p:nvPicPr>
          <p:blipFill>
            <a:blip r:embed="rId1" cstate="print"/>
            <a:srcRect l="15244" t="24580" r="31810" b="21720"/>
            <a:stretch>
              <a:fillRect/>
            </a:stretch>
          </p:blipFill>
          <p:spPr>
            <a:xfrm>
              <a:off x="6265" y="2727"/>
              <a:ext cx="1262" cy="1486"/>
            </a:xfrm>
            <a:prstGeom prst="rect">
              <a:avLst/>
            </a:prstGeom>
          </p:spPr>
        </p:pic>
      </p:grpSp>
      <p:grpSp>
        <p:nvGrpSpPr>
          <p:cNvPr id="11" name="组合 10"/>
          <p:cNvGrpSpPr/>
          <p:nvPr/>
        </p:nvGrpSpPr>
        <p:grpSpPr>
          <a:xfrm>
            <a:off x="2554605" y="2702243"/>
            <a:ext cx="1030605" cy="1012508"/>
            <a:chOff x="10265" y="2727"/>
            <a:chExt cx="2486" cy="2486"/>
          </a:xfrm>
        </p:grpSpPr>
        <p:sp>
          <p:nvSpPr>
            <p:cNvPr id="5" name="椭圆 4"/>
            <p:cNvSpPr/>
            <p:nvPr/>
          </p:nvSpPr>
          <p:spPr>
            <a:xfrm>
              <a:off x="10265" y="2727"/>
              <a:ext cx="2487" cy="2487"/>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a:solidFill>
                    <a:schemeClr val="tx1">
                      <a:lumMod val="75000"/>
                      <a:lumOff val="25000"/>
                    </a:schemeClr>
                  </a:solidFill>
                  <a:latin typeface="Times New Roman" panose="02020603050405020304" pitchFamily="18" charset="0"/>
                  <a:ea typeface="方正清刻本悦宋简体" panose="02000000000000000000" charset="-122"/>
                  <a:cs typeface="Times New Roman" panose="02020603050405020304" pitchFamily="18" charset="0"/>
                </a:rPr>
                <a:t>03</a:t>
              </a:r>
              <a:endParaRPr lang="en-US" altLang="zh-CN" sz="3000" dirty="0">
                <a:solidFill>
                  <a:schemeClr val="tx1">
                    <a:lumMod val="75000"/>
                    <a:lumOff val="25000"/>
                  </a:schemeClr>
                </a:solidFill>
                <a:latin typeface="Times New Roman" panose="02020603050405020304" pitchFamily="18" charset="0"/>
                <a:ea typeface="方正清刻本悦宋简体" panose="02000000000000000000" charset="-122"/>
                <a:cs typeface="Times New Roman" panose="02020603050405020304" pitchFamily="18" charset="0"/>
              </a:endParaRPr>
            </a:p>
          </p:txBody>
        </p:sp>
        <p:pic>
          <p:nvPicPr>
            <p:cNvPr id="6" name="图片 5" descr="596c2a291f484"/>
            <p:cNvPicPr>
              <a:picLocks noChangeAspect="1"/>
            </p:cNvPicPr>
            <p:nvPr/>
          </p:nvPicPr>
          <p:blipFill>
            <a:blip r:embed="rId1" cstate="print"/>
            <a:srcRect l="15244" t="24580" r="31810" b="21720"/>
            <a:stretch>
              <a:fillRect/>
            </a:stretch>
          </p:blipFill>
          <p:spPr>
            <a:xfrm>
              <a:off x="10265" y="2727"/>
              <a:ext cx="1262" cy="1486"/>
            </a:xfrm>
            <a:prstGeom prst="rect">
              <a:avLst/>
            </a:prstGeom>
          </p:spPr>
        </p:pic>
      </p:grpSp>
      <p:sp>
        <p:nvSpPr>
          <p:cNvPr id="26" name="椭圆 1"/>
          <p:cNvSpPr/>
          <p:nvPr/>
        </p:nvSpPr>
        <p:spPr>
          <a:xfrm>
            <a:off x="-3117850" y="-42545"/>
            <a:ext cx="5600700" cy="5215255"/>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3000" dirty="0">
              <a:solidFill>
                <a:schemeClr val="tx1">
                  <a:lumMod val="75000"/>
                  <a:lumOff val="25000"/>
                </a:schemeClr>
              </a:solidFill>
              <a:latin typeface="方正清刻本悦宋简体" panose="02000000000000000000" charset="-122"/>
              <a:ea typeface="方正清刻本悦宋简体" panose="02000000000000000000" charset="-122"/>
            </a:endParaRPr>
          </a:p>
        </p:txBody>
      </p:sp>
      <p:sp>
        <p:nvSpPr>
          <p:cNvPr id="27" name="Rectangle 26"/>
          <p:cNvSpPr/>
          <p:nvPr/>
        </p:nvSpPr>
        <p:spPr>
          <a:xfrm>
            <a:off x="-23495" y="1081405"/>
            <a:ext cx="2205990" cy="2799715"/>
          </a:xfrm>
          <a:prstGeom prst="rect">
            <a:avLst/>
          </a:prstGeom>
        </p:spPr>
        <p:txBody>
          <a:bodyPr wrap="square">
            <a:spAutoFit/>
          </a:bodyPr>
          <a:lstStyle/>
          <a:p>
            <a:pPr algn="ct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Phương pháp giải</a:t>
            </a:r>
            <a:endParaRPr lang="en-US" sz="4400" b="1"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endParaRPr>
          </a:p>
          <a:p>
            <a:pPr algn="ctr"/>
            <a:r>
              <a:rPr lang="en-US" sz="4400" b="1" i="1" dirty="0" err="1"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thích</a:t>
            </a:r>
            <a:endParaRPr lang="en-US" sz="4400" b="1" i="1" dirty="0">
              <a:solidFill>
                <a:srgbClr val="FF0000"/>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3343275" y="275838"/>
            <a:ext cx="4400550" cy="598805"/>
          </a:xfrm>
          <a:prstGeom prst="rect">
            <a:avLst/>
          </a:prstGeom>
        </p:spPr>
        <p:txBody>
          <a:bodyPr wrap="square">
            <a:spAutoFit/>
          </a:bodyPr>
          <a:lstStyle/>
          <a:p>
            <a:pPr algn="just"/>
            <a:r>
              <a:rPr lang="en-US" sz="3300" dirty="0" err="1" smtClean="0">
                <a:latin typeface="Times New Roman" panose="02020603050405020304" pitchFamily="18" charset="0"/>
                <a:cs typeface="Times New Roman" panose="02020603050405020304" pitchFamily="18" charset="0"/>
              </a:rPr>
              <a:t>Nêu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định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nghĩa</a:t>
            </a:r>
            <a:endParaRPr lang="en-US" sz="3300" dirty="0" smtClean="0">
              <a:latin typeface="Times New Roman" panose="02020603050405020304" pitchFamily="18" charset="0"/>
              <a:cs typeface="Times New Roman" panose="02020603050405020304" pitchFamily="18" charset="0"/>
            </a:endParaRPr>
          </a:p>
        </p:txBody>
      </p:sp>
      <p:sp>
        <p:nvSpPr>
          <p:cNvPr id="29" name="Rectangle 28"/>
          <p:cNvSpPr/>
          <p:nvPr/>
        </p:nvSpPr>
        <p:spPr>
          <a:xfrm>
            <a:off x="3943350" y="1504563"/>
            <a:ext cx="3514725" cy="598805"/>
          </a:xfrm>
          <a:prstGeom prst="rect">
            <a:avLst/>
          </a:prstGeom>
        </p:spPr>
        <p:txBody>
          <a:bodyPr wrap="square">
            <a:spAutoFit/>
          </a:bodyPr>
          <a:lstStyle/>
          <a:p>
            <a:pPr algn="just"/>
            <a:r>
              <a:rPr lang="en-US" sz="3300" dirty="0" err="1" smtClean="0">
                <a:latin typeface="Times New Roman" panose="02020603050405020304" pitchFamily="18" charset="0"/>
                <a:cs typeface="Times New Roman" panose="02020603050405020304" pitchFamily="18" charset="0"/>
              </a:rPr>
              <a:t>Nêu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biểu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hiện</a:t>
            </a:r>
            <a:endParaRPr lang="en-US" sz="3300" dirty="0" smtClean="0">
              <a:latin typeface="Times New Roman" panose="02020603050405020304" pitchFamily="18" charset="0"/>
              <a:cs typeface="Times New Roman" panose="02020603050405020304" pitchFamily="18" charset="0"/>
            </a:endParaRPr>
          </a:p>
        </p:txBody>
      </p:sp>
      <p:sp>
        <p:nvSpPr>
          <p:cNvPr id="30" name="Rectangle 29"/>
          <p:cNvSpPr/>
          <p:nvPr/>
        </p:nvSpPr>
        <p:spPr>
          <a:xfrm>
            <a:off x="3957638" y="2647563"/>
            <a:ext cx="4629150" cy="1106805"/>
          </a:xfrm>
          <a:prstGeom prst="rect">
            <a:avLst/>
          </a:prstGeom>
        </p:spPr>
        <p:txBody>
          <a:bodyPr wrap="square">
            <a:spAutoFit/>
          </a:bodyPr>
          <a:lstStyle/>
          <a:p>
            <a:pPr algn="just"/>
            <a:r>
              <a:rPr lang="en-US" sz="3300" dirty="0" smtClean="0">
                <a:latin typeface="Times New Roman" panose="02020603050405020304" pitchFamily="18" charset="0"/>
                <a:cs typeface="Times New Roman" panose="02020603050405020304" pitchFamily="18" charset="0"/>
              </a:rPr>
              <a:t>So </a:t>
            </a:r>
            <a:r>
              <a:rPr lang="en-US" sz="3300" dirty="0" err="1" smtClean="0">
                <a:latin typeface="Times New Roman" panose="02020603050405020304" pitchFamily="18" charset="0"/>
                <a:cs typeface="Times New Roman" panose="02020603050405020304" pitchFamily="18" charset="0"/>
              </a:rPr>
              <a:t>sánh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đối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chiếu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với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các</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hiện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tượng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khác</a:t>
            </a:r>
            <a:endParaRPr lang="en-US" sz="3300" dirty="0" smtClean="0">
              <a:latin typeface="Times New Roman" panose="02020603050405020304" pitchFamily="18" charset="0"/>
              <a:cs typeface="Times New Roman" panose="02020603050405020304" pitchFamily="18" charset="0"/>
            </a:endParaRPr>
          </a:p>
        </p:txBody>
      </p:sp>
      <p:grpSp>
        <p:nvGrpSpPr>
          <p:cNvPr id="31" name="组合 10"/>
          <p:cNvGrpSpPr/>
          <p:nvPr/>
        </p:nvGrpSpPr>
        <p:grpSpPr>
          <a:xfrm>
            <a:off x="1840230" y="3973830"/>
            <a:ext cx="1030605" cy="1012508"/>
            <a:chOff x="10265" y="2727"/>
            <a:chExt cx="2486" cy="2486"/>
          </a:xfrm>
        </p:grpSpPr>
        <p:sp>
          <p:nvSpPr>
            <p:cNvPr id="32" name="椭圆 4"/>
            <p:cNvSpPr/>
            <p:nvPr/>
          </p:nvSpPr>
          <p:spPr>
            <a:xfrm>
              <a:off x="10265" y="2727"/>
              <a:ext cx="2487" cy="2487"/>
            </a:xfrm>
            <a:prstGeom prst="ellipse">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solidFill>
                    <a:schemeClr val="tx1">
                      <a:lumMod val="75000"/>
                      <a:lumOff val="25000"/>
                    </a:schemeClr>
                  </a:solidFill>
                  <a:latin typeface="Times New Roman" panose="02020603050405020304" pitchFamily="18" charset="0"/>
                  <a:ea typeface="方正清刻本悦宋简体" panose="02000000000000000000" charset="-122"/>
                  <a:cs typeface="Times New Roman" panose="02020603050405020304" pitchFamily="18" charset="0"/>
                </a:rPr>
                <a:t>04</a:t>
              </a:r>
              <a:endParaRPr lang="en-US" altLang="zh-CN" sz="3000" dirty="0">
                <a:solidFill>
                  <a:schemeClr val="tx1">
                    <a:lumMod val="75000"/>
                    <a:lumOff val="25000"/>
                  </a:schemeClr>
                </a:solidFill>
                <a:latin typeface="Times New Roman" panose="02020603050405020304" pitchFamily="18" charset="0"/>
                <a:ea typeface="方正清刻本悦宋简体" panose="02000000000000000000" charset="-122"/>
                <a:cs typeface="Times New Roman" panose="02020603050405020304" pitchFamily="18" charset="0"/>
              </a:endParaRPr>
            </a:p>
          </p:txBody>
        </p:sp>
        <p:pic>
          <p:nvPicPr>
            <p:cNvPr id="33" name="图片 5" descr="596c2a291f484"/>
            <p:cNvPicPr>
              <a:picLocks noChangeAspect="1"/>
            </p:cNvPicPr>
            <p:nvPr/>
          </p:nvPicPr>
          <p:blipFill>
            <a:blip r:embed="rId1" cstate="print"/>
            <a:srcRect l="15244" t="24580" r="31810" b="21720"/>
            <a:stretch>
              <a:fillRect/>
            </a:stretch>
          </p:blipFill>
          <p:spPr>
            <a:xfrm>
              <a:off x="10265" y="2727"/>
              <a:ext cx="1262" cy="1486"/>
            </a:xfrm>
            <a:prstGeom prst="rect">
              <a:avLst/>
            </a:prstGeom>
          </p:spPr>
        </p:pic>
      </p:grpSp>
      <p:sp>
        <p:nvSpPr>
          <p:cNvPr id="34" name="Rectangle 33"/>
          <p:cNvSpPr/>
          <p:nvPr/>
        </p:nvSpPr>
        <p:spPr>
          <a:xfrm>
            <a:off x="3035300" y="3919220"/>
            <a:ext cx="6021705" cy="1106805"/>
          </a:xfrm>
          <a:prstGeom prst="rect">
            <a:avLst/>
          </a:prstGeom>
        </p:spPr>
        <p:txBody>
          <a:bodyPr wrap="square">
            <a:spAutoFit/>
          </a:bodyPr>
          <a:lstStyle/>
          <a:p>
            <a:pPr algn="l"/>
            <a:r>
              <a:rPr lang="en-US" sz="3300" dirty="0" err="1" smtClean="0">
                <a:latin typeface="Times New Roman" panose="02020603050405020304" pitchFamily="18" charset="0"/>
                <a:cs typeface="Times New Roman" panose="02020603050405020304" pitchFamily="18" charset="0"/>
              </a:rPr>
              <a:t>Chỉ</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ra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mặt</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lợi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hại</a:t>
            </a:r>
            <a:r>
              <a:rPr lang="en-US" sz="3300" dirty="0" smtClean="0">
                <a:latin typeface="Times New Roman" panose="02020603050405020304" pitchFamily="18" charset="0"/>
                <a:cs typeface="Times New Roman" panose="02020603050405020304" pitchFamily="18" charset="0"/>
              </a:rPr>
              <a:t>, nguyên </a:t>
            </a:r>
            <a:r>
              <a:rPr lang="en-US" sz="3300" dirty="0" err="1" smtClean="0">
                <a:latin typeface="Times New Roman" panose="02020603050405020304" pitchFamily="18" charset="0"/>
                <a:cs typeface="Times New Roman" panose="02020603050405020304" pitchFamily="18" charset="0"/>
              </a:rPr>
              <a:t>nhân</a:t>
            </a:r>
            <a:r>
              <a:rPr lang="en-US" sz="3300" dirty="0" smtClean="0">
                <a:latin typeface="Times New Roman" panose="02020603050405020304" pitchFamily="18" charset="0"/>
                <a:cs typeface="Times New Roman" panose="02020603050405020304" pitchFamily="18" charset="0"/>
              </a:rPr>
              <a:t>, hậu </a:t>
            </a:r>
            <a:r>
              <a:rPr lang="en-US" sz="3300" dirty="0" err="1" smtClean="0">
                <a:latin typeface="Times New Roman" panose="02020603050405020304" pitchFamily="18" charset="0"/>
                <a:cs typeface="Times New Roman" panose="02020603050405020304" pitchFamily="18" charset="0"/>
              </a:rPr>
              <a:t>quả</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cách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đề</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phòng, noi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theo,...</a:t>
            </a:r>
            <a:endParaRPr lang="en-US" sz="3300" dirty="0" smtClean="0">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dissolv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ssolve">
                                      <p:cBhvr>
                                        <p:cTn id="15" dur="500"/>
                                        <p:tgtEl>
                                          <p:spTgt spid="28"/>
                                        </p:tgtEl>
                                      </p:cBhvr>
                                    </p:animEffect>
                                  </p:childTnLst>
                                </p:cTn>
                              </p:par>
                              <p:par>
                                <p:cTn id="16" presetID="9"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dissolv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dissolve">
                                      <p:cBhvr>
                                        <p:cTn id="23" dur="500"/>
                                        <p:tgtEl>
                                          <p:spTgt spid="29"/>
                                        </p:tgtEl>
                                      </p:cBhvr>
                                    </p:animEffect>
                                  </p:childTnLst>
                                </p:cTn>
                              </p:par>
                              <p:par>
                                <p:cTn id="24" presetID="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dissolv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ssolve">
                                      <p:cBhvr>
                                        <p:cTn id="39" dur="500"/>
                                        <p:tgtEl>
                                          <p:spTgt spid="3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dissolve">
                                      <p:cBhvr>
                                        <p:cTn id="4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27" grpId="0"/>
      <p:bldP spid="28" grpId="0"/>
      <p:bldP spid="29" grpId="0"/>
      <p:bldP spid="30"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335780" y="-4445"/>
            <a:ext cx="3727450" cy="5156200"/>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4" name="图片 13" descr="3"/>
          <p:cNvPicPr>
            <a:picLocks noChangeAspect="1"/>
          </p:cNvPicPr>
          <p:nvPr/>
        </p:nvPicPr>
        <p:blipFill>
          <a:blip r:embed="rId1" cstate="print"/>
          <a:srcRect l="16451" t="26544" r="13022" b="21858"/>
          <a:stretch>
            <a:fillRect/>
          </a:stretch>
        </p:blipFill>
        <p:spPr>
          <a:xfrm rot="2040000">
            <a:off x="7630938" y="250166"/>
            <a:ext cx="624364" cy="802481"/>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827" y="410240"/>
            <a:ext cx="4847173" cy="4847173"/>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245" y="3257391"/>
            <a:ext cx="3304976" cy="1828642"/>
          </a:xfrm>
          <a:prstGeom prst="rect">
            <a:avLst/>
          </a:prstGeom>
        </p:spPr>
      </p:pic>
      <p:sp>
        <p:nvSpPr>
          <p:cNvPr id="11" name="TextBox 10"/>
          <p:cNvSpPr txBox="1"/>
          <p:nvPr/>
        </p:nvSpPr>
        <p:spPr>
          <a:xfrm>
            <a:off x="4540885" y="410210"/>
            <a:ext cx="3317240" cy="4154170"/>
          </a:xfrm>
          <a:prstGeom prst="rect">
            <a:avLst/>
          </a:prstGeom>
          <a:noFill/>
        </p:spPr>
        <p:txBody>
          <a:bodyPr wrap="square" rtlCol="0">
            <a:spAutoFit/>
          </a:bodyPr>
          <a:lstStyle/>
          <a:p>
            <a:pPr algn="ctr"/>
            <a:r>
              <a:rPr lang="en-US" sz="6600" b="1" dirty="0" err="1" smtClean="0">
                <a:latin typeface="Times New Roman" panose="02020603050405020304" pitchFamily="18" charset="0"/>
                <a:cs typeface="Times New Roman" panose="02020603050405020304" pitchFamily="18" charset="0"/>
              </a:rPr>
              <a:t>LUYỆN TẬP</a:t>
            </a:r>
            <a:endParaRPr lang="en-US" sz="6600" b="1" dirty="0" err="1" smtClean="0">
              <a:latin typeface="Times New Roman" panose="02020603050405020304" pitchFamily="18" charset="0"/>
              <a:cs typeface="Times New Roman" panose="02020603050405020304" pitchFamily="18" charset="0"/>
            </a:endParaRPr>
          </a:p>
          <a:p>
            <a:pPr algn="ctr"/>
            <a:r>
              <a:rPr lang="en-US" sz="6600" b="1" dirty="0" err="1" smtClean="0">
                <a:latin typeface="Times New Roman" panose="02020603050405020304" pitchFamily="18" charset="0"/>
                <a:cs typeface="Times New Roman" panose="02020603050405020304" pitchFamily="18" charset="0"/>
              </a:rPr>
              <a:t>VẬN DỤNG</a:t>
            </a:r>
            <a:endParaRPr lang="en-US" sz="6600" b="1" dirty="0">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3" name="Table 2"/>
          <p:cNvGraphicFramePr/>
          <p:nvPr/>
        </p:nvGraphicFramePr>
        <p:xfrm>
          <a:off x="0" y="14605"/>
          <a:ext cx="9144000" cy="5088890"/>
        </p:xfrm>
        <a:graphic>
          <a:graphicData uri="http://schemas.openxmlformats.org/drawingml/2006/table">
            <a:tbl>
              <a:tblPr firstRow="1" bandRow="1">
                <a:tableStyleId>{5C22544A-7EE6-4342-B048-85BDC9FD1C3A}</a:tableStyleId>
              </a:tblPr>
              <a:tblGrid>
                <a:gridCol w="6539865"/>
                <a:gridCol w="1305560"/>
                <a:gridCol w="1298575"/>
              </a:tblGrid>
              <a:tr h="914400">
                <a:tc>
                  <a:txBody>
                    <a:bodyPr/>
                    <a:p>
                      <a:pPr>
                        <a:buNone/>
                      </a:pPr>
                      <a:r>
                        <a:rPr lang="en-US">
                          <a:solidFill>
                            <a:schemeClr val="tx1"/>
                          </a:solidFill>
                        </a:rPr>
                        <a:t>                                                    </a:t>
                      </a:r>
                      <a:r>
                        <a:rPr lang="en-US" sz="2800">
                          <a:solidFill>
                            <a:schemeClr val="tx1"/>
                          </a:solidFill>
                        </a:rPr>
                        <a:t>  VẤN ĐỀ</a:t>
                      </a:r>
                      <a:endParaRPr lang="en-US" sz="280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r>
                        <a:rPr lang="en-US" b="1">
                          <a:solidFill>
                            <a:schemeClr val="tx1"/>
                          </a:solidFill>
                        </a:rPr>
                        <a:t> GIẢI THÍCH</a:t>
                      </a:r>
                      <a:r>
                        <a:rPr lang="en-US" altLang="en-US" b="1">
                          <a:solidFill>
                            <a:schemeClr val="tx1"/>
                          </a:solidFill>
                        </a:rPr>
                        <a:t> </a:t>
                      </a:r>
                      <a:r>
                        <a:rPr lang="en-US" b="1">
                          <a:solidFill>
                            <a:schemeClr val="tx1"/>
                          </a:solidFill>
                        </a:rPr>
                        <a:t>ĐỜI SỐNG</a:t>
                      </a:r>
                      <a:endParaRPr lang="en-US" b="1">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lgn="ctr">
                        <a:buNone/>
                      </a:pPr>
                      <a:r>
                        <a:rPr lang="en-US" b="1">
                          <a:solidFill>
                            <a:schemeClr val="tx1"/>
                          </a:solidFill>
                        </a:rPr>
                        <a:t> GIẢI THÍCH VĂN NGHỊ LUẬN</a:t>
                      </a:r>
                      <a:endParaRPr lang="en-US" b="1">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530225">
                <a:tc>
                  <a:txBody>
                    <a:bodyPr/>
                    <a:p>
                      <a:pPr algn="just">
                        <a:buNone/>
                      </a:pPr>
                      <a:r>
                        <a:rPr lang="en-US" sz="2800" b="1">
                          <a:solidFill>
                            <a:srgbClr val="0000CC"/>
                          </a:solidFill>
                        </a:rPr>
                        <a:t>  Tại sao lại có lũ lụt?</a:t>
                      </a:r>
                      <a:endParaRPr lang="en-US" sz="2800" b="1">
                        <a:solidFill>
                          <a:srgbClr val="0000CC"/>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88390">
                <a:tc>
                  <a:txBody>
                    <a:bodyPr/>
                    <a:p>
                      <a:pPr algn="just">
                        <a:buNone/>
                      </a:pPr>
                      <a:r>
                        <a:rPr lang="en-US" sz="2800" b="1">
                          <a:solidFill>
                            <a:srgbClr val="0000CC"/>
                          </a:solidFill>
                        </a:rPr>
                        <a:t>  Trung thực là sự ngay thẳng, đứng đắn, thật thà, luôn nói sự thật.</a:t>
                      </a:r>
                      <a:endParaRPr lang="en-US" sz="2800" b="1">
                        <a:solidFill>
                          <a:srgbClr val="0000CC"/>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531495">
                <a:tc>
                  <a:txBody>
                    <a:bodyPr/>
                    <a:p>
                      <a:pPr algn="just">
                        <a:buNone/>
                      </a:pPr>
                      <a:r>
                        <a:rPr lang="en-US" sz="2800" b="1">
                          <a:solidFill>
                            <a:srgbClr val="0000CC"/>
                          </a:solidFill>
                        </a:rPr>
                        <a:t>  Vì sao phải đeo khẩu trang.</a:t>
                      </a:r>
                      <a:endParaRPr lang="en-US" sz="2800" b="1">
                        <a:solidFill>
                          <a:srgbClr val="0000CC"/>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868045">
                <a:tc>
                  <a:txBody>
                    <a:bodyPr/>
                    <a:p>
                      <a:pPr algn="just">
                        <a:buNone/>
                      </a:pPr>
                      <a:r>
                        <a:rPr lang="en-US" sz="2800" b="1">
                          <a:solidFill>
                            <a:srgbClr val="0000CC"/>
                          </a:solidFill>
                        </a:rPr>
                        <a:t>  Sách là nguồn tài nguyên vô cùng quan trọng đối với sự phát triển của con người.</a:t>
                      </a:r>
                      <a:endParaRPr lang="en-US" sz="2800" b="1">
                        <a:solidFill>
                          <a:srgbClr val="0000CC"/>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r h="1079500">
                <a:tc>
                  <a:txBody>
                    <a:bodyPr/>
                    <a:p>
                      <a:pPr algn="just">
                        <a:buNone/>
                      </a:pPr>
                      <a:r>
                        <a:rPr lang="en-US" altLang="vi-VN" sz="2800" b="1">
                          <a:solidFill>
                            <a:srgbClr val="0000CC"/>
                          </a:solidFill>
                        </a:rPr>
                        <a:t>  C</a:t>
                      </a:r>
                      <a:r>
                        <a:rPr lang="vi-VN" altLang="en-US" sz="2800" b="1">
                          <a:solidFill>
                            <a:srgbClr val="0000CC"/>
                          </a:solidFill>
                        </a:rPr>
                        <a:t>húng</a:t>
                      </a:r>
                      <a:r>
                        <a:rPr lang="en-US" altLang="vi-VN" sz="2800" b="1">
                          <a:solidFill>
                            <a:srgbClr val="0000CC"/>
                          </a:solidFill>
                        </a:rPr>
                        <a:t> ta cần phải chăm đọc sách để hiểu biết nhiều hơn, sống tốt hơn.</a:t>
                      </a:r>
                      <a:endParaRPr lang="en-US" altLang="vi-VN" sz="2800" b="1">
                        <a:solidFill>
                          <a:srgbClr val="0000CC"/>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c>
                  <a:txBody>
                    <a:bodyPr/>
                    <a:p>
                      <a:pPr>
                        <a:buNone/>
                      </a:pPr>
                      <a:endParaRPr 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tr>
            </a:tbl>
          </a:graphicData>
        </a:graphic>
      </p:graphicFrame>
      <p:sp>
        <p:nvSpPr>
          <p:cNvPr id="4" name="Text Box 3"/>
          <p:cNvSpPr txBox="1"/>
          <p:nvPr/>
        </p:nvSpPr>
        <p:spPr>
          <a:xfrm>
            <a:off x="6934200" y="845185"/>
            <a:ext cx="526415" cy="583565"/>
          </a:xfrm>
          <a:prstGeom prst="rect">
            <a:avLst/>
          </a:prstGeom>
          <a:noFill/>
        </p:spPr>
        <p:txBody>
          <a:bodyPr wrap="square" rtlCol="0">
            <a:spAutoFit/>
          </a:bodyPr>
          <a:p>
            <a:r>
              <a:rPr lang="en-US" sz="3200">
                <a:solidFill>
                  <a:srgbClr val="FF0000"/>
                </a:solidFill>
              </a:rPr>
              <a:t>X</a:t>
            </a:r>
            <a:endParaRPr lang="en-US" sz="3200">
              <a:solidFill>
                <a:srgbClr val="FF0000"/>
              </a:solidFill>
            </a:endParaRPr>
          </a:p>
        </p:txBody>
      </p:sp>
      <p:sp>
        <p:nvSpPr>
          <p:cNvPr id="5" name="Text Box 4"/>
          <p:cNvSpPr txBox="1"/>
          <p:nvPr/>
        </p:nvSpPr>
        <p:spPr>
          <a:xfrm>
            <a:off x="8153400" y="4171950"/>
            <a:ext cx="526415" cy="583565"/>
          </a:xfrm>
          <a:prstGeom prst="rect">
            <a:avLst/>
          </a:prstGeom>
          <a:noFill/>
        </p:spPr>
        <p:txBody>
          <a:bodyPr wrap="square" rtlCol="0">
            <a:spAutoFit/>
          </a:bodyPr>
          <a:p>
            <a:r>
              <a:rPr lang="en-US" sz="3200">
                <a:solidFill>
                  <a:srgbClr val="FF0000"/>
                </a:solidFill>
              </a:rPr>
              <a:t>X</a:t>
            </a:r>
            <a:endParaRPr lang="en-US" sz="3200">
              <a:solidFill>
                <a:srgbClr val="FF0000"/>
              </a:solidFill>
            </a:endParaRPr>
          </a:p>
        </p:txBody>
      </p:sp>
      <p:sp>
        <p:nvSpPr>
          <p:cNvPr id="6" name="Text Box 5"/>
          <p:cNvSpPr txBox="1"/>
          <p:nvPr/>
        </p:nvSpPr>
        <p:spPr>
          <a:xfrm>
            <a:off x="6904355" y="2571750"/>
            <a:ext cx="556260" cy="583565"/>
          </a:xfrm>
          <a:prstGeom prst="rect">
            <a:avLst/>
          </a:prstGeom>
          <a:noFill/>
        </p:spPr>
        <p:txBody>
          <a:bodyPr wrap="square" rtlCol="0">
            <a:spAutoFit/>
          </a:bodyPr>
          <a:p>
            <a:r>
              <a:rPr lang="en-US" sz="3200">
                <a:solidFill>
                  <a:srgbClr val="FF0000"/>
                </a:solidFill>
              </a:rPr>
              <a:t>X</a:t>
            </a:r>
            <a:endParaRPr lang="en-US" sz="3200">
              <a:solidFill>
                <a:srgbClr val="FF0000"/>
              </a:solidFill>
            </a:endParaRPr>
          </a:p>
        </p:txBody>
      </p:sp>
      <p:sp>
        <p:nvSpPr>
          <p:cNvPr id="7" name="Text Box 6"/>
          <p:cNvSpPr txBox="1"/>
          <p:nvPr/>
        </p:nvSpPr>
        <p:spPr>
          <a:xfrm>
            <a:off x="8153400" y="3181350"/>
            <a:ext cx="526415" cy="583565"/>
          </a:xfrm>
          <a:prstGeom prst="rect">
            <a:avLst/>
          </a:prstGeom>
          <a:noFill/>
        </p:spPr>
        <p:txBody>
          <a:bodyPr wrap="square" rtlCol="0">
            <a:spAutoFit/>
          </a:bodyPr>
          <a:p>
            <a:r>
              <a:rPr lang="en-US" sz="3200">
                <a:solidFill>
                  <a:srgbClr val="FF0000"/>
                </a:solidFill>
              </a:rPr>
              <a:t>X</a:t>
            </a:r>
            <a:endParaRPr lang="en-US" sz="3200">
              <a:solidFill>
                <a:srgbClr val="FF0000"/>
              </a:solidFill>
            </a:endParaRPr>
          </a:p>
        </p:txBody>
      </p:sp>
      <p:sp>
        <p:nvSpPr>
          <p:cNvPr id="8" name="Text Box 7"/>
          <p:cNvSpPr txBox="1"/>
          <p:nvPr/>
        </p:nvSpPr>
        <p:spPr>
          <a:xfrm>
            <a:off x="8153400" y="1428750"/>
            <a:ext cx="526415" cy="583565"/>
          </a:xfrm>
          <a:prstGeom prst="rect">
            <a:avLst/>
          </a:prstGeom>
          <a:noFill/>
        </p:spPr>
        <p:txBody>
          <a:bodyPr wrap="square" rtlCol="0">
            <a:spAutoFit/>
          </a:bodyPr>
          <a:p>
            <a:r>
              <a:rPr lang="en-US" sz="3200">
                <a:solidFill>
                  <a:srgbClr val="FF0000"/>
                </a:solidFill>
              </a:rPr>
              <a:t>X</a:t>
            </a:r>
            <a:endParaRPr lang="en-US" sz="32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ox(in)">
                                      <p:cBhvr>
                                        <p:cTn id="12" dur="2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ox(in)">
                                      <p:cBhvr>
                                        <p:cTn id="17" dur="20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ox(in)">
                                      <p:cBhvr>
                                        <p:cTn id="22" dur="20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ox(in)">
                                      <p:cBhvr>
                                        <p:cTn id="27" dur="20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box(in)">
                                      <p:cBhvr>
                                        <p:cTn id="3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057401" y="-21431"/>
            <a:ext cx="7086600" cy="5150644"/>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18146" y="1100138"/>
            <a:ext cx="1257778" cy="1515050"/>
          </a:xfrm>
          <a:prstGeom prst="rect">
            <a:avLst/>
          </a:prstGeom>
        </p:spPr>
      </p:pic>
      <p:sp>
        <p:nvSpPr>
          <p:cNvPr id="17" name="TextBox 16"/>
          <p:cNvSpPr txBox="1"/>
          <p:nvPr/>
        </p:nvSpPr>
        <p:spPr>
          <a:xfrm>
            <a:off x="328613" y="2814638"/>
            <a:ext cx="1528763" cy="922020"/>
          </a:xfrm>
          <a:prstGeom prst="rect">
            <a:avLst/>
          </a:prstGeom>
          <a:noFill/>
        </p:spPr>
        <p:txBody>
          <a:bodyPr wrap="square" rtlCol="0">
            <a:spAutoFit/>
          </a:bodyPr>
          <a:lstStyle/>
          <a:p>
            <a:pPr algn="ctr"/>
            <a:r>
              <a:rPr lang="en-US" sz="2700" b="1" dirty="0" err="1" smtClean="0">
                <a:solidFill>
                  <a:srgbClr val="FF0000"/>
                </a:solidFill>
                <a:latin typeface="Times New Roman" panose="02020603050405020304" pitchFamily="18" charset="0"/>
                <a:cs typeface="Times New Roman" panose="02020603050405020304" pitchFamily="18" charset="0"/>
              </a:rPr>
              <a:t>Bài</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tập</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sgk</a:t>
            </a:r>
            <a:r>
              <a:rPr lang="en-US" sz="2700" b="1" dirty="0" smtClean="0">
                <a:solidFill>
                  <a:srgbClr val="FF0000"/>
                </a:solidFill>
                <a:latin typeface="Times New Roman" panose="02020603050405020304" pitchFamily="18" charset="0"/>
                <a:cs typeface="Times New Roman" panose="02020603050405020304" pitchFamily="18" charset="0"/>
              </a:rPr>
              <a:t> tr72</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106420" y="446405"/>
            <a:ext cx="4827270" cy="483235"/>
          </a:xfrm>
          <a:prstGeom prst="rect">
            <a:avLst/>
          </a:prstGeom>
        </p:spPr>
        <p:txBody>
          <a:bodyPr wrap="square">
            <a:spAutoFit/>
          </a:bodyPr>
          <a:lstStyle/>
          <a:p>
            <a:r>
              <a:rPr lang="en-US" altLang="vi-VN" sz="2550" b="1" i="1" u="sng" dirty="0" smtClean="0">
                <a:latin typeface="+mj-lt"/>
              </a:rPr>
              <a:t>BÀI VĂN</a:t>
            </a:r>
            <a:r>
              <a:rPr lang="en-US" altLang="vi-VN" sz="2550" b="1" i="1" dirty="0" smtClean="0">
                <a:latin typeface="+mj-lt"/>
              </a:rPr>
              <a:t>: “ LÒNG NHÂN ĐẠO”</a:t>
            </a:r>
            <a:endParaRPr lang="en-US" altLang="vi-VN" sz="2550" dirty="0">
              <a:latin typeface="+mj-lt"/>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dissolv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6" name="Table 5"/>
          <p:cNvGraphicFramePr/>
          <p:nvPr/>
        </p:nvGraphicFramePr>
        <p:xfrm>
          <a:off x="0" y="7620"/>
          <a:ext cx="9126220" cy="5130800"/>
        </p:xfrm>
        <a:graphic>
          <a:graphicData uri="http://schemas.openxmlformats.org/drawingml/2006/table">
            <a:tbl>
              <a:tblPr firstRow="1" bandRow="1">
                <a:tableStyleId>{5C22544A-7EE6-4342-B048-85BDC9FD1C3A}</a:tableStyleId>
              </a:tblPr>
              <a:tblGrid>
                <a:gridCol w="6214110"/>
                <a:gridCol w="2912110"/>
              </a:tblGrid>
              <a:tr h="882650">
                <a:tc>
                  <a:txBody>
                    <a:bodyPr/>
                    <a:p>
                      <a:pPr>
                        <a:buNone/>
                      </a:pPr>
                      <a:r>
                        <a:rPr lang="en-US">
                          <a:solidFill>
                            <a:schemeClr val="tx1"/>
                          </a:solidFill>
                          <a:latin typeface="Times New Roman" panose="02020603050405020304" pitchFamily="18" charset="0"/>
                          <a:cs typeface="Times New Roman" panose="02020603050405020304" pitchFamily="18" charset="0"/>
                        </a:rPr>
                        <a:t>                              </a:t>
                      </a:r>
                      <a:r>
                        <a:rPr lang="en-US" sz="3200">
                          <a:solidFill>
                            <a:schemeClr val="tx1"/>
                          </a:solidFill>
                          <a:latin typeface="Times New Roman" panose="02020603050405020304" pitchFamily="18" charset="0"/>
                          <a:cs typeface="Times New Roman" panose="02020603050405020304" pitchFamily="18" charset="0"/>
                        </a:rPr>
                        <a:t>    </a:t>
                      </a:r>
                      <a:r>
                        <a:rPr lang="en-US" sz="3200">
                          <a:solidFill>
                            <a:srgbClr val="FF0000"/>
                          </a:solidFill>
                          <a:latin typeface="Times New Roman" panose="02020603050405020304" pitchFamily="18" charset="0"/>
                          <a:cs typeface="Times New Roman" panose="02020603050405020304" pitchFamily="18" charset="0"/>
                        </a:rPr>
                        <a:t> CÂU VĂN</a:t>
                      </a:r>
                      <a:endParaRPr lang="en-US" sz="3200">
                        <a:solidFill>
                          <a:srgbClr val="FF0000"/>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lgn="ctr">
                        <a:buNone/>
                      </a:pPr>
                      <a:r>
                        <a:rPr lang="en-US" sz="2800">
                          <a:solidFill>
                            <a:srgbClr val="FF0000"/>
                          </a:solidFill>
                          <a:latin typeface="Times New Roman" panose="02020603050405020304" pitchFamily="18" charset="0"/>
                          <a:cs typeface="Times New Roman" panose="02020603050405020304" pitchFamily="18" charset="0"/>
                        </a:rPr>
                        <a:t>PHƯƠNG PHÁP GIẢI THÍCH</a:t>
                      </a:r>
                      <a:endParaRPr lang="en-US" sz="2800">
                        <a:solidFill>
                          <a:srgbClr val="FF0000"/>
                        </a:solidFill>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532765">
                <a:tc>
                  <a:txBody>
                    <a:bodyPr/>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744220">
                <a:tc>
                  <a:txBody>
                    <a:bodyPr/>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437640">
                <a:tc>
                  <a:txBody>
                    <a:bodyPr/>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r h="1471295">
                <a:tc>
                  <a:txBody>
                    <a:bodyPr/>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p>
                      <a:pPr>
                        <a:buNone/>
                      </a:pPr>
                      <a:endParaRPr lang="en-US">
                        <a:latin typeface="Times New Roman" panose="02020603050405020304" pitchFamily="18" charset="0"/>
                        <a:cs typeface="Times New Roman" panose="02020603050405020304" pitchFamily="18"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r>
            </a:tbl>
          </a:graphicData>
        </a:graphic>
      </p:graphicFrame>
      <p:graphicFrame>
        <p:nvGraphicFramePr>
          <p:cNvPr id="7" name="Table 6"/>
          <p:cNvGraphicFramePr/>
          <p:nvPr/>
        </p:nvGraphicFramePr>
        <p:xfrm>
          <a:off x="152400" y="911225"/>
          <a:ext cx="5997575" cy="642620"/>
        </p:xfrm>
        <a:graphic>
          <a:graphicData uri="http://schemas.openxmlformats.org/drawingml/2006/table">
            <a:tbl>
              <a:tblPr firstRow="1" bandRow="1">
                <a:tableStyleId>{5C22544A-7EE6-4342-B048-85BDC9FD1C3A}</a:tableStyleId>
              </a:tblPr>
              <a:tblGrid>
                <a:gridCol w="5997575"/>
              </a:tblGrid>
              <a:tr h="642620">
                <a:tc>
                  <a:txBody>
                    <a:bodyPr/>
                    <a:p>
                      <a:pPr>
                        <a:buNone/>
                      </a:pPr>
                      <a:r>
                        <a:rPr lang="en-US" sz="2400" b="1">
                          <a:solidFill>
                            <a:schemeClr val="tx1"/>
                          </a:solidFill>
                          <a:cs typeface="+mn-lt"/>
                          <a:sym typeface="+mn-ea"/>
                        </a:rPr>
                        <a:t>Lòng nhân đạo tức là lòng biết thương người</a:t>
                      </a:r>
                      <a:endParaRPr lang="en-US" sz="2400" b="1">
                        <a:solidFill>
                          <a:schemeClr val="tx1"/>
                        </a:solidFill>
                        <a:cs typeface="+mn-lt"/>
                        <a:sym typeface="+mn-ea"/>
                      </a:endParaRPr>
                    </a:p>
                  </a:txBody>
                  <a:tcPr>
                    <a:noFill/>
                  </a:tcPr>
                </a:tc>
              </a:tr>
            </a:tbl>
          </a:graphicData>
        </a:graphic>
      </p:graphicFrame>
      <p:graphicFrame>
        <p:nvGraphicFramePr>
          <p:cNvPr id="8" name="Content Placeholder 7"/>
          <p:cNvGraphicFramePr/>
          <p:nvPr>
            <p:ph/>
          </p:nvPr>
        </p:nvGraphicFramePr>
        <p:xfrm>
          <a:off x="152400" y="1493520"/>
          <a:ext cx="6009005" cy="822960"/>
        </p:xfrm>
        <a:graphic>
          <a:graphicData uri="http://schemas.openxmlformats.org/drawingml/2006/table">
            <a:tbl>
              <a:tblPr firstRow="1" bandRow="1">
                <a:tableStyleId>{5C22544A-7EE6-4342-B048-85BDC9FD1C3A}</a:tableStyleId>
              </a:tblPr>
              <a:tblGrid>
                <a:gridCol w="6009005"/>
              </a:tblGrid>
              <a:tr h="822960">
                <a:tc>
                  <a:txBody>
                    <a:bodyPr/>
                    <a:p>
                      <a:pPr>
                        <a:buNone/>
                      </a:pPr>
                      <a:r>
                        <a:rPr lang="en-US" sz="2400">
                          <a:solidFill>
                            <a:schemeClr val="tx1"/>
                          </a:solidFill>
                          <a:sym typeface="+mn-ea"/>
                        </a:rPr>
                        <a:t>Thế nào là biết thương người và thế nào là lòng nhân đạo?</a:t>
                      </a:r>
                      <a:endParaRPr lang="en-US" sz="2400" b="0">
                        <a:solidFill>
                          <a:schemeClr val="tx1"/>
                        </a:solidFill>
                        <a:latin typeface="Arial" panose="020B0604020202020204" pitchFamily="34" charset="0"/>
                        <a:cs typeface="Arial" panose="020B0604020202020204" pitchFamily="34" charset="0"/>
                        <a:sym typeface="+mn-ea"/>
                      </a:endParaRPr>
                    </a:p>
                  </a:txBody>
                  <a:tcPr>
                    <a:noFill/>
                  </a:tcPr>
                </a:tc>
              </a:tr>
            </a:tbl>
          </a:graphicData>
        </a:graphic>
      </p:graphicFrame>
      <p:sp>
        <p:nvSpPr>
          <p:cNvPr id="9" name="Text Box 8"/>
          <p:cNvSpPr txBox="1"/>
          <p:nvPr/>
        </p:nvSpPr>
        <p:spPr>
          <a:xfrm>
            <a:off x="29210" y="2146300"/>
            <a:ext cx="6147435" cy="1568450"/>
          </a:xfrm>
          <a:prstGeom prst="rect">
            <a:avLst/>
          </a:prstGeom>
          <a:noFill/>
        </p:spPr>
        <p:txBody>
          <a:bodyPr wrap="square" rtlCol="0" anchor="t">
            <a:spAutoFit/>
          </a:bodyPr>
          <a:p>
            <a:pPr algn="just">
              <a:buNone/>
            </a:pPr>
            <a:r>
              <a:rPr lang="en-US" sz="2400" b="1">
                <a:sym typeface="+mn-ea"/>
              </a:rPr>
              <a:t>- Từ một ông lão già nua răng long tóc bạc,...phải sống kiếp người hành khuất</a:t>
            </a:r>
            <a:endParaRPr lang="en-US" sz="2400" b="1"/>
          </a:p>
          <a:p>
            <a:pPr algn="just">
              <a:buNone/>
            </a:pPr>
            <a:r>
              <a:rPr lang="en-US" sz="2400" b="1">
                <a:sym typeface="+mn-ea"/>
              </a:rPr>
              <a:t>- Một đứa trẻ thơ,...nhặt từng mẫu bánh ăn dở của người khác</a:t>
            </a:r>
            <a:endParaRPr lang="en-US" sz="2400" b="1"/>
          </a:p>
        </p:txBody>
      </p:sp>
      <p:sp>
        <p:nvSpPr>
          <p:cNvPr id="10" name="Text Box 9"/>
          <p:cNvSpPr txBox="1"/>
          <p:nvPr/>
        </p:nvSpPr>
        <p:spPr>
          <a:xfrm>
            <a:off x="29845" y="3638550"/>
            <a:ext cx="6156960" cy="1568450"/>
          </a:xfrm>
          <a:prstGeom prst="rect">
            <a:avLst/>
          </a:prstGeom>
          <a:noFill/>
        </p:spPr>
        <p:txBody>
          <a:bodyPr wrap="square" rtlCol="0" anchor="t">
            <a:spAutoFit/>
          </a:bodyPr>
          <a:p>
            <a:pPr>
              <a:buNone/>
            </a:pPr>
            <a:r>
              <a:rPr lang="en-US" sz="2400" b="1">
                <a:cs typeface="+mn-lt"/>
                <a:sym typeface="+mn-ea"/>
              </a:rPr>
              <a:t>   Thánh Găng-đi có phương châm “ Chinh phục được mọi người ai cũng cho là khó....tốt nhất là phải làm sao phát huy lòng nhân đạo đến cùng và tột độ ”</a:t>
            </a:r>
            <a:endParaRPr lang="en-US" sz="2400" b="1">
              <a:cs typeface="+mn-lt"/>
            </a:endParaRPr>
          </a:p>
        </p:txBody>
      </p:sp>
      <p:sp>
        <p:nvSpPr>
          <p:cNvPr id="11" name="Text Box 10"/>
          <p:cNvSpPr txBox="1"/>
          <p:nvPr/>
        </p:nvSpPr>
        <p:spPr>
          <a:xfrm>
            <a:off x="6248400" y="971550"/>
            <a:ext cx="2700655" cy="521970"/>
          </a:xfrm>
          <a:prstGeom prst="rect">
            <a:avLst/>
          </a:prstGeom>
          <a:noFill/>
        </p:spPr>
        <p:txBody>
          <a:bodyPr wrap="square" rtlCol="0" anchor="t">
            <a:spAutoFit/>
          </a:bodyPr>
          <a:p>
            <a:pPr>
              <a:buNone/>
            </a:pPr>
            <a:r>
              <a:rPr lang="en-US" sz="2800" b="1"/>
              <a:t>   </a:t>
            </a:r>
            <a:r>
              <a:rPr lang="en-US" sz="2800" b="1">
                <a:solidFill>
                  <a:srgbClr val="0000CC"/>
                </a:solidFill>
              </a:rPr>
              <a:t>Nêu định nghĩa</a:t>
            </a:r>
            <a:endParaRPr lang="en-US" sz="2800" b="1">
              <a:solidFill>
                <a:srgbClr val="0000CC"/>
              </a:solidFill>
            </a:endParaRPr>
          </a:p>
        </p:txBody>
      </p:sp>
      <p:sp>
        <p:nvSpPr>
          <p:cNvPr id="12" name="Text Box 11"/>
          <p:cNvSpPr txBox="1"/>
          <p:nvPr/>
        </p:nvSpPr>
        <p:spPr>
          <a:xfrm>
            <a:off x="6366510" y="1504950"/>
            <a:ext cx="2696210" cy="521970"/>
          </a:xfrm>
          <a:prstGeom prst="rect">
            <a:avLst/>
          </a:prstGeom>
          <a:noFill/>
        </p:spPr>
        <p:txBody>
          <a:bodyPr wrap="square" rtlCol="0" anchor="t">
            <a:spAutoFit/>
          </a:bodyPr>
          <a:p>
            <a:pPr>
              <a:buNone/>
            </a:pPr>
            <a:r>
              <a:rPr lang="en-US" sz="2800" b="1"/>
              <a:t>  </a:t>
            </a:r>
            <a:r>
              <a:rPr lang="en-US" sz="2800" b="1">
                <a:solidFill>
                  <a:srgbClr val="0000CC"/>
                </a:solidFill>
              </a:rPr>
              <a:t>Nêu câu hỏi</a:t>
            </a:r>
            <a:endParaRPr lang="en-US" sz="2800" b="1">
              <a:solidFill>
                <a:srgbClr val="0000CC"/>
              </a:solidFill>
            </a:endParaRPr>
          </a:p>
        </p:txBody>
      </p:sp>
      <p:sp>
        <p:nvSpPr>
          <p:cNvPr id="13" name="Text Box 12"/>
          <p:cNvSpPr txBox="1"/>
          <p:nvPr/>
        </p:nvSpPr>
        <p:spPr>
          <a:xfrm>
            <a:off x="6523355" y="2800350"/>
            <a:ext cx="2620645" cy="521970"/>
          </a:xfrm>
          <a:prstGeom prst="rect">
            <a:avLst/>
          </a:prstGeom>
          <a:noFill/>
        </p:spPr>
        <p:txBody>
          <a:bodyPr wrap="square" rtlCol="0" anchor="t">
            <a:spAutoFit/>
          </a:bodyPr>
          <a:p>
            <a:pPr>
              <a:buNone/>
            </a:pPr>
            <a:r>
              <a:rPr lang="en-US" sz="2800" b="1">
                <a:solidFill>
                  <a:srgbClr val="0000CC"/>
                </a:solidFill>
              </a:rPr>
              <a:t>Nêu biểu hiệ</a:t>
            </a:r>
            <a:r>
              <a:rPr lang="en-US" sz="2800">
                <a:solidFill>
                  <a:srgbClr val="0000CC"/>
                </a:solidFill>
              </a:rPr>
              <a:t>n</a:t>
            </a:r>
            <a:endParaRPr lang="en-US" sz="2800">
              <a:solidFill>
                <a:srgbClr val="0000CC"/>
              </a:solidFill>
            </a:endParaRPr>
          </a:p>
        </p:txBody>
      </p:sp>
      <p:sp>
        <p:nvSpPr>
          <p:cNvPr id="14" name="Text Box 13"/>
          <p:cNvSpPr txBox="1"/>
          <p:nvPr/>
        </p:nvSpPr>
        <p:spPr>
          <a:xfrm>
            <a:off x="6226810" y="3714750"/>
            <a:ext cx="2894965" cy="521970"/>
          </a:xfrm>
          <a:prstGeom prst="rect">
            <a:avLst/>
          </a:prstGeom>
          <a:noFill/>
        </p:spPr>
        <p:txBody>
          <a:bodyPr wrap="square" rtlCol="0" anchor="t">
            <a:spAutoFit/>
          </a:bodyPr>
          <a:p>
            <a:pPr>
              <a:buNone/>
            </a:pPr>
            <a:r>
              <a:rPr lang="en-US" sz="2800" b="1">
                <a:solidFill>
                  <a:srgbClr val="0000CC"/>
                </a:solidFill>
              </a:rPr>
              <a:t>Đối chiếu lập luận</a:t>
            </a:r>
            <a:endParaRPr lang="en-US" sz="2800" b="1">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ox(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ox(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ox(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ox(in)">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ox(in)">
                                      <p:cBhvr>
                                        <p:cTn id="5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flipH="1">
            <a:off x="512176" y="0"/>
            <a:ext cx="2437877" cy="3958047"/>
          </a:xfrm>
          <a:prstGeom prst="rect">
            <a:avLst/>
          </a:prstGeom>
        </p:spPr>
      </p:pic>
      <p:sp>
        <p:nvSpPr>
          <p:cNvPr id="4" name="Rectangle 3"/>
          <p:cNvSpPr/>
          <p:nvPr/>
        </p:nvSpPr>
        <p:spPr>
          <a:xfrm>
            <a:off x="3961212" y="1382539"/>
            <a:ext cx="3441700" cy="829945"/>
          </a:xfrm>
          <a:prstGeom prst="rect">
            <a:avLst/>
          </a:prstGeom>
          <a:noFill/>
        </p:spPr>
        <p:txBody>
          <a:bodyPr wrap="none" lIns="68580" tIns="34290" rIns="68580" bIns="34290">
            <a:spAutoFit/>
          </a:bodyPr>
          <a:lstStyle/>
          <a:p>
            <a:pPr algn="ctr"/>
            <a:r>
              <a:rPr lang="en-US" sz="495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rPr>
              <a:t>NHỔ CÀ RỐT</a:t>
            </a:r>
            <a:endParaRPr lang="en-US" sz="4950" b="1" cap="none" spc="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0" name="Picture 9"/>
          <p:cNvPicPr>
            <a:picLocks noChangeAspect="1"/>
          </p:cNvPicPr>
          <p:nvPr/>
        </p:nvPicPr>
        <p:blipFill>
          <a:blip r:embed="rId2"/>
          <a:stretch>
            <a:fillRect/>
          </a:stretch>
        </p:blipFill>
        <p:spPr>
          <a:xfrm>
            <a:off x="2526396" y="2131378"/>
            <a:ext cx="1077206" cy="695465"/>
          </a:xfrm>
          <a:prstGeom prst="rect">
            <a:avLst/>
          </a:prstGeom>
        </p:spPr>
      </p:pic>
      <p:pic>
        <p:nvPicPr>
          <p:cNvPr id="13" name="Picture 12"/>
          <p:cNvPicPr>
            <a:picLocks noChangeAspect="1"/>
          </p:cNvPicPr>
          <p:nvPr/>
        </p:nvPicPr>
        <p:blipFill>
          <a:blip r:embed="rId3"/>
          <a:stretch>
            <a:fillRect/>
          </a:stretch>
        </p:blipFill>
        <p:spPr>
          <a:xfrm>
            <a:off x="7294738" y="1784381"/>
            <a:ext cx="1835960" cy="1389460"/>
          </a:xfrm>
          <a:prstGeom prst="rect">
            <a:avLst/>
          </a:prstGeom>
        </p:spPr>
      </p:pic>
      <p:pic>
        <p:nvPicPr>
          <p:cNvPr id="14" name="Picture 13"/>
          <p:cNvPicPr>
            <a:picLocks noChangeAspect="1"/>
          </p:cNvPicPr>
          <p:nvPr/>
        </p:nvPicPr>
        <p:blipFill>
          <a:blip r:embed="rId4"/>
          <a:stretch>
            <a:fillRect/>
          </a:stretch>
        </p:blipFill>
        <p:spPr>
          <a:xfrm>
            <a:off x="4209893" y="2401158"/>
            <a:ext cx="1337286" cy="1556889"/>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611">
            <a:off x="7064076" y="4063382"/>
            <a:ext cx="765811" cy="954901"/>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611">
            <a:off x="5064629" y="4063382"/>
            <a:ext cx="765811" cy="954901"/>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611">
            <a:off x="3052949" y="4063382"/>
            <a:ext cx="765811" cy="95490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4611">
            <a:off x="1113032" y="4063382"/>
            <a:ext cx="765811" cy="954901"/>
          </a:xfrm>
          <a:prstGeom prst="rect">
            <a:avLst/>
          </a:prstGeom>
        </p:spPr>
      </p:pic>
      <p:sp>
        <p:nvSpPr>
          <p:cNvPr id="19" name="Rectangle 18"/>
          <p:cNvSpPr/>
          <p:nvPr/>
        </p:nvSpPr>
        <p:spPr>
          <a:xfrm>
            <a:off x="1082831" y="4537858"/>
            <a:ext cx="6910951"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  </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20" name="nhacnen">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cstate="print"/>
          <a:stretch>
            <a:fillRect/>
          </a:stretch>
        </p:blipFill>
        <p:spPr>
          <a:xfrm>
            <a:off x="9108599" y="1902778"/>
            <a:ext cx="54864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mx-Khoa học kỳ thú _ Tại sao có ngày và đêm (online-video-cutter.com)">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0"/>
            <a:ext cx="9144000" cy="514350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
          <a:stretch>
            <a:fillRect/>
          </a:stretch>
        </p:blipFill>
        <p:spPr>
          <a:xfrm>
            <a:off x="2526396" y="2131378"/>
            <a:ext cx="1077206" cy="695465"/>
          </a:xfrm>
          <a:prstGeom prst="rect">
            <a:avLst/>
          </a:prstGeom>
        </p:spPr>
      </p:pic>
      <p:pic>
        <p:nvPicPr>
          <p:cNvPr id="16" name="Picture 15"/>
          <p:cNvPicPr>
            <a:picLocks noChangeAspect="1"/>
          </p:cNvPicPr>
          <p:nvPr/>
        </p:nvPicPr>
        <p:blipFill>
          <a:blip r:embed="rId2"/>
          <a:stretch>
            <a:fillRect/>
          </a:stretch>
        </p:blipFill>
        <p:spPr>
          <a:xfrm flipH="1">
            <a:off x="662941" y="247805"/>
            <a:ext cx="1494908" cy="2427078"/>
          </a:xfrm>
          <a:prstGeom prst="rect">
            <a:avLst/>
          </a:prstGeom>
        </p:spPr>
      </p:pic>
      <p:pic>
        <p:nvPicPr>
          <p:cNvPr id="5" name="Picture 4"/>
          <p:cNvPicPr>
            <a:picLocks noChangeAspect="1"/>
          </p:cNvPicPr>
          <p:nvPr/>
        </p:nvPicPr>
        <p:blipFill>
          <a:blip r:embed="rId3"/>
          <a:stretch>
            <a:fillRect/>
          </a:stretch>
        </p:blipFill>
        <p:spPr>
          <a:xfrm flipH="1">
            <a:off x="-1771650" y="331631"/>
            <a:ext cx="2228850" cy="2857500"/>
          </a:xfrm>
          <a:prstGeom prst="rect">
            <a:avLst/>
          </a:prstGeom>
        </p:spPr>
      </p:pic>
      <p:pic>
        <p:nvPicPr>
          <p:cNvPr id="7" name="Picture 6"/>
          <p:cNvPicPr>
            <a:picLocks noChangeAspect="1"/>
          </p:cNvPicPr>
          <p:nvPr/>
        </p:nvPicPr>
        <p:blipFill>
          <a:blip r:embed="rId4"/>
          <a:stretch>
            <a:fillRect/>
          </a:stretch>
        </p:blipFill>
        <p:spPr>
          <a:xfrm>
            <a:off x="8766468" y="2476016"/>
            <a:ext cx="1514817" cy="1262348"/>
          </a:xfrm>
          <a:prstGeom prst="rect">
            <a:avLst/>
          </a:prstGeom>
        </p:spPr>
      </p:pic>
      <p:pic>
        <p:nvPicPr>
          <p:cNvPr id="8" name="Picture 7"/>
          <p:cNvPicPr>
            <a:picLocks noChangeAspect="1"/>
          </p:cNvPicPr>
          <p:nvPr/>
        </p:nvPicPr>
        <p:blipFill>
          <a:blip r:embed="rId5"/>
          <a:stretch>
            <a:fillRect/>
          </a:stretch>
        </p:blipFill>
        <p:spPr>
          <a:xfrm>
            <a:off x="2598305" y="1713677"/>
            <a:ext cx="1423035" cy="1524680"/>
          </a:xfrm>
          <a:prstGeom prst="rect">
            <a:avLst/>
          </a:prstGeom>
        </p:spPr>
      </p:pic>
      <p:sp>
        <p:nvSpPr>
          <p:cNvPr id="9" name="Rounded Rectangular Callout 8"/>
          <p:cNvSpPr/>
          <p:nvPr/>
        </p:nvSpPr>
        <p:spPr>
          <a:xfrm>
            <a:off x="4274185" y="2270760"/>
            <a:ext cx="3719830" cy="1009015"/>
          </a:xfrm>
          <a:prstGeom prst="wedgeRoundRectCallout">
            <a:avLst>
              <a:gd name="adj1" fmla="val -77817"/>
              <a:gd name="adj2" fmla="val -23801"/>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a:solidFill>
                  <a:schemeClr val="bg1"/>
                </a:solidFill>
                <a:latin typeface="Times New Roman" panose="02020603050405020304" pitchFamily="18" charset="0"/>
                <a:cs typeface="Times New Roman" panose="02020603050405020304" pitchFamily="18" charset="0"/>
              </a:rPr>
              <a:t>Bác ơi ! Cháu đói lắm bác cho cháu củ cà rốt được không ạ ?</a:t>
            </a:r>
            <a:endParaRPr lang="en-US" sz="2000" b="1">
              <a:solidFill>
                <a:schemeClr val="bg1"/>
              </a:solidFill>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3387090" y="678180"/>
            <a:ext cx="4358005" cy="1143000"/>
          </a:xfrm>
          <a:prstGeom prst="wedgeRoundRectCallout">
            <a:avLst>
              <a:gd name="adj1" fmla="val -91672"/>
              <a:gd name="adj2" fmla="val -46722"/>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a:solidFill>
                  <a:schemeClr val="bg1"/>
                </a:solidFill>
                <a:latin typeface="Times New Roman" panose="02020603050405020304" pitchFamily="18" charset="0"/>
                <a:cs typeface="Times New Roman" panose="02020603050405020304" pitchFamily="18" charset="0"/>
              </a:rPr>
              <a:t>Được chứ. Nhưng để ta xem con ở trường có học hành đàng hoàng không thì ta mới cho</a:t>
            </a:r>
            <a:endParaRPr lang="en-US" sz="2000" b="1">
              <a:solidFill>
                <a:schemeClr val="bg1"/>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557530" y="2647950"/>
            <a:ext cx="2871470" cy="795020"/>
          </a:xfrm>
          <a:prstGeom prst="wedgeRoundRectCallout">
            <a:avLst>
              <a:gd name="adj1" fmla="val -25961"/>
              <a:gd name="adj2" fmla="val -256469"/>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a:solidFill>
                  <a:schemeClr val="bg1"/>
                </a:solidFill>
                <a:latin typeface="Times New Roman" panose="02020603050405020304" pitchFamily="18" charset="0"/>
                <a:cs typeface="Times New Roman" panose="02020603050405020304" pitchFamily="18" charset="0"/>
              </a:rPr>
              <a:t>Giờ ta sẽ cho con tự nhổ cà rốt</a:t>
            </a:r>
            <a:endParaRPr lang="en-US" sz="2000" b="1">
              <a:solidFill>
                <a:schemeClr val="bg1"/>
              </a:solidFill>
              <a:latin typeface="Times New Roman" panose="02020603050405020304" pitchFamily="18" charset="0"/>
              <a:cs typeface="Times New Roman" panose="02020603050405020304" pitchFamily="18" charset="0"/>
            </a:endParaRPr>
          </a:p>
        </p:txBody>
      </p:sp>
      <p:sp>
        <p:nvSpPr>
          <p:cNvPr id="12" name="Rounded Rectangular Callout 11"/>
          <p:cNvSpPr/>
          <p:nvPr/>
        </p:nvSpPr>
        <p:spPr>
          <a:xfrm>
            <a:off x="3429298" y="285536"/>
            <a:ext cx="4404992" cy="545130"/>
          </a:xfrm>
          <a:prstGeom prst="wedgeRoundRectCallout">
            <a:avLst>
              <a:gd name="adj1" fmla="val -96880"/>
              <a:gd name="adj2" fmla="val 47257"/>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Con có dám thử không?</a:t>
            </a:r>
            <a:endParaRPr lang="en-US" sz="2400" b="1">
              <a:solidFill>
                <a:schemeClr val="bg1"/>
              </a:solidFill>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2425582" y="2017855"/>
            <a:ext cx="1514817" cy="1262348"/>
          </a:xfrm>
          <a:prstGeom prst="rect">
            <a:avLst/>
          </a:prstGeom>
        </p:spPr>
      </p:pic>
      <p:pic>
        <p:nvPicPr>
          <p:cNvPr id="15" name="Picture 14"/>
          <p:cNvPicPr>
            <a:picLocks noChangeAspect="1"/>
          </p:cNvPicPr>
          <p:nvPr/>
        </p:nvPicPr>
        <p:blipFill>
          <a:blip r:embed="rId6"/>
          <a:stretch>
            <a:fillRect/>
          </a:stretch>
        </p:blipFill>
        <p:spPr>
          <a:xfrm>
            <a:off x="457200" y="1803907"/>
            <a:ext cx="954841" cy="950420"/>
          </a:xfrm>
          <a:prstGeom prst="rect">
            <a:avLst/>
          </a:prstGeom>
        </p:spPr>
      </p:pic>
      <p:sp>
        <p:nvSpPr>
          <p:cNvPr id="17" name="Rounded Rectangular Callout 16"/>
          <p:cNvSpPr/>
          <p:nvPr/>
        </p:nvSpPr>
        <p:spPr>
          <a:xfrm>
            <a:off x="609401" y="2898597"/>
            <a:ext cx="3068955" cy="1009293"/>
          </a:xfrm>
          <a:prstGeom prst="wedgeRoundRectCallout">
            <a:avLst>
              <a:gd name="adj1" fmla="val -37594"/>
              <a:gd name="adj2" fmla="val -100244"/>
              <a:gd name="adj3" fmla="val 16667"/>
            </a:avLst>
          </a:prstGeom>
          <a:solidFill>
            <a:schemeClr val="accent2">
              <a:alpha val="7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a:solidFill>
                  <a:schemeClr val="bg1"/>
                </a:solidFill>
                <a:latin typeface="Times New Roman" panose="02020603050405020304" pitchFamily="18" charset="0"/>
                <a:cs typeface="Times New Roman" panose="02020603050405020304" pitchFamily="18" charset="0"/>
              </a:rPr>
              <a:t>Dạ. Con đồng ý</a:t>
            </a:r>
            <a:endParaRPr lang="en-US" sz="2400" b="1">
              <a:solidFill>
                <a:schemeClr val="bg1"/>
              </a:solidFill>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7064076" y="4063382"/>
            <a:ext cx="765811" cy="954901"/>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5064629" y="4063382"/>
            <a:ext cx="765811" cy="954901"/>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3052949" y="4063382"/>
            <a:ext cx="765811" cy="954901"/>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4611">
            <a:off x="1092077" y="4071001"/>
            <a:ext cx="765811" cy="954901"/>
          </a:xfrm>
          <a:prstGeom prst="rect">
            <a:avLst/>
          </a:prstGeom>
        </p:spPr>
      </p:pic>
      <p:sp>
        <p:nvSpPr>
          <p:cNvPr id="24" name="Rectangle 23"/>
          <p:cNvSpPr/>
          <p:nvPr/>
        </p:nvSpPr>
        <p:spPr>
          <a:xfrm>
            <a:off x="1082831" y="4537858"/>
            <a:ext cx="6910951"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002060"/>
                </a:solidFill>
                <a:latin typeface="Times New Roman" panose="02020603050405020304" pitchFamily="18" charset="0"/>
                <a:cs typeface="Times New Roman" panose="02020603050405020304" pitchFamily="18" charset="0"/>
              </a:rPr>
              <a:t>  </a:t>
            </a:r>
            <a:endParaRPr lang="en-US" sz="2400">
              <a:solidFill>
                <a:srgbClr val="002060"/>
              </a:solidFill>
              <a:latin typeface="Times New Roman" panose="02020603050405020304" pitchFamily="18" charset="0"/>
              <a:cs typeface="Times New Roman" panose="02020603050405020304" pitchFamily="18" charset="0"/>
            </a:endParaRPr>
          </a:p>
        </p:txBody>
      </p:sp>
      <p:pic>
        <p:nvPicPr>
          <p:cNvPr id="29" name="voice 1a">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cstate="print"/>
          <a:stretch>
            <a:fillRect/>
          </a:stretch>
        </p:blipFill>
        <p:spPr>
          <a:xfrm>
            <a:off x="8975237" y="-67756"/>
            <a:ext cx="548640" cy="457200"/>
          </a:xfrm>
          <a:prstGeom prst="rect">
            <a:avLst/>
          </a:prstGeom>
        </p:spPr>
      </p:pic>
      <p:pic>
        <p:nvPicPr>
          <p:cNvPr id="30" name="voice1b">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cstate="print"/>
          <a:stretch>
            <a:fillRect/>
          </a:stretch>
        </p:blipFill>
        <p:spPr>
          <a:xfrm>
            <a:off x="8975237" y="905895"/>
            <a:ext cx="548640" cy="457200"/>
          </a:xfrm>
          <a:prstGeom prst="rect">
            <a:avLst/>
          </a:prstGeom>
        </p:spPr>
      </p:pic>
      <p:pic>
        <p:nvPicPr>
          <p:cNvPr id="31" name="voice2b">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10" cstate="print"/>
          <a:stretch>
            <a:fillRect/>
          </a:stretch>
        </p:blipFill>
        <p:spPr>
          <a:xfrm>
            <a:off x="9732645" y="905895"/>
            <a:ext cx="548640" cy="457200"/>
          </a:xfrm>
          <a:prstGeom prst="rect">
            <a:avLst/>
          </a:prstGeom>
        </p:spPr>
      </p:pic>
      <p:pic>
        <p:nvPicPr>
          <p:cNvPr id="32" name="voice3b">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0" cstate="print"/>
          <a:stretch>
            <a:fillRect/>
          </a:stretch>
        </p:blipFill>
        <p:spPr>
          <a:xfrm>
            <a:off x="10658475" y="875816"/>
            <a:ext cx="548640" cy="457200"/>
          </a:xfrm>
          <a:prstGeom prst="rect">
            <a:avLst/>
          </a:prstGeom>
        </p:spPr>
      </p:pic>
      <p:pic>
        <p:nvPicPr>
          <p:cNvPr id="33" name="voice2a">
            <a:hlinkClick r:id="" action="ppaction://media"/>
          </p:cNvPr>
          <p:cNvPicPr>
            <a:picLocks noChangeAspect="1"/>
          </p:cNvPicPr>
          <p:nvPr>
            <a:audioFile r:link="rId17"/>
            <p:extLst>
              <p:ext uri="{DAA4B4D4-6D71-4841-9C94-3DE7FCFB9230}">
                <p14:media xmlns:p14="http://schemas.microsoft.com/office/powerpoint/2010/main" r:embed="rId18"/>
              </p:ext>
            </p:extLst>
          </p:nvPr>
        </p:nvPicPr>
        <p:blipFill>
          <a:blip r:embed="rId10" cstate="print"/>
          <a:stretch>
            <a:fillRect/>
          </a:stretch>
        </p:blipFill>
        <p:spPr>
          <a:xfrm>
            <a:off x="9732645" y="0"/>
            <a:ext cx="54864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par>
                          <p:cTn id="24" fill="hold">
                            <p:stCondLst>
                              <p:cond delay="3500"/>
                            </p:stCondLst>
                            <p:childTnLst>
                              <p:par>
                                <p:cTn id="25" presetID="50" presetClass="entr" presetSubtype="0" decel="10000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3"/>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par>
                                <p:cTn id="30" presetID="1" presetClass="mediacall" presetSubtype="0" fill="hold" nodeType="withEffect">
                                  <p:stCondLst>
                                    <p:cond delay="0"/>
                                  </p:stCondLst>
                                  <p:childTnLst>
                                    <p:cmd type="call" cmd="playFrom(0.0)">
                                      <p:cBhvr>
                                        <p:cTn id="31" dur="5976" fill="hold"/>
                                        <p:tgtEl>
                                          <p:spTgt spid="29"/>
                                        </p:tgtEl>
                                      </p:cBhvr>
                                    </p:cmd>
                                  </p:childTnLst>
                                </p:cTn>
                              </p:par>
                            </p:childTnLst>
                          </p:cTn>
                        </p:par>
                        <p:par>
                          <p:cTn id="32" fill="hold">
                            <p:stCondLst>
                              <p:cond delay="4500"/>
                            </p:stCondLst>
                            <p:childTnLst>
                              <p:par>
                                <p:cTn id="33" presetID="10" presetClass="exit" presetSubtype="0" fill="hold" grpId="1" nodeType="after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par>
                          <p:cTn id="36" fill="hold">
                            <p:stCondLst>
                              <p:cond delay="5000"/>
                            </p:stCondLst>
                            <p:childTnLst>
                              <p:par>
                                <p:cTn id="37" presetID="50" presetClass="entr" presetSubtype="0" decel="10000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250" fill="hold"/>
                                        <p:tgtEl>
                                          <p:spTgt spid="10"/>
                                        </p:tgtEl>
                                        <p:attrNameLst>
                                          <p:attrName>ppt_w</p:attrName>
                                        </p:attrNameLst>
                                      </p:cBhvr>
                                      <p:tavLst>
                                        <p:tav tm="0">
                                          <p:val>
                                            <p:strVal val="#ppt_w+.3"/>
                                          </p:val>
                                        </p:tav>
                                        <p:tav tm="100000">
                                          <p:val>
                                            <p:strVal val="#ppt_w"/>
                                          </p:val>
                                        </p:tav>
                                      </p:tavLst>
                                    </p:anim>
                                    <p:anim calcmode="lin" valueType="num">
                                      <p:cBhvr>
                                        <p:cTn id="40" dur="1250" fill="hold"/>
                                        <p:tgtEl>
                                          <p:spTgt spid="10"/>
                                        </p:tgtEl>
                                        <p:attrNameLst>
                                          <p:attrName>ppt_h</p:attrName>
                                        </p:attrNameLst>
                                      </p:cBhvr>
                                      <p:tavLst>
                                        <p:tav tm="0">
                                          <p:val>
                                            <p:strVal val="#ppt_h"/>
                                          </p:val>
                                        </p:tav>
                                        <p:tav tm="100000">
                                          <p:val>
                                            <p:strVal val="#ppt_h"/>
                                          </p:val>
                                        </p:tav>
                                      </p:tavLst>
                                    </p:anim>
                                    <p:animEffect transition="in" filter="fade">
                                      <p:cBhvr>
                                        <p:cTn id="41" dur="1250"/>
                                        <p:tgtEl>
                                          <p:spTgt spid="10"/>
                                        </p:tgtEl>
                                      </p:cBhvr>
                                    </p:animEffect>
                                  </p:childTnLst>
                                </p:cTn>
                              </p:par>
                              <p:par>
                                <p:cTn id="42" presetID="1" presetClass="mediacall" presetSubtype="0" fill="hold" nodeType="withEffect">
                                  <p:stCondLst>
                                    <p:cond delay="0"/>
                                  </p:stCondLst>
                                  <p:childTnLst>
                                    <p:cmd type="call" cmd="playFrom(0.0)">
                                      <p:cBhvr>
                                        <p:cTn id="43" dur="7176" fill="hold"/>
                                        <p:tgtEl>
                                          <p:spTgt spid="30"/>
                                        </p:tgtEl>
                                      </p:cBhvr>
                                    </p:cmd>
                                  </p:childTnLst>
                                </p:cTn>
                              </p:par>
                            </p:childTnLst>
                          </p:cTn>
                        </p:par>
                        <p:par>
                          <p:cTn id="44" fill="hold">
                            <p:stCondLst>
                              <p:cond delay="6500"/>
                            </p:stCondLst>
                            <p:childTnLst>
                              <p:par>
                                <p:cTn id="45" presetID="10" presetClass="exit" presetSubtype="0" fill="hold" grpId="1" nodeType="after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par>
                          <p:cTn id="48" fill="hold">
                            <p:stCondLst>
                              <p:cond delay="7000"/>
                            </p:stCondLst>
                            <p:childTnLst>
                              <p:par>
                                <p:cTn id="49" presetID="50" presetClass="entr" presetSubtype="0" decel="10000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250" fill="hold"/>
                                        <p:tgtEl>
                                          <p:spTgt spid="11"/>
                                        </p:tgtEl>
                                        <p:attrNameLst>
                                          <p:attrName>ppt_w</p:attrName>
                                        </p:attrNameLst>
                                      </p:cBhvr>
                                      <p:tavLst>
                                        <p:tav tm="0">
                                          <p:val>
                                            <p:strVal val="#ppt_w+.3"/>
                                          </p:val>
                                        </p:tav>
                                        <p:tav tm="100000">
                                          <p:val>
                                            <p:strVal val="#ppt_w"/>
                                          </p:val>
                                        </p:tav>
                                      </p:tavLst>
                                    </p:anim>
                                    <p:anim calcmode="lin" valueType="num">
                                      <p:cBhvr>
                                        <p:cTn id="52" dur="1250" fill="hold"/>
                                        <p:tgtEl>
                                          <p:spTgt spid="11"/>
                                        </p:tgtEl>
                                        <p:attrNameLst>
                                          <p:attrName>ppt_h</p:attrName>
                                        </p:attrNameLst>
                                      </p:cBhvr>
                                      <p:tavLst>
                                        <p:tav tm="0">
                                          <p:val>
                                            <p:strVal val="#ppt_h"/>
                                          </p:val>
                                        </p:tav>
                                        <p:tav tm="100000">
                                          <p:val>
                                            <p:strVal val="#ppt_h"/>
                                          </p:val>
                                        </p:tav>
                                      </p:tavLst>
                                    </p:anim>
                                    <p:animEffect transition="in" filter="fade">
                                      <p:cBhvr>
                                        <p:cTn id="53" dur="1250"/>
                                        <p:tgtEl>
                                          <p:spTgt spid="11"/>
                                        </p:tgtEl>
                                      </p:cBhvr>
                                    </p:animEffect>
                                  </p:childTnLst>
                                </p:cTn>
                              </p:par>
                              <p:par>
                                <p:cTn id="54" presetID="1" presetClass="mediacall" presetSubtype="0" fill="hold" nodeType="withEffect">
                                  <p:stCondLst>
                                    <p:cond delay="0"/>
                                  </p:stCondLst>
                                  <p:childTnLst>
                                    <p:cmd type="call" cmd="playFrom(0.0)">
                                      <p:cBhvr>
                                        <p:cTn id="55" dur="3720" fill="hold"/>
                                        <p:tgtEl>
                                          <p:spTgt spid="31"/>
                                        </p:tgtEl>
                                      </p:cBhvr>
                                    </p:cmd>
                                  </p:childTnLst>
                                </p:cTn>
                              </p:par>
                            </p:childTnLst>
                          </p:cTn>
                        </p:par>
                        <p:par>
                          <p:cTn id="56" fill="hold">
                            <p:stCondLst>
                              <p:cond delay="8500"/>
                            </p:stCondLst>
                            <p:childTnLst>
                              <p:par>
                                <p:cTn id="57" presetID="10" presetClass="exit" presetSubtype="0" fill="hold" grpId="1" nodeType="after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par>
                          <p:cTn id="60" fill="hold">
                            <p:stCondLst>
                              <p:cond delay="9000"/>
                            </p:stCondLst>
                            <p:childTnLst>
                              <p:par>
                                <p:cTn id="61" presetID="50" presetClass="entr" presetSubtype="0" decel="100000" fill="hold" grpId="0"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1250" fill="hold"/>
                                        <p:tgtEl>
                                          <p:spTgt spid="12"/>
                                        </p:tgtEl>
                                        <p:attrNameLst>
                                          <p:attrName>ppt_w</p:attrName>
                                        </p:attrNameLst>
                                      </p:cBhvr>
                                      <p:tavLst>
                                        <p:tav tm="0">
                                          <p:val>
                                            <p:strVal val="#ppt_w+.3"/>
                                          </p:val>
                                        </p:tav>
                                        <p:tav tm="100000">
                                          <p:val>
                                            <p:strVal val="#ppt_w"/>
                                          </p:val>
                                        </p:tav>
                                      </p:tavLst>
                                    </p:anim>
                                    <p:anim calcmode="lin" valueType="num">
                                      <p:cBhvr>
                                        <p:cTn id="64" dur="1250" fill="hold"/>
                                        <p:tgtEl>
                                          <p:spTgt spid="12"/>
                                        </p:tgtEl>
                                        <p:attrNameLst>
                                          <p:attrName>ppt_h</p:attrName>
                                        </p:attrNameLst>
                                      </p:cBhvr>
                                      <p:tavLst>
                                        <p:tav tm="0">
                                          <p:val>
                                            <p:strVal val="#ppt_h"/>
                                          </p:val>
                                        </p:tav>
                                        <p:tav tm="100000">
                                          <p:val>
                                            <p:strVal val="#ppt_h"/>
                                          </p:val>
                                        </p:tav>
                                      </p:tavLst>
                                    </p:anim>
                                    <p:animEffect transition="in" filter="fade">
                                      <p:cBhvr>
                                        <p:cTn id="65" dur="1250"/>
                                        <p:tgtEl>
                                          <p:spTgt spid="12"/>
                                        </p:tgtEl>
                                      </p:cBhvr>
                                    </p:animEffect>
                                  </p:childTnLst>
                                </p:cTn>
                              </p:par>
                              <p:par>
                                <p:cTn id="66" presetID="1" presetClass="mediacall" presetSubtype="0" fill="hold" nodeType="withEffect">
                                  <p:stCondLst>
                                    <p:cond delay="0"/>
                                  </p:stCondLst>
                                  <p:childTnLst>
                                    <p:cmd type="call" cmd="playFrom(0.0)">
                                      <p:cBhvr>
                                        <p:cTn id="67" dur="1944" fill="hold"/>
                                        <p:tgtEl>
                                          <p:spTgt spid="32"/>
                                        </p:tgtEl>
                                      </p:cBhvr>
                                    </p:cmd>
                                  </p:childTnLst>
                                </p:cTn>
                              </p:par>
                            </p:childTnLst>
                          </p:cTn>
                        </p:par>
                        <p:par>
                          <p:cTn id="68" fill="hold">
                            <p:stCondLst>
                              <p:cond delay="10500"/>
                            </p:stCondLst>
                            <p:childTnLst>
                              <p:par>
                                <p:cTn id="69" presetID="10" presetClass="exit" presetSubtype="0" fill="hold" nodeType="afterEffect">
                                  <p:stCondLst>
                                    <p:cond delay="0"/>
                                  </p:stCondLst>
                                  <p:childTnLst>
                                    <p:animEffect transition="out" filter="fade">
                                      <p:cBhvr>
                                        <p:cTn id="70" dur="10"/>
                                        <p:tgtEl>
                                          <p:spTgt spid="8"/>
                                        </p:tgtEl>
                                      </p:cBhvr>
                                    </p:animEffect>
                                    <p:set>
                                      <p:cBhvr>
                                        <p:cTn id="71" dur="1" fill="hold">
                                          <p:stCondLst>
                                            <p:cond delay="9"/>
                                          </p:stCondLst>
                                        </p:cTn>
                                        <p:tgtEl>
                                          <p:spTgt spid="8"/>
                                        </p:tgtEl>
                                        <p:attrNameLst>
                                          <p:attrName>style.visibility</p:attrName>
                                        </p:attrNameLst>
                                      </p:cBhvr>
                                      <p:to>
                                        <p:strVal val="hidden"/>
                                      </p:to>
                                    </p:set>
                                  </p:childTnLst>
                                </p:cTn>
                              </p:par>
                            </p:childTnLst>
                          </p:cTn>
                        </p:par>
                        <p:par>
                          <p:cTn id="72" fill="hold">
                            <p:stCondLst>
                              <p:cond delay="11000"/>
                            </p:stCondLst>
                            <p:childTnLst>
                              <p:par>
                                <p:cTn id="73" presetID="10" presetClass="entr" presetSubtype="0" fill="hold" nodeType="after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
                                        <p:tgtEl>
                                          <p:spTgt spid="13"/>
                                        </p:tgtEl>
                                      </p:cBhvr>
                                    </p:animEffect>
                                  </p:childTnLst>
                                </p:cTn>
                              </p:par>
                              <p:par>
                                <p:cTn id="76" presetID="35" presetClass="path" presetSubtype="0" accel="50000" decel="50000" fill="hold" nodeType="withEffect">
                                  <p:stCondLst>
                                    <p:cond delay="0"/>
                                  </p:stCondLst>
                                  <p:childTnLst>
                                    <p:animMotion origin="layout" path="M 5.55112E-17 3.7037E-6 L -0.26493 -0.07361 " pathEditMode="relative" rAng="0" ptsTypes="AA">
                                      <p:cBhvr>
                                        <p:cTn id="77" dur="1000" fill="hold"/>
                                        <p:tgtEl>
                                          <p:spTgt spid="13"/>
                                        </p:tgtEl>
                                        <p:attrNameLst>
                                          <p:attrName>ppt_x</p:attrName>
                                          <p:attrName>ppt_y</p:attrName>
                                        </p:attrNameLst>
                                      </p:cBhvr>
                                      <p:rCtr x="-13247" y="-3681"/>
                                    </p:animMotion>
                                  </p:childTnLst>
                                </p:cTn>
                              </p:par>
                            </p:childTnLst>
                          </p:cTn>
                        </p:par>
                        <p:par>
                          <p:cTn id="78" fill="hold">
                            <p:stCondLst>
                              <p:cond delay="11500"/>
                            </p:stCondLst>
                            <p:childTnLst>
                              <p:par>
                                <p:cTn id="79" presetID="10" presetClass="exit" presetSubtype="0" fill="hold" nodeType="afterEffect">
                                  <p:stCondLst>
                                    <p:cond delay="0"/>
                                  </p:stCondLst>
                                  <p:childTnLst>
                                    <p:animEffect transition="out" filter="fade">
                                      <p:cBhvr>
                                        <p:cTn id="80" dur="10"/>
                                        <p:tgtEl>
                                          <p:spTgt spid="13"/>
                                        </p:tgtEl>
                                      </p:cBhvr>
                                    </p:animEffect>
                                    <p:set>
                                      <p:cBhvr>
                                        <p:cTn id="81" dur="1" fill="hold">
                                          <p:stCondLst>
                                            <p:cond delay="9"/>
                                          </p:stCondLst>
                                        </p:cTn>
                                        <p:tgtEl>
                                          <p:spTgt spid="13"/>
                                        </p:tgtEl>
                                        <p:attrNameLst>
                                          <p:attrName>style.visibility</p:attrName>
                                        </p:attrNameLst>
                                      </p:cBhvr>
                                      <p:to>
                                        <p:strVal val="hidden"/>
                                      </p:to>
                                    </p:set>
                                  </p:childTnLst>
                                </p:cTn>
                              </p:par>
                              <p:par>
                                <p:cTn id="82" presetID="10"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10"/>
                                        <p:tgtEl>
                                          <p:spTgt spid="15"/>
                                        </p:tgtEl>
                                      </p:cBhvr>
                                    </p:animEffect>
                                  </p:childTnLst>
                                </p:cTn>
                              </p:par>
                            </p:childTnLst>
                          </p:cTn>
                        </p:par>
                        <p:par>
                          <p:cTn id="85" fill="hold">
                            <p:stCondLst>
                              <p:cond delay="12000"/>
                            </p:stCondLst>
                            <p:childTnLst>
                              <p:par>
                                <p:cTn id="86" presetID="50" presetClass="entr" presetSubtype="0" decel="10000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1000" fill="hold"/>
                                        <p:tgtEl>
                                          <p:spTgt spid="17"/>
                                        </p:tgtEl>
                                        <p:attrNameLst>
                                          <p:attrName>ppt_w</p:attrName>
                                        </p:attrNameLst>
                                      </p:cBhvr>
                                      <p:tavLst>
                                        <p:tav tm="0">
                                          <p:val>
                                            <p:strVal val="#ppt_w+.3"/>
                                          </p:val>
                                        </p:tav>
                                        <p:tav tm="100000">
                                          <p:val>
                                            <p:strVal val="#ppt_w"/>
                                          </p:val>
                                        </p:tav>
                                      </p:tavLst>
                                    </p:anim>
                                    <p:anim calcmode="lin" valueType="num">
                                      <p:cBhvr>
                                        <p:cTn id="89" dur="1000" fill="hold"/>
                                        <p:tgtEl>
                                          <p:spTgt spid="17"/>
                                        </p:tgtEl>
                                        <p:attrNameLst>
                                          <p:attrName>ppt_h</p:attrName>
                                        </p:attrNameLst>
                                      </p:cBhvr>
                                      <p:tavLst>
                                        <p:tav tm="0">
                                          <p:val>
                                            <p:strVal val="#ppt_h"/>
                                          </p:val>
                                        </p:tav>
                                        <p:tav tm="100000">
                                          <p:val>
                                            <p:strVal val="#ppt_h"/>
                                          </p:val>
                                        </p:tav>
                                      </p:tavLst>
                                    </p:anim>
                                    <p:animEffect transition="in" filter="fade">
                                      <p:cBhvr>
                                        <p:cTn id="90" dur="1000"/>
                                        <p:tgtEl>
                                          <p:spTgt spid="17"/>
                                        </p:tgtEl>
                                      </p:cBhvr>
                                    </p:animEffect>
                                  </p:childTnLst>
                                </p:cTn>
                              </p:par>
                            </p:childTnLst>
                          </p:cTn>
                        </p:par>
                        <p:par>
                          <p:cTn id="91" fill="hold">
                            <p:stCondLst>
                              <p:cond delay="13000"/>
                            </p:stCondLst>
                            <p:childTnLst>
                              <p:par>
                                <p:cTn id="92" presetID="1" presetClass="mediacall" presetSubtype="0" fill="hold" nodeType="afterEffect">
                                  <p:stCondLst>
                                    <p:cond delay="0"/>
                                  </p:stCondLst>
                                  <p:childTnLst>
                                    <p:cmd type="call" cmd="playFrom(0.0)">
                                      <p:cBhvr>
                                        <p:cTn id="93" dur="2136" fill="hold"/>
                                        <p:tgtEl>
                                          <p:spTgt spid="33"/>
                                        </p:tgtEl>
                                      </p:cBhvr>
                                    </p:cmd>
                                  </p:childTnLst>
                                </p:cTn>
                              </p:par>
                            </p:childTnLst>
                          </p:cTn>
                        </p:par>
                        <p:par>
                          <p:cTn id="94" fill="hold">
                            <p:stCondLst>
                              <p:cond delay="15500"/>
                            </p:stCondLst>
                            <p:childTnLst>
                              <p:par>
                                <p:cTn id="95" presetID="10" presetClass="exit" presetSubtype="0" fill="hold" grpId="1" nodeType="after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8" fill="hold" display="0">
                  <p:stCondLst>
                    <p:cond delay="indefinite"/>
                  </p:stCondLst>
                  <p:endCondLst>
                    <p:cond evt="onStopAudio" delay="0">
                      <p:tgtEl>
                        <p:sldTgt/>
                      </p:tgtEl>
                    </p:cond>
                  </p:endCondLst>
                </p:cTn>
                <p:tgtEl>
                  <p:spTgt spid="29"/>
                </p:tgtEl>
              </p:cMediaNode>
            </p:audio>
            <p:audio>
              <p:cMediaNode vol="80000">
                <p:cTn id="99" fill="hold" display="0">
                  <p:stCondLst>
                    <p:cond delay="indefinite"/>
                  </p:stCondLst>
                  <p:endCondLst>
                    <p:cond evt="onStopAudio" delay="0">
                      <p:tgtEl>
                        <p:sldTgt/>
                      </p:tgtEl>
                    </p:cond>
                  </p:endCondLst>
                </p:cTn>
                <p:tgtEl>
                  <p:spTgt spid="30"/>
                </p:tgtEl>
              </p:cMediaNode>
            </p:audio>
            <p:audio>
              <p:cMediaNode vol="80000">
                <p:cTn id="100" fill="hold" display="0">
                  <p:stCondLst>
                    <p:cond delay="indefinite"/>
                  </p:stCondLst>
                  <p:endCondLst>
                    <p:cond evt="onStopAudio" delay="0">
                      <p:tgtEl>
                        <p:sldTgt/>
                      </p:tgtEl>
                    </p:cond>
                  </p:endCondLst>
                </p:cTn>
                <p:tgtEl>
                  <p:spTgt spid="31"/>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P spid="1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7018221" y="3416612"/>
            <a:ext cx="1124999" cy="1002155"/>
          </a:xfrm>
          <a:prstGeom prst="rect">
            <a:avLst/>
          </a:prstGeom>
        </p:spPr>
      </p:pic>
      <p:pic>
        <p:nvPicPr>
          <p:cNvPr id="19" name="Picture 18"/>
          <p:cNvPicPr>
            <a:picLocks noChangeAspect="1"/>
          </p:cNvPicPr>
          <p:nvPr/>
        </p:nvPicPr>
        <p:blipFill>
          <a:blip r:embed="rId1"/>
          <a:stretch>
            <a:fillRect/>
          </a:stretch>
        </p:blipFill>
        <p:spPr>
          <a:xfrm>
            <a:off x="5018773" y="3367163"/>
            <a:ext cx="1124999" cy="1002155"/>
          </a:xfrm>
          <a:prstGeom prst="rect">
            <a:avLst/>
          </a:prstGeom>
        </p:spPr>
      </p:pic>
      <p:pic>
        <p:nvPicPr>
          <p:cNvPr id="75" name="Picture 74"/>
          <p:cNvPicPr>
            <a:picLocks noChangeAspect="1"/>
          </p:cNvPicPr>
          <p:nvPr/>
        </p:nvPicPr>
        <p:blipFill>
          <a:blip r:embed="rId2"/>
          <a:stretch>
            <a:fillRect/>
          </a:stretch>
        </p:blipFill>
        <p:spPr>
          <a:xfrm>
            <a:off x="2526396" y="2131378"/>
            <a:ext cx="1077206" cy="695465"/>
          </a:xfrm>
          <a:prstGeom prst="rect">
            <a:avLst/>
          </a:prstGeom>
        </p:spPr>
      </p:pic>
      <p:sp>
        <p:nvSpPr>
          <p:cNvPr id="77" name="Sun 76"/>
          <p:cNvSpPr/>
          <p:nvPr/>
        </p:nvSpPr>
        <p:spPr>
          <a:xfrm>
            <a:off x="628874" y="2986406"/>
            <a:ext cx="1946244"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33" name="Picture 32"/>
          <p:cNvPicPr>
            <a:picLocks noChangeAspect="1"/>
          </p:cNvPicPr>
          <p:nvPr/>
        </p:nvPicPr>
        <p:blipFill>
          <a:blip r:embed="rId3"/>
          <a:stretch>
            <a:fillRect/>
          </a:stretch>
        </p:blipFill>
        <p:spPr>
          <a:xfrm flipH="1">
            <a:off x="304801" y="285905"/>
            <a:ext cx="1494908" cy="2427078"/>
          </a:xfrm>
          <a:prstGeom prst="rect">
            <a:avLst/>
          </a:prstGeom>
        </p:spPr>
      </p:pic>
      <p:pic>
        <p:nvPicPr>
          <p:cNvPr id="5" name="Picture 4"/>
          <p:cNvPicPr>
            <a:picLocks noChangeAspect="1"/>
          </p:cNvPicPr>
          <p:nvPr/>
        </p:nvPicPr>
        <p:blipFill>
          <a:blip r:embed="rId4"/>
          <a:stretch>
            <a:fillRect/>
          </a:stretch>
        </p:blipFill>
        <p:spPr>
          <a:xfrm flipH="1">
            <a:off x="-228417" y="1733860"/>
            <a:ext cx="1762811" cy="1403720"/>
          </a:xfrm>
          <a:prstGeom prst="rect">
            <a:avLst/>
          </a:prstGeom>
        </p:spPr>
      </p:pic>
      <p:pic>
        <p:nvPicPr>
          <p:cNvPr id="16" name="Picture 15"/>
          <p:cNvPicPr>
            <a:picLocks noChangeAspect="1"/>
          </p:cNvPicPr>
          <p:nvPr/>
        </p:nvPicPr>
        <p:blipFill>
          <a:blip r:embed="rId5"/>
          <a:stretch>
            <a:fillRect/>
          </a:stretch>
        </p:blipFill>
        <p:spPr>
          <a:xfrm>
            <a:off x="304800" y="2003932"/>
            <a:ext cx="954841" cy="950420"/>
          </a:xfrm>
          <a:prstGeom prst="rect">
            <a:avLst/>
          </a:prstGeom>
        </p:spPr>
      </p:pic>
      <p:sp>
        <p:nvSpPr>
          <p:cNvPr id="35" name="Rectangle 34"/>
          <p:cNvSpPr/>
          <p:nvPr/>
        </p:nvSpPr>
        <p:spPr>
          <a:xfrm>
            <a:off x="3886200" y="1412875"/>
            <a:ext cx="2843530" cy="398780"/>
          </a:xfrm>
          <a:prstGeom prst="rect">
            <a:avLst/>
          </a:prstGeom>
        </p:spPr>
        <p:txBody>
          <a:bodyPr wrap="square">
            <a:spAutoFit/>
          </a:bodyPr>
          <a:lstStyle/>
          <a:p>
            <a:r>
              <a:rPr lang="en-US" sz="2000" b="1" u="sng" dirty="0">
                <a:solidFill>
                  <a:srgbClr val="0000CC"/>
                </a:solidFill>
                <a:latin typeface="Times New Roman" panose="02020603050405020304" pitchFamily="18" charset="0"/>
                <a:cs typeface="Times New Roman" panose="02020603050405020304" pitchFamily="18" charset="0"/>
              </a:rPr>
              <a:t>A</a:t>
            </a:r>
            <a:r>
              <a:rPr lang="en-US" sz="2000" b="1" dirty="0">
                <a:solidFill>
                  <a:srgbClr val="0000CC"/>
                </a:solidFill>
                <a:latin typeface="Times New Roman" panose="02020603050405020304" pitchFamily="18" charset="0"/>
                <a:cs typeface="Times New Roman" panose="02020603050405020304" pitchFamily="18" charset="0"/>
              </a:rPr>
              <a:t>:</a:t>
            </a:r>
            <a:r>
              <a:rPr lang="vi-VN" altLang="en-US" sz="2000" b="1" dirty="0">
                <a:solidFill>
                  <a:srgbClr val="0000CC"/>
                </a:solidFill>
                <a:latin typeface="Times New Roman" panose="02020603050405020304" pitchFamily="18" charset="0"/>
                <a:cs typeface="Times New Roman" panose="02020603050405020304" pitchFamily="18" charset="0"/>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Trong</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mọi</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lĩnh</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vực</a:t>
            </a:r>
            <a:endParaRPr lang="en-US" sz="2000" b="1" dirty="0" smtClean="0">
              <a:solidFill>
                <a:srgbClr val="0000CC"/>
              </a:solidFill>
              <a:latin typeface="Times New Roman" panose="02020603050405020304" pitchFamily="18" charset="0"/>
              <a:cs typeface="Times New Roman" panose="02020603050405020304" pitchFamily="18" charset="0"/>
              <a:sym typeface="+mn-ea"/>
            </a:endParaRPr>
          </a:p>
        </p:txBody>
      </p:sp>
      <p:pic>
        <p:nvPicPr>
          <p:cNvPr id="28" name="Picture 27"/>
          <p:cNvPicPr>
            <a:picLocks noChangeAspect="1"/>
          </p:cNvPicPr>
          <p:nvPr/>
        </p:nvPicPr>
        <p:blipFill>
          <a:blip r:embed="rId1"/>
          <a:stretch>
            <a:fillRect/>
          </a:stretch>
        </p:blipFill>
        <p:spPr>
          <a:xfrm>
            <a:off x="1067177" y="3367163"/>
            <a:ext cx="1124999" cy="1002155"/>
          </a:xfrm>
          <a:prstGeom prst="rect">
            <a:avLst/>
          </a:prstGeom>
        </p:spPr>
      </p:pic>
      <p:pic>
        <p:nvPicPr>
          <p:cNvPr id="12" name="Picture 11"/>
          <p:cNvPicPr>
            <a:picLocks noChangeAspect="1"/>
          </p:cNvPicPr>
          <p:nvPr/>
        </p:nvPicPr>
        <p:blipFill>
          <a:blip r:embed="rId6"/>
          <a:stretch>
            <a:fillRect/>
          </a:stretch>
        </p:blipFill>
        <p:spPr>
          <a:xfrm>
            <a:off x="6931570" y="3416612"/>
            <a:ext cx="1298300" cy="982556"/>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7921232" y="4063862"/>
            <a:ext cx="617273" cy="551277"/>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064076" y="4063382"/>
            <a:ext cx="765811" cy="954901"/>
          </a:xfrm>
          <a:prstGeom prst="rect">
            <a:avLst/>
          </a:prstGeom>
        </p:spPr>
      </p:pic>
      <p:pic>
        <p:nvPicPr>
          <p:cNvPr id="17" name="Picture 16"/>
          <p:cNvPicPr>
            <a:picLocks noChangeAspect="1"/>
          </p:cNvPicPr>
          <p:nvPr/>
        </p:nvPicPr>
        <p:blipFill>
          <a:blip r:embed="rId6"/>
          <a:stretch>
            <a:fillRect/>
          </a:stretch>
        </p:blipFill>
        <p:spPr>
          <a:xfrm>
            <a:off x="4932122" y="3367163"/>
            <a:ext cx="1298300" cy="982556"/>
          </a:xfrm>
          <a:prstGeom prst="rect">
            <a:avLst/>
          </a:prstGeom>
        </p:spPr>
      </p:pic>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5921785" y="4014413"/>
            <a:ext cx="617273" cy="55127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064629" y="4063382"/>
            <a:ext cx="765811" cy="954901"/>
          </a:xfrm>
          <a:prstGeom prst="rect">
            <a:avLst/>
          </a:prstGeom>
        </p:spPr>
      </p:pic>
      <p:pic>
        <p:nvPicPr>
          <p:cNvPr id="23" name="Picture 22"/>
          <p:cNvPicPr>
            <a:picLocks noChangeAspect="1"/>
          </p:cNvPicPr>
          <p:nvPr/>
        </p:nvPicPr>
        <p:blipFill>
          <a:blip r:embed="rId6"/>
          <a:stretch>
            <a:fillRect/>
          </a:stretch>
        </p:blipFill>
        <p:spPr>
          <a:xfrm>
            <a:off x="2920442" y="3395738"/>
            <a:ext cx="1298300" cy="982556"/>
          </a:xfrm>
          <a:prstGeom prst="rect">
            <a:avLst/>
          </a:prstGeom>
        </p:spPr>
      </p:pic>
      <p:pic>
        <p:nvPicPr>
          <p:cNvPr id="24" name="Picture 23"/>
          <p:cNvPicPr>
            <a:picLocks noChangeAspect="1"/>
          </p:cNvPicPr>
          <p:nvPr/>
        </p:nvPicPr>
        <p:blipFill>
          <a:blip r:embed="rId1"/>
          <a:stretch>
            <a:fillRect/>
          </a:stretch>
        </p:blipFill>
        <p:spPr>
          <a:xfrm>
            <a:off x="3007093" y="3395738"/>
            <a:ext cx="1124999" cy="1002155"/>
          </a:xfrm>
          <a:prstGeom prst="rect">
            <a:avLst/>
          </a:prstGeom>
        </p:spPr>
      </p:pic>
      <p:pic>
        <p:nvPicPr>
          <p:cNvPr id="25" name="Picture 24"/>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910105" y="4042988"/>
            <a:ext cx="617273" cy="551277"/>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3052949" y="4063382"/>
            <a:ext cx="765811" cy="954901"/>
          </a:xfrm>
          <a:prstGeom prst="rect">
            <a:avLst/>
          </a:prstGeom>
        </p:spPr>
      </p:pic>
      <p:pic>
        <p:nvPicPr>
          <p:cNvPr id="27" name="Picture 26"/>
          <p:cNvPicPr>
            <a:picLocks noChangeAspect="1"/>
          </p:cNvPicPr>
          <p:nvPr/>
        </p:nvPicPr>
        <p:blipFill>
          <a:blip r:embed="rId10"/>
          <a:stretch>
            <a:fillRect/>
          </a:stretch>
        </p:blipFill>
        <p:spPr>
          <a:xfrm>
            <a:off x="1105863" y="3257481"/>
            <a:ext cx="992267" cy="1020188"/>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113032" y="4063382"/>
            <a:ext cx="765811" cy="954901"/>
          </a:xfrm>
          <a:prstGeom prst="rect">
            <a:avLst/>
          </a:prstGeom>
        </p:spPr>
      </p:pic>
      <p:sp>
        <p:nvSpPr>
          <p:cNvPr id="45" name="Rounded Rectangular Callout 44"/>
          <p:cNvSpPr/>
          <p:nvPr/>
        </p:nvSpPr>
        <p:spPr>
          <a:xfrm>
            <a:off x="990600" y="438150"/>
            <a:ext cx="8062595" cy="481330"/>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rgbClr val="FF0000"/>
                </a:solidFill>
                <a:latin typeface="Times New Roman" panose="02020603050405020304" pitchFamily="18" charset="0"/>
                <a:cs typeface="Times New Roman" panose="02020603050405020304" pitchFamily="18" charset="0"/>
                <a:sym typeface="+mn-ea"/>
              </a:rPr>
              <a:t>Những</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lĩnh</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vực</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nào</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sau</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đây</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cần</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sử</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dụng</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thao</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tác</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giải</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thích</a:t>
            </a:r>
            <a:r>
              <a:rPr lang="en-US" sz="2400" b="1" i="1" dirty="0" smtClean="0">
                <a:solidFill>
                  <a:srgbClr val="FF0000"/>
                </a:solidFill>
                <a:latin typeface="Times New Roman" panose="02020603050405020304" pitchFamily="18" charset="0"/>
                <a:cs typeface="Times New Roman" panose="02020603050405020304" pitchFamily="18" charset="0"/>
                <a:sym typeface="+mn-ea"/>
              </a:rPr>
              <a:t>?</a:t>
            </a:r>
            <a:endParaRPr lang="en-US" sz="2400" b="1" i="1" dirty="0" smtClean="0">
              <a:solidFill>
                <a:srgbClr val="FF0000"/>
              </a:solidFill>
              <a:latin typeface="Times New Roman" panose="02020603050405020304" pitchFamily="18" charset="0"/>
              <a:cs typeface="Times New Roman" panose="02020603050405020304" pitchFamily="18" charset="0"/>
              <a:sym typeface="+mn-ea"/>
            </a:endParaRPr>
          </a:p>
        </p:txBody>
      </p:sp>
      <p:sp>
        <p:nvSpPr>
          <p:cNvPr id="55" name="Rectangle 54"/>
          <p:cNvSpPr/>
          <p:nvPr/>
        </p:nvSpPr>
        <p:spPr>
          <a:xfrm>
            <a:off x="1082831" y="4537858"/>
            <a:ext cx="6910951"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0000"/>
                </a:solidFill>
                <a:latin typeface="Times New Roman" panose="02020603050405020304" pitchFamily="18" charset="0"/>
                <a:cs typeface="Times New Roman" panose="02020603050405020304" pitchFamily="18" charset="0"/>
              </a:rPr>
              <a:t>  A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B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C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D</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81" name="Rectangle 80"/>
          <p:cNvSpPr/>
          <p:nvPr/>
        </p:nvSpPr>
        <p:spPr>
          <a:xfrm>
            <a:off x="3876675" y="1826260"/>
            <a:ext cx="2954655" cy="398780"/>
          </a:xfrm>
          <a:prstGeom prst="rect">
            <a:avLst/>
          </a:prstGeom>
        </p:spPr>
        <p:txBody>
          <a:bodyPr wrap="square">
            <a:spAutoFit/>
          </a:bodyPr>
          <a:lstStyle/>
          <a:p>
            <a:r>
              <a:rPr lang="en-US" sz="2000" b="1" u="sng" dirty="0">
                <a:solidFill>
                  <a:srgbClr val="0000CC"/>
                </a:solidFill>
                <a:latin typeface="Times New Roman" panose="02020603050405020304" pitchFamily="18" charset="0"/>
                <a:cs typeface="Times New Roman" panose="02020603050405020304" pitchFamily="18" charset="0"/>
              </a:rPr>
              <a:t>B</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noProof="0" dirty="0" err="1" smtClean="0">
                <a:ln>
                  <a:noFill/>
                </a:ln>
                <a:solidFill>
                  <a:srgbClr val="0000CC"/>
                </a:solidFill>
                <a:effectLst/>
                <a:uLnTx/>
                <a:uFillTx/>
                <a:latin typeface="Times New Roman" panose="02020603050405020304" pitchFamily="18" charset="0"/>
                <a:cs typeface="Times New Roman" panose="02020603050405020304" pitchFamily="18" charset="0"/>
                <a:sym typeface="+mn-ea"/>
              </a:rPr>
              <a:t>Văn</a:t>
            </a:r>
            <a:r>
              <a:rPr lang="en-US" sz="2000" b="1" noProof="0" dirty="0" smtClean="0">
                <a:ln>
                  <a:noFill/>
                </a:ln>
                <a:solidFill>
                  <a:srgbClr val="0000CC"/>
                </a:solidFill>
                <a:effectLst/>
                <a:uLnTx/>
                <a:uFillTx/>
                <a:latin typeface="Times New Roman" panose="02020603050405020304" pitchFamily="18" charset="0"/>
                <a:cs typeface="Times New Roman" panose="02020603050405020304" pitchFamily="18" charset="0"/>
                <a:sym typeface="+mn-ea"/>
              </a:rPr>
              <a:t> </a:t>
            </a:r>
            <a:r>
              <a:rPr lang="en-US" sz="2000" b="1" noProof="0" dirty="0" err="1" smtClean="0">
                <a:ln>
                  <a:noFill/>
                </a:ln>
                <a:solidFill>
                  <a:srgbClr val="0000CC"/>
                </a:solidFill>
                <a:effectLst/>
                <a:uLnTx/>
                <a:uFillTx/>
                <a:latin typeface="Times New Roman" panose="02020603050405020304" pitchFamily="18" charset="0"/>
                <a:cs typeface="Times New Roman" panose="02020603050405020304" pitchFamily="18" charset="0"/>
                <a:sym typeface="+mn-ea"/>
              </a:rPr>
              <a:t>học</a:t>
            </a:r>
            <a:endParaRPr lang="en-US" sz="2000" b="1" noProof="0" dirty="0" err="1" smtClean="0">
              <a:ln>
                <a:noFill/>
              </a:ln>
              <a:solidFill>
                <a:srgbClr val="0000CC"/>
              </a:solidFill>
              <a:effectLst/>
              <a:uLnTx/>
              <a:uFillTx/>
              <a:latin typeface="Times New Roman" panose="02020603050405020304" pitchFamily="18" charset="0"/>
              <a:cs typeface="Times New Roman" panose="02020603050405020304" pitchFamily="18" charset="0"/>
              <a:sym typeface="+mn-ea"/>
            </a:endParaRPr>
          </a:p>
        </p:txBody>
      </p:sp>
      <p:sp>
        <p:nvSpPr>
          <p:cNvPr id="82" name="Rectangle 81"/>
          <p:cNvSpPr/>
          <p:nvPr/>
        </p:nvSpPr>
        <p:spPr>
          <a:xfrm>
            <a:off x="3732530" y="2225040"/>
            <a:ext cx="3098800" cy="398780"/>
          </a:xfrm>
          <a:prstGeom prst="rect">
            <a:avLst/>
          </a:prstGeom>
        </p:spPr>
        <p:txBody>
          <a:bodyPr wrap="square">
            <a:spAutoFit/>
          </a:bodyPr>
          <a:lstStyle/>
          <a:p>
            <a:pPr algn="ctr">
              <a:buFontTx/>
              <a:buNone/>
            </a:pPr>
            <a:r>
              <a:rPr lang="en-US" sz="2000" b="1" u="sng" dirty="0">
                <a:solidFill>
                  <a:srgbClr val="0000CC"/>
                </a:solidFill>
                <a:latin typeface="Times New Roman" panose="02020603050405020304" pitchFamily="18" charset="0"/>
                <a:cs typeface="Times New Roman" panose="02020603050405020304" pitchFamily="18" charset="0"/>
              </a:rPr>
              <a:t>C</a:t>
            </a:r>
            <a:r>
              <a:rPr lang="en-US" sz="2000" b="1" dirty="0">
                <a:solidFill>
                  <a:srgbClr val="0000CC"/>
                </a:solidFill>
                <a:latin typeface="Times New Roman" panose="02020603050405020304" pitchFamily="18" charset="0"/>
                <a:cs typeface="Times New Roman" panose="02020603050405020304" pitchFamily="18" charset="0"/>
              </a:rPr>
              <a:t>:</a:t>
            </a:r>
            <a:r>
              <a:rPr lang="vi-VN" altLang="en-US" sz="2000" b="1" dirty="0">
                <a:solidFill>
                  <a:srgbClr val="0000CC"/>
                </a:solidFill>
                <a:latin typeface="Times New Roman" panose="02020603050405020304" pitchFamily="18" charset="0"/>
                <a:cs typeface="Times New Roman" panose="02020603050405020304" pitchFamily="18" charset="0"/>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Nghiên</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cứu</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khoa</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học</a:t>
            </a:r>
            <a:endParaRPr lang="en-US" sz="2000" b="1" dirty="0" err="1" smtClean="0">
              <a:solidFill>
                <a:srgbClr val="0000CC"/>
              </a:solidFill>
              <a:latin typeface="Times New Roman" panose="02020603050405020304" pitchFamily="18" charset="0"/>
              <a:cs typeface="Times New Roman" panose="02020603050405020304" pitchFamily="18" charset="0"/>
              <a:sym typeface="+mn-ea"/>
            </a:endParaRPr>
          </a:p>
        </p:txBody>
      </p:sp>
      <p:sp>
        <p:nvSpPr>
          <p:cNvPr id="83" name="Rectangle 82"/>
          <p:cNvSpPr/>
          <p:nvPr/>
        </p:nvSpPr>
        <p:spPr>
          <a:xfrm>
            <a:off x="3881120" y="2647950"/>
            <a:ext cx="2950210" cy="398780"/>
          </a:xfrm>
          <a:prstGeom prst="rect">
            <a:avLst/>
          </a:prstGeom>
        </p:spPr>
        <p:txBody>
          <a:bodyPr wrap="square">
            <a:spAutoFit/>
          </a:bodyPr>
          <a:lstStyle/>
          <a:p>
            <a:r>
              <a:rPr lang="en-US" sz="2000" b="1" u="sng" dirty="0">
                <a:solidFill>
                  <a:srgbClr val="0000CC"/>
                </a:solidFill>
                <a:latin typeface="Times New Roman" panose="02020603050405020304" pitchFamily="18" charset="0"/>
                <a:cs typeface="Times New Roman" panose="02020603050405020304" pitchFamily="18" charset="0"/>
              </a:rPr>
              <a:t>D</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Đời</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sống</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hàng</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ngày</a:t>
            </a:r>
            <a:endParaRPr lang="en-US" sz="2000" b="1" dirty="0" err="1" smtClean="0">
              <a:solidFill>
                <a:srgbClr val="0000CC"/>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40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90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440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90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50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50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50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70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11"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50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50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40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60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11"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50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50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40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60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12"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11"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500"/>
                            </p:stCondLst>
                            <p:childTnLst>
                              <p:par>
                                <p:cTn id="201" presetID="49" presetClass="path" presetSubtype="0" accel="50000" decel="50000" fill="hold" nodeType="afterEffect">
                                  <p:stCondLst>
                                    <p:cond delay="0"/>
                                  </p:stCondLst>
                                  <p:childTnLst>
                                    <p:animMotion origin="layout" path="M -0.00573 0.02894 L 0.07917 0.32917 " pathEditMode="relative" rAng="0" ptsTypes="AA">
                                      <p:cBhvr>
                                        <p:cTn id="202" dur="2000" fill="hold"/>
                                        <p:tgtEl>
                                          <p:spTgt spid="5"/>
                                        </p:tgtEl>
                                        <p:attrNameLst>
                                          <p:attrName>ppt_x</p:attrName>
                                          <p:attrName>ppt_y</p:attrName>
                                        </p:attrNameLst>
                                      </p:cBhvr>
                                      <p:rCtr x="4236" y="15000"/>
                                    </p:animMotion>
                                  </p:childTnLst>
                                </p:cTn>
                              </p:par>
                            </p:childTnLst>
                          </p:cTn>
                        </p:par>
                        <p:par>
                          <p:cTn id="203" fill="hold">
                            <p:stCondLst>
                              <p:cond delay="350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40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60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13"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1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bldLvl="0" animBg="1"/>
      <p:bldP spid="77" grpId="1" bldLvl="0" animBg="1"/>
      <p:bldP spid="45" grpId="0" animBg="1"/>
      <p:bldP spid="81" grpId="0" build="allAtOnce"/>
      <p:bldP spid="82" grpId="0" build="allAtOnce"/>
      <p:bldP spid="83"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1"/>
          <a:stretch>
            <a:fillRect/>
          </a:stretch>
        </p:blipFill>
        <p:spPr>
          <a:xfrm>
            <a:off x="3704478" y="3395738"/>
            <a:ext cx="1124999" cy="1002155"/>
          </a:xfrm>
          <a:prstGeom prst="rect">
            <a:avLst/>
          </a:prstGeom>
        </p:spPr>
      </p:pic>
      <p:pic>
        <p:nvPicPr>
          <p:cNvPr id="28" name="Picture 27"/>
          <p:cNvPicPr>
            <a:picLocks noChangeAspect="1"/>
          </p:cNvPicPr>
          <p:nvPr/>
        </p:nvPicPr>
        <p:blipFill>
          <a:blip r:embed="rId1"/>
          <a:stretch>
            <a:fillRect/>
          </a:stretch>
        </p:blipFill>
        <p:spPr>
          <a:xfrm>
            <a:off x="1764563" y="3367163"/>
            <a:ext cx="1124999" cy="1002155"/>
          </a:xfrm>
          <a:prstGeom prst="rect">
            <a:avLst/>
          </a:prstGeom>
        </p:spPr>
      </p:pic>
      <p:pic>
        <p:nvPicPr>
          <p:cNvPr id="23" name="Picture 22"/>
          <p:cNvPicPr>
            <a:picLocks noChangeAspect="1"/>
          </p:cNvPicPr>
          <p:nvPr/>
        </p:nvPicPr>
        <p:blipFill>
          <a:blip r:embed="rId2"/>
          <a:stretch>
            <a:fillRect/>
          </a:stretch>
        </p:blipFill>
        <p:spPr>
          <a:xfrm>
            <a:off x="3586806" y="3294228"/>
            <a:ext cx="1422703" cy="1076706"/>
          </a:xfrm>
          <a:prstGeom prst="rect">
            <a:avLst/>
          </a:prstGeom>
        </p:spPr>
      </p:pic>
      <p:pic>
        <p:nvPicPr>
          <p:cNvPr id="27" name="Picture 26"/>
          <p:cNvPicPr>
            <a:picLocks noChangeAspect="1"/>
          </p:cNvPicPr>
          <p:nvPr/>
        </p:nvPicPr>
        <p:blipFill>
          <a:blip r:embed="rId2"/>
          <a:stretch>
            <a:fillRect/>
          </a:stretch>
        </p:blipFill>
        <p:spPr>
          <a:xfrm>
            <a:off x="1664650" y="3288823"/>
            <a:ext cx="1423346" cy="1077192"/>
          </a:xfrm>
          <a:prstGeom prst="rect">
            <a:avLst/>
          </a:prstGeom>
        </p:spPr>
      </p:pic>
      <p:pic>
        <p:nvPicPr>
          <p:cNvPr id="19" name="Picture 18"/>
          <p:cNvPicPr>
            <a:picLocks noChangeAspect="1"/>
          </p:cNvPicPr>
          <p:nvPr/>
        </p:nvPicPr>
        <p:blipFill>
          <a:blip r:embed="rId1"/>
          <a:stretch>
            <a:fillRect/>
          </a:stretch>
        </p:blipFill>
        <p:spPr>
          <a:xfrm>
            <a:off x="5716158" y="3367163"/>
            <a:ext cx="1124999" cy="1002155"/>
          </a:xfrm>
          <a:prstGeom prst="rect">
            <a:avLst/>
          </a:prstGeom>
        </p:spPr>
      </p:pic>
      <p:pic>
        <p:nvPicPr>
          <p:cNvPr id="75" name="Picture 74"/>
          <p:cNvPicPr>
            <a:picLocks noChangeAspect="1"/>
          </p:cNvPicPr>
          <p:nvPr/>
        </p:nvPicPr>
        <p:blipFill>
          <a:blip r:embed="rId3"/>
          <a:stretch>
            <a:fillRect/>
          </a:stretch>
        </p:blipFill>
        <p:spPr>
          <a:xfrm>
            <a:off x="2526396" y="2131378"/>
            <a:ext cx="1077206" cy="695465"/>
          </a:xfrm>
          <a:prstGeom prst="rect">
            <a:avLst/>
          </a:prstGeom>
        </p:spPr>
      </p:pic>
      <p:sp>
        <p:nvSpPr>
          <p:cNvPr id="77" name="Sun 76"/>
          <p:cNvSpPr/>
          <p:nvPr/>
        </p:nvSpPr>
        <p:spPr>
          <a:xfrm>
            <a:off x="5254656" y="2964152"/>
            <a:ext cx="1946244"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33" name="Picture 32"/>
          <p:cNvPicPr>
            <a:picLocks noChangeAspect="1"/>
          </p:cNvPicPr>
          <p:nvPr/>
        </p:nvPicPr>
        <p:blipFill>
          <a:blip r:embed="rId4"/>
          <a:stretch>
            <a:fillRect/>
          </a:stretch>
        </p:blipFill>
        <p:spPr>
          <a:xfrm flipH="1">
            <a:off x="662941" y="247805"/>
            <a:ext cx="1494908" cy="2427078"/>
          </a:xfrm>
          <a:prstGeom prst="rect">
            <a:avLst/>
          </a:prstGeom>
        </p:spPr>
      </p:pic>
      <p:pic>
        <p:nvPicPr>
          <p:cNvPr id="5" name="Picture 4"/>
          <p:cNvPicPr>
            <a:picLocks noChangeAspect="1"/>
          </p:cNvPicPr>
          <p:nvPr/>
        </p:nvPicPr>
        <p:blipFill>
          <a:blip r:embed="rId5"/>
          <a:stretch>
            <a:fillRect/>
          </a:stretch>
        </p:blipFill>
        <p:spPr>
          <a:xfrm flipH="1">
            <a:off x="146234" y="1657025"/>
            <a:ext cx="1762811" cy="1403720"/>
          </a:xfrm>
          <a:prstGeom prst="rect">
            <a:avLst/>
          </a:prstGeom>
        </p:spPr>
      </p:pic>
      <p:pic>
        <p:nvPicPr>
          <p:cNvPr id="16" name="Picture 15"/>
          <p:cNvPicPr>
            <a:picLocks noChangeAspect="1"/>
          </p:cNvPicPr>
          <p:nvPr/>
        </p:nvPicPr>
        <p:blipFill>
          <a:blip r:embed="rId6"/>
          <a:stretch>
            <a:fillRect/>
          </a:stretch>
        </p:blipFill>
        <p:spPr>
          <a:xfrm>
            <a:off x="457200" y="1803907"/>
            <a:ext cx="954841" cy="95042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4861" y="3254043"/>
            <a:ext cx="965831" cy="982556"/>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5762014" y="4063382"/>
            <a:ext cx="765811" cy="954901"/>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3750334" y="4063382"/>
            <a:ext cx="765811" cy="954901"/>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1810418" y="4063382"/>
            <a:ext cx="765811" cy="954901"/>
          </a:xfrm>
          <a:prstGeom prst="rect">
            <a:avLst/>
          </a:prstGeom>
        </p:spPr>
      </p:pic>
      <p:sp>
        <p:nvSpPr>
          <p:cNvPr id="45" name="Rounded Rectangular Callout 44"/>
          <p:cNvSpPr/>
          <p:nvPr/>
        </p:nvSpPr>
        <p:spPr>
          <a:xfrm>
            <a:off x="1219200" y="133350"/>
            <a:ext cx="7980680" cy="817880"/>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Tx/>
              <a:buNone/>
            </a:pPr>
            <a:r>
              <a:rPr lang="en-US" sz="2400" b="1" i="1" dirty="0" err="1" smtClean="0">
                <a:solidFill>
                  <a:srgbClr val="FF0000"/>
                </a:solidFill>
                <a:latin typeface="Times New Roman" panose="02020603050405020304" pitchFamily="18" charset="0"/>
                <a:cs typeface="Times New Roman" panose="02020603050405020304" pitchFamily="18" charset="0"/>
                <a:sym typeface="+mn-ea"/>
              </a:rPr>
              <a:t>Có</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mấy</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phương</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pháp</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giải</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thích</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trong</a:t>
            </a:r>
            <a:r>
              <a:rPr lang="en-US" sz="2400" b="1" i="1" dirty="0" smtClean="0">
                <a:solidFill>
                  <a:srgbClr val="FF0000"/>
                </a:solidFill>
                <a:latin typeface="Times New Roman" panose="02020603050405020304" pitchFamily="18" charset="0"/>
                <a:cs typeface="Times New Roman" panose="02020603050405020304" pitchFamily="18" charset="0"/>
                <a:sym typeface="+mn-ea"/>
              </a:rPr>
              <a:t> 1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bài</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văn</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viết</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theo</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phép</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lập</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luận</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giải</a:t>
            </a:r>
            <a:r>
              <a:rPr lang="en-US" sz="2400" b="1" i="1" dirty="0" smtClean="0">
                <a:solidFill>
                  <a:srgbClr val="FF0000"/>
                </a:solidFill>
                <a:latin typeface="Times New Roman" panose="02020603050405020304" pitchFamily="18" charset="0"/>
                <a:cs typeface="Times New Roman" panose="02020603050405020304" pitchFamily="18" charset="0"/>
                <a:sym typeface="+mn-ea"/>
              </a:rPr>
              <a:t> </a:t>
            </a:r>
            <a:r>
              <a:rPr lang="en-US" sz="2400" b="1" i="1" dirty="0" err="1" smtClean="0">
                <a:solidFill>
                  <a:srgbClr val="FF0000"/>
                </a:solidFill>
                <a:latin typeface="Times New Roman" panose="02020603050405020304" pitchFamily="18" charset="0"/>
                <a:cs typeface="Times New Roman" panose="02020603050405020304" pitchFamily="18" charset="0"/>
                <a:sym typeface="+mn-ea"/>
              </a:rPr>
              <a:t>thích</a:t>
            </a:r>
            <a:r>
              <a:rPr lang="en-US" sz="2400" b="1" i="1" dirty="0" smtClean="0">
                <a:solidFill>
                  <a:srgbClr val="FF0000"/>
                </a:solidFill>
                <a:latin typeface="Times New Roman" panose="02020603050405020304" pitchFamily="18" charset="0"/>
                <a:cs typeface="Times New Roman" panose="02020603050405020304" pitchFamily="18" charset="0"/>
                <a:sym typeface="+mn-ea"/>
              </a:rPr>
              <a:t>?</a:t>
            </a:r>
            <a:endParaRPr lang="en-US" sz="2400" b="1" i="1" dirty="0" smtClean="0">
              <a:solidFill>
                <a:srgbClr val="FF0000"/>
              </a:solidFill>
              <a:latin typeface="Times New Roman" panose="02020603050405020304" pitchFamily="18" charset="0"/>
              <a:cs typeface="Times New Roman" panose="02020603050405020304" pitchFamily="18" charset="0"/>
              <a:sym typeface="+mn-ea"/>
            </a:endParaRPr>
          </a:p>
        </p:txBody>
      </p:sp>
      <p:sp>
        <p:nvSpPr>
          <p:cNvPr id="55" name="Rectangle 54"/>
          <p:cNvSpPr/>
          <p:nvPr/>
        </p:nvSpPr>
        <p:spPr>
          <a:xfrm>
            <a:off x="1780217" y="4537858"/>
            <a:ext cx="4860770"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latin typeface="Times New Roman" panose="02020603050405020304" pitchFamily="18" charset="0"/>
                <a:cs typeface="Times New Roman" panose="02020603050405020304" pitchFamily="18" charset="0"/>
              </a:rPr>
              <a:t>  A                </a:t>
            </a:r>
            <a:r>
              <a:rPr lang="en-US" sz="2400" dirty="0" smtClean="0">
                <a:solidFill>
                  <a:srgbClr val="FF0000"/>
                </a:solidFill>
                <a:latin typeface="Times New Roman" panose="02020603050405020304" pitchFamily="18" charset="0"/>
                <a:cs typeface="Times New Roman" panose="02020603050405020304" pitchFamily="18" charset="0"/>
              </a:rPr>
              <a:t>       B                         </a:t>
            </a:r>
            <a:r>
              <a:rPr lang="en-US" sz="2400" dirty="0">
                <a:solidFill>
                  <a:srgbClr val="FF0000"/>
                </a:solidFill>
                <a:latin typeface="Times New Roman" panose="02020603050405020304" pitchFamily="18"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9">
            <a:extLst>
              <a:ext uri="{BEBA8EAE-BF5A-486C-A8C5-ECC9F3942E4B}">
                <a14:imgProps xmlns:a14="http://schemas.microsoft.com/office/drawing/2010/main">
                  <a14:imgLayer r:embed="rId10">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2741502" y="4063862"/>
            <a:ext cx="617273" cy="551277"/>
          </a:xfrm>
          <a:prstGeom prst="rect">
            <a:avLst/>
          </a:prstGeom>
        </p:spPr>
      </p:pic>
      <p:pic>
        <p:nvPicPr>
          <p:cNvPr id="21" name="Picture 20"/>
          <p:cNvPicPr>
            <a:picLocks noChangeAspect="1"/>
          </p:cNvPicPr>
          <p:nvPr/>
        </p:nvPicPr>
        <p:blipFill rotWithShape="1">
          <a:blip r:embed="rId9">
            <a:extLst>
              <a:ext uri="{BEBA8EAE-BF5A-486C-A8C5-ECC9F3942E4B}">
                <a14:imgProps xmlns:a14="http://schemas.microsoft.com/office/drawing/2010/main">
                  <a14:imgLayer r:embed="rId10">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4671575" y="4004329"/>
            <a:ext cx="617273" cy="551277"/>
          </a:xfrm>
          <a:prstGeom prst="rect">
            <a:avLst/>
          </a:prstGeom>
        </p:spPr>
      </p:pic>
      <p:sp>
        <p:nvSpPr>
          <p:cNvPr id="29" name="Rectangle 28"/>
          <p:cNvSpPr/>
          <p:nvPr/>
        </p:nvSpPr>
        <p:spPr>
          <a:xfrm>
            <a:off x="3200400" y="1137920"/>
            <a:ext cx="3206750" cy="423545"/>
          </a:xfrm>
          <a:prstGeom prst="rect">
            <a:avLst/>
          </a:prstGeom>
        </p:spPr>
        <p:txBody>
          <a:bodyPr wrap="square">
            <a:spAutoFit/>
          </a:bodyPr>
          <a:lstStyle/>
          <a:p>
            <a:pPr marR="0" lvl="0" algn="ctr" defTabSz="914400" rtl="0" eaLnBrk="1" fontAlgn="auto" latinLnBrk="0" hangingPunct="1">
              <a:lnSpc>
                <a:spcPct val="90000"/>
              </a:lnSpc>
              <a:spcBef>
                <a:spcPts val="1000"/>
              </a:spcBef>
              <a:spcAft>
                <a:spcPts val="0"/>
              </a:spcAft>
              <a:buClrTx/>
              <a:buSzTx/>
              <a:buFontTx/>
              <a:buNone/>
              <a:defRPr/>
            </a:pPr>
            <a:r>
              <a:rPr lang="en-US" sz="2400" b="1" u="sng" dirty="0">
                <a:solidFill>
                  <a:srgbClr val="0000CC"/>
                </a:solidFill>
                <a:latin typeface="Times New Roman" panose="02020603050405020304" pitchFamily="18" charset="0"/>
                <a:cs typeface="Times New Roman" panose="02020603050405020304" pitchFamily="18" charset="0"/>
              </a:rPr>
              <a:t>A</a:t>
            </a:r>
            <a:r>
              <a:rPr lang="en-US" sz="2400" b="1" dirty="0">
                <a:solidFill>
                  <a:srgbClr val="0000CC"/>
                </a:solidFill>
                <a:latin typeface="Times New Roman" panose="02020603050405020304" pitchFamily="18" charset="0"/>
                <a:cs typeface="Times New Roman" panose="02020603050405020304" pitchFamily="18" charset="0"/>
              </a:rPr>
              <a:t>:</a:t>
            </a:r>
            <a:r>
              <a:rPr lang="vi-VN" altLang="en-US" sz="2400" b="1" dirty="0">
                <a:solidFill>
                  <a:srgbClr val="0000CC"/>
                </a:solidFill>
                <a:latin typeface="Times New Roman" panose="02020603050405020304" pitchFamily="18" charset="0"/>
                <a:cs typeface="Times New Roman" panose="02020603050405020304" pitchFamily="18" charset="0"/>
              </a:rPr>
              <a:t> </a:t>
            </a:r>
            <a:r>
              <a:rPr lang="en-US" sz="2400" b="1" noProof="0" dirty="0" err="1" smtClean="0">
                <a:ln>
                  <a:noFill/>
                </a:ln>
                <a:solidFill>
                  <a:srgbClr val="0000CC"/>
                </a:solidFill>
                <a:effectLst/>
                <a:uLnTx/>
                <a:uFillTx/>
                <a:latin typeface="Times New Roman" panose="02020603050405020304" pitchFamily="18" charset="0"/>
                <a:cs typeface="Times New Roman" panose="02020603050405020304" pitchFamily="18" charset="0"/>
                <a:sym typeface="+mn-ea"/>
              </a:rPr>
              <a:t>Một</a:t>
            </a:r>
            <a:r>
              <a:rPr lang="en-US" sz="2400" b="1" noProof="0" dirty="0" smtClean="0">
                <a:ln>
                  <a:noFill/>
                </a:ln>
                <a:solidFill>
                  <a:srgbClr val="0000CC"/>
                </a:solidFill>
                <a:effectLst/>
                <a:uLnTx/>
                <a:uFillTx/>
                <a:latin typeface="Times New Roman" panose="02020603050405020304" pitchFamily="18" charset="0"/>
                <a:cs typeface="Times New Roman" panose="02020603050405020304" pitchFamily="18" charset="0"/>
                <a:sym typeface="+mn-ea"/>
              </a:rPr>
              <a:t> </a:t>
            </a:r>
            <a:r>
              <a:rPr lang="en-US" sz="2400" b="1" noProof="0" dirty="0" err="1" smtClean="0">
                <a:ln>
                  <a:noFill/>
                </a:ln>
                <a:solidFill>
                  <a:srgbClr val="0000CC"/>
                </a:solidFill>
                <a:effectLst/>
                <a:uLnTx/>
                <a:uFillTx/>
                <a:latin typeface="Times New Roman" panose="02020603050405020304" pitchFamily="18" charset="0"/>
                <a:cs typeface="Times New Roman" panose="02020603050405020304" pitchFamily="18" charset="0"/>
                <a:sym typeface="+mn-ea"/>
              </a:rPr>
              <a:t>cách</a:t>
            </a:r>
            <a:endParaRPr lang="en-US" sz="2400" b="1" noProof="0" dirty="0" err="1" smtClean="0">
              <a:ln>
                <a:noFill/>
              </a:ln>
              <a:solidFill>
                <a:srgbClr val="0000CC"/>
              </a:solidFill>
              <a:effectLst/>
              <a:uLnTx/>
              <a:uFillTx/>
              <a:latin typeface="Times New Roman" panose="02020603050405020304" pitchFamily="18" charset="0"/>
              <a:cs typeface="Times New Roman" panose="02020603050405020304" pitchFamily="18" charset="0"/>
              <a:sym typeface="+mn-ea"/>
            </a:endParaRPr>
          </a:p>
        </p:txBody>
      </p:sp>
      <p:sp>
        <p:nvSpPr>
          <p:cNvPr id="31" name="Rectangle 30"/>
          <p:cNvSpPr/>
          <p:nvPr/>
        </p:nvSpPr>
        <p:spPr>
          <a:xfrm>
            <a:off x="3918165" y="1580996"/>
            <a:ext cx="4722124" cy="460375"/>
          </a:xfrm>
          <a:prstGeom prst="rect">
            <a:avLst/>
          </a:prstGeom>
        </p:spPr>
        <p:txBody>
          <a:bodyPr wrap="square">
            <a:spAutoFit/>
          </a:bodyPr>
          <a:lstStyle/>
          <a:p>
            <a:r>
              <a:rPr lang="en-US" sz="2400" b="1" u="sng" dirty="0">
                <a:solidFill>
                  <a:srgbClr val="0000CC"/>
                </a:solidFill>
                <a:latin typeface="Times New Roman" panose="02020603050405020304" pitchFamily="18" charset="0"/>
                <a:cs typeface="Times New Roman" panose="02020603050405020304" pitchFamily="18" charset="0"/>
              </a:rPr>
              <a:t>B</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sym typeface="+mn-ea"/>
              </a:rPr>
              <a:t>Hai</a:t>
            </a:r>
            <a:r>
              <a:rPr lang="en-US" sz="2400" b="1" dirty="0" smtClean="0">
                <a:solidFill>
                  <a:srgbClr val="0000CC"/>
                </a:solidFill>
                <a:latin typeface="Times New Roman" panose="02020603050405020304" pitchFamily="18" charset="0"/>
                <a:cs typeface="Times New Roman" panose="02020603050405020304" pitchFamily="18" charset="0"/>
                <a:sym typeface="+mn-ea"/>
              </a:rPr>
              <a:t> </a:t>
            </a:r>
            <a:r>
              <a:rPr lang="en-US" sz="2400" b="1" dirty="0" err="1" smtClean="0">
                <a:solidFill>
                  <a:srgbClr val="0000CC"/>
                </a:solidFill>
                <a:latin typeface="Times New Roman" panose="02020603050405020304" pitchFamily="18" charset="0"/>
                <a:cs typeface="Times New Roman" panose="02020603050405020304" pitchFamily="18" charset="0"/>
                <a:sym typeface="+mn-ea"/>
              </a:rPr>
              <a:t>cách</a:t>
            </a:r>
            <a:endParaRPr lang="en-US" sz="2400" b="1" dirty="0" err="1" smtClean="0">
              <a:solidFill>
                <a:srgbClr val="0000CC"/>
              </a:solidFill>
              <a:latin typeface="Times New Roman" panose="02020603050405020304" pitchFamily="18" charset="0"/>
              <a:cs typeface="Times New Roman" panose="02020603050405020304" pitchFamily="18" charset="0"/>
              <a:sym typeface="+mn-ea"/>
            </a:endParaRPr>
          </a:p>
        </p:txBody>
      </p:sp>
      <p:sp>
        <p:nvSpPr>
          <p:cNvPr id="32" name="Rectangle 31"/>
          <p:cNvSpPr/>
          <p:nvPr/>
        </p:nvSpPr>
        <p:spPr>
          <a:xfrm>
            <a:off x="3657600" y="2061210"/>
            <a:ext cx="2195195" cy="423545"/>
          </a:xfrm>
          <a:prstGeom prst="rect">
            <a:avLst/>
          </a:prstGeom>
        </p:spPr>
        <p:txBody>
          <a:bodyPr wrap="square">
            <a:spAutoFit/>
          </a:bodyPr>
          <a:lstStyle/>
          <a:p>
            <a:pPr lvl="0" algn="ctr">
              <a:lnSpc>
                <a:spcPct val="90000"/>
              </a:lnSpc>
              <a:spcBef>
                <a:spcPts val="1000"/>
              </a:spcBef>
            </a:pPr>
            <a:r>
              <a:rPr lang="en-US" sz="2400" b="1" u="sng" dirty="0">
                <a:solidFill>
                  <a:srgbClr val="0000CC"/>
                </a:solidFill>
                <a:latin typeface="Times New Roman" panose="02020603050405020304" pitchFamily="18" charset="0"/>
                <a:cs typeface="Times New Roman" panose="02020603050405020304" pitchFamily="18" charset="0"/>
              </a:rPr>
              <a:t>C</a:t>
            </a:r>
            <a:r>
              <a:rPr lang="en-US" sz="2400" b="1" dirty="0">
                <a:solidFill>
                  <a:srgbClr val="0000CC"/>
                </a:solidFill>
                <a:latin typeface="Times New Roman" panose="02020603050405020304" pitchFamily="18" charset="0"/>
                <a:cs typeface="Times New Roman" panose="02020603050405020304" pitchFamily="18" charset="0"/>
              </a:rPr>
              <a:t>: Đa dạng</a:t>
            </a:r>
            <a:endParaRPr lang="en-US" sz="2400" b="1" dirty="0" err="1" smtClean="0">
              <a:solidFill>
                <a:srgbClr val="0000CC"/>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50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55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60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65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95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50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50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40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60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11"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50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50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40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60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12"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50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50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40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60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12"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13"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bldLvl="0" animBg="1"/>
      <p:bldP spid="77" grpId="1" bldLvl="0" animBg="1"/>
      <p:bldP spid="45" grpId="0" animBg="1"/>
      <p:bldP spid="29" grpId="0" build="allAtOnce"/>
      <p:bldP spid="31" grpId="0"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1"/>
          <a:stretch>
            <a:fillRect/>
          </a:stretch>
        </p:blipFill>
        <p:spPr>
          <a:xfrm>
            <a:off x="3704478" y="3395738"/>
            <a:ext cx="1124999" cy="1002155"/>
          </a:xfrm>
          <a:prstGeom prst="rect">
            <a:avLst/>
          </a:prstGeom>
        </p:spPr>
      </p:pic>
      <p:pic>
        <p:nvPicPr>
          <p:cNvPr id="28" name="Picture 27"/>
          <p:cNvPicPr>
            <a:picLocks noChangeAspect="1"/>
          </p:cNvPicPr>
          <p:nvPr/>
        </p:nvPicPr>
        <p:blipFill>
          <a:blip r:embed="rId1"/>
          <a:stretch>
            <a:fillRect/>
          </a:stretch>
        </p:blipFill>
        <p:spPr>
          <a:xfrm>
            <a:off x="1764563" y="3367163"/>
            <a:ext cx="1124999" cy="1002155"/>
          </a:xfrm>
          <a:prstGeom prst="rect">
            <a:avLst/>
          </a:prstGeom>
        </p:spPr>
      </p:pic>
      <p:pic>
        <p:nvPicPr>
          <p:cNvPr id="23" name="Picture 22"/>
          <p:cNvPicPr>
            <a:picLocks noChangeAspect="1"/>
          </p:cNvPicPr>
          <p:nvPr/>
        </p:nvPicPr>
        <p:blipFill>
          <a:blip r:embed="rId2"/>
          <a:stretch>
            <a:fillRect/>
          </a:stretch>
        </p:blipFill>
        <p:spPr>
          <a:xfrm>
            <a:off x="3586806" y="3294228"/>
            <a:ext cx="1422703" cy="1076706"/>
          </a:xfrm>
          <a:prstGeom prst="rect">
            <a:avLst/>
          </a:prstGeom>
        </p:spPr>
      </p:pic>
      <p:pic>
        <p:nvPicPr>
          <p:cNvPr id="27" name="Picture 26"/>
          <p:cNvPicPr>
            <a:picLocks noChangeAspect="1"/>
          </p:cNvPicPr>
          <p:nvPr/>
        </p:nvPicPr>
        <p:blipFill>
          <a:blip r:embed="rId2"/>
          <a:stretch>
            <a:fillRect/>
          </a:stretch>
        </p:blipFill>
        <p:spPr>
          <a:xfrm>
            <a:off x="1664650" y="3288823"/>
            <a:ext cx="1423346" cy="1077192"/>
          </a:xfrm>
          <a:prstGeom prst="rect">
            <a:avLst/>
          </a:prstGeom>
        </p:spPr>
      </p:pic>
      <p:pic>
        <p:nvPicPr>
          <p:cNvPr id="19" name="Picture 18"/>
          <p:cNvPicPr>
            <a:picLocks noChangeAspect="1"/>
          </p:cNvPicPr>
          <p:nvPr/>
        </p:nvPicPr>
        <p:blipFill>
          <a:blip r:embed="rId1"/>
          <a:stretch>
            <a:fillRect/>
          </a:stretch>
        </p:blipFill>
        <p:spPr>
          <a:xfrm>
            <a:off x="5716158" y="3367163"/>
            <a:ext cx="1124999" cy="1002155"/>
          </a:xfrm>
          <a:prstGeom prst="rect">
            <a:avLst/>
          </a:prstGeom>
        </p:spPr>
      </p:pic>
      <p:pic>
        <p:nvPicPr>
          <p:cNvPr id="75" name="Picture 74"/>
          <p:cNvPicPr>
            <a:picLocks noChangeAspect="1"/>
          </p:cNvPicPr>
          <p:nvPr/>
        </p:nvPicPr>
        <p:blipFill>
          <a:blip r:embed="rId3"/>
          <a:stretch>
            <a:fillRect/>
          </a:stretch>
        </p:blipFill>
        <p:spPr>
          <a:xfrm>
            <a:off x="7467331" y="3028633"/>
            <a:ext cx="1077206" cy="695465"/>
          </a:xfrm>
          <a:prstGeom prst="rect">
            <a:avLst/>
          </a:prstGeom>
        </p:spPr>
      </p:pic>
      <p:sp>
        <p:nvSpPr>
          <p:cNvPr id="77" name="Sun 76"/>
          <p:cNvSpPr/>
          <p:nvPr/>
        </p:nvSpPr>
        <p:spPr>
          <a:xfrm>
            <a:off x="5254656" y="2964152"/>
            <a:ext cx="1946244"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33" name="Picture 32"/>
          <p:cNvPicPr>
            <a:picLocks noChangeAspect="1"/>
          </p:cNvPicPr>
          <p:nvPr/>
        </p:nvPicPr>
        <p:blipFill>
          <a:blip r:embed="rId4"/>
          <a:stretch>
            <a:fillRect/>
          </a:stretch>
        </p:blipFill>
        <p:spPr>
          <a:xfrm flipH="1">
            <a:off x="169545" y="1056005"/>
            <a:ext cx="1494790" cy="2342515"/>
          </a:xfrm>
          <a:prstGeom prst="rect">
            <a:avLst/>
          </a:prstGeom>
        </p:spPr>
      </p:pic>
      <p:pic>
        <p:nvPicPr>
          <p:cNvPr id="5" name="Picture 4"/>
          <p:cNvPicPr>
            <a:picLocks noChangeAspect="1"/>
          </p:cNvPicPr>
          <p:nvPr/>
        </p:nvPicPr>
        <p:blipFill>
          <a:blip r:embed="rId5"/>
          <a:stretch>
            <a:fillRect/>
          </a:stretch>
        </p:blipFill>
        <p:spPr>
          <a:xfrm flipH="1">
            <a:off x="0" y="2343150"/>
            <a:ext cx="1750695" cy="1403985"/>
          </a:xfrm>
          <a:prstGeom prst="rect">
            <a:avLst/>
          </a:prstGeom>
        </p:spPr>
      </p:pic>
      <p:pic>
        <p:nvPicPr>
          <p:cNvPr id="16" name="Picture 15"/>
          <p:cNvPicPr>
            <a:picLocks noChangeAspect="1"/>
          </p:cNvPicPr>
          <p:nvPr/>
        </p:nvPicPr>
        <p:blipFill>
          <a:blip r:embed="rId6"/>
          <a:stretch>
            <a:fillRect/>
          </a:stretch>
        </p:blipFill>
        <p:spPr>
          <a:xfrm>
            <a:off x="425450" y="2647822"/>
            <a:ext cx="954841" cy="95042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4861" y="3254043"/>
            <a:ext cx="965831" cy="982556"/>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5762014" y="4063382"/>
            <a:ext cx="765811" cy="954901"/>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3750334" y="4063382"/>
            <a:ext cx="765811" cy="954901"/>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1810418" y="4063382"/>
            <a:ext cx="765811" cy="954901"/>
          </a:xfrm>
          <a:prstGeom prst="rect">
            <a:avLst/>
          </a:prstGeom>
        </p:spPr>
      </p:pic>
      <p:sp>
        <p:nvSpPr>
          <p:cNvPr id="45" name="Rounded Rectangular Callout 44"/>
          <p:cNvSpPr/>
          <p:nvPr/>
        </p:nvSpPr>
        <p:spPr>
          <a:xfrm>
            <a:off x="152400" y="187325"/>
            <a:ext cx="8974455" cy="750570"/>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just">
              <a:buFontTx/>
              <a:buNone/>
            </a:pPr>
            <a:r>
              <a:rPr lang="en-US" sz="2400" b="1" i="1" dirty="0" err="1" smtClean="0">
                <a:solidFill>
                  <a:srgbClr val="FF0000"/>
                </a:solidFill>
                <a:latin typeface="Times New Roman" panose="02020603050405020304" pitchFamily="18" charset="0"/>
                <a:cs typeface="Times New Roman" panose="02020603050405020304" pitchFamily="18" charset="0"/>
                <a:sym typeface="+mn-ea"/>
              </a:rPr>
              <a:t>Khi bạn em không chăm chỉ học tập, em giải thích cho bạn rằng: ‘‘ Khi còn nhỏ không chịu học hành thì lớn lên không làm được việc gì to lớn cả” Mục đích giải thích của em là gì?</a:t>
            </a:r>
            <a:endParaRPr lang="en-US" sz="2400" b="1" i="1" dirty="0" smtClean="0">
              <a:solidFill>
                <a:srgbClr val="FF0000"/>
              </a:solidFill>
              <a:latin typeface="Times New Roman" panose="02020603050405020304" pitchFamily="18" charset="0"/>
              <a:cs typeface="Times New Roman" panose="02020603050405020304" pitchFamily="18" charset="0"/>
              <a:sym typeface="+mn-ea"/>
            </a:endParaRPr>
          </a:p>
        </p:txBody>
      </p:sp>
      <p:sp>
        <p:nvSpPr>
          <p:cNvPr id="55" name="Rectangle 54"/>
          <p:cNvSpPr/>
          <p:nvPr/>
        </p:nvSpPr>
        <p:spPr>
          <a:xfrm>
            <a:off x="1780217" y="4537858"/>
            <a:ext cx="4860770"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rgbClr val="FF0000"/>
                </a:solidFill>
                <a:latin typeface="Times New Roman" panose="02020603050405020304" pitchFamily="18" charset="0"/>
                <a:cs typeface="Times New Roman" panose="02020603050405020304" pitchFamily="18" charset="0"/>
              </a:rPr>
              <a:t>  A                </a:t>
            </a:r>
            <a:r>
              <a:rPr lang="en-US" sz="2400" dirty="0" smtClean="0">
                <a:solidFill>
                  <a:srgbClr val="FF0000"/>
                </a:solidFill>
                <a:latin typeface="Times New Roman" panose="02020603050405020304" pitchFamily="18" charset="0"/>
                <a:cs typeface="Times New Roman" panose="02020603050405020304" pitchFamily="18" charset="0"/>
              </a:rPr>
              <a:t>       B                         </a:t>
            </a:r>
            <a:r>
              <a:rPr lang="en-US" sz="2400" dirty="0">
                <a:solidFill>
                  <a:srgbClr val="FF0000"/>
                </a:solidFill>
                <a:latin typeface="Times New Roman" panose="02020603050405020304" pitchFamily="18" charset="0"/>
                <a:cs typeface="Times New Roman" panose="02020603050405020304" pitchFamily="18" charset="0"/>
              </a:rPr>
              <a:t>C                   </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9">
            <a:extLst>
              <a:ext uri="{BEBA8EAE-BF5A-486C-A8C5-ECC9F3942E4B}">
                <a14:imgProps xmlns:a14="http://schemas.microsoft.com/office/drawing/2010/main">
                  <a14:imgLayer r:embed="rId10">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2741502" y="4063862"/>
            <a:ext cx="617273" cy="551277"/>
          </a:xfrm>
          <a:prstGeom prst="rect">
            <a:avLst/>
          </a:prstGeom>
        </p:spPr>
      </p:pic>
      <p:pic>
        <p:nvPicPr>
          <p:cNvPr id="21" name="Picture 20"/>
          <p:cNvPicPr>
            <a:picLocks noChangeAspect="1"/>
          </p:cNvPicPr>
          <p:nvPr/>
        </p:nvPicPr>
        <p:blipFill rotWithShape="1">
          <a:blip r:embed="rId9">
            <a:extLst>
              <a:ext uri="{BEBA8EAE-BF5A-486C-A8C5-ECC9F3942E4B}">
                <a14:imgProps xmlns:a14="http://schemas.microsoft.com/office/drawing/2010/main">
                  <a14:imgLayer r:embed="rId10">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4671575" y="4004329"/>
            <a:ext cx="617273" cy="551277"/>
          </a:xfrm>
          <a:prstGeom prst="rect">
            <a:avLst/>
          </a:prstGeom>
        </p:spPr>
      </p:pic>
      <p:sp>
        <p:nvSpPr>
          <p:cNvPr id="29" name="Rectangle 28"/>
          <p:cNvSpPr/>
          <p:nvPr/>
        </p:nvSpPr>
        <p:spPr>
          <a:xfrm>
            <a:off x="1447800" y="1428750"/>
            <a:ext cx="7682230" cy="423545"/>
          </a:xfrm>
          <a:prstGeom prst="rect">
            <a:avLst/>
          </a:prstGeom>
        </p:spPr>
        <p:txBody>
          <a:bodyPr wrap="square">
            <a:spAutoFit/>
          </a:bodyPr>
          <a:lstStyle/>
          <a:p>
            <a:pPr marR="0" lvl="0" algn="ctr" defTabSz="914400" rtl="0" eaLnBrk="1" fontAlgn="auto" latinLnBrk="0" hangingPunct="1">
              <a:lnSpc>
                <a:spcPct val="90000"/>
              </a:lnSpc>
              <a:spcBef>
                <a:spcPts val="1000"/>
              </a:spcBef>
              <a:spcAft>
                <a:spcPts val="0"/>
              </a:spcAft>
              <a:buClrTx/>
              <a:buSzTx/>
              <a:buFontTx/>
              <a:buNone/>
              <a:defRPr/>
            </a:pPr>
            <a:r>
              <a:rPr lang="en-US" sz="2400" b="1" u="sng" dirty="0">
                <a:solidFill>
                  <a:srgbClr val="0000CC"/>
                </a:solidFill>
                <a:latin typeface="Times New Roman" panose="02020603050405020304" pitchFamily="18" charset="0"/>
                <a:cs typeface="Times New Roman" panose="02020603050405020304" pitchFamily="18" charset="0"/>
              </a:rPr>
              <a:t>A</a:t>
            </a:r>
            <a:r>
              <a:rPr lang="en-US" sz="2400" b="1" dirty="0">
                <a:solidFill>
                  <a:srgbClr val="0000CC"/>
                </a:solidFill>
                <a:latin typeface="Times New Roman" panose="02020603050405020304" pitchFamily="18" charset="0"/>
                <a:cs typeface="Times New Roman" panose="02020603050405020304" pitchFamily="18" charset="0"/>
              </a:rPr>
              <a:t>:</a:t>
            </a:r>
            <a:r>
              <a:rPr lang="vi-VN" altLang="en-US" sz="2400" b="1" dirty="0">
                <a:solidFill>
                  <a:srgbClr val="0000CC"/>
                </a:solidFill>
                <a:latin typeface="Times New Roman" panose="02020603050405020304" pitchFamily="18" charset="0"/>
                <a:cs typeface="Times New Roman" panose="02020603050405020304" pitchFamily="18" charset="0"/>
              </a:rPr>
              <a:t> </a:t>
            </a:r>
            <a:r>
              <a:rPr lang="en-US" sz="2400" b="1" dirty="0">
                <a:solidFill>
                  <a:srgbClr val="0000CC"/>
                </a:solidFill>
                <a:latin typeface="Times New Roman" panose="02020603050405020304" pitchFamily="18" charset="0"/>
                <a:cs typeface="Times New Roman" panose="02020603050405020304" pitchFamily="18" charset="0"/>
                <a:sym typeface="+mn-ea"/>
              </a:rPr>
              <a:t>Để bạn hiểu được em là người bạn tốt nhất của bạn ấy</a:t>
            </a:r>
            <a:endParaRPr lang="en-US" sz="2400" b="1" noProof="0" dirty="0" err="1" smtClean="0">
              <a:ln>
                <a:noFill/>
              </a:ln>
              <a:solidFill>
                <a:srgbClr val="0000CC"/>
              </a:solidFill>
              <a:effectLst/>
              <a:uLnTx/>
              <a:uFillTx/>
              <a:latin typeface="Times New Roman" panose="02020603050405020304" pitchFamily="18" charset="0"/>
              <a:cs typeface="Times New Roman" panose="02020603050405020304" pitchFamily="18" charset="0"/>
              <a:sym typeface="+mn-ea"/>
            </a:endParaRPr>
          </a:p>
        </p:txBody>
      </p:sp>
      <p:sp>
        <p:nvSpPr>
          <p:cNvPr id="31" name="Rectangle 30"/>
          <p:cNvSpPr/>
          <p:nvPr/>
        </p:nvSpPr>
        <p:spPr>
          <a:xfrm>
            <a:off x="1524000" y="2495550"/>
            <a:ext cx="7314565" cy="460375"/>
          </a:xfrm>
          <a:prstGeom prst="rect">
            <a:avLst/>
          </a:prstGeom>
        </p:spPr>
        <p:txBody>
          <a:bodyPr wrap="square">
            <a:spAutoFit/>
          </a:bodyPr>
          <a:lstStyle/>
          <a:p>
            <a:r>
              <a:rPr lang="en-US" sz="2400" b="1" u="sng" dirty="0">
                <a:solidFill>
                  <a:srgbClr val="0000CC"/>
                </a:solidFill>
                <a:latin typeface="Times New Roman" panose="02020603050405020304" pitchFamily="18" charset="0"/>
                <a:cs typeface="Times New Roman" panose="02020603050405020304" pitchFamily="18" charset="0"/>
              </a:rPr>
              <a:t>C</a:t>
            </a:r>
            <a:r>
              <a:rPr lang="en-US" sz="2400" b="1" dirty="0">
                <a:solidFill>
                  <a:srgbClr val="0000CC"/>
                </a:solidFill>
                <a:latin typeface="Times New Roman" panose="02020603050405020304" pitchFamily="18" charset="0"/>
                <a:cs typeface="Times New Roman" panose="02020603050405020304" pitchFamily="18" charset="0"/>
              </a:rPr>
              <a:t>: Để bạn hiểu được bạn đã sai và phải chăm học hơn</a:t>
            </a:r>
            <a:endParaRPr lang="en-US" sz="2400" b="1" dirty="0" err="1" smtClean="0">
              <a:solidFill>
                <a:srgbClr val="0000CC"/>
              </a:solidFill>
              <a:latin typeface="Times New Roman" panose="02020603050405020304" pitchFamily="18" charset="0"/>
              <a:cs typeface="Times New Roman" panose="02020603050405020304" pitchFamily="18" charset="0"/>
              <a:sym typeface="+mn-ea"/>
            </a:endParaRPr>
          </a:p>
        </p:txBody>
      </p:sp>
      <p:sp>
        <p:nvSpPr>
          <p:cNvPr id="32" name="Rectangle 31"/>
          <p:cNvSpPr/>
          <p:nvPr/>
        </p:nvSpPr>
        <p:spPr>
          <a:xfrm>
            <a:off x="1380490" y="2015490"/>
            <a:ext cx="6087110" cy="423545"/>
          </a:xfrm>
          <a:prstGeom prst="rect">
            <a:avLst/>
          </a:prstGeom>
        </p:spPr>
        <p:txBody>
          <a:bodyPr wrap="square">
            <a:spAutoFit/>
          </a:bodyPr>
          <a:lstStyle/>
          <a:p>
            <a:pPr lvl="0" algn="ctr">
              <a:lnSpc>
                <a:spcPct val="90000"/>
              </a:lnSpc>
              <a:spcBef>
                <a:spcPts val="1000"/>
              </a:spcBef>
            </a:pPr>
            <a:r>
              <a:rPr lang="en-US" sz="2400" b="1" u="sng" dirty="0">
                <a:solidFill>
                  <a:srgbClr val="0000CC"/>
                </a:solidFill>
                <a:latin typeface="Times New Roman" panose="02020603050405020304" pitchFamily="18" charset="0"/>
                <a:cs typeface="Times New Roman" panose="02020603050405020304" pitchFamily="18" charset="0"/>
              </a:rPr>
              <a:t>B</a:t>
            </a:r>
            <a:r>
              <a:rPr lang="en-US" sz="2400" b="1" dirty="0">
                <a:solidFill>
                  <a:srgbClr val="0000CC"/>
                </a:solidFill>
                <a:latin typeface="Times New Roman" panose="02020603050405020304" pitchFamily="18" charset="0"/>
                <a:cs typeface="Times New Roman" panose="02020603050405020304" pitchFamily="18" charset="0"/>
              </a:rPr>
              <a:t>: Để bạn phải ngại ngùng trước mọi người</a:t>
            </a:r>
            <a:endParaRPr lang="en-US" sz="2400" b="1" dirty="0" err="1" smtClean="0">
              <a:solidFill>
                <a:srgbClr val="0000CC"/>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93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98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103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108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11300"/>
                            </p:stCondLst>
                            <p:childTnLst>
                              <p:par>
                                <p:cTn id="32" presetID="63" presetClass="path" presetSubtype="0" accel="50000" decel="50000" fill="hold" nodeType="afterEffect">
                                  <p:stCondLst>
                                    <p:cond delay="0"/>
                                  </p:stCondLst>
                                  <p:childTnLst>
                                    <p:animMotion origin="layout" path="M -8.33333E-7 -4.81481E-6 L 0.75677 0.30996 " pathEditMode="relative" rAng="0" ptsTypes="AA">
                                      <p:cBhvr>
                                        <p:cTn id="33" dur="3000" fill="hold"/>
                                        <p:tgtEl>
                                          <p:spTgt spid="5"/>
                                        </p:tgtEl>
                                        <p:attrNameLst>
                                          <p:attrName>ppt_x</p:attrName>
                                          <p:attrName>ppt_y</p:attrName>
                                        </p:attrNameLst>
                                      </p:cBhvr>
                                      <p:rCtr x="37830" y="15486"/>
                                    </p:animMotion>
                                  </p:childTnLst>
                                </p:cTn>
                              </p:par>
                            </p:childTnLst>
                          </p:cTn>
                        </p:par>
                        <p:par>
                          <p:cTn id="34" fill="hold">
                            <p:stCondLst>
                              <p:cond delay="143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500"/>
                            </p:stCondLst>
                            <p:childTnLst>
                              <p:par>
                                <p:cTn id="55" presetID="63" presetClass="path" presetSubtype="0" accel="50000" decel="50000" fill="hold" nodeType="afterEffect">
                                  <p:stCondLst>
                                    <p:cond delay="0"/>
                                  </p:stCondLst>
                                  <p:childTnLst>
                                    <p:animMotion origin="layout" path="M -8.33333E-7 -4.81481E-6 L 0.54809 0.30024 " pathEditMode="relative" rAng="0" ptsTypes="AA">
                                      <p:cBhvr>
                                        <p:cTn id="56" dur="2000" fill="hold"/>
                                        <p:tgtEl>
                                          <p:spTgt spid="5"/>
                                        </p:tgtEl>
                                        <p:attrNameLst>
                                          <p:attrName>ppt_x</p:attrName>
                                          <p:attrName>ppt_y</p:attrName>
                                        </p:attrNameLst>
                                      </p:cBhvr>
                                      <p:rCtr x="27396" y="15000"/>
                                    </p:animMotion>
                                  </p:childTnLst>
                                </p:cTn>
                              </p:par>
                            </p:childTnLst>
                          </p:cTn>
                        </p:par>
                        <p:par>
                          <p:cTn id="57" fill="hold">
                            <p:stCondLst>
                              <p:cond delay="350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40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60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11"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500"/>
                            </p:stCondLst>
                            <p:childTnLst>
                              <p:par>
                                <p:cTn id="109" presetID="63" presetClass="path" presetSubtype="0" accel="50000" decel="50000" fill="hold" nodeType="afterEffect">
                                  <p:stCondLst>
                                    <p:cond delay="0"/>
                                  </p:stCondLst>
                                  <p:childTnLst>
                                    <p:animMotion origin="layout" path="M -8.33333E-7 -4.81481E-6 L 0.33316 0.30024 " pathEditMode="relative" rAng="0" ptsTypes="AA">
                                      <p:cBhvr>
                                        <p:cTn id="110" dur="2000" fill="hold"/>
                                        <p:tgtEl>
                                          <p:spTgt spid="5"/>
                                        </p:tgtEl>
                                        <p:attrNameLst>
                                          <p:attrName>ppt_x</p:attrName>
                                          <p:attrName>ppt_y</p:attrName>
                                        </p:attrNameLst>
                                      </p:cBhvr>
                                      <p:rCtr x="16649" y="15000"/>
                                    </p:animMotion>
                                  </p:childTnLst>
                                </p:cTn>
                              </p:par>
                            </p:childTnLst>
                          </p:cTn>
                        </p:par>
                        <p:par>
                          <p:cTn id="111" fill="hold">
                            <p:stCondLst>
                              <p:cond delay="350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40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60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12"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50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50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40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60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12"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13"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bldLvl="0" animBg="1"/>
      <p:bldP spid="77" grpId="1" bldLvl="0" animBg="1"/>
      <p:bldP spid="45" grpId="0" animBg="1"/>
      <p:bldP spid="29" grpId="0" build="allAtOnce"/>
      <p:bldP spid="31"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7018221" y="3416612"/>
            <a:ext cx="1124999" cy="1002155"/>
          </a:xfrm>
          <a:prstGeom prst="rect">
            <a:avLst/>
          </a:prstGeom>
        </p:spPr>
      </p:pic>
      <p:pic>
        <p:nvPicPr>
          <p:cNvPr id="19" name="Picture 18"/>
          <p:cNvPicPr>
            <a:picLocks noChangeAspect="1"/>
          </p:cNvPicPr>
          <p:nvPr/>
        </p:nvPicPr>
        <p:blipFill>
          <a:blip r:embed="rId1"/>
          <a:stretch>
            <a:fillRect/>
          </a:stretch>
        </p:blipFill>
        <p:spPr>
          <a:xfrm>
            <a:off x="5018773" y="3367163"/>
            <a:ext cx="1124999" cy="1002155"/>
          </a:xfrm>
          <a:prstGeom prst="rect">
            <a:avLst/>
          </a:prstGeom>
        </p:spPr>
      </p:pic>
      <p:pic>
        <p:nvPicPr>
          <p:cNvPr id="24" name="Picture 23"/>
          <p:cNvPicPr>
            <a:picLocks noChangeAspect="1"/>
          </p:cNvPicPr>
          <p:nvPr/>
        </p:nvPicPr>
        <p:blipFill>
          <a:blip r:embed="rId1"/>
          <a:stretch>
            <a:fillRect/>
          </a:stretch>
        </p:blipFill>
        <p:spPr>
          <a:xfrm>
            <a:off x="3007093" y="3395738"/>
            <a:ext cx="1124999" cy="1002155"/>
          </a:xfrm>
          <a:prstGeom prst="rect">
            <a:avLst/>
          </a:prstGeom>
        </p:spPr>
      </p:pic>
      <p:pic>
        <p:nvPicPr>
          <p:cNvPr id="75" name="Picture 74"/>
          <p:cNvPicPr>
            <a:picLocks noChangeAspect="1"/>
          </p:cNvPicPr>
          <p:nvPr/>
        </p:nvPicPr>
        <p:blipFill>
          <a:blip r:embed="rId2"/>
          <a:stretch>
            <a:fillRect/>
          </a:stretch>
        </p:blipFill>
        <p:spPr>
          <a:xfrm>
            <a:off x="2526396" y="2131378"/>
            <a:ext cx="1077206" cy="695465"/>
          </a:xfrm>
          <a:prstGeom prst="rect">
            <a:avLst/>
          </a:prstGeom>
        </p:spPr>
      </p:pic>
      <p:sp>
        <p:nvSpPr>
          <p:cNvPr id="77" name="Sun 76"/>
          <p:cNvSpPr/>
          <p:nvPr/>
        </p:nvSpPr>
        <p:spPr>
          <a:xfrm>
            <a:off x="2577059" y="2970410"/>
            <a:ext cx="1946244"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33" name="Picture 32"/>
          <p:cNvPicPr>
            <a:picLocks noChangeAspect="1"/>
          </p:cNvPicPr>
          <p:nvPr/>
        </p:nvPicPr>
        <p:blipFill>
          <a:blip r:embed="rId3"/>
          <a:stretch>
            <a:fillRect/>
          </a:stretch>
        </p:blipFill>
        <p:spPr>
          <a:xfrm flipH="1">
            <a:off x="662941" y="247805"/>
            <a:ext cx="1494908" cy="2427078"/>
          </a:xfrm>
          <a:prstGeom prst="rect">
            <a:avLst/>
          </a:prstGeom>
        </p:spPr>
      </p:pic>
      <p:pic>
        <p:nvPicPr>
          <p:cNvPr id="5" name="Picture 4"/>
          <p:cNvPicPr>
            <a:picLocks noChangeAspect="1"/>
          </p:cNvPicPr>
          <p:nvPr/>
        </p:nvPicPr>
        <p:blipFill>
          <a:blip r:embed="rId4"/>
          <a:stretch>
            <a:fillRect/>
          </a:stretch>
        </p:blipFill>
        <p:spPr>
          <a:xfrm flipH="1">
            <a:off x="146234" y="1657025"/>
            <a:ext cx="1762811" cy="1403720"/>
          </a:xfrm>
          <a:prstGeom prst="rect">
            <a:avLst/>
          </a:prstGeom>
        </p:spPr>
      </p:pic>
      <p:pic>
        <p:nvPicPr>
          <p:cNvPr id="16" name="Picture 15"/>
          <p:cNvPicPr>
            <a:picLocks noChangeAspect="1"/>
          </p:cNvPicPr>
          <p:nvPr/>
        </p:nvPicPr>
        <p:blipFill>
          <a:blip r:embed="rId5"/>
          <a:stretch>
            <a:fillRect/>
          </a:stretch>
        </p:blipFill>
        <p:spPr>
          <a:xfrm>
            <a:off x="457200" y="1803907"/>
            <a:ext cx="954841" cy="950420"/>
          </a:xfrm>
          <a:prstGeom prst="rect">
            <a:avLst/>
          </a:prstGeom>
        </p:spPr>
      </p:pic>
      <p:pic>
        <p:nvPicPr>
          <p:cNvPr id="28" name="Picture 27"/>
          <p:cNvPicPr>
            <a:picLocks noChangeAspect="1"/>
          </p:cNvPicPr>
          <p:nvPr/>
        </p:nvPicPr>
        <p:blipFill>
          <a:blip r:embed="rId1"/>
          <a:stretch>
            <a:fillRect/>
          </a:stretch>
        </p:blipFill>
        <p:spPr>
          <a:xfrm>
            <a:off x="1067177" y="3367163"/>
            <a:ext cx="1124999" cy="1002155"/>
          </a:xfrm>
          <a:prstGeom prst="rect">
            <a:avLst/>
          </a:prstGeom>
        </p:spPr>
      </p:pic>
      <p:pic>
        <p:nvPicPr>
          <p:cNvPr id="12" name="Picture 11"/>
          <p:cNvPicPr>
            <a:picLocks noChangeAspect="1"/>
          </p:cNvPicPr>
          <p:nvPr/>
        </p:nvPicPr>
        <p:blipFill>
          <a:blip r:embed="rId6"/>
          <a:stretch>
            <a:fillRect/>
          </a:stretch>
        </p:blipFill>
        <p:spPr>
          <a:xfrm>
            <a:off x="6931570" y="3416612"/>
            <a:ext cx="1298300" cy="982556"/>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7921232" y="4063862"/>
            <a:ext cx="617273" cy="551277"/>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064076" y="4063382"/>
            <a:ext cx="765811" cy="954901"/>
          </a:xfrm>
          <a:prstGeom prst="rect">
            <a:avLst/>
          </a:prstGeom>
        </p:spPr>
      </p:pic>
      <p:pic>
        <p:nvPicPr>
          <p:cNvPr id="17" name="Picture 16"/>
          <p:cNvPicPr>
            <a:picLocks noChangeAspect="1"/>
          </p:cNvPicPr>
          <p:nvPr/>
        </p:nvPicPr>
        <p:blipFill>
          <a:blip r:embed="rId6"/>
          <a:stretch>
            <a:fillRect/>
          </a:stretch>
        </p:blipFill>
        <p:spPr>
          <a:xfrm>
            <a:off x="4932122" y="3367163"/>
            <a:ext cx="1298300" cy="982556"/>
          </a:xfrm>
          <a:prstGeom prst="rect">
            <a:avLst/>
          </a:prstGeom>
        </p:spPr>
      </p:pic>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5921785" y="4014413"/>
            <a:ext cx="617273" cy="55127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064629" y="4063382"/>
            <a:ext cx="765811" cy="954901"/>
          </a:xfrm>
          <a:prstGeom prst="rect">
            <a:avLst/>
          </a:prstGeom>
        </p:spPr>
      </p:pic>
      <p:pic>
        <p:nvPicPr>
          <p:cNvPr id="23" name="Picture 22"/>
          <p:cNvPicPr>
            <a:picLocks noChangeAspect="1"/>
          </p:cNvPicPr>
          <p:nvPr/>
        </p:nvPicPr>
        <p:blipFill>
          <a:blip r:embed="rId10"/>
          <a:stretch>
            <a:fillRect/>
          </a:stretch>
        </p:blipFill>
        <p:spPr>
          <a:xfrm>
            <a:off x="3072347" y="3260302"/>
            <a:ext cx="955665" cy="982556"/>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3052949" y="4063382"/>
            <a:ext cx="765811" cy="954901"/>
          </a:xfrm>
          <a:prstGeom prst="rect">
            <a:avLst/>
          </a:prstGeom>
        </p:spPr>
      </p:pic>
      <p:pic>
        <p:nvPicPr>
          <p:cNvPr id="27" name="Picture 26"/>
          <p:cNvPicPr>
            <a:picLocks noChangeAspect="1"/>
          </p:cNvPicPr>
          <p:nvPr/>
        </p:nvPicPr>
        <p:blipFill>
          <a:blip r:embed="rId6"/>
          <a:stretch>
            <a:fillRect/>
          </a:stretch>
        </p:blipFill>
        <p:spPr>
          <a:xfrm>
            <a:off x="967265" y="3288823"/>
            <a:ext cx="1423346" cy="1077192"/>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113032" y="4063382"/>
            <a:ext cx="765811" cy="954901"/>
          </a:xfrm>
          <a:prstGeom prst="rect">
            <a:avLst/>
          </a:prstGeom>
        </p:spPr>
      </p:pic>
      <p:sp>
        <p:nvSpPr>
          <p:cNvPr id="45" name="Rounded Rectangular Callout 44"/>
          <p:cNvSpPr/>
          <p:nvPr/>
        </p:nvSpPr>
        <p:spPr>
          <a:xfrm>
            <a:off x="1295400" y="158750"/>
            <a:ext cx="7882890" cy="60261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i="1" dirty="0" smtClean="0">
                <a:solidFill>
                  <a:srgbClr val="FF0000"/>
                </a:solidFill>
                <a:latin typeface="+mj-lt"/>
              </a:rPr>
              <a:t>Dòng nào không phải là phép lập luận trong văn nghị luận?</a:t>
            </a:r>
            <a:endParaRPr lang="en-US" sz="2400" dirty="0" smtClean="0">
              <a:solidFill>
                <a:srgbClr val="FF0000"/>
              </a:solidFill>
              <a:latin typeface="+mj-lt"/>
            </a:endParaRPr>
          </a:p>
        </p:txBody>
      </p:sp>
      <p:sp>
        <p:nvSpPr>
          <p:cNvPr id="55" name="Rectangle 54"/>
          <p:cNvSpPr/>
          <p:nvPr/>
        </p:nvSpPr>
        <p:spPr>
          <a:xfrm>
            <a:off x="1082831" y="4537858"/>
            <a:ext cx="6910951"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0000"/>
                </a:solidFill>
                <a:latin typeface="Times New Roman" panose="02020603050405020304" pitchFamily="18" charset="0"/>
                <a:cs typeface="Times New Roman" panose="02020603050405020304" pitchFamily="18" charset="0"/>
              </a:rPr>
              <a:t>  A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  B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C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D</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2044117" y="4063862"/>
            <a:ext cx="617273" cy="551277"/>
          </a:xfrm>
          <a:prstGeom prst="rect">
            <a:avLst/>
          </a:prstGeom>
        </p:spPr>
      </p:pic>
      <p:sp>
        <p:nvSpPr>
          <p:cNvPr id="29" name="Rectangle 28"/>
          <p:cNvSpPr/>
          <p:nvPr/>
        </p:nvSpPr>
        <p:spPr>
          <a:xfrm>
            <a:off x="3962615" y="1038747"/>
            <a:ext cx="4722124" cy="460375"/>
          </a:xfrm>
          <a:prstGeom prst="rect">
            <a:avLst/>
          </a:prstGeom>
        </p:spPr>
        <p:txBody>
          <a:bodyPr wrap="square">
            <a:spAutoFit/>
          </a:bodyPr>
          <a:lstStyle/>
          <a:p>
            <a:pPr lvl="0"/>
            <a:r>
              <a:rPr lang="en-US" sz="2400" b="1" u="sng" dirty="0">
                <a:solidFill>
                  <a:srgbClr val="0000CC"/>
                </a:solidFill>
                <a:latin typeface="Times New Roman" panose="02020603050405020304" pitchFamily="18" charset="0"/>
                <a:cs typeface="Times New Roman" panose="02020603050405020304" pitchFamily="18" charset="0"/>
              </a:rPr>
              <a:t>A</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dirty="0" smtClean="0">
                <a:solidFill>
                  <a:srgbClr val="0000CC"/>
                </a:solidFill>
                <a:latin typeface="Times New Roman" panose="02020603050405020304" pitchFamily="18" charset="0"/>
                <a:cs typeface="Times New Roman" panose="02020603050405020304" pitchFamily="18" charset="0"/>
              </a:rPr>
              <a:t>Chứng minh</a:t>
            </a:r>
            <a:endParaRPr lang="vi-VN" sz="2400" b="1" dirty="0" smtClean="0">
              <a:solidFill>
                <a:srgbClr val="0000CC"/>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3973410" y="1510955"/>
            <a:ext cx="4722124" cy="460375"/>
          </a:xfrm>
          <a:prstGeom prst="rect">
            <a:avLst/>
          </a:prstGeom>
        </p:spPr>
        <p:txBody>
          <a:bodyPr wrap="square">
            <a:spAutoFit/>
          </a:bodyPr>
          <a:lstStyle/>
          <a:p>
            <a:r>
              <a:rPr lang="en-US" sz="2400" b="1" u="sng" dirty="0">
                <a:solidFill>
                  <a:srgbClr val="0000CC"/>
                </a:solidFill>
                <a:latin typeface="Times New Roman" panose="02020603050405020304" pitchFamily="18" charset="0"/>
                <a:cs typeface="Times New Roman" panose="02020603050405020304" pitchFamily="18" charset="0"/>
              </a:rPr>
              <a:t>B</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dirty="0" smtClean="0">
                <a:solidFill>
                  <a:srgbClr val="0000CC"/>
                </a:solidFill>
                <a:latin typeface="Times New Roman" panose="02020603050405020304" pitchFamily="18" charset="0"/>
                <a:cs typeface="Times New Roman" panose="02020603050405020304" pitchFamily="18" charset="0"/>
              </a:rPr>
              <a:t>Kể chuyện</a:t>
            </a:r>
            <a:endParaRPr lang="vi-VN" sz="2400" b="1" dirty="0" smtClean="0">
              <a:solidFill>
                <a:srgbClr val="0000CC"/>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72775" y="1971098"/>
            <a:ext cx="4722124" cy="460375"/>
          </a:xfrm>
          <a:prstGeom prst="rect">
            <a:avLst/>
          </a:prstGeom>
        </p:spPr>
        <p:txBody>
          <a:bodyPr wrap="square">
            <a:spAutoFit/>
          </a:bodyPr>
          <a:lstStyle/>
          <a:p>
            <a:r>
              <a:rPr lang="en-US" sz="2400" b="1" u="sng" dirty="0">
                <a:solidFill>
                  <a:srgbClr val="0000CC"/>
                </a:solidFill>
                <a:latin typeface="Times New Roman" panose="02020603050405020304" pitchFamily="18" charset="0"/>
                <a:cs typeface="Times New Roman" panose="02020603050405020304" pitchFamily="18" charset="0"/>
              </a:rPr>
              <a:t>C</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dirty="0" smtClean="0">
                <a:solidFill>
                  <a:srgbClr val="0000CC"/>
                </a:solidFill>
                <a:latin typeface="Times New Roman" panose="02020603050405020304" pitchFamily="18" charset="0"/>
                <a:cs typeface="Times New Roman" panose="02020603050405020304" pitchFamily="18" charset="0"/>
              </a:rPr>
              <a:t>Phân tích</a:t>
            </a:r>
            <a:endParaRPr lang="vi-VN" sz="2400" b="1" dirty="0" smtClean="0">
              <a:solidFill>
                <a:srgbClr val="0000CC"/>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72775" y="2419176"/>
            <a:ext cx="4722124" cy="460375"/>
          </a:xfrm>
          <a:prstGeom prst="rect">
            <a:avLst/>
          </a:prstGeom>
        </p:spPr>
        <p:txBody>
          <a:bodyPr wrap="square">
            <a:spAutoFit/>
          </a:bodyPr>
          <a:lstStyle/>
          <a:p>
            <a:r>
              <a:rPr lang="en-US" sz="2400" b="1" u="sng" dirty="0">
                <a:solidFill>
                  <a:srgbClr val="0000CC"/>
                </a:solidFill>
                <a:latin typeface="Times New Roman" panose="02020603050405020304" pitchFamily="18" charset="0"/>
                <a:cs typeface="Times New Roman" panose="02020603050405020304" pitchFamily="18" charset="0"/>
              </a:rPr>
              <a:t>D</a:t>
            </a:r>
            <a:r>
              <a:rPr lang="en-US" sz="2400" b="1" dirty="0">
                <a:solidFill>
                  <a:srgbClr val="0000CC"/>
                </a:solidFill>
                <a:latin typeface="Times New Roman" panose="02020603050405020304" pitchFamily="18" charset="0"/>
                <a:cs typeface="Times New Roman" panose="02020603050405020304" pitchFamily="18" charset="0"/>
              </a:rPr>
              <a:t>: </a:t>
            </a:r>
            <a:r>
              <a:rPr lang="vi-VN" sz="2400" b="1" dirty="0" smtClean="0">
                <a:solidFill>
                  <a:srgbClr val="0000CC"/>
                </a:solidFill>
                <a:latin typeface="Times New Roman" panose="02020603050405020304" pitchFamily="18" charset="0"/>
                <a:cs typeface="Times New Roman" panose="02020603050405020304" pitchFamily="18" charset="0"/>
              </a:rPr>
              <a:t>Giải thích</a:t>
            </a:r>
            <a:endParaRPr lang="vi-VN" sz="2400" b="1" dirty="0" smtClean="0">
              <a:solidFill>
                <a:srgbClr val="0000CC"/>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299"/>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799"/>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299"/>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799"/>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50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50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50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70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11"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50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50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40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60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11"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50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50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40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60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12"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50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50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40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60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11"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13"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bldLvl="0" animBg="1"/>
      <p:bldP spid="77" grpId="1" bldLvl="0" animBg="1"/>
      <p:bldP spid="45" grpId="0" animBg="1"/>
      <p:bldP spid="29" grpId="0" build="allAtOnce"/>
      <p:bldP spid="32" grpId="0" build="allAtOnce"/>
      <p:bldP spid="34"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7018221" y="3416612"/>
            <a:ext cx="1124999" cy="1002155"/>
          </a:xfrm>
          <a:prstGeom prst="rect">
            <a:avLst/>
          </a:prstGeom>
        </p:spPr>
      </p:pic>
      <p:pic>
        <p:nvPicPr>
          <p:cNvPr id="19" name="Picture 18"/>
          <p:cNvPicPr>
            <a:picLocks noChangeAspect="1"/>
          </p:cNvPicPr>
          <p:nvPr/>
        </p:nvPicPr>
        <p:blipFill>
          <a:blip r:embed="rId1"/>
          <a:stretch>
            <a:fillRect/>
          </a:stretch>
        </p:blipFill>
        <p:spPr>
          <a:xfrm>
            <a:off x="5018773" y="3367163"/>
            <a:ext cx="1124999" cy="1002155"/>
          </a:xfrm>
          <a:prstGeom prst="rect">
            <a:avLst/>
          </a:prstGeom>
        </p:spPr>
      </p:pic>
      <p:pic>
        <p:nvPicPr>
          <p:cNvPr id="24" name="Picture 23"/>
          <p:cNvPicPr>
            <a:picLocks noChangeAspect="1"/>
          </p:cNvPicPr>
          <p:nvPr/>
        </p:nvPicPr>
        <p:blipFill>
          <a:blip r:embed="rId1"/>
          <a:stretch>
            <a:fillRect/>
          </a:stretch>
        </p:blipFill>
        <p:spPr>
          <a:xfrm>
            <a:off x="3007093" y="3395738"/>
            <a:ext cx="1124999" cy="1002155"/>
          </a:xfrm>
          <a:prstGeom prst="rect">
            <a:avLst/>
          </a:prstGeom>
        </p:spPr>
      </p:pic>
      <p:pic>
        <p:nvPicPr>
          <p:cNvPr id="75" name="Picture 74"/>
          <p:cNvPicPr>
            <a:picLocks noChangeAspect="1"/>
          </p:cNvPicPr>
          <p:nvPr/>
        </p:nvPicPr>
        <p:blipFill>
          <a:blip r:embed="rId2"/>
          <a:stretch>
            <a:fillRect/>
          </a:stretch>
        </p:blipFill>
        <p:spPr>
          <a:xfrm>
            <a:off x="1904731" y="2495233"/>
            <a:ext cx="1077206" cy="695465"/>
          </a:xfrm>
          <a:prstGeom prst="rect">
            <a:avLst/>
          </a:prstGeom>
        </p:spPr>
      </p:pic>
      <p:sp>
        <p:nvSpPr>
          <p:cNvPr id="77" name="Sun 76"/>
          <p:cNvSpPr/>
          <p:nvPr/>
        </p:nvSpPr>
        <p:spPr>
          <a:xfrm>
            <a:off x="2577059" y="2970410"/>
            <a:ext cx="1946244"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33" name="Picture 32"/>
          <p:cNvPicPr>
            <a:picLocks noChangeAspect="1"/>
          </p:cNvPicPr>
          <p:nvPr/>
        </p:nvPicPr>
        <p:blipFill>
          <a:blip r:embed="rId3"/>
          <a:stretch>
            <a:fillRect/>
          </a:stretch>
        </p:blipFill>
        <p:spPr>
          <a:xfrm flipH="1">
            <a:off x="228601" y="362105"/>
            <a:ext cx="1494908" cy="2427078"/>
          </a:xfrm>
          <a:prstGeom prst="rect">
            <a:avLst/>
          </a:prstGeom>
        </p:spPr>
      </p:pic>
      <p:pic>
        <p:nvPicPr>
          <p:cNvPr id="5" name="Picture 4"/>
          <p:cNvPicPr>
            <a:picLocks noChangeAspect="1"/>
          </p:cNvPicPr>
          <p:nvPr/>
        </p:nvPicPr>
        <p:blipFill>
          <a:blip r:embed="rId4"/>
          <a:stretch>
            <a:fillRect/>
          </a:stretch>
        </p:blipFill>
        <p:spPr>
          <a:xfrm flipH="1">
            <a:off x="-152216" y="2022150"/>
            <a:ext cx="1762811" cy="1403720"/>
          </a:xfrm>
          <a:prstGeom prst="rect">
            <a:avLst/>
          </a:prstGeom>
        </p:spPr>
      </p:pic>
      <p:pic>
        <p:nvPicPr>
          <p:cNvPr id="16" name="Picture 15"/>
          <p:cNvPicPr>
            <a:picLocks noChangeAspect="1"/>
          </p:cNvPicPr>
          <p:nvPr/>
        </p:nvPicPr>
        <p:blipFill>
          <a:blip r:embed="rId5"/>
          <a:stretch>
            <a:fillRect/>
          </a:stretch>
        </p:blipFill>
        <p:spPr>
          <a:xfrm>
            <a:off x="381000" y="2266822"/>
            <a:ext cx="954841" cy="950420"/>
          </a:xfrm>
          <a:prstGeom prst="rect">
            <a:avLst/>
          </a:prstGeom>
        </p:spPr>
      </p:pic>
      <p:pic>
        <p:nvPicPr>
          <p:cNvPr id="28" name="Picture 27"/>
          <p:cNvPicPr>
            <a:picLocks noChangeAspect="1"/>
          </p:cNvPicPr>
          <p:nvPr/>
        </p:nvPicPr>
        <p:blipFill>
          <a:blip r:embed="rId1"/>
          <a:stretch>
            <a:fillRect/>
          </a:stretch>
        </p:blipFill>
        <p:spPr>
          <a:xfrm>
            <a:off x="1067177" y="3367163"/>
            <a:ext cx="1124999" cy="1002155"/>
          </a:xfrm>
          <a:prstGeom prst="rect">
            <a:avLst/>
          </a:prstGeom>
        </p:spPr>
      </p:pic>
      <p:pic>
        <p:nvPicPr>
          <p:cNvPr id="12" name="Picture 11"/>
          <p:cNvPicPr>
            <a:picLocks noChangeAspect="1"/>
          </p:cNvPicPr>
          <p:nvPr/>
        </p:nvPicPr>
        <p:blipFill>
          <a:blip r:embed="rId6"/>
          <a:stretch>
            <a:fillRect/>
          </a:stretch>
        </p:blipFill>
        <p:spPr>
          <a:xfrm>
            <a:off x="6931570" y="3416612"/>
            <a:ext cx="1298300" cy="982556"/>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7921232" y="4063862"/>
            <a:ext cx="617273" cy="551277"/>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064076" y="4063382"/>
            <a:ext cx="765811" cy="954901"/>
          </a:xfrm>
          <a:prstGeom prst="rect">
            <a:avLst/>
          </a:prstGeom>
        </p:spPr>
      </p:pic>
      <p:pic>
        <p:nvPicPr>
          <p:cNvPr id="17" name="Picture 16"/>
          <p:cNvPicPr>
            <a:picLocks noChangeAspect="1"/>
          </p:cNvPicPr>
          <p:nvPr/>
        </p:nvPicPr>
        <p:blipFill>
          <a:blip r:embed="rId6"/>
          <a:stretch>
            <a:fillRect/>
          </a:stretch>
        </p:blipFill>
        <p:spPr>
          <a:xfrm>
            <a:off x="4932122" y="3367163"/>
            <a:ext cx="1298300" cy="982556"/>
          </a:xfrm>
          <a:prstGeom prst="rect">
            <a:avLst/>
          </a:prstGeom>
        </p:spPr>
      </p:pic>
      <p:pic>
        <p:nvPicPr>
          <p:cNvPr id="21" name="Picture 20"/>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5921785" y="4014413"/>
            <a:ext cx="617273" cy="551277"/>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064629" y="4063382"/>
            <a:ext cx="765811" cy="954901"/>
          </a:xfrm>
          <a:prstGeom prst="rect">
            <a:avLst/>
          </a:prstGeom>
        </p:spPr>
      </p:pic>
      <p:pic>
        <p:nvPicPr>
          <p:cNvPr id="23" name="Picture 22"/>
          <p:cNvPicPr>
            <a:picLocks noChangeAspect="1"/>
          </p:cNvPicPr>
          <p:nvPr/>
        </p:nvPicPr>
        <p:blipFill>
          <a:blip r:embed="rId10"/>
          <a:stretch>
            <a:fillRect/>
          </a:stretch>
        </p:blipFill>
        <p:spPr>
          <a:xfrm>
            <a:off x="3072347" y="3260302"/>
            <a:ext cx="955665" cy="982556"/>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3052949" y="4063382"/>
            <a:ext cx="765811" cy="954901"/>
          </a:xfrm>
          <a:prstGeom prst="rect">
            <a:avLst/>
          </a:prstGeom>
        </p:spPr>
      </p:pic>
      <p:pic>
        <p:nvPicPr>
          <p:cNvPr id="27" name="Picture 26"/>
          <p:cNvPicPr>
            <a:picLocks noChangeAspect="1"/>
          </p:cNvPicPr>
          <p:nvPr/>
        </p:nvPicPr>
        <p:blipFill>
          <a:blip r:embed="rId6"/>
          <a:stretch>
            <a:fillRect/>
          </a:stretch>
        </p:blipFill>
        <p:spPr>
          <a:xfrm>
            <a:off x="967265" y="3288823"/>
            <a:ext cx="1423346" cy="1077192"/>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113032" y="4063382"/>
            <a:ext cx="765811" cy="954901"/>
          </a:xfrm>
          <a:prstGeom prst="rect">
            <a:avLst/>
          </a:prstGeom>
        </p:spPr>
      </p:pic>
      <p:sp>
        <p:nvSpPr>
          <p:cNvPr id="45" name="Rounded Rectangular Callout 44"/>
          <p:cNvSpPr/>
          <p:nvPr/>
        </p:nvSpPr>
        <p:spPr>
          <a:xfrm>
            <a:off x="990600" y="8255"/>
            <a:ext cx="8163560" cy="579755"/>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0" indent="0" algn="ctr">
              <a:buNone/>
            </a:pPr>
            <a:r>
              <a:rPr lang="vi-VN" sz="2400" b="1" i="1" dirty="0" smtClean="0">
                <a:solidFill>
                  <a:srgbClr val="FF0000"/>
                </a:solidFill>
                <a:latin typeface="+mj-lt"/>
                <a:sym typeface="+mn-ea"/>
              </a:rPr>
              <a:t>Trong văn nghị luận, phép lập luận giải thích</a:t>
            </a:r>
            <a:r>
              <a:rPr lang="en-US" sz="2400" b="1" i="1" dirty="0" smtClean="0">
                <a:solidFill>
                  <a:srgbClr val="FF0000"/>
                </a:solidFill>
                <a:latin typeface="+mj-lt"/>
                <a:sym typeface="+mn-ea"/>
              </a:rPr>
              <a:t> </a:t>
            </a:r>
            <a:r>
              <a:rPr lang="vi-VN" sz="2400" b="1" i="1" dirty="0" smtClean="0">
                <a:solidFill>
                  <a:srgbClr val="FF0000"/>
                </a:solidFill>
                <a:latin typeface="+mj-lt"/>
                <a:sym typeface="+mn-ea"/>
              </a:rPr>
              <a:t>được hiểu là gì?</a:t>
            </a:r>
            <a:endParaRPr lang="vi-VN" sz="2400" b="1" i="1" dirty="0" smtClean="0">
              <a:solidFill>
                <a:srgbClr val="FF0000"/>
              </a:solidFill>
              <a:latin typeface="+mj-lt"/>
              <a:sym typeface="+mn-ea"/>
            </a:endParaRPr>
          </a:p>
        </p:txBody>
      </p:sp>
      <p:sp>
        <p:nvSpPr>
          <p:cNvPr id="55" name="Rectangle 54"/>
          <p:cNvSpPr/>
          <p:nvPr/>
        </p:nvSpPr>
        <p:spPr>
          <a:xfrm>
            <a:off x="1082831" y="4537858"/>
            <a:ext cx="6910951"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0000"/>
                </a:solidFill>
                <a:latin typeface="Times New Roman" panose="02020603050405020304" pitchFamily="18" charset="0"/>
                <a:cs typeface="Times New Roman" panose="02020603050405020304" pitchFamily="18" charset="0"/>
              </a:rPr>
              <a:t>  A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  B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C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D</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7">
            <a:extLst>
              <a:ext uri="{BEBA8EAE-BF5A-486C-A8C5-ECC9F3942E4B}">
                <a14:imgProps xmlns:a14="http://schemas.microsoft.com/office/drawing/2010/main">
                  <a14:imgLayer r:embed="rId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2044117" y="4063862"/>
            <a:ext cx="617273" cy="551277"/>
          </a:xfrm>
          <a:prstGeom prst="rect">
            <a:avLst/>
          </a:prstGeom>
        </p:spPr>
      </p:pic>
      <p:sp>
        <p:nvSpPr>
          <p:cNvPr id="29" name="Rectangle 28"/>
          <p:cNvSpPr/>
          <p:nvPr/>
        </p:nvSpPr>
        <p:spPr>
          <a:xfrm>
            <a:off x="1381760" y="715010"/>
            <a:ext cx="7207250" cy="398780"/>
          </a:xfrm>
          <a:prstGeom prst="rect">
            <a:avLst/>
          </a:prstGeom>
        </p:spPr>
        <p:txBody>
          <a:bodyPr wrap="square">
            <a:spAutoFit/>
          </a:bodyPr>
          <a:lstStyle/>
          <a:p>
            <a:pPr lvl="0"/>
            <a:r>
              <a:rPr lang="en-US" sz="2000" b="1" u="sng" dirty="0">
                <a:solidFill>
                  <a:srgbClr val="0000CC"/>
                </a:solidFill>
                <a:latin typeface="Times New Roman" panose="02020603050405020304" pitchFamily="18" charset="0"/>
                <a:cs typeface="Times New Roman" panose="02020603050405020304" pitchFamily="18" charset="0"/>
              </a:rPr>
              <a:t>A</a:t>
            </a:r>
            <a:r>
              <a:rPr lang="en-US" sz="2000" b="1" dirty="0">
                <a:solidFill>
                  <a:srgbClr val="0000CC"/>
                </a:solidFill>
                <a:latin typeface="Times New Roman" panose="02020603050405020304" pitchFamily="18" charset="0"/>
                <a:cs typeface="Times New Roman" panose="02020603050405020304" pitchFamily="18" charset="0"/>
              </a:rPr>
              <a:t>: </a:t>
            </a:r>
            <a:r>
              <a:rPr lang="vi-VN" sz="2000" b="1" dirty="0" smtClean="0">
                <a:solidFill>
                  <a:srgbClr val="0000CC"/>
                </a:solidFill>
                <a:latin typeface="Times New Roman" panose="02020603050405020304" pitchFamily="18" charset="0"/>
                <a:cs typeface="Times New Roman" panose="02020603050405020304" pitchFamily="18" charset="0"/>
                <a:sym typeface="+mn-ea"/>
              </a:rPr>
              <a:t>Là việc kể tên các đặc điểm của một hiện tượng nào đó</a:t>
            </a:r>
            <a:endParaRPr lang="en-US" sz="2000" b="1" dirty="0" smtClean="0">
              <a:solidFill>
                <a:srgbClr val="0000CC"/>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1381760" y="1132840"/>
            <a:ext cx="7919085" cy="706755"/>
          </a:xfrm>
          <a:prstGeom prst="rect">
            <a:avLst/>
          </a:prstGeom>
        </p:spPr>
        <p:txBody>
          <a:bodyPr wrap="square">
            <a:spAutoFit/>
          </a:bodyPr>
          <a:lstStyle/>
          <a:p>
            <a:r>
              <a:rPr lang="en-US" sz="2000" b="1" u="sng" dirty="0">
                <a:solidFill>
                  <a:srgbClr val="0000CC"/>
                </a:solidFill>
                <a:latin typeface="Times New Roman" panose="02020603050405020304" pitchFamily="18" charset="0"/>
                <a:cs typeface="Times New Roman" panose="02020603050405020304" pitchFamily="18" charset="0"/>
              </a:rPr>
              <a:t>B</a:t>
            </a:r>
            <a:r>
              <a:rPr lang="en-US" sz="2000" b="1" dirty="0">
                <a:solidFill>
                  <a:srgbClr val="0000CC"/>
                </a:solidFill>
                <a:latin typeface="Times New Roman" panose="02020603050405020304" pitchFamily="18" charset="0"/>
                <a:cs typeface="Times New Roman" panose="02020603050405020304" pitchFamily="18" charset="0"/>
              </a:rPr>
              <a:t>: </a:t>
            </a:r>
            <a:r>
              <a:rPr lang="vi-VN" sz="2000" b="1" dirty="0" smtClean="0">
                <a:solidFill>
                  <a:srgbClr val="0000CC"/>
                </a:solidFill>
                <a:latin typeface="Times New Roman" panose="02020603050405020304" pitchFamily="18" charset="0"/>
                <a:cs typeface="Times New Roman" panose="02020603050405020304" pitchFamily="18" charset="0"/>
                <a:sym typeface="+mn-ea"/>
              </a:rPr>
              <a:t>Là việc làm cho người đọc hiểu rõ các tư tưởng, đạo lí, phẩm chất,</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vi-VN" sz="2000" b="1" dirty="0" smtClean="0">
                <a:solidFill>
                  <a:srgbClr val="0000CC"/>
                </a:solidFill>
                <a:latin typeface="Times New Roman" panose="02020603050405020304" pitchFamily="18" charset="0"/>
                <a:cs typeface="Times New Roman" panose="02020603050405020304" pitchFamily="18" charset="0"/>
                <a:sym typeface="+mn-ea"/>
              </a:rPr>
              <a:t>quan hệ...</a:t>
            </a:r>
            <a:endParaRPr lang="en-US" b="1" dirty="0">
              <a:solidFill>
                <a:srgbClr val="0000CC"/>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1371600" y="1782445"/>
            <a:ext cx="7909560" cy="706755"/>
          </a:xfrm>
          <a:prstGeom prst="rect">
            <a:avLst/>
          </a:prstGeom>
        </p:spPr>
        <p:txBody>
          <a:bodyPr wrap="square">
            <a:spAutoFit/>
          </a:bodyPr>
          <a:lstStyle/>
          <a:p>
            <a:pPr algn="l"/>
            <a:r>
              <a:rPr lang="en-US" sz="2000" b="1" u="sng" dirty="0">
                <a:solidFill>
                  <a:srgbClr val="0000CC"/>
                </a:solidFill>
                <a:latin typeface="Times New Roman" panose="02020603050405020304" pitchFamily="18" charset="0"/>
                <a:cs typeface="Times New Roman" panose="02020603050405020304" pitchFamily="18" charset="0"/>
              </a:rPr>
              <a:t>C</a:t>
            </a:r>
            <a:r>
              <a:rPr lang="en-US" sz="2000" b="1" dirty="0">
                <a:solidFill>
                  <a:srgbClr val="0000CC"/>
                </a:solidFill>
                <a:latin typeface="Times New Roman" panose="02020603050405020304" pitchFamily="18" charset="0"/>
                <a:cs typeface="Times New Roman" panose="02020603050405020304" pitchFamily="18" charset="0"/>
              </a:rPr>
              <a:t>: </a:t>
            </a:r>
            <a:r>
              <a:rPr lang="vi-VN" sz="2000" b="1" dirty="0" smtClean="0">
                <a:solidFill>
                  <a:srgbClr val="0000CC"/>
                </a:solidFill>
                <a:latin typeface="Times New Roman" panose="02020603050405020304" pitchFamily="18" charset="0"/>
                <a:cs typeface="Times New Roman" panose="02020603050405020304" pitchFamily="18" charset="0"/>
                <a:sym typeface="+mn-ea"/>
              </a:rPr>
              <a:t>Là việc nêu lên vai trò của một sự vật, hiện tượng nào đó đố</a:t>
            </a:r>
            <a:r>
              <a:rPr lang="en-US" sz="2000" b="1" dirty="0" err="1" smtClean="0">
                <a:solidFill>
                  <a:srgbClr val="0000CC"/>
                </a:solidFill>
                <a:latin typeface="Times New Roman" panose="02020603050405020304" pitchFamily="18" charset="0"/>
                <a:cs typeface="Times New Roman" panose="02020603050405020304" pitchFamily="18" charset="0"/>
                <a:sym typeface="+mn-ea"/>
              </a:rPr>
              <a:t>i</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vi-VN" sz="2000" b="1" dirty="0" smtClean="0">
                <a:solidFill>
                  <a:srgbClr val="0000CC"/>
                </a:solidFill>
                <a:latin typeface="Times New Roman" panose="02020603050405020304" pitchFamily="18" charset="0"/>
                <a:cs typeface="Times New Roman" panose="02020603050405020304" pitchFamily="18" charset="0"/>
                <a:sym typeface="+mn-ea"/>
              </a:rPr>
              <a:t>với cuộc</a:t>
            </a:r>
            <a:r>
              <a:rPr lang="en-US" sz="2000" b="1" dirty="0" smtClean="0">
                <a:solidFill>
                  <a:srgbClr val="0000CC"/>
                </a:solidFill>
                <a:latin typeface="Times New Roman" panose="02020603050405020304" pitchFamily="18" charset="0"/>
                <a:cs typeface="Times New Roman" panose="02020603050405020304" pitchFamily="18" charset="0"/>
                <a:sym typeface="+mn-ea"/>
              </a:rPr>
              <a:t> </a:t>
            </a:r>
            <a:r>
              <a:rPr lang="vi-VN" sz="2000" b="1" dirty="0" smtClean="0">
                <a:solidFill>
                  <a:srgbClr val="0000CC"/>
                </a:solidFill>
                <a:latin typeface="Times New Roman" panose="02020603050405020304" pitchFamily="18" charset="0"/>
                <a:cs typeface="Times New Roman" panose="02020603050405020304" pitchFamily="18" charset="0"/>
                <a:sym typeface="+mn-ea"/>
              </a:rPr>
              <a:t>sống của con người.</a:t>
            </a:r>
            <a:endParaRPr lang="en-US" sz="2000" b="1" dirty="0" smtClean="0">
              <a:solidFill>
                <a:srgbClr val="0000CC"/>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609600" y="2419350"/>
            <a:ext cx="8027035" cy="368300"/>
          </a:xfrm>
          <a:prstGeom prst="rect">
            <a:avLst/>
          </a:prstGeom>
        </p:spPr>
        <p:txBody>
          <a:bodyPr wrap="square">
            <a:spAutoFit/>
          </a:bodyPr>
          <a:lstStyle/>
          <a:p>
            <a:pPr marL="228600" lvl="0" indent="-228600" algn="ctr">
              <a:lnSpc>
                <a:spcPct val="90000"/>
              </a:lnSpc>
              <a:spcBef>
                <a:spcPts val="1000"/>
              </a:spcBef>
              <a:defRPr/>
            </a:pPr>
            <a:r>
              <a:rPr lang="en-US" sz="2000" b="1" u="sng" dirty="0">
                <a:solidFill>
                  <a:srgbClr val="0000CC"/>
                </a:solidFill>
                <a:latin typeface="Times New Roman" panose="02020603050405020304" pitchFamily="18" charset="0"/>
                <a:cs typeface="Times New Roman" panose="02020603050405020304" pitchFamily="18" charset="0"/>
              </a:rPr>
              <a:t>D</a:t>
            </a:r>
            <a:r>
              <a:rPr lang="en-US" sz="2000" b="1" dirty="0">
                <a:solidFill>
                  <a:srgbClr val="0000CC"/>
                </a:solidFill>
                <a:latin typeface="Times New Roman" panose="02020603050405020304" pitchFamily="18" charset="0"/>
                <a:cs typeface="Times New Roman" panose="02020603050405020304" pitchFamily="18" charset="0"/>
              </a:rPr>
              <a:t>: </a:t>
            </a:r>
            <a:r>
              <a:rPr lang="vi-VN" sz="2000" b="1" dirty="0" smtClean="0">
                <a:solidFill>
                  <a:srgbClr val="0000CC"/>
                </a:solidFill>
                <a:latin typeface="+mj-lt"/>
                <a:sym typeface="+mn-ea"/>
              </a:rPr>
              <a:t>Là việc chỉ ra cách thức thực hiện một công việc nào đó.</a:t>
            </a:r>
            <a:endParaRPr lang="vi-VN" sz="2000" b="1" dirty="0" smtClean="0">
              <a:solidFill>
                <a:srgbClr val="0000CC"/>
              </a:solidFill>
              <a:latin typeface="+mj-lt"/>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549"/>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049"/>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549"/>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049"/>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50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50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50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70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11"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500"/>
                            </p:stCondLst>
                            <p:childTnLst>
                              <p:par>
                                <p:cTn id="97" presetID="63" presetClass="path" presetSubtype="0" accel="50000" decel="50000" fill="hold" nodeType="afterEffect">
                                  <p:stCondLst>
                                    <p:cond delay="0"/>
                                  </p:stCondLst>
                                  <p:childTnLst>
                                    <p:animMotion origin="layout" path="M -8.33333E-7 -4.81481E-6 L 0.54809 0.30024 " pathEditMode="relative" rAng="0" ptsTypes="AA">
                                      <p:cBhvr>
                                        <p:cTn id="98" dur="2000" fill="hold"/>
                                        <p:tgtEl>
                                          <p:spTgt spid="5"/>
                                        </p:tgtEl>
                                        <p:attrNameLst>
                                          <p:attrName>ppt_x</p:attrName>
                                          <p:attrName>ppt_y</p:attrName>
                                        </p:attrNameLst>
                                      </p:cBhvr>
                                      <p:rCtr x="27396" y="15000"/>
                                    </p:animMotion>
                                  </p:childTnLst>
                                </p:cTn>
                              </p:par>
                            </p:childTnLst>
                          </p:cTn>
                        </p:par>
                        <p:par>
                          <p:cTn id="99" fill="hold">
                            <p:stCondLst>
                              <p:cond delay="350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40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60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11"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500"/>
                            </p:stCondLst>
                            <p:childTnLst>
                              <p:par>
                                <p:cTn id="149" presetID="63" presetClass="path" presetSubtype="0" accel="50000" decel="50000" fill="hold" nodeType="afterEffect">
                                  <p:stCondLst>
                                    <p:cond delay="0"/>
                                  </p:stCondLst>
                                  <p:childTnLst>
                                    <p:animMotion origin="layout" path="M -8.33333E-7 -4.81481E-6 L 0.33316 0.30024 " pathEditMode="relative" rAng="0" ptsTypes="AA">
                                      <p:cBhvr>
                                        <p:cTn id="150" dur="2000" fill="hold"/>
                                        <p:tgtEl>
                                          <p:spTgt spid="5"/>
                                        </p:tgtEl>
                                        <p:attrNameLst>
                                          <p:attrName>ppt_x</p:attrName>
                                          <p:attrName>ppt_y</p:attrName>
                                        </p:attrNameLst>
                                      </p:cBhvr>
                                      <p:rCtr x="16649" y="15000"/>
                                    </p:animMotion>
                                  </p:childTnLst>
                                </p:cTn>
                              </p:par>
                            </p:childTnLst>
                          </p:cTn>
                        </p:par>
                        <p:par>
                          <p:cTn id="151" fill="hold">
                            <p:stCondLst>
                              <p:cond delay="350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40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60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12"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50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50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40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60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11"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13"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bldLvl="0" animBg="1"/>
      <p:bldP spid="77" grpId="1" bldLvl="0" animBg="1"/>
      <p:bldP spid="45" grpId="0" animBg="1"/>
      <p:bldP spid="29" grpId="0" build="allAtOnce"/>
      <p:bldP spid="32" grpId="0" build="allAtOnce"/>
      <p:bldP spid="34"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1"/>
          <a:stretch>
            <a:fillRect/>
          </a:stretch>
        </p:blipFill>
        <p:spPr>
          <a:xfrm>
            <a:off x="5018773" y="3367163"/>
            <a:ext cx="1124999" cy="1002155"/>
          </a:xfrm>
          <a:prstGeom prst="rect">
            <a:avLst/>
          </a:prstGeom>
        </p:spPr>
      </p:pic>
      <p:pic>
        <p:nvPicPr>
          <p:cNvPr id="24" name="Picture 23"/>
          <p:cNvPicPr>
            <a:picLocks noChangeAspect="1"/>
          </p:cNvPicPr>
          <p:nvPr/>
        </p:nvPicPr>
        <p:blipFill>
          <a:blip r:embed="rId1"/>
          <a:stretch>
            <a:fillRect/>
          </a:stretch>
        </p:blipFill>
        <p:spPr>
          <a:xfrm>
            <a:off x="3007093" y="3395738"/>
            <a:ext cx="1124999" cy="1002155"/>
          </a:xfrm>
          <a:prstGeom prst="rect">
            <a:avLst/>
          </a:prstGeom>
        </p:spPr>
      </p:pic>
      <p:pic>
        <p:nvPicPr>
          <p:cNvPr id="28" name="Picture 27"/>
          <p:cNvPicPr>
            <a:picLocks noChangeAspect="1"/>
          </p:cNvPicPr>
          <p:nvPr/>
        </p:nvPicPr>
        <p:blipFill>
          <a:blip r:embed="rId1"/>
          <a:stretch>
            <a:fillRect/>
          </a:stretch>
        </p:blipFill>
        <p:spPr>
          <a:xfrm>
            <a:off x="1067177" y="3367163"/>
            <a:ext cx="1124999" cy="1002155"/>
          </a:xfrm>
          <a:prstGeom prst="rect">
            <a:avLst/>
          </a:prstGeom>
        </p:spPr>
      </p:pic>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3991" y="3321186"/>
            <a:ext cx="1422705" cy="1076706"/>
          </a:xfrm>
          <a:prstGeom prst="rect">
            <a:avLst/>
          </a:prstGeom>
        </p:spPr>
      </p:pic>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421" y="3294228"/>
            <a:ext cx="1422704" cy="1076706"/>
          </a:xfrm>
          <a:prstGeom prst="rect">
            <a:avLst/>
          </a:prstGeom>
        </p:spPr>
      </p:pic>
      <p:pic>
        <p:nvPicPr>
          <p:cNvPr id="27" name="Picture 26"/>
          <p:cNvPicPr>
            <a:picLocks noChangeAspect="1"/>
          </p:cNvPicPr>
          <p:nvPr/>
        </p:nvPicPr>
        <p:blipFill>
          <a:blip r:embed="rId3"/>
          <a:stretch>
            <a:fillRect/>
          </a:stretch>
        </p:blipFill>
        <p:spPr>
          <a:xfrm>
            <a:off x="967265" y="3288823"/>
            <a:ext cx="1423346" cy="1077192"/>
          </a:xfrm>
          <a:prstGeom prst="rect">
            <a:avLst/>
          </a:prstGeom>
        </p:spPr>
      </p:pic>
      <p:pic>
        <p:nvPicPr>
          <p:cNvPr id="11" name="Picture 10"/>
          <p:cNvPicPr>
            <a:picLocks noChangeAspect="1"/>
          </p:cNvPicPr>
          <p:nvPr/>
        </p:nvPicPr>
        <p:blipFill>
          <a:blip r:embed="rId1"/>
          <a:stretch>
            <a:fillRect/>
          </a:stretch>
        </p:blipFill>
        <p:spPr>
          <a:xfrm>
            <a:off x="7018221" y="3416612"/>
            <a:ext cx="1124999" cy="1002155"/>
          </a:xfrm>
          <a:prstGeom prst="rect">
            <a:avLst/>
          </a:prstGeom>
        </p:spPr>
      </p:pic>
      <p:pic>
        <p:nvPicPr>
          <p:cNvPr id="75" name="Picture 74"/>
          <p:cNvPicPr>
            <a:picLocks noChangeAspect="1"/>
          </p:cNvPicPr>
          <p:nvPr/>
        </p:nvPicPr>
        <p:blipFill>
          <a:blip r:embed="rId4"/>
          <a:stretch>
            <a:fillRect/>
          </a:stretch>
        </p:blipFill>
        <p:spPr>
          <a:xfrm>
            <a:off x="2191751" y="2365693"/>
            <a:ext cx="1077206" cy="695465"/>
          </a:xfrm>
          <a:prstGeom prst="rect">
            <a:avLst/>
          </a:prstGeom>
        </p:spPr>
      </p:pic>
      <p:sp>
        <p:nvSpPr>
          <p:cNvPr id="77" name="Sun 76"/>
          <p:cNvSpPr/>
          <p:nvPr/>
        </p:nvSpPr>
        <p:spPr>
          <a:xfrm>
            <a:off x="6546348" y="2959172"/>
            <a:ext cx="1946244" cy="1562337"/>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FF0000"/>
              </a:solidFill>
            </a:endParaRPr>
          </a:p>
        </p:txBody>
      </p:sp>
      <p:pic>
        <p:nvPicPr>
          <p:cNvPr id="33" name="Picture 32"/>
          <p:cNvPicPr>
            <a:picLocks noChangeAspect="1"/>
          </p:cNvPicPr>
          <p:nvPr/>
        </p:nvPicPr>
        <p:blipFill>
          <a:blip r:embed="rId5"/>
          <a:stretch>
            <a:fillRect/>
          </a:stretch>
        </p:blipFill>
        <p:spPr>
          <a:xfrm flipH="1">
            <a:off x="152401" y="590705"/>
            <a:ext cx="1494908" cy="2427078"/>
          </a:xfrm>
          <a:prstGeom prst="rect">
            <a:avLst/>
          </a:prstGeom>
        </p:spPr>
      </p:pic>
      <p:pic>
        <p:nvPicPr>
          <p:cNvPr id="5" name="Picture 4"/>
          <p:cNvPicPr>
            <a:picLocks noChangeAspect="1"/>
          </p:cNvPicPr>
          <p:nvPr/>
        </p:nvPicPr>
        <p:blipFill>
          <a:blip r:embed="rId6"/>
          <a:stretch>
            <a:fillRect/>
          </a:stretch>
        </p:blipFill>
        <p:spPr>
          <a:xfrm flipH="1">
            <a:off x="-228417" y="1918645"/>
            <a:ext cx="1762811" cy="1403720"/>
          </a:xfrm>
          <a:prstGeom prst="rect">
            <a:avLst/>
          </a:prstGeom>
        </p:spPr>
      </p:pic>
      <p:pic>
        <p:nvPicPr>
          <p:cNvPr id="16" name="Picture 15"/>
          <p:cNvPicPr>
            <a:picLocks noChangeAspect="1"/>
          </p:cNvPicPr>
          <p:nvPr/>
        </p:nvPicPr>
        <p:blipFill>
          <a:blip r:embed="rId7"/>
          <a:stretch>
            <a:fillRect/>
          </a:stretch>
        </p:blipFill>
        <p:spPr>
          <a:xfrm>
            <a:off x="228600" y="2166492"/>
            <a:ext cx="954841" cy="95042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36554" y="3249064"/>
            <a:ext cx="965831" cy="982556"/>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7064076" y="4063382"/>
            <a:ext cx="765811" cy="954901"/>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5064629" y="4063382"/>
            <a:ext cx="765811" cy="954901"/>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3052949" y="4063382"/>
            <a:ext cx="765811" cy="954901"/>
          </a:xfrm>
          <a:prstGeom prst="rect">
            <a:avLst/>
          </a:prstGeom>
        </p:spPr>
      </p:pic>
      <p:pic>
        <p:nvPicPr>
          <p:cNvPr id="30" name="Pictur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4611">
            <a:off x="1113032" y="4063382"/>
            <a:ext cx="765811" cy="954901"/>
          </a:xfrm>
          <a:prstGeom prst="rect">
            <a:avLst/>
          </a:prstGeom>
        </p:spPr>
      </p:pic>
      <p:sp>
        <p:nvSpPr>
          <p:cNvPr id="45" name="Rounded Rectangular Callout 44"/>
          <p:cNvSpPr/>
          <p:nvPr/>
        </p:nvSpPr>
        <p:spPr>
          <a:xfrm>
            <a:off x="228600" y="125730"/>
            <a:ext cx="8995410" cy="492760"/>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lnSpc>
                <a:spcPct val="80000"/>
              </a:lnSpc>
              <a:buNone/>
            </a:pPr>
            <a:r>
              <a:rPr sz="2400" b="1" i="1" dirty="0">
                <a:solidFill>
                  <a:srgbClr val="FF0000"/>
                </a:solidFill>
                <a:latin typeface="Times New Roman" panose="02020603050405020304" pitchFamily="18" charset="0"/>
                <a:sym typeface="+mn-ea"/>
              </a:rPr>
              <a:t>Người ta thường giải thích phép lập luận bằng các cách nào sau đây?</a:t>
            </a:r>
            <a:endParaRPr lang="en-US" sz="2400" b="1" i="1" dirty="0" smtClean="0">
              <a:solidFill>
                <a:srgbClr val="FF0000"/>
              </a:solidFill>
              <a:latin typeface="Times New Roman" panose="02020603050405020304" pitchFamily="18" charset="0"/>
              <a:cs typeface="Times New Roman" panose="02020603050405020304" pitchFamily="18" charset="0"/>
              <a:sym typeface="+mn-ea"/>
            </a:endParaRPr>
          </a:p>
        </p:txBody>
      </p:sp>
      <p:sp>
        <p:nvSpPr>
          <p:cNvPr id="55" name="Rectangle 54"/>
          <p:cNvSpPr/>
          <p:nvPr/>
        </p:nvSpPr>
        <p:spPr>
          <a:xfrm>
            <a:off x="1082831" y="4537858"/>
            <a:ext cx="6910951" cy="6176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0000"/>
                </a:solidFill>
                <a:latin typeface="Times New Roman" panose="02020603050405020304" pitchFamily="18" charset="0"/>
                <a:cs typeface="Times New Roman" panose="02020603050405020304" pitchFamily="18" charset="0"/>
              </a:rPr>
              <a:t>  A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 B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 C                   </a:t>
            </a:r>
            <a:r>
              <a:rPr lang="vi-VN" altLang="en-US" sz="2400">
                <a:solidFill>
                  <a:srgbClr val="FF0000"/>
                </a:solidFill>
                <a:latin typeface="Times New Roman" panose="02020603050405020304" pitchFamily="18" charset="0"/>
                <a:cs typeface="Times New Roman" panose="02020603050405020304" pitchFamily="18" charset="0"/>
              </a:rPr>
              <a:t>    </a:t>
            </a:r>
            <a:r>
              <a:rPr lang="en-US" sz="2400">
                <a:solidFill>
                  <a:srgbClr val="FF0000"/>
                </a:solidFill>
                <a:latin typeface="Times New Roman" panose="02020603050405020304" pitchFamily="18" charset="0"/>
                <a:cs typeface="Times New Roman" panose="02020603050405020304" pitchFamily="18" charset="0"/>
              </a:rPr>
              <a:t>D</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2044117" y="4063862"/>
            <a:ext cx="617273" cy="551277"/>
          </a:xfrm>
          <a:prstGeom prst="rect">
            <a:avLst/>
          </a:prstGeom>
        </p:spPr>
      </p:pic>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3974190" y="4004329"/>
            <a:ext cx="617273" cy="551277"/>
          </a:xfrm>
          <a:prstGeom prst="rect">
            <a:avLst/>
          </a:prstGeom>
        </p:spPr>
      </p:pic>
      <p:pic>
        <p:nvPicPr>
          <p:cNvPr id="14" name="Picture 13"/>
          <p:cNvPicPr>
            <a:picLocks noChangeAspect="1"/>
          </p:cNvPicPr>
          <p:nvPr/>
        </p:nvPicPr>
        <p:blipFill rotWithShape="1">
          <a:blip r:embed="rId10">
            <a:extLst>
              <a:ext uri="{BEBA8EAE-BF5A-486C-A8C5-ECC9F3942E4B}">
                <a14:imgProps xmlns:a14="http://schemas.microsoft.com/office/drawing/2010/main">
                  <a14:imgLayer r:embed="rId11">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a:fillRect/>
          </a:stretch>
        </p:blipFill>
        <p:spPr>
          <a:xfrm rot="3519568">
            <a:off x="5959932" y="4034351"/>
            <a:ext cx="617273" cy="551277"/>
          </a:xfrm>
          <a:prstGeom prst="rect">
            <a:avLst/>
          </a:prstGeom>
        </p:spPr>
      </p:pic>
      <p:sp>
        <p:nvSpPr>
          <p:cNvPr id="29" name="Rectangle 28"/>
          <p:cNvSpPr/>
          <p:nvPr/>
        </p:nvSpPr>
        <p:spPr>
          <a:xfrm>
            <a:off x="1380490" y="765810"/>
            <a:ext cx="7512685" cy="583565"/>
          </a:xfrm>
          <a:prstGeom prst="rect">
            <a:avLst/>
          </a:prstGeom>
        </p:spPr>
        <p:txBody>
          <a:bodyPr wrap="square">
            <a:spAutoFit/>
          </a:bodyPr>
          <a:lstStyle/>
          <a:p>
            <a:pPr algn="l" eaLnBrk="1" hangingPunct="1">
              <a:lnSpc>
                <a:spcPct val="80000"/>
              </a:lnSpc>
              <a:buNone/>
            </a:pPr>
            <a:r>
              <a:rPr lang="en-US" sz="2000" b="1" u="sng" dirty="0">
                <a:solidFill>
                  <a:srgbClr val="0000CC"/>
                </a:solidFill>
                <a:latin typeface="Times New Roman" panose="02020603050405020304" pitchFamily="18" charset="0"/>
                <a:cs typeface="Times New Roman" panose="02020603050405020304" pitchFamily="18" charset="0"/>
              </a:rPr>
              <a:t>A</a:t>
            </a:r>
            <a:r>
              <a:rPr lang="en-US" sz="2000" b="1" dirty="0">
                <a:solidFill>
                  <a:srgbClr val="0000CC"/>
                </a:solidFill>
                <a:latin typeface="Times New Roman" panose="02020603050405020304" pitchFamily="18" charset="0"/>
                <a:cs typeface="Times New Roman" panose="02020603050405020304" pitchFamily="18" charset="0"/>
              </a:rPr>
              <a:t>:</a:t>
            </a:r>
            <a:r>
              <a:rPr lang="vi-VN" altLang="en-US" sz="2000" b="1" dirty="0">
                <a:solidFill>
                  <a:srgbClr val="0000CC"/>
                </a:solidFill>
                <a:latin typeface="Times New Roman" panose="02020603050405020304" pitchFamily="18" charset="0"/>
                <a:cs typeface="Times New Roman" panose="02020603050405020304" pitchFamily="18" charset="0"/>
              </a:rPr>
              <a:t> </a:t>
            </a:r>
            <a:r>
              <a:rPr sz="2000" b="1" dirty="0">
                <a:solidFill>
                  <a:srgbClr val="0000CC"/>
                </a:solidFill>
                <a:latin typeface="Times New Roman" panose="02020603050405020304" pitchFamily="18" charset="0"/>
                <a:sym typeface="+mn-ea"/>
              </a:rPr>
              <a:t>Nêu định nghĩa, kể ra các biểu hiện, so sánh, đối chiếu với các hiện tượng khác.</a:t>
            </a:r>
            <a:endParaRPr lang="en-US" sz="2000" b="1" dirty="0">
              <a:solidFill>
                <a:srgbClr val="0000CC"/>
              </a:solidFill>
              <a:latin typeface="Times New Roman" panose="02020603050405020304" pitchFamily="18" charset="0"/>
              <a:cs typeface="Times New Roman" panose="02020603050405020304" pitchFamily="18" charset="0"/>
              <a:sym typeface="+mn-ea"/>
            </a:endParaRPr>
          </a:p>
        </p:txBody>
      </p:sp>
      <p:sp>
        <p:nvSpPr>
          <p:cNvPr id="31" name="Rectangle 30"/>
          <p:cNvSpPr/>
          <p:nvPr/>
        </p:nvSpPr>
        <p:spPr>
          <a:xfrm>
            <a:off x="1371600" y="1358900"/>
            <a:ext cx="7689850" cy="583565"/>
          </a:xfrm>
          <a:prstGeom prst="rect">
            <a:avLst/>
          </a:prstGeom>
        </p:spPr>
        <p:txBody>
          <a:bodyPr wrap="square">
            <a:spAutoFit/>
          </a:bodyPr>
          <a:lstStyle/>
          <a:p>
            <a:pPr algn="l" eaLnBrk="1" hangingPunct="1">
              <a:lnSpc>
                <a:spcPct val="80000"/>
              </a:lnSpc>
              <a:buNone/>
            </a:pPr>
            <a:r>
              <a:rPr lang="en-US" sz="2000" b="1" u="sng" dirty="0">
                <a:solidFill>
                  <a:srgbClr val="0000CC"/>
                </a:solidFill>
                <a:latin typeface="Times New Roman" panose="02020603050405020304" pitchFamily="18" charset="0"/>
                <a:cs typeface="Times New Roman" panose="02020603050405020304" pitchFamily="18" charset="0"/>
              </a:rPr>
              <a:t>B</a:t>
            </a:r>
            <a:r>
              <a:rPr lang="en-US" sz="2000" b="1" dirty="0">
                <a:solidFill>
                  <a:srgbClr val="0000CC"/>
                </a:solidFill>
                <a:latin typeface="Times New Roman" panose="02020603050405020304" pitchFamily="18" charset="0"/>
                <a:cs typeface="Times New Roman" panose="02020603050405020304" pitchFamily="18" charset="0"/>
              </a:rPr>
              <a:t>: </a:t>
            </a:r>
            <a:r>
              <a:rPr sz="2000" b="1" dirty="0">
                <a:solidFill>
                  <a:srgbClr val="0000CC"/>
                </a:solidFill>
                <a:latin typeface="Times New Roman" panose="02020603050405020304" pitchFamily="18" charset="0"/>
                <a:sym typeface="+mn-ea"/>
              </a:rPr>
              <a:t>Chỉ ra các mặt lợi, hại, nguyên nhân, hậu quả, cách đề phòng hoặc noi theo</a:t>
            </a:r>
            <a:r>
              <a:rPr lang="vi-VN" sz="2000" b="1" dirty="0">
                <a:solidFill>
                  <a:srgbClr val="0000CC"/>
                </a:solidFill>
                <a:latin typeface="Times New Roman" panose="02020603050405020304" pitchFamily="18" charset="0"/>
                <a:sym typeface="+mn-ea"/>
              </a:rPr>
              <a:t>.</a:t>
            </a:r>
            <a:endParaRPr lang="vi-VN" sz="2000" b="1" dirty="0">
              <a:solidFill>
                <a:srgbClr val="0000CC"/>
              </a:solidFill>
              <a:latin typeface="Times New Roman" panose="02020603050405020304" pitchFamily="18" charset="0"/>
              <a:cs typeface="Times New Roman" panose="02020603050405020304" pitchFamily="18" charset="0"/>
              <a:sym typeface="+mn-ea"/>
            </a:endParaRPr>
          </a:p>
        </p:txBody>
      </p:sp>
      <p:sp>
        <p:nvSpPr>
          <p:cNvPr id="32" name="Rectangle 31"/>
          <p:cNvSpPr/>
          <p:nvPr/>
        </p:nvSpPr>
        <p:spPr>
          <a:xfrm>
            <a:off x="1365250" y="1974215"/>
            <a:ext cx="7527925" cy="337185"/>
          </a:xfrm>
          <a:prstGeom prst="rect">
            <a:avLst/>
          </a:prstGeom>
        </p:spPr>
        <p:txBody>
          <a:bodyPr wrap="square">
            <a:spAutoFit/>
          </a:bodyPr>
          <a:lstStyle/>
          <a:p>
            <a:pPr eaLnBrk="1" hangingPunct="1">
              <a:lnSpc>
                <a:spcPct val="80000"/>
              </a:lnSpc>
              <a:buNone/>
            </a:pPr>
            <a:r>
              <a:rPr lang="en-US" sz="2000" b="1" u="sng" dirty="0">
                <a:solidFill>
                  <a:srgbClr val="0000CC"/>
                </a:solidFill>
                <a:latin typeface="Times New Roman" panose="02020603050405020304" pitchFamily="18" charset="0"/>
                <a:cs typeface="Times New Roman" panose="02020603050405020304" pitchFamily="18" charset="0"/>
              </a:rPr>
              <a:t>C</a:t>
            </a:r>
            <a:r>
              <a:rPr lang="en-US" sz="2000" b="1" dirty="0">
                <a:solidFill>
                  <a:srgbClr val="0000CC"/>
                </a:solidFill>
                <a:latin typeface="Times New Roman" panose="02020603050405020304" pitchFamily="18" charset="0"/>
                <a:cs typeface="Times New Roman" panose="02020603050405020304" pitchFamily="18" charset="0"/>
              </a:rPr>
              <a:t>:</a:t>
            </a:r>
            <a:r>
              <a:rPr lang="vi-VN" altLang="en-US" sz="2000" b="1" dirty="0">
                <a:solidFill>
                  <a:srgbClr val="0000CC"/>
                </a:solidFill>
                <a:latin typeface="Times New Roman" panose="02020603050405020304" pitchFamily="18" charset="0"/>
                <a:cs typeface="Times New Roman" panose="02020603050405020304" pitchFamily="18" charset="0"/>
              </a:rPr>
              <a:t> </a:t>
            </a:r>
            <a:r>
              <a:rPr sz="2000" b="1" dirty="0">
                <a:solidFill>
                  <a:srgbClr val="0000CC"/>
                </a:solidFill>
                <a:latin typeface="Times New Roman" panose="02020603050405020304" pitchFamily="18" charset="0"/>
                <a:sym typeface="+mn-ea"/>
              </a:rPr>
              <a:t>Dùng biện pháp nhân hóa, ẩn dụ, hoán dụ để giải thích.</a:t>
            </a:r>
            <a:endParaRPr lang="en-US" sz="2000" b="1" dirty="0">
              <a:solidFill>
                <a:srgbClr val="0000CC"/>
              </a:solidFill>
              <a:latin typeface="Times New Roman" panose="02020603050405020304" pitchFamily="18" charset="0"/>
              <a:cs typeface="Times New Roman" panose="02020603050405020304" pitchFamily="18" charset="0"/>
              <a:sym typeface="+mn-ea"/>
            </a:endParaRPr>
          </a:p>
        </p:txBody>
      </p:sp>
      <p:sp>
        <p:nvSpPr>
          <p:cNvPr id="34" name="Rectangle 33"/>
          <p:cNvSpPr/>
          <p:nvPr/>
        </p:nvSpPr>
        <p:spPr>
          <a:xfrm>
            <a:off x="1365250" y="2311400"/>
            <a:ext cx="7411085" cy="337185"/>
          </a:xfrm>
          <a:prstGeom prst="rect">
            <a:avLst/>
          </a:prstGeom>
        </p:spPr>
        <p:txBody>
          <a:bodyPr wrap="square">
            <a:spAutoFit/>
          </a:bodyPr>
          <a:lstStyle/>
          <a:p>
            <a:pPr eaLnBrk="1" hangingPunct="1">
              <a:lnSpc>
                <a:spcPct val="80000"/>
              </a:lnSpc>
              <a:buNone/>
            </a:pPr>
            <a:r>
              <a:rPr lang="en-US" sz="2000" b="1" u="sng" dirty="0">
                <a:solidFill>
                  <a:srgbClr val="0000CC"/>
                </a:solidFill>
                <a:latin typeface="Times New Roman" panose="02020603050405020304" pitchFamily="18" charset="0"/>
                <a:cs typeface="Times New Roman" panose="02020603050405020304" pitchFamily="18" charset="0"/>
              </a:rPr>
              <a:t>D</a:t>
            </a:r>
            <a:r>
              <a:rPr lang="en-US" sz="2000" b="1" dirty="0">
                <a:solidFill>
                  <a:srgbClr val="0000CC"/>
                </a:solidFill>
                <a:latin typeface="Times New Roman" panose="02020603050405020304" pitchFamily="18" charset="0"/>
                <a:cs typeface="Times New Roman" panose="02020603050405020304" pitchFamily="18" charset="0"/>
              </a:rPr>
              <a:t>: </a:t>
            </a:r>
            <a:r>
              <a:rPr sz="2000" b="1" dirty="0">
                <a:solidFill>
                  <a:srgbClr val="0000CC"/>
                </a:solidFill>
                <a:latin typeface="Times New Roman" panose="02020603050405020304" pitchFamily="18" charset="0"/>
                <a:sym typeface="+mn-ea"/>
              </a:rPr>
              <a:t>Câu A,</a:t>
            </a:r>
            <a:r>
              <a:rPr lang="vi-VN" sz="2000" b="1" dirty="0">
                <a:solidFill>
                  <a:srgbClr val="0000CC"/>
                </a:solidFill>
                <a:latin typeface="Times New Roman" panose="02020603050405020304" pitchFamily="18" charset="0"/>
                <a:sym typeface="+mn-ea"/>
              </a:rPr>
              <a:t> </a:t>
            </a:r>
            <a:r>
              <a:rPr sz="2000" b="1" dirty="0">
                <a:solidFill>
                  <a:srgbClr val="0000CC"/>
                </a:solidFill>
                <a:latin typeface="Times New Roman" panose="02020603050405020304" pitchFamily="18" charset="0"/>
                <a:sym typeface="+mn-ea"/>
              </a:rPr>
              <a:t>B đúng.  </a:t>
            </a:r>
            <a:endParaRPr lang="en-US" sz="2000" b="1" dirty="0">
              <a:solidFill>
                <a:srgbClr val="0000CC"/>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3799"/>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4299"/>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4799"/>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5299"/>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500"/>
                            </p:stCondLst>
                            <p:childTnLst>
                              <p:par>
                                <p:cTn id="45" presetID="63" presetClass="path" presetSubtype="0" accel="50000" decel="50000" fill="hold" nodeType="afterEffect">
                                  <p:stCondLst>
                                    <p:cond delay="0"/>
                                  </p:stCondLst>
                                  <p:childTnLst>
                                    <p:animMotion origin="layout" path="M -8.33333E-7 -4.81481E-6 L 0.75677 0.30996 " pathEditMode="relative" rAng="0" ptsTypes="AA">
                                      <p:cBhvr>
                                        <p:cTn id="46" dur="3000" fill="hold"/>
                                        <p:tgtEl>
                                          <p:spTgt spid="5"/>
                                        </p:tgtEl>
                                        <p:attrNameLst>
                                          <p:attrName>ppt_x</p:attrName>
                                          <p:attrName>ppt_y</p:attrName>
                                        </p:attrNameLst>
                                      </p:cBhvr>
                                      <p:rCtr x="37830" y="15486"/>
                                    </p:animMotion>
                                  </p:childTnLst>
                                </p:cTn>
                              </p:par>
                            </p:childTnLst>
                          </p:cTn>
                        </p:par>
                        <p:par>
                          <p:cTn id="47" fill="hold">
                            <p:stCondLst>
                              <p:cond delay="450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50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70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12"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500"/>
                            </p:stCondLst>
                            <p:childTnLst>
                              <p:par>
                                <p:cTn id="99" presetID="63" presetClass="path" presetSubtype="0" accel="50000" decel="50000" fill="hold" nodeType="afterEffect">
                                  <p:stCondLst>
                                    <p:cond delay="0"/>
                                  </p:stCondLst>
                                  <p:childTnLst>
                                    <p:animMotion origin="layout" path="M -8.33333E-7 -4.81481E-6 L 0.54809 0.30024 " pathEditMode="relative" rAng="0" ptsTypes="AA">
                                      <p:cBhvr>
                                        <p:cTn id="100" dur="2000" fill="hold"/>
                                        <p:tgtEl>
                                          <p:spTgt spid="5"/>
                                        </p:tgtEl>
                                        <p:attrNameLst>
                                          <p:attrName>ppt_x</p:attrName>
                                          <p:attrName>ppt_y</p:attrName>
                                        </p:attrNameLst>
                                      </p:cBhvr>
                                      <p:rCtr x="27396" y="15000"/>
                                    </p:animMotion>
                                  </p:childTnLst>
                                </p:cTn>
                              </p:par>
                            </p:childTnLst>
                          </p:cTn>
                        </p:par>
                        <p:par>
                          <p:cTn id="101" fill="hold">
                            <p:stCondLst>
                              <p:cond delay="350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40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60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13"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500"/>
                            </p:stCondLst>
                            <p:childTnLst>
                              <p:par>
                                <p:cTn id="151" presetID="63" presetClass="path" presetSubtype="0" accel="50000" decel="50000" fill="hold" nodeType="afterEffect">
                                  <p:stCondLst>
                                    <p:cond delay="0"/>
                                  </p:stCondLst>
                                  <p:childTnLst>
                                    <p:animMotion origin="layout" path="M -8.33333E-7 -4.81481E-6 L 0.33316 0.30024 " pathEditMode="relative" rAng="0" ptsTypes="AA">
                                      <p:cBhvr>
                                        <p:cTn id="152" dur="2000" fill="hold"/>
                                        <p:tgtEl>
                                          <p:spTgt spid="5"/>
                                        </p:tgtEl>
                                        <p:attrNameLst>
                                          <p:attrName>ppt_x</p:attrName>
                                          <p:attrName>ppt_y</p:attrName>
                                        </p:attrNameLst>
                                      </p:cBhvr>
                                      <p:rCtr x="16649" y="15000"/>
                                    </p:animMotion>
                                  </p:childTnLst>
                                </p:cTn>
                              </p:par>
                            </p:childTnLst>
                          </p:cTn>
                        </p:par>
                        <p:par>
                          <p:cTn id="153" fill="hold">
                            <p:stCondLst>
                              <p:cond delay="350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40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60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1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50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50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40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60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1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14"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bldLvl="0" animBg="1"/>
      <p:bldP spid="77" grpId="1" bldLvl="0" animBg="1"/>
      <p:bldP spid="45" grpId="0" animBg="1"/>
      <p:bldP spid="29" grpId="0" build="allAtOnce"/>
      <p:bldP spid="31" grpId="0" build="allAtOnce"/>
      <p:bldP spid="32" grpId="0"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14388" y="0"/>
            <a:ext cx="2328863" cy="515635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 name="图片 2" descr="4"/>
          <p:cNvPicPr>
            <a:picLocks noChangeAspect="1"/>
          </p:cNvPicPr>
          <p:nvPr/>
        </p:nvPicPr>
        <p:blipFill>
          <a:blip r:embed="rId1"/>
          <a:srcRect l="12111" t="15358" r="13324" b="9373"/>
          <a:stretch>
            <a:fillRect/>
          </a:stretch>
        </p:blipFill>
        <p:spPr>
          <a:xfrm>
            <a:off x="158115" y="2757488"/>
            <a:ext cx="3733313" cy="2141696"/>
          </a:xfrm>
          <a:prstGeom prst="rect">
            <a:avLst/>
          </a:prstGeom>
        </p:spPr>
      </p:pic>
      <p:sp>
        <p:nvSpPr>
          <p:cNvPr id="14" name="TextBox 13"/>
          <p:cNvSpPr txBox="1"/>
          <p:nvPr/>
        </p:nvSpPr>
        <p:spPr>
          <a:xfrm>
            <a:off x="878523" y="895350"/>
            <a:ext cx="2200275" cy="783590"/>
          </a:xfrm>
          <a:prstGeom prst="rect">
            <a:avLst/>
          </a:prstGeom>
          <a:noFill/>
        </p:spPr>
        <p:txBody>
          <a:bodyPr wrap="square" rtlCol="0">
            <a:spAutoFit/>
          </a:bodyPr>
          <a:lstStyle/>
          <a:p>
            <a:pPr algn="ctr"/>
            <a:r>
              <a:rPr lang="en-US" sz="4500" b="1" dirty="0" err="1" smtClean="0">
                <a:solidFill>
                  <a:srgbClr val="FF0000"/>
                </a:solidFill>
                <a:latin typeface="Times New Roman" panose="02020603050405020304" pitchFamily="18" charset="0"/>
                <a:cs typeface="Times New Roman" panose="02020603050405020304" pitchFamily="18" charset="0"/>
              </a:rPr>
              <a:t>Dặn dò</a:t>
            </a:r>
            <a:endParaRPr lang="en-US" sz="4500" b="1" dirty="0">
              <a:solidFill>
                <a:srgbClr val="FF0000"/>
              </a:solidFill>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392" y="430182"/>
            <a:ext cx="582471" cy="1061016"/>
          </a:xfrm>
          <a:prstGeom prst="rect">
            <a:avLst/>
          </a:prstGeom>
        </p:spPr>
      </p:pic>
      <p:pic>
        <p:nvPicPr>
          <p:cNvPr id="1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254" y="1987520"/>
            <a:ext cx="582471" cy="1061016"/>
          </a:xfrm>
          <a:prstGeom prst="rect">
            <a:avLst/>
          </a:prstGeom>
        </p:spPr>
      </p:pic>
      <p:pic>
        <p:nvPicPr>
          <p:cNvPr id="17"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8117" y="3587720"/>
            <a:ext cx="582471" cy="1061016"/>
          </a:xfrm>
          <a:prstGeom prst="rect">
            <a:avLst/>
          </a:prstGeom>
        </p:spPr>
      </p:pic>
      <p:sp>
        <p:nvSpPr>
          <p:cNvPr id="8" name="TextBox 7"/>
          <p:cNvSpPr txBox="1"/>
          <p:nvPr/>
        </p:nvSpPr>
        <p:spPr>
          <a:xfrm>
            <a:off x="5105400" y="3596640"/>
            <a:ext cx="3596005" cy="1337945"/>
          </a:xfrm>
          <a:prstGeom prst="rect">
            <a:avLst/>
          </a:prstGeom>
          <a:noFill/>
        </p:spPr>
        <p:txBody>
          <a:bodyPr wrap="square" rtlCol="0">
            <a:spAutoFit/>
          </a:bodyPr>
          <a:lstStyle/>
          <a:p>
            <a:r>
              <a:rPr lang="en-US" sz="2700" dirty="0" err="1" smtClean="0">
                <a:latin typeface="Times New Roman" panose="02020603050405020304" pitchFamily="18" charset="0"/>
                <a:cs typeface="Times New Roman" panose="02020603050405020304" pitchFamily="18" charset="0"/>
              </a:rPr>
              <a:t>Chuẩn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bị</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bài: ‘‘Cách làm bài văn lập luận giải thích”</a:t>
            </a:r>
            <a:endParaRPr lang="en-US" sz="27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014913" y="514350"/>
            <a:ext cx="3586163" cy="922020"/>
          </a:xfrm>
          <a:prstGeom prst="rect">
            <a:avLst/>
          </a:prstGeom>
          <a:noFill/>
        </p:spPr>
        <p:txBody>
          <a:bodyPr wrap="square" rtlCol="0">
            <a:spAutoFit/>
          </a:bodyPr>
          <a:lstStyle/>
          <a:p>
            <a:r>
              <a:rPr lang="en-US" sz="2700" dirty="0" err="1" smtClean="0">
                <a:latin typeface="Times New Roman" panose="02020603050405020304" pitchFamily="18" charset="0"/>
                <a:cs typeface="Times New Roman" panose="02020603050405020304" pitchFamily="18" charset="0"/>
              </a:rPr>
              <a:t>Vẽ</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sơ</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đồ</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tư</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duy</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tổng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kết</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bài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học</a:t>
            </a:r>
            <a:endParaRPr lang="en-US" sz="27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057775" y="1857375"/>
            <a:ext cx="3586163" cy="1337945"/>
          </a:xfrm>
          <a:prstGeom prst="rect">
            <a:avLst/>
          </a:prstGeom>
          <a:noFill/>
        </p:spPr>
        <p:txBody>
          <a:bodyPr wrap="square" rtlCol="0">
            <a:spAutoFit/>
          </a:bodyPr>
          <a:lstStyle/>
          <a:p>
            <a:pPr algn="l"/>
            <a:r>
              <a:rPr lang="en-US" sz="2700" dirty="0" err="1" smtClean="0">
                <a:latin typeface="Times New Roman" panose="02020603050405020304" pitchFamily="18" charset="0"/>
                <a:cs typeface="Times New Roman" panose="02020603050405020304" pitchFamily="18" charset="0"/>
              </a:rPr>
              <a:t>Sưu</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tầm</a:t>
            </a:r>
            <a:r>
              <a:rPr lang="en-US" sz="2700" dirty="0" smtClean="0">
                <a:latin typeface="Times New Roman" panose="02020603050405020304" pitchFamily="18" charset="0"/>
                <a:cs typeface="Times New Roman" panose="02020603050405020304" pitchFamily="18" charset="0"/>
              </a:rPr>
              <a:t> 1 </a:t>
            </a:r>
            <a:r>
              <a:rPr lang="en-US" sz="2700" dirty="0" err="1" smtClean="0">
                <a:latin typeface="Times New Roman" panose="02020603050405020304" pitchFamily="18" charset="0"/>
                <a:cs typeface="Times New Roman" panose="02020603050405020304" pitchFamily="18" charset="0"/>
              </a:rPr>
              <a:t>đoạn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văn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giải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thích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và</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nêu</a:t>
            </a:r>
            <a:r>
              <a:rPr lang="en-US" sz="2700" dirty="0" smtClean="0">
                <a:latin typeface="Times New Roman" panose="02020603050405020304" pitchFamily="18" charset="0"/>
                <a:cs typeface="Times New Roman" panose="02020603050405020304" pitchFamily="18" charset="0"/>
              </a:rPr>
              <a:t> PP </a:t>
            </a:r>
            <a:r>
              <a:rPr lang="en-US" sz="2700" dirty="0" err="1" smtClean="0">
                <a:latin typeface="Times New Roman" panose="02020603050405020304" pitchFamily="18" charset="0"/>
                <a:cs typeface="Times New Roman" panose="02020603050405020304" pitchFamily="18" charset="0"/>
              </a:rPr>
              <a:t>giải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thích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trong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đoạn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văn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đó</a:t>
            </a:r>
            <a:endParaRPr lang="en-US" sz="27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4" grpId="0"/>
      <p:bldP spid="8"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00" y="23812"/>
            <a:ext cx="9131300"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050" y="0"/>
            <a:ext cx="9157335" cy="5143500"/>
            <a:chOff x="-4895850" y="-388210"/>
            <a:chExt cx="9067800" cy="7246210"/>
          </a:xfrm>
        </p:grpSpPr>
        <p:pic>
          <p:nvPicPr>
            <p:cNvPr id="2052" name="Picture 4" descr="Kết quả hình ảnh cho ảnh động tom và jer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76800" y="-388210"/>
              <a:ext cx="9048750" cy="7246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95850" y="3409950"/>
              <a:ext cx="9067800" cy="34480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vi-VN" sz="1350">
                <a:solidFill>
                  <a:prstClr val="black"/>
                </a:solidFill>
              </a:endParaRPr>
            </a:p>
          </p:txBody>
        </p:sp>
      </p:grpSp>
      <p:pic>
        <p:nvPicPr>
          <p:cNvPr id="8" name="Picture 2" descr="Kết quả hình ảnh cho ảnh động tom và jerr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18795" y1="13595" x2="18795" y2="13595"/>
                        <a14:foregroundMark x1="18313" y1="29003" x2="18313" y2="29003"/>
                        <a14:foregroundMark x1="15181" y1="22961" x2="15181" y2="22961"/>
                        <a14:foregroundMark x1="16386" y1="18127" x2="16386" y2="18127"/>
                        <a14:foregroundMark x1="29639" y1="12387" x2="29639" y2="12387"/>
                        <a14:foregroundMark x1="28434" y1="48036" x2="28434" y2="48036"/>
                        <a14:foregroundMark x1="17349" y1="49547" x2="17349" y2="49547"/>
                        <a14:foregroundMark x1="7470" y1="53474" x2="7470" y2="53474"/>
                        <a14:foregroundMark x1="21446" y1="66767" x2="21928" y2="64350"/>
                        <a14:foregroundMark x1="29398" y1="51662" x2="29398" y2="51662"/>
                        <a14:foregroundMark x1="49639" y1="51057" x2="49639" y2="51057"/>
                        <a14:foregroundMark x1="56386" y1="52870" x2="56386" y2="52870"/>
                        <a14:foregroundMark x1="48916" y1="53474" x2="48916" y2="53474"/>
                        <a14:foregroundMark x1="32530" y1="48338" x2="32530" y2="48338"/>
                        <a14:foregroundMark x1="57108" y1="95468" x2="57108" y2="95468"/>
                        <a14:foregroundMark x1="52530" y1="93051" x2="52530" y2="93051"/>
                        <a14:foregroundMark x1="62651" y1="97281" x2="62651" y2="97281"/>
                        <a14:foregroundMark x1="51084" y1="96073" x2="53253" y2="95770"/>
                        <a14:foregroundMark x1="91566" y1="78550" x2="91566" y2="78550"/>
                        <a14:foregroundMark x1="86024" y1="66163" x2="86024" y2="66163"/>
                        <a14:foregroundMark x1="96145" y1="79758" x2="96145" y2="79758"/>
                        <a14:foregroundMark x1="91084" y1="77644" x2="91084" y2="77644"/>
                        <a14:foregroundMark x1="96145" y1="81571" x2="96145" y2="81571"/>
                        <a14:foregroundMark x1="78072" y1="52266" x2="78072" y2="52266"/>
                        <a14:foregroundMark x1="81928" y1="53474" x2="81928" y2="53474"/>
                        <a14:foregroundMark x1="83614" y1="46224" x2="83614" y2="46224"/>
                        <a14:foregroundMark x1="23133" y1="24471" x2="23133" y2="24471"/>
                        <a14:foregroundMark x1="6506" y1="29607" x2="6506" y2="29607"/>
                        <a14:foregroundMark x1="12771" y1="13595" x2="12771" y2="13595"/>
                        <a14:foregroundMark x1="22410" y1="2115" x2="22410" y2="2115"/>
                        <a14:foregroundMark x1="82169" y1="53172" x2="82169" y2="53172"/>
                        <a14:foregroundMark x1="25301" y1="49547" x2="25301" y2="49547"/>
                        <a14:foregroundMark x1="31807" y1="52568" x2="31807" y2="52568"/>
                        <a14:foregroundMark x1="34699" y1="46224" x2="34699" y2="46224"/>
                        <a14:foregroundMark x1="6747" y1="42296" x2="6747" y2="42296"/>
                        <a14:foregroundMark x1="7711" y1="44411" x2="7711" y2="44411"/>
                      </a14:backgroundRemoval>
                    </a14:imgEffect>
                  </a14:imgLayer>
                </a14:imgProps>
              </a:ext>
              <a:ext uri="{28A0092B-C50C-407E-A947-70E740481C1C}">
                <a14:useLocalDpi xmlns:a14="http://schemas.microsoft.com/office/drawing/2010/main" val="0"/>
              </a:ext>
            </a:extLst>
          </a:blip>
          <a:srcRect l="23320" t="34032" r="-1107" b="-3088"/>
          <a:stretch>
            <a:fillRect/>
          </a:stretch>
        </p:blipFill>
        <p:spPr bwMode="auto">
          <a:xfrm>
            <a:off x="4198561" y="1990725"/>
            <a:ext cx="2859465" cy="2555873"/>
          </a:xfrm>
          <a:prstGeom prst="rect">
            <a:avLst/>
          </a:prstGeom>
          <a:noFill/>
          <a:extLst>
            <a:ext uri="{909E8E84-426E-40DD-AFC4-6F175D3DCCD1}">
              <a14:hiddenFill xmlns:a14="http://schemas.microsoft.com/office/drawing/2010/main">
                <a:solidFill>
                  <a:srgbClr val="FFFFFF"/>
                </a:solidFill>
              </a14:hiddenFill>
            </a:ext>
          </a:extLst>
        </p:spPr>
      </p:pic>
      <p:sp>
        <p:nvSpPr>
          <p:cNvPr id="6" name="Hexagon 5"/>
          <p:cNvSpPr/>
          <p:nvPr/>
        </p:nvSpPr>
        <p:spPr>
          <a:xfrm>
            <a:off x="3900805" y="133350"/>
            <a:ext cx="4500245" cy="1055370"/>
          </a:xfrm>
          <a:prstGeom prst="hexag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CHUỘT </a:t>
            </a:r>
            <a:r>
              <a:rPr lang="vi-VN" sz="3200" b="1" dirty="0" smtClean="0">
                <a:solidFill>
                  <a:schemeClr val="tx1"/>
                </a:solidFill>
                <a:latin typeface="Times New Roman" panose="02020603050405020304" pitchFamily="18" charset="0"/>
                <a:cs typeface="Times New Roman" panose="02020603050405020304" pitchFamily="18" charset="0"/>
              </a:rPr>
              <a:t>J</a:t>
            </a:r>
            <a:r>
              <a:rPr lang="en-US" sz="3200" b="1" dirty="0" smtClean="0">
                <a:solidFill>
                  <a:schemeClr val="tx1"/>
                </a:solidFill>
                <a:latin typeface="Times New Roman" panose="02020603050405020304" pitchFamily="18" charset="0"/>
                <a:cs typeface="Times New Roman" panose="02020603050405020304" pitchFamily="18" charset="0"/>
              </a:rPr>
              <a:t>ERRY </a:t>
            </a:r>
            <a:r>
              <a:rPr lang="en-US" sz="3200" b="1" dirty="0">
                <a:solidFill>
                  <a:schemeClr val="tx1"/>
                </a:solidFill>
                <a:latin typeface="Times New Roman" panose="02020603050405020304" pitchFamily="18" charset="0"/>
                <a:cs typeface="Times New Roman" panose="02020603050405020304" pitchFamily="18" charset="0"/>
              </a:rPr>
              <a:t>TÌM PHO MÁT</a:t>
            </a:r>
            <a:endParaRPr lang="en-US" sz="3200" b="1" dirty="0">
              <a:solidFill>
                <a:schemeClr val="tx1"/>
              </a:solidFill>
              <a:latin typeface="Times New Roman" panose="02020603050405020304" pitchFamily="18" charset="0"/>
              <a:cs typeface="Times New Roman" panose="02020603050405020304" pitchFamily="18" charset="0"/>
            </a:endParaRPr>
          </a:p>
        </p:txBody>
      </p:sp>
      <p:pic>
        <p:nvPicPr>
          <p:cNvPr id="12" name="Picture 2" descr="Kết quả hình ảnh cho ảnh động tom và jerry"/>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0" b="100000" l="0" r="100000">
                        <a14:foregroundMark x1="18795" y1="13595" x2="18795" y2="13595"/>
                        <a14:foregroundMark x1="18313" y1="29003" x2="18313" y2="29003"/>
                        <a14:foregroundMark x1="15181" y1="22961" x2="15181" y2="22961"/>
                        <a14:foregroundMark x1="16386" y1="18127" x2="16386" y2="18127"/>
                        <a14:foregroundMark x1="29639" y1="12387" x2="29639" y2="12387"/>
                        <a14:foregroundMark x1="28434" y1="48036" x2="28434" y2="48036"/>
                        <a14:foregroundMark x1="17349" y1="49547" x2="17349" y2="49547"/>
                        <a14:foregroundMark x1="7470" y1="53474" x2="7470" y2="53474"/>
                        <a14:foregroundMark x1="21446" y1="66767" x2="21928" y2="64350"/>
                        <a14:foregroundMark x1="29398" y1="51662" x2="29398" y2="51662"/>
                        <a14:foregroundMark x1="49639" y1="51057" x2="49639" y2="51057"/>
                        <a14:foregroundMark x1="56386" y1="52870" x2="56386" y2="52870"/>
                        <a14:foregroundMark x1="48916" y1="53474" x2="48916" y2="53474"/>
                        <a14:foregroundMark x1="32530" y1="48338" x2="32530" y2="48338"/>
                        <a14:foregroundMark x1="57108" y1="95468" x2="57108" y2="95468"/>
                        <a14:foregroundMark x1="52530" y1="93051" x2="52530" y2="93051"/>
                        <a14:foregroundMark x1="62651" y1="97281" x2="62651" y2="97281"/>
                        <a14:foregroundMark x1="51084" y1="96073" x2="53253" y2="95770"/>
                        <a14:foregroundMark x1="91566" y1="78550" x2="91566" y2="78550"/>
                        <a14:foregroundMark x1="86024" y1="66163" x2="86024" y2="66163"/>
                        <a14:foregroundMark x1="96145" y1="79758" x2="96145" y2="79758"/>
                        <a14:foregroundMark x1="91084" y1="77644" x2="91084" y2="77644"/>
                        <a14:foregroundMark x1="96145" y1="81571" x2="96145" y2="81571"/>
                        <a14:foregroundMark x1="78072" y1="52266" x2="78072" y2="52266"/>
                        <a14:foregroundMark x1="81928" y1="53474" x2="81928" y2="53474"/>
                        <a14:foregroundMark x1="83614" y1="46224" x2="83614" y2="46224"/>
                        <a14:foregroundMark x1="23133" y1="24471" x2="23133" y2="24471"/>
                        <a14:foregroundMark x1="6506" y1="29607" x2="6506" y2="29607"/>
                        <a14:foregroundMark x1="12771" y1="13595" x2="12771" y2="13595"/>
                        <a14:foregroundMark x1="22410" y1="2115" x2="22410" y2="2115"/>
                        <a14:foregroundMark x1="82169" y1="53172" x2="82169" y2="53172"/>
                        <a14:foregroundMark x1="25301" y1="49547" x2="25301" y2="49547"/>
                        <a14:foregroundMark x1="31807" y1="52568" x2="31807" y2="52568"/>
                        <a14:foregroundMark x1="34699" y1="46224" x2="34699" y2="46224"/>
                        <a14:foregroundMark x1="6747" y1="42296" x2="6747" y2="42296"/>
                        <a14:foregroundMark x1="7711" y1="44411" x2="7711" y2="44411"/>
                        <a14:backgroundMark x1="28193" y1="46526" x2="28193" y2="46526"/>
                        <a14:backgroundMark x1="35181" y1="46224" x2="35181" y2="46224"/>
                        <a14:backgroundMark x1="31325" y1="51662" x2="31325" y2="51662"/>
                        <a14:backgroundMark x1="26024" y1="46526" x2="26024" y2="46526"/>
                        <a14:backgroundMark x1="26747" y1="50453" x2="26747" y2="50453"/>
                        <a14:backgroundMark x1="36145" y1="54683" x2="36145" y2="54683"/>
                        <a14:backgroundMark x1="37590" y1="53776" x2="37590" y2="53776"/>
                        <a14:backgroundMark x1="38795" y1="56798" x2="38795" y2="56798"/>
                        <a14:backgroundMark x1="40241" y1="58308" x2="40241" y2="58308"/>
                      </a14:backgroundRemoval>
                    </a14:imgEffect>
                  </a14:imgLayer>
                </a14:imgProps>
              </a:ext>
              <a:ext uri="{28A0092B-C50C-407E-A947-70E740481C1C}">
                <a14:useLocalDpi xmlns:a14="http://schemas.microsoft.com/office/drawing/2010/main" val="0"/>
              </a:ext>
            </a:extLst>
          </a:blip>
          <a:srcRect r="61023" b="36103"/>
          <a:stretch>
            <a:fillRect/>
          </a:stretch>
        </p:blipFill>
        <p:spPr bwMode="auto">
          <a:xfrm>
            <a:off x="2686667" y="935095"/>
            <a:ext cx="1066850" cy="1760913"/>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127250" y="3143250"/>
            <a:ext cx="2803525" cy="14909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prstClr val="white"/>
                </a:solidFill>
              </a:rPr>
              <a:t>CHỌN ĐÁP ÁN ĐÚNG - SAI</a:t>
            </a:r>
            <a:endParaRPr lang="vi-VN" sz="2800" dirty="0">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repeatCount="indefinite" fill="hold" grpId="0" nodeType="withEffect">
                                  <p:stCondLst>
                                    <p:cond delay="0"/>
                                  </p:stCondLst>
                                  <p:iterate type="lt">
                                    <p:tmPct val="10000"/>
                                  </p:iterate>
                                  <p:childTnLst>
                                    <p:animClr clrSpc="rgb" dir="cw">
                                      <p:cBhvr override="childStyle">
                                        <p:cTn id="6" dur="500" fill="hold"/>
                                        <p:tgtEl>
                                          <p:spTgt spid="6"/>
                                        </p:tgtEl>
                                        <p:attrNameLst>
                                          <p:attrName>style.color</p:attrName>
                                        </p:attrNameLst>
                                      </p:cBhvr>
                                      <p:to>
                                        <a:schemeClr val="accent2"/>
                                      </p:to>
                                    </p:animClr>
                                    <p:animClr clrSpc="rgb" dir="cw">
                                      <p:cBhvr>
                                        <p:cTn id="7" dur="500" fill="hold"/>
                                        <p:tgtEl>
                                          <p:spTgt spid="6"/>
                                        </p:tgtEl>
                                        <p:attrNameLst>
                                          <p:attrName>fillcolor</p:attrName>
                                        </p:attrNameLst>
                                      </p:cBhvr>
                                      <p:to>
                                        <a:schemeClr val="accent2"/>
                                      </p:to>
                                    </p:animClr>
                                    <p:set>
                                      <p:cBhvr>
                                        <p:cTn id="8" dur="500" fill="hold"/>
                                        <p:tgtEl>
                                          <p:spTgt spid="6"/>
                                        </p:tgtEl>
                                        <p:attrNameLst>
                                          <p:attrName>fill.type</p:attrName>
                                        </p:attrNameLst>
                                      </p:cBhvr>
                                      <p:to>
                                        <p:strVal val="solid"/>
                                      </p:to>
                                    </p:set>
                                    <p:anim to="1.5" calcmode="lin" valueType="num">
                                      <p:cBhvr override="childStyle">
                                        <p:cTn id="9" dur="500" fill="hold"/>
                                        <p:tgtEl>
                                          <p:spTgt spid="6"/>
                                        </p:tgtEl>
                                        <p:attrNameLst>
                                          <p:attrName>style.fontSize</p:attrName>
                                        </p:attrNameLst>
                                      </p:cBhvr>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2"/>
                                        </p:tgtEl>
                                      </p:cBhvr>
                                    </p:animEffect>
                                    <p:animScale>
                                      <p:cBhvr>
                                        <p:cTn id="18"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p:dissolv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4692650" y="590550"/>
            <a:ext cx="1017270" cy="888365"/>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sp>
        <p:nvSpPr>
          <p:cNvPr id="17" name="Freeform 16"/>
          <p:cNvSpPr/>
          <p:nvPr/>
        </p:nvSpPr>
        <p:spPr>
          <a:xfrm>
            <a:off x="1659890" y="590550"/>
            <a:ext cx="1079500" cy="915035"/>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pic>
        <p:nvPicPr>
          <p:cNvPr id="1034" name="Picture 10" descr="Kết quả hình ảnh cho jer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8455" y="2343150"/>
            <a:ext cx="508000" cy="88519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ết quả hình ảnh cho jerr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0933" y="742648"/>
            <a:ext cx="835837" cy="13946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iếng pho mát 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1819275" y="819150"/>
            <a:ext cx="691515" cy="5734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mèo t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4765675" y="667385"/>
            <a:ext cx="870585" cy="7226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501" y="141727"/>
            <a:ext cx="824449"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prstClr val="white"/>
                </a:solidFill>
              </a:rPr>
              <a:t>SAI</a:t>
            </a:r>
            <a:endParaRPr lang="vi-VN" sz="2400">
              <a:solidFill>
                <a:prstClr val="white"/>
              </a:solidFill>
            </a:endParaRPr>
          </a:p>
        </p:txBody>
      </p:sp>
      <p:sp>
        <p:nvSpPr>
          <p:cNvPr id="18" name="Rectangle 17"/>
          <p:cNvSpPr/>
          <p:nvPr/>
        </p:nvSpPr>
        <p:spPr>
          <a:xfrm>
            <a:off x="4648455" y="133472"/>
            <a:ext cx="1106646"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solidFill>
                  <a:prstClr val="white"/>
                </a:solidFill>
              </a:rPr>
              <a:t>ĐÚNG</a:t>
            </a:r>
            <a:endParaRPr lang="vi-VN" sz="2400" dirty="0">
              <a:solidFill>
                <a:prstClr val="white"/>
              </a:solidFill>
            </a:endParaRPr>
          </a:p>
        </p:txBody>
      </p:sp>
      <p:pic>
        <p:nvPicPr>
          <p:cNvPr id="3080" name="Picture 8" descr="Kết quả hình ảnh cho mèo to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a:fillRect/>
          </a:stretch>
        </p:blipFill>
        <p:spPr bwMode="auto">
          <a:xfrm>
            <a:off x="685550" y="1962069"/>
            <a:ext cx="827267" cy="1763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95400" y="1390015"/>
            <a:ext cx="7729855" cy="3784600"/>
          </a:xfrm>
          <a:prstGeom prst="rect">
            <a:avLst/>
          </a:prstGeom>
          <a:noFill/>
        </p:spPr>
        <p:txBody>
          <a:bodyPr wrap="square" rtlCol="0">
            <a:spAutoFit/>
          </a:bodyPr>
          <a:lstStyle/>
          <a:p>
            <a:pPr algn="just"/>
            <a:r>
              <a:rPr lang="vi-VN" sz="2000" b="1" dirty="0" smtClean="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 Đây là đoạn văn chứng minh?</a:t>
            </a:r>
            <a:endParaRPr lang="vi-VN" sz="2400" b="1" dirty="0" smtClean="0">
              <a:solidFill>
                <a:srgbClr val="FF0000"/>
              </a:solidFill>
              <a:latin typeface="Times New Roman" panose="02020603050405020304" pitchFamily="18" charset="0"/>
              <a:cs typeface="Times New Roman" panose="02020603050405020304" pitchFamily="18" charset="0"/>
            </a:endParaRPr>
          </a:p>
          <a:p>
            <a:pPr algn="just"/>
            <a:r>
              <a:rPr lang="vi-VN" sz="2400" dirty="0" smtClean="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 Quyền </a:t>
            </a:r>
            <a:r>
              <a:rPr lang="vi-VN" sz="2400" b="1" dirty="0">
                <a:solidFill>
                  <a:srgbClr val="000000"/>
                </a:solidFill>
                <a:latin typeface="Times New Roman" panose="02020603050405020304" pitchFamily="18" charset="0"/>
                <a:cs typeface="Times New Roman" panose="02020603050405020304" pitchFamily="18" charset="0"/>
              </a:rPr>
              <a:t>tự do là của quý báu nhất của loài người. Không có tự do người ta cũng chỉ như súc vật.</a:t>
            </a:r>
            <a:endParaRPr lang="vi-VN" sz="2400" b="1" dirty="0">
              <a:solidFill>
                <a:srgbClr val="000000"/>
              </a:solidFill>
              <a:latin typeface="Times New Roman" panose="02020603050405020304" pitchFamily="18" charset="0"/>
              <a:cs typeface="Times New Roman" panose="02020603050405020304" pitchFamily="18" charset="0"/>
            </a:endParaRPr>
          </a:p>
          <a:p>
            <a:pPr algn="just"/>
            <a:r>
              <a:rPr lang="vi-VN" sz="2400" b="1" dirty="0">
                <a:solidFill>
                  <a:srgbClr val="000000"/>
                </a:solidFill>
                <a:latin typeface="Times New Roman" panose="02020603050405020304" pitchFamily="18" charset="0"/>
                <a:cs typeface="Times New Roman" panose="02020603050405020304" pitchFamily="18" charset="0"/>
              </a:rPr>
              <a:t> </a:t>
            </a:r>
            <a:r>
              <a:rPr lang="vi-VN" sz="2400" b="1" dirty="0" smtClean="0">
                <a:solidFill>
                  <a:srgbClr val="000000"/>
                </a:solidFill>
                <a:latin typeface="Times New Roman" panose="02020603050405020304" pitchFamily="18" charset="0"/>
                <a:cs typeface="Times New Roman" panose="02020603050405020304" pitchFamily="18" charset="0"/>
              </a:rPr>
              <a:t>   Tự </a:t>
            </a:r>
            <a:r>
              <a:rPr lang="vi-VN" sz="2400" b="1" dirty="0">
                <a:solidFill>
                  <a:srgbClr val="000000"/>
                </a:solidFill>
                <a:latin typeface="Times New Roman" panose="02020603050405020304" pitchFamily="18" charset="0"/>
                <a:cs typeface="Times New Roman" panose="02020603050405020304" pitchFamily="18" charset="0"/>
              </a:rPr>
              <a:t>do đây không phải nghĩa là hoàn toàn muốn làm gì thì làm: một thứ tự do vô tổ chức và vô ý thức. Vì loài người sống thành đoàn thể, sống thành xã hội cho nên phải hiểu tự do có nghĩa là muốn làm gì thì làm, nhưng làm theo lẽ phải, theo lí trí, để không phạm tới tự do của người khác và không phạm đến quyền lợi chung của đoàn thể.</a:t>
            </a:r>
            <a:endParaRPr lang="vi-VN" sz="2400" b="1" dirty="0">
              <a:solidFill>
                <a:srgbClr val="000000"/>
              </a:solidFill>
              <a:effectLst/>
              <a:latin typeface="Times New Roman" panose="02020603050405020304" pitchFamily="18" charset="0"/>
              <a:cs typeface="Times New Roman" panose="02020603050405020304" pitchFamily="18" charset="0"/>
            </a:endParaRPr>
          </a:p>
        </p:txBody>
      </p:sp>
      <p:sp>
        <p:nvSpPr>
          <p:cNvPr id="14" name="Rounded Rectangle 13"/>
          <p:cNvSpPr/>
          <p:nvPr/>
        </p:nvSpPr>
        <p:spPr>
          <a:xfrm>
            <a:off x="3276656" y="153528"/>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15</a:t>
            </a:r>
            <a:endParaRPr lang="en-US" sz="2100">
              <a:solidFill>
                <a:prstClr val="white"/>
              </a:solidFill>
            </a:endParaRPr>
          </a:p>
        </p:txBody>
      </p:sp>
      <p:sp>
        <p:nvSpPr>
          <p:cNvPr id="15" name="Rounded Rectangle 14"/>
          <p:cNvSpPr/>
          <p:nvPr/>
        </p:nvSpPr>
        <p:spPr>
          <a:xfrm>
            <a:off x="3272846" y="191898"/>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14</a:t>
            </a:r>
            <a:endParaRPr lang="en-US" sz="2100">
              <a:solidFill>
                <a:prstClr val="white"/>
              </a:solidFill>
            </a:endParaRPr>
          </a:p>
        </p:txBody>
      </p:sp>
      <p:sp>
        <p:nvSpPr>
          <p:cNvPr id="19" name="Rounded Rectangle 18"/>
          <p:cNvSpPr/>
          <p:nvPr/>
        </p:nvSpPr>
        <p:spPr>
          <a:xfrm>
            <a:off x="3276656" y="14146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13</a:t>
            </a:r>
            <a:endParaRPr lang="en-US" sz="2100">
              <a:solidFill>
                <a:prstClr val="white"/>
              </a:solidFill>
            </a:endParaRPr>
          </a:p>
        </p:txBody>
      </p:sp>
      <p:sp>
        <p:nvSpPr>
          <p:cNvPr id="20" name="Rounded Rectangle 19"/>
          <p:cNvSpPr/>
          <p:nvPr/>
        </p:nvSpPr>
        <p:spPr>
          <a:xfrm>
            <a:off x="3276600" y="134620"/>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12</a:t>
            </a:r>
            <a:endParaRPr lang="en-US" sz="2100">
              <a:solidFill>
                <a:prstClr val="white"/>
              </a:solidFill>
            </a:endParaRPr>
          </a:p>
        </p:txBody>
      </p:sp>
      <p:sp>
        <p:nvSpPr>
          <p:cNvPr id="21" name="Rounded Rectangle 20"/>
          <p:cNvSpPr/>
          <p:nvPr/>
        </p:nvSpPr>
        <p:spPr>
          <a:xfrm>
            <a:off x="3276656" y="141801"/>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11</a:t>
            </a:r>
            <a:endParaRPr lang="en-US" sz="2100">
              <a:solidFill>
                <a:prstClr val="white"/>
              </a:solidFill>
            </a:endParaRPr>
          </a:p>
        </p:txBody>
      </p:sp>
      <p:sp>
        <p:nvSpPr>
          <p:cNvPr id="22" name="Rounded Rectangle 21"/>
          <p:cNvSpPr/>
          <p:nvPr/>
        </p:nvSpPr>
        <p:spPr>
          <a:xfrm>
            <a:off x="3272846" y="153528"/>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10</a:t>
            </a:r>
            <a:endParaRPr lang="en-US" sz="2100">
              <a:solidFill>
                <a:prstClr val="white"/>
              </a:solidFill>
            </a:endParaRPr>
          </a:p>
        </p:txBody>
      </p:sp>
      <p:sp>
        <p:nvSpPr>
          <p:cNvPr id="23" name="Rounded Rectangle 22"/>
          <p:cNvSpPr/>
          <p:nvPr/>
        </p:nvSpPr>
        <p:spPr>
          <a:xfrm>
            <a:off x="3272552" y="1538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09</a:t>
            </a:r>
            <a:endParaRPr lang="en-US" sz="2100">
              <a:solidFill>
                <a:prstClr val="white"/>
              </a:solidFill>
            </a:endParaRPr>
          </a:p>
        </p:txBody>
      </p:sp>
      <p:sp>
        <p:nvSpPr>
          <p:cNvPr id="24" name="Rounded Rectangle 23"/>
          <p:cNvSpPr/>
          <p:nvPr/>
        </p:nvSpPr>
        <p:spPr>
          <a:xfrm>
            <a:off x="3272849" y="191628"/>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08</a:t>
            </a:r>
            <a:endParaRPr lang="en-US" sz="2100">
              <a:solidFill>
                <a:prstClr val="white"/>
              </a:solidFill>
            </a:endParaRPr>
          </a:p>
        </p:txBody>
      </p:sp>
      <p:sp>
        <p:nvSpPr>
          <p:cNvPr id="25" name="Rounded Rectangle 24"/>
          <p:cNvSpPr/>
          <p:nvPr/>
        </p:nvSpPr>
        <p:spPr>
          <a:xfrm>
            <a:off x="3276656" y="191628"/>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07</a:t>
            </a:r>
            <a:endParaRPr lang="en-US" sz="2100">
              <a:solidFill>
                <a:prstClr val="white"/>
              </a:solidFill>
            </a:endParaRPr>
          </a:p>
        </p:txBody>
      </p:sp>
      <p:sp>
        <p:nvSpPr>
          <p:cNvPr id="26" name="Rounded Rectangle 25"/>
          <p:cNvSpPr/>
          <p:nvPr/>
        </p:nvSpPr>
        <p:spPr>
          <a:xfrm>
            <a:off x="3276656" y="153622"/>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06</a:t>
            </a:r>
            <a:endParaRPr lang="en-US" sz="2100">
              <a:solidFill>
                <a:prstClr val="white"/>
              </a:solidFill>
            </a:endParaRPr>
          </a:p>
        </p:txBody>
      </p:sp>
      <p:sp>
        <p:nvSpPr>
          <p:cNvPr id="27" name="Rounded Rectangle 26"/>
          <p:cNvSpPr/>
          <p:nvPr/>
        </p:nvSpPr>
        <p:spPr>
          <a:xfrm>
            <a:off x="3272846" y="153528"/>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05</a:t>
            </a:r>
            <a:endParaRPr lang="en-US" sz="2100">
              <a:solidFill>
                <a:prstClr val="white"/>
              </a:solidFill>
            </a:endParaRPr>
          </a:p>
        </p:txBody>
      </p:sp>
      <p:sp>
        <p:nvSpPr>
          <p:cNvPr id="28" name="Rounded Rectangle 27"/>
          <p:cNvSpPr/>
          <p:nvPr/>
        </p:nvSpPr>
        <p:spPr>
          <a:xfrm>
            <a:off x="3276656" y="153528"/>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04</a:t>
            </a:r>
            <a:endParaRPr lang="en-US" sz="2100">
              <a:solidFill>
                <a:prstClr val="white"/>
              </a:solidFill>
            </a:endParaRPr>
          </a:p>
        </p:txBody>
      </p:sp>
      <p:sp>
        <p:nvSpPr>
          <p:cNvPr id="29" name="Rounded Rectangle 28"/>
          <p:cNvSpPr/>
          <p:nvPr/>
        </p:nvSpPr>
        <p:spPr>
          <a:xfrm>
            <a:off x="3272732" y="191501"/>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03</a:t>
            </a:r>
            <a:endParaRPr lang="en-US" sz="2100">
              <a:solidFill>
                <a:prstClr val="white"/>
              </a:solidFill>
            </a:endParaRPr>
          </a:p>
        </p:txBody>
      </p:sp>
      <p:sp>
        <p:nvSpPr>
          <p:cNvPr id="30" name="Rounded Rectangle 29"/>
          <p:cNvSpPr/>
          <p:nvPr/>
        </p:nvSpPr>
        <p:spPr>
          <a:xfrm>
            <a:off x="3272732" y="1916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02</a:t>
            </a:r>
            <a:endParaRPr lang="en-US" sz="2100">
              <a:solidFill>
                <a:prstClr val="white"/>
              </a:solidFill>
            </a:endParaRPr>
          </a:p>
        </p:txBody>
      </p:sp>
      <p:sp>
        <p:nvSpPr>
          <p:cNvPr id="31" name="Rounded Rectangle 30"/>
          <p:cNvSpPr/>
          <p:nvPr/>
        </p:nvSpPr>
        <p:spPr>
          <a:xfrm>
            <a:off x="3276656" y="191591"/>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01</a:t>
            </a:r>
            <a:endParaRPr lang="en-US" sz="2100">
              <a:solidFill>
                <a:prstClr val="white"/>
              </a:solidFill>
            </a:endParaRPr>
          </a:p>
        </p:txBody>
      </p:sp>
      <p:sp>
        <p:nvSpPr>
          <p:cNvPr id="32" name="Rounded Rectangle 31"/>
          <p:cNvSpPr/>
          <p:nvPr/>
        </p:nvSpPr>
        <p:spPr>
          <a:xfrm>
            <a:off x="3276656" y="153528"/>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rPr>
              <a:t>00</a:t>
            </a:r>
            <a:endParaRPr lang="en-US" sz="2100" dirty="0">
              <a:solidFill>
                <a:prstClr val="white"/>
              </a:solidFill>
            </a:endParaRPr>
          </a:p>
        </p:txBody>
      </p:sp>
      <p:pic>
        <p:nvPicPr>
          <p:cNvPr id="33"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380314" y="666955"/>
            <a:ext cx="444016" cy="592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23" presetClass="emph" presetSubtype="0" fill="hold" grpId="0" nodeType="clickEffect">
                                  <p:stCondLst>
                                    <p:cond delay="0"/>
                                  </p:stCondLst>
                                  <p:childTnLst>
                                    <p:animClr clrSpc="hsl" dir="cw">
                                      <p:cBhvr override="childStyle">
                                        <p:cTn id="13" dur="500" fill="hold"/>
                                        <p:tgtEl>
                                          <p:spTgt spid="16"/>
                                        </p:tgtEl>
                                        <p:attrNameLst>
                                          <p:attrName>style.color</p:attrName>
                                        </p:attrNameLst>
                                      </p:cBhvr>
                                      <p:by>
                                        <p:hsl h="10842353" s="0" l="0"/>
                                      </p:by>
                                    </p:animClr>
                                    <p:animClr clrSpc="hsl" dir="cw">
                                      <p:cBhvr>
                                        <p:cTn id="14" dur="500" fill="hold"/>
                                        <p:tgtEl>
                                          <p:spTgt spid="16"/>
                                        </p:tgtEl>
                                        <p:attrNameLst>
                                          <p:attrName>fillcolor</p:attrName>
                                        </p:attrNameLst>
                                      </p:cBhvr>
                                      <p:by>
                                        <p:hsl h="10842353" s="0" l="0"/>
                                      </p:by>
                                    </p:animClr>
                                    <p:animClr clrSpc="hsl" dir="cw">
                                      <p:cBhvr>
                                        <p:cTn id="15" dur="500" fill="hold"/>
                                        <p:tgtEl>
                                          <p:spTgt spid="16"/>
                                        </p:tgtEl>
                                        <p:attrNameLst>
                                          <p:attrName>stroke.color</p:attrName>
                                        </p:attrNameLst>
                                      </p:cBhvr>
                                      <p:by>
                                        <p:hsl h="10842353" s="0" l="0"/>
                                      </p:by>
                                    </p:animClr>
                                    <p:set>
                                      <p:cBhvr>
                                        <p:cTn id="16" dur="500" fill="hold"/>
                                        <p:tgtEl>
                                          <p:spTgt spid="16"/>
                                        </p:tgtEl>
                                        <p:attrNameLst>
                                          <p:attrName>fill.type</p:attrName>
                                        </p:attrNameLst>
                                      </p:cBhvr>
                                      <p:to>
                                        <p:strVal val="solid"/>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childTnLst>
                                </p:cTn>
                              </p:par>
                              <p:par>
                                <p:cTn id="20" presetID="56" presetClass="path" presetSubtype="0" accel="50000" decel="50000" fill="hold" nodeType="withEffect">
                                  <p:stCondLst>
                                    <p:cond delay="0"/>
                                  </p:stCondLst>
                                  <p:childTnLst>
                                    <p:animMotion origin="layout" path="M -1.11111E-6 -1.48148E-6 L -0.58907 0.36851 " pathEditMode="relative" rAng="0" ptsTypes="AA">
                                      <p:cBhvr>
                                        <p:cTn id="21" dur="2000" fill="hold"/>
                                        <p:tgtEl>
                                          <p:spTgt spid="3076"/>
                                        </p:tgtEl>
                                        <p:attrNameLst>
                                          <p:attrName>ppt_x</p:attrName>
                                          <p:attrName>ppt_y</p:attrName>
                                        </p:attrNameLst>
                                      </p:cBhvr>
                                      <p:rCtr x="-27014" y="14699"/>
                                    </p:animMotion>
                                  </p:childTnLst>
                                </p:cTn>
                              </p:par>
                            </p:childTnLst>
                          </p:cTn>
                        </p:par>
                        <p:par>
                          <p:cTn id="22" fill="hold">
                            <p:stCondLst>
                              <p:cond delay="500"/>
                            </p:stCondLst>
                            <p:childTnLst>
                              <p:par>
                                <p:cTn id="23" presetID="1" presetClass="exit" presetSubtype="0" fill="hold" nodeType="afterEffect">
                                  <p:stCondLst>
                                    <p:cond delay="0"/>
                                  </p:stCondLst>
                                  <p:childTnLst>
                                    <p:set>
                                      <p:cBhvr>
                                        <p:cTn id="24" dur="1" fill="hold">
                                          <p:stCondLst>
                                            <p:cond delay="0"/>
                                          </p:stCondLst>
                                        </p:cTn>
                                        <p:tgtEl>
                                          <p:spTgt spid="307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3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08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11" name="bomb.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par>
                          <p:cTn id="37" fill="hold">
                            <p:stCondLst>
                              <p:cond delay="2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3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4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5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6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7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8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9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0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1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2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3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4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5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2" name="chimes.wav"/>
                                        </p:tgtEl>
                                      </p:cMediaNode>
                                    </p:audio>
                                  </p:sub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23" presetClass="emph" presetSubtype="0" fill="hold" grpId="0" nodeType="clickEffect">
                                  <p:stCondLst>
                                    <p:cond delay="0"/>
                                  </p:stCondLst>
                                  <p:childTnLst>
                                    <p:animClr clrSpc="hsl" dir="cw">
                                      <p:cBhvr override="childStyle">
                                        <p:cTn id="83" dur="500" fill="hold"/>
                                        <p:tgtEl>
                                          <p:spTgt spid="17"/>
                                        </p:tgtEl>
                                        <p:attrNameLst>
                                          <p:attrName>style.color</p:attrName>
                                        </p:attrNameLst>
                                      </p:cBhvr>
                                      <p:by>
                                        <p:hsl h="10842353" s="0" l="0"/>
                                      </p:by>
                                    </p:animClr>
                                    <p:animClr clrSpc="hsl" dir="cw">
                                      <p:cBhvr>
                                        <p:cTn id="84" dur="500" fill="hold"/>
                                        <p:tgtEl>
                                          <p:spTgt spid="17"/>
                                        </p:tgtEl>
                                        <p:attrNameLst>
                                          <p:attrName>fillcolor</p:attrName>
                                        </p:attrNameLst>
                                      </p:cBhvr>
                                      <p:by>
                                        <p:hsl h="10842353" s="0" l="0"/>
                                      </p:by>
                                    </p:animClr>
                                    <p:animClr clrSpc="hsl" dir="cw">
                                      <p:cBhvr>
                                        <p:cTn id="85" dur="500" fill="hold"/>
                                        <p:tgtEl>
                                          <p:spTgt spid="17"/>
                                        </p:tgtEl>
                                        <p:attrNameLst>
                                          <p:attrName>stroke.color</p:attrName>
                                        </p:attrNameLst>
                                      </p:cBhvr>
                                      <p:by>
                                        <p:hsl h="10842353" s="0" l="0"/>
                                      </p:by>
                                    </p:animClr>
                                    <p:set>
                                      <p:cBhvr>
                                        <p:cTn id="86" dur="500" fill="hold"/>
                                        <p:tgtEl>
                                          <p:spTgt spid="17"/>
                                        </p:tgtEl>
                                        <p:attrNameLst>
                                          <p:attrName>fill.type</p:attrName>
                                        </p:attrNameLst>
                                      </p:cBhvr>
                                      <p:to>
                                        <p:strVal val="solid"/>
                                      </p:to>
                                    </p:set>
                                  </p:childTnLst>
                                </p:cTn>
                              </p:par>
                            </p:childTnLst>
                          </p:cTn>
                        </p:par>
                        <p:par>
                          <p:cTn id="87" fill="hold">
                            <p:stCondLst>
                              <p:cond delay="500"/>
                            </p:stCondLst>
                            <p:childTnLst>
                              <p:par>
                                <p:cTn id="88" presetID="1" presetClass="entr" presetSubtype="0" fill="hold" nodeType="afterEffect">
                                  <p:stCondLst>
                                    <p:cond delay="0"/>
                                  </p:stCondLst>
                                  <p:childTnLst>
                                    <p:set>
                                      <p:cBhvr>
                                        <p:cTn id="89" dur="1" fill="hold">
                                          <p:stCondLst>
                                            <p:cond delay="0"/>
                                          </p:stCondLst>
                                        </p:cTn>
                                        <p:tgtEl>
                                          <p:spTgt spid="1040"/>
                                        </p:tgtEl>
                                        <p:attrNameLst>
                                          <p:attrName>style.visibility</p:attrName>
                                        </p:attrNameLst>
                                      </p:cBhvr>
                                      <p:to>
                                        <p:strVal val="visible"/>
                                      </p:to>
                                    </p:set>
                                  </p:childTnLst>
                                </p:cTn>
                              </p:par>
                            </p:childTnLst>
                          </p:cTn>
                        </p:par>
                        <p:par>
                          <p:cTn id="90" fill="hold">
                            <p:stCondLst>
                              <p:cond delay="500"/>
                            </p:stCondLst>
                            <p:childTnLst>
                              <p:par>
                                <p:cTn id="91" presetID="49" presetClass="path" presetSubtype="0" accel="50000" decel="50000" fill="hold" nodeType="afterEffect">
                                  <p:stCondLst>
                                    <p:cond delay="0"/>
                                  </p:stCondLst>
                                  <p:childTnLst>
                                    <p:animMotion origin="layout" path="M 1.38889E-6 0 L 0.1592 -0.31505 " pathEditMode="relative" rAng="0" ptsTypes="AA">
                                      <p:cBhvr>
                                        <p:cTn id="92" dur="2000" fill="hold"/>
                                        <p:tgtEl>
                                          <p:spTgt spid="1034"/>
                                        </p:tgtEl>
                                        <p:attrNameLst>
                                          <p:attrName>ppt_x</p:attrName>
                                          <p:attrName>ppt_y</p:attrName>
                                        </p:attrNameLst>
                                      </p:cBhvr>
                                      <p:rCtr x="7951" y="-15764"/>
                                    </p:animMotion>
                                  </p:childTnLst>
                                </p:cTn>
                              </p:par>
                            </p:childTnLst>
                          </p:cTn>
                        </p:par>
                        <p:par>
                          <p:cTn id="93" fill="hold">
                            <p:stCondLst>
                              <p:cond delay="2500"/>
                            </p:stCondLst>
                            <p:childTnLst>
                              <p:par>
                                <p:cTn id="94" presetID="1" presetClass="exit" presetSubtype="0" fill="hold" nodeType="afterEffect">
                                  <p:stCondLst>
                                    <p:cond delay="0"/>
                                  </p:stCondLst>
                                  <p:childTnLst>
                                    <p:set>
                                      <p:cBhvr>
                                        <p:cTn id="95" dur="1" fill="hold">
                                          <p:stCondLst>
                                            <p:cond delay="0"/>
                                          </p:stCondLst>
                                        </p:cTn>
                                        <p:tgtEl>
                                          <p:spTgt spid="104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034"/>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1038"/>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16" grpId="0" bldLvl="0" animBg="1"/>
      <p:bldP spid="17" grpId="0" bldLvl="0" animBg="1"/>
      <p:bldP spid="5" grpId="0"/>
      <p:bldP spid="14" grpId="0" bldLvl="0" animBg="1"/>
      <p:bldP spid="15"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5264785" y="895350"/>
            <a:ext cx="1325245" cy="1273810"/>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sp>
        <p:nvSpPr>
          <p:cNvPr id="17" name="Freeform 16"/>
          <p:cNvSpPr/>
          <p:nvPr/>
        </p:nvSpPr>
        <p:spPr>
          <a:xfrm>
            <a:off x="2286135" y="819112"/>
            <a:ext cx="1363436" cy="1349153"/>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pic>
        <p:nvPicPr>
          <p:cNvPr id="1034" name="Picture 10" descr="Kết quả hình ảnh cho jer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57448" y="2595512"/>
            <a:ext cx="661145" cy="11520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ết quả hình ảnh cho jerr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533333" y="1047448"/>
            <a:ext cx="835837" cy="13946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iếng pho mát 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2497564" y="1124039"/>
            <a:ext cx="858278" cy="712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mèo t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5334313" y="1199899"/>
            <a:ext cx="1148188" cy="9525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4501" y="362072"/>
            <a:ext cx="824449"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prstClr val="white"/>
                </a:solidFill>
              </a:rPr>
              <a:t>SAI</a:t>
            </a:r>
            <a:endParaRPr lang="vi-VN" sz="2400">
              <a:solidFill>
                <a:prstClr val="white"/>
              </a:solidFill>
            </a:endParaRPr>
          </a:p>
        </p:txBody>
      </p:sp>
      <p:sp>
        <p:nvSpPr>
          <p:cNvPr id="18" name="Rectangle 17"/>
          <p:cNvSpPr/>
          <p:nvPr/>
        </p:nvSpPr>
        <p:spPr>
          <a:xfrm>
            <a:off x="5258055" y="348102"/>
            <a:ext cx="1106646"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solidFill>
                  <a:prstClr val="white"/>
                </a:solidFill>
              </a:rPr>
              <a:t>ĐÚNG</a:t>
            </a:r>
            <a:endParaRPr lang="vi-VN" sz="2400" dirty="0">
              <a:solidFill>
                <a:prstClr val="white"/>
              </a:solidFill>
            </a:endParaRPr>
          </a:p>
        </p:txBody>
      </p:sp>
      <p:pic>
        <p:nvPicPr>
          <p:cNvPr id="3080" name="Picture 8" descr="Kết quả hình ảnh cho mèo to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a:fillRect/>
          </a:stretch>
        </p:blipFill>
        <p:spPr bwMode="auto">
          <a:xfrm>
            <a:off x="1295150" y="2266869"/>
            <a:ext cx="827267" cy="1763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09800" y="2694940"/>
            <a:ext cx="6863715" cy="1076325"/>
          </a:xfrm>
          <a:prstGeom prst="rect">
            <a:avLst/>
          </a:prstGeom>
          <a:noFill/>
        </p:spPr>
        <p:txBody>
          <a:bodyPr wrap="square" rtlCol="0">
            <a:spAutoFit/>
          </a:bodyPr>
          <a:lstStyle/>
          <a:p>
            <a:r>
              <a:rPr lang="vi-VN" b="1" dirty="0">
                <a:solidFill>
                  <a:srgbClr val="0000FF"/>
                </a:solidFill>
                <a:latin typeface="Open Sans"/>
              </a:rPr>
              <a:t> </a:t>
            </a:r>
            <a:r>
              <a:rPr lang="vi-VN" sz="3200" b="1" dirty="0" smtClean="0">
                <a:solidFill>
                  <a:srgbClr val="0000FF"/>
                </a:solidFill>
                <a:latin typeface="Times New Roman" panose="02020603050405020304" pitchFamily="18" charset="0"/>
                <a:cs typeface="Times New Roman" panose="02020603050405020304" pitchFamily="18" charset="0"/>
              </a:rPr>
              <a:t>Có 3 </a:t>
            </a:r>
            <a:r>
              <a:rPr lang="vi-VN" sz="3200" b="1" dirty="0">
                <a:solidFill>
                  <a:srgbClr val="0000FF"/>
                </a:solidFill>
                <a:latin typeface="Times New Roman" panose="02020603050405020304" pitchFamily="18" charset="0"/>
                <a:cs typeface="Times New Roman" panose="02020603050405020304" pitchFamily="18" charset="0"/>
              </a:rPr>
              <a:t>cách giải thích trong một bài văn viết theo phép lập luận giải </a:t>
            </a:r>
            <a:r>
              <a:rPr lang="vi-VN" sz="3200" b="1" dirty="0" smtClean="0">
                <a:solidFill>
                  <a:srgbClr val="0000FF"/>
                </a:solidFill>
                <a:latin typeface="Times New Roman" panose="02020603050405020304" pitchFamily="18" charset="0"/>
                <a:cs typeface="Times New Roman" panose="02020603050405020304" pitchFamily="18" charset="0"/>
              </a:rPr>
              <a:t>thích.</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15</a:t>
            </a:r>
            <a:endParaRPr lang="en-US" sz="2100">
              <a:solidFill>
                <a:prstClr val="white"/>
              </a:solidFill>
            </a:endParaRPr>
          </a:p>
        </p:txBody>
      </p:sp>
      <p:sp>
        <p:nvSpPr>
          <p:cNvPr id="15" name="Rounded Rectangle 14"/>
          <p:cNvSpPr/>
          <p:nvPr/>
        </p:nvSpPr>
        <p:spPr>
          <a:xfrm>
            <a:off x="4282496" y="154127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14</a:t>
            </a:r>
            <a:endParaRPr lang="en-US" sz="2100">
              <a:solidFill>
                <a:prstClr val="white"/>
              </a:solidFill>
            </a:endParaRPr>
          </a:p>
        </p:txBody>
      </p:sp>
      <p:sp>
        <p:nvSpPr>
          <p:cNvPr id="19" name="Rounded Rectangle 18"/>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13</a:t>
            </a:r>
            <a:endParaRPr lang="en-US" sz="2100">
              <a:solidFill>
                <a:prstClr val="white"/>
              </a:solidFill>
            </a:endParaRPr>
          </a:p>
        </p:txBody>
      </p:sp>
      <p:sp>
        <p:nvSpPr>
          <p:cNvPr id="20" name="Rounded Rectangle 19"/>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12</a:t>
            </a:r>
            <a:endParaRPr lang="en-US" sz="2100">
              <a:solidFill>
                <a:prstClr val="white"/>
              </a:solidFill>
            </a:endParaRPr>
          </a:p>
        </p:txBody>
      </p:sp>
      <p:sp>
        <p:nvSpPr>
          <p:cNvPr id="21" name="Rounded Rectangle 20"/>
          <p:cNvSpPr/>
          <p:nvPr/>
        </p:nvSpPr>
        <p:spPr>
          <a:xfrm>
            <a:off x="4282496"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11</a:t>
            </a:r>
            <a:endParaRPr lang="en-US" sz="2100">
              <a:solidFill>
                <a:prstClr val="white"/>
              </a:solidFill>
            </a:endParaRPr>
          </a:p>
        </p:txBody>
      </p:sp>
      <p:sp>
        <p:nvSpPr>
          <p:cNvPr id="22" name="Rounded Rectangle 21"/>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10</a:t>
            </a:r>
            <a:endParaRPr lang="en-US" sz="2100">
              <a:solidFill>
                <a:prstClr val="white"/>
              </a:solidFill>
            </a:endParaRPr>
          </a:p>
        </p:txBody>
      </p:sp>
      <p:sp>
        <p:nvSpPr>
          <p:cNvPr id="23" name="Rounded Rectangle 22"/>
          <p:cNvSpPr/>
          <p:nvPr/>
        </p:nvSpPr>
        <p:spPr>
          <a:xfrm>
            <a:off x="4273312"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09</a:t>
            </a:r>
            <a:endParaRPr lang="en-US" sz="2100">
              <a:solidFill>
                <a:prstClr val="white"/>
              </a:solidFill>
            </a:endParaRPr>
          </a:p>
        </p:txBody>
      </p:sp>
      <p:sp>
        <p:nvSpPr>
          <p:cNvPr id="24" name="Rounded Rectangle 23"/>
          <p:cNvSpPr/>
          <p:nvPr/>
        </p:nvSpPr>
        <p:spPr>
          <a:xfrm>
            <a:off x="4282499"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08</a:t>
            </a:r>
            <a:endParaRPr lang="en-US" sz="2100">
              <a:solidFill>
                <a:prstClr val="white"/>
              </a:solidFill>
            </a:endParaRPr>
          </a:p>
        </p:txBody>
      </p:sp>
      <p:sp>
        <p:nvSpPr>
          <p:cNvPr id="25" name="Rounded Rectangle 24"/>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07</a:t>
            </a:r>
            <a:endParaRPr lang="en-US" sz="2100">
              <a:solidFill>
                <a:prstClr val="white"/>
              </a:solidFill>
            </a:endParaRPr>
          </a:p>
        </p:txBody>
      </p:sp>
      <p:sp>
        <p:nvSpPr>
          <p:cNvPr id="26" name="Rounded Rectangle 25"/>
          <p:cNvSpPr/>
          <p:nvPr/>
        </p:nvSpPr>
        <p:spPr>
          <a:xfrm>
            <a:off x="4282496" y="1506807"/>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06</a:t>
            </a:r>
            <a:endParaRPr lang="en-US" sz="2100">
              <a:solidFill>
                <a:prstClr val="white"/>
              </a:solidFill>
            </a:endParaRPr>
          </a:p>
        </p:txBody>
      </p:sp>
      <p:sp>
        <p:nvSpPr>
          <p:cNvPr id="27" name="Rounded Rectangle 26"/>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05</a:t>
            </a:r>
            <a:endParaRPr lang="en-US" sz="2100">
              <a:solidFill>
                <a:prstClr val="white"/>
              </a:solidFill>
            </a:endParaRPr>
          </a:p>
        </p:txBody>
      </p:sp>
      <p:sp>
        <p:nvSpPr>
          <p:cNvPr id="28" name="Rounded Rectangle 27"/>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04</a:t>
            </a:r>
            <a:endParaRPr lang="en-US" sz="2100">
              <a:solidFill>
                <a:prstClr val="white"/>
              </a:solidFill>
            </a:endParaRPr>
          </a:p>
        </p:txBody>
      </p:sp>
      <p:sp>
        <p:nvSpPr>
          <p:cNvPr id="29" name="Rounded Rectangle 28"/>
          <p:cNvSpPr/>
          <p:nvPr/>
        </p:nvSpPr>
        <p:spPr>
          <a:xfrm>
            <a:off x="4285557" y="1484361"/>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03</a:t>
            </a:r>
            <a:endParaRPr lang="en-US" sz="2100">
              <a:solidFill>
                <a:prstClr val="white"/>
              </a:solidFill>
            </a:endParaRPr>
          </a:p>
        </p:txBody>
      </p:sp>
      <p:sp>
        <p:nvSpPr>
          <p:cNvPr id="30" name="Rounded Rectangle 29"/>
          <p:cNvSpPr/>
          <p:nvPr/>
        </p:nvSpPr>
        <p:spPr>
          <a:xfrm>
            <a:off x="4285557" y="151881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02</a:t>
            </a:r>
            <a:endParaRPr lang="en-US" sz="2100">
              <a:solidFill>
                <a:prstClr val="white"/>
              </a:solidFill>
            </a:endParaRPr>
          </a:p>
        </p:txBody>
      </p:sp>
      <p:sp>
        <p:nvSpPr>
          <p:cNvPr id="31" name="Rounded Rectangle 30"/>
          <p:cNvSpPr/>
          <p:nvPr/>
        </p:nvSpPr>
        <p:spPr>
          <a:xfrm>
            <a:off x="4282496" y="1504772"/>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01</a:t>
            </a:r>
            <a:endParaRPr lang="en-US" sz="2100">
              <a:solidFill>
                <a:prstClr val="white"/>
              </a:solidFill>
            </a:endParaRPr>
          </a:p>
        </p:txBody>
      </p:sp>
      <p:sp>
        <p:nvSpPr>
          <p:cNvPr id="32" name="Rounded Rectangle 31"/>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rPr>
              <a:t>00</a:t>
            </a:r>
            <a:endParaRPr lang="en-US" sz="2100" dirty="0">
              <a:solidFill>
                <a:prstClr val="white"/>
              </a:solidFill>
            </a:endParaRPr>
          </a:p>
        </p:txBody>
      </p:sp>
      <p:pic>
        <p:nvPicPr>
          <p:cNvPr id="33"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343609" y="747600"/>
            <a:ext cx="444016" cy="592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23" presetClass="emph" presetSubtype="0" fill="hold" grpId="0" nodeType="clickEffect">
                                  <p:stCondLst>
                                    <p:cond delay="0"/>
                                  </p:stCondLst>
                                  <p:childTnLst>
                                    <p:animClr clrSpc="hsl" dir="cw">
                                      <p:cBhvr override="childStyle">
                                        <p:cTn id="13" dur="500" fill="hold"/>
                                        <p:tgtEl>
                                          <p:spTgt spid="16"/>
                                        </p:tgtEl>
                                        <p:attrNameLst>
                                          <p:attrName>style.color</p:attrName>
                                        </p:attrNameLst>
                                      </p:cBhvr>
                                      <p:by>
                                        <p:hsl h="10842353" s="0" l="0"/>
                                      </p:by>
                                    </p:animClr>
                                    <p:animClr clrSpc="hsl" dir="cw">
                                      <p:cBhvr>
                                        <p:cTn id="14" dur="500" fill="hold"/>
                                        <p:tgtEl>
                                          <p:spTgt spid="16"/>
                                        </p:tgtEl>
                                        <p:attrNameLst>
                                          <p:attrName>fillcolor</p:attrName>
                                        </p:attrNameLst>
                                      </p:cBhvr>
                                      <p:by>
                                        <p:hsl h="10842353" s="0" l="0"/>
                                      </p:by>
                                    </p:animClr>
                                    <p:animClr clrSpc="hsl" dir="cw">
                                      <p:cBhvr>
                                        <p:cTn id="15" dur="500" fill="hold"/>
                                        <p:tgtEl>
                                          <p:spTgt spid="16"/>
                                        </p:tgtEl>
                                        <p:attrNameLst>
                                          <p:attrName>stroke.color</p:attrName>
                                        </p:attrNameLst>
                                      </p:cBhvr>
                                      <p:by>
                                        <p:hsl h="10842353" s="0" l="0"/>
                                      </p:by>
                                    </p:animClr>
                                    <p:set>
                                      <p:cBhvr>
                                        <p:cTn id="16" dur="500" fill="hold"/>
                                        <p:tgtEl>
                                          <p:spTgt spid="16"/>
                                        </p:tgtEl>
                                        <p:attrNameLst>
                                          <p:attrName>fill.type</p:attrName>
                                        </p:attrNameLst>
                                      </p:cBhvr>
                                      <p:to>
                                        <p:strVal val="solid"/>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childTnLst>
                                </p:cTn>
                              </p:par>
                              <p:par>
                                <p:cTn id="20" presetID="56" presetClass="path" presetSubtype="0" accel="50000" decel="50000" fill="hold" nodeType="withEffect">
                                  <p:stCondLst>
                                    <p:cond delay="0"/>
                                  </p:stCondLst>
                                  <p:childTnLst>
                                    <p:animMotion origin="layout" path="M -1.11111E-6 -1.48148E-6 L -0.58907 0.36851 " pathEditMode="relative" rAng="0" ptsTypes="AA">
                                      <p:cBhvr>
                                        <p:cTn id="21" dur="2000" fill="hold"/>
                                        <p:tgtEl>
                                          <p:spTgt spid="3076"/>
                                        </p:tgtEl>
                                        <p:attrNameLst>
                                          <p:attrName>ppt_x</p:attrName>
                                          <p:attrName>ppt_y</p:attrName>
                                        </p:attrNameLst>
                                      </p:cBhvr>
                                      <p:rCtr x="-27014" y="14699"/>
                                    </p:animMotion>
                                  </p:childTnLst>
                                </p:cTn>
                              </p:par>
                            </p:childTnLst>
                          </p:cTn>
                        </p:par>
                        <p:par>
                          <p:cTn id="22" fill="hold">
                            <p:stCondLst>
                              <p:cond delay="500"/>
                            </p:stCondLst>
                            <p:childTnLst>
                              <p:par>
                                <p:cTn id="23" presetID="1" presetClass="exit" presetSubtype="0" fill="hold" nodeType="afterEffect">
                                  <p:stCondLst>
                                    <p:cond delay="0"/>
                                  </p:stCondLst>
                                  <p:childTnLst>
                                    <p:set>
                                      <p:cBhvr>
                                        <p:cTn id="24" dur="1" fill="hold">
                                          <p:stCondLst>
                                            <p:cond delay="0"/>
                                          </p:stCondLst>
                                        </p:cTn>
                                        <p:tgtEl>
                                          <p:spTgt spid="307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3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08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11" name="bomb.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par>
                          <p:cTn id="37" fill="hold">
                            <p:stCondLst>
                              <p:cond delay="2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3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4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5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6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7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8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9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0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1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2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3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4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5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2" name="chimes.wav"/>
                                        </p:tgtEl>
                                      </p:cMediaNode>
                                    </p:audio>
                                  </p:sub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23" presetClass="emph" presetSubtype="0" fill="hold" grpId="0" nodeType="clickEffect">
                                  <p:stCondLst>
                                    <p:cond delay="0"/>
                                  </p:stCondLst>
                                  <p:childTnLst>
                                    <p:animClr clrSpc="hsl" dir="cw">
                                      <p:cBhvr override="childStyle">
                                        <p:cTn id="83" dur="500" fill="hold"/>
                                        <p:tgtEl>
                                          <p:spTgt spid="17"/>
                                        </p:tgtEl>
                                        <p:attrNameLst>
                                          <p:attrName>style.color</p:attrName>
                                        </p:attrNameLst>
                                      </p:cBhvr>
                                      <p:by>
                                        <p:hsl h="10842353" s="0" l="0"/>
                                      </p:by>
                                    </p:animClr>
                                    <p:animClr clrSpc="hsl" dir="cw">
                                      <p:cBhvr>
                                        <p:cTn id="84" dur="500" fill="hold"/>
                                        <p:tgtEl>
                                          <p:spTgt spid="17"/>
                                        </p:tgtEl>
                                        <p:attrNameLst>
                                          <p:attrName>fillcolor</p:attrName>
                                        </p:attrNameLst>
                                      </p:cBhvr>
                                      <p:by>
                                        <p:hsl h="10842353" s="0" l="0"/>
                                      </p:by>
                                    </p:animClr>
                                    <p:animClr clrSpc="hsl" dir="cw">
                                      <p:cBhvr>
                                        <p:cTn id="85" dur="500" fill="hold"/>
                                        <p:tgtEl>
                                          <p:spTgt spid="17"/>
                                        </p:tgtEl>
                                        <p:attrNameLst>
                                          <p:attrName>stroke.color</p:attrName>
                                        </p:attrNameLst>
                                      </p:cBhvr>
                                      <p:by>
                                        <p:hsl h="10842353" s="0" l="0"/>
                                      </p:by>
                                    </p:animClr>
                                    <p:set>
                                      <p:cBhvr>
                                        <p:cTn id="86" dur="500" fill="hold"/>
                                        <p:tgtEl>
                                          <p:spTgt spid="17"/>
                                        </p:tgtEl>
                                        <p:attrNameLst>
                                          <p:attrName>fill.type</p:attrName>
                                        </p:attrNameLst>
                                      </p:cBhvr>
                                      <p:to>
                                        <p:strVal val="solid"/>
                                      </p:to>
                                    </p:set>
                                  </p:childTnLst>
                                </p:cTn>
                              </p:par>
                            </p:childTnLst>
                          </p:cTn>
                        </p:par>
                        <p:par>
                          <p:cTn id="87" fill="hold">
                            <p:stCondLst>
                              <p:cond delay="500"/>
                            </p:stCondLst>
                            <p:childTnLst>
                              <p:par>
                                <p:cTn id="88" presetID="1" presetClass="entr" presetSubtype="0" fill="hold" nodeType="afterEffect">
                                  <p:stCondLst>
                                    <p:cond delay="0"/>
                                  </p:stCondLst>
                                  <p:childTnLst>
                                    <p:set>
                                      <p:cBhvr>
                                        <p:cTn id="89" dur="1" fill="hold">
                                          <p:stCondLst>
                                            <p:cond delay="0"/>
                                          </p:stCondLst>
                                        </p:cTn>
                                        <p:tgtEl>
                                          <p:spTgt spid="1040"/>
                                        </p:tgtEl>
                                        <p:attrNameLst>
                                          <p:attrName>style.visibility</p:attrName>
                                        </p:attrNameLst>
                                      </p:cBhvr>
                                      <p:to>
                                        <p:strVal val="visible"/>
                                      </p:to>
                                    </p:set>
                                  </p:childTnLst>
                                </p:cTn>
                              </p:par>
                            </p:childTnLst>
                          </p:cTn>
                        </p:par>
                        <p:par>
                          <p:cTn id="90" fill="hold">
                            <p:stCondLst>
                              <p:cond delay="500"/>
                            </p:stCondLst>
                            <p:childTnLst>
                              <p:par>
                                <p:cTn id="91" presetID="49" presetClass="path" presetSubtype="0" accel="50000" decel="50000" fill="hold" nodeType="afterEffect">
                                  <p:stCondLst>
                                    <p:cond delay="0"/>
                                  </p:stCondLst>
                                  <p:childTnLst>
                                    <p:animMotion origin="layout" path="M 1.38889E-6 0 L 0.1592 -0.31505 " pathEditMode="relative" rAng="0" ptsTypes="AA">
                                      <p:cBhvr>
                                        <p:cTn id="92" dur="2000" fill="hold"/>
                                        <p:tgtEl>
                                          <p:spTgt spid="1034"/>
                                        </p:tgtEl>
                                        <p:attrNameLst>
                                          <p:attrName>ppt_x</p:attrName>
                                          <p:attrName>ppt_y</p:attrName>
                                        </p:attrNameLst>
                                      </p:cBhvr>
                                      <p:rCtr x="7951" y="-15764"/>
                                    </p:animMotion>
                                  </p:childTnLst>
                                </p:cTn>
                              </p:par>
                            </p:childTnLst>
                          </p:cTn>
                        </p:par>
                        <p:par>
                          <p:cTn id="93" fill="hold">
                            <p:stCondLst>
                              <p:cond delay="2500"/>
                            </p:stCondLst>
                            <p:childTnLst>
                              <p:par>
                                <p:cTn id="94" presetID="1" presetClass="exit" presetSubtype="0" fill="hold" nodeType="afterEffect">
                                  <p:stCondLst>
                                    <p:cond delay="0"/>
                                  </p:stCondLst>
                                  <p:childTnLst>
                                    <p:set>
                                      <p:cBhvr>
                                        <p:cTn id="95" dur="1" fill="hold">
                                          <p:stCondLst>
                                            <p:cond delay="0"/>
                                          </p:stCondLst>
                                        </p:cTn>
                                        <p:tgtEl>
                                          <p:spTgt spid="104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034"/>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1038"/>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16" grpId="0" bldLvl="0" animBg="1"/>
      <p:bldP spid="17" grpId="0" bldLvl="0" animBg="1"/>
      <p:bldP spid="5" grpId="0"/>
      <p:bldP spid="14" grpId="0" bldLvl="0" animBg="1"/>
      <p:bldP spid="15"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nh 9">
            <a:hlinkClick r:id=""/>
          </p:cNvPr>
          <p:cNvPicPr>
            <a:picLocks noChangeAspect="1"/>
          </p:cNvPicPr>
          <p:nvPr/>
        </p:nvPicPr>
        <p:blipFill>
          <a:blip r:embed="rId1">
            <a:clrChange>
              <a:clrFrom>
                <a:srgbClr val="FFFFFF"/>
              </a:clrFrom>
              <a:clrTo>
                <a:srgbClr val="FFFFFF">
                  <a:alpha val="0"/>
                </a:srgbClr>
              </a:clrTo>
            </a:clrChange>
          </a:blip>
          <a:stretch>
            <a:fillRect/>
          </a:stretch>
        </p:blipFill>
        <p:spPr>
          <a:xfrm>
            <a:off x="1828622" y="1222858"/>
            <a:ext cx="1298198" cy="755272"/>
          </a:xfrm>
          <a:prstGeom prst="rect">
            <a:avLst/>
          </a:prstGeom>
        </p:spPr>
      </p:pic>
      <p:sp>
        <p:nvSpPr>
          <p:cNvPr id="16" name="Freeform 15"/>
          <p:cNvSpPr/>
          <p:nvPr/>
        </p:nvSpPr>
        <p:spPr>
          <a:xfrm>
            <a:off x="1796317" y="819209"/>
            <a:ext cx="1363436" cy="1349153"/>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sp>
        <p:nvSpPr>
          <p:cNvPr id="17" name="Freeform 16"/>
          <p:cNvSpPr/>
          <p:nvPr/>
        </p:nvSpPr>
        <p:spPr>
          <a:xfrm>
            <a:off x="5486408" y="819096"/>
            <a:ext cx="1363436" cy="1349153"/>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pic>
        <p:nvPicPr>
          <p:cNvPr id="1034" name="Picture 10" descr="Kết quả hình ảnh cho j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02" y="1541412"/>
            <a:ext cx="661145" cy="11520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ết quả hình ảnh cho jerr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7086559" y="895132"/>
            <a:ext cx="835837" cy="13946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iếng pho mát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5714850" y="1223244"/>
            <a:ext cx="858278" cy="712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mèo t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1895435" y="1102820"/>
            <a:ext cx="1148188" cy="9525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57305" y="254122"/>
            <a:ext cx="824449"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prstClr val="white"/>
                </a:solidFill>
              </a:rPr>
              <a:t>SAI</a:t>
            </a:r>
            <a:endParaRPr lang="vi-VN" sz="2400">
              <a:solidFill>
                <a:prstClr val="white"/>
              </a:solidFill>
            </a:endParaRPr>
          </a:p>
        </p:txBody>
      </p:sp>
      <p:sp>
        <p:nvSpPr>
          <p:cNvPr id="18" name="Rectangle 17"/>
          <p:cNvSpPr/>
          <p:nvPr/>
        </p:nvSpPr>
        <p:spPr>
          <a:xfrm>
            <a:off x="5562855" y="285872"/>
            <a:ext cx="1008761"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solidFill>
                  <a:prstClr val="white"/>
                </a:solidFill>
              </a:rPr>
              <a:t>ĐÚNG</a:t>
            </a:r>
            <a:endParaRPr lang="vi-VN" sz="2400" dirty="0">
              <a:solidFill>
                <a:prstClr val="white"/>
              </a:solidFill>
            </a:endParaRPr>
          </a:p>
        </p:txBody>
      </p:sp>
      <p:pic>
        <p:nvPicPr>
          <p:cNvPr id="3080" name="Picture 8" descr="Kết quả hình ảnh cho mèo tom"/>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a:fillRect/>
          </a:stretch>
        </p:blipFill>
        <p:spPr bwMode="auto">
          <a:xfrm>
            <a:off x="990787" y="2647766"/>
            <a:ext cx="827267" cy="1763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8800" y="2419350"/>
            <a:ext cx="7175500" cy="2553335"/>
          </a:xfrm>
          <a:prstGeom prst="rect">
            <a:avLst/>
          </a:prstGeom>
          <a:noFill/>
        </p:spPr>
        <p:txBody>
          <a:bodyPr wrap="square" rtlCol="0">
            <a:spAutoFit/>
          </a:bodyPr>
          <a:lstStyle/>
          <a:p>
            <a:pPr algn="just"/>
            <a:r>
              <a:rPr lang="vi-VN" sz="3200" b="1" dirty="0">
                <a:solidFill>
                  <a:srgbClr val="0000FF"/>
                </a:solidFill>
                <a:latin typeface="Times New Roman" panose="02020603050405020304" pitchFamily="18" charset="0"/>
                <a:cs typeface="Times New Roman" panose="02020603050405020304" pitchFamily="18" charset="0"/>
              </a:rPr>
              <a:t>Muốn viết được bài văn theo phép lập luận giải thích, cần phải nắm vững mục đích giải thích, vấn đề được giải thích, người cần được giải thích và cách giải thích</a:t>
            </a:r>
            <a:r>
              <a:rPr lang="vi-VN" sz="3200" b="1" dirty="0" smtClean="0">
                <a:solidFill>
                  <a:srgbClr val="0000FF"/>
                </a:solidFill>
                <a:latin typeface="Times New Roman" panose="02020603050405020304" pitchFamily="18" charset="0"/>
                <a:cs typeface="Times New Roman" panose="02020603050405020304" pitchFamily="18" charset="0"/>
              </a:rPr>
              <a:t>.</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21" name="Rounded Rectangle 20"/>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15</a:t>
            </a:r>
            <a:endParaRPr lang="en-US" sz="2100">
              <a:solidFill>
                <a:prstClr val="white"/>
              </a:solidFill>
            </a:endParaRPr>
          </a:p>
        </p:txBody>
      </p:sp>
      <p:sp>
        <p:nvSpPr>
          <p:cNvPr id="22" name="Rounded Rectangle 21"/>
          <p:cNvSpPr/>
          <p:nvPr/>
        </p:nvSpPr>
        <p:spPr>
          <a:xfrm>
            <a:off x="4282496" y="154127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14</a:t>
            </a:r>
            <a:endParaRPr lang="en-US" sz="2100">
              <a:solidFill>
                <a:prstClr val="white"/>
              </a:solidFill>
            </a:endParaRPr>
          </a:p>
        </p:txBody>
      </p:sp>
      <p:sp>
        <p:nvSpPr>
          <p:cNvPr id="23" name="Rounded Rectangle 22"/>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13</a:t>
            </a:r>
            <a:endParaRPr lang="en-US" sz="2100">
              <a:solidFill>
                <a:prstClr val="white"/>
              </a:solidFill>
            </a:endParaRPr>
          </a:p>
        </p:txBody>
      </p:sp>
      <p:sp>
        <p:nvSpPr>
          <p:cNvPr id="24" name="Rounded Rectangle 23"/>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12</a:t>
            </a:r>
            <a:endParaRPr lang="en-US" sz="2100">
              <a:solidFill>
                <a:prstClr val="white"/>
              </a:solidFill>
            </a:endParaRPr>
          </a:p>
        </p:txBody>
      </p:sp>
      <p:sp>
        <p:nvSpPr>
          <p:cNvPr id="25" name="Rounded Rectangle 24"/>
          <p:cNvSpPr/>
          <p:nvPr/>
        </p:nvSpPr>
        <p:spPr>
          <a:xfrm>
            <a:off x="4282496"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11</a:t>
            </a:r>
            <a:endParaRPr lang="en-US" sz="2100">
              <a:solidFill>
                <a:prstClr val="white"/>
              </a:solidFill>
            </a:endParaRPr>
          </a:p>
        </p:txBody>
      </p:sp>
      <p:sp>
        <p:nvSpPr>
          <p:cNvPr id="26" name="Rounded Rectangle 25"/>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10</a:t>
            </a:r>
            <a:endParaRPr lang="en-US" sz="2100">
              <a:solidFill>
                <a:prstClr val="white"/>
              </a:solidFill>
            </a:endParaRPr>
          </a:p>
        </p:txBody>
      </p:sp>
      <p:sp>
        <p:nvSpPr>
          <p:cNvPr id="27" name="Rounded Rectangle 26"/>
          <p:cNvSpPr/>
          <p:nvPr/>
        </p:nvSpPr>
        <p:spPr>
          <a:xfrm>
            <a:off x="4273312"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09</a:t>
            </a:r>
            <a:endParaRPr lang="en-US" sz="2100">
              <a:solidFill>
                <a:prstClr val="white"/>
              </a:solidFill>
            </a:endParaRPr>
          </a:p>
        </p:txBody>
      </p:sp>
      <p:sp>
        <p:nvSpPr>
          <p:cNvPr id="28" name="Rounded Rectangle 27"/>
          <p:cNvSpPr/>
          <p:nvPr/>
        </p:nvSpPr>
        <p:spPr>
          <a:xfrm>
            <a:off x="4282499"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08</a:t>
            </a:r>
            <a:endParaRPr lang="en-US" sz="2100">
              <a:solidFill>
                <a:prstClr val="white"/>
              </a:solidFill>
            </a:endParaRPr>
          </a:p>
        </p:txBody>
      </p:sp>
      <p:sp>
        <p:nvSpPr>
          <p:cNvPr id="29" name="Rounded Rectangle 28"/>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07</a:t>
            </a:r>
            <a:endParaRPr lang="en-US" sz="2100">
              <a:solidFill>
                <a:prstClr val="white"/>
              </a:solidFill>
            </a:endParaRPr>
          </a:p>
        </p:txBody>
      </p:sp>
      <p:sp>
        <p:nvSpPr>
          <p:cNvPr id="30" name="Rounded Rectangle 29"/>
          <p:cNvSpPr/>
          <p:nvPr/>
        </p:nvSpPr>
        <p:spPr>
          <a:xfrm>
            <a:off x="4282496" y="1506807"/>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06</a:t>
            </a:r>
            <a:endParaRPr lang="en-US" sz="2100">
              <a:solidFill>
                <a:prstClr val="white"/>
              </a:solidFill>
            </a:endParaRPr>
          </a:p>
        </p:txBody>
      </p:sp>
      <p:sp>
        <p:nvSpPr>
          <p:cNvPr id="31" name="Rounded Rectangle 30"/>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05</a:t>
            </a:r>
            <a:endParaRPr lang="en-US" sz="2100">
              <a:solidFill>
                <a:prstClr val="white"/>
              </a:solidFill>
            </a:endParaRPr>
          </a:p>
        </p:txBody>
      </p:sp>
      <p:sp>
        <p:nvSpPr>
          <p:cNvPr id="32" name="Rounded Rectangle 31"/>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04</a:t>
            </a:r>
            <a:endParaRPr lang="en-US" sz="2100">
              <a:solidFill>
                <a:prstClr val="white"/>
              </a:solidFill>
            </a:endParaRPr>
          </a:p>
        </p:txBody>
      </p:sp>
      <p:sp>
        <p:nvSpPr>
          <p:cNvPr id="33" name="Rounded Rectangle 32"/>
          <p:cNvSpPr/>
          <p:nvPr/>
        </p:nvSpPr>
        <p:spPr>
          <a:xfrm>
            <a:off x="4285557" y="1484361"/>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03</a:t>
            </a:r>
            <a:endParaRPr lang="en-US" sz="2100">
              <a:solidFill>
                <a:prstClr val="white"/>
              </a:solidFill>
            </a:endParaRPr>
          </a:p>
        </p:txBody>
      </p:sp>
      <p:sp>
        <p:nvSpPr>
          <p:cNvPr id="34" name="Rounded Rectangle 33"/>
          <p:cNvSpPr/>
          <p:nvPr/>
        </p:nvSpPr>
        <p:spPr>
          <a:xfrm>
            <a:off x="4285557" y="151881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02</a:t>
            </a:r>
            <a:endParaRPr lang="en-US" sz="2100">
              <a:solidFill>
                <a:prstClr val="white"/>
              </a:solidFill>
            </a:endParaRPr>
          </a:p>
        </p:txBody>
      </p:sp>
      <p:sp>
        <p:nvSpPr>
          <p:cNvPr id="35" name="Rounded Rectangle 34"/>
          <p:cNvSpPr/>
          <p:nvPr/>
        </p:nvSpPr>
        <p:spPr>
          <a:xfrm>
            <a:off x="4282496" y="1504772"/>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01</a:t>
            </a:r>
            <a:endParaRPr lang="en-US" sz="2100">
              <a:solidFill>
                <a:prstClr val="white"/>
              </a:solidFill>
            </a:endParaRPr>
          </a:p>
        </p:txBody>
      </p:sp>
      <p:sp>
        <p:nvSpPr>
          <p:cNvPr id="36" name="Rounded Rectangle 35"/>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rPr>
              <a:t>00</a:t>
            </a:r>
            <a:endParaRPr lang="en-US" sz="2100" dirty="0">
              <a:solidFill>
                <a:prstClr val="white"/>
              </a:solidFill>
            </a:endParaRPr>
          </a:p>
        </p:txBody>
      </p:sp>
      <p:pic>
        <p:nvPicPr>
          <p:cNvPr id="37" name="Picture 2" descr="Káº¿t quáº£ hÃ¬nh áº£nh cho icon Äá»ng há»"/>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363934" y="747609"/>
            <a:ext cx="444016" cy="592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3" presetClass="emph" presetSubtype="0" fill="hold" grpId="0" nodeType="clickEffect">
                                  <p:stCondLst>
                                    <p:cond delay="0"/>
                                  </p:stCondLst>
                                  <p:childTnLst>
                                    <p:animClr clrSpc="hsl" dir="cw">
                                      <p:cBhvr override="childStyle">
                                        <p:cTn id="13" dur="500" fill="hold"/>
                                        <p:tgtEl>
                                          <p:spTgt spid="16"/>
                                        </p:tgtEl>
                                        <p:attrNameLst>
                                          <p:attrName>style.color</p:attrName>
                                        </p:attrNameLst>
                                      </p:cBhvr>
                                      <p:by>
                                        <p:hsl h="10842353" s="0" l="0"/>
                                      </p:by>
                                    </p:animClr>
                                    <p:animClr clrSpc="hsl" dir="cw">
                                      <p:cBhvr>
                                        <p:cTn id="14" dur="500" fill="hold"/>
                                        <p:tgtEl>
                                          <p:spTgt spid="16"/>
                                        </p:tgtEl>
                                        <p:attrNameLst>
                                          <p:attrName>fillcolor</p:attrName>
                                        </p:attrNameLst>
                                      </p:cBhvr>
                                      <p:by>
                                        <p:hsl h="10842353" s="0" l="0"/>
                                      </p:by>
                                    </p:animClr>
                                    <p:animClr clrSpc="hsl" dir="cw">
                                      <p:cBhvr>
                                        <p:cTn id="15" dur="500" fill="hold"/>
                                        <p:tgtEl>
                                          <p:spTgt spid="16"/>
                                        </p:tgtEl>
                                        <p:attrNameLst>
                                          <p:attrName>stroke.color</p:attrName>
                                        </p:attrNameLst>
                                      </p:cBhvr>
                                      <p:by>
                                        <p:hsl h="10842353" s="0" l="0"/>
                                      </p:by>
                                    </p:animClr>
                                    <p:set>
                                      <p:cBhvr>
                                        <p:cTn id="16" dur="500" fill="hold"/>
                                        <p:tgtEl>
                                          <p:spTgt spid="16"/>
                                        </p:tgtEl>
                                        <p:attrNameLst>
                                          <p:attrName>fill.type</p:attrName>
                                        </p:attrNameLst>
                                      </p:cBhvr>
                                      <p:to>
                                        <p:strVal val="solid"/>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childTnLst>
                                </p:cTn>
                              </p:par>
                              <p:par>
                                <p:cTn id="20" presetID="56" presetClass="path" presetSubtype="0" accel="50000" decel="50000" fill="hold" nodeType="withEffect">
                                  <p:stCondLst>
                                    <p:cond delay="0"/>
                                  </p:stCondLst>
                                  <p:childTnLst>
                                    <p:animMotion origin="layout" path="M -1.11111E-6 1.48148E-6 L -0.10538 0.29583 " pathEditMode="relative" rAng="0" ptsTypes="AA">
                                      <p:cBhvr>
                                        <p:cTn id="21" dur="2000" fill="hold"/>
                                        <p:tgtEl>
                                          <p:spTgt spid="3076"/>
                                        </p:tgtEl>
                                        <p:attrNameLst>
                                          <p:attrName>ppt_x</p:attrName>
                                          <p:attrName>ppt_y</p:attrName>
                                        </p:attrNameLst>
                                      </p:cBhvr>
                                      <p:rCtr x="-5278" y="14792"/>
                                    </p:animMotion>
                                  </p:childTnLst>
                                </p:cTn>
                              </p:par>
                            </p:childTnLst>
                          </p:cTn>
                        </p:par>
                        <p:par>
                          <p:cTn id="22" fill="hold">
                            <p:stCondLst>
                              <p:cond delay="500"/>
                            </p:stCondLst>
                            <p:childTnLst>
                              <p:par>
                                <p:cTn id="23" presetID="1" presetClass="exit" presetSubtype="0" fill="hold" nodeType="afterEffect">
                                  <p:stCondLst>
                                    <p:cond delay="0"/>
                                  </p:stCondLst>
                                  <p:childTnLst>
                                    <p:set>
                                      <p:cBhvr>
                                        <p:cTn id="24" dur="1" fill="hold">
                                          <p:stCondLst>
                                            <p:cond delay="0"/>
                                          </p:stCondLst>
                                        </p:cTn>
                                        <p:tgtEl>
                                          <p:spTgt spid="307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3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08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8"/>
                    </p:tgtEl>
                  </p:cond>
                </p:stCondLst>
                <p:endSync evt="end" delay="0">
                  <p:rtn val="all"/>
                </p:endSync>
                <p:childTnLst>
                  <p:par>
                    <p:cTn id="30" fill="hold">
                      <p:stCondLst>
                        <p:cond delay="0"/>
                      </p:stCondLst>
                      <p:childTnLst>
                        <p:par>
                          <p:cTn id="31" fill="hold">
                            <p:stCondLst>
                              <p:cond delay="0"/>
                            </p:stCondLst>
                            <p:childTnLst>
                              <p:par>
                                <p:cTn id="32" presetID="23" presetClass="emph" presetSubtype="0" fill="hold" grpId="0" nodeType="clickEffect">
                                  <p:stCondLst>
                                    <p:cond delay="0"/>
                                  </p:stCondLst>
                                  <p:childTnLst>
                                    <p:animClr clrSpc="hsl" dir="cw">
                                      <p:cBhvr override="childStyle">
                                        <p:cTn id="33" dur="500" fill="hold"/>
                                        <p:tgtEl>
                                          <p:spTgt spid="17"/>
                                        </p:tgtEl>
                                        <p:attrNameLst>
                                          <p:attrName>style.color</p:attrName>
                                        </p:attrNameLst>
                                      </p:cBhvr>
                                      <p:by>
                                        <p:hsl h="10842353" s="0" l="0"/>
                                      </p:by>
                                    </p:animClr>
                                    <p:animClr clrSpc="hsl" dir="cw">
                                      <p:cBhvr>
                                        <p:cTn id="34" dur="500" fill="hold"/>
                                        <p:tgtEl>
                                          <p:spTgt spid="17"/>
                                        </p:tgtEl>
                                        <p:attrNameLst>
                                          <p:attrName>fillcolor</p:attrName>
                                        </p:attrNameLst>
                                      </p:cBhvr>
                                      <p:by>
                                        <p:hsl h="10842353" s="0" l="0"/>
                                      </p:by>
                                    </p:animClr>
                                    <p:animClr clrSpc="hsl" dir="cw">
                                      <p:cBhvr>
                                        <p:cTn id="35" dur="500" fill="hold"/>
                                        <p:tgtEl>
                                          <p:spTgt spid="17"/>
                                        </p:tgtEl>
                                        <p:attrNameLst>
                                          <p:attrName>stroke.color</p:attrName>
                                        </p:attrNameLst>
                                      </p:cBhvr>
                                      <p:by>
                                        <p:hsl h="10842353" s="0" l="0"/>
                                      </p:by>
                                    </p:animClr>
                                    <p:set>
                                      <p:cBhvr>
                                        <p:cTn id="36" dur="500" fill="hold"/>
                                        <p:tgtEl>
                                          <p:spTgt spid="17"/>
                                        </p:tgtEl>
                                        <p:attrNameLst>
                                          <p:attrName>fill.type</p:attrName>
                                        </p:attrNameLst>
                                      </p:cBhvr>
                                      <p:to>
                                        <p:strVal val="solid"/>
                                      </p:to>
                                    </p:se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1040"/>
                                        </p:tgtEl>
                                        <p:attrNameLst>
                                          <p:attrName>style.visibility</p:attrName>
                                        </p:attrNameLst>
                                      </p:cBhvr>
                                      <p:to>
                                        <p:strVal val="visible"/>
                                      </p:to>
                                    </p:set>
                                  </p:childTnLst>
                                </p:cTn>
                              </p:par>
                            </p:childTnLst>
                          </p:cTn>
                        </p:par>
                        <p:par>
                          <p:cTn id="40" fill="hold">
                            <p:stCondLst>
                              <p:cond delay="500"/>
                            </p:stCondLst>
                            <p:childTnLst>
                              <p:par>
                                <p:cTn id="41" presetID="49" presetClass="path" presetSubtype="0" accel="50000" decel="50000" fill="hold" nodeType="afterEffect">
                                  <p:stCondLst>
                                    <p:cond delay="0"/>
                                  </p:stCondLst>
                                  <p:childTnLst>
                                    <p:animMotion origin="layout" path="M 1.38889E-6 0 L 0.52448 -0.31458 " pathEditMode="relative" rAng="0" ptsTypes="AA">
                                      <p:cBhvr>
                                        <p:cTn id="42" dur="2000" fill="hold"/>
                                        <p:tgtEl>
                                          <p:spTgt spid="1034"/>
                                        </p:tgtEl>
                                        <p:attrNameLst>
                                          <p:attrName>ppt_x</p:attrName>
                                          <p:attrName>ppt_y</p:attrName>
                                        </p:attrNameLst>
                                      </p:cBhvr>
                                      <p:rCtr x="26215" y="-15741"/>
                                    </p:animMotion>
                                  </p:childTnLst>
                                </p:cTn>
                              </p:par>
                            </p:childTnLst>
                          </p:cTn>
                        </p:par>
                        <p:par>
                          <p:cTn id="43" fill="hold">
                            <p:stCondLst>
                              <p:cond delay="2500"/>
                            </p:stCondLst>
                            <p:childTnLst>
                              <p:par>
                                <p:cTn id="44" presetID="1" presetClass="exit" presetSubtype="0" fill="hold" nodeType="afterEffect">
                                  <p:stCondLst>
                                    <p:cond delay="0"/>
                                  </p:stCondLst>
                                  <p:childTnLst>
                                    <p:set>
                                      <p:cBhvr>
                                        <p:cTn id="45" dur="1" fill="hold">
                                          <p:stCondLst>
                                            <p:cond delay="0"/>
                                          </p:stCondLst>
                                        </p:cTn>
                                        <p:tgtEl>
                                          <p:spTgt spid="1040"/>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034"/>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03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37"/>
                    </p:tgtEl>
                  </p:cond>
                </p:stCondLst>
                <p:endSync evt="end" delay="0">
                  <p:rtn val="all"/>
                </p:endSync>
                <p:childTnLst>
                  <p:par>
                    <p:cTn id="51" fill="hold">
                      <p:stCondLst>
                        <p:cond delay="0"/>
                      </p:stCondLst>
                      <p:childTnLst>
                        <p:par>
                          <p:cTn id="52" fill="hold">
                            <p:stCondLst>
                              <p:cond delay="0"/>
                            </p:stCondLst>
                            <p:childTnLst>
                              <p:par>
                                <p:cTn id="53" presetID="11" presetClass="entr" presetSubtype="0" fill="hold" grpId="0" nodeType="afterEffect">
                                  <p:stCondLst>
                                    <p:cond delay="0"/>
                                  </p:stCondLst>
                                  <p:childTnLst>
                                    <p:set>
                                      <p:cBhvr>
                                        <p:cTn id="54" dur="1000">
                                          <p:stCondLst>
                                            <p:cond delay="0"/>
                                          </p:stCondLst>
                                        </p:cTn>
                                        <p:tgtEl>
                                          <p:spTgt spid="21"/>
                                        </p:tgtEl>
                                        <p:attrNameLst>
                                          <p:attrName>style.visibility</p:attrName>
                                        </p:attrNameLst>
                                      </p:cBhvr>
                                      <p:to>
                                        <p:strVal val="visible"/>
                                      </p:to>
                                    </p:set>
                                  </p:childTnLst>
                                </p:cTn>
                              </p:par>
                            </p:childTnLst>
                          </p:cTn>
                        </p:par>
                        <p:par>
                          <p:cTn id="55" fill="hold">
                            <p:stCondLst>
                              <p:cond delay="1000"/>
                            </p:stCondLst>
                            <p:childTnLst>
                              <p:par>
                                <p:cTn id="56" presetID="11" presetClass="entr" presetSubtype="0" fill="hold" grpId="0" nodeType="afterEffect">
                                  <p:stCondLst>
                                    <p:cond delay="0"/>
                                  </p:stCondLst>
                                  <p:childTnLst>
                                    <p:set>
                                      <p:cBhvr>
                                        <p:cTn id="57" dur="1000">
                                          <p:stCondLst>
                                            <p:cond delay="0"/>
                                          </p:stCondLst>
                                        </p:cTn>
                                        <p:tgtEl>
                                          <p:spTgt spid="22"/>
                                        </p:tgtEl>
                                        <p:attrNameLst>
                                          <p:attrName>style.visibility</p:attrName>
                                        </p:attrNameLst>
                                      </p:cBhvr>
                                      <p:to>
                                        <p:strVal val="visible"/>
                                      </p:to>
                                    </p:set>
                                  </p:childTnLst>
                                </p:cTn>
                              </p:par>
                            </p:childTnLst>
                          </p:cTn>
                        </p:par>
                        <p:par>
                          <p:cTn id="58" fill="hold">
                            <p:stCondLst>
                              <p:cond delay="2000"/>
                            </p:stCondLst>
                            <p:childTnLst>
                              <p:par>
                                <p:cTn id="59" presetID="11" presetClass="entr" presetSubtype="0" fill="hold" grpId="0" nodeType="afterEffect">
                                  <p:stCondLst>
                                    <p:cond delay="0"/>
                                  </p:stCondLst>
                                  <p:childTnLst>
                                    <p:set>
                                      <p:cBhvr>
                                        <p:cTn id="60" dur="1000">
                                          <p:stCondLst>
                                            <p:cond delay="0"/>
                                          </p:stCondLst>
                                        </p:cTn>
                                        <p:tgtEl>
                                          <p:spTgt spid="23"/>
                                        </p:tgtEl>
                                        <p:attrNameLst>
                                          <p:attrName>style.visibility</p:attrName>
                                        </p:attrNameLst>
                                      </p:cBhvr>
                                      <p:to>
                                        <p:strVal val="visible"/>
                                      </p:to>
                                    </p:set>
                                  </p:childTnLst>
                                </p:cTn>
                              </p:par>
                            </p:childTnLst>
                          </p:cTn>
                        </p:par>
                        <p:par>
                          <p:cTn id="61" fill="hold">
                            <p:stCondLst>
                              <p:cond delay="3000"/>
                            </p:stCondLst>
                            <p:childTnLst>
                              <p:par>
                                <p:cTn id="62" presetID="11" presetClass="entr" presetSubtype="0" fill="hold" grpId="0" nodeType="afterEffect">
                                  <p:stCondLst>
                                    <p:cond delay="0"/>
                                  </p:stCondLst>
                                  <p:childTnLst>
                                    <p:set>
                                      <p:cBhvr>
                                        <p:cTn id="63" dur="1000">
                                          <p:stCondLst>
                                            <p:cond delay="0"/>
                                          </p:stCondLst>
                                        </p:cTn>
                                        <p:tgtEl>
                                          <p:spTgt spid="24"/>
                                        </p:tgtEl>
                                        <p:attrNameLst>
                                          <p:attrName>style.visibility</p:attrName>
                                        </p:attrNameLst>
                                      </p:cBhvr>
                                      <p:to>
                                        <p:strVal val="visible"/>
                                      </p:to>
                                    </p:set>
                                  </p:childTnLst>
                                </p:cTn>
                              </p:par>
                            </p:childTnLst>
                          </p:cTn>
                        </p:par>
                        <p:par>
                          <p:cTn id="64" fill="hold">
                            <p:stCondLst>
                              <p:cond delay="4000"/>
                            </p:stCondLst>
                            <p:childTnLst>
                              <p:par>
                                <p:cTn id="65" presetID="11" presetClass="entr" presetSubtype="0" fill="hold" grpId="0" nodeType="afterEffect">
                                  <p:stCondLst>
                                    <p:cond delay="0"/>
                                  </p:stCondLst>
                                  <p:childTnLst>
                                    <p:set>
                                      <p:cBhvr>
                                        <p:cTn id="66" dur="1000">
                                          <p:stCondLst>
                                            <p:cond delay="0"/>
                                          </p:stCondLst>
                                        </p:cTn>
                                        <p:tgtEl>
                                          <p:spTgt spid="25"/>
                                        </p:tgtEl>
                                        <p:attrNameLst>
                                          <p:attrName>style.visibility</p:attrName>
                                        </p:attrNameLst>
                                      </p:cBhvr>
                                      <p:to>
                                        <p:strVal val="visible"/>
                                      </p:to>
                                    </p:set>
                                  </p:childTnLst>
                                </p:cTn>
                              </p:par>
                            </p:childTnLst>
                          </p:cTn>
                        </p:par>
                        <p:par>
                          <p:cTn id="67" fill="hold">
                            <p:stCondLst>
                              <p:cond delay="5000"/>
                            </p:stCondLst>
                            <p:childTnLst>
                              <p:par>
                                <p:cTn id="68" presetID="11" presetClass="entr" presetSubtype="0" fill="hold" grpId="0" nodeType="afterEffect">
                                  <p:stCondLst>
                                    <p:cond delay="0"/>
                                  </p:stCondLst>
                                  <p:childTnLst>
                                    <p:set>
                                      <p:cBhvr>
                                        <p:cTn id="69" dur="1000">
                                          <p:stCondLst>
                                            <p:cond delay="0"/>
                                          </p:stCondLst>
                                        </p:cTn>
                                        <p:tgtEl>
                                          <p:spTgt spid="26"/>
                                        </p:tgtEl>
                                        <p:attrNameLst>
                                          <p:attrName>style.visibility</p:attrName>
                                        </p:attrNameLst>
                                      </p:cBhvr>
                                      <p:to>
                                        <p:strVal val="visible"/>
                                      </p:to>
                                    </p:set>
                                  </p:childTnLst>
                                </p:cTn>
                              </p:par>
                            </p:childTnLst>
                          </p:cTn>
                        </p:par>
                        <p:par>
                          <p:cTn id="70" fill="hold">
                            <p:stCondLst>
                              <p:cond delay="6000"/>
                            </p:stCondLst>
                            <p:childTnLst>
                              <p:par>
                                <p:cTn id="71" presetID="11" presetClass="entr" presetSubtype="0" fill="hold" grpId="0" nodeType="afterEffect">
                                  <p:stCondLst>
                                    <p:cond delay="0"/>
                                  </p:stCondLst>
                                  <p:childTnLst>
                                    <p:set>
                                      <p:cBhvr>
                                        <p:cTn id="72" dur="1000">
                                          <p:stCondLst>
                                            <p:cond delay="0"/>
                                          </p:stCondLst>
                                        </p:cTn>
                                        <p:tgtEl>
                                          <p:spTgt spid="27"/>
                                        </p:tgtEl>
                                        <p:attrNameLst>
                                          <p:attrName>style.visibility</p:attrName>
                                        </p:attrNameLst>
                                      </p:cBhvr>
                                      <p:to>
                                        <p:strVal val="visible"/>
                                      </p:to>
                                    </p:set>
                                  </p:childTnLst>
                                </p:cTn>
                              </p:par>
                            </p:childTnLst>
                          </p:cTn>
                        </p:par>
                        <p:par>
                          <p:cTn id="73" fill="hold">
                            <p:stCondLst>
                              <p:cond delay="7000"/>
                            </p:stCondLst>
                            <p:childTnLst>
                              <p:par>
                                <p:cTn id="74" presetID="11" presetClass="entr" presetSubtype="0" fill="hold" grpId="0" nodeType="afterEffect">
                                  <p:stCondLst>
                                    <p:cond delay="0"/>
                                  </p:stCondLst>
                                  <p:childTnLst>
                                    <p:set>
                                      <p:cBhvr>
                                        <p:cTn id="75" dur="1000">
                                          <p:stCondLst>
                                            <p:cond delay="0"/>
                                          </p:stCondLst>
                                        </p:cTn>
                                        <p:tgtEl>
                                          <p:spTgt spid="28"/>
                                        </p:tgtEl>
                                        <p:attrNameLst>
                                          <p:attrName>style.visibility</p:attrName>
                                        </p:attrNameLst>
                                      </p:cBhvr>
                                      <p:to>
                                        <p:strVal val="visible"/>
                                      </p:to>
                                    </p:set>
                                  </p:childTnLst>
                                </p:cTn>
                              </p:par>
                            </p:childTnLst>
                          </p:cTn>
                        </p:par>
                        <p:par>
                          <p:cTn id="76" fill="hold">
                            <p:stCondLst>
                              <p:cond delay="8000"/>
                            </p:stCondLst>
                            <p:childTnLst>
                              <p:par>
                                <p:cTn id="77" presetID="11" presetClass="entr" presetSubtype="0" fill="hold" grpId="0" nodeType="afterEffect">
                                  <p:stCondLst>
                                    <p:cond delay="0"/>
                                  </p:stCondLst>
                                  <p:childTnLst>
                                    <p:set>
                                      <p:cBhvr>
                                        <p:cTn id="78" dur="1000">
                                          <p:stCondLst>
                                            <p:cond delay="0"/>
                                          </p:stCondLst>
                                        </p:cTn>
                                        <p:tgtEl>
                                          <p:spTgt spid="29"/>
                                        </p:tgtEl>
                                        <p:attrNameLst>
                                          <p:attrName>style.visibility</p:attrName>
                                        </p:attrNameLst>
                                      </p:cBhvr>
                                      <p:to>
                                        <p:strVal val="visible"/>
                                      </p:to>
                                    </p:set>
                                  </p:childTnLst>
                                </p:cTn>
                              </p:par>
                            </p:childTnLst>
                          </p:cTn>
                        </p:par>
                        <p:par>
                          <p:cTn id="79" fill="hold">
                            <p:stCondLst>
                              <p:cond delay="9000"/>
                            </p:stCondLst>
                            <p:childTnLst>
                              <p:par>
                                <p:cTn id="80" presetID="11" presetClass="entr" presetSubtype="0" fill="hold" grpId="0" nodeType="afterEffect">
                                  <p:stCondLst>
                                    <p:cond delay="0"/>
                                  </p:stCondLst>
                                  <p:childTnLst>
                                    <p:set>
                                      <p:cBhvr>
                                        <p:cTn id="81" dur="1000">
                                          <p:stCondLst>
                                            <p:cond delay="0"/>
                                          </p:stCondLst>
                                        </p:cTn>
                                        <p:tgtEl>
                                          <p:spTgt spid="30"/>
                                        </p:tgtEl>
                                        <p:attrNameLst>
                                          <p:attrName>style.visibility</p:attrName>
                                        </p:attrNameLst>
                                      </p:cBhvr>
                                      <p:to>
                                        <p:strVal val="visible"/>
                                      </p:to>
                                    </p:set>
                                  </p:childTnLst>
                                </p:cTn>
                              </p:par>
                            </p:childTnLst>
                          </p:cTn>
                        </p:par>
                        <p:par>
                          <p:cTn id="82" fill="hold">
                            <p:stCondLst>
                              <p:cond delay="10000"/>
                            </p:stCondLst>
                            <p:childTnLst>
                              <p:par>
                                <p:cTn id="83" presetID="11" presetClass="entr" presetSubtype="0" fill="hold" grpId="0" nodeType="afterEffect">
                                  <p:stCondLst>
                                    <p:cond delay="0"/>
                                  </p:stCondLst>
                                  <p:childTnLst>
                                    <p:set>
                                      <p:cBhvr>
                                        <p:cTn id="84" dur="1000">
                                          <p:stCondLst>
                                            <p:cond delay="0"/>
                                          </p:stCondLst>
                                        </p:cTn>
                                        <p:tgtEl>
                                          <p:spTgt spid="31"/>
                                        </p:tgtEl>
                                        <p:attrNameLst>
                                          <p:attrName>style.visibility</p:attrName>
                                        </p:attrNameLst>
                                      </p:cBhvr>
                                      <p:to>
                                        <p:strVal val="visible"/>
                                      </p:to>
                                    </p:set>
                                  </p:childTnLst>
                                </p:cTn>
                              </p:par>
                            </p:childTnLst>
                          </p:cTn>
                        </p:par>
                        <p:par>
                          <p:cTn id="85" fill="hold">
                            <p:stCondLst>
                              <p:cond delay="11000"/>
                            </p:stCondLst>
                            <p:childTnLst>
                              <p:par>
                                <p:cTn id="86" presetID="11" presetClass="entr" presetSubtype="0" fill="hold" grpId="0" nodeType="afterEffect">
                                  <p:stCondLst>
                                    <p:cond delay="0"/>
                                  </p:stCondLst>
                                  <p:childTnLst>
                                    <p:set>
                                      <p:cBhvr>
                                        <p:cTn id="87" dur="1000">
                                          <p:stCondLst>
                                            <p:cond delay="0"/>
                                          </p:stCondLst>
                                        </p:cTn>
                                        <p:tgtEl>
                                          <p:spTgt spid="32"/>
                                        </p:tgtEl>
                                        <p:attrNameLst>
                                          <p:attrName>style.visibility</p:attrName>
                                        </p:attrNameLst>
                                      </p:cBhvr>
                                      <p:to>
                                        <p:strVal val="visible"/>
                                      </p:to>
                                    </p:set>
                                  </p:childTnLst>
                                </p:cTn>
                              </p:par>
                            </p:childTnLst>
                          </p:cTn>
                        </p:par>
                        <p:par>
                          <p:cTn id="88" fill="hold">
                            <p:stCondLst>
                              <p:cond delay="12000"/>
                            </p:stCondLst>
                            <p:childTnLst>
                              <p:par>
                                <p:cTn id="89" presetID="11" presetClass="entr" presetSubtype="0" fill="hold" grpId="0" nodeType="afterEffect">
                                  <p:stCondLst>
                                    <p:cond delay="0"/>
                                  </p:stCondLst>
                                  <p:childTnLst>
                                    <p:set>
                                      <p:cBhvr>
                                        <p:cTn id="90" dur="1000">
                                          <p:stCondLst>
                                            <p:cond delay="0"/>
                                          </p:stCondLst>
                                        </p:cTn>
                                        <p:tgtEl>
                                          <p:spTgt spid="33"/>
                                        </p:tgtEl>
                                        <p:attrNameLst>
                                          <p:attrName>style.visibility</p:attrName>
                                        </p:attrNameLst>
                                      </p:cBhvr>
                                      <p:to>
                                        <p:strVal val="visible"/>
                                      </p:to>
                                    </p:set>
                                  </p:childTnLst>
                                </p:cTn>
                              </p:par>
                            </p:childTnLst>
                          </p:cTn>
                        </p:par>
                        <p:par>
                          <p:cTn id="91" fill="hold">
                            <p:stCondLst>
                              <p:cond delay="13000"/>
                            </p:stCondLst>
                            <p:childTnLst>
                              <p:par>
                                <p:cTn id="92" presetID="11" presetClass="entr" presetSubtype="0" fill="hold" grpId="0" nodeType="afterEffect">
                                  <p:stCondLst>
                                    <p:cond delay="0"/>
                                  </p:stCondLst>
                                  <p:childTnLst>
                                    <p:set>
                                      <p:cBhvr>
                                        <p:cTn id="93" dur="1000">
                                          <p:stCondLst>
                                            <p:cond delay="0"/>
                                          </p:stCondLst>
                                        </p:cTn>
                                        <p:tgtEl>
                                          <p:spTgt spid="34"/>
                                        </p:tgtEl>
                                        <p:attrNameLst>
                                          <p:attrName>style.visibility</p:attrName>
                                        </p:attrNameLst>
                                      </p:cBhvr>
                                      <p:to>
                                        <p:strVal val="visible"/>
                                      </p:to>
                                    </p:set>
                                  </p:childTnLst>
                                </p:cTn>
                              </p:par>
                            </p:childTnLst>
                          </p:cTn>
                        </p:par>
                        <p:par>
                          <p:cTn id="94" fill="hold">
                            <p:stCondLst>
                              <p:cond delay="14000"/>
                            </p:stCondLst>
                            <p:childTnLst>
                              <p:par>
                                <p:cTn id="95" presetID="11" presetClass="entr" presetSubtype="0" fill="hold" grpId="0" nodeType="afterEffect">
                                  <p:stCondLst>
                                    <p:cond delay="0"/>
                                  </p:stCondLst>
                                  <p:childTnLst>
                                    <p:set>
                                      <p:cBhvr>
                                        <p:cTn id="96" dur="1000">
                                          <p:stCondLst>
                                            <p:cond delay="0"/>
                                          </p:stCondLst>
                                        </p:cTn>
                                        <p:tgtEl>
                                          <p:spTgt spid="35"/>
                                        </p:tgtEl>
                                        <p:attrNameLst>
                                          <p:attrName>style.visibility</p:attrName>
                                        </p:attrNameLst>
                                      </p:cBhvr>
                                      <p:to>
                                        <p:strVal val="visible"/>
                                      </p:to>
                                    </p:set>
                                  </p:childTnLst>
                                </p:cTn>
                              </p:par>
                            </p:childTnLst>
                          </p:cTn>
                        </p:par>
                        <p:par>
                          <p:cTn id="97" fill="hold">
                            <p:stCondLst>
                              <p:cond delay="15000"/>
                            </p:stCondLst>
                            <p:childTnLst>
                              <p:par>
                                <p:cTn id="98" presetID="11" presetClass="entr" presetSubtype="0" fill="hold" grpId="0" nodeType="afterEffect">
                                  <p:stCondLst>
                                    <p:cond delay="0"/>
                                  </p:stCondLst>
                                  <p:childTnLst>
                                    <p:set>
                                      <p:cBhvr>
                                        <p:cTn id="99"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37"/>
                  </p:tgtEl>
                </p:cond>
              </p:nextCondLst>
            </p:seq>
          </p:childTnLst>
        </p:cTn>
      </p:par>
    </p:tnLst>
    <p:bldLst>
      <p:bldP spid="16" grpId="0" bldLvl="0" animBg="1"/>
      <p:bldP spid="17" grpId="0" bldLvl="0" animBg="1"/>
      <p:bldP spid="5" grpId="0"/>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5"/>
          <p:cNvSpPr/>
          <p:nvPr/>
        </p:nvSpPr>
        <p:spPr>
          <a:xfrm>
            <a:off x="6096004" y="668057"/>
            <a:ext cx="1363436" cy="1349153"/>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sp>
        <p:nvSpPr>
          <p:cNvPr id="17" name="Freeform 16"/>
          <p:cNvSpPr/>
          <p:nvPr/>
        </p:nvSpPr>
        <p:spPr>
          <a:xfrm>
            <a:off x="1447935" y="666712"/>
            <a:ext cx="1363436" cy="1349153"/>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pic>
        <p:nvPicPr>
          <p:cNvPr id="1034" name="Picture 10" descr="Kết quả hình ảnh cho jerr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55873" y="3029217"/>
            <a:ext cx="661145" cy="11520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ết quả hình ảnh cho jerry"/>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380933" y="1123648"/>
            <a:ext cx="835837" cy="13946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iếng pho mát 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1752709" y="1124039"/>
            <a:ext cx="858278" cy="712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mèo to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6096313" y="865889"/>
            <a:ext cx="1148188" cy="9525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501" y="209672"/>
            <a:ext cx="824449"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prstClr val="white"/>
                </a:solidFill>
              </a:rPr>
              <a:t>SAI</a:t>
            </a:r>
            <a:endParaRPr lang="vi-VN" sz="2400">
              <a:solidFill>
                <a:prstClr val="white"/>
              </a:solidFill>
            </a:endParaRPr>
          </a:p>
        </p:txBody>
      </p:sp>
      <p:sp>
        <p:nvSpPr>
          <p:cNvPr id="18" name="Rectangle 17"/>
          <p:cNvSpPr/>
          <p:nvPr/>
        </p:nvSpPr>
        <p:spPr>
          <a:xfrm>
            <a:off x="6172455" y="209672"/>
            <a:ext cx="1106646"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solidFill>
                  <a:prstClr val="white"/>
                </a:solidFill>
              </a:rPr>
              <a:t>ĐÚNG</a:t>
            </a:r>
            <a:endParaRPr lang="vi-VN" sz="2400" dirty="0">
              <a:solidFill>
                <a:prstClr val="white"/>
              </a:solidFill>
            </a:endParaRPr>
          </a:p>
        </p:txBody>
      </p:sp>
      <p:pic>
        <p:nvPicPr>
          <p:cNvPr id="3080" name="Picture 8" descr="Kết quả hình ảnh cho mèo to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a:fillRect/>
          </a:stretch>
        </p:blipFill>
        <p:spPr bwMode="auto">
          <a:xfrm>
            <a:off x="1749175" y="2266869"/>
            <a:ext cx="827267" cy="1763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95550" y="2800350"/>
            <a:ext cx="6659245" cy="1383665"/>
          </a:xfrm>
          <a:prstGeom prst="rect">
            <a:avLst/>
          </a:prstGeom>
          <a:noFill/>
        </p:spPr>
        <p:txBody>
          <a:bodyPr wrap="square" rtlCol="0">
            <a:spAutoFit/>
          </a:bodyPr>
          <a:lstStyle/>
          <a:p>
            <a:pPr algn="just"/>
            <a:r>
              <a:rPr lang="vi-VN" sz="2800" b="1" dirty="0">
                <a:solidFill>
                  <a:srgbClr val="0000CC"/>
                </a:solidFill>
                <a:latin typeface="Times New Roman" panose="02020603050405020304" pitchFamily="18" charset="0"/>
                <a:cs typeface="Times New Roman" panose="02020603050405020304" pitchFamily="18" charset="0"/>
              </a:rPr>
              <a:t>Có người quan niệm:</a:t>
            </a:r>
            <a:r>
              <a:rPr lang="vi-VN" sz="2800" b="1" dirty="0">
                <a:solidFill>
                  <a:srgbClr val="0000FF"/>
                </a:solidFill>
                <a:latin typeface="Times New Roman" panose="02020603050405020304" pitchFamily="18" charset="0"/>
                <a:cs typeface="Times New Roman" panose="02020603050405020304" pitchFamily="18" charset="0"/>
              </a:rPr>
              <a:t> Giải thích chỉ là việc vận dụng lí lẽ, chứng minh chỉ là việc vận dụng dẫn chứng, điều đó đúng hay sai ?</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15</a:t>
            </a:r>
            <a:endParaRPr lang="en-US" sz="2100">
              <a:solidFill>
                <a:prstClr val="white"/>
              </a:solidFill>
            </a:endParaRPr>
          </a:p>
        </p:txBody>
      </p:sp>
      <p:sp>
        <p:nvSpPr>
          <p:cNvPr id="15" name="Rounded Rectangle 14"/>
          <p:cNvSpPr/>
          <p:nvPr/>
        </p:nvSpPr>
        <p:spPr>
          <a:xfrm>
            <a:off x="4282496" y="154127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14</a:t>
            </a:r>
            <a:endParaRPr lang="en-US" sz="2100">
              <a:solidFill>
                <a:prstClr val="white"/>
              </a:solidFill>
            </a:endParaRPr>
          </a:p>
        </p:txBody>
      </p:sp>
      <p:sp>
        <p:nvSpPr>
          <p:cNvPr id="19" name="Rounded Rectangle 18"/>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13</a:t>
            </a:r>
            <a:endParaRPr lang="en-US" sz="2100">
              <a:solidFill>
                <a:prstClr val="white"/>
              </a:solidFill>
            </a:endParaRPr>
          </a:p>
        </p:txBody>
      </p:sp>
      <p:sp>
        <p:nvSpPr>
          <p:cNvPr id="20" name="Rounded Rectangle 19"/>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12</a:t>
            </a:r>
            <a:endParaRPr lang="en-US" sz="2100">
              <a:solidFill>
                <a:prstClr val="white"/>
              </a:solidFill>
            </a:endParaRPr>
          </a:p>
        </p:txBody>
      </p:sp>
      <p:sp>
        <p:nvSpPr>
          <p:cNvPr id="21" name="Rounded Rectangle 20"/>
          <p:cNvSpPr/>
          <p:nvPr/>
        </p:nvSpPr>
        <p:spPr>
          <a:xfrm>
            <a:off x="4282496"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11</a:t>
            </a:r>
            <a:endParaRPr lang="en-US" sz="2100">
              <a:solidFill>
                <a:prstClr val="white"/>
              </a:solidFill>
            </a:endParaRPr>
          </a:p>
        </p:txBody>
      </p:sp>
      <p:sp>
        <p:nvSpPr>
          <p:cNvPr id="22" name="Rounded Rectangle 21"/>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10</a:t>
            </a:r>
            <a:endParaRPr lang="en-US" sz="2100">
              <a:solidFill>
                <a:prstClr val="white"/>
              </a:solidFill>
            </a:endParaRPr>
          </a:p>
        </p:txBody>
      </p:sp>
      <p:sp>
        <p:nvSpPr>
          <p:cNvPr id="23" name="Rounded Rectangle 22"/>
          <p:cNvSpPr/>
          <p:nvPr/>
        </p:nvSpPr>
        <p:spPr>
          <a:xfrm>
            <a:off x="4273312"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09</a:t>
            </a:r>
            <a:endParaRPr lang="en-US" sz="2100">
              <a:solidFill>
                <a:prstClr val="white"/>
              </a:solidFill>
            </a:endParaRPr>
          </a:p>
        </p:txBody>
      </p:sp>
      <p:sp>
        <p:nvSpPr>
          <p:cNvPr id="24" name="Rounded Rectangle 23"/>
          <p:cNvSpPr/>
          <p:nvPr/>
        </p:nvSpPr>
        <p:spPr>
          <a:xfrm>
            <a:off x="4282499"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08</a:t>
            </a:r>
            <a:endParaRPr lang="en-US" sz="2100">
              <a:solidFill>
                <a:prstClr val="white"/>
              </a:solidFill>
            </a:endParaRPr>
          </a:p>
        </p:txBody>
      </p:sp>
      <p:sp>
        <p:nvSpPr>
          <p:cNvPr id="25" name="Rounded Rectangle 24"/>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07</a:t>
            </a:r>
            <a:endParaRPr lang="en-US" sz="2100">
              <a:solidFill>
                <a:prstClr val="white"/>
              </a:solidFill>
            </a:endParaRPr>
          </a:p>
        </p:txBody>
      </p:sp>
      <p:sp>
        <p:nvSpPr>
          <p:cNvPr id="26" name="Rounded Rectangle 25"/>
          <p:cNvSpPr/>
          <p:nvPr/>
        </p:nvSpPr>
        <p:spPr>
          <a:xfrm>
            <a:off x="4282496" y="1506807"/>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06</a:t>
            </a:r>
            <a:endParaRPr lang="en-US" sz="2100">
              <a:solidFill>
                <a:prstClr val="white"/>
              </a:solidFill>
            </a:endParaRPr>
          </a:p>
        </p:txBody>
      </p:sp>
      <p:sp>
        <p:nvSpPr>
          <p:cNvPr id="27" name="Rounded Rectangle 26"/>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05</a:t>
            </a:r>
            <a:endParaRPr lang="en-US" sz="2100">
              <a:solidFill>
                <a:prstClr val="white"/>
              </a:solidFill>
            </a:endParaRPr>
          </a:p>
        </p:txBody>
      </p:sp>
      <p:sp>
        <p:nvSpPr>
          <p:cNvPr id="28" name="Rounded Rectangle 27"/>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04</a:t>
            </a:r>
            <a:endParaRPr lang="en-US" sz="2100">
              <a:solidFill>
                <a:prstClr val="white"/>
              </a:solidFill>
            </a:endParaRPr>
          </a:p>
        </p:txBody>
      </p:sp>
      <p:sp>
        <p:nvSpPr>
          <p:cNvPr id="29" name="Rounded Rectangle 28"/>
          <p:cNvSpPr/>
          <p:nvPr/>
        </p:nvSpPr>
        <p:spPr>
          <a:xfrm>
            <a:off x="4285557" y="1484361"/>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03</a:t>
            </a:r>
            <a:endParaRPr lang="en-US" sz="2100">
              <a:solidFill>
                <a:prstClr val="white"/>
              </a:solidFill>
            </a:endParaRPr>
          </a:p>
        </p:txBody>
      </p:sp>
      <p:sp>
        <p:nvSpPr>
          <p:cNvPr id="30" name="Rounded Rectangle 29"/>
          <p:cNvSpPr/>
          <p:nvPr/>
        </p:nvSpPr>
        <p:spPr>
          <a:xfrm>
            <a:off x="4285557" y="151881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02</a:t>
            </a:r>
            <a:endParaRPr lang="en-US" sz="2100">
              <a:solidFill>
                <a:prstClr val="white"/>
              </a:solidFill>
            </a:endParaRPr>
          </a:p>
        </p:txBody>
      </p:sp>
      <p:sp>
        <p:nvSpPr>
          <p:cNvPr id="31" name="Rounded Rectangle 30"/>
          <p:cNvSpPr/>
          <p:nvPr/>
        </p:nvSpPr>
        <p:spPr>
          <a:xfrm>
            <a:off x="4282496" y="1504772"/>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01</a:t>
            </a:r>
            <a:endParaRPr lang="en-US" sz="2100">
              <a:solidFill>
                <a:prstClr val="white"/>
              </a:solidFill>
            </a:endParaRPr>
          </a:p>
        </p:txBody>
      </p:sp>
      <p:sp>
        <p:nvSpPr>
          <p:cNvPr id="32" name="Rounded Rectangle 31"/>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rPr>
              <a:t>00</a:t>
            </a:r>
            <a:endParaRPr lang="en-US" sz="2100" dirty="0">
              <a:solidFill>
                <a:prstClr val="white"/>
              </a:solidFill>
            </a:endParaRPr>
          </a:p>
        </p:txBody>
      </p:sp>
      <p:pic>
        <p:nvPicPr>
          <p:cNvPr id="33" name="Picture 2" descr="Káº¿t quáº£ hÃ¬nh áº£nh cho icon Äá»ng há»"/>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363929" y="743155"/>
            <a:ext cx="444016" cy="5929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23" presetClass="emph" presetSubtype="0" fill="hold" grpId="0" nodeType="clickEffect">
                                  <p:stCondLst>
                                    <p:cond delay="0"/>
                                  </p:stCondLst>
                                  <p:childTnLst>
                                    <p:animClr clrSpc="hsl" dir="cw">
                                      <p:cBhvr override="childStyle">
                                        <p:cTn id="13" dur="500" fill="hold"/>
                                        <p:tgtEl>
                                          <p:spTgt spid="16"/>
                                        </p:tgtEl>
                                        <p:attrNameLst>
                                          <p:attrName>style.color</p:attrName>
                                        </p:attrNameLst>
                                      </p:cBhvr>
                                      <p:by>
                                        <p:hsl h="10842353" s="0" l="0"/>
                                      </p:by>
                                    </p:animClr>
                                    <p:animClr clrSpc="hsl" dir="cw">
                                      <p:cBhvr>
                                        <p:cTn id="14" dur="500" fill="hold"/>
                                        <p:tgtEl>
                                          <p:spTgt spid="16"/>
                                        </p:tgtEl>
                                        <p:attrNameLst>
                                          <p:attrName>fillcolor</p:attrName>
                                        </p:attrNameLst>
                                      </p:cBhvr>
                                      <p:by>
                                        <p:hsl h="10842353" s="0" l="0"/>
                                      </p:by>
                                    </p:animClr>
                                    <p:animClr clrSpc="hsl" dir="cw">
                                      <p:cBhvr>
                                        <p:cTn id="15" dur="500" fill="hold"/>
                                        <p:tgtEl>
                                          <p:spTgt spid="16"/>
                                        </p:tgtEl>
                                        <p:attrNameLst>
                                          <p:attrName>stroke.color</p:attrName>
                                        </p:attrNameLst>
                                      </p:cBhvr>
                                      <p:by>
                                        <p:hsl h="10842353" s="0" l="0"/>
                                      </p:by>
                                    </p:animClr>
                                    <p:set>
                                      <p:cBhvr>
                                        <p:cTn id="16" dur="500" fill="hold"/>
                                        <p:tgtEl>
                                          <p:spTgt spid="16"/>
                                        </p:tgtEl>
                                        <p:attrNameLst>
                                          <p:attrName>fill.type</p:attrName>
                                        </p:attrNameLst>
                                      </p:cBhvr>
                                      <p:to>
                                        <p:strVal val="solid"/>
                                      </p:to>
                                    </p:se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childTnLst>
                                </p:cTn>
                              </p:par>
                              <p:par>
                                <p:cTn id="20" presetID="56" presetClass="path" presetSubtype="0" accel="50000" decel="50000" fill="hold" nodeType="withEffect">
                                  <p:stCondLst>
                                    <p:cond delay="0"/>
                                  </p:stCondLst>
                                  <p:childTnLst>
                                    <p:animMotion origin="layout" path="M -1.11111E-6 -1.48148E-6 L -0.58907 0.36851 " pathEditMode="relative" rAng="0" ptsTypes="AA">
                                      <p:cBhvr>
                                        <p:cTn id="21" dur="2000" fill="hold"/>
                                        <p:tgtEl>
                                          <p:spTgt spid="3076"/>
                                        </p:tgtEl>
                                        <p:attrNameLst>
                                          <p:attrName>ppt_x</p:attrName>
                                          <p:attrName>ppt_y</p:attrName>
                                        </p:attrNameLst>
                                      </p:cBhvr>
                                      <p:rCtr x="-27014" y="14699"/>
                                    </p:animMotion>
                                  </p:childTnLst>
                                </p:cTn>
                              </p:par>
                            </p:childTnLst>
                          </p:cTn>
                        </p:par>
                        <p:par>
                          <p:cTn id="22" fill="hold">
                            <p:stCondLst>
                              <p:cond delay="500"/>
                            </p:stCondLst>
                            <p:childTnLst>
                              <p:par>
                                <p:cTn id="23" presetID="1" presetClass="exit" presetSubtype="0" fill="hold" nodeType="afterEffect">
                                  <p:stCondLst>
                                    <p:cond delay="0"/>
                                  </p:stCondLst>
                                  <p:childTnLst>
                                    <p:set>
                                      <p:cBhvr>
                                        <p:cTn id="24" dur="1" fill="hold">
                                          <p:stCondLst>
                                            <p:cond delay="0"/>
                                          </p:stCondLst>
                                        </p:cTn>
                                        <p:tgtEl>
                                          <p:spTgt spid="307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34"/>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08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11" name="bomb.wav"/>
                                        </p:tgtEl>
                                      </p:cMediaNode>
                                    </p:audio>
                                  </p:sub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1" presetClass="entr" presetSubtype="0" fill="hold" grpId="0" nodeType="afterEffect">
                                  <p:stCondLst>
                                    <p:cond delay="0"/>
                                  </p:stCondLst>
                                  <p:childTnLst>
                                    <p:set>
                                      <p:cBhvr>
                                        <p:cTn id="33" dur="1000">
                                          <p:stCondLst>
                                            <p:cond delay="0"/>
                                          </p:stCondLst>
                                        </p:cTn>
                                        <p:tgtEl>
                                          <p:spTgt spid="14"/>
                                        </p:tgtEl>
                                        <p:attrNameLst>
                                          <p:attrName>style.visibility</p:attrName>
                                        </p:attrNameLst>
                                      </p:cBhvr>
                                      <p:to>
                                        <p:strVal val="visible"/>
                                      </p:to>
                                    </p:set>
                                  </p:childTnLst>
                                </p:cTn>
                              </p:par>
                            </p:childTnLst>
                          </p:cTn>
                        </p:par>
                        <p:par>
                          <p:cTn id="34" fill="hold">
                            <p:stCondLst>
                              <p:cond delay="1000"/>
                            </p:stCondLst>
                            <p:childTnLst>
                              <p:par>
                                <p:cTn id="35" presetID="11" presetClass="entr" presetSubtype="0" fill="hold" grpId="0" nodeType="afterEffect">
                                  <p:stCondLst>
                                    <p:cond delay="0"/>
                                  </p:stCondLst>
                                  <p:childTnLst>
                                    <p:set>
                                      <p:cBhvr>
                                        <p:cTn id="36" dur="1000">
                                          <p:stCondLst>
                                            <p:cond delay="0"/>
                                          </p:stCondLst>
                                        </p:cTn>
                                        <p:tgtEl>
                                          <p:spTgt spid="15"/>
                                        </p:tgtEl>
                                        <p:attrNameLst>
                                          <p:attrName>style.visibility</p:attrName>
                                        </p:attrNameLst>
                                      </p:cBhvr>
                                      <p:to>
                                        <p:strVal val="visible"/>
                                      </p:to>
                                    </p:set>
                                  </p:childTnLst>
                                </p:cTn>
                              </p:par>
                            </p:childTnLst>
                          </p:cTn>
                        </p:par>
                        <p:par>
                          <p:cTn id="37" fill="hold">
                            <p:stCondLst>
                              <p:cond delay="2000"/>
                            </p:stCondLst>
                            <p:childTnLst>
                              <p:par>
                                <p:cTn id="38" presetID="11" presetClass="entr" presetSubtype="0" fill="hold" grpId="0" nodeType="afterEffect">
                                  <p:stCondLst>
                                    <p:cond delay="0"/>
                                  </p:stCondLst>
                                  <p:childTnLst>
                                    <p:set>
                                      <p:cBhvr>
                                        <p:cTn id="39" dur="1000">
                                          <p:stCondLst>
                                            <p:cond delay="0"/>
                                          </p:stCondLst>
                                        </p:cTn>
                                        <p:tgtEl>
                                          <p:spTgt spid="19"/>
                                        </p:tgtEl>
                                        <p:attrNameLst>
                                          <p:attrName>style.visibility</p:attrName>
                                        </p:attrNameLst>
                                      </p:cBhvr>
                                      <p:to>
                                        <p:strVal val="visible"/>
                                      </p:to>
                                    </p:set>
                                  </p:childTnLst>
                                </p:cTn>
                              </p:par>
                            </p:childTnLst>
                          </p:cTn>
                        </p:par>
                        <p:par>
                          <p:cTn id="40" fill="hold">
                            <p:stCondLst>
                              <p:cond delay="3000"/>
                            </p:stCondLst>
                            <p:childTnLst>
                              <p:par>
                                <p:cTn id="41" presetID="11" presetClass="entr" presetSubtype="0" fill="hold" grpId="0" nodeType="afterEffect">
                                  <p:stCondLst>
                                    <p:cond delay="0"/>
                                  </p:stCondLst>
                                  <p:childTnLst>
                                    <p:set>
                                      <p:cBhvr>
                                        <p:cTn id="42" dur="1000">
                                          <p:stCondLst>
                                            <p:cond delay="0"/>
                                          </p:stCondLst>
                                        </p:cTn>
                                        <p:tgtEl>
                                          <p:spTgt spid="20"/>
                                        </p:tgtEl>
                                        <p:attrNameLst>
                                          <p:attrName>style.visibility</p:attrName>
                                        </p:attrNameLst>
                                      </p:cBhvr>
                                      <p:to>
                                        <p:strVal val="visible"/>
                                      </p:to>
                                    </p:set>
                                  </p:childTnLst>
                                </p:cTn>
                              </p:par>
                            </p:childTnLst>
                          </p:cTn>
                        </p:par>
                        <p:par>
                          <p:cTn id="43" fill="hold">
                            <p:stCondLst>
                              <p:cond delay="4000"/>
                            </p:stCondLst>
                            <p:childTnLst>
                              <p:par>
                                <p:cTn id="44" presetID="11" presetClass="entr" presetSubtype="0" fill="hold" grpId="0" nodeType="afterEffect">
                                  <p:stCondLst>
                                    <p:cond delay="0"/>
                                  </p:stCondLst>
                                  <p:childTnLst>
                                    <p:set>
                                      <p:cBhvr>
                                        <p:cTn id="45" dur="1000">
                                          <p:stCondLst>
                                            <p:cond delay="0"/>
                                          </p:stCondLst>
                                        </p:cTn>
                                        <p:tgtEl>
                                          <p:spTgt spid="21"/>
                                        </p:tgtEl>
                                        <p:attrNameLst>
                                          <p:attrName>style.visibility</p:attrName>
                                        </p:attrNameLst>
                                      </p:cBhvr>
                                      <p:to>
                                        <p:strVal val="visible"/>
                                      </p:to>
                                    </p:set>
                                  </p:childTnLst>
                                </p:cTn>
                              </p:par>
                            </p:childTnLst>
                          </p:cTn>
                        </p:par>
                        <p:par>
                          <p:cTn id="46" fill="hold">
                            <p:stCondLst>
                              <p:cond delay="5000"/>
                            </p:stCondLst>
                            <p:childTnLst>
                              <p:par>
                                <p:cTn id="47" presetID="11" presetClass="entr" presetSubtype="0" fill="hold" grpId="0" nodeType="afterEffect">
                                  <p:stCondLst>
                                    <p:cond delay="0"/>
                                  </p:stCondLst>
                                  <p:childTnLst>
                                    <p:set>
                                      <p:cBhvr>
                                        <p:cTn id="48" dur="1000">
                                          <p:stCondLst>
                                            <p:cond delay="0"/>
                                          </p:stCondLst>
                                        </p:cTn>
                                        <p:tgtEl>
                                          <p:spTgt spid="22"/>
                                        </p:tgtEl>
                                        <p:attrNameLst>
                                          <p:attrName>style.visibility</p:attrName>
                                        </p:attrNameLst>
                                      </p:cBhvr>
                                      <p:to>
                                        <p:strVal val="visible"/>
                                      </p:to>
                                    </p:set>
                                  </p:childTnLst>
                                </p:cTn>
                              </p:par>
                            </p:childTnLst>
                          </p:cTn>
                        </p:par>
                        <p:par>
                          <p:cTn id="49" fill="hold">
                            <p:stCondLst>
                              <p:cond delay="6000"/>
                            </p:stCondLst>
                            <p:childTnLst>
                              <p:par>
                                <p:cTn id="50" presetID="11" presetClass="entr" presetSubtype="0" fill="hold" grpId="0" nodeType="afterEffect">
                                  <p:stCondLst>
                                    <p:cond delay="0"/>
                                  </p:stCondLst>
                                  <p:childTnLst>
                                    <p:set>
                                      <p:cBhvr>
                                        <p:cTn id="51" dur="1000">
                                          <p:stCondLst>
                                            <p:cond delay="0"/>
                                          </p:stCondLst>
                                        </p:cTn>
                                        <p:tgtEl>
                                          <p:spTgt spid="23"/>
                                        </p:tgtEl>
                                        <p:attrNameLst>
                                          <p:attrName>style.visibility</p:attrName>
                                        </p:attrNameLst>
                                      </p:cBhvr>
                                      <p:to>
                                        <p:strVal val="visible"/>
                                      </p:to>
                                    </p:set>
                                  </p:childTnLst>
                                </p:cTn>
                              </p:par>
                            </p:childTnLst>
                          </p:cTn>
                        </p:par>
                        <p:par>
                          <p:cTn id="52" fill="hold">
                            <p:stCondLst>
                              <p:cond delay="7000"/>
                            </p:stCondLst>
                            <p:childTnLst>
                              <p:par>
                                <p:cTn id="53" presetID="11" presetClass="entr" presetSubtype="0" fill="hold" grpId="0" nodeType="afterEffect">
                                  <p:stCondLst>
                                    <p:cond delay="0"/>
                                  </p:stCondLst>
                                  <p:childTnLst>
                                    <p:set>
                                      <p:cBhvr>
                                        <p:cTn id="54" dur="1000">
                                          <p:stCondLst>
                                            <p:cond delay="0"/>
                                          </p:stCondLst>
                                        </p:cTn>
                                        <p:tgtEl>
                                          <p:spTgt spid="24"/>
                                        </p:tgtEl>
                                        <p:attrNameLst>
                                          <p:attrName>style.visibility</p:attrName>
                                        </p:attrNameLst>
                                      </p:cBhvr>
                                      <p:to>
                                        <p:strVal val="visible"/>
                                      </p:to>
                                    </p:set>
                                  </p:childTnLst>
                                </p:cTn>
                              </p:par>
                            </p:childTnLst>
                          </p:cTn>
                        </p:par>
                        <p:par>
                          <p:cTn id="55" fill="hold">
                            <p:stCondLst>
                              <p:cond delay="8000"/>
                            </p:stCondLst>
                            <p:childTnLst>
                              <p:par>
                                <p:cTn id="56" presetID="11" presetClass="entr" presetSubtype="0" fill="hold" grpId="0" nodeType="afterEffect">
                                  <p:stCondLst>
                                    <p:cond delay="0"/>
                                  </p:stCondLst>
                                  <p:childTnLst>
                                    <p:set>
                                      <p:cBhvr>
                                        <p:cTn id="57" dur="1000">
                                          <p:stCondLst>
                                            <p:cond delay="0"/>
                                          </p:stCondLst>
                                        </p:cTn>
                                        <p:tgtEl>
                                          <p:spTgt spid="25"/>
                                        </p:tgtEl>
                                        <p:attrNameLst>
                                          <p:attrName>style.visibility</p:attrName>
                                        </p:attrNameLst>
                                      </p:cBhvr>
                                      <p:to>
                                        <p:strVal val="visible"/>
                                      </p:to>
                                    </p:set>
                                  </p:childTnLst>
                                </p:cTn>
                              </p:par>
                            </p:childTnLst>
                          </p:cTn>
                        </p:par>
                        <p:par>
                          <p:cTn id="58" fill="hold">
                            <p:stCondLst>
                              <p:cond delay="9000"/>
                            </p:stCondLst>
                            <p:childTnLst>
                              <p:par>
                                <p:cTn id="59" presetID="11" presetClass="entr" presetSubtype="0" fill="hold" grpId="0" nodeType="afterEffect">
                                  <p:stCondLst>
                                    <p:cond delay="0"/>
                                  </p:stCondLst>
                                  <p:childTnLst>
                                    <p:set>
                                      <p:cBhvr>
                                        <p:cTn id="60" dur="1000">
                                          <p:stCondLst>
                                            <p:cond delay="0"/>
                                          </p:stCondLst>
                                        </p:cTn>
                                        <p:tgtEl>
                                          <p:spTgt spid="26"/>
                                        </p:tgtEl>
                                        <p:attrNameLst>
                                          <p:attrName>style.visibility</p:attrName>
                                        </p:attrNameLst>
                                      </p:cBhvr>
                                      <p:to>
                                        <p:strVal val="visible"/>
                                      </p:to>
                                    </p:set>
                                  </p:childTnLst>
                                </p:cTn>
                              </p:par>
                            </p:childTnLst>
                          </p:cTn>
                        </p:par>
                        <p:par>
                          <p:cTn id="61" fill="hold">
                            <p:stCondLst>
                              <p:cond delay="10000"/>
                            </p:stCondLst>
                            <p:childTnLst>
                              <p:par>
                                <p:cTn id="62" presetID="11" presetClass="entr" presetSubtype="0" fill="hold" grpId="0" nodeType="afterEffect">
                                  <p:stCondLst>
                                    <p:cond delay="0"/>
                                  </p:stCondLst>
                                  <p:childTnLst>
                                    <p:set>
                                      <p:cBhvr>
                                        <p:cTn id="63" dur="1000">
                                          <p:stCondLst>
                                            <p:cond delay="0"/>
                                          </p:stCondLst>
                                        </p:cTn>
                                        <p:tgtEl>
                                          <p:spTgt spid="27"/>
                                        </p:tgtEl>
                                        <p:attrNameLst>
                                          <p:attrName>style.visibility</p:attrName>
                                        </p:attrNameLst>
                                      </p:cBhvr>
                                      <p:to>
                                        <p:strVal val="visible"/>
                                      </p:to>
                                    </p:set>
                                  </p:childTnLst>
                                </p:cTn>
                              </p:par>
                            </p:childTnLst>
                          </p:cTn>
                        </p:par>
                        <p:par>
                          <p:cTn id="64" fill="hold">
                            <p:stCondLst>
                              <p:cond delay="11000"/>
                            </p:stCondLst>
                            <p:childTnLst>
                              <p:par>
                                <p:cTn id="65" presetID="11" presetClass="entr" presetSubtype="0" fill="hold" grpId="0" nodeType="afterEffect">
                                  <p:stCondLst>
                                    <p:cond delay="0"/>
                                  </p:stCondLst>
                                  <p:childTnLst>
                                    <p:set>
                                      <p:cBhvr>
                                        <p:cTn id="66" dur="1000">
                                          <p:stCondLst>
                                            <p:cond delay="0"/>
                                          </p:stCondLst>
                                        </p:cTn>
                                        <p:tgtEl>
                                          <p:spTgt spid="28"/>
                                        </p:tgtEl>
                                        <p:attrNameLst>
                                          <p:attrName>style.visibility</p:attrName>
                                        </p:attrNameLst>
                                      </p:cBhvr>
                                      <p:to>
                                        <p:strVal val="visible"/>
                                      </p:to>
                                    </p:set>
                                  </p:childTnLst>
                                </p:cTn>
                              </p:par>
                            </p:childTnLst>
                          </p:cTn>
                        </p:par>
                        <p:par>
                          <p:cTn id="67" fill="hold">
                            <p:stCondLst>
                              <p:cond delay="12000"/>
                            </p:stCondLst>
                            <p:childTnLst>
                              <p:par>
                                <p:cTn id="68" presetID="11" presetClass="entr" presetSubtype="0" fill="hold" grpId="0" nodeType="afterEffect">
                                  <p:stCondLst>
                                    <p:cond delay="0"/>
                                  </p:stCondLst>
                                  <p:childTnLst>
                                    <p:set>
                                      <p:cBhvr>
                                        <p:cTn id="69" dur="1000">
                                          <p:stCondLst>
                                            <p:cond delay="0"/>
                                          </p:stCondLst>
                                        </p:cTn>
                                        <p:tgtEl>
                                          <p:spTgt spid="29"/>
                                        </p:tgtEl>
                                        <p:attrNameLst>
                                          <p:attrName>style.visibility</p:attrName>
                                        </p:attrNameLst>
                                      </p:cBhvr>
                                      <p:to>
                                        <p:strVal val="visible"/>
                                      </p:to>
                                    </p:set>
                                  </p:childTnLst>
                                </p:cTn>
                              </p:par>
                            </p:childTnLst>
                          </p:cTn>
                        </p:par>
                        <p:par>
                          <p:cTn id="70" fill="hold">
                            <p:stCondLst>
                              <p:cond delay="13000"/>
                            </p:stCondLst>
                            <p:childTnLst>
                              <p:par>
                                <p:cTn id="71" presetID="11" presetClass="entr" presetSubtype="0" fill="hold" grpId="0" nodeType="afterEffect">
                                  <p:stCondLst>
                                    <p:cond delay="0"/>
                                  </p:stCondLst>
                                  <p:childTnLst>
                                    <p:set>
                                      <p:cBhvr>
                                        <p:cTn id="72" dur="1000">
                                          <p:stCondLst>
                                            <p:cond delay="0"/>
                                          </p:stCondLst>
                                        </p:cTn>
                                        <p:tgtEl>
                                          <p:spTgt spid="30"/>
                                        </p:tgtEl>
                                        <p:attrNameLst>
                                          <p:attrName>style.visibility</p:attrName>
                                        </p:attrNameLst>
                                      </p:cBhvr>
                                      <p:to>
                                        <p:strVal val="visible"/>
                                      </p:to>
                                    </p:set>
                                  </p:childTnLst>
                                </p:cTn>
                              </p:par>
                            </p:childTnLst>
                          </p:cTn>
                        </p:par>
                        <p:par>
                          <p:cTn id="73" fill="hold">
                            <p:stCondLst>
                              <p:cond delay="14000"/>
                            </p:stCondLst>
                            <p:childTnLst>
                              <p:par>
                                <p:cTn id="74" presetID="11" presetClass="entr" presetSubtype="0" fill="hold" grpId="0" nodeType="afterEffect">
                                  <p:stCondLst>
                                    <p:cond delay="0"/>
                                  </p:stCondLst>
                                  <p:childTnLst>
                                    <p:set>
                                      <p:cBhvr>
                                        <p:cTn id="75" dur="1000">
                                          <p:stCondLst>
                                            <p:cond delay="0"/>
                                          </p:stCondLst>
                                        </p:cTn>
                                        <p:tgtEl>
                                          <p:spTgt spid="31"/>
                                        </p:tgtEl>
                                        <p:attrNameLst>
                                          <p:attrName>style.visibility</p:attrName>
                                        </p:attrNameLst>
                                      </p:cBhvr>
                                      <p:to>
                                        <p:strVal val="visible"/>
                                      </p:to>
                                    </p:set>
                                  </p:childTnLst>
                                </p:cTn>
                              </p:par>
                            </p:childTnLst>
                          </p:cTn>
                        </p:par>
                        <p:par>
                          <p:cTn id="76" fill="hold">
                            <p:stCondLst>
                              <p:cond delay="15000"/>
                            </p:stCondLst>
                            <p:childTnLst>
                              <p:par>
                                <p:cTn id="77" presetID="11" presetClass="entr" presetSubtype="0" fill="hold" grpId="0" nodeType="afterEffect">
                                  <p:stCondLst>
                                    <p:cond delay="0"/>
                                  </p:stCondLst>
                                  <p:childTnLst>
                                    <p:set>
                                      <p:cBhvr>
                                        <p:cTn id="78"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2" name="chimes.wav"/>
                                        </p:tgtEl>
                                      </p:cMediaNode>
                                    </p:audio>
                                  </p:subTnLst>
                                </p:cTn>
                              </p:par>
                            </p:childTnLst>
                          </p:cTn>
                        </p:par>
                      </p:childTnLst>
                    </p:cTn>
                  </p:par>
                </p:childTnLst>
              </p:cTn>
              <p:nextCondLst>
                <p:cond evt="onClick" delay="0">
                  <p:tgtEl>
                    <p:spTgt spid="33"/>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23" presetClass="emph" presetSubtype="0" fill="hold" grpId="0" nodeType="clickEffect">
                                  <p:stCondLst>
                                    <p:cond delay="0"/>
                                  </p:stCondLst>
                                  <p:childTnLst>
                                    <p:animClr clrSpc="hsl" dir="cw">
                                      <p:cBhvr override="childStyle">
                                        <p:cTn id="83" dur="500" fill="hold"/>
                                        <p:tgtEl>
                                          <p:spTgt spid="17"/>
                                        </p:tgtEl>
                                        <p:attrNameLst>
                                          <p:attrName>style.color</p:attrName>
                                        </p:attrNameLst>
                                      </p:cBhvr>
                                      <p:by>
                                        <p:hsl h="10842353" s="0" l="0"/>
                                      </p:by>
                                    </p:animClr>
                                    <p:animClr clrSpc="hsl" dir="cw">
                                      <p:cBhvr>
                                        <p:cTn id="84" dur="500" fill="hold"/>
                                        <p:tgtEl>
                                          <p:spTgt spid="17"/>
                                        </p:tgtEl>
                                        <p:attrNameLst>
                                          <p:attrName>fillcolor</p:attrName>
                                        </p:attrNameLst>
                                      </p:cBhvr>
                                      <p:by>
                                        <p:hsl h="10842353" s="0" l="0"/>
                                      </p:by>
                                    </p:animClr>
                                    <p:animClr clrSpc="hsl" dir="cw">
                                      <p:cBhvr>
                                        <p:cTn id="85" dur="500" fill="hold"/>
                                        <p:tgtEl>
                                          <p:spTgt spid="17"/>
                                        </p:tgtEl>
                                        <p:attrNameLst>
                                          <p:attrName>stroke.color</p:attrName>
                                        </p:attrNameLst>
                                      </p:cBhvr>
                                      <p:by>
                                        <p:hsl h="10842353" s="0" l="0"/>
                                      </p:by>
                                    </p:animClr>
                                    <p:set>
                                      <p:cBhvr>
                                        <p:cTn id="86" dur="500" fill="hold"/>
                                        <p:tgtEl>
                                          <p:spTgt spid="17"/>
                                        </p:tgtEl>
                                        <p:attrNameLst>
                                          <p:attrName>fill.type</p:attrName>
                                        </p:attrNameLst>
                                      </p:cBhvr>
                                      <p:to>
                                        <p:strVal val="solid"/>
                                      </p:to>
                                    </p:set>
                                  </p:childTnLst>
                                </p:cTn>
                              </p:par>
                            </p:childTnLst>
                          </p:cTn>
                        </p:par>
                        <p:par>
                          <p:cTn id="87" fill="hold">
                            <p:stCondLst>
                              <p:cond delay="500"/>
                            </p:stCondLst>
                            <p:childTnLst>
                              <p:par>
                                <p:cTn id="88" presetID="1" presetClass="entr" presetSubtype="0" fill="hold" nodeType="afterEffect">
                                  <p:stCondLst>
                                    <p:cond delay="0"/>
                                  </p:stCondLst>
                                  <p:childTnLst>
                                    <p:set>
                                      <p:cBhvr>
                                        <p:cTn id="89" dur="1" fill="hold">
                                          <p:stCondLst>
                                            <p:cond delay="0"/>
                                          </p:stCondLst>
                                        </p:cTn>
                                        <p:tgtEl>
                                          <p:spTgt spid="1040"/>
                                        </p:tgtEl>
                                        <p:attrNameLst>
                                          <p:attrName>style.visibility</p:attrName>
                                        </p:attrNameLst>
                                      </p:cBhvr>
                                      <p:to>
                                        <p:strVal val="visible"/>
                                      </p:to>
                                    </p:set>
                                  </p:childTnLst>
                                </p:cTn>
                              </p:par>
                            </p:childTnLst>
                          </p:cTn>
                        </p:par>
                        <p:par>
                          <p:cTn id="90" fill="hold">
                            <p:stCondLst>
                              <p:cond delay="500"/>
                            </p:stCondLst>
                            <p:childTnLst>
                              <p:par>
                                <p:cTn id="91" presetID="49" presetClass="path" presetSubtype="0" accel="50000" decel="50000" fill="hold" nodeType="afterEffect">
                                  <p:stCondLst>
                                    <p:cond delay="0"/>
                                  </p:stCondLst>
                                  <p:childTnLst>
                                    <p:animMotion origin="layout" path="M 1.38889E-6 0 L 0.1592 -0.31505 " pathEditMode="relative" rAng="0" ptsTypes="AA">
                                      <p:cBhvr>
                                        <p:cTn id="92" dur="2000" fill="hold"/>
                                        <p:tgtEl>
                                          <p:spTgt spid="1034"/>
                                        </p:tgtEl>
                                        <p:attrNameLst>
                                          <p:attrName>ppt_x</p:attrName>
                                          <p:attrName>ppt_y</p:attrName>
                                        </p:attrNameLst>
                                      </p:cBhvr>
                                      <p:rCtr x="7951" y="-15764"/>
                                    </p:animMotion>
                                  </p:childTnLst>
                                </p:cTn>
                              </p:par>
                            </p:childTnLst>
                          </p:cTn>
                        </p:par>
                        <p:par>
                          <p:cTn id="93" fill="hold">
                            <p:stCondLst>
                              <p:cond delay="2500"/>
                            </p:stCondLst>
                            <p:childTnLst>
                              <p:par>
                                <p:cTn id="94" presetID="1" presetClass="exit" presetSubtype="0" fill="hold" nodeType="afterEffect">
                                  <p:stCondLst>
                                    <p:cond delay="0"/>
                                  </p:stCondLst>
                                  <p:childTnLst>
                                    <p:set>
                                      <p:cBhvr>
                                        <p:cTn id="95" dur="1" fill="hold">
                                          <p:stCondLst>
                                            <p:cond delay="0"/>
                                          </p:stCondLst>
                                        </p:cTn>
                                        <p:tgtEl>
                                          <p:spTgt spid="1040"/>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034"/>
                                        </p:tgtEl>
                                        <p:attrNameLst>
                                          <p:attrName>style.visibility</p:attrName>
                                        </p:attrNameLst>
                                      </p:cBhvr>
                                      <p:to>
                                        <p:strVal val="hidden"/>
                                      </p:to>
                                    </p:set>
                                  </p:childTnLst>
                                </p:cTn>
                              </p:par>
                              <p:par>
                                <p:cTn id="98" presetID="1" presetClass="entr" presetSubtype="0" fill="hold" nodeType="withEffect">
                                  <p:stCondLst>
                                    <p:cond delay="0"/>
                                  </p:stCondLst>
                                  <p:childTnLst>
                                    <p:set>
                                      <p:cBhvr>
                                        <p:cTn id="99" dur="1" fill="hold">
                                          <p:stCondLst>
                                            <p:cond delay="0"/>
                                          </p:stCondLst>
                                        </p:cTn>
                                        <p:tgtEl>
                                          <p:spTgt spid="1038"/>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bldLst>
      <p:bldP spid="16" grpId="0" bldLvl="0" animBg="1"/>
      <p:bldP spid="17" grpId="0" bldLvl="0" animBg="1"/>
      <p:bldP spid="5" grpId="0"/>
      <p:bldP spid="14" grpId="0" bldLvl="0" animBg="1"/>
      <p:bldP spid="15"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nh 9">
            <a:hlinkClick r:id=""/>
          </p:cNvPr>
          <p:cNvPicPr>
            <a:picLocks noChangeAspect="1"/>
          </p:cNvPicPr>
          <p:nvPr/>
        </p:nvPicPr>
        <p:blipFill>
          <a:blip r:embed="rId1">
            <a:clrChange>
              <a:clrFrom>
                <a:srgbClr val="FFFFFF"/>
              </a:clrFrom>
              <a:clrTo>
                <a:srgbClr val="FFFFFF">
                  <a:alpha val="0"/>
                </a:srgbClr>
              </a:clrTo>
            </a:clrChange>
          </a:blip>
          <a:stretch>
            <a:fillRect/>
          </a:stretch>
        </p:blipFill>
        <p:spPr>
          <a:xfrm>
            <a:off x="1405077" y="785964"/>
            <a:ext cx="1298198" cy="755272"/>
          </a:xfrm>
          <a:prstGeom prst="rect">
            <a:avLst/>
          </a:prstGeom>
        </p:spPr>
      </p:pic>
      <p:sp>
        <p:nvSpPr>
          <p:cNvPr id="16" name="Freeform 15"/>
          <p:cNvSpPr/>
          <p:nvPr/>
        </p:nvSpPr>
        <p:spPr>
          <a:xfrm>
            <a:off x="1447694" y="634409"/>
            <a:ext cx="1363436" cy="1349153"/>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sp>
        <p:nvSpPr>
          <p:cNvPr id="17" name="Freeform 16"/>
          <p:cNvSpPr/>
          <p:nvPr/>
        </p:nvSpPr>
        <p:spPr>
          <a:xfrm>
            <a:off x="6553201" y="634296"/>
            <a:ext cx="1363436" cy="1349153"/>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pic>
        <p:nvPicPr>
          <p:cNvPr id="1034" name="Picture 10" descr="Kết quả hình ảnh cho j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245" y="1484897"/>
            <a:ext cx="661145" cy="11520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ết quả hình ảnh cho jerr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8077158" y="1021482"/>
            <a:ext cx="835837" cy="13946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iếng pho mát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6790540" y="1047969"/>
            <a:ext cx="858278" cy="712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mèo t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1555068" y="742775"/>
            <a:ext cx="1148188" cy="9525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497" y="133472"/>
            <a:ext cx="824449"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prstClr val="white"/>
                </a:solidFill>
              </a:rPr>
              <a:t>SAI</a:t>
            </a:r>
            <a:endParaRPr lang="vi-VN" sz="2400">
              <a:solidFill>
                <a:prstClr val="white"/>
              </a:solidFill>
            </a:endParaRPr>
          </a:p>
        </p:txBody>
      </p:sp>
      <p:sp>
        <p:nvSpPr>
          <p:cNvPr id="18" name="Rectangle 17"/>
          <p:cNvSpPr/>
          <p:nvPr/>
        </p:nvSpPr>
        <p:spPr>
          <a:xfrm>
            <a:off x="6629655" y="133471"/>
            <a:ext cx="1180211"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prstClr val="white"/>
                </a:solidFill>
              </a:rPr>
              <a:t>ĐÚNG</a:t>
            </a:r>
            <a:endParaRPr lang="vi-VN" sz="2400">
              <a:solidFill>
                <a:prstClr val="white"/>
              </a:solidFill>
            </a:endParaRPr>
          </a:p>
        </p:txBody>
      </p:sp>
      <p:pic>
        <p:nvPicPr>
          <p:cNvPr id="3080" name="Picture 8" descr="Kết quả hình ảnh cho mèo tom"/>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a:fillRect/>
          </a:stretch>
        </p:blipFill>
        <p:spPr bwMode="auto">
          <a:xfrm>
            <a:off x="1143180" y="2190566"/>
            <a:ext cx="827267" cy="176307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15</a:t>
            </a:r>
            <a:endParaRPr lang="en-US" sz="2100">
              <a:solidFill>
                <a:prstClr val="white"/>
              </a:solidFill>
            </a:endParaRPr>
          </a:p>
        </p:txBody>
      </p:sp>
      <p:sp>
        <p:nvSpPr>
          <p:cNvPr id="15" name="Rounded Rectangle 14"/>
          <p:cNvSpPr/>
          <p:nvPr/>
        </p:nvSpPr>
        <p:spPr>
          <a:xfrm>
            <a:off x="4282496" y="154127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14</a:t>
            </a:r>
            <a:endParaRPr lang="en-US" sz="2100">
              <a:solidFill>
                <a:prstClr val="white"/>
              </a:solidFill>
            </a:endParaRPr>
          </a:p>
        </p:txBody>
      </p:sp>
      <p:sp>
        <p:nvSpPr>
          <p:cNvPr id="19" name="Rounded Rectangle 18"/>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13</a:t>
            </a:r>
            <a:endParaRPr lang="en-US" sz="2100">
              <a:solidFill>
                <a:prstClr val="white"/>
              </a:solidFill>
            </a:endParaRPr>
          </a:p>
        </p:txBody>
      </p:sp>
      <p:sp>
        <p:nvSpPr>
          <p:cNvPr id="20" name="Rounded Rectangle 19"/>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12</a:t>
            </a:r>
            <a:endParaRPr lang="en-US" sz="2100">
              <a:solidFill>
                <a:prstClr val="white"/>
              </a:solidFill>
            </a:endParaRPr>
          </a:p>
        </p:txBody>
      </p:sp>
      <p:sp>
        <p:nvSpPr>
          <p:cNvPr id="21" name="Rounded Rectangle 20"/>
          <p:cNvSpPr/>
          <p:nvPr/>
        </p:nvSpPr>
        <p:spPr>
          <a:xfrm>
            <a:off x="4282496"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11</a:t>
            </a:r>
            <a:endParaRPr lang="en-US" sz="2100">
              <a:solidFill>
                <a:prstClr val="white"/>
              </a:solidFill>
            </a:endParaRPr>
          </a:p>
        </p:txBody>
      </p:sp>
      <p:sp>
        <p:nvSpPr>
          <p:cNvPr id="22" name="Rounded Rectangle 21"/>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10</a:t>
            </a:r>
            <a:endParaRPr lang="en-US" sz="2100">
              <a:solidFill>
                <a:prstClr val="white"/>
              </a:solidFill>
            </a:endParaRPr>
          </a:p>
        </p:txBody>
      </p:sp>
      <p:sp>
        <p:nvSpPr>
          <p:cNvPr id="23" name="Rounded Rectangle 22"/>
          <p:cNvSpPr/>
          <p:nvPr/>
        </p:nvSpPr>
        <p:spPr>
          <a:xfrm>
            <a:off x="4273312"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09</a:t>
            </a:r>
            <a:endParaRPr lang="en-US" sz="2100">
              <a:solidFill>
                <a:prstClr val="white"/>
              </a:solidFill>
            </a:endParaRPr>
          </a:p>
        </p:txBody>
      </p:sp>
      <p:sp>
        <p:nvSpPr>
          <p:cNvPr id="24" name="Rounded Rectangle 23"/>
          <p:cNvSpPr/>
          <p:nvPr/>
        </p:nvSpPr>
        <p:spPr>
          <a:xfrm>
            <a:off x="4282499"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08</a:t>
            </a:r>
            <a:endParaRPr lang="en-US" sz="2100">
              <a:solidFill>
                <a:prstClr val="white"/>
              </a:solidFill>
            </a:endParaRPr>
          </a:p>
        </p:txBody>
      </p:sp>
      <p:sp>
        <p:nvSpPr>
          <p:cNvPr id="25" name="Rounded Rectangle 24"/>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07</a:t>
            </a:r>
            <a:endParaRPr lang="en-US" sz="2100">
              <a:solidFill>
                <a:prstClr val="white"/>
              </a:solidFill>
            </a:endParaRPr>
          </a:p>
        </p:txBody>
      </p:sp>
      <p:sp>
        <p:nvSpPr>
          <p:cNvPr id="26" name="Rounded Rectangle 25"/>
          <p:cNvSpPr/>
          <p:nvPr/>
        </p:nvSpPr>
        <p:spPr>
          <a:xfrm>
            <a:off x="4282496" y="1506807"/>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06</a:t>
            </a:r>
            <a:endParaRPr lang="en-US" sz="2100">
              <a:solidFill>
                <a:prstClr val="white"/>
              </a:solidFill>
            </a:endParaRPr>
          </a:p>
        </p:txBody>
      </p:sp>
      <p:sp>
        <p:nvSpPr>
          <p:cNvPr id="27" name="Rounded Rectangle 26"/>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05</a:t>
            </a:r>
            <a:endParaRPr lang="en-US" sz="2100">
              <a:solidFill>
                <a:prstClr val="white"/>
              </a:solidFill>
            </a:endParaRPr>
          </a:p>
        </p:txBody>
      </p:sp>
      <p:sp>
        <p:nvSpPr>
          <p:cNvPr id="28" name="Rounded Rectangle 27"/>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04</a:t>
            </a:r>
            <a:endParaRPr lang="en-US" sz="2100">
              <a:solidFill>
                <a:prstClr val="white"/>
              </a:solidFill>
            </a:endParaRPr>
          </a:p>
        </p:txBody>
      </p:sp>
      <p:sp>
        <p:nvSpPr>
          <p:cNvPr id="29" name="Rounded Rectangle 28"/>
          <p:cNvSpPr/>
          <p:nvPr/>
        </p:nvSpPr>
        <p:spPr>
          <a:xfrm>
            <a:off x="4285557" y="1484361"/>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03</a:t>
            </a:r>
            <a:endParaRPr lang="en-US" sz="2100">
              <a:solidFill>
                <a:prstClr val="white"/>
              </a:solidFill>
            </a:endParaRPr>
          </a:p>
        </p:txBody>
      </p:sp>
      <p:sp>
        <p:nvSpPr>
          <p:cNvPr id="30" name="Rounded Rectangle 29"/>
          <p:cNvSpPr/>
          <p:nvPr/>
        </p:nvSpPr>
        <p:spPr>
          <a:xfrm>
            <a:off x="4285557" y="151881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02</a:t>
            </a:r>
            <a:endParaRPr lang="en-US" sz="2100">
              <a:solidFill>
                <a:prstClr val="white"/>
              </a:solidFill>
            </a:endParaRPr>
          </a:p>
        </p:txBody>
      </p:sp>
      <p:sp>
        <p:nvSpPr>
          <p:cNvPr id="31" name="Rounded Rectangle 30"/>
          <p:cNvSpPr/>
          <p:nvPr/>
        </p:nvSpPr>
        <p:spPr>
          <a:xfrm>
            <a:off x="4282496" y="1504772"/>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01</a:t>
            </a:r>
            <a:endParaRPr lang="en-US" sz="2100">
              <a:solidFill>
                <a:prstClr val="white"/>
              </a:solidFill>
            </a:endParaRPr>
          </a:p>
        </p:txBody>
      </p:sp>
      <p:sp>
        <p:nvSpPr>
          <p:cNvPr id="32" name="Rounded Rectangle 31"/>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rPr>
              <a:t>00</a:t>
            </a:r>
            <a:endParaRPr lang="en-US" sz="2100" dirty="0">
              <a:solidFill>
                <a:prstClr val="white"/>
              </a:solidFill>
            </a:endParaRPr>
          </a:p>
        </p:txBody>
      </p:sp>
      <p:pic>
        <p:nvPicPr>
          <p:cNvPr id="33" name="Picture 2" descr="Káº¿t quáº£ hÃ¬nh áº£nh cho icon Äá»ng há»"/>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363926" y="743149"/>
            <a:ext cx="444016" cy="5929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81200" y="2495550"/>
            <a:ext cx="7068820" cy="1383665"/>
          </a:xfrm>
          <a:prstGeom prst="rect">
            <a:avLst/>
          </a:prstGeom>
        </p:spPr>
        <p:txBody>
          <a:bodyPr wrap="square">
            <a:spAutoFit/>
          </a:bodyPr>
          <a:lstStyle/>
          <a:p>
            <a:pPr algn="just"/>
            <a:r>
              <a:rPr lang="vi-VN" sz="2800" b="1" dirty="0">
                <a:solidFill>
                  <a:srgbClr val="0000FF"/>
                </a:solidFill>
                <a:latin typeface="Times New Roman" panose="02020603050405020304" pitchFamily="18" charset="0"/>
                <a:cs typeface="Times New Roman" panose="02020603050405020304" pitchFamily="18" charset="0"/>
              </a:rPr>
              <a:t>Phép lập luận giải thích có thể kết hợp với các phép lập luận khác như chứng minh, bình luận, phân </a:t>
            </a:r>
            <a:r>
              <a:rPr lang="vi-VN" sz="2800" b="1" dirty="0" smtClean="0">
                <a:solidFill>
                  <a:srgbClr val="0000FF"/>
                </a:solidFill>
                <a:latin typeface="Times New Roman" panose="02020603050405020304" pitchFamily="18" charset="0"/>
                <a:cs typeface="Times New Roman" panose="02020603050405020304" pitchFamily="18" charset="0"/>
              </a:rPr>
              <a:t>tích.</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10842353" s="0" l="0"/>
                                      </p:by>
                                    </p:animClr>
                                    <p:animClr clrSpc="hsl" dir="cw">
                                      <p:cBhvr>
                                        <p:cTn id="7" dur="500" fill="hold"/>
                                        <p:tgtEl>
                                          <p:spTgt spid="16"/>
                                        </p:tgtEl>
                                        <p:attrNameLst>
                                          <p:attrName>fillcolor</p:attrName>
                                        </p:attrNameLst>
                                      </p:cBhvr>
                                      <p:by>
                                        <p:hsl h="10842353" s="0" l="0"/>
                                      </p:by>
                                    </p:animClr>
                                    <p:animClr clrSpc="hsl" dir="cw">
                                      <p:cBhvr>
                                        <p:cTn id="8" dur="500" fill="hold"/>
                                        <p:tgtEl>
                                          <p:spTgt spid="16"/>
                                        </p:tgtEl>
                                        <p:attrNameLst>
                                          <p:attrName>stroke.color</p:attrName>
                                        </p:attrNameLst>
                                      </p:cBhvr>
                                      <p:by>
                                        <p:hsl h="10842353" s="0" l="0"/>
                                      </p:by>
                                    </p:animClr>
                                    <p:set>
                                      <p:cBhvr>
                                        <p:cTn id="9" dur="500" fill="hold"/>
                                        <p:tgtEl>
                                          <p:spTgt spid="16"/>
                                        </p:tgtEl>
                                        <p:attrNameLst>
                                          <p:attrName>fill.type</p:attrName>
                                        </p:attrNameLst>
                                      </p:cBhvr>
                                      <p:to>
                                        <p:strVal val="solid"/>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56" presetClass="path" presetSubtype="0" accel="50000" decel="50000" fill="hold" nodeType="withEffect">
                                  <p:stCondLst>
                                    <p:cond delay="0"/>
                                  </p:stCondLst>
                                  <p:childTnLst>
                                    <p:animMotion origin="layout" path="M -1.11111E-6 1.48148E-6 L -0.10538 0.29583 " pathEditMode="relative" rAng="0" ptsTypes="AA">
                                      <p:cBhvr>
                                        <p:cTn id="14" dur="2000" fill="hold"/>
                                        <p:tgtEl>
                                          <p:spTgt spid="3076"/>
                                        </p:tgtEl>
                                        <p:attrNameLst>
                                          <p:attrName>ppt_x</p:attrName>
                                          <p:attrName>ppt_y</p:attrName>
                                        </p:attrNameLst>
                                      </p:cBhvr>
                                      <p:rCtr x="-5278" y="14792"/>
                                    </p:animMotion>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307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034"/>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23" presetClass="emph" presetSubtype="0" fill="hold" grpId="0" nodeType="clickEffect">
                                  <p:stCondLst>
                                    <p:cond delay="0"/>
                                  </p:stCondLst>
                                  <p:childTnLst>
                                    <p:animClr clrSpc="hsl" dir="cw">
                                      <p:cBhvr override="childStyle">
                                        <p:cTn id="26" dur="500" fill="hold"/>
                                        <p:tgtEl>
                                          <p:spTgt spid="17"/>
                                        </p:tgtEl>
                                        <p:attrNameLst>
                                          <p:attrName>style.color</p:attrName>
                                        </p:attrNameLst>
                                      </p:cBhvr>
                                      <p:by>
                                        <p:hsl h="10842353" s="0" l="0"/>
                                      </p:by>
                                    </p:animClr>
                                    <p:animClr clrSpc="hsl" dir="cw">
                                      <p:cBhvr>
                                        <p:cTn id="27" dur="500" fill="hold"/>
                                        <p:tgtEl>
                                          <p:spTgt spid="17"/>
                                        </p:tgtEl>
                                        <p:attrNameLst>
                                          <p:attrName>fillcolor</p:attrName>
                                        </p:attrNameLst>
                                      </p:cBhvr>
                                      <p:by>
                                        <p:hsl h="10842353" s="0" l="0"/>
                                      </p:by>
                                    </p:animClr>
                                    <p:animClr clrSpc="hsl" dir="cw">
                                      <p:cBhvr>
                                        <p:cTn id="28" dur="500" fill="hold"/>
                                        <p:tgtEl>
                                          <p:spTgt spid="17"/>
                                        </p:tgtEl>
                                        <p:attrNameLst>
                                          <p:attrName>stroke.color</p:attrName>
                                        </p:attrNameLst>
                                      </p:cBhvr>
                                      <p:by>
                                        <p:hsl h="10842353" s="0" l="0"/>
                                      </p:by>
                                    </p:animClr>
                                    <p:set>
                                      <p:cBhvr>
                                        <p:cTn id="29" dur="500" fill="hold"/>
                                        <p:tgtEl>
                                          <p:spTgt spid="17"/>
                                        </p:tgtEl>
                                        <p:attrNameLst>
                                          <p:attrName>fill.type</p:attrName>
                                        </p:attrNameLst>
                                      </p:cBhvr>
                                      <p:to>
                                        <p:strVal val="solid"/>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1040"/>
                                        </p:tgtEl>
                                        <p:attrNameLst>
                                          <p:attrName>style.visibility</p:attrName>
                                        </p:attrNameLst>
                                      </p:cBhvr>
                                      <p:to>
                                        <p:strVal val="visible"/>
                                      </p:to>
                                    </p:set>
                                  </p:childTnLst>
                                </p:cTn>
                              </p:par>
                            </p:childTnLst>
                          </p:cTn>
                        </p:par>
                        <p:par>
                          <p:cTn id="33" fill="hold">
                            <p:stCondLst>
                              <p:cond delay="500"/>
                            </p:stCondLst>
                            <p:childTnLst>
                              <p:par>
                                <p:cTn id="34" presetID="49" presetClass="path" presetSubtype="0" accel="50000" decel="50000" fill="hold" nodeType="afterEffect">
                                  <p:stCondLst>
                                    <p:cond delay="0"/>
                                  </p:stCondLst>
                                  <p:childTnLst>
                                    <p:animMotion origin="layout" path="M 1.38889E-6 0 L 0.52448 -0.31458 " pathEditMode="relative" rAng="0" ptsTypes="AA">
                                      <p:cBhvr>
                                        <p:cTn id="35" dur="2000" fill="hold"/>
                                        <p:tgtEl>
                                          <p:spTgt spid="1034"/>
                                        </p:tgtEl>
                                        <p:attrNameLst>
                                          <p:attrName>ppt_x</p:attrName>
                                          <p:attrName>ppt_y</p:attrName>
                                        </p:attrNameLst>
                                      </p:cBhvr>
                                      <p:rCtr x="26215" y="-15741"/>
                                    </p:animMotion>
                                  </p:childTnLst>
                                </p:cTn>
                              </p:par>
                            </p:childTnLst>
                          </p:cTn>
                        </p:par>
                        <p:par>
                          <p:cTn id="36" fill="hold">
                            <p:stCondLst>
                              <p:cond delay="2500"/>
                            </p:stCondLst>
                            <p:childTnLst>
                              <p:par>
                                <p:cTn id="37" presetID="1" presetClass="exit" presetSubtype="0" fill="hold" nodeType="afterEffect">
                                  <p:stCondLst>
                                    <p:cond delay="0"/>
                                  </p:stCondLst>
                                  <p:childTnLst>
                                    <p:set>
                                      <p:cBhvr>
                                        <p:cTn id="38" dur="1" fill="hold">
                                          <p:stCondLst>
                                            <p:cond delay="0"/>
                                          </p:stCondLst>
                                        </p:cTn>
                                        <p:tgtEl>
                                          <p:spTgt spid="104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3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03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14"/>
                                        </p:tgtEl>
                                        <p:attrNameLst>
                                          <p:attrName>style.visibility</p:attrName>
                                        </p:attrNameLst>
                                      </p:cBhvr>
                                      <p:to>
                                        <p:strVal val="visible"/>
                                      </p:to>
                                    </p:set>
                                  </p:child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15"/>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19"/>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20"/>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21"/>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26"/>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27"/>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28"/>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29"/>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30"/>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31"/>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33"/>
                  </p:tgtEl>
                </p:cond>
              </p:nextCondLst>
            </p:seq>
          </p:childTnLst>
        </p:cTn>
      </p:par>
    </p:tnLst>
    <p:bldLst>
      <p:bldP spid="16" grpId="0" bldLvl="0" animBg="1"/>
      <p:bldP spid="17" grpId="0" bldLvl="0" animBg="1"/>
      <p:bldP spid="14" grpId="0" bldLvl="0" animBg="1"/>
      <p:bldP spid="15"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nh 9">
            <a:hlinkClick r:id=""/>
          </p:cNvPr>
          <p:cNvPicPr>
            <a:picLocks noChangeAspect="1"/>
          </p:cNvPicPr>
          <p:nvPr/>
        </p:nvPicPr>
        <p:blipFill>
          <a:blip r:embed="rId1">
            <a:clrChange>
              <a:clrFrom>
                <a:srgbClr val="FFFFFF"/>
              </a:clrFrom>
              <a:clrTo>
                <a:srgbClr val="FFFFFF">
                  <a:alpha val="0"/>
                </a:srgbClr>
              </a:clrTo>
            </a:clrChange>
          </a:blip>
          <a:stretch>
            <a:fillRect/>
          </a:stretch>
        </p:blipFill>
        <p:spPr>
          <a:xfrm>
            <a:off x="1752422" y="988529"/>
            <a:ext cx="1298198" cy="755272"/>
          </a:xfrm>
          <a:prstGeom prst="rect">
            <a:avLst/>
          </a:prstGeom>
        </p:spPr>
      </p:pic>
      <p:sp>
        <p:nvSpPr>
          <p:cNvPr id="16" name="Freeform 15"/>
          <p:cNvSpPr/>
          <p:nvPr/>
        </p:nvSpPr>
        <p:spPr>
          <a:xfrm>
            <a:off x="1828694" y="742994"/>
            <a:ext cx="1363436" cy="1349153"/>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sp>
        <p:nvSpPr>
          <p:cNvPr id="17" name="Freeform 16"/>
          <p:cNvSpPr/>
          <p:nvPr/>
        </p:nvSpPr>
        <p:spPr>
          <a:xfrm>
            <a:off x="5486401" y="742881"/>
            <a:ext cx="1363436" cy="1349153"/>
          </a:xfrm>
          <a:custGeom>
            <a:avLst/>
            <a:gdLst>
              <a:gd name="connsiteX0" fmla="*/ 1211943 w 2423886"/>
              <a:gd name="connsiteY0" fmla="*/ 0 h 1798871"/>
              <a:gd name="connsiteX1" fmla="*/ 2423886 w 2423886"/>
              <a:gd name="connsiteY1" fmla="*/ 1211943 h 1798871"/>
              <a:gd name="connsiteX2" fmla="*/ 2277611 w 2423886"/>
              <a:gd name="connsiteY2" fmla="*/ 1789627 h 1798871"/>
              <a:gd name="connsiteX3" fmla="*/ 2271995 w 2423886"/>
              <a:gd name="connsiteY3" fmla="*/ 1798871 h 1798871"/>
              <a:gd name="connsiteX4" fmla="*/ 151891 w 2423886"/>
              <a:gd name="connsiteY4" fmla="*/ 1798871 h 1798871"/>
              <a:gd name="connsiteX5" fmla="*/ 146275 w 2423886"/>
              <a:gd name="connsiteY5" fmla="*/ 1789627 h 1798871"/>
              <a:gd name="connsiteX6" fmla="*/ 0 w 2423886"/>
              <a:gd name="connsiteY6" fmla="*/ 1211943 h 1798871"/>
              <a:gd name="connsiteX7" fmla="*/ 1211943 w 2423886"/>
              <a:gd name="connsiteY7" fmla="*/ 0 h 179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3886" h="1798871">
                <a:moveTo>
                  <a:pt x="1211943" y="0"/>
                </a:moveTo>
                <a:cubicBezTo>
                  <a:pt x="1881281" y="0"/>
                  <a:pt x="2423886" y="542605"/>
                  <a:pt x="2423886" y="1211943"/>
                </a:cubicBezTo>
                <a:cubicBezTo>
                  <a:pt x="2423886" y="1421111"/>
                  <a:pt x="2370897" y="1617903"/>
                  <a:pt x="2277611" y="1789627"/>
                </a:cubicBezTo>
                <a:lnTo>
                  <a:pt x="2271995" y="1798871"/>
                </a:lnTo>
                <a:lnTo>
                  <a:pt x="151891" y="1798871"/>
                </a:lnTo>
                <a:lnTo>
                  <a:pt x="146275" y="1789627"/>
                </a:lnTo>
                <a:cubicBezTo>
                  <a:pt x="52989" y="1617903"/>
                  <a:pt x="0" y="1421111"/>
                  <a:pt x="0" y="1211943"/>
                </a:cubicBezTo>
                <a:cubicBezTo>
                  <a:pt x="0" y="542605"/>
                  <a:pt x="542605" y="0"/>
                  <a:pt x="1211943" y="0"/>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vi-VN" sz="1350">
              <a:solidFill>
                <a:prstClr val="white"/>
              </a:solidFill>
            </a:endParaRPr>
          </a:p>
        </p:txBody>
      </p:sp>
      <p:pic>
        <p:nvPicPr>
          <p:cNvPr id="1034" name="Picture 10" descr="Kết quả hình ảnh cho jer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45" y="1581417"/>
            <a:ext cx="661145" cy="115209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ết quả hình ảnh cho jerry"/>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81" b="98478" l="1143" r="98000">
                        <a14:foregroundMark x1="47810" y1="26941" x2="47810" y2="26941"/>
                        <a14:foregroundMark x1="49619" y1="25419" x2="49619" y2="25419"/>
                        <a14:foregroundMark x1="51143" y1="22222" x2="51143" y2="22222"/>
                        <a14:foregroundMark x1="38571" y1="21309" x2="38571" y2="21309"/>
                        <a14:foregroundMark x1="38952" y1="23059" x2="38952" y2="23059"/>
                        <a14:foregroundMark x1="37429" y1="23973" x2="37429" y2="23973"/>
                        <a14:foregroundMark x1="37429" y1="24886" x2="37429" y2="24886"/>
                        <a14:foregroundMark x1="45905" y1="28691" x2="45905" y2="28691"/>
                        <a14:foregroundMark x1="50381" y1="26636" x2="50381" y2="26636"/>
                      </a14:backgroundRemoval>
                    </a14:imgEffect>
                  </a14:imgLayer>
                </a14:imgProps>
              </a:ext>
              <a:ext uri="{28A0092B-C50C-407E-A947-70E740481C1C}">
                <a14:useLocalDpi xmlns:a14="http://schemas.microsoft.com/office/drawing/2010/main" val="0"/>
              </a:ext>
            </a:extLst>
          </a:blip>
          <a:srcRect/>
          <a:stretch>
            <a:fillRect/>
          </a:stretch>
        </p:blipFill>
        <p:spPr bwMode="auto">
          <a:xfrm>
            <a:off x="7414218" y="669057"/>
            <a:ext cx="835837" cy="139465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iếng pho mát 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57" b="90000" l="10000" r="90000"/>
                    </a14:imgEffect>
                  </a14:imgLayer>
                </a14:imgProps>
              </a:ext>
              <a:ext uri="{28A0092B-C50C-407E-A947-70E740481C1C}">
                <a14:useLocalDpi xmlns:a14="http://schemas.microsoft.com/office/drawing/2010/main" val="0"/>
              </a:ext>
            </a:extLst>
          </a:blip>
          <a:srcRect/>
          <a:stretch>
            <a:fillRect/>
          </a:stretch>
        </p:blipFill>
        <p:spPr bwMode="auto">
          <a:xfrm>
            <a:off x="5714850" y="1124169"/>
            <a:ext cx="858278" cy="7120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ết quả hình ảnh cho mèo t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95667">
                        <a14:foregroundMark x1="24444" y1="34286" x2="24444" y2="34286"/>
                        <a14:foregroundMark x1="27000" y1="67143" x2="27000" y2="67143"/>
                        <a14:foregroundMark x1="44111" y1="63036" x2="44111" y2="63036"/>
                        <a14:foregroundMark x1="42000" y1="91250" x2="40111" y2="87143"/>
                        <a14:foregroundMark x1="76333" y1="37857" x2="76333" y2="37857"/>
                        <a14:foregroundMark x1="77000" y1="91250" x2="77000" y2="91250"/>
                        <a14:foregroundMark x1="81778" y1="91250" x2="81778" y2="91250"/>
                        <a14:foregroundMark x1="72667" y1="90000" x2="72667" y2="90000"/>
                      </a14:backgroundRemoval>
                    </a14:imgEffect>
                  </a14:imgLayer>
                </a14:imgProps>
              </a:ext>
              <a:ext uri="{28A0092B-C50C-407E-A947-70E740481C1C}">
                <a14:useLocalDpi xmlns:a14="http://schemas.microsoft.com/office/drawing/2010/main" val="0"/>
              </a:ext>
            </a:extLst>
          </a:blip>
          <a:srcRect/>
          <a:stretch>
            <a:fillRect/>
          </a:stretch>
        </p:blipFill>
        <p:spPr bwMode="auto">
          <a:xfrm>
            <a:off x="1981153" y="988520"/>
            <a:ext cx="1148188" cy="9525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97938" y="244597"/>
            <a:ext cx="824449"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prstClr val="white"/>
                </a:solidFill>
              </a:rPr>
              <a:t>SAI</a:t>
            </a:r>
            <a:endParaRPr lang="vi-VN" sz="2400">
              <a:solidFill>
                <a:prstClr val="white"/>
              </a:solidFill>
            </a:endParaRPr>
          </a:p>
        </p:txBody>
      </p:sp>
      <p:sp>
        <p:nvSpPr>
          <p:cNvPr id="18" name="Rectangle 17"/>
          <p:cNvSpPr/>
          <p:nvPr/>
        </p:nvSpPr>
        <p:spPr>
          <a:xfrm>
            <a:off x="5562855" y="244596"/>
            <a:ext cx="1180211" cy="3855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prstClr val="white"/>
                </a:solidFill>
              </a:rPr>
              <a:t>ĐÚNG</a:t>
            </a:r>
            <a:endParaRPr lang="vi-VN" sz="2400">
              <a:solidFill>
                <a:prstClr val="white"/>
              </a:solidFill>
            </a:endParaRPr>
          </a:p>
        </p:txBody>
      </p:sp>
      <p:pic>
        <p:nvPicPr>
          <p:cNvPr id="3080" name="Picture 8" descr="Kết quả hình ảnh cho mèo tom"/>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100000" l="9753" r="89973">
                        <a14:foregroundMark x1="31319" y1="25249" x2="31319" y2="25249"/>
                        <a14:foregroundMark x1="24313" y1="21373" x2="24313" y2="21373"/>
                        <a14:foregroundMark x1="25000" y1="32447" x2="25000" y2="32447"/>
                        <a14:foregroundMark x1="23352" y1="35216" x2="23352" y2="35216"/>
                        <a14:foregroundMark x1="22115" y1="35216" x2="22115" y2="35216"/>
                        <a14:foregroundMark x1="19231" y1="33444" x2="19231" y2="33444"/>
                        <a14:foregroundMark x1="33242" y1="35991" x2="33242" y2="35991"/>
                        <a14:foregroundMark x1="30632" y1="29347" x2="30632" y2="29347"/>
                        <a14:foregroundMark x1="63462" y1="58804" x2="63462" y2="58804"/>
                        <a14:foregroundMark x1="82143" y1="66002" x2="82143" y2="66002"/>
                        <a14:foregroundMark x1="56456" y1="83942" x2="56456" y2="83942"/>
                        <a14:foregroundMark x1="50412" y1="95460" x2="50412" y2="95460"/>
                        <a14:foregroundMark x1="55495" y1="88040" x2="55495" y2="88040"/>
                        <a14:foregroundMark x1="68132" y1="57032" x2="68132" y2="57032"/>
                        <a14:foregroundMark x1="60852" y1="54707" x2="60852" y2="54707"/>
                        <a14:foregroundMark x1="58654" y1="29125" x2="58654" y2="29125"/>
                        <a14:foregroundMark x1="50000" y1="28018" x2="50000" y2="28018"/>
                        <a14:foregroundMark x1="50687" y1="23477" x2="50687" y2="23477"/>
                        <a14:foregroundMark x1="54258" y1="25028" x2="54258" y2="25028"/>
                        <a14:foregroundMark x1="54258" y1="28350" x2="54258" y2="28350"/>
                        <a14:foregroundMark x1="43132" y1="94241" x2="43132" y2="94241"/>
                        <a14:foregroundMark x1="55641" y1="80745" x2="55641" y2="80745"/>
                        <a14:foregroundMark x1="55385" y1="95238" x2="55385" y2="95238"/>
                        <a14:foregroundMark x1="58974" y1="89855" x2="58974" y2="89855"/>
                        <a14:foregroundMark x1="56667" y1="96273" x2="56667" y2="96273"/>
                        <a14:foregroundMark x1="60513" y1="95859" x2="60513" y2="95859"/>
                        <a14:foregroundMark x1="63590" y1="55072" x2="63590" y2="55072"/>
                        <a14:foregroundMark x1="56667" y1="55072" x2="56667" y2="55072"/>
                      </a14:backgroundRemoval>
                    </a14:imgEffect>
                  </a14:imgLayer>
                </a14:imgProps>
              </a:ext>
              <a:ext uri="{28A0092B-C50C-407E-A947-70E740481C1C}">
                <a14:useLocalDpi xmlns:a14="http://schemas.microsoft.com/office/drawing/2010/main" val="0"/>
              </a:ext>
            </a:extLst>
          </a:blip>
          <a:srcRect l="12218" r="10180"/>
          <a:stretch>
            <a:fillRect/>
          </a:stretch>
        </p:blipFill>
        <p:spPr bwMode="auto">
          <a:xfrm>
            <a:off x="1143180" y="2571566"/>
            <a:ext cx="827267" cy="1763072"/>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15</a:t>
            </a:r>
            <a:endParaRPr lang="en-US" sz="2100">
              <a:solidFill>
                <a:prstClr val="white"/>
              </a:solidFill>
            </a:endParaRPr>
          </a:p>
        </p:txBody>
      </p:sp>
      <p:sp>
        <p:nvSpPr>
          <p:cNvPr id="15" name="Rounded Rectangle 14"/>
          <p:cNvSpPr/>
          <p:nvPr/>
        </p:nvSpPr>
        <p:spPr>
          <a:xfrm>
            <a:off x="4282496" y="154127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14</a:t>
            </a:r>
            <a:endParaRPr lang="en-US" sz="2100">
              <a:solidFill>
                <a:prstClr val="white"/>
              </a:solidFill>
            </a:endParaRPr>
          </a:p>
        </p:txBody>
      </p:sp>
      <p:sp>
        <p:nvSpPr>
          <p:cNvPr id="19" name="Rounded Rectangle 18"/>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13</a:t>
            </a:r>
            <a:endParaRPr lang="en-US" sz="2100">
              <a:solidFill>
                <a:prstClr val="white"/>
              </a:solidFill>
            </a:endParaRPr>
          </a:p>
        </p:txBody>
      </p:sp>
      <p:sp>
        <p:nvSpPr>
          <p:cNvPr id="20" name="Rounded Rectangle 19"/>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12</a:t>
            </a:r>
            <a:endParaRPr lang="en-US" sz="2100">
              <a:solidFill>
                <a:prstClr val="white"/>
              </a:solidFill>
            </a:endParaRPr>
          </a:p>
        </p:txBody>
      </p:sp>
      <p:sp>
        <p:nvSpPr>
          <p:cNvPr id="21" name="Rounded Rectangle 20"/>
          <p:cNvSpPr/>
          <p:nvPr/>
        </p:nvSpPr>
        <p:spPr>
          <a:xfrm>
            <a:off x="4282496"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11</a:t>
            </a:r>
            <a:endParaRPr lang="en-US" sz="2100">
              <a:solidFill>
                <a:prstClr val="white"/>
              </a:solidFill>
            </a:endParaRPr>
          </a:p>
        </p:txBody>
      </p:sp>
      <p:sp>
        <p:nvSpPr>
          <p:cNvPr id="22" name="Rounded Rectangle 21"/>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10</a:t>
            </a:r>
            <a:endParaRPr lang="en-US" sz="2100">
              <a:solidFill>
                <a:prstClr val="white"/>
              </a:solidFill>
            </a:endParaRPr>
          </a:p>
        </p:txBody>
      </p:sp>
      <p:sp>
        <p:nvSpPr>
          <p:cNvPr id="23" name="Rounded Rectangle 22"/>
          <p:cNvSpPr/>
          <p:nvPr/>
        </p:nvSpPr>
        <p:spPr>
          <a:xfrm>
            <a:off x="4273312" y="150006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09</a:t>
            </a:r>
            <a:endParaRPr lang="en-US" sz="2100">
              <a:solidFill>
                <a:prstClr val="white"/>
              </a:solidFill>
            </a:endParaRPr>
          </a:p>
        </p:txBody>
      </p:sp>
      <p:sp>
        <p:nvSpPr>
          <p:cNvPr id="24" name="Rounded Rectangle 23"/>
          <p:cNvSpPr/>
          <p:nvPr/>
        </p:nvSpPr>
        <p:spPr>
          <a:xfrm>
            <a:off x="4282499"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08</a:t>
            </a:r>
            <a:endParaRPr lang="en-US" sz="2100">
              <a:solidFill>
                <a:prstClr val="white"/>
              </a:solidFill>
            </a:endParaRPr>
          </a:p>
        </p:txBody>
      </p:sp>
      <p:sp>
        <p:nvSpPr>
          <p:cNvPr id="25" name="Rounded Rectangle 24"/>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07</a:t>
            </a:r>
            <a:endParaRPr lang="en-US" sz="2100">
              <a:solidFill>
                <a:prstClr val="white"/>
              </a:solidFill>
            </a:endParaRPr>
          </a:p>
        </p:txBody>
      </p:sp>
      <p:sp>
        <p:nvSpPr>
          <p:cNvPr id="26" name="Rounded Rectangle 25"/>
          <p:cNvSpPr/>
          <p:nvPr/>
        </p:nvSpPr>
        <p:spPr>
          <a:xfrm>
            <a:off x="4282496" y="1506807"/>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06</a:t>
            </a:r>
            <a:endParaRPr lang="en-US" sz="2100">
              <a:solidFill>
                <a:prstClr val="white"/>
              </a:solidFill>
            </a:endParaRPr>
          </a:p>
        </p:txBody>
      </p:sp>
      <p:sp>
        <p:nvSpPr>
          <p:cNvPr id="27" name="Rounded Rectangle 26"/>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05</a:t>
            </a:r>
            <a:endParaRPr lang="en-US" sz="2100">
              <a:solidFill>
                <a:prstClr val="white"/>
              </a:solidFill>
            </a:endParaRPr>
          </a:p>
        </p:txBody>
      </p:sp>
      <p:sp>
        <p:nvSpPr>
          <p:cNvPr id="28" name="Rounded Rectangle 27"/>
          <p:cNvSpPr/>
          <p:nvPr/>
        </p:nvSpPr>
        <p:spPr>
          <a:xfrm>
            <a:off x="4282496" y="1514333"/>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04</a:t>
            </a:r>
            <a:endParaRPr lang="en-US" sz="2100">
              <a:solidFill>
                <a:prstClr val="white"/>
              </a:solidFill>
            </a:endParaRPr>
          </a:p>
        </p:txBody>
      </p:sp>
      <p:sp>
        <p:nvSpPr>
          <p:cNvPr id="29" name="Rounded Rectangle 28"/>
          <p:cNvSpPr/>
          <p:nvPr/>
        </p:nvSpPr>
        <p:spPr>
          <a:xfrm>
            <a:off x="4285557" y="1484361"/>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03</a:t>
            </a:r>
            <a:endParaRPr lang="en-US" sz="2100">
              <a:solidFill>
                <a:prstClr val="white"/>
              </a:solidFill>
            </a:endParaRPr>
          </a:p>
        </p:txBody>
      </p:sp>
      <p:sp>
        <p:nvSpPr>
          <p:cNvPr id="30" name="Rounded Rectangle 29"/>
          <p:cNvSpPr/>
          <p:nvPr/>
        </p:nvSpPr>
        <p:spPr>
          <a:xfrm>
            <a:off x="4285557" y="1518816"/>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02</a:t>
            </a:r>
            <a:endParaRPr lang="en-US" sz="2100">
              <a:solidFill>
                <a:prstClr val="white"/>
              </a:solidFill>
            </a:endParaRPr>
          </a:p>
        </p:txBody>
      </p:sp>
      <p:sp>
        <p:nvSpPr>
          <p:cNvPr id="31" name="Rounded Rectangle 30"/>
          <p:cNvSpPr/>
          <p:nvPr/>
        </p:nvSpPr>
        <p:spPr>
          <a:xfrm>
            <a:off x="4282496" y="1504772"/>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prstClr val="white"/>
                </a:solidFill>
              </a:rPr>
              <a:t>01</a:t>
            </a:r>
            <a:endParaRPr lang="en-US" sz="2100">
              <a:solidFill>
                <a:prstClr val="white"/>
              </a:solidFill>
            </a:endParaRPr>
          </a:p>
        </p:txBody>
      </p:sp>
      <p:sp>
        <p:nvSpPr>
          <p:cNvPr id="32" name="Rounded Rectangle 31"/>
          <p:cNvSpPr/>
          <p:nvPr/>
        </p:nvSpPr>
        <p:spPr>
          <a:xfrm>
            <a:off x="4286306" y="1493378"/>
            <a:ext cx="600075"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prstClr val="white"/>
                </a:solidFill>
              </a:rPr>
              <a:t>00</a:t>
            </a:r>
            <a:endParaRPr lang="en-US" sz="2100" dirty="0">
              <a:solidFill>
                <a:prstClr val="white"/>
              </a:solidFill>
            </a:endParaRPr>
          </a:p>
        </p:txBody>
      </p:sp>
      <p:pic>
        <p:nvPicPr>
          <p:cNvPr id="33" name="Picture 2" descr="Káº¿t quáº£ hÃ¬nh áº£nh cho icon Äá»ng há»"/>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363926" y="743149"/>
            <a:ext cx="444016" cy="5929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098040" y="2033270"/>
            <a:ext cx="6932930" cy="3107690"/>
          </a:xfrm>
          <a:prstGeom prst="rect">
            <a:avLst/>
          </a:prstGeom>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Trong phép lập luận giải thích có hai yếu tố, đó là:</a:t>
            </a:r>
            <a:endParaRPr lang="vi-VN" sz="2800" b="1" dirty="0">
              <a:solidFill>
                <a:srgbClr val="FF0000"/>
              </a:solidFill>
              <a:latin typeface="Times New Roman" panose="02020603050405020304" pitchFamily="18" charset="0"/>
              <a:cs typeface="Times New Roman" panose="02020603050405020304" pitchFamily="18" charset="0"/>
            </a:endParaRPr>
          </a:p>
          <a:p>
            <a:pPr algn="just"/>
            <a:r>
              <a:rPr lang="vi-VN" sz="2800" b="1" dirty="0">
                <a:solidFill>
                  <a:srgbClr val="0000CC"/>
                </a:solidFill>
                <a:latin typeface="Times New Roman" panose="02020603050405020304" pitchFamily="18" charset="0"/>
                <a:cs typeface="Times New Roman" panose="02020603050405020304" pitchFamily="18" charset="0"/>
              </a:rPr>
              <a:t>(1) Điều cần được giải thích: vấn đề, hiện tượng, câu chữ, nhận định, ý kiến…</a:t>
            </a:r>
            <a:endParaRPr lang="vi-VN" sz="2800" b="1" dirty="0">
              <a:solidFill>
                <a:srgbClr val="0000CC"/>
              </a:solidFill>
              <a:latin typeface="Times New Roman" panose="02020603050405020304" pitchFamily="18" charset="0"/>
              <a:cs typeface="Times New Roman" panose="02020603050405020304" pitchFamily="18" charset="0"/>
            </a:endParaRPr>
          </a:p>
          <a:p>
            <a:pPr algn="just"/>
            <a:r>
              <a:rPr lang="vi-VN" sz="2800" b="1" dirty="0">
                <a:solidFill>
                  <a:srgbClr val="0000CC"/>
                </a:solidFill>
                <a:latin typeface="Times New Roman" panose="02020603050405020304" pitchFamily="18" charset="0"/>
                <a:cs typeface="Times New Roman" panose="02020603050405020304" pitchFamily="18" charset="0"/>
              </a:rPr>
              <a:t>(2) Cách giải thích: chỉ ra nguyên nhân, lí do, quy luật, nội dung hay mục đích, ý nghĩa của cái cần được giải thích</a:t>
            </a:r>
            <a:r>
              <a:rPr lang="vi-VN" sz="2800" b="1" dirty="0" smtClean="0">
                <a:solidFill>
                  <a:srgbClr val="0000CC"/>
                </a:solidFill>
                <a:latin typeface="Times New Roman" panose="02020603050405020304" pitchFamily="18" charset="0"/>
                <a:cs typeface="Times New Roman" panose="02020603050405020304" pitchFamily="18" charset="0"/>
              </a:rPr>
              <a:t>....</a:t>
            </a:r>
            <a:endParaRPr lang="vi-VN" sz="2800" b="1" dirty="0">
              <a:solidFill>
                <a:srgbClr val="0000CC"/>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3" presetClass="emph" presetSubtype="0" fill="hold" grpId="0" nodeType="clickEffect">
                                  <p:stCondLst>
                                    <p:cond delay="0"/>
                                  </p:stCondLst>
                                  <p:childTnLst>
                                    <p:animClr clrSpc="hsl" dir="cw">
                                      <p:cBhvr override="childStyle">
                                        <p:cTn id="6" dur="500" fill="hold"/>
                                        <p:tgtEl>
                                          <p:spTgt spid="16"/>
                                        </p:tgtEl>
                                        <p:attrNameLst>
                                          <p:attrName>style.color</p:attrName>
                                        </p:attrNameLst>
                                      </p:cBhvr>
                                      <p:by>
                                        <p:hsl h="10842353" s="0" l="0"/>
                                      </p:by>
                                    </p:animClr>
                                    <p:animClr clrSpc="hsl" dir="cw">
                                      <p:cBhvr>
                                        <p:cTn id="7" dur="500" fill="hold"/>
                                        <p:tgtEl>
                                          <p:spTgt spid="16"/>
                                        </p:tgtEl>
                                        <p:attrNameLst>
                                          <p:attrName>fillcolor</p:attrName>
                                        </p:attrNameLst>
                                      </p:cBhvr>
                                      <p:by>
                                        <p:hsl h="10842353" s="0" l="0"/>
                                      </p:by>
                                    </p:animClr>
                                    <p:animClr clrSpc="hsl" dir="cw">
                                      <p:cBhvr>
                                        <p:cTn id="8" dur="500" fill="hold"/>
                                        <p:tgtEl>
                                          <p:spTgt spid="16"/>
                                        </p:tgtEl>
                                        <p:attrNameLst>
                                          <p:attrName>stroke.color</p:attrName>
                                        </p:attrNameLst>
                                      </p:cBhvr>
                                      <p:by>
                                        <p:hsl h="10842353" s="0" l="0"/>
                                      </p:by>
                                    </p:animClr>
                                    <p:set>
                                      <p:cBhvr>
                                        <p:cTn id="9" dur="500" fill="hold"/>
                                        <p:tgtEl>
                                          <p:spTgt spid="16"/>
                                        </p:tgtEl>
                                        <p:attrNameLst>
                                          <p:attrName>fill.type</p:attrName>
                                        </p:attrNameLst>
                                      </p:cBhvr>
                                      <p:to>
                                        <p:strVal val="solid"/>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56" presetClass="path" presetSubtype="0" accel="50000" decel="50000" fill="hold" nodeType="withEffect">
                                  <p:stCondLst>
                                    <p:cond delay="0"/>
                                  </p:stCondLst>
                                  <p:childTnLst>
                                    <p:animMotion origin="layout" path="M -1.11111E-6 1.48148E-6 L -0.10538 0.29583 " pathEditMode="relative" rAng="0" ptsTypes="AA">
                                      <p:cBhvr>
                                        <p:cTn id="14" dur="2000" fill="hold"/>
                                        <p:tgtEl>
                                          <p:spTgt spid="3076"/>
                                        </p:tgtEl>
                                        <p:attrNameLst>
                                          <p:attrName>ppt_x</p:attrName>
                                          <p:attrName>ppt_y</p:attrName>
                                        </p:attrNameLst>
                                      </p:cBhvr>
                                      <p:rCtr x="-5278" y="14792"/>
                                    </p:animMotion>
                                  </p:childTnLst>
                                </p:cTn>
                              </p:par>
                            </p:childTnLst>
                          </p:cTn>
                        </p:par>
                        <p:par>
                          <p:cTn id="15" fill="hold">
                            <p:stCondLst>
                              <p:cond delay="500"/>
                            </p:stCondLst>
                            <p:childTnLst>
                              <p:par>
                                <p:cTn id="16" presetID="1" presetClass="exit" presetSubtype="0" fill="hold" nodeType="afterEffect">
                                  <p:stCondLst>
                                    <p:cond delay="0"/>
                                  </p:stCondLst>
                                  <p:childTnLst>
                                    <p:set>
                                      <p:cBhvr>
                                        <p:cTn id="17" dur="1" fill="hold">
                                          <p:stCondLst>
                                            <p:cond delay="0"/>
                                          </p:stCondLst>
                                        </p:cTn>
                                        <p:tgtEl>
                                          <p:spTgt spid="307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034"/>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308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12" name="bomb.wav"/>
                                        </p:tgtEl>
                                      </p:cMediaNode>
                                    </p:audio>
                                  </p:sub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23" presetClass="emph" presetSubtype="0" fill="hold" grpId="0" nodeType="clickEffect">
                                  <p:stCondLst>
                                    <p:cond delay="0"/>
                                  </p:stCondLst>
                                  <p:childTnLst>
                                    <p:animClr clrSpc="hsl" dir="cw">
                                      <p:cBhvr override="childStyle">
                                        <p:cTn id="26" dur="500" fill="hold"/>
                                        <p:tgtEl>
                                          <p:spTgt spid="17"/>
                                        </p:tgtEl>
                                        <p:attrNameLst>
                                          <p:attrName>style.color</p:attrName>
                                        </p:attrNameLst>
                                      </p:cBhvr>
                                      <p:by>
                                        <p:hsl h="10842353" s="0" l="0"/>
                                      </p:by>
                                    </p:animClr>
                                    <p:animClr clrSpc="hsl" dir="cw">
                                      <p:cBhvr>
                                        <p:cTn id="27" dur="500" fill="hold"/>
                                        <p:tgtEl>
                                          <p:spTgt spid="17"/>
                                        </p:tgtEl>
                                        <p:attrNameLst>
                                          <p:attrName>fillcolor</p:attrName>
                                        </p:attrNameLst>
                                      </p:cBhvr>
                                      <p:by>
                                        <p:hsl h="10842353" s="0" l="0"/>
                                      </p:by>
                                    </p:animClr>
                                    <p:animClr clrSpc="hsl" dir="cw">
                                      <p:cBhvr>
                                        <p:cTn id="28" dur="500" fill="hold"/>
                                        <p:tgtEl>
                                          <p:spTgt spid="17"/>
                                        </p:tgtEl>
                                        <p:attrNameLst>
                                          <p:attrName>stroke.color</p:attrName>
                                        </p:attrNameLst>
                                      </p:cBhvr>
                                      <p:by>
                                        <p:hsl h="10842353" s="0" l="0"/>
                                      </p:by>
                                    </p:animClr>
                                    <p:set>
                                      <p:cBhvr>
                                        <p:cTn id="29" dur="500" fill="hold"/>
                                        <p:tgtEl>
                                          <p:spTgt spid="17"/>
                                        </p:tgtEl>
                                        <p:attrNameLst>
                                          <p:attrName>fill.type</p:attrName>
                                        </p:attrNameLst>
                                      </p:cBhvr>
                                      <p:to>
                                        <p:strVal val="solid"/>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1040"/>
                                        </p:tgtEl>
                                        <p:attrNameLst>
                                          <p:attrName>style.visibility</p:attrName>
                                        </p:attrNameLst>
                                      </p:cBhvr>
                                      <p:to>
                                        <p:strVal val="visible"/>
                                      </p:to>
                                    </p:set>
                                  </p:childTnLst>
                                </p:cTn>
                              </p:par>
                            </p:childTnLst>
                          </p:cTn>
                        </p:par>
                        <p:par>
                          <p:cTn id="33" fill="hold">
                            <p:stCondLst>
                              <p:cond delay="500"/>
                            </p:stCondLst>
                            <p:childTnLst>
                              <p:par>
                                <p:cTn id="34" presetID="49" presetClass="path" presetSubtype="0" accel="50000" decel="50000" fill="hold" nodeType="afterEffect">
                                  <p:stCondLst>
                                    <p:cond delay="0"/>
                                  </p:stCondLst>
                                  <p:childTnLst>
                                    <p:animMotion origin="layout" path="M 1.38889E-6 0 L 0.52448 -0.31458 " pathEditMode="relative" rAng="0" ptsTypes="AA">
                                      <p:cBhvr>
                                        <p:cTn id="35" dur="2000" fill="hold"/>
                                        <p:tgtEl>
                                          <p:spTgt spid="1034"/>
                                        </p:tgtEl>
                                        <p:attrNameLst>
                                          <p:attrName>ppt_x</p:attrName>
                                          <p:attrName>ppt_y</p:attrName>
                                        </p:attrNameLst>
                                      </p:cBhvr>
                                      <p:rCtr x="26215" y="-15741"/>
                                    </p:animMotion>
                                  </p:childTnLst>
                                </p:cTn>
                              </p:par>
                            </p:childTnLst>
                          </p:cTn>
                        </p:par>
                        <p:par>
                          <p:cTn id="36" fill="hold">
                            <p:stCondLst>
                              <p:cond delay="2500"/>
                            </p:stCondLst>
                            <p:childTnLst>
                              <p:par>
                                <p:cTn id="37" presetID="1" presetClass="exit" presetSubtype="0" fill="hold" nodeType="afterEffect">
                                  <p:stCondLst>
                                    <p:cond delay="0"/>
                                  </p:stCondLst>
                                  <p:childTnLst>
                                    <p:set>
                                      <p:cBhvr>
                                        <p:cTn id="38" dur="1" fill="hold">
                                          <p:stCondLst>
                                            <p:cond delay="0"/>
                                          </p:stCondLst>
                                        </p:cTn>
                                        <p:tgtEl>
                                          <p:spTgt spid="104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034"/>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1038"/>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43" restart="whenNotActive" fill="hold" evtFilter="cancelBubble" nodeType="interactiveSeq">
                <p:stCondLst>
                  <p:cond evt="onClick" delay="0">
                    <p:tgtEl>
                      <p:spTgt spid="33"/>
                    </p:tgtEl>
                  </p:cond>
                </p:stCondLst>
                <p:endSync evt="end" delay="0">
                  <p:rtn val="all"/>
                </p:endSync>
                <p:childTnLst>
                  <p:par>
                    <p:cTn id="44" fill="hold">
                      <p:stCondLst>
                        <p:cond delay="0"/>
                      </p:stCondLst>
                      <p:childTnLst>
                        <p:par>
                          <p:cTn id="45" fill="hold">
                            <p:stCondLst>
                              <p:cond delay="0"/>
                            </p:stCondLst>
                            <p:childTnLst>
                              <p:par>
                                <p:cTn id="46" presetID="11" presetClass="entr" presetSubtype="0" fill="hold" grpId="0" nodeType="afterEffect">
                                  <p:stCondLst>
                                    <p:cond delay="0"/>
                                  </p:stCondLst>
                                  <p:childTnLst>
                                    <p:set>
                                      <p:cBhvr>
                                        <p:cTn id="47" dur="1000">
                                          <p:stCondLst>
                                            <p:cond delay="0"/>
                                          </p:stCondLst>
                                        </p:cTn>
                                        <p:tgtEl>
                                          <p:spTgt spid="14"/>
                                        </p:tgtEl>
                                        <p:attrNameLst>
                                          <p:attrName>style.visibility</p:attrName>
                                        </p:attrNameLst>
                                      </p:cBhvr>
                                      <p:to>
                                        <p:strVal val="visible"/>
                                      </p:to>
                                    </p:set>
                                  </p:childTnLst>
                                </p:cTn>
                              </p:par>
                            </p:childTnLst>
                          </p:cTn>
                        </p:par>
                        <p:par>
                          <p:cTn id="48" fill="hold">
                            <p:stCondLst>
                              <p:cond delay="1000"/>
                            </p:stCondLst>
                            <p:childTnLst>
                              <p:par>
                                <p:cTn id="49" presetID="11" presetClass="entr" presetSubtype="0" fill="hold" grpId="0" nodeType="afterEffect">
                                  <p:stCondLst>
                                    <p:cond delay="0"/>
                                  </p:stCondLst>
                                  <p:childTnLst>
                                    <p:set>
                                      <p:cBhvr>
                                        <p:cTn id="50" dur="1000">
                                          <p:stCondLst>
                                            <p:cond delay="0"/>
                                          </p:stCondLst>
                                        </p:cTn>
                                        <p:tgtEl>
                                          <p:spTgt spid="15"/>
                                        </p:tgtEl>
                                        <p:attrNameLst>
                                          <p:attrName>style.visibility</p:attrName>
                                        </p:attrNameLst>
                                      </p:cBhvr>
                                      <p:to>
                                        <p:strVal val="visible"/>
                                      </p:to>
                                    </p:set>
                                  </p:childTnLst>
                                </p:cTn>
                              </p:par>
                            </p:childTnLst>
                          </p:cTn>
                        </p:par>
                        <p:par>
                          <p:cTn id="51" fill="hold">
                            <p:stCondLst>
                              <p:cond delay="2000"/>
                            </p:stCondLst>
                            <p:childTnLst>
                              <p:par>
                                <p:cTn id="52" presetID="11" presetClass="entr" presetSubtype="0" fill="hold" grpId="0" nodeType="afterEffect">
                                  <p:stCondLst>
                                    <p:cond delay="0"/>
                                  </p:stCondLst>
                                  <p:childTnLst>
                                    <p:set>
                                      <p:cBhvr>
                                        <p:cTn id="53" dur="1000">
                                          <p:stCondLst>
                                            <p:cond delay="0"/>
                                          </p:stCondLst>
                                        </p:cTn>
                                        <p:tgtEl>
                                          <p:spTgt spid="19"/>
                                        </p:tgtEl>
                                        <p:attrNameLst>
                                          <p:attrName>style.visibility</p:attrName>
                                        </p:attrNameLst>
                                      </p:cBhvr>
                                      <p:to>
                                        <p:strVal val="visible"/>
                                      </p:to>
                                    </p:set>
                                  </p:childTnLst>
                                </p:cTn>
                              </p:par>
                            </p:childTnLst>
                          </p:cTn>
                        </p:par>
                        <p:par>
                          <p:cTn id="54" fill="hold">
                            <p:stCondLst>
                              <p:cond delay="3000"/>
                            </p:stCondLst>
                            <p:childTnLst>
                              <p:par>
                                <p:cTn id="55" presetID="11" presetClass="entr" presetSubtype="0" fill="hold" grpId="0" nodeType="afterEffect">
                                  <p:stCondLst>
                                    <p:cond delay="0"/>
                                  </p:stCondLst>
                                  <p:childTnLst>
                                    <p:set>
                                      <p:cBhvr>
                                        <p:cTn id="56" dur="1000">
                                          <p:stCondLst>
                                            <p:cond delay="0"/>
                                          </p:stCondLst>
                                        </p:cTn>
                                        <p:tgtEl>
                                          <p:spTgt spid="20"/>
                                        </p:tgtEl>
                                        <p:attrNameLst>
                                          <p:attrName>style.visibility</p:attrName>
                                        </p:attrNameLst>
                                      </p:cBhvr>
                                      <p:to>
                                        <p:strVal val="visible"/>
                                      </p:to>
                                    </p:set>
                                  </p:childTnLst>
                                </p:cTn>
                              </p:par>
                            </p:childTnLst>
                          </p:cTn>
                        </p:par>
                        <p:par>
                          <p:cTn id="57" fill="hold">
                            <p:stCondLst>
                              <p:cond delay="4000"/>
                            </p:stCondLst>
                            <p:childTnLst>
                              <p:par>
                                <p:cTn id="58" presetID="11" presetClass="entr" presetSubtype="0" fill="hold" grpId="0" nodeType="afterEffect">
                                  <p:stCondLst>
                                    <p:cond delay="0"/>
                                  </p:stCondLst>
                                  <p:childTnLst>
                                    <p:set>
                                      <p:cBhvr>
                                        <p:cTn id="59" dur="1000">
                                          <p:stCondLst>
                                            <p:cond delay="0"/>
                                          </p:stCondLst>
                                        </p:cTn>
                                        <p:tgtEl>
                                          <p:spTgt spid="21"/>
                                        </p:tgtEl>
                                        <p:attrNameLst>
                                          <p:attrName>style.visibility</p:attrName>
                                        </p:attrNameLst>
                                      </p:cBhvr>
                                      <p:to>
                                        <p:strVal val="visible"/>
                                      </p:to>
                                    </p:set>
                                  </p:childTnLst>
                                </p:cTn>
                              </p:par>
                            </p:childTnLst>
                          </p:cTn>
                        </p:par>
                        <p:par>
                          <p:cTn id="60" fill="hold">
                            <p:stCondLst>
                              <p:cond delay="5000"/>
                            </p:stCondLst>
                            <p:childTnLst>
                              <p:par>
                                <p:cTn id="61" presetID="11" presetClass="entr" presetSubtype="0" fill="hold" grpId="0" nodeType="afterEffect">
                                  <p:stCondLst>
                                    <p:cond delay="0"/>
                                  </p:stCondLst>
                                  <p:childTnLst>
                                    <p:set>
                                      <p:cBhvr>
                                        <p:cTn id="62" dur="1000">
                                          <p:stCondLst>
                                            <p:cond delay="0"/>
                                          </p:stCondLst>
                                        </p:cTn>
                                        <p:tgtEl>
                                          <p:spTgt spid="22"/>
                                        </p:tgtEl>
                                        <p:attrNameLst>
                                          <p:attrName>style.visibility</p:attrName>
                                        </p:attrNameLst>
                                      </p:cBhvr>
                                      <p:to>
                                        <p:strVal val="visible"/>
                                      </p:to>
                                    </p:set>
                                  </p:childTnLst>
                                </p:cTn>
                              </p:par>
                            </p:childTnLst>
                          </p:cTn>
                        </p:par>
                        <p:par>
                          <p:cTn id="63" fill="hold">
                            <p:stCondLst>
                              <p:cond delay="6000"/>
                            </p:stCondLst>
                            <p:childTnLst>
                              <p:par>
                                <p:cTn id="64" presetID="11" presetClass="entr" presetSubtype="0" fill="hold" grpId="0" nodeType="afterEffect">
                                  <p:stCondLst>
                                    <p:cond delay="0"/>
                                  </p:stCondLst>
                                  <p:childTnLst>
                                    <p:set>
                                      <p:cBhvr>
                                        <p:cTn id="65" dur="1000">
                                          <p:stCondLst>
                                            <p:cond delay="0"/>
                                          </p:stCondLst>
                                        </p:cTn>
                                        <p:tgtEl>
                                          <p:spTgt spid="23"/>
                                        </p:tgtEl>
                                        <p:attrNameLst>
                                          <p:attrName>style.visibility</p:attrName>
                                        </p:attrNameLst>
                                      </p:cBhvr>
                                      <p:to>
                                        <p:strVal val="visible"/>
                                      </p:to>
                                    </p:set>
                                  </p:childTnLst>
                                </p:cTn>
                              </p:par>
                            </p:childTnLst>
                          </p:cTn>
                        </p:par>
                        <p:par>
                          <p:cTn id="66" fill="hold">
                            <p:stCondLst>
                              <p:cond delay="7000"/>
                            </p:stCondLst>
                            <p:childTnLst>
                              <p:par>
                                <p:cTn id="67" presetID="11" presetClass="entr" presetSubtype="0" fill="hold" grpId="0" nodeType="afterEffect">
                                  <p:stCondLst>
                                    <p:cond delay="0"/>
                                  </p:stCondLst>
                                  <p:childTnLst>
                                    <p:set>
                                      <p:cBhvr>
                                        <p:cTn id="68" dur="1000">
                                          <p:stCondLst>
                                            <p:cond delay="0"/>
                                          </p:stCondLst>
                                        </p:cTn>
                                        <p:tgtEl>
                                          <p:spTgt spid="24"/>
                                        </p:tgtEl>
                                        <p:attrNameLst>
                                          <p:attrName>style.visibility</p:attrName>
                                        </p:attrNameLst>
                                      </p:cBhvr>
                                      <p:to>
                                        <p:strVal val="visible"/>
                                      </p:to>
                                    </p:set>
                                  </p:childTnLst>
                                </p:cTn>
                              </p:par>
                            </p:childTnLst>
                          </p:cTn>
                        </p:par>
                        <p:par>
                          <p:cTn id="69" fill="hold">
                            <p:stCondLst>
                              <p:cond delay="8000"/>
                            </p:stCondLst>
                            <p:childTnLst>
                              <p:par>
                                <p:cTn id="70" presetID="11" presetClass="entr" presetSubtype="0" fill="hold" grpId="0" nodeType="afterEffect">
                                  <p:stCondLst>
                                    <p:cond delay="0"/>
                                  </p:stCondLst>
                                  <p:childTnLst>
                                    <p:set>
                                      <p:cBhvr>
                                        <p:cTn id="71" dur="1000">
                                          <p:stCondLst>
                                            <p:cond delay="0"/>
                                          </p:stCondLst>
                                        </p:cTn>
                                        <p:tgtEl>
                                          <p:spTgt spid="25"/>
                                        </p:tgtEl>
                                        <p:attrNameLst>
                                          <p:attrName>style.visibility</p:attrName>
                                        </p:attrNameLst>
                                      </p:cBhvr>
                                      <p:to>
                                        <p:strVal val="visible"/>
                                      </p:to>
                                    </p:set>
                                  </p:childTnLst>
                                </p:cTn>
                              </p:par>
                            </p:childTnLst>
                          </p:cTn>
                        </p:par>
                        <p:par>
                          <p:cTn id="72" fill="hold">
                            <p:stCondLst>
                              <p:cond delay="9000"/>
                            </p:stCondLst>
                            <p:childTnLst>
                              <p:par>
                                <p:cTn id="73" presetID="11" presetClass="entr" presetSubtype="0" fill="hold" grpId="0" nodeType="afterEffect">
                                  <p:stCondLst>
                                    <p:cond delay="0"/>
                                  </p:stCondLst>
                                  <p:childTnLst>
                                    <p:set>
                                      <p:cBhvr>
                                        <p:cTn id="74" dur="1000">
                                          <p:stCondLst>
                                            <p:cond delay="0"/>
                                          </p:stCondLst>
                                        </p:cTn>
                                        <p:tgtEl>
                                          <p:spTgt spid="26"/>
                                        </p:tgtEl>
                                        <p:attrNameLst>
                                          <p:attrName>style.visibility</p:attrName>
                                        </p:attrNameLst>
                                      </p:cBhvr>
                                      <p:to>
                                        <p:strVal val="visible"/>
                                      </p:to>
                                    </p:set>
                                  </p:childTnLst>
                                </p:cTn>
                              </p:par>
                            </p:childTnLst>
                          </p:cTn>
                        </p:par>
                        <p:par>
                          <p:cTn id="75" fill="hold">
                            <p:stCondLst>
                              <p:cond delay="10000"/>
                            </p:stCondLst>
                            <p:childTnLst>
                              <p:par>
                                <p:cTn id="76" presetID="11" presetClass="entr" presetSubtype="0" fill="hold" grpId="0" nodeType="afterEffect">
                                  <p:stCondLst>
                                    <p:cond delay="0"/>
                                  </p:stCondLst>
                                  <p:childTnLst>
                                    <p:set>
                                      <p:cBhvr>
                                        <p:cTn id="77" dur="1000">
                                          <p:stCondLst>
                                            <p:cond delay="0"/>
                                          </p:stCondLst>
                                        </p:cTn>
                                        <p:tgtEl>
                                          <p:spTgt spid="27"/>
                                        </p:tgtEl>
                                        <p:attrNameLst>
                                          <p:attrName>style.visibility</p:attrName>
                                        </p:attrNameLst>
                                      </p:cBhvr>
                                      <p:to>
                                        <p:strVal val="visible"/>
                                      </p:to>
                                    </p:set>
                                  </p:childTnLst>
                                </p:cTn>
                              </p:par>
                            </p:childTnLst>
                          </p:cTn>
                        </p:par>
                        <p:par>
                          <p:cTn id="78" fill="hold">
                            <p:stCondLst>
                              <p:cond delay="11000"/>
                            </p:stCondLst>
                            <p:childTnLst>
                              <p:par>
                                <p:cTn id="79" presetID="11" presetClass="entr" presetSubtype="0" fill="hold" grpId="0" nodeType="afterEffect">
                                  <p:stCondLst>
                                    <p:cond delay="0"/>
                                  </p:stCondLst>
                                  <p:childTnLst>
                                    <p:set>
                                      <p:cBhvr>
                                        <p:cTn id="80" dur="1000">
                                          <p:stCondLst>
                                            <p:cond delay="0"/>
                                          </p:stCondLst>
                                        </p:cTn>
                                        <p:tgtEl>
                                          <p:spTgt spid="28"/>
                                        </p:tgtEl>
                                        <p:attrNameLst>
                                          <p:attrName>style.visibility</p:attrName>
                                        </p:attrNameLst>
                                      </p:cBhvr>
                                      <p:to>
                                        <p:strVal val="visible"/>
                                      </p:to>
                                    </p:set>
                                  </p:childTnLst>
                                </p:cTn>
                              </p:par>
                            </p:childTnLst>
                          </p:cTn>
                        </p:par>
                        <p:par>
                          <p:cTn id="81" fill="hold">
                            <p:stCondLst>
                              <p:cond delay="12000"/>
                            </p:stCondLst>
                            <p:childTnLst>
                              <p:par>
                                <p:cTn id="82" presetID="11" presetClass="entr" presetSubtype="0" fill="hold" grpId="0" nodeType="afterEffect">
                                  <p:stCondLst>
                                    <p:cond delay="0"/>
                                  </p:stCondLst>
                                  <p:childTnLst>
                                    <p:set>
                                      <p:cBhvr>
                                        <p:cTn id="83" dur="1000">
                                          <p:stCondLst>
                                            <p:cond delay="0"/>
                                          </p:stCondLst>
                                        </p:cTn>
                                        <p:tgtEl>
                                          <p:spTgt spid="29"/>
                                        </p:tgtEl>
                                        <p:attrNameLst>
                                          <p:attrName>style.visibility</p:attrName>
                                        </p:attrNameLst>
                                      </p:cBhvr>
                                      <p:to>
                                        <p:strVal val="visible"/>
                                      </p:to>
                                    </p:set>
                                  </p:childTnLst>
                                </p:cTn>
                              </p:par>
                            </p:childTnLst>
                          </p:cTn>
                        </p:par>
                        <p:par>
                          <p:cTn id="84" fill="hold">
                            <p:stCondLst>
                              <p:cond delay="13000"/>
                            </p:stCondLst>
                            <p:childTnLst>
                              <p:par>
                                <p:cTn id="85" presetID="11" presetClass="entr" presetSubtype="0" fill="hold" grpId="0" nodeType="afterEffect">
                                  <p:stCondLst>
                                    <p:cond delay="0"/>
                                  </p:stCondLst>
                                  <p:childTnLst>
                                    <p:set>
                                      <p:cBhvr>
                                        <p:cTn id="86" dur="1000">
                                          <p:stCondLst>
                                            <p:cond delay="0"/>
                                          </p:stCondLst>
                                        </p:cTn>
                                        <p:tgtEl>
                                          <p:spTgt spid="30"/>
                                        </p:tgtEl>
                                        <p:attrNameLst>
                                          <p:attrName>style.visibility</p:attrName>
                                        </p:attrNameLst>
                                      </p:cBhvr>
                                      <p:to>
                                        <p:strVal val="visible"/>
                                      </p:to>
                                    </p:set>
                                  </p:childTnLst>
                                </p:cTn>
                              </p:par>
                            </p:childTnLst>
                          </p:cTn>
                        </p:par>
                        <p:par>
                          <p:cTn id="87" fill="hold">
                            <p:stCondLst>
                              <p:cond delay="14000"/>
                            </p:stCondLst>
                            <p:childTnLst>
                              <p:par>
                                <p:cTn id="88" presetID="11" presetClass="entr" presetSubtype="0" fill="hold" grpId="0" nodeType="afterEffect">
                                  <p:stCondLst>
                                    <p:cond delay="0"/>
                                  </p:stCondLst>
                                  <p:childTnLst>
                                    <p:set>
                                      <p:cBhvr>
                                        <p:cTn id="89" dur="1000">
                                          <p:stCondLst>
                                            <p:cond delay="0"/>
                                          </p:stCondLst>
                                        </p:cTn>
                                        <p:tgtEl>
                                          <p:spTgt spid="31"/>
                                        </p:tgtEl>
                                        <p:attrNameLst>
                                          <p:attrName>style.visibility</p:attrName>
                                        </p:attrNameLst>
                                      </p:cBhvr>
                                      <p:to>
                                        <p:strVal val="visible"/>
                                      </p:to>
                                    </p:set>
                                  </p:childTnLst>
                                </p:cTn>
                              </p:par>
                            </p:childTnLst>
                          </p:cTn>
                        </p:par>
                        <p:par>
                          <p:cTn id="90" fill="hold">
                            <p:stCondLst>
                              <p:cond delay="15000"/>
                            </p:stCondLst>
                            <p:childTnLst>
                              <p:par>
                                <p:cTn id="91" presetID="11" presetClass="entr" presetSubtype="0" fill="hold" grpId="0" nodeType="afterEffect">
                                  <p:stCondLst>
                                    <p:cond delay="0"/>
                                  </p:stCondLst>
                                  <p:childTnLst>
                                    <p:set>
                                      <p:cBhvr>
                                        <p:cTn id="92"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3" name="chimes.wav"/>
                                        </p:tgtEl>
                                      </p:cMediaNode>
                                    </p:audio>
                                  </p:subTnLst>
                                </p:cTn>
                              </p:par>
                            </p:childTnLst>
                          </p:cTn>
                        </p:par>
                      </p:childTnLst>
                    </p:cTn>
                  </p:par>
                </p:childTnLst>
              </p:cTn>
              <p:nextCondLst>
                <p:cond evt="onClick" delay="0">
                  <p:tgtEl>
                    <p:spTgt spid="33"/>
                  </p:tgtEl>
                </p:cond>
              </p:nextCondLst>
            </p:seq>
          </p:childTnLst>
        </p:cTn>
      </p:par>
    </p:tnLst>
    <p:bldLst>
      <p:bldP spid="16" grpId="0" bldLvl="0" animBg="1"/>
      <p:bldP spid="17" grpId="0" bldLvl="0" animBg="1"/>
      <p:bldP spid="14" grpId="0" bldLvl="0" animBg="1"/>
      <p:bldP spid="15"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14388" y="0"/>
            <a:ext cx="2328863" cy="515635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 name="图片 2" descr="4"/>
          <p:cNvPicPr>
            <a:picLocks noChangeAspect="1"/>
          </p:cNvPicPr>
          <p:nvPr/>
        </p:nvPicPr>
        <p:blipFill>
          <a:blip r:embed="rId1"/>
          <a:srcRect l="12111" t="15358" r="13324" b="9373"/>
          <a:stretch>
            <a:fillRect/>
          </a:stretch>
        </p:blipFill>
        <p:spPr>
          <a:xfrm>
            <a:off x="158115" y="2757488"/>
            <a:ext cx="3733313" cy="2141696"/>
          </a:xfrm>
          <a:prstGeom prst="rect">
            <a:avLst/>
          </a:prstGeom>
        </p:spPr>
      </p:pic>
      <p:sp>
        <p:nvSpPr>
          <p:cNvPr id="14" name="TextBox 13"/>
          <p:cNvSpPr txBox="1"/>
          <p:nvPr/>
        </p:nvSpPr>
        <p:spPr>
          <a:xfrm>
            <a:off x="878523" y="895350"/>
            <a:ext cx="2200275" cy="783590"/>
          </a:xfrm>
          <a:prstGeom prst="rect">
            <a:avLst/>
          </a:prstGeom>
          <a:noFill/>
        </p:spPr>
        <p:txBody>
          <a:bodyPr wrap="square" rtlCol="0">
            <a:spAutoFit/>
          </a:bodyPr>
          <a:lstStyle/>
          <a:p>
            <a:pPr algn="ctr"/>
            <a:r>
              <a:rPr lang="en-US" sz="4500" b="1" dirty="0" err="1" smtClean="0">
                <a:solidFill>
                  <a:srgbClr val="FF0000"/>
                </a:solidFill>
                <a:latin typeface="Times New Roman" panose="02020603050405020304" pitchFamily="18" charset="0"/>
                <a:cs typeface="Times New Roman" panose="02020603050405020304" pitchFamily="18" charset="0"/>
              </a:rPr>
              <a:t>Dặn dò</a:t>
            </a:r>
            <a:endParaRPr lang="en-US" sz="4500" b="1" dirty="0">
              <a:solidFill>
                <a:srgbClr val="FF0000"/>
              </a:solidFill>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392" y="430182"/>
            <a:ext cx="582471" cy="1061016"/>
          </a:xfrm>
          <a:prstGeom prst="rect">
            <a:avLst/>
          </a:prstGeom>
        </p:spPr>
      </p:pic>
      <p:pic>
        <p:nvPicPr>
          <p:cNvPr id="1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254" y="1987520"/>
            <a:ext cx="582471" cy="1061016"/>
          </a:xfrm>
          <a:prstGeom prst="rect">
            <a:avLst/>
          </a:prstGeom>
        </p:spPr>
      </p:pic>
      <p:pic>
        <p:nvPicPr>
          <p:cNvPr id="17"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8117" y="3587720"/>
            <a:ext cx="582471" cy="1061016"/>
          </a:xfrm>
          <a:prstGeom prst="rect">
            <a:avLst/>
          </a:prstGeom>
        </p:spPr>
      </p:pic>
      <p:sp>
        <p:nvSpPr>
          <p:cNvPr id="8" name="TextBox 7"/>
          <p:cNvSpPr txBox="1"/>
          <p:nvPr/>
        </p:nvSpPr>
        <p:spPr>
          <a:xfrm>
            <a:off x="5105400" y="3596640"/>
            <a:ext cx="3596005" cy="1337945"/>
          </a:xfrm>
          <a:prstGeom prst="rect">
            <a:avLst/>
          </a:prstGeom>
          <a:noFill/>
        </p:spPr>
        <p:txBody>
          <a:bodyPr wrap="square" rtlCol="0">
            <a:spAutoFit/>
          </a:bodyPr>
          <a:lstStyle/>
          <a:p>
            <a:r>
              <a:rPr lang="en-US" sz="2700" dirty="0" err="1" smtClean="0">
                <a:latin typeface="Times New Roman" panose="02020603050405020304" pitchFamily="18" charset="0"/>
                <a:cs typeface="Times New Roman" panose="02020603050405020304" pitchFamily="18" charset="0"/>
              </a:rPr>
              <a:t>Chuẩn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bị</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bài: ‘‘Cách làm bài văn lập luận giải thích”</a:t>
            </a:r>
            <a:endParaRPr lang="en-US" sz="27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014913" y="514350"/>
            <a:ext cx="3586163" cy="922020"/>
          </a:xfrm>
          <a:prstGeom prst="rect">
            <a:avLst/>
          </a:prstGeom>
          <a:noFill/>
        </p:spPr>
        <p:txBody>
          <a:bodyPr wrap="square" rtlCol="0">
            <a:spAutoFit/>
          </a:bodyPr>
          <a:lstStyle/>
          <a:p>
            <a:r>
              <a:rPr lang="en-US" sz="2700" dirty="0" err="1" smtClean="0">
                <a:latin typeface="Times New Roman" panose="02020603050405020304" pitchFamily="18" charset="0"/>
                <a:cs typeface="Times New Roman" panose="02020603050405020304" pitchFamily="18" charset="0"/>
              </a:rPr>
              <a:t>Vẽ</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sơ</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đồ</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tư</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duy</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tổng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kết</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bài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học</a:t>
            </a:r>
            <a:endParaRPr lang="en-US" sz="27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057775" y="1857375"/>
            <a:ext cx="3586163" cy="1337945"/>
          </a:xfrm>
          <a:prstGeom prst="rect">
            <a:avLst/>
          </a:prstGeom>
          <a:noFill/>
        </p:spPr>
        <p:txBody>
          <a:bodyPr wrap="square" rtlCol="0">
            <a:spAutoFit/>
          </a:bodyPr>
          <a:lstStyle/>
          <a:p>
            <a:pPr algn="l"/>
            <a:r>
              <a:rPr lang="en-US" sz="2700" dirty="0" err="1" smtClean="0">
                <a:latin typeface="Times New Roman" panose="02020603050405020304" pitchFamily="18" charset="0"/>
                <a:cs typeface="Times New Roman" panose="02020603050405020304" pitchFamily="18" charset="0"/>
              </a:rPr>
              <a:t>Sưu</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tầm</a:t>
            </a:r>
            <a:r>
              <a:rPr lang="en-US" sz="2700" dirty="0" smtClean="0">
                <a:latin typeface="Times New Roman" panose="02020603050405020304" pitchFamily="18" charset="0"/>
                <a:cs typeface="Times New Roman" panose="02020603050405020304" pitchFamily="18" charset="0"/>
              </a:rPr>
              <a:t> 1 </a:t>
            </a:r>
            <a:r>
              <a:rPr lang="en-US" sz="2700" dirty="0" err="1" smtClean="0">
                <a:latin typeface="Times New Roman" panose="02020603050405020304" pitchFamily="18" charset="0"/>
                <a:cs typeface="Times New Roman" panose="02020603050405020304" pitchFamily="18" charset="0"/>
              </a:rPr>
              <a:t>đoạn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văn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giải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thích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và</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nêu</a:t>
            </a:r>
            <a:r>
              <a:rPr lang="en-US" sz="2700" dirty="0" smtClean="0">
                <a:latin typeface="Times New Roman" panose="02020603050405020304" pitchFamily="18" charset="0"/>
                <a:cs typeface="Times New Roman" panose="02020603050405020304" pitchFamily="18" charset="0"/>
              </a:rPr>
              <a:t> PP </a:t>
            </a:r>
            <a:r>
              <a:rPr lang="en-US" sz="2700" dirty="0" err="1" smtClean="0">
                <a:latin typeface="Times New Roman" panose="02020603050405020304" pitchFamily="18" charset="0"/>
                <a:cs typeface="Times New Roman" panose="02020603050405020304" pitchFamily="18" charset="0"/>
              </a:rPr>
              <a:t>giải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thích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trong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đoạn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văn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đó</a:t>
            </a:r>
            <a:endParaRPr lang="en-US" sz="27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4" grpId="0"/>
      <p:bldP spid="8"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700" y="23812"/>
            <a:ext cx="9131300" cy="511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21000" r="-21000"/>
          </a:stretch>
        </a:blipFill>
        <a:effectLst/>
      </p:bgPr>
    </p:bg>
    <p:spTree>
      <p:nvGrpSpPr>
        <p:cNvPr id="1" name=""/>
        <p:cNvGrpSpPr/>
        <p:nvPr/>
      </p:nvGrpSpPr>
      <p:grpSpPr>
        <a:xfrm>
          <a:off x="0" y="0"/>
          <a:ext cx="0" cy="0"/>
          <a:chOff x="0" y="0"/>
          <a:chExt cx="0" cy="0"/>
        </a:xfrm>
      </p:grpSpPr>
      <p:sp>
        <p:nvSpPr>
          <p:cNvPr id="2" name="Text Box 1"/>
          <p:cNvSpPr txBox="1"/>
          <p:nvPr/>
        </p:nvSpPr>
        <p:spPr>
          <a:xfrm>
            <a:off x="838200" y="1200150"/>
            <a:ext cx="8234045" cy="1753235"/>
          </a:xfrm>
          <a:prstGeom prst="rect">
            <a:avLst/>
          </a:prstGeom>
          <a:noFill/>
        </p:spPr>
        <p:txBody>
          <a:bodyPr wrap="square" rtlCol="0" anchor="t">
            <a:spAutoFit/>
          </a:bodyPr>
          <a:p>
            <a:pPr algn="just"/>
            <a:r>
              <a:rPr sz="3600" b="1" dirty="0">
                <a:solidFill>
                  <a:schemeClr val="bg1"/>
                </a:solidFill>
                <a:latin typeface="Times New Roman" panose="02020603050405020304" pitchFamily="18" charset="0"/>
                <a:sym typeface="+mn-ea"/>
              </a:rPr>
              <a:t>Phân biệt </a:t>
            </a:r>
            <a:r>
              <a:rPr lang="en-US" sz="3600" b="1" dirty="0">
                <a:solidFill>
                  <a:schemeClr val="bg1"/>
                </a:solidFill>
                <a:latin typeface="Times New Roman" panose="02020603050405020304" pitchFamily="18" charset="0"/>
                <a:sym typeface="+mn-ea"/>
              </a:rPr>
              <a:t>điểm giống và khác nhau giữa</a:t>
            </a:r>
            <a:r>
              <a:rPr sz="3600" b="1" dirty="0">
                <a:solidFill>
                  <a:schemeClr val="bg1"/>
                </a:solidFill>
                <a:latin typeface="Times New Roman" panose="02020603050405020304" pitchFamily="18" charset="0"/>
                <a:sym typeface="+mn-ea"/>
              </a:rPr>
              <a:t> phép lập luận </a:t>
            </a:r>
            <a:r>
              <a:rPr lang="en-US" sz="3600" b="1" dirty="0">
                <a:solidFill>
                  <a:schemeClr val="bg1"/>
                </a:solidFill>
                <a:latin typeface="Times New Roman" panose="02020603050405020304" pitchFamily="18" charset="0"/>
                <a:sym typeface="+mn-ea"/>
              </a:rPr>
              <a:t>chứng minh </a:t>
            </a:r>
            <a:r>
              <a:rPr sz="3600" b="1" dirty="0">
                <a:solidFill>
                  <a:schemeClr val="bg1"/>
                </a:solidFill>
                <a:latin typeface="Times New Roman" panose="02020603050405020304" pitchFamily="18" charset="0"/>
                <a:sym typeface="+mn-ea"/>
              </a:rPr>
              <a:t>và phép lập luận </a:t>
            </a:r>
            <a:r>
              <a:rPr lang="en-US" sz="3600" b="1" dirty="0">
                <a:solidFill>
                  <a:schemeClr val="bg1"/>
                </a:solidFill>
                <a:latin typeface="Times New Roman" panose="02020603050405020304" pitchFamily="18" charset="0"/>
                <a:sym typeface="+mn-ea"/>
              </a:rPr>
              <a:t>giải thích.</a:t>
            </a:r>
            <a:endParaRPr lang="en-US"/>
          </a:p>
        </p:txBody>
      </p:sp>
      <p:sp>
        <p:nvSpPr>
          <p:cNvPr id="3" name="Notched Right Arrow 2"/>
          <p:cNvSpPr/>
          <p:nvPr/>
        </p:nvSpPr>
        <p:spPr>
          <a:xfrm>
            <a:off x="76200" y="1276350"/>
            <a:ext cx="673735" cy="485775"/>
          </a:xfrm>
          <a:prstGeom prst="notchedRightArrow">
            <a:avLst/>
          </a:prstGeom>
        </p:spPr>
        <p:style>
          <a:lnRef idx="2">
            <a:schemeClr val="accent6"/>
          </a:lnRef>
          <a:fillRef idx="1">
            <a:schemeClr val="lt1"/>
          </a:fillRef>
          <a:effectRef idx="0">
            <a:schemeClr val="accent6"/>
          </a:effectRef>
          <a:fontRef idx="minor">
            <a:schemeClr val="dk1"/>
          </a:fontRef>
        </p:style>
        <p:txBody>
          <a:bodyPr rtlCol="0" anchor="ctr"/>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9144000" cy="8426450"/>
        </p:xfrm>
        <a:graphic>
          <a:graphicData uri="http://schemas.openxmlformats.org/drawingml/2006/table">
            <a:tbl>
              <a:tblPr firstRow="1" bandRow="1">
                <a:tableStyleId>{93296810-A885-4BE3-A3E7-6D5BEEA58F35}</a:tableStyleId>
              </a:tblPr>
              <a:tblGrid>
                <a:gridCol w="892175"/>
                <a:gridCol w="1099185"/>
                <a:gridCol w="3695065"/>
                <a:gridCol w="3457575"/>
              </a:tblGrid>
              <a:tr h="360680">
                <a:tc gridSpan="2">
                  <a:txBody>
                    <a:bodyPr/>
                    <a:lstStyle/>
                    <a:p>
                      <a:pPr algn="ctr"/>
                      <a:endParaRPr lang="en-US" sz="30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3B3"/>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3B3"/>
                    </a:solidFill>
                  </a:tcPr>
                </a:tc>
                <a:tc>
                  <a:txBody>
                    <a:bodyPr/>
                    <a:lstStyle/>
                    <a:p>
                      <a:pPr algn="ctr"/>
                      <a:r>
                        <a:rPr lang="en-US" sz="3000" dirty="0" err="1" smtClean="0">
                          <a:solidFill>
                            <a:srgbClr val="FF0000"/>
                          </a:solidFill>
                          <a:latin typeface="Times New Roman" panose="02020603050405020304" pitchFamily="18" charset="0"/>
                          <a:cs typeface="Times New Roman" panose="02020603050405020304" pitchFamily="18" charset="0"/>
                        </a:rPr>
                        <a:t>Chứng</a:t>
                      </a:r>
                      <a:r>
                        <a:rPr lang="en-US" sz="3000" baseline="0" dirty="0" smtClean="0">
                          <a:solidFill>
                            <a:srgbClr val="FF0000"/>
                          </a:solidFill>
                          <a:latin typeface="Times New Roman" panose="02020603050405020304" pitchFamily="18" charset="0"/>
                          <a:cs typeface="Times New Roman" panose="02020603050405020304" pitchFamily="18" charset="0"/>
                        </a:rPr>
                        <a:t> minh</a:t>
                      </a:r>
                      <a:endParaRPr lang="en-US" sz="30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3B3"/>
                    </a:solidFill>
                  </a:tcPr>
                </a:tc>
                <a:tc>
                  <a:txBody>
                    <a:bodyPr/>
                    <a:lstStyle/>
                    <a:p>
                      <a:pPr algn="ctr"/>
                      <a:r>
                        <a:rPr lang="en-US" sz="3000" dirty="0" err="1" smtClean="0">
                          <a:solidFill>
                            <a:srgbClr val="FF0000"/>
                          </a:solidFill>
                          <a:latin typeface="Times New Roman" panose="02020603050405020304" pitchFamily="18" charset="0"/>
                          <a:cs typeface="Times New Roman" panose="02020603050405020304" pitchFamily="18" charset="0"/>
                        </a:rPr>
                        <a:t>Giải</a:t>
                      </a:r>
                      <a:r>
                        <a:rPr lang="en-US" sz="3000" baseline="0" dirty="0" smtClean="0">
                          <a:solidFill>
                            <a:srgbClr val="FF0000"/>
                          </a:solidFill>
                          <a:latin typeface="Times New Roman" panose="02020603050405020304" pitchFamily="18" charset="0"/>
                          <a:cs typeface="Times New Roman" panose="02020603050405020304" pitchFamily="18" charset="0"/>
                        </a:rPr>
                        <a:t> </a:t>
                      </a:r>
                      <a:r>
                        <a:rPr lang="en-US" sz="3000" baseline="0" dirty="0" err="1" smtClean="0">
                          <a:solidFill>
                            <a:srgbClr val="FF0000"/>
                          </a:solidFill>
                          <a:latin typeface="Times New Roman" panose="02020603050405020304" pitchFamily="18" charset="0"/>
                          <a:cs typeface="Times New Roman" panose="02020603050405020304" pitchFamily="18" charset="0"/>
                        </a:rPr>
                        <a:t>thích</a:t>
                      </a:r>
                      <a:endParaRPr lang="en-US" sz="30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5E3B3"/>
                    </a:solidFill>
                  </a:tcPr>
                </a:tc>
              </a:tr>
              <a:tr h="398145">
                <a:tc gridSpan="2">
                  <a:txBody>
                    <a:bodyPr/>
                    <a:lstStyle/>
                    <a:p>
                      <a:pPr algn="ctr"/>
                      <a:endParaRPr lang="en-US" sz="525" b="1" dirty="0" smtClean="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Giống</a:t>
                      </a:r>
                      <a:endParaRPr lang="en-US" sz="2400" b="1" dirty="0" smtClean="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US" sz="13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cPr/>
                </a:tc>
              </a:tr>
              <a:tr h="1468755">
                <a:tc rowSpan="4">
                  <a:txBody>
                    <a:bodyPr/>
                    <a:lstStyle/>
                    <a:p>
                      <a:pPr algn="ctr"/>
                      <a:endParaRPr lang="en-US" sz="2700" dirty="0" smtClean="0">
                        <a:latin typeface="Times New Roman" panose="02020603050405020304" pitchFamily="18" charset="0"/>
                        <a:cs typeface="Times New Roman" panose="02020603050405020304" pitchFamily="18" charset="0"/>
                      </a:endParaRPr>
                    </a:p>
                    <a:p>
                      <a:pPr algn="ctr"/>
                      <a:endParaRPr lang="en-US" sz="2700" dirty="0" smtClean="0">
                        <a:latin typeface="Times New Roman" panose="02020603050405020304" pitchFamily="18" charset="0"/>
                        <a:cs typeface="Times New Roman" panose="02020603050405020304" pitchFamily="18" charset="0"/>
                      </a:endParaRPr>
                    </a:p>
                    <a:p>
                      <a:pPr algn="ctr"/>
                      <a:endParaRPr lang="en-US" sz="1200" dirty="0" smtClean="0">
                        <a:latin typeface="Times New Roman" panose="02020603050405020304" pitchFamily="18" charset="0"/>
                        <a:cs typeface="Times New Roman" panose="02020603050405020304" pitchFamily="18" charset="0"/>
                      </a:endParaRPr>
                    </a:p>
                    <a:p>
                      <a:pPr algn="ctr"/>
                      <a:r>
                        <a:rPr lang="en-US" sz="2400" b="1" dirty="0" err="1" smtClean="0">
                          <a:latin typeface="Times New Roman" panose="02020603050405020304" pitchFamily="18" charset="0"/>
                          <a:cs typeface="Times New Roman" panose="02020603050405020304" pitchFamily="18" charset="0"/>
                        </a:rPr>
                        <a:t>Khác</a:t>
                      </a:r>
                      <a:endParaRPr lang="en-US" sz="24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Mục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đích</a:t>
                      </a:r>
                      <a:endParaRPr lang="en-US" sz="24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68224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err="1" smtClean="0">
                          <a:latin typeface="Times New Roman" panose="02020603050405020304" pitchFamily="18" charset="0"/>
                          <a:cs typeface="Times New Roman" panose="02020603050405020304" pitchFamily="18" charset="0"/>
                        </a:rPr>
                        <a:t>PP</a:t>
                      </a:r>
                      <a:endParaRPr lang="en-US" sz="24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05486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17983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2400" b="1"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2700" dirty="0">
                        <a:latin typeface="Times New Roman" panose="02020603050405020304" pitchFamily="18" charset="0"/>
                        <a:cs typeface="Times New Roman" panose="02020603050405020304" pitchFamily="18"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35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TextBox 2"/>
          <p:cNvSpPr txBox="1"/>
          <p:nvPr/>
        </p:nvSpPr>
        <p:spPr>
          <a:xfrm>
            <a:off x="4724083" y="538480"/>
            <a:ext cx="2125980" cy="506730"/>
          </a:xfrm>
          <a:prstGeom prst="rect">
            <a:avLst/>
          </a:prstGeom>
          <a:noFill/>
        </p:spPr>
        <p:txBody>
          <a:bodyPr wrap="none" rtlCol="0">
            <a:spAutoFit/>
          </a:bodyPr>
          <a:lstStyle/>
          <a:p>
            <a:r>
              <a:rPr lang="en-US" sz="2700" dirty="0" err="1" smtClean="0">
                <a:latin typeface="Times New Roman" panose="02020603050405020304" pitchFamily="18" charset="0"/>
                <a:cs typeface="Times New Roman" panose="02020603050405020304" pitchFamily="18" charset="0"/>
              </a:rPr>
              <a:t>Văn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nghị</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luận</a:t>
            </a:r>
            <a:endParaRPr lang="en-US" sz="27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981200" y="1047750"/>
            <a:ext cx="3662680" cy="1383665"/>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Thuyết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đắn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vấn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638800" y="1045017"/>
            <a:ext cx="3429000" cy="1383665"/>
          </a:xfrm>
          <a:prstGeom prst="rect">
            <a:avLst/>
          </a:prstGeom>
          <a:noFill/>
        </p:spPr>
        <p:txBody>
          <a:bodyPr wrap="square" rtlCol="0">
            <a:spAutoFit/>
          </a:bodyPr>
          <a:lstStyle/>
          <a:p>
            <a:pPr algn="just"/>
            <a:r>
              <a:rPr lang="en-US" sz="2800" dirty="0" err="1" smtClean="0">
                <a:latin typeface="Times New Roman" panose="02020603050405020304" pitchFamily="18" charset="0"/>
                <a:cs typeface="Times New Roman" panose="02020603050405020304" pitchFamily="18" charset="0"/>
              </a:rPr>
              <a:t>Làm cho người đọc hiểu rõ về một vấn đề chưa biết</a:t>
            </a:r>
            <a:endParaRPr lang="en-US" sz="2800" dirty="0" smtClean="0">
              <a:latin typeface="Times New Roman" panose="02020603050405020304" pitchFamily="18" charset="0"/>
              <a:cs typeface="Times New Roman" panose="02020603050405020304" pitchFamily="18" charset="0"/>
            </a:endParaRPr>
          </a:p>
        </p:txBody>
      </p:sp>
      <p:sp>
        <p:nvSpPr>
          <p:cNvPr id="6" name="TextBox 5"/>
          <p:cNvSpPr txBox="1"/>
          <p:nvPr/>
        </p:nvSpPr>
        <p:spPr>
          <a:xfrm>
            <a:off x="2057400" y="2495674"/>
            <a:ext cx="3586163" cy="3107690"/>
          </a:xfrm>
          <a:prstGeom prst="rect">
            <a:avLst/>
          </a:prstGeom>
          <a:noFill/>
        </p:spPr>
        <p:txBody>
          <a:bodyPr wrap="square" rtlCol="0">
            <a:spAutoFit/>
          </a:bodyPr>
          <a:lstStyle/>
          <a:p>
            <a:pPr lvl="0" algn="just" defTabSz="914400">
              <a:spcBef>
                <a:spcPct val="0"/>
              </a:spcBef>
              <a:buFont typeface="Times New Roman" panose="02020603050405020304" pitchFamily="18" charset="0"/>
              <a:buChar char="-"/>
              <a:tabLst>
                <a:tab pos="457200" algn="l"/>
              </a:tabLst>
            </a:pP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Nêu các sự thật hiển nhiên không ai chối cãi</a:t>
            </a:r>
            <a:endParaRPr sz="2800" dirty="0">
              <a:latin typeface="Times New Roman" panose="02020603050405020304" pitchFamily="18" charset="0"/>
              <a:cs typeface="Times New Roman" panose="02020603050405020304" pitchFamily="18" charset="0"/>
            </a:endParaRPr>
          </a:p>
          <a:p>
            <a:pPr lvl="0" algn="just" defTabSz="914400">
              <a:spcBef>
                <a:spcPct val="0"/>
              </a:spcBef>
              <a:buFont typeface="Times New Roman" panose="02020603050405020304" pitchFamily="18" charset="0"/>
              <a:buChar char="-"/>
              <a:tabLst>
                <a:tab pos="457200" algn="l"/>
              </a:tabLst>
            </a:pPr>
            <a:r>
              <a:rPr lang="en-US"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Phân tích lí lẽ l</a:t>
            </a:r>
            <a:r>
              <a:rPr sz="2800" dirty="0">
                <a:latin typeface="Times New Roman" panose="02020603050405020304" pitchFamily="18" charset="0"/>
                <a:ea typeface="Times New Roman" panose="02020603050405020304" pitchFamily="18" charset="0"/>
                <a:sym typeface="+mn-ea"/>
              </a:rPr>
              <a:t>à</a:t>
            </a:r>
            <a:r>
              <a:rPr sz="2800" dirty="0">
                <a:latin typeface="Times New Roman" panose="02020603050405020304" pitchFamily="18" charset="0"/>
                <a:cs typeface="Times New Roman" panose="02020603050405020304" pitchFamily="18" charset="0"/>
                <a:sym typeface="+mn-ea"/>
              </a:rPr>
              <a:t>m cho ai cũng phải thừa nhận</a:t>
            </a:r>
            <a:endParaRPr sz="2800" dirty="0">
              <a:latin typeface="Times New Roman" panose="02020603050405020304" pitchFamily="18" charset="0"/>
              <a:cs typeface="Times New Roman" panose="02020603050405020304" pitchFamily="18" charset="0"/>
            </a:endParaRPr>
          </a:p>
          <a:p>
            <a:pPr lvl="0" algn="just" defTabSz="914400">
              <a:spcBef>
                <a:spcPct val="0"/>
              </a:spcBef>
              <a:buNone/>
              <a:tabLst>
                <a:tab pos="457200" algn="l"/>
              </a:tabLst>
            </a:pPr>
            <a:r>
              <a:rPr sz="2800" dirty="0">
                <a:latin typeface="Times New Roman" panose="02020603050405020304" pitchFamily="18" charset="0"/>
                <a:cs typeface="Times New Roman" panose="02020603050405020304" pitchFamily="18" charset="0"/>
                <a:sym typeface="+mn-ea"/>
              </a:rPr>
              <a:t>- Kết hợp dẫn chứng v</a:t>
            </a:r>
            <a:r>
              <a:rPr sz="2800" dirty="0">
                <a:latin typeface="Times New Roman" panose="02020603050405020304" pitchFamily="18" charset="0"/>
                <a:ea typeface="Times New Roman" panose="02020603050405020304" pitchFamily="18" charset="0"/>
                <a:sym typeface="+mn-ea"/>
              </a:rPr>
              <a:t>à</a:t>
            </a:r>
            <a:r>
              <a:rPr sz="2800" dirty="0">
                <a:latin typeface="Times New Roman" panose="02020603050405020304" pitchFamily="18" charset="0"/>
                <a:cs typeface="Times New Roman" panose="02020603050405020304" pitchFamily="18" charset="0"/>
                <a:sym typeface="+mn-ea"/>
              </a:rPr>
              <a:t> phân tích dẫn chứng</a:t>
            </a:r>
            <a:endParaRPr lang="en-US" sz="2800" dirty="0">
              <a:latin typeface="Times New Roman" panose="02020603050405020304" pitchFamily="18" charset="0"/>
              <a:ea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5710555" y="2495550"/>
            <a:ext cx="3433445" cy="2676525"/>
          </a:xfrm>
          <a:prstGeom prst="rect">
            <a:avLst/>
          </a:prstGeom>
          <a:noFill/>
        </p:spPr>
        <p:txBody>
          <a:bodyPr wrap="square" rtlCol="0">
            <a:spAutoFit/>
          </a:bodyPr>
          <a:lstStyle/>
          <a:p>
            <a:pPr lvl="0" algn="l">
              <a:spcBef>
                <a:spcPct val="0"/>
              </a:spcBef>
              <a:buNone/>
            </a:pPr>
            <a:r>
              <a:rPr lang="vi-VN" sz="2800" dirty="0">
                <a:latin typeface="Times New Roman" panose="02020603050405020304" pitchFamily="18" charset="0"/>
                <a:cs typeface="Times New Roman" panose="02020603050405020304" pitchFamily="18" charset="0"/>
                <a:sym typeface="+mn-ea"/>
              </a:rPr>
              <a:t>- </a:t>
            </a:r>
            <a:r>
              <a:rPr sz="2800" dirty="0">
                <a:latin typeface="Times New Roman" panose="02020603050405020304" pitchFamily="18" charset="0"/>
                <a:cs typeface="Times New Roman" panose="02020603050405020304" pitchFamily="18" charset="0"/>
                <a:sym typeface="+mn-ea"/>
              </a:rPr>
              <a:t>Nêu định nghĩa</a:t>
            </a:r>
            <a:endParaRPr sz="2800" dirty="0">
              <a:latin typeface="Times New Roman" panose="02020603050405020304" pitchFamily="18" charset="0"/>
              <a:cs typeface="Times New Roman" panose="02020603050405020304" pitchFamily="18" charset="0"/>
              <a:sym typeface="+mn-ea"/>
            </a:endParaRPr>
          </a:p>
          <a:p>
            <a:pPr lvl="0" algn="l">
              <a:spcBef>
                <a:spcPct val="0"/>
              </a:spcBef>
              <a:buNone/>
            </a:pPr>
            <a:r>
              <a:rPr lang="vi-VN" sz="2800" dirty="0">
                <a:latin typeface="Times New Roman" panose="02020603050405020304" pitchFamily="18" charset="0"/>
                <a:cs typeface="Times New Roman" panose="02020603050405020304" pitchFamily="18" charset="0"/>
                <a:sym typeface="+mn-ea"/>
              </a:rPr>
              <a:t>- N</a:t>
            </a:r>
            <a:r>
              <a:rPr sz="2800" dirty="0">
                <a:latin typeface="Times New Roman" panose="02020603050405020304" pitchFamily="18" charset="0"/>
                <a:cs typeface="Times New Roman" panose="02020603050405020304" pitchFamily="18" charset="0"/>
                <a:sym typeface="+mn-ea"/>
              </a:rPr>
              <a:t>êu biểu hiện</a:t>
            </a:r>
            <a:endParaRPr sz="2800" dirty="0">
              <a:latin typeface="Times New Roman" panose="02020603050405020304" pitchFamily="18" charset="0"/>
              <a:cs typeface="Times New Roman" panose="02020603050405020304" pitchFamily="18" charset="0"/>
              <a:sym typeface="+mn-ea"/>
            </a:endParaRPr>
          </a:p>
          <a:p>
            <a:pPr lvl="0" algn="l">
              <a:spcBef>
                <a:spcPct val="0"/>
              </a:spcBef>
              <a:buNone/>
            </a:pPr>
            <a:r>
              <a:rPr lang="vi-VN" sz="2800" dirty="0">
                <a:latin typeface="Times New Roman" panose="02020603050405020304" pitchFamily="18" charset="0"/>
                <a:cs typeface="Times New Roman" panose="02020603050405020304" pitchFamily="18" charset="0"/>
                <a:sym typeface="+mn-ea"/>
              </a:rPr>
              <a:t>- S</a:t>
            </a:r>
            <a:r>
              <a:rPr sz="2800" dirty="0">
                <a:latin typeface="Times New Roman" panose="02020603050405020304" pitchFamily="18" charset="0"/>
                <a:cs typeface="Times New Roman" panose="02020603050405020304" pitchFamily="18" charset="0"/>
                <a:sym typeface="+mn-ea"/>
              </a:rPr>
              <a:t>o sánh, đối chiếu, giải thích nguyên nhân, phân tích lợi, hại</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152400" y="914420"/>
            <a:ext cx="8991600" cy="1814830"/>
          </a:xfrm>
          <a:prstGeom prst="rect">
            <a:avLst/>
          </a:prstGeom>
          <a:noFill/>
        </p:spPr>
        <p:txBody>
          <a:bodyPr wrap="square" rtlCol="0">
            <a:spAutoFit/>
          </a:bodyPr>
          <a:lstStyle/>
          <a:p>
            <a:r>
              <a:rPr lang="en-US" sz="2800" smtClean="0">
                <a:solidFill>
                  <a:srgbClr val="0000CC"/>
                </a:solidFill>
                <a:latin typeface="Arial" panose="020B0604020202020204" pitchFamily="34" charset="0"/>
                <a:cs typeface="Arial" panose="020B0604020202020204" pitchFamily="34" charset="0"/>
              </a:rPr>
              <a:t>Điền </a:t>
            </a:r>
            <a:r>
              <a:rPr lang="en-US" sz="2800" dirty="0" err="1" smtClean="0">
                <a:solidFill>
                  <a:srgbClr val="0000CC"/>
                </a:solidFill>
                <a:latin typeface="Arial" panose="020B0604020202020204" pitchFamily="34" charset="0"/>
                <a:cs typeface="Arial" panose="020B0604020202020204" pitchFamily="34" charset="0"/>
              </a:rPr>
              <a:t>từ</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thích</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hợp</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vào</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chỗ</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trống</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sau</a:t>
            </a:r>
            <a:r>
              <a:rPr lang="en-US" sz="2800" dirty="0" smtClean="0">
                <a:solidFill>
                  <a:srgbClr val="0000CC"/>
                </a:solidFill>
                <a:latin typeface="Arial" panose="020B0604020202020204" pitchFamily="34" charset="0"/>
                <a:cs typeface="Arial" panose="020B0604020202020204" pitchFamily="34" charset="0"/>
              </a:rPr>
              <a:t>:</a:t>
            </a:r>
            <a:endParaRPr lang="en-US" sz="2800" dirty="0" smtClean="0">
              <a:solidFill>
                <a:srgbClr val="0000CC"/>
              </a:solidFill>
              <a:latin typeface="Arial" panose="020B0604020202020204" pitchFamily="34" charset="0"/>
              <a:cs typeface="Arial" panose="020B0604020202020204" pitchFamily="34" charset="0"/>
            </a:endParaRPr>
          </a:p>
          <a:p>
            <a:r>
              <a:rPr lang="en-US" sz="2800" dirty="0" smtClean="0">
                <a:solidFill>
                  <a:srgbClr val="0000CC"/>
                </a:solidFill>
                <a:latin typeface="Arial" panose="020B0604020202020204" pitchFamily="34" charset="0"/>
                <a:cs typeface="Arial" panose="020B0604020202020204" pitchFamily="34" charset="0"/>
              </a:rPr>
              <a:t>    </a:t>
            </a:r>
            <a:r>
              <a:rPr lang="en-US" sz="1600" dirty="0" smtClean="0">
                <a:solidFill>
                  <a:srgbClr val="0000CC"/>
                </a:solidFill>
                <a:latin typeface="Arial" panose="020B0604020202020204" pitchFamily="34" charset="0"/>
                <a:cs typeface="Arial" panose="020B0604020202020204" pitchFamily="34" charset="0"/>
              </a:rPr>
              <a:t>……………....</a:t>
            </a:r>
            <a:r>
              <a:rPr lang="vi-VN" altLang="en-US" sz="1600" dirty="0" smtClean="0">
                <a:solidFill>
                  <a:srgbClr val="0000CC"/>
                </a:solidFill>
                <a:latin typeface="Arial" panose="020B0604020202020204" pitchFamily="34" charset="0"/>
                <a:cs typeface="Arial" panose="020B0604020202020204" pitchFamily="34" charset="0"/>
              </a:rPr>
              <a:t>......... </a:t>
            </a:r>
            <a:r>
              <a:rPr lang="en-US" sz="2800" dirty="0" smtClean="0">
                <a:solidFill>
                  <a:srgbClr val="0000CC"/>
                </a:solidFill>
                <a:latin typeface="Arial" panose="020B0604020202020204" pitchFamily="34" charset="0"/>
                <a:cs typeface="Arial" panose="020B0604020202020204" pitchFamily="34" charset="0"/>
              </a:rPr>
              <a:t>bay </a:t>
            </a:r>
            <a:r>
              <a:rPr lang="en-US" sz="2800" dirty="0" err="1" smtClean="0">
                <a:solidFill>
                  <a:srgbClr val="0000CC"/>
                </a:solidFill>
                <a:latin typeface="Arial" panose="020B0604020202020204" pitchFamily="34" charset="0"/>
                <a:cs typeface="Arial" panose="020B0604020202020204" pitchFamily="34" charset="0"/>
              </a:rPr>
              <a:t>thấp</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mưa</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ngập</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bờ</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ao</a:t>
            </a:r>
            <a:endParaRPr lang="en-US" sz="2800" dirty="0" smtClean="0">
              <a:solidFill>
                <a:srgbClr val="0000CC"/>
              </a:solidFill>
              <a:latin typeface="Arial" panose="020B0604020202020204" pitchFamily="34" charset="0"/>
              <a:cs typeface="Arial" panose="020B0604020202020204" pitchFamily="34" charset="0"/>
            </a:endParaRPr>
          </a:p>
          <a:p>
            <a:r>
              <a:rPr lang="en-US" sz="2800" dirty="0" smtClean="0">
                <a:solidFill>
                  <a:srgbClr val="0000CC"/>
                </a:solidFill>
                <a:latin typeface="Arial" panose="020B0604020202020204" pitchFamily="34" charset="0"/>
                <a:cs typeface="Arial" panose="020B0604020202020204" pitchFamily="34" charset="0"/>
              </a:rPr>
              <a:t>    </a:t>
            </a:r>
            <a:r>
              <a:rPr lang="en-US" dirty="0" smtClean="0">
                <a:solidFill>
                  <a:srgbClr val="0000CC"/>
                </a:solidFill>
                <a:latin typeface="Arial" panose="020B0604020202020204" pitchFamily="34" charset="0"/>
                <a:cs typeface="Arial" panose="020B0604020202020204" pitchFamily="34" charset="0"/>
              </a:rPr>
              <a:t>………………</a:t>
            </a:r>
            <a:r>
              <a:rPr lang="vi-VN" altLang="en-US" dirty="0" smtClean="0">
                <a:solidFill>
                  <a:srgbClr val="0000CC"/>
                </a:solidFill>
                <a:latin typeface="Arial" panose="020B0604020202020204" pitchFamily="34" charset="0"/>
                <a:cs typeface="Arial" panose="020B0604020202020204" pitchFamily="34" charset="0"/>
              </a:rPr>
              <a:t>...... </a:t>
            </a:r>
            <a:r>
              <a:rPr lang="en-US" sz="2800" dirty="0" smtClean="0">
                <a:solidFill>
                  <a:srgbClr val="0000CC"/>
                </a:solidFill>
                <a:latin typeface="Arial" panose="020B0604020202020204" pitchFamily="34" charset="0"/>
                <a:cs typeface="Arial" panose="020B0604020202020204" pitchFamily="34" charset="0"/>
              </a:rPr>
              <a:t>bay </a:t>
            </a:r>
            <a:r>
              <a:rPr lang="en-US" sz="2800" dirty="0" err="1" smtClean="0">
                <a:solidFill>
                  <a:srgbClr val="0000CC"/>
                </a:solidFill>
                <a:latin typeface="Arial" panose="020B0604020202020204" pitchFamily="34" charset="0"/>
                <a:cs typeface="Arial" panose="020B0604020202020204" pitchFamily="34" charset="0"/>
              </a:rPr>
              <a:t>cao</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mưa</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rào</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sẽ</a:t>
            </a:r>
            <a:r>
              <a:rPr lang="en-US" sz="2800" dirty="0" smtClean="0">
                <a:solidFill>
                  <a:srgbClr val="0000CC"/>
                </a:solidFill>
                <a:latin typeface="Arial" panose="020B0604020202020204" pitchFamily="34" charset="0"/>
                <a:cs typeface="Arial" panose="020B0604020202020204" pitchFamily="34" charset="0"/>
              </a:rPr>
              <a:t> </a:t>
            </a:r>
            <a:r>
              <a:rPr lang="en-US" sz="2800" dirty="0" err="1" smtClean="0">
                <a:solidFill>
                  <a:srgbClr val="0000CC"/>
                </a:solidFill>
                <a:latin typeface="Arial" panose="020B0604020202020204" pitchFamily="34" charset="0"/>
                <a:cs typeface="Arial" panose="020B0604020202020204" pitchFamily="34" charset="0"/>
              </a:rPr>
              <a:t>tạnh</a:t>
            </a:r>
            <a:r>
              <a:rPr lang="en-US" sz="2800" dirty="0" smtClean="0">
                <a:solidFill>
                  <a:srgbClr val="0000CC"/>
                </a:solidFill>
                <a:latin typeface="Arial" panose="020B0604020202020204" pitchFamily="34" charset="0"/>
                <a:cs typeface="Arial" panose="020B0604020202020204" pitchFamily="34" charset="0"/>
              </a:rPr>
              <a:t>.</a:t>
            </a:r>
            <a:endParaRPr lang="en-US" sz="2800" dirty="0" smtClean="0">
              <a:solidFill>
                <a:srgbClr val="0000CC"/>
              </a:solidFill>
              <a:latin typeface="Arial" panose="020B0604020202020204" pitchFamily="34" charset="0"/>
              <a:cs typeface="Arial" panose="020B0604020202020204" pitchFamily="34" charset="0"/>
            </a:endParaRPr>
          </a:p>
          <a:p>
            <a:pPr algn="ctr"/>
            <a:r>
              <a:rPr lang="en-US" sz="2800" smtClean="0">
                <a:solidFill>
                  <a:srgbClr val="0000CC"/>
                </a:solidFill>
                <a:latin typeface="Arial" panose="020B0604020202020204" pitchFamily="34" charset="0"/>
                <a:cs typeface="Arial" panose="020B0604020202020204" pitchFamily="34" charset="0"/>
              </a:rPr>
              <a:t>(Tục </a:t>
            </a:r>
            <a:r>
              <a:rPr lang="en-US" sz="2800" dirty="0" err="1" smtClean="0">
                <a:solidFill>
                  <a:srgbClr val="0000CC"/>
                </a:solidFill>
                <a:latin typeface="Arial" panose="020B0604020202020204" pitchFamily="34" charset="0"/>
                <a:cs typeface="Arial" panose="020B0604020202020204" pitchFamily="34" charset="0"/>
              </a:rPr>
              <a:t>ngữ</a:t>
            </a:r>
            <a:r>
              <a:rPr lang="en-US" sz="2800" dirty="0" smtClean="0">
                <a:solidFill>
                  <a:srgbClr val="0000CC"/>
                </a:solidFill>
                <a:latin typeface="Arial" panose="020B0604020202020204" pitchFamily="34" charset="0"/>
                <a:cs typeface="Arial" panose="020B0604020202020204" pitchFamily="34" charset="0"/>
              </a:rPr>
              <a:t>)</a:t>
            </a:r>
            <a:endParaRPr lang="en-US" sz="2800" dirty="0">
              <a:solidFill>
                <a:srgbClr val="0000CC"/>
              </a:solidFill>
              <a:latin typeface="Arial" panose="020B0604020202020204" pitchFamily="34" charset="0"/>
              <a:cs typeface="Arial" panose="020B0604020202020204" pitchFamily="34" charset="0"/>
            </a:endParaRPr>
          </a:p>
        </p:txBody>
      </p:sp>
      <p:sp>
        <p:nvSpPr>
          <p:cNvPr id="14" name="TextBox 13"/>
          <p:cNvSpPr txBox="1"/>
          <p:nvPr/>
        </p:nvSpPr>
        <p:spPr>
          <a:xfrm>
            <a:off x="152400" y="1352550"/>
            <a:ext cx="2465705" cy="521970"/>
          </a:xfrm>
          <a:prstGeom prst="rect">
            <a:avLst/>
          </a:prstGeom>
          <a:noFill/>
        </p:spPr>
        <p:txBody>
          <a:bodyPr wrap="square" rtlCol="0">
            <a:spAutoFit/>
          </a:bodyPr>
          <a:lstStyle/>
          <a:p>
            <a:r>
              <a:rPr lang="en-US" sz="2800" dirty="0" err="1" smtClean="0">
                <a:solidFill>
                  <a:srgbClr val="FF0000"/>
                </a:solidFill>
                <a:latin typeface="Arial" panose="020B0604020202020204" pitchFamily="34" charset="0"/>
                <a:cs typeface="Arial" panose="020B0604020202020204" pitchFamily="34" charset="0"/>
              </a:rPr>
              <a:t>Chuồn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chuồn</a:t>
            </a:r>
            <a:endParaRPr lang="en-US" sz="2800" dirty="0">
              <a:solidFill>
                <a:srgbClr val="FF0000"/>
              </a:solidFill>
              <a:latin typeface="Arial" panose="020B0604020202020204" pitchFamily="34" charset="0"/>
              <a:cs typeface="Arial" panose="020B0604020202020204" pitchFamily="34" charset="0"/>
            </a:endParaRPr>
          </a:p>
        </p:txBody>
      </p:sp>
      <p:sp>
        <p:nvSpPr>
          <p:cNvPr id="15" name="TextBox 14"/>
          <p:cNvSpPr txBox="1"/>
          <p:nvPr/>
        </p:nvSpPr>
        <p:spPr>
          <a:xfrm>
            <a:off x="152400" y="1733565"/>
            <a:ext cx="2590800" cy="523220"/>
          </a:xfrm>
          <a:prstGeom prst="rect">
            <a:avLst/>
          </a:prstGeom>
          <a:noFill/>
        </p:spPr>
        <p:txBody>
          <a:bodyPr wrap="square" rtlCol="0">
            <a:spAutoFit/>
          </a:bodyPr>
          <a:lstStyle/>
          <a:p>
            <a:r>
              <a:rPr lang="en-US" sz="2800" dirty="0" err="1" smtClean="0">
                <a:solidFill>
                  <a:srgbClr val="FF0000"/>
                </a:solidFill>
                <a:latin typeface="Arial" panose="020B0604020202020204" pitchFamily="34" charset="0"/>
                <a:cs typeface="Arial" panose="020B0604020202020204" pitchFamily="34" charset="0"/>
              </a:rPr>
              <a:t>Chuồn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chuồn</a:t>
            </a:r>
            <a:endParaRPr lang="en-US" sz="2800" dirty="0">
              <a:solidFill>
                <a:srgbClr val="FF0000"/>
              </a:solidFill>
              <a:latin typeface="Arial" panose="020B0604020202020204" pitchFamily="34" charset="0"/>
              <a:cs typeface="Arial" panose="020B0604020202020204" pitchFamily="34" charset="0"/>
            </a:endParaRPr>
          </a:p>
        </p:txBody>
      </p:sp>
      <p:pic>
        <p:nvPicPr>
          <p:cNvPr id="22" name="Picture 21" descr="chuôn chuon11.jpg"/>
          <p:cNvPicPr>
            <a:picLocks noChangeAspect="1"/>
          </p:cNvPicPr>
          <p:nvPr/>
        </p:nvPicPr>
        <p:blipFill>
          <a:blip r:embed="rId2" cstate="print"/>
          <a:stretch>
            <a:fillRect/>
          </a:stretch>
        </p:blipFill>
        <p:spPr>
          <a:xfrm>
            <a:off x="304800" y="2252345"/>
            <a:ext cx="3552190" cy="1991995"/>
          </a:xfrm>
          <a:prstGeom prst="rect">
            <a:avLst/>
          </a:prstGeom>
        </p:spPr>
      </p:pic>
      <p:sp>
        <p:nvSpPr>
          <p:cNvPr id="17" name="Cloud Callout 16"/>
          <p:cNvSpPr/>
          <p:nvPr/>
        </p:nvSpPr>
        <p:spPr>
          <a:xfrm>
            <a:off x="4343400" y="361950"/>
            <a:ext cx="4314190" cy="2546985"/>
          </a:xfrm>
          <a:prstGeom prst="cloudCallout">
            <a:avLst/>
          </a:prstGeom>
          <a:solidFill>
            <a:srgbClr val="FFC0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smtClean="0">
                <a:ln w="12700">
                  <a:solidFill>
                    <a:schemeClr val="accent4">
                      <a:lumMod val="50000"/>
                    </a:schemeClr>
                  </a:solidFill>
                  <a:prstDash val="solid"/>
                </a:ln>
                <a:solidFill>
                  <a:srgbClr val="002060"/>
                </a:solidFill>
                <a:effectLst>
                  <a:outerShdw blurRad="41275" dist="20320" dir="1800000" algn="tl" rotWithShape="0">
                    <a:srgbClr val="000000">
                      <a:alpha val="40000"/>
                    </a:srgbClr>
                  </a:outerShdw>
                </a:effectLst>
                <a:latin typeface="Arial" panose="020B0604020202020204" pitchFamily="34" charset="0"/>
                <a:cs typeface="Arial" panose="020B0604020202020204" pitchFamily="34" charset="0"/>
              </a:rPr>
              <a:t>MƯA</a:t>
            </a:r>
            <a:endParaRPr lang="en-US" sz="4400" b="1" dirty="0">
              <a:ln w="12700">
                <a:solidFill>
                  <a:schemeClr val="accent4">
                    <a:lumMod val="50000"/>
                  </a:schemeClr>
                </a:solidFill>
                <a:prstDash val="solid"/>
              </a:ln>
              <a:solidFill>
                <a:srgbClr val="00206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500"/>
                                        <p:tgtEl>
                                          <p:spTgt spid="1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par>
                                <p:cTn id="16" presetID="4" presetClass="entr" presetSubtype="16"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ox(i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1" nodeType="clickEffect">
                                  <p:stCondLst>
                                    <p:cond delay="0"/>
                                  </p:stCondLst>
                                  <p:childTnLst>
                                    <p:animEffect transition="out" filter="box(in)">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4" presetClass="exit" presetSubtype="16" fill="hold" grpId="1" nodeType="withEffect">
                                  <p:stCondLst>
                                    <p:cond delay="0"/>
                                  </p:stCondLst>
                                  <p:childTnLst>
                                    <p:animEffect transition="out" filter="box(in)">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par>
                                <p:cTn id="27" presetID="4" presetClass="exit" presetSubtype="16" fill="hold" grpId="1" nodeType="withEffect">
                                  <p:stCondLst>
                                    <p:cond delay="0"/>
                                  </p:stCondLst>
                                  <p:childTnLst>
                                    <p:animEffect transition="out" filter="box(in)">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ox(i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xit" presetSubtype="16" fill="hold" grpId="1" nodeType="clickEffect">
                                  <p:stCondLst>
                                    <p:cond delay="0"/>
                                  </p:stCondLst>
                                  <p:childTnLst>
                                    <p:animEffect transition="out" filter="box(in)">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4" grpId="0"/>
      <p:bldP spid="14" grpId="1"/>
      <p:bldP spid="15" grpId="0"/>
      <p:bldP spid="15" grpId="1"/>
      <p:bldP spid="17" grpId="0" bldLvl="0" animBg="1"/>
      <p:bldP spid="17" grpId="1"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814388" y="0"/>
            <a:ext cx="2328863" cy="5156359"/>
          </a:xfrm>
          <a:prstGeom prst="rect">
            <a:avLst/>
          </a:prstGeom>
          <a:solidFill>
            <a:srgbClr val="C5E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3" name="图片 2" descr="4"/>
          <p:cNvPicPr>
            <a:picLocks noChangeAspect="1"/>
          </p:cNvPicPr>
          <p:nvPr/>
        </p:nvPicPr>
        <p:blipFill>
          <a:blip r:embed="rId1"/>
          <a:srcRect l="12111" t="15358" r="13324" b="9373"/>
          <a:stretch>
            <a:fillRect/>
          </a:stretch>
        </p:blipFill>
        <p:spPr>
          <a:xfrm>
            <a:off x="158115" y="2757488"/>
            <a:ext cx="3733313" cy="2141696"/>
          </a:xfrm>
          <a:prstGeom prst="rect">
            <a:avLst/>
          </a:prstGeom>
        </p:spPr>
      </p:pic>
      <p:sp>
        <p:nvSpPr>
          <p:cNvPr id="14" name="TextBox 13"/>
          <p:cNvSpPr txBox="1"/>
          <p:nvPr/>
        </p:nvSpPr>
        <p:spPr>
          <a:xfrm>
            <a:off x="878523" y="895350"/>
            <a:ext cx="2200275" cy="783590"/>
          </a:xfrm>
          <a:prstGeom prst="rect">
            <a:avLst/>
          </a:prstGeom>
          <a:noFill/>
        </p:spPr>
        <p:txBody>
          <a:bodyPr wrap="square" rtlCol="0">
            <a:spAutoFit/>
          </a:bodyPr>
          <a:lstStyle/>
          <a:p>
            <a:pPr algn="ctr"/>
            <a:r>
              <a:rPr lang="en-US" sz="4500" b="1" dirty="0" err="1" smtClean="0">
                <a:solidFill>
                  <a:srgbClr val="FF0000"/>
                </a:solidFill>
                <a:latin typeface="Times New Roman" panose="02020603050405020304" pitchFamily="18" charset="0"/>
                <a:cs typeface="Times New Roman" panose="02020603050405020304" pitchFamily="18" charset="0"/>
              </a:rPr>
              <a:t>Dặn dò</a:t>
            </a:r>
            <a:endParaRPr lang="en-US" sz="4500" b="1" dirty="0">
              <a:solidFill>
                <a:srgbClr val="FF0000"/>
              </a:solidFill>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2392" y="430182"/>
            <a:ext cx="582471" cy="1061016"/>
          </a:xfrm>
          <a:prstGeom prst="rect">
            <a:avLst/>
          </a:prstGeom>
        </p:spPr>
      </p:pic>
      <p:pic>
        <p:nvPicPr>
          <p:cNvPr id="16"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5254" y="1987520"/>
            <a:ext cx="582471" cy="1061016"/>
          </a:xfrm>
          <a:prstGeom prst="rect">
            <a:avLst/>
          </a:prstGeom>
        </p:spPr>
      </p:pic>
      <p:pic>
        <p:nvPicPr>
          <p:cNvPr id="17"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8117" y="3587720"/>
            <a:ext cx="582471" cy="1061016"/>
          </a:xfrm>
          <a:prstGeom prst="rect">
            <a:avLst/>
          </a:prstGeom>
        </p:spPr>
      </p:pic>
      <p:sp>
        <p:nvSpPr>
          <p:cNvPr id="8" name="TextBox 7"/>
          <p:cNvSpPr txBox="1"/>
          <p:nvPr/>
        </p:nvSpPr>
        <p:spPr>
          <a:xfrm>
            <a:off x="5105400" y="3596640"/>
            <a:ext cx="3596005" cy="1337945"/>
          </a:xfrm>
          <a:prstGeom prst="rect">
            <a:avLst/>
          </a:prstGeom>
          <a:noFill/>
        </p:spPr>
        <p:txBody>
          <a:bodyPr wrap="square" rtlCol="0">
            <a:spAutoFit/>
          </a:bodyPr>
          <a:lstStyle/>
          <a:p>
            <a:r>
              <a:rPr lang="en-US" sz="2700" dirty="0" err="1" smtClean="0">
                <a:latin typeface="Times New Roman" panose="02020603050405020304" pitchFamily="18" charset="0"/>
                <a:cs typeface="Times New Roman" panose="02020603050405020304" pitchFamily="18" charset="0"/>
              </a:rPr>
              <a:t>Chuẩn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bị</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bài: ‘‘Cách làm bài văn lập luận giải thích”</a:t>
            </a:r>
            <a:endParaRPr lang="en-US" sz="27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5014913" y="514350"/>
            <a:ext cx="3586163" cy="922020"/>
          </a:xfrm>
          <a:prstGeom prst="rect">
            <a:avLst/>
          </a:prstGeom>
          <a:noFill/>
        </p:spPr>
        <p:txBody>
          <a:bodyPr wrap="square" rtlCol="0">
            <a:spAutoFit/>
          </a:bodyPr>
          <a:lstStyle/>
          <a:p>
            <a:r>
              <a:rPr lang="en-US" sz="2700" dirty="0" err="1" smtClean="0">
                <a:latin typeface="Times New Roman" panose="02020603050405020304" pitchFamily="18" charset="0"/>
                <a:cs typeface="Times New Roman" panose="02020603050405020304" pitchFamily="18" charset="0"/>
              </a:rPr>
              <a:t>Vẽ</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sơ</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đồ</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tư</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duy</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tổng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kết</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bài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học</a:t>
            </a:r>
            <a:endParaRPr lang="en-US" sz="27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5057775" y="1857375"/>
            <a:ext cx="3586163" cy="1337945"/>
          </a:xfrm>
          <a:prstGeom prst="rect">
            <a:avLst/>
          </a:prstGeom>
          <a:noFill/>
        </p:spPr>
        <p:txBody>
          <a:bodyPr wrap="square" rtlCol="0">
            <a:spAutoFit/>
          </a:bodyPr>
          <a:lstStyle/>
          <a:p>
            <a:pPr algn="l"/>
            <a:r>
              <a:rPr lang="en-US" sz="2700" dirty="0" err="1" smtClean="0">
                <a:latin typeface="Times New Roman" panose="02020603050405020304" pitchFamily="18" charset="0"/>
                <a:cs typeface="Times New Roman" panose="02020603050405020304" pitchFamily="18" charset="0"/>
              </a:rPr>
              <a:t>Sưu</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tầm</a:t>
            </a:r>
            <a:r>
              <a:rPr lang="en-US" sz="2700" dirty="0" smtClean="0">
                <a:latin typeface="Times New Roman" panose="02020603050405020304" pitchFamily="18" charset="0"/>
                <a:cs typeface="Times New Roman" panose="02020603050405020304" pitchFamily="18" charset="0"/>
              </a:rPr>
              <a:t> 1 </a:t>
            </a:r>
            <a:r>
              <a:rPr lang="en-US" sz="2700" dirty="0" err="1" smtClean="0">
                <a:latin typeface="Times New Roman" panose="02020603050405020304" pitchFamily="18" charset="0"/>
                <a:cs typeface="Times New Roman" panose="02020603050405020304" pitchFamily="18" charset="0"/>
              </a:rPr>
              <a:t>đoạn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văn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giải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thích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và</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nêu</a:t>
            </a:r>
            <a:r>
              <a:rPr lang="en-US" sz="2700" dirty="0" smtClean="0">
                <a:latin typeface="Times New Roman" panose="02020603050405020304" pitchFamily="18" charset="0"/>
                <a:cs typeface="Times New Roman" panose="02020603050405020304" pitchFamily="18" charset="0"/>
              </a:rPr>
              <a:t> PP </a:t>
            </a:r>
            <a:r>
              <a:rPr lang="en-US" sz="2700" dirty="0" err="1" smtClean="0">
                <a:latin typeface="Times New Roman" panose="02020603050405020304" pitchFamily="18" charset="0"/>
                <a:cs typeface="Times New Roman" panose="02020603050405020304" pitchFamily="18" charset="0"/>
              </a:rPr>
              <a:t>giải</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thích</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trong</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đoạn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văn</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đó</a:t>
            </a:r>
            <a:endParaRPr lang="en-US" sz="2700" dirty="0">
              <a:latin typeface="Times New Roman" panose="02020603050405020304" pitchFamily="18" charset="0"/>
              <a:cs typeface="Times New Roman" panose="02020603050405020304" pitchFamily="18" charset="0"/>
            </a:endParaRPr>
          </a:p>
        </p:txBody>
      </p:sp>
    </p:spTree>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dissolv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dissolve">
                                      <p:cBhvr>
                                        <p:cTn id="29" dur="500"/>
                                        <p:tgtEl>
                                          <p:spTgt spid="1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dissolve">
                                      <p:cBhvr>
                                        <p:cTn id="37" dur="500"/>
                                        <p:tgtEl>
                                          <p:spTgt spid="17"/>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4" grpId="0"/>
      <p:bldP spid="8"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solidFill>
            <a:srgbClr val="FFC000"/>
          </a:solidFill>
        </p:spPr>
        <p:txBody>
          <a:bodyPr>
            <a:noAutofit/>
          </a:bodyPr>
          <a:lstStyle/>
          <a:p>
            <a:br>
              <a:rPr lang="en-US" sz="2400" b="1" dirty="0" smtClean="0">
                <a:latin typeface="Times New Roman" panose="02020603050405020304" pitchFamily="18" charset="0"/>
                <a:cs typeface="Times New Roman" panose="02020603050405020304" pitchFamily="18" charset="0"/>
              </a:rPr>
            </a:br>
            <a:r>
              <a:rPr lang="en-US" sz="2400" b="1" u="sng" dirty="0" smtClean="0">
                <a:latin typeface="Times New Roman" panose="02020603050405020304" pitchFamily="18" charset="0"/>
                <a:cs typeface="Times New Roman" panose="02020603050405020304" pitchFamily="18" charset="0"/>
              </a:rPr>
              <a:t>VÒNG TUẦN HOÀN CỦA NƯỚC</a:t>
            </a:r>
            <a:endParaRPr lang="en-US" sz="2400" b="1" dirty="0">
              <a:latin typeface="Times New Roman" panose="02020603050405020304" pitchFamily="18" charset="0"/>
              <a:cs typeface="Times New Roman" panose="02020603050405020304" pitchFamily="18" charset="0"/>
            </a:endParaRPr>
          </a:p>
        </p:txBody>
      </p:sp>
      <p:pic>
        <p:nvPicPr>
          <p:cNvPr id="4" name="Y2mate.mx-Khoa Học Mầm Non - Sự Tuần Hoàn Của Nước (online-video-cutter.com) (1)">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0" y="40005"/>
            <a:ext cx="9144000" cy="510857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nuoc bien 1.jpg"/>
          <p:cNvPicPr>
            <a:picLocks noChangeAspect="1"/>
          </p:cNvPicPr>
          <p:nvPr/>
        </p:nvPicPr>
        <p:blipFill>
          <a:blip r:embed="rId1" cstate="print"/>
          <a:stretch>
            <a:fillRect/>
          </a:stretch>
        </p:blipFill>
        <p:spPr>
          <a:xfrm>
            <a:off x="1557020" y="57150"/>
            <a:ext cx="3342005" cy="2324100"/>
          </a:xfrm>
          <a:prstGeom prst="rect">
            <a:avLst/>
          </a:prstGeom>
          <a:ln w="57150">
            <a:solidFill>
              <a:srgbClr val="002060"/>
            </a:solidFill>
          </a:ln>
        </p:spPr>
      </p:pic>
      <p:pic>
        <p:nvPicPr>
          <p:cNvPr id="17" name="Picture 16" descr="giai-doc-khan-cap-bang-la-lot.jpg"/>
          <p:cNvPicPr>
            <a:picLocks noChangeAspect="1"/>
          </p:cNvPicPr>
          <p:nvPr/>
        </p:nvPicPr>
        <p:blipFill>
          <a:blip r:embed="rId2" cstate="print"/>
          <a:stretch>
            <a:fillRect/>
          </a:stretch>
        </p:blipFill>
        <p:spPr>
          <a:xfrm>
            <a:off x="1447800" y="2800350"/>
            <a:ext cx="3503930" cy="2177415"/>
          </a:xfrm>
          <a:prstGeom prst="rect">
            <a:avLst/>
          </a:prstGeom>
          <a:ln w="57150">
            <a:solidFill>
              <a:srgbClr val="002060"/>
            </a:solidFill>
          </a:ln>
        </p:spPr>
      </p:pic>
      <p:sp>
        <p:nvSpPr>
          <p:cNvPr id="21" name="TextBox 20"/>
          <p:cNvSpPr txBox="1"/>
          <p:nvPr/>
        </p:nvSpPr>
        <p:spPr>
          <a:xfrm>
            <a:off x="1550035" y="57150"/>
            <a:ext cx="3348355" cy="337185"/>
          </a:xfrm>
          <a:prstGeom prst="rect">
            <a:avLst/>
          </a:prstGeom>
          <a:solidFill>
            <a:srgbClr val="92D050"/>
          </a:solidFill>
        </p:spPr>
        <p:txBody>
          <a:bodyPr wrap="square" rtlCol="0">
            <a:spAutoFit/>
          </a:bodyPr>
          <a:lstStyle/>
          <a:p>
            <a:r>
              <a:rPr lang="en-US" sz="1600" b="1" dirty="0" smtClean="0">
                <a:latin typeface="Arial" panose="020B0604020202020204" pitchFamily="34" charset="0"/>
                <a:cs typeface="Arial" panose="020B0604020202020204" pitchFamily="34" charset="0"/>
              </a:rPr>
              <a:t>HÌNH ẢNH: 1- NƯỚC BIỂN MẶN</a:t>
            </a:r>
            <a:endParaRPr lang="en-US" sz="1600" b="1" dirty="0">
              <a:latin typeface="Arial" panose="020B0604020202020204" pitchFamily="34" charset="0"/>
              <a:cs typeface="Arial" panose="020B0604020202020204" pitchFamily="34" charset="0"/>
            </a:endParaRPr>
          </a:p>
        </p:txBody>
      </p:sp>
      <p:sp>
        <p:nvSpPr>
          <p:cNvPr id="22" name="TextBox 21"/>
          <p:cNvSpPr txBox="1"/>
          <p:nvPr/>
        </p:nvSpPr>
        <p:spPr>
          <a:xfrm>
            <a:off x="1414780" y="2571750"/>
            <a:ext cx="3580130" cy="337185"/>
          </a:xfrm>
          <a:prstGeom prst="rect">
            <a:avLst/>
          </a:prstGeom>
          <a:solidFill>
            <a:srgbClr val="92D050"/>
          </a:solidFill>
        </p:spPr>
        <p:txBody>
          <a:bodyPr wrap="square" rtlCol="0">
            <a:spAutoFit/>
          </a:bodyPr>
          <a:lstStyle/>
          <a:p>
            <a:r>
              <a:rPr lang="en-US" sz="1600" b="1" dirty="0" smtClean="0">
                <a:latin typeface="Arial" panose="020B0604020202020204" pitchFamily="34" charset="0"/>
                <a:cs typeface="Arial" panose="020B0604020202020204" pitchFamily="34" charset="0"/>
              </a:rPr>
              <a:t>HÌNH ẢNH: 2</a:t>
            </a:r>
            <a:r>
              <a:rPr lang="vi-VN" altLang="en-US" sz="1600" b="1" dirty="0" smtClean="0">
                <a:latin typeface="Arial" panose="020B0604020202020204" pitchFamily="34" charset="0"/>
                <a:cs typeface="Arial" panose="020B0604020202020204" pitchFamily="34" charset="0"/>
              </a:rPr>
              <a:t>-</a:t>
            </a:r>
            <a:r>
              <a:rPr lang="en-US" sz="1600" b="1" dirty="0" smtClean="0">
                <a:latin typeface="Arial" panose="020B0604020202020204" pitchFamily="34" charset="0"/>
                <a:cs typeface="Arial" panose="020B0604020202020204" pitchFamily="34" charset="0"/>
              </a:rPr>
              <a:t> LÁ CÂY MÀU XANH </a:t>
            </a:r>
            <a:endParaRPr lang="en-US" sz="1600" b="1" dirty="0">
              <a:latin typeface="Arial" panose="020B0604020202020204" pitchFamily="34" charset="0"/>
              <a:cs typeface="Arial" panose="020B0604020202020204" pitchFamily="34" charset="0"/>
            </a:endParaRPr>
          </a:p>
        </p:txBody>
      </p:sp>
      <p:sp>
        <p:nvSpPr>
          <p:cNvPr id="26" name="TextBox 25"/>
          <p:cNvSpPr txBox="1"/>
          <p:nvPr/>
        </p:nvSpPr>
        <p:spPr>
          <a:xfrm>
            <a:off x="76200" y="1657350"/>
            <a:ext cx="1294765" cy="1938020"/>
          </a:xfrm>
          <a:prstGeom prst="rect">
            <a:avLst/>
          </a:prstGeom>
          <a:solidFill>
            <a:srgbClr val="FFFF00"/>
          </a:solidFill>
        </p:spPr>
        <p:txBody>
          <a:bodyPr wrap="square" rtlCol="0">
            <a:spAutoFit/>
          </a:bodyPr>
          <a:lstStyle/>
          <a:p>
            <a:pPr algn="ctr"/>
            <a:r>
              <a:rPr lang="en-US" sz="2400" b="1" dirty="0" smtClean="0">
                <a:latin typeface="Arial" panose="020B0604020202020204" pitchFamily="34" charset="0"/>
                <a:cs typeface="Arial" panose="020B0604020202020204" pitchFamily="34" charset="0"/>
              </a:rPr>
              <a:t>HÌNH ẢNH TRONG TỰ NHIÊN</a:t>
            </a:r>
            <a:endParaRPr lang="en-US" sz="2400" b="1" dirty="0">
              <a:latin typeface="Arial" panose="020B0604020202020204" pitchFamily="34" charset="0"/>
              <a:cs typeface="Arial" panose="020B0604020202020204" pitchFamily="34" charset="0"/>
            </a:endParaRPr>
          </a:p>
        </p:txBody>
      </p:sp>
      <p:sp>
        <p:nvSpPr>
          <p:cNvPr id="28" name="Right Arrow 27"/>
          <p:cNvSpPr/>
          <p:nvPr/>
        </p:nvSpPr>
        <p:spPr>
          <a:xfrm>
            <a:off x="5181600" y="1123950"/>
            <a:ext cx="70231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3" name="TextBox 12"/>
          <p:cNvSpPr txBox="1"/>
          <p:nvPr/>
        </p:nvSpPr>
        <p:spPr>
          <a:xfrm>
            <a:off x="5831840" y="438150"/>
            <a:ext cx="3312160" cy="181483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GIẢI</a:t>
            </a:r>
            <a:r>
              <a:rPr lang="en-US" sz="2800" b="1" dirty="0" smtClean="0">
                <a:solidFill>
                  <a:srgbClr val="FF0000"/>
                </a:solidFill>
                <a:latin typeface="Times New Roman" panose="02020603050405020304" pitchFamily="18" charset="0"/>
                <a:cs typeface="Times New Roman" panose="02020603050405020304" pitchFamily="18" charset="0"/>
              </a:rPr>
              <a:t> THÍCH BẰNG TRI THỨC: SINH HỌC, VẬT LÍ, ĐỊA LÍ,…</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2" name="Picture 1" descr="COVID19-Mask_1"/>
          <p:cNvPicPr>
            <a:picLocks noChangeAspect="1"/>
          </p:cNvPicPr>
          <p:nvPr/>
        </p:nvPicPr>
        <p:blipFill>
          <a:blip r:embed="rId3"/>
          <a:stretch>
            <a:fillRect/>
          </a:stretch>
        </p:blipFill>
        <p:spPr>
          <a:xfrm>
            <a:off x="5240655" y="2869565"/>
            <a:ext cx="3888105" cy="2273935"/>
          </a:xfrm>
          <a:prstGeom prst="rect">
            <a:avLst/>
          </a:prstGeom>
          <a:solidFill>
            <a:schemeClr val="tx1"/>
          </a:solidFill>
          <a:ln>
            <a:solidFill>
              <a:schemeClr val="accent1"/>
            </a:solidFill>
          </a:ln>
        </p:spPr>
      </p:pic>
      <p:sp>
        <p:nvSpPr>
          <p:cNvPr id="3" name="TextBox 21"/>
          <p:cNvSpPr txBox="1"/>
          <p:nvPr/>
        </p:nvSpPr>
        <p:spPr>
          <a:xfrm>
            <a:off x="5240020" y="2571750"/>
            <a:ext cx="3888105" cy="337185"/>
          </a:xfrm>
          <a:prstGeom prst="rect">
            <a:avLst/>
          </a:prstGeom>
          <a:solidFill>
            <a:srgbClr val="92D050"/>
          </a:solidFill>
        </p:spPr>
        <p:txBody>
          <a:bodyPr wrap="square" rtlCol="0">
            <a:spAutoFit/>
          </a:bodyPr>
          <a:p>
            <a:r>
              <a:rPr lang="en-US" sz="1600" b="1" dirty="0" smtClean="0">
                <a:latin typeface="Arial" panose="020B0604020202020204" pitchFamily="34" charset="0"/>
                <a:cs typeface="Arial" panose="020B0604020202020204" pitchFamily="34" charset="0"/>
              </a:rPr>
              <a:t>   HÌNH ẢNH: 3</a:t>
            </a:r>
            <a:r>
              <a:rPr lang="vi-VN" altLang="en-US" sz="1600" b="1" dirty="0" smtClean="0">
                <a:latin typeface="Arial" panose="020B0604020202020204" pitchFamily="34" charset="0"/>
                <a:cs typeface="Arial" panose="020B0604020202020204" pitchFamily="34" charset="0"/>
              </a:rPr>
              <a:t>-</a:t>
            </a:r>
            <a:r>
              <a:rPr lang="en-US" sz="1600" b="1" dirty="0" smtClean="0">
                <a:latin typeface="Arial" panose="020B0604020202020204" pitchFamily="34" charset="0"/>
                <a:cs typeface="Arial" panose="020B0604020202020204" pitchFamily="34" charset="0"/>
              </a:rPr>
              <a:t> ĐEO KHẨU TRANG</a:t>
            </a:r>
            <a:endParaRPr lang="en-US" sz="16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p:cTn id="56" dur="500" fill="hold"/>
                                        <p:tgtEl>
                                          <p:spTgt spid="28"/>
                                        </p:tgtEl>
                                        <p:attrNameLst>
                                          <p:attrName>ppt_w</p:attrName>
                                        </p:attrNameLst>
                                      </p:cBhvr>
                                      <p:tavLst>
                                        <p:tav tm="0">
                                          <p:val>
                                            <p:fltVal val="0"/>
                                          </p:val>
                                        </p:tav>
                                        <p:tav tm="100000">
                                          <p:val>
                                            <p:strVal val="#ppt_w"/>
                                          </p:val>
                                        </p:tav>
                                      </p:tavLst>
                                    </p:anim>
                                    <p:anim calcmode="lin" valueType="num">
                                      <p:cBhvr>
                                        <p:cTn id="57" dur="500" fill="hold"/>
                                        <p:tgtEl>
                                          <p:spTgt spid="28"/>
                                        </p:tgtEl>
                                        <p:attrNameLst>
                                          <p:attrName>ppt_h</p:attrName>
                                        </p:attrNameLst>
                                      </p:cBhvr>
                                      <p:tavLst>
                                        <p:tav tm="0">
                                          <p:val>
                                            <p:fltVal val="0"/>
                                          </p:val>
                                        </p:tav>
                                        <p:tav tm="100000">
                                          <p:val>
                                            <p:strVal val="#ppt_h"/>
                                          </p:val>
                                        </p:tav>
                                      </p:tavLst>
                                    </p:anim>
                                    <p:animEffect transition="in" filter="fade">
                                      <p:cBhvr>
                                        <p:cTn id="58" dur="500"/>
                                        <p:tgtEl>
                                          <p:spTgt spid="28"/>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P spid="22" grpId="0" bldLvl="0" animBg="1"/>
      <p:bldP spid="3" grpId="0" animBg="1"/>
      <p:bldP spid="28"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2000" b="-2000"/>
          </a:stretch>
        </a:blipFill>
        <a:effectLst/>
      </p:bgPr>
    </p:bg>
    <p:spTree>
      <p:nvGrpSpPr>
        <p:cNvPr id="1" name=""/>
        <p:cNvGrpSpPr/>
        <p:nvPr/>
      </p:nvGrpSpPr>
      <p:grpSpPr>
        <a:xfrm>
          <a:off x="0" y="0"/>
          <a:ext cx="0" cy="0"/>
          <a:chOff x="0" y="0"/>
          <a:chExt cx="0" cy="0"/>
        </a:xfrm>
      </p:grpSpPr>
      <p:sp>
        <p:nvSpPr>
          <p:cNvPr id="5" name="Oval 4"/>
          <p:cNvSpPr/>
          <p:nvPr/>
        </p:nvSpPr>
        <p:spPr>
          <a:xfrm>
            <a:off x="838200" y="2286000"/>
            <a:ext cx="2362200" cy="1600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CC"/>
                </a:solidFill>
                <a:latin typeface="Arial" panose="020B0604020202020204" pitchFamily="34" charset="0"/>
                <a:cs typeface="Arial" panose="020B0604020202020204" pitchFamily="34" charset="0"/>
              </a:rPr>
              <a:t>CHƯA BIẾT</a:t>
            </a:r>
            <a:endParaRPr lang="en-US" sz="2800" b="1" dirty="0">
              <a:solidFill>
                <a:srgbClr val="0000CC"/>
              </a:solidFill>
              <a:latin typeface="Arial" panose="020B0604020202020204" pitchFamily="34" charset="0"/>
              <a:cs typeface="Arial" panose="020B0604020202020204" pitchFamily="34" charset="0"/>
            </a:endParaRPr>
          </a:p>
        </p:txBody>
      </p:sp>
      <p:sp>
        <p:nvSpPr>
          <p:cNvPr id="6" name="Rounded Rectangle 5"/>
          <p:cNvSpPr/>
          <p:nvPr/>
        </p:nvSpPr>
        <p:spPr>
          <a:xfrm>
            <a:off x="685800" y="1028700"/>
            <a:ext cx="3200400" cy="7429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CC"/>
                </a:solidFill>
                <a:latin typeface="Arial" panose="020B0604020202020204" pitchFamily="34" charset="0"/>
                <a:cs typeface="Arial" panose="020B0604020202020204" pitchFamily="34" charset="0"/>
              </a:rPr>
              <a:t>VẤN ĐỀ</a:t>
            </a:r>
            <a:endParaRPr lang="en-US" sz="2800" b="1" dirty="0">
              <a:solidFill>
                <a:srgbClr val="0000CC"/>
              </a:solidFill>
              <a:latin typeface="Arial" panose="020B0604020202020204" pitchFamily="34" charset="0"/>
              <a:cs typeface="Arial" panose="020B0604020202020204" pitchFamily="34" charset="0"/>
            </a:endParaRPr>
          </a:p>
        </p:txBody>
      </p:sp>
      <p:sp>
        <p:nvSpPr>
          <p:cNvPr id="7" name="Oval 6"/>
          <p:cNvSpPr/>
          <p:nvPr/>
        </p:nvSpPr>
        <p:spPr>
          <a:xfrm>
            <a:off x="6096000" y="2114550"/>
            <a:ext cx="2667000" cy="20002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CC"/>
                </a:solidFill>
                <a:latin typeface="Arial" panose="020B0604020202020204" pitchFamily="34" charset="0"/>
                <a:cs typeface="Arial" panose="020B0604020202020204" pitchFamily="34" charset="0"/>
              </a:rPr>
              <a:t>HIỂU</a:t>
            </a:r>
            <a:endParaRPr lang="en-US" sz="2800" b="1" dirty="0">
              <a:solidFill>
                <a:srgbClr val="0000CC"/>
              </a:solidFill>
              <a:latin typeface="Arial" panose="020B0604020202020204" pitchFamily="34" charset="0"/>
              <a:cs typeface="Arial" panose="020B0604020202020204" pitchFamily="34" charset="0"/>
            </a:endParaRPr>
          </a:p>
        </p:txBody>
      </p:sp>
      <p:sp>
        <p:nvSpPr>
          <p:cNvPr id="8" name="Down Arrow 7"/>
          <p:cNvSpPr/>
          <p:nvPr/>
        </p:nvSpPr>
        <p:spPr>
          <a:xfrm>
            <a:off x="1600200" y="1771650"/>
            <a:ext cx="914400" cy="51435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rial" panose="020B0604020202020204" pitchFamily="34" charset="0"/>
              <a:cs typeface="Arial" panose="020B0604020202020204" pitchFamily="34" charset="0"/>
            </a:endParaRPr>
          </a:p>
        </p:txBody>
      </p:sp>
      <p:sp>
        <p:nvSpPr>
          <p:cNvPr id="19" name="Notched Right Arrow 18"/>
          <p:cNvSpPr/>
          <p:nvPr/>
        </p:nvSpPr>
        <p:spPr>
          <a:xfrm>
            <a:off x="3124200" y="2457450"/>
            <a:ext cx="2971800" cy="1257300"/>
          </a:xfrm>
          <a:prstGeom prst="notch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Arial" panose="020B0604020202020204" pitchFamily="34" charset="0"/>
                <a:cs typeface="Arial" panose="020B0604020202020204" pitchFamily="34" charset="0"/>
              </a:rPr>
              <a:t>GIẢI THÍCH</a:t>
            </a:r>
            <a:endParaRPr lang="en-US" sz="2800" b="1" dirty="0">
              <a:solidFill>
                <a:srgbClr val="FF0000"/>
              </a:solidFill>
              <a:latin typeface="Arial" panose="020B0604020202020204" pitchFamily="34" charset="0"/>
              <a:cs typeface="Arial" panose="020B0604020202020204" pitchFamily="34" charset="0"/>
            </a:endParaRPr>
          </a:p>
        </p:txBody>
      </p:sp>
      <p:sp>
        <p:nvSpPr>
          <p:cNvPr id="10" name="Title 1"/>
          <p:cNvSpPr txBox="1"/>
          <p:nvPr/>
        </p:nvSpPr>
        <p:spPr>
          <a:xfrm>
            <a:off x="0" y="0"/>
            <a:ext cx="9144000" cy="457200"/>
          </a:xfrm>
          <a:prstGeom prst="rect">
            <a:avLst/>
          </a:prstGeom>
          <a:solidFill>
            <a:srgbClr val="FFC000"/>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defRPr/>
            </a:pP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in)">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67000" y="209550"/>
            <a:ext cx="3801745" cy="542290"/>
          </a:xfrm>
        </p:spPr>
        <p:txBody>
          <a:bodyPr>
            <a:normAutofit/>
          </a:bodyPr>
          <a:lstStyle/>
          <a:p>
            <a:r>
              <a:rPr lang="en-US" sz="2800" b="1" u="sng" dirty="0" smtClean="0">
                <a:solidFill>
                  <a:srgbClr val="FF0000"/>
                </a:solidFill>
                <a:latin typeface="Arial" panose="020B0604020202020204" pitchFamily="34" charset="0"/>
                <a:cs typeface="Arial" panose="020B0604020202020204" pitchFamily="34" charset="0"/>
              </a:rPr>
              <a:t>THẢO LUẬN NHÓM</a:t>
            </a:r>
            <a:endParaRPr lang="en-US" sz="2800" b="1" u="sng" dirty="0" smtClean="0">
              <a:solidFill>
                <a:srgbClr val="FF0000"/>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685800" y="1352550"/>
            <a:ext cx="8306435" cy="1216025"/>
          </a:xfrm>
        </p:spPr>
        <p:txBody>
          <a:bodyPr>
            <a:noAutofit/>
          </a:bodyPr>
          <a:lstStyle/>
          <a:p>
            <a:pPr marL="0" indent="0" algn="just">
              <a:buNone/>
            </a:pPr>
            <a:r>
              <a:rPr lang="en-US" altLang="vi-VN" sz="2000" b="1" dirty="0" smtClean="0">
                <a:solidFill>
                  <a:srgbClr val="0000CC"/>
                </a:solidFill>
                <a:latin typeface="Times New Roman" panose="02020603050405020304" pitchFamily="18" charset="0"/>
                <a:cs typeface="Times New Roman" panose="02020603050405020304" pitchFamily="18" charset="0"/>
              </a:rPr>
              <a:t>BÀI VĂN GIẢI THÍCH VẤN ĐỀ GÌ? MỤC ĐÍCH GIẢI THÍCH?</a:t>
            </a:r>
            <a:endParaRPr lang="vi-VN" sz="2000" b="1" dirty="0" smtClean="0">
              <a:solidFill>
                <a:srgbClr val="0000CC"/>
              </a:solidFill>
              <a:latin typeface="Times New Roman" panose="02020603050405020304" pitchFamily="18" charset="0"/>
              <a:cs typeface="Times New Roman" panose="02020603050405020304" pitchFamily="18" charset="0"/>
            </a:endParaRPr>
          </a:p>
          <a:p>
            <a:pPr marL="0" indent="0" algn="just">
              <a:buFontTx/>
              <a:buNone/>
            </a:pPr>
            <a:r>
              <a:rPr lang="en-US" sz="2000" b="1" dirty="0" smtClean="0">
                <a:solidFill>
                  <a:srgbClr val="0000CC"/>
                </a:solidFill>
                <a:latin typeface="Times New Roman" panose="02020603050405020304" pitchFamily="18" charset="0"/>
                <a:cs typeface="Times New Roman" panose="02020603050405020304" pitchFamily="18" charset="0"/>
              </a:rPr>
              <a:t>TÌM NHỮNG CÂU VĂN GIẢI THÍCH VỀ “LÒNG KHIÊM TỐN”</a:t>
            </a:r>
            <a:endParaRPr lang="en-US" sz="2000" b="1" dirty="0" smtClean="0">
              <a:solidFill>
                <a:srgbClr val="0000CC"/>
              </a:solidFill>
              <a:latin typeface="Times New Roman" panose="02020603050405020304" pitchFamily="18" charset="0"/>
              <a:cs typeface="Times New Roman" panose="02020603050405020304" pitchFamily="18" charset="0"/>
            </a:endParaRPr>
          </a:p>
          <a:p>
            <a:pPr marL="0" indent="0" algn="just">
              <a:buFontTx/>
              <a:buNone/>
            </a:pPr>
            <a:r>
              <a:rPr lang="en-US" sz="2000" b="1" dirty="0" smtClean="0">
                <a:solidFill>
                  <a:srgbClr val="0000CC"/>
                </a:solidFill>
                <a:latin typeface="Times New Roman" panose="02020603050405020304" pitchFamily="18" charset="0"/>
                <a:cs typeface="Times New Roman" panose="02020603050405020304" pitchFamily="18" charset="0"/>
              </a:rPr>
              <a:t>TÌM NHỮNG CÂU VĂN GIẢI THÍCH CỤ THỂ BIỂU HIỆN CỦA “LÒNG KHIÊM TỐN”</a:t>
            </a:r>
            <a:endParaRPr lang="en-US" sz="2000" b="1" dirty="0" smtClean="0">
              <a:solidFill>
                <a:srgbClr val="0000CC"/>
              </a:solidFill>
              <a:latin typeface="Times New Roman" panose="02020603050405020304" pitchFamily="18" charset="0"/>
              <a:cs typeface="Times New Roman" panose="02020603050405020304" pitchFamily="18" charset="0"/>
            </a:endParaRPr>
          </a:p>
        </p:txBody>
      </p:sp>
      <p:pic>
        <p:nvPicPr>
          <p:cNvPr id="5" name="图片 8" descr="596c2a291f484"/>
          <p:cNvPicPr>
            <a:picLocks noChangeAspect="1"/>
          </p:cNvPicPr>
          <p:nvPr>
            <p:ph sz="half" idx="2"/>
          </p:nvPr>
        </p:nvPicPr>
        <p:blipFill>
          <a:blip r:embed="rId2" cstate="print"/>
          <a:srcRect l="15244" t="24580" r="31810" b="21720"/>
          <a:stretch>
            <a:fillRect/>
          </a:stretch>
        </p:blipFill>
        <p:spPr>
          <a:xfrm>
            <a:off x="193675" y="1352550"/>
            <a:ext cx="465455" cy="372110"/>
          </a:xfrm>
          <a:prstGeom prst="rect">
            <a:avLst/>
          </a:prstGeom>
        </p:spPr>
      </p:pic>
      <p:pic>
        <p:nvPicPr>
          <p:cNvPr id="4" name="图片 8" descr="596c2a291f484"/>
          <p:cNvPicPr>
            <a:picLocks noChangeAspect="1"/>
          </p:cNvPicPr>
          <p:nvPr/>
        </p:nvPicPr>
        <p:blipFill>
          <a:blip r:embed="rId2" cstate="print"/>
          <a:srcRect l="15244" t="24580" r="31810" b="21720"/>
          <a:stretch>
            <a:fillRect/>
          </a:stretch>
        </p:blipFill>
        <p:spPr>
          <a:xfrm>
            <a:off x="228600" y="1724660"/>
            <a:ext cx="430530" cy="524510"/>
          </a:xfrm>
          <a:prstGeom prst="rect">
            <a:avLst/>
          </a:prstGeom>
        </p:spPr>
      </p:pic>
      <p:graphicFrame>
        <p:nvGraphicFramePr>
          <p:cNvPr id="6" name="Table 5"/>
          <p:cNvGraphicFramePr/>
          <p:nvPr/>
        </p:nvGraphicFramePr>
        <p:xfrm>
          <a:off x="2743200" y="819150"/>
          <a:ext cx="3442335" cy="368935"/>
        </p:xfrm>
        <a:graphic>
          <a:graphicData uri="http://schemas.openxmlformats.org/drawingml/2006/table">
            <a:tbl>
              <a:tblPr firstRow="1" bandRow="1">
                <a:tableStyleId>{5C22544A-7EE6-4342-B048-85BDC9FD1C3A}</a:tableStyleId>
              </a:tblPr>
              <a:tblGrid>
                <a:gridCol w="3442335"/>
              </a:tblGrid>
              <a:tr h="368935">
                <a:tc>
                  <a:txBody>
                    <a:bodyPr/>
                    <a:p>
                      <a:pPr>
                        <a:buNone/>
                      </a:pPr>
                      <a:r>
                        <a:rPr lang="en-US" sz="1800" u="sng" dirty="0" smtClean="0">
                          <a:solidFill>
                            <a:srgbClr val="0000CC"/>
                          </a:solidFill>
                          <a:latin typeface="Arial" panose="020B0604020202020204" pitchFamily="34" charset="0"/>
                          <a:cs typeface="Arial" panose="020B0604020202020204" pitchFamily="34" charset="0"/>
                          <a:sym typeface="+mn-ea"/>
                        </a:rPr>
                        <a:t>BÀI VĂN</a:t>
                      </a:r>
                      <a:r>
                        <a:rPr lang="en-US" sz="1800" dirty="0" smtClean="0">
                          <a:solidFill>
                            <a:srgbClr val="0000CC"/>
                          </a:solidFill>
                          <a:latin typeface="Arial" panose="020B0604020202020204" pitchFamily="34" charset="0"/>
                          <a:cs typeface="Arial" panose="020B0604020202020204" pitchFamily="34" charset="0"/>
                          <a:sym typeface="+mn-ea"/>
                        </a:rPr>
                        <a:t>: “LÒNG KHIÊM TỐN”</a:t>
                      </a:r>
                      <a:endParaRPr lang="en-US" sz="1800" b="1" dirty="0" smtClean="0">
                        <a:solidFill>
                          <a:srgbClr val="0000CC"/>
                        </a:solidFill>
                        <a:latin typeface="Arial" panose="020B0604020202020204" pitchFamily="34" charset="0"/>
                        <a:cs typeface="Arial" panose="020B0604020202020204" pitchFamily="34" charset="0"/>
                      </a:endParaRPr>
                    </a:p>
                  </a:txBody>
                  <a:tcPr>
                    <a:solidFill>
                      <a:schemeClr val="bg1"/>
                    </a:solidFill>
                  </a:tcPr>
                </a:tc>
              </a:tr>
            </a:tbl>
          </a:graphicData>
        </a:graphic>
      </p:graphicFrame>
      <p:pic>
        <p:nvPicPr>
          <p:cNvPr id="7" name="图片 8" descr="596c2a291f484"/>
          <p:cNvPicPr>
            <a:picLocks noChangeAspect="1"/>
          </p:cNvPicPr>
          <p:nvPr/>
        </p:nvPicPr>
        <p:blipFill>
          <a:blip r:embed="rId2" cstate="print"/>
          <a:srcRect l="15244" t="24580" r="31810" b="21720"/>
          <a:stretch>
            <a:fillRect/>
          </a:stretch>
        </p:blipFill>
        <p:spPr>
          <a:xfrm>
            <a:off x="266065" y="2190750"/>
            <a:ext cx="393065" cy="478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ox(in)">
                                      <p:cBhvr>
                                        <p:cTn id="17" dur="2000"/>
                                        <p:tgtEl>
                                          <p:spTgt spid="3">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ox(in)">
                                      <p:cBhvr>
                                        <p:cTn id="20" dur="2000"/>
                                        <p:tgtEl>
                                          <p:spTgt spid="3">
                                            <p:txEl>
                                              <p:pRg st="1" end="1"/>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ox(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ox(in)">
                                      <p:cBhvr>
                                        <p:cTn id="28" dur="2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MEDIACOVER_FLAG" val="1"/>
  <p:tag name="KSO_WM_UNIT_MEDIACOVER_BTN_STATE" val="1"/>
</p:tagLst>
</file>

<file path=ppt/tags/tag2.xml><?xml version="1.0" encoding="utf-8"?>
<p:tagLst xmlns:p="http://schemas.openxmlformats.org/presentationml/2006/main">
  <p:tag name="KSO_WM_MEDIACOVER_FLAG" val="1"/>
  <p:tag name="KSO_WM_UNIT_MEDIACOVER_BTN_STATE" val="1"/>
</p:tagLst>
</file>

<file path=ppt/tags/tag3.xml><?xml version="1.0" encoding="utf-8"?>
<p:tagLst xmlns:p="http://schemas.openxmlformats.org/presentationml/2006/main">
  <p:tag name="GENSWF_OUTPUT_FILE_NAME" val="25"/>
  <p:tag name="GENSWF_MOVIE_ONCLICK_URL" val="http://"/>
  <p:tag name="GENSWF_MOVIE_PRESENTATION_END_URL" val="http://"/>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7081</Words>
  <Application>WPS Presentation</Application>
  <PresentationFormat>On-screen Show (16:9)</PresentationFormat>
  <Paragraphs>546</Paragraphs>
  <Slides>40</Slides>
  <Notes>1</Notes>
  <HiddenSlides>0</HiddenSlides>
  <MMClips>1</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0</vt:i4>
      </vt:variant>
      <vt:variant>
        <vt:lpstr>幻灯片标题</vt:lpstr>
      </vt:variant>
      <vt:variant>
        <vt:i4>40</vt:i4>
      </vt:variant>
    </vt:vector>
  </HeadingPairs>
  <TitlesOfParts>
    <vt:vector size="53" baseType="lpstr">
      <vt:lpstr>Arial</vt:lpstr>
      <vt:lpstr>SimSun</vt:lpstr>
      <vt:lpstr>Wingdings</vt:lpstr>
      <vt:lpstr>Times New Roman</vt:lpstr>
      <vt:lpstr>MS PGothic</vt:lpstr>
      <vt:lpstr>方正清刻本悦宋简体</vt:lpstr>
      <vt:lpstr>Microsoft YaHei</vt:lpstr>
      <vt:lpstr>Arial Unicode MS</vt:lpstr>
      <vt:lpstr>Calibri</vt:lpstr>
      <vt:lpstr>.VnTime</vt:lpstr>
      <vt:lpstr>Segoe Print</vt:lpstr>
      <vt:lpstr>Open Sans</vt:lpstr>
      <vt:lpstr>Office Theme</vt:lpstr>
      <vt:lpstr>PowerPoint 演示文稿</vt:lpstr>
      <vt:lpstr>PowerPoint 演示文稿</vt:lpstr>
      <vt:lpstr>PowerPoint 演示文稿</vt:lpstr>
      <vt:lpstr>PowerPoint 演示文稿</vt:lpstr>
      <vt:lpstr> VÒNG TUẦN HOÀN CỦA NƯỚC</vt:lpstr>
      <vt:lpstr>PowerPoint 演示文稿</vt:lpstr>
      <vt:lpstr>PowerPoint 演示文稿</vt:lpstr>
      <vt:lpstr>PowerPoint 演示文稿</vt:lpstr>
      <vt:lpstr>THẢO LUẬN NHÓM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25 Tim hieu chung ve phep lap luan giai thich</dc:title>
  <dc:creator>Admin</dc:creator>
  <cp:lastModifiedBy>asus</cp:lastModifiedBy>
  <cp:revision>95</cp:revision>
  <dcterms:created xsi:type="dcterms:W3CDTF">2016-02-29T01:52:00Z</dcterms:created>
  <dcterms:modified xsi:type="dcterms:W3CDTF">2022-03-17T04:52:10Z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AC3C5D7E69484517844219DEA06D5382</vt:lpwstr>
  </property>
  <property fmtid="{D5CDD505-2E9C-101B-9397-08002B2CF9AE}" pid="3" name="KSOProductBuildVer">
    <vt:lpwstr>1033-11.2.0.11029</vt:lpwstr>
  </property>
</Properties>
</file>