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3" r:id="rId3"/>
    <p:sldId id="256" r:id="rId4"/>
    <p:sldId id="276" r:id="rId5"/>
    <p:sldId id="277" r:id="rId6"/>
    <p:sldId id="278" r:id="rId7"/>
    <p:sldId id="279" r:id="rId8"/>
    <p:sldId id="284" r:id="rId9"/>
    <p:sldId id="280" r:id="rId10"/>
    <p:sldId id="281" r:id="rId11"/>
    <p:sldId id="282" r:id="rId12"/>
    <p:sldId id="266" r:id="rId13"/>
  </p:sldIdLst>
  <p:sldSz cx="9144000" cy="5143500" type="screen16x9"/>
  <p:notesSz cx="6858000" cy="9144000"/>
  <p:defaultTextStyle>
    <a:defPPr>
      <a:defRPr lang="en-US"/>
    </a:defPPr>
    <a:lvl1pPr marL="0" algn="l" defTabSz="68945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4729" algn="l" defTabSz="68945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9458" algn="l" defTabSz="68945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34186" algn="l" defTabSz="68945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8915" algn="l" defTabSz="68945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23644" algn="l" defTabSz="68945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68373" algn="l" defTabSz="68945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13102" algn="l" defTabSz="68945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57830" algn="l" defTabSz="68945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76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1" y="841773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2701528"/>
            <a:ext cx="6858000" cy="12418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4729" indent="0" algn="ctr">
              <a:buNone/>
              <a:defRPr sz="1500"/>
            </a:lvl2pPr>
            <a:lvl3pPr marL="689458" indent="0" algn="ctr">
              <a:buNone/>
              <a:defRPr sz="1400"/>
            </a:lvl3pPr>
            <a:lvl4pPr marL="1034186" indent="0" algn="ctr">
              <a:buNone/>
              <a:defRPr sz="1200"/>
            </a:lvl4pPr>
            <a:lvl5pPr marL="1378915" indent="0" algn="ctr">
              <a:buNone/>
              <a:defRPr sz="1200"/>
            </a:lvl5pPr>
            <a:lvl6pPr marL="1723644" indent="0" algn="ctr">
              <a:buNone/>
              <a:defRPr sz="1200"/>
            </a:lvl6pPr>
            <a:lvl7pPr marL="2068373" indent="0" algn="ctr">
              <a:buNone/>
              <a:defRPr sz="1200"/>
            </a:lvl7pPr>
            <a:lvl8pPr marL="2413102" indent="0" algn="ctr">
              <a:buNone/>
              <a:defRPr sz="1200"/>
            </a:lvl8pPr>
            <a:lvl9pPr marL="275783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2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8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6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8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47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94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341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89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236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6837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131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578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2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7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3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4729" indent="0">
              <a:buNone/>
              <a:defRPr sz="1500" b="1"/>
            </a:lvl2pPr>
            <a:lvl3pPr marL="689458" indent="0">
              <a:buNone/>
              <a:defRPr sz="1400" b="1"/>
            </a:lvl3pPr>
            <a:lvl4pPr marL="1034186" indent="0">
              <a:buNone/>
              <a:defRPr sz="1200" b="1"/>
            </a:lvl4pPr>
            <a:lvl5pPr marL="1378915" indent="0">
              <a:buNone/>
              <a:defRPr sz="1200" b="1"/>
            </a:lvl5pPr>
            <a:lvl6pPr marL="1723644" indent="0">
              <a:buNone/>
              <a:defRPr sz="1200" b="1"/>
            </a:lvl6pPr>
            <a:lvl7pPr marL="2068373" indent="0">
              <a:buNone/>
              <a:defRPr sz="1200" b="1"/>
            </a:lvl7pPr>
            <a:lvl8pPr marL="2413102" indent="0">
              <a:buNone/>
              <a:defRPr sz="1200" b="1"/>
            </a:lvl8pPr>
            <a:lvl9pPr marL="275783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4729" indent="0">
              <a:buNone/>
              <a:defRPr sz="1500" b="1"/>
            </a:lvl2pPr>
            <a:lvl3pPr marL="689458" indent="0">
              <a:buNone/>
              <a:defRPr sz="1400" b="1"/>
            </a:lvl3pPr>
            <a:lvl4pPr marL="1034186" indent="0">
              <a:buNone/>
              <a:defRPr sz="1200" b="1"/>
            </a:lvl4pPr>
            <a:lvl5pPr marL="1378915" indent="0">
              <a:buNone/>
              <a:defRPr sz="1200" b="1"/>
            </a:lvl5pPr>
            <a:lvl6pPr marL="1723644" indent="0">
              <a:buNone/>
              <a:defRPr sz="1200" b="1"/>
            </a:lvl6pPr>
            <a:lvl7pPr marL="2068373" indent="0">
              <a:buNone/>
              <a:defRPr sz="1200" b="1"/>
            </a:lvl7pPr>
            <a:lvl8pPr marL="2413102" indent="0">
              <a:buNone/>
              <a:defRPr sz="1200" b="1"/>
            </a:lvl8pPr>
            <a:lvl9pPr marL="275783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3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9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5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4729" indent="0">
              <a:buNone/>
              <a:defRPr sz="1100"/>
            </a:lvl2pPr>
            <a:lvl3pPr marL="689458" indent="0">
              <a:buNone/>
              <a:defRPr sz="900"/>
            </a:lvl3pPr>
            <a:lvl4pPr marL="1034186" indent="0">
              <a:buNone/>
              <a:defRPr sz="800"/>
            </a:lvl4pPr>
            <a:lvl5pPr marL="1378915" indent="0">
              <a:buNone/>
              <a:defRPr sz="800"/>
            </a:lvl5pPr>
            <a:lvl6pPr marL="1723644" indent="0">
              <a:buNone/>
              <a:defRPr sz="800"/>
            </a:lvl6pPr>
            <a:lvl7pPr marL="2068373" indent="0">
              <a:buNone/>
              <a:defRPr sz="800"/>
            </a:lvl7pPr>
            <a:lvl8pPr marL="2413102" indent="0">
              <a:buNone/>
              <a:defRPr sz="800"/>
            </a:lvl8pPr>
            <a:lvl9pPr marL="275783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5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4729" indent="0">
              <a:buNone/>
              <a:defRPr sz="2100"/>
            </a:lvl2pPr>
            <a:lvl3pPr marL="689458" indent="0">
              <a:buNone/>
              <a:defRPr sz="1800"/>
            </a:lvl3pPr>
            <a:lvl4pPr marL="1034186" indent="0">
              <a:buNone/>
              <a:defRPr sz="1500"/>
            </a:lvl4pPr>
            <a:lvl5pPr marL="1378915" indent="0">
              <a:buNone/>
              <a:defRPr sz="1500"/>
            </a:lvl5pPr>
            <a:lvl6pPr marL="1723644" indent="0">
              <a:buNone/>
              <a:defRPr sz="1500"/>
            </a:lvl6pPr>
            <a:lvl7pPr marL="2068373" indent="0">
              <a:buNone/>
              <a:defRPr sz="1500"/>
            </a:lvl7pPr>
            <a:lvl8pPr marL="2413102" indent="0">
              <a:buNone/>
              <a:defRPr sz="1500"/>
            </a:lvl8pPr>
            <a:lvl9pPr marL="275783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4729" indent="0">
              <a:buNone/>
              <a:defRPr sz="1100"/>
            </a:lvl2pPr>
            <a:lvl3pPr marL="689458" indent="0">
              <a:buNone/>
              <a:defRPr sz="900"/>
            </a:lvl3pPr>
            <a:lvl4pPr marL="1034186" indent="0">
              <a:buNone/>
              <a:defRPr sz="800"/>
            </a:lvl4pPr>
            <a:lvl5pPr marL="1378915" indent="0">
              <a:buNone/>
              <a:defRPr sz="800"/>
            </a:lvl5pPr>
            <a:lvl6pPr marL="1723644" indent="0">
              <a:buNone/>
              <a:defRPr sz="800"/>
            </a:lvl6pPr>
            <a:lvl7pPr marL="2068373" indent="0">
              <a:buNone/>
              <a:defRPr sz="800"/>
            </a:lvl7pPr>
            <a:lvl8pPr marL="2413102" indent="0">
              <a:buNone/>
              <a:defRPr sz="800"/>
            </a:lvl8pPr>
            <a:lvl9pPr marL="275783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3"/>
          </a:xfrm>
          <a:prstGeom prst="rect">
            <a:avLst/>
          </a:prstGeom>
        </p:spPr>
        <p:txBody>
          <a:bodyPr vert="horz" lIns="68946" tIns="34473" rIns="68946" bIns="3447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3"/>
          </a:xfrm>
          <a:prstGeom prst="rect">
            <a:avLst/>
          </a:prstGeom>
        </p:spPr>
        <p:txBody>
          <a:bodyPr vert="horz" lIns="68946" tIns="34473" rIns="68946" bIns="344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946" tIns="34473" rIns="68946" bIns="34473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2B30C-CBAB-4EC9-8133-6E52DEF7EC98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946" tIns="34473" rIns="68946" bIns="34473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946" tIns="34473" rIns="68946" bIns="3447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8215B-2137-4637-BE3A-9FB2F6C7A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9458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364" indent="-172364" algn="l" defTabSz="689458" rtl="0" eaLnBrk="1" latinLnBrk="0" hangingPunct="1">
        <a:lnSpc>
          <a:spcPct val="90000"/>
        </a:lnSpc>
        <a:spcBef>
          <a:spcPts val="754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7093" indent="-172364" algn="l" defTabSz="689458" rtl="0" eaLnBrk="1" latinLnBrk="0" hangingPunct="1">
        <a:lnSpc>
          <a:spcPct val="90000"/>
        </a:lnSpc>
        <a:spcBef>
          <a:spcPts val="37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61822" indent="-172364" algn="l" defTabSz="689458" rtl="0" eaLnBrk="1" latinLnBrk="0" hangingPunct="1">
        <a:lnSpc>
          <a:spcPct val="90000"/>
        </a:lnSpc>
        <a:spcBef>
          <a:spcPts val="37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551" indent="-172364" algn="l" defTabSz="689458" rtl="0" eaLnBrk="1" latinLnBrk="0" hangingPunct="1">
        <a:lnSpc>
          <a:spcPct val="90000"/>
        </a:lnSpc>
        <a:spcBef>
          <a:spcPts val="377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1280" indent="-172364" algn="l" defTabSz="689458" rtl="0" eaLnBrk="1" latinLnBrk="0" hangingPunct="1">
        <a:lnSpc>
          <a:spcPct val="90000"/>
        </a:lnSpc>
        <a:spcBef>
          <a:spcPts val="377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96008" indent="-172364" algn="l" defTabSz="689458" rtl="0" eaLnBrk="1" latinLnBrk="0" hangingPunct="1">
        <a:lnSpc>
          <a:spcPct val="90000"/>
        </a:lnSpc>
        <a:spcBef>
          <a:spcPts val="377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40737" indent="-172364" algn="l" defTabSz="689458" rtl="0" eaLnBrk="1" latinLnBrk="0" hangingPunct="1">
        <a:lnSpc>
          <a:spcPct val="90000"/>
        </a:lnSpc>
        <a:spcBef>
          <a:spcPts val="377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85466" indent="-172364" algn="l" defTabSz="689458" rtl="0" eaLnBrk="1" latinLnBrk="0" hangingPunct="1">
        <a:lnSpc>
          <a:spcPct val="90000"/>
        </a:lnSpc>
        <a:spcBef>
          <a:spcPts val="377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30195" indent="-172364" algn="l" defTabSz="689458" rtl="0" eaLnBrk="1" latinLnBrk="0" hangingPunct="1">
        <a:lnSpc>
          <a:spcPct val="90000"/>
        </a:lnSpc>
        <a:spcBef>
          <a:spcPts val="377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945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4729" algn="l" defTabSz="68945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9458" algn="l" defTabSz="68945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4186" algn="l" defTabSz="68945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8915" algn="l" defTabSz="68945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3644" algn="l" defTabSz="68945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68373" algn="l" defTabSz="68945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13102" algn="l" defTabSz="68945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57830" algn="l" defTabSz="68945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5.png"/><Relationship Id="rId2" Type="http://schemas.openxmlformats.org/officeDocument/2006/relationships/audio" Target="file:///C:\HEE\English9_Audio\Unit11%20(2).mp3" TargetMode="External"/><Relationship Id="rId1" Type="http://schemas.microsoft.com/office/2007/relationships/media" Target="file:///C:\HEE\English9_Audio\Unit11%20(2).mp3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HEE\English9_Audio\Unit11%20(3).mp3" TargetMode="External"/><Relationship Id="rId1" Type="http://schemas.microsoft.com/office/2007/relationships/media" Target="file:///C:\HEE\English9_Audio\Unit11%20(3).mp3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255758" y="523221"/>
            <a:ext cx="6647232" cy="3050607"/>
          </a:xfrm>
          <a:prstGeom prst="rect">
            <a:avLst/>
          </a:prstGeom>
        </p:spPr>
        <p:txBody>
          <a:bodyPr vert="horz" lIns="68946" tIns="34473" rIns="68946" bIns="34473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US" b="1" dirty="0">
                <a:solidFill>
                  <a:srgbClr val="CC3300"/>
                </a:solidFill>
                <a:latin typeface="Times New Roman"/>
                <a:cs typeface="Times New Roman"/>
              </a:rPr>
              <a:t>PERIOD </a:t>
            </a:r>
            <a:r>
              <a:rPr lang="en-US" b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2</a:t>
            </a:r>
            <a:r>
              <a:rPr lang="en-US" b="1" baseline="30000" dirty="0" smtClean="0">
                <a:solidFill>
                  <a:srgbClr val="CC3300"/>
                </a:solidFill>
                <a:latin typeface="Times New Roman"/>
                <a:cs typeface="Times New Roman"/>
              </a:rPr>
              <a:t>nd</a:t>
            </a:r>
            <a:r>
              <a:rPr lang="en-US" b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endParaRPr lang="en-US" b="1" dirty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2700" b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Unit 12/ My Future Career</a:t>
            </a:r>
          </a:p>
          <a:p>
            <a:pPr>
              <a:defRPr/>
            </a:pPr>
            <a:r>
              <a:rPr lang="en-US" sz="3000" b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LESSON 2: A CLOSER LOOK 1</a:t>
            </a:r>
            <a:endParaRPr lang="en-US" sz="3000" dirty="0">
              <a:solidFill>
                <a:srgbClr val="CC33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004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315569" cy="19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FFFF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land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89649" y="1010652"/>
            <a:ext cx="477473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land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214063" y="1019675"/>
            <a:ext cx="958374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experience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522003" y="1025556"/>
            <a:ext cx="657009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launch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66501"/>
            <a:ext cx="2064446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Unit 12/ My Future Career</a:t>
            </a:r>
            <a:endParaRPr lang="en-US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939249" y="1401418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31007" y="420292"/>
            <a:ext cx="139303" cy="43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sz="1000" b="1" dirty="0" smtClean="0">
              <a:solidFill>
                <a:srgbClr val="D2232A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2961861" cy="623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dirty="0" smtClean="0">
                <a:solidFill>
                  <a:srgbClr val="F15A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Pronunciation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High tones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1025497" y="333124"/>
            <a:ext cx="538117" cy="372587"/>
            <a:chOff x="5554" y="-1268"/>
            <a:chExt cx="545" cy="472"/>
          </a:xfrm>
        </p:grpSpPr>
        <p:sp>
          <p:nvSpPr>
            <p:cNvPr id="28676" name="AutoShape 4"/>
            <p:cNvSpPr>
              <a:spLocks/>
            </p:cNvSpPr>
            <p:nvPr/>
          </p:nvSpPr>
          <p:spPr bwMode="auto">
            <a:xfrm>
              <a:off x="5554" y="-1261"/>
              <a:ext cx="421" cy="368"/>
            </a:xfrm>
            <a:custGeom>
              <a:avLst/>
              <a:gdLst>
                <a:gd name="T0" fmla="+- 0 3163 5554"/>
                <a:gd name="T1" fmla="*/ T0 w 421"/>
                <a:gd name="T2" fmla="+- 0 3163 -1261"/>
                <a:gd name="T3" fmla="*/ 3163 h 368"/>
                <a:gd name="T4" fmla="+- 0 18437 5554"/>
                <a:gd name="T5" fmla="*/ T4 w 421"/>
                <a:gd name="T6" fmla="+- 0 18437 -1261"/>
                <a:gd name="T7" fmla="*/ 18437 h 368"/>
              </a:gdLst>
              <a:ahLst/>
              <a:cxnLst>
                <a:cxn ang="0">
                  <a:pos x="53" y="350"/>
                </a:cxn>
                <a:cxn ang="0">
                  <a:pos x="68" y="368"/>
                </a:cxn>
                <a:cxn ang="0">
                  <a:pos x="108" y="350"/>
                </a:cxn>
                <a:cxn ang="0">
                  <a:pos x="118" y="12"/>
                </a:cxn>
                <a:cxn ang="0">
                  <a:pos x="32" y="98"/>
                </a:cxn>
                <a:cxn ang="0">
                  <a:pos x="32" y="219"/>
                </a:cxn>
                <a:cxn ang="0">
                  <a:pos x="21" y="231"/>
                </a:cxn>
                <a:cxn ang="0">
                  <a:pos x="9" y="244"/>
                </a:cxn>
                <a:cxn ang="0">
                  <a:pos x="4" y="271"/>
                </a:cxn>
                <a:cxn ang="0">
                  <a:pos x="30" y="352"/>
                </a:cxn>
                <a:cxn ang="0">
                  <a:pos x="53" y="350"/>
                </a:cxn>
                <a:cxn ang="0">
                  <a:pos x="111" y="349"/>
                </a:cxn>
                <a:cxn ang="0">
                  <a:pos x="41" y="219"/>
                </a:cxn>
                <a:cxn ang="0">
                  <a:pos x="28" y="158"/>
                </a:cxn>
                <a:cxn ang="0">
                  <a:pos x="72" y="53"/>
                </a:cxn>
                <a:cxn ang="0">
                  <a:pos x="180" y="8"/>
                </a:cxn>
                <a:cxn ang="0">
                  <a:pos x="180" y="0"/>
                </a:cxn>
                <a:cxn ang="0">
                  <a:pos x="180" y="8"/>
                </a:cxn>
                <a:cxn ang="0">
                  <a:pos x="285" y="51"/>
                </a:cxn>
                <a:cxn ang="0">
                  <a:pos x="319" y="104"/>
                </a:cxn>
                <a:cxn ang="0">
                  <a:pos x="362" y="245"/>
                </a:cxn>
                <a:cxn ang="0">
                  <a:pos x="405" y="228"/>
                </a:cxn>
                <a:cxn ang="0">
                  <a:pos x="404" y="205"/>
                </a:cxn>
                <a:cxn ang="0">
                  <a:pos x="421" y="190"/>
                </a:cxn>
                <a:cxn ang="0">
                  <a:pos x="368" y="120"/>
                </a:cxn>
                <a:cxn ang="0">
                  <a:pos x="326" y="101"/>
                </a:cxn>
                <a:cxn ang="0">
                  <a:pos x="290" y="46"/>
                </a:cxn>
                <a:cxn ang="0">
                  <a:pos x="219" y="8"/>
                </a:cxn>
                <a:cxn ang="0">
                  <a:pos x="41" y="219"/>
                </a:cxn>
                <a:cxn ang="0">
                  <a:pos x="56" y="215"/>
                </a:cxn>
                <a:cxn ang="0">
                  <a:pos x="368" y="120"/>
                </a:cxn>
                <a:cxn ang="0">
                  <a:pos x="391" y="118"/>
                </a:cxn>
                <a:cxn ang="0">
                  <a:pos x="350" y="95"/>
                </a:cxn>
                <a:cxn ang="0">
                  <a:pos x="326" y="101"/>
                </a:cxn>
                <a:cxn ang="0">
                  <a:pos x="360" y="99"/>
                </a:cxn>
              </a:cxnLst>
              <a:rect l="T1" t="T3" r="T5" b="T7"/>
              <a:pathLst>
                <a:path w="421" h="368">
                  <a:moveTo>
                    <a:pt x="108" y="350"/>
                  </a:moveTo>
                  <a:lnTo>
                    <a:pt x="53" y="350"/>
                  </a:lnTo>
                  <a:lnTo>
                    <a:pt x="58" y="364"/>
                  </a:lnTo>
                  <a:lnTo>
                    <a:pt x="68" y="368"/>
                  </a:lnTo>
                  <a:lnTo>
                    <a:pt x="76" y="365"/>
                  </a:lnTo>
                  <a:lnTo>
                    <a:pt x="108" y="350"/>
                  </a:lnTo>
                  <a:close/>
                  <a:moveTo>
                    <a:pt x="180" y="0"/>
                  </a:moveTo>
                  <a:lnTo>
                    <a:pt x="118" y="12"/>
                  </a:lnTo>
                  <a:lnTo>
                    <a:pt x="66" y="47"/>
                  </a:lnTo>
                  <a:lnTo>
                    <a:pt x="32" y="98"/>
                  </a:lnTo>
                  <a:lnTo>
                    <a:pt x="20" y="157"/>
                  </a:lnTo>
                  <a:lnTo>
                    <a:pt x="32" y="219"/>
                  </a:lnTo>
                  <a:lnTo>
                    <a:pt x="34" y="222"/>
                  </a:lnTo>
                  <a:lnTo>
                    <a:pt x="21" y="231"/>
                  </a:lnTo>
                  <a:lnTo>
                    <a:pt x="13" y="234"/>
                  </a:lnTo>
                  <a:lnTo>
                    <a:pt x="9" y="244"/>
                  </a:lnTo>
                  <a:lnTo>
                    <a:pt x="17" y="265"/>
                  </a:lnTo>
                  <a:lnTo>
                    <a:pt x="4" y="271"/>
                  </a:lnTo>
                  <a:lnTo>
                    <a:pt x="0" y="280"/>
                  </a:lnTo>
                  <a:lnTo>
                    <a:pt x="30" y="352"/>
                  </a:lnTo>
                  <a:lnTo>
                    <a:pt x="40" y="356"/>
                  </a:lnTo>
                  <a:lnTo>
                    <a:pt x="53" y="350"/>
                  </a:lnTo>
                  <a:lnTo>
                    <a:pt x="108" y="350"/>
                  </a:lnTo>
                  <a:lnTo>
                    <a:pt x="111" y="349"/>
                  </a:lnTo>
                  <a:lnTo>
                    <a:pt x="57" y="219"/>
                  </a:lnTo>
                  <a:lnTo>
                    <a:pt x="41" y="219"/>
                  </a:lnTo>
                  <a:lnTo>
                    <a:pt x="40" y="216"/>
                  </a:lnTo>
                  <a:lnTo>
                    <a:pt x="28" y="158"/>
                  </a:lnTo>
                  <a:lnTo>
                    <a:pt x="40" y="101"/>
                  </a:lnTo>
                  <a:lnTo>
                    <a:pt x="72" y="53"/>
                  </a:lnTo>
                  <a:lnTo>
                    <a:pt x="121" y="20"/>
                  </a:lnTo>
                  <a:lnTo>
                    <a:pt x="180" y="8"/>
                  </a:lnTo>
                  <a:lnTo>
                    <a:pt x="219" y="8"/>
                  </a:lnTo>
                  <a:lnTo>
                    <a:pt x="180" y="0"/>
                  </a:lnTo>
                  <a:close/>
                  <a:moveTo>
                    <a:pt x="219" y="8"/>
                  </a:moveTo>
                  <a:lnTo>
                    <a:pt x="180" y="8"/>
                  </a:lnTo>
                  <a:lnTo>
                    <a:pt x="236" y="20"/>
                  </a:lnTo>
                  <a:lnTo>
                    <a:pt x="285" y="51"/>
                  </a:lnTo>
                  <a:lnTo>
                    <a:pt x="318" y="101"/>
                  </a:lnTo>
                  <a:lnTo>
                    <a:pt x="319" y="104"/>
                  </a:lnTo>
                  <a:lnTo>
                    <a:pt x="306" y="112"/>
                  </a:lnTo>
                  <a:lnTo>
                    <a:pt x="362" y="245"/>
                  </a:lnTo>
                  <a:lnTo>
                    <a:pt x="397" y="232"/>
                  </a:lnTo>
                  <a:lnTo>
                    <a:pt x="405" y="228"/>
                  </a:lnTo>
                  <a:lnTo>
                    <a:pt x="409" y="219"/>
                  </a:lnTo>
                  <a:lnTo>
                    <a:pt x="404" y="205"/>
                  </a:lnTo>
                  <a:lnTo>
                    <a:pt x="417" y="200"/>
                  </a:lnTo>
                  <a:lnTo>
                    <a:pt x="421" y="190"/>
                  </a:lnTo>
                  <a:lnTo>
                    <a:pt x="392" y="120"/>
                  </a:lnTo>
                  <a:lnTo>
                    <a:pt x="368" y="120"/>
                  </a:lnTo>
                  <a:lnTo>
                    <a:pt x="360" y="101"/>
                  </a:lnTo>
                  <a:lnTo>
                    <a:pt x="326" y="101"/>
                  </a:lnTo>
                  <a:lnTo>
                    <a:pt x="325" y="98"/>
                  </a:lnTo>
                  <a:lnTo>
                    <a:pt x="290" y="46"/>
                  </a:lnTo>
                  <a:lnTo>
                    <a:pt x="240" y="12"/>
                  </a:lnTo>
                  <a:lnTo>
                    <a:pt x="219" y="8"/>
                  </a:lnTo>
                  <a:close/>
                  <a:moveTo>
                    <a:pt x="56" y="215"/>
                  </a:moveTo>
                  <a:lnTo>
                    <a:pt x="41" y="219"/>
                  </a:lnTo>
                  <a:lnTo>
                    <a:pt x="57" y="219"/>
                  </a:lnTo>
                  <a:lnTo>
                    <a:pt x="56" y="215"/>
                  </a:lnTo>
                  <a:close/>
                  <a:moveTo>
                    <a:pt x="381" y="115"/>
                  </a:moveTo>
                  <a:lnTo>
                    <a:pt x="368" y="120"/>
                  </a:lnTo>
                  <a:lnTo>
                    <a:pt x="392" y="120"/>
                  </a:lnTo>
                  <a:lnTo>
                    <a:pt x="391" y="118"/>
                  </a:lnTo>
                  <a:lnTo>
                    <a:pt x="381" y="115"/>
                  </a:lnTo>
                  <a:close/>
                  <a:moveTo>
                    <a:pt x="350" y="95"/>
                  </a:moveTo>
                  <a:lnTo>
                    <a:pt x="342" y="98"/>
                  </a:lnTo>
                  <a:lnTo>
                    <a:pt x="326" y="101"/>
                  </a:lnTo>
                  <a:lnTo>
                    <a:pt x="360" y="101"/>
                  </a:lnTo>
                  <a:lnTo>
                    <a:pt x="360" y="99"/>
                  </a:lnTo>
                  <a:lnTo>
                    <a:pt x="350" y="95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9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75" name="Text Box 3"/>
            <p:cNvSpPr txBox="1">
              <a:spLocks noChangeArrowheads="1"/>
            </p:cNvSpPr>
            <p:nvPr/>
          </p:nvSpPr>
          <p:spPr bwMode="auto">
            <a:xfrm>
              <a:off x="5678" y="-1268"/>
              <a:ext cx="421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dirty="0" smtClean="0">
                  <a:solidFill>
                    <a:srgbClr val="D2232A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</a:t>
              </a:r>
              <a:endParaRPr lang="en-US" sz="19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1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77983" y="822564"/>
            <a:ext cx="6890760" cy="4070715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endParaRPr lang="en-US" sz="2000" b="1" i="1" dirty="0" smtClean="0">
              <a:solidFill>
                <a:srgbClr val="231F2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Jenny: 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new office is pretty.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Tom:  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Pretty? It’s amazing!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Jenny:  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My new computer is OK.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Tom: 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OK? It’s fantastic!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Jenny: 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canteen is good.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Tom: 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Good? It’s wonderful!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4. Jenny:  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My colleagues are OK.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Tom: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OK?   They  are  absolutely fantastic!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5. Jenny: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 working  environment is pleasant.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Tom: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Pleasant? It’s superb!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6. Jenny: 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 view  from  my  office  is nice.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2338" algn="l"/>
              </a:tabLst>
            </a:pPr>
            <a:r>
              <a:rPr lang="en-US" sz="20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Tom: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Nice? It’s gorgeous!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37882" y="0"/>
            <a:ext cx="7506118" cy="623617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r>
              <a:rPr lang="en-US" sz="18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Listen to the conversations between Jenny and Tom. Notice how Tom uses the tones in his replies. Then </a:t>
            </a:r>
            <a:r>
              <a:rPr lang="en-US" sz="1800" b="1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practise</a:t>
            </a:r>
            <a:r>
              <a:rPr lang="en-US" sz="18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 conversation with a partner.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735681"/>
            <a:ext cx="1464667" cy="2284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image227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17606" y="928600"/>
            <a:ext cx="1215059" cy="1839009"/>
          </a:xfrm>
          <a:prstGeom prst="rect">
            <a:avLst/>
          </a:prstGeom>
          <a:noFill/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09646" y="1492344"/>
            <a:ext cx="205173" cy="100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99690" y="2060211"/>
            <a:ext cx="205173" cy="100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04196" y="2689810"/>
            <a:ext cx="205173" cy="100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2224" y="3298177"/>
            <a:ext cx="205173" cy="100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19893" y="3289216"/>
            <a:ext cx="205173" cy="100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74935" y="3914637"/>
            <a:ext cx="205173" cy="100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70186" y="4544189"/>
            <a:ext cx="205173" cy="100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Unit11 (2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8451747" y="874207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6612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4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350835" cy="19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FFFFFF"/>
                </a:solidFill>
                <a:latin typeface="Century" pitchFamily="18" charset="0"/>
                <a:ea typeface="Times New Roman" pitchFamily="18" charset="0"/>
                <a:cs typeface="Calibri" pitchFamily="34" charset="0"/>
              </a:rPr>
              <a:t>land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89649" y="1010652"/>
            <a:ext cx="464649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land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522003" y="1025556"/>
            <a:ext cx="636170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launch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939249" y="1401418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31007" y="420292"/>
            <a:ext cx="139303" cy="43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sz="1000" b="1" dirty="0" smtClean="0">
              <a:solidFill>
                <a:srgbClr val="D2232A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2961861" cy="623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dirty="0" smtClean="0">
                <a:solidFill>
                  <a:srgbClr val="F15A2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Pronunciation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High tones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25494" y="263387"/>
            <a:ext cx="525282" cy="452600"/>
            <a:chOff x="5554" y="-1261"/>
            <a:chExt cx="532" cy="483"/>
          </a:xfrm>
        </p:grpSpPr>
        <p:sp>
          <p:nvSpPr>
            <p:cNvPr id="28676" name="AutoShape 4"/>
            <p:cNvSpPr>
              <a:spLocks/>
            </p:cNvSpPr>
            <p:nvPr/>
          </p:nvSpPr>
          <p:spPr bwMode="auto">
            <a:xfrm>
              <a:off x="5554" y="-1261"/>
              <a:ext cx="421" cy="368"/>
            </a:xfrm>
            <a:custGeom>
              <a:avLst/>
              <a:gdLst>
                <a:gd name="T0" fmla="+- 0 3163 5554"/>
                <a:gd name="T1" fmla="*/ T0 w 421"/>
                <a:gd name="T2" fmla="+- 0 3163 -1261"/>
                <a:gd name="T3" fmla="*/ 3163 h 368"/>
                <a:gd name="T4" fmla="+- 0 18437 5554"/>
                <a:gd name="T5" fmla="*/ T4 w 421"/>
                <a:gd name="T6" fmla="+- 0 18437 -1261"/>
                <a:gd name="T7" fmla="*/ 18437 h 368"/>
              </a:gdLst>
              <a:ahLst/>
              <a:cxnLst>
                <a:cxn ang="0">
                  <a:pos x="53" y="350"/>
                </a:cxn>
                <a:cxn ang="0">
                  <a:pos x="68" y="368"/>
                </a:cxn>
                <a:cxn ang="0">
                  <a:pos x="108" y="350"/>
                </a:cxn>
                <a:cxn ang="0">
                  <a:pos x="118" y="12"/>
                </a:cxn>
                <a:cxn ang="0">
                  <a:pos x="32" y="98"/>
                </a:cxn>
                <a:cxn ang="0">
                  <a:pos x="32" y="219"/>
                </a:cxn>
                <a:cxn ang="0">
                  <a:pos x="21" y="231"/>
                </a:cxn>
                <a:cxn ang="0">
                  <a:pos x="9" y="244"/>
                </a:cxn>
                <a:cxn ang="0">
                  <a:pos x="4" y="271"/>
                </a:cxn>
                <a:cxn ang="0">
                  <a:pos x="30" y="352"/>
                </a:cxn>
                <a:cxn ang="0">
                  <a:pos x="53" y="350"/>
                </a:cxn>
                <a:cxn ang="0">
                  <a:pos x="111" y="349"/>
                </a:cxn>
                <a:cxn ang="0">
                  <a:pos x="41" y="219"/>
                </a:cxn>
                <a:cxn ang="0">
                  <a:pos x="28" y="158"/>
                </a:cxn>
                <a:cxn ang="0">
                  <a:pos x="72" y="53"/>
                </a:cxn>
                <a:cxn ang="0">
                  <a:pos x="180" y="8"/>
                </a:cxn>
                <a:cxn ang="0">
                  <a:pos x="180" y="0"/>
                </a:cxn>
                <a:cxn ang="0">
                  <a:pos x="180" y="8"/>
                </a:cxn>
                <a:cxn ang="0">
                  <a:pos x="285" y="51"/>
                </a:cxn>
                <a:cxn ang="0">
                  <a:pos x="319" y="104"/>
                </a:cxn>
                <a:cxn ang="0">
                  <a:pos x="362" y="245"/>
                </a:cxn>
                <a:cxn ang="0">
                  <a:pos x="405" y="228"/>
                </a:cxn>
                <a:cxn ang="0">
                  <a:pos x="404" y="205"/>
                </a:cxn>
                <a:cxn ang="0">
                  <a:pos x="421" y="190"/>
                </a:cxn>
                <a:cxn ang="0">
                  <a:pos x="368" y="120"/>
                </a:cxn>
                <a:cxn ang="0">
                  <a:pos x="326" y="101"/>
                </a:cxn>
                <a:cxn ang="0">
                  <a:pos x="290" y="46"/>
                </a:cxn>
                <a:cxn ang="0">
                  <a:pos x="219" y="8"/>
                </a:cxn>
                <a:cxn ang="0">
                  <a:pos x="41" y="219"/>
                </a:cxn>
                <a:cxn ang="0">
                  <a:pos x="56" y="215"/>
                </a:cxn>
                <a:cxn ang="0">
                  <a:pos x="368" y="120"/>
                </a:cxn>
                <a:cxn ang="0">
                  <a:pos x="391" y="118"/>
                </a:cxn>
                <a:cxn ang="0">
                  <a:pos x="350" y="95"/>
                </a:cxn>
                <a:cxn ang="0">
                  <a:pos x="326" y="101"/>
                </a:cxn>
                <a:cxn ang="0">
                  <a:pos x="360" y="99"/>
                </a:cxn>
              </a:cxnLst>
              <a:rect l="T1" t="T3" r="T5" b="T7"/>
              <a:pathLst>
                <a:path w="421" h="368">
                  <a:moveTo>
                    <a:pt x="108" y="350"/>
                  </a:moveTo>
                  <a:lnTo>
                    <a:pt x="53" y="350"/>
                  </a:lnTo>
                  <a:lnTo>
                    <a:pt x="58" y="364"/>
                  </a:lnTo>
                  <a:lnTo>
                    <a:pt x="68" y="368"/>
                  </a:lnTo>
                  <a:lnTo>
                    <a:pt x="76" y="365"/>
                  </a:lnTo>
                  <a:lnTo>
                    <a:pt x="108" y="350"/>
                  </a:lnTo>
                  <a:close/>
                  <a:moveTo>
                    <a:pt x="180" y="0"/>
                  </a:moveTo>
                  <a:lnTo>
                    <a:pt x="118" y="12"/>
                  </a:lnTo>
                  <a:lnTo>
                    <a:pt x="66" y="47"/>
                  </a:lnTo>
                  <a:lnTo>
                    <a:pt x="32" y="98"/>
                  </a:lnTo>
                  <a:lnTo>
                    <a:pt x="20" y="157"/>
                  </a:lnTo>
                  <a:lnTo>
                    <a:pt x="32" y="219"/>
                  </a:lnTo>
                  <a:lnTo>
                    <a:pt x="34" y="222"/>
                  </a:lnTo>
                  <a:lnTo>
                    <a:pt x="21" y="231"/>
                  </a:lnTo>
                  <a:lnTo>
                    <a:pt x="13" y="234"/>
                  </a:lnTo>
                  <a:lnTo>
                    <a:pt x="9" y="244"/>
                  </a:lnTo>
                  <a:lnTo>
                    <a:pt x="17" y="265"/>
                  </a:lnTo>
                  <a:lnTo>
                    <a:pt x="4" y="271"/>
                  </a:lnTo>
                  <a:lnTo>
                    <a:pt x="0" y="280"/>
                  </a:lnTo>
                  <a:lnTo>
                    <a:pt x="30" y="352"/>
                  </a:lnTo>
                  <a:lnTo>
                    <a:pt x="40" y="356"/>
                  </a:lnTo>
                  <a:lnTo>
                    <a:pt x="53" y="350"/>
                  </a:lnTo>
                  <a:lnTo>
                    <a:pt x="108" y="350"/>
                  </a:lnTo>
                  <a:lnTo>
                    <a:pt x="111" y="349"/>
                  </a:lnTo>
                  <a:lnTo>
                    <a:pt x="57" y="219"/>
                  </a:lnTo>
                  <a:lnTo>
                    <a:pt x="41" y="219"/>
                  </a:lnTo>
                  <a:lnTo>
                    <a:pt x="40" y="216"/>
                  </a:lnTo>
                  <a:lnTo>
                    <a:pt x="28" y="158"/>
                  </a:lnTo>
                  <a:lnTo>
                    <a:pt x="40" y="101"/>
                  </a:lnTo>
                  <a:lnTo>
                    <a:pt x="72" y="53"/>
                  </a:lnTo>
                  <a:lnTo>
                    <a:pt x="121" y="20"/>
                  </a:lnTo>
                  <a:lnTo>
                    <a:pt x="180" y="8"/>
                  </a:lnTo>
                  <a:lnTo>
                    <a:pt x="219" y="8"/>
                  </a:lnTo>
                  <a:lnTo>
                    <a:pt x="180" y="0"/>
                  </a:lnTo>
                  <a:close/>
                  <a:moveTo>
                    <a:pt x="219" y="8"/>
                  </a:moveTo>
                  <a:lnTo>
                    <a:pt x="180" y="8"/>
                  </a:lnTo>
                  <a:lnTo>
                    <a:pt x="236" y="20"/>
                  </a:lnTo>
                  <a:lnTo>
                    <a:pt x="285" y="51"/>
                  </a:lnTo>
                  <a:lnTo>
                    <a:pt x="318" y="101"/>
                  </a:lnTo>
                  <a:lnTo>
                    <a:pt x="319" y="104"/>
                  </a:lnTo>
                  <a:lnTo>
                    <a:pt x="306" y="112"/>
                  </a:lnTo>
                  <a:lnTo>
                    <a:pt x="362" y="245"/>
                  </a:lnTo>
                  <a:lnTo>
                    <a:pt x="397" y="232"/>
                  </a:lnTo>
                  <a:lnTo>
                    <a:pt x="405" y="228"/>
                  </a:lnTo>
                  <a:lnTo>
                    <a:pt x="409" y="219"/>
                  </a:lnTo>
                  <a:lnTo>
                    <a:pt x="404" y="205"/>
                  </a:lnTo>
                  <a:lnTo>
                    <a:pt x="417" y="200"/>
                  </a:lnTo>
                  <a:lnTo>
                    <a:pt x="421" y="190"/>
                  </a:lnTo>
                  <a:lnTo>
                    <a:pt x="392" y="120"/>
                  </a:lnTo>
                  <a:lnTo>
                    <a:pt x="368" y="120"/>
                  </a:lnTo>
                  <a:lnTo>
                    <a:pt x="360" y="101"/>
                  </a:lnTo>
                  <a:lnTo>
                    <a:pt x="326" y="101"/>
                  </a:lnTo>
                  <a:lnTo>
                    <a:pt x="325" y="98"/>
                  </a:lnTo>
                  <a:lnTo>
                    <a:pt x="290" y="46"/>
                  </a:lnTo>
                  <a:lnTo>
                    <a:pt x="240" y="12"/>
                  </a:lnTo>
                  <a:lnTo>
                    <a:pt x="219" y="8"/>
                  </a:lnTo>
                  <a:close/>
                  <a:moveTo>
                    <a:pt x="56" y="215"/>
                  </a:moveTo>
                  <a:lnTo>
                    <a:pt x="41" y="219"/>
                  </a:lnTo>
                  <a:lnTo>
                    <a:pt x="57" y="219"/>
                  </a:lnTo>
                  <a:lnTo>
                    <a:pt x="56" y="215"/>
                  </a:lnTo>
                  <a:close/>
                  <a:moveTo>
                    <a:pt x="381" y="115"/>
                  </a:moveTo>
                  <a:lnTo>
                    <a:pt x="368" y="120"/>
                  </a:lnTo>
                  <a:lnTo>
                    <a:pt x="392" y="120"/>
                  </a:lnTo>
                  <a:lnTo>
                    <a:pt x="391" y="118"/>
                  </a:lnTo>
                  <a:lnTo>
                    <a:pt x="381" y="115"/>
                  </a:lnTo>
                  <a:close/>
                  <a:moveTo>
                    <a:pt x="350" y="95"/>
                  </a:moveTo>
                  <a:lnTo>
                    <a:pt x="342" y="98"/>
                  </a:lnTo>
                  <a:lnTo>
                    <a:pt x="326" y="101"/>
                  </a:lnTo>
                  <a:lnTo>
                    <a:pt x="360" y="101"/>
                  </a:lnTo>
                  <a:lnTo>
                    <a:pt x="360" y="99"/>
                  </a:lnTo>
                  <a:lnTo>
                    <a:pt x="350" y="95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900" dirty="0"/>
            </a:p>
          </p:txBody>
        </p:sp>
        <p:sp>
          <p:nvSpPr>
            <p:cNvPr id="28675" name="Text Box 3"/>
            <p:cNvSpPr txBox="1">
              <a:spLocks noChangeArrowheads="1"/>
            </p:cNvSpPr>
            <p:nvPr/>
          </p:nvSpPr>
          <p:spPr bwMode="auto">
            <a:xfrm>
              <a:off x="5665" y="-1250"/>
              <a:ext cx="421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dirty="0" smtClean="0">
                  <a:solidFill>
                    <a:srgbClr val="D2232A"/>
                  </a:solidFill>
                  <a:latin typeface="Arial Black" pitchFamily="34" charset="0"/>
                  <a:cs typeface="Calibri" pitchFamily="34" charset="0"/>
                </a:rPr>
                <a:t>5</a:t>
              </a:r>
              <a:endParaRPr lang="en-US" sz="19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1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07736" y="-9987"/>
            <a:ext cx="7339371" cy="623617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The responses to the pairs of sentences are the same but the speakers have opposite attitudes. Listen, draw arrows to show the tones, then repeat.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772279" y="643283"/>
            <a:ext cx="3317105" cy="753772"/>
            <a:chOff x="634" y="353"/>
            <a:chExt cx="4766" cy="945"/>
          </a:xfrm>
        </p:grpSpPr>
        <p:sp>
          <p:nvSpPr>
            <p:cNvPr id="29699" name="AutoShape 3"/>
            <p:cNvSpPr>
              <a:spLocks/>
            </p:cNvSpPr>
            <p:nvPr/>
          </p:nvSpPr>
          <p:spPr bwMode="auto">
            <a:xfrm>
              <a:off x="957" y="353"/>
              <a:ext cx="4345" cy="945"/>
            </a:xfrm>
            <a:custGeom>
              <a:avLst/>
              <a:gdLst>
                <a:gd name="G0" fmla="+- 0 0 0"/>
                <a:gd name="G1" fmla="+- 0 0 0"/>
                <a:gd name="G2" fmla="+- 0 0 0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0 0 0"/>
                <a:gd name="G9" fmla="+- 0 0 0"/>
                <a:gd name="G10" fmla="+- 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0 0"/>
                <a:gd name="G29" fmla="sin 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0"/>
                <a:gd name="G36" fmla="sin G34 0"/>
                <a:gd name="G37" fmla="+/ 0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0 G39"/>
                <a:gd name="G43" fmla="sin 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+- 0 3163 957"/>
                <a:gd name="T5" fmla="*/ T4 w 4345"/>
                <a:gd name="T6" fmla="+- 0 3163 165"/>
                <a:gd name="T7" fmla="*/ 3163 h 945"/>
                <a:gd name="T8" fmla="+- 0 18437 957"/>
                <a:gd name="T9" fmla="*/ T8 w 4345"/>
                <a:gd name="T10" fmla="+- 0 18437 165"/>
                <a:gd name="T11" fmla="*/ 18437 h 945"/>
              </a:gdLst>
              <a:ahLst/>
              <a:cxnLst>
                <a:cxn ang="0">
                  <a:pos x="0" y="0"/>
                </a:cxn>
                <a:cxn ang="0">
                  <a:pos x="60" y="866"/>
                </a:cxn>
                <a:cxn ang="0">
                  <a:pos x="955" y="917"/>
                </a:cxn>
                <a:cxn ang="0">
                  <a:pos x="1700" y="941"/>
                </a:cxn>
                <a:cxn ang="0">
                  <a:pos x="2696" y="945"/>
                </a:cxn>
                <a:cxn ang="0">
                  <a:pos x="4345" y="935"/>
                </a:cxn>
                <a:cxn ang="0">
                  <a:pos x="4345" y="233"/>
                </a:cxn>
                <a:cxn ang="0">
                  <a:pos x="2681" y="233"/>
                </a:cxn>
                <a:cxn ang="0">
                  <a:pos x="1674" y="228"/>
                </a:cxn>
                <a:cxn ang="0">
                  <a:pos x="916" y="157"/>
                </a:cxn>
                <a:cxn ang="0">
                  <a:pos x="0" y="0"/>
                </a:cxn>
                <a:cxn ang="0">
                  <a:pos x="4345" y="187"/>
                </a:cxn>
                <a:cxn ang="0">
                  <a:pos x="2681" y="233"/>
                </a:cxn>
                <a:cxn ang="0">
                  <a:pos x="4345" y="233"/>
                </a:cxn>
                <a:cxn ang="0">
                  <a:pos x="4345" y="187"/>
                </a:cxn>
              </a:cxnLst>
              <a:rect l="T5" t="T7" r="T9" b="T11"/>
              <a:pathLst>
                <a:path w="4345" h="945">
                  <a:moveTo>
                    <a:pt x="0" y="0"/>
                  </a:moveTo>
                  <a:lnTo>
                    <a:pt x="60" y="866"/>
                  </a:lnTo>
                  <a:lnTo>
                    <a:pt x="955" y="917"/>
                  </a:lnTo>
                  <a:lnTo>
                    <a:pt x="1700" y="941"/>
                  </a:lnTo>
                  <a:lnTo>
                    <a:pt x="2696" y="945"/>
                  </a:lnTo>
                  <a:lnTo>
                    <a:pt x="4345" y="935"/>
                  </a:lnTo>
                  <a:lnTo>
                    <a:pt x="4345" y="233"/>
                  </a:lnTo>
                  <a:lnTo>
                    <a:pt x="2681" y="233"/>
                  </a:lnTo>
                  <a:lnTo>
                    <a:pt x="1674" y="228"/>
                  </a:lnTo>
                  <a:lnTo>
                    <a:pt x="916" y="157"/>
                  </a:lnTo>
                  <a:lnTo>
                    <a:pt x="0" y="0"/>
                  </a:lnTo>
                  <a:close/>
                  <a:moveTo>
                    <a:pt x="4345" y="187"/>
                  </a:moveTo>
                  <a:lnTo>
                    <a:pt x="2681" y="233"/>
                  </a:lnTo>
                  <a:lnTo>
                    <a:pt x="4345" y="233"/>
                  </a:lnTo>
                  <a:lnTo>
                    <a:pt x="4345" y="187"/>
                  </a:lnTo>
                  <a:close/>
                </a:path>
              </a:pathLst>
            </a:custGeom>
            <a:solidFill>
              <a:srgbClr val="D5CF9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1" name="Text Box 5"/>
            <p:cNvSpPr txBox="1">
              <a:spLocks noChangeArrowheads="1"/>
            </p:cNvSpPr>
            <p:nvPr/>
          </p:nvSpPr>
          <p:spPr bwMode="auto">
            <a:xfrm>
              <a:off x="634" y="516"/>
              <a:ext cx="4766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lvl="1" fontAlgn="base">
                <a:spcBef>
                  <a:spcPts val="886"/>
                </a:spcBef>
                <a:spcAft>
                  <a:spcPts val="754"/>
                </a:spcAft>
              </a:pPr>
              <a:r>
                <a:rPr lang="en-US" sz="1600" b="1" dirty="0" smtClean="0">
                  <a:solidFill>
                    <a:srgbClr val="F5821F"/>
                  </a:solidFill>
                  <a:latin typeface="Calibri" pitchFamily="34" charset="0"/>
                  <a:cs typeface="Arial" pitchFamily="34" charset="0"/>
                </a:rPr>
                <a:t>a </a:t>
              </a:r>
              <a:r>
                <a:rPr lang="en-US" sz="1600" b="1" baseline="-25000" dirty="0" smtClean="0">
                  <a:solidFill>
                    <a:srgbClr val="231F20"/>
                  </a:solidFill>
                  <a:latin typeface="Calibri" pitchFamily="34" charset="0"/>
                  <a:cs typeface="Arial" pitchFamily="34" charset="0"/>
                </a:rPr>
                <a:t>· 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231F20"/>
                  </a:solidFill>
                  <a:effectLst/>
                  <a:latin typeface="Calibri" pitchFamily="34" charset="0"/>
                  <a:cs typeface="Arial" pitchFamily="34" charset="0"/>
                </a:rPr>
                <a:t>They offered us Thai food.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lvl="2" fontAlgn="base">
                <a:spcBef>
                  <a:spcPct val="0"/>
                </a:spcBef>
                <a:spcAft>
                  <a:spcPct val="0"/>
                </a:spcAft>
                <a:buClr>
                  <a:srgbClr val="231F20"/>
                </a:buClr>
                <a:buFont typeface="Calibri" pitchFamily="34" charset="0"/>
                <a:buChar char="·"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231F20"/>
                  </a:solidFill>
                  <a:effectLst/>
                  <a:latin typeface="Calibri" pitchFamily="34" charset="0"/>
                  <a:cs typeface="Arial" pitchFamily="34" charset="0"/>
                </a:rPr>
                <a:t>Delicious.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40425" y="1041960"/>
            <a:ext cx="195234" cy="1373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4600525" y="612243"/>
            <a:ext cx="3659156" cy="865592"/>
            <a:chOff x="4143" y="2"/>
            <a:chExt cx="7047" cy="1280"/>
          </a:xfrm>
        </p:grpSpPr>
        <p:sp>
          <p:nvSpPr>
            <p:cNvPr id="29703" name="AutoShape 7"/>
            <p:cNvSpPr>
              <a:spLocks/>
            </p:cNvSpPr>
            <p:nvPr/>
          </p:nvSpPr>
          <p:spPr bwMode="auto">
            <a:xfrm>
              <a:off x="4429" y="2"/>
              <a:ext cx="5421" cy="1133"/>
            </a:xfrm>
            <a:custGeom>
              <a:avLst/>
              <a:gdLst>
                <a:gd name="G0" fmla="+- 0 0 0"/>
                <a:gd name="G1" fmla="+- 0 0 0"/>
                <a:gd name="G2" fmla="+- 0 0 0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0 0 0"/>
                <a:gd name="G9" fmla="+- 0 0 0"/>
                <a:gd name="G10" fmla="+- 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0 0"/>
                <a:gd name="G29" fmla="sin 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0"/>
                <a:gd name="G36" fmla="sin G34 0"/>
                <a:gd name="G37" fmla="+/ 0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0 G39"/>
                <a:gd name="G43" fmla="sin 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+- 0 3163 5443"/>
                <a:gd name="T5" fmla="*/ T4 w 4598"/>
                <a:gd name="T6" fmla="+- 0 3163 165"/>
                <a:gd name="T7" fmla="*/ 3163 h 945"/>
                <a:gd name="T8" fmla="+- 0 18437 5443"/>
                <a:gd name="T9" fmla="*/ T8 w 4598"/>
                <a:gd name="T10" fmla="+- 0 18437 165"/>
                <a:gd name="T11" fmla="*/ 18437 h 945"/>
              </a:gdLst>
              <a:ahLst/>
              <a:cxnLst>
                <a:cxn ang="0">
                  <a:pos x="0" y="187"/>
                </a:cxn>
                <a:cxn ang="0">
                  <a:pos x="0" y="935"/>
                </a:cxn>
                <a:cxn ang="0">
                  <a:pos x="1745" y="945"/>
                </a:cxn>
                <a:cxn ang="0">
                  <a:pos x="2799" y="941"/>
                </a:cxn>
                <a:cxn ang="0">
                  <a:pos x="3587" y="917"/>
                </a:cxn>
                <a:cxn ang="0">
                  <a:pos x="4535" y="866"/>
                </a:cxn>
                <a:cxn ang="0">
                  <a:pos x="4581" y="233"/>
                </a:cxn>
                <a:cxn ang="0">
                  <a:pos x="1761" y="233"/>
                </a:cxn>
                <a:cxn ang="0">
                  <a:pos x="0" y="187"/>
                </a:cxn>
                <a:cxn ang="0">
                  <a:pos x="4598" y="0"/>
                </a:cxn>
                <a:cxn ang="0">
                  <a:pos x="3628" y="157"/>
                </a:cxn>
                <a:cxn ang="0">
                  <a:pos x="2826" y="228"/>
                </a:cxn>
                <a:cxn ang="0">
                  <a:pos x="1761" y="233"/>
                </a:cxn>
                <a:cxn ang="0">
                  <a:pos x="4581" y="233"/>
                </a:cxn>
                <a:cxn ang="0">
                  <a:pos x="4598" y="0"/>
                </a:cxn>
              </a:cxnLst>
              <a:rect l="T5" t="T7" r="T9" b="T11"/>
              <a:pathLst>
                <a:path w="4598" h="945">
                  <a:moveTo>
                    <a:pt x="0" y="187"/>
                  </a:moveTo>
                  <a:lnTo>
                    <a:pt x="0" y="935"/>
                  </a:lnTo>
                  <a:lnTo>
                    <a:pt x="1745" y="945"/>
                  </a:lnTo>
                  <a:lnTo>
                    <a:pt x="2799" y="941"/>
                  </a:lnTo>
                  <a:lnTo>
                    <a:pt x="3587" y="917"/>
                  </a:lnTo>
                  <a:lnTo>
                    <a:pt x="4535" y="866"/>
                  </a:lnTo>
                  <a:lnTo>
                    <a:pt x="4581" y="233"/>
                  </a:lnTo>
                  <a:lnTo>
                    <a:pt x="1761" y="233"/>
                  </a:lnTo>
                  <a:lnTo>
                    <a:pt x="0" y="187"/>
                  </a:lnTo>
                  <a:close/>
                  <a:moveTo>
                    <a:pt x="4598" y="0"/>
                  </a:moveTo>
                  <a:lnTo>
                    <a:pt x="3628" y="157"/>
                  </a:lnTo>
                  <a:lnTo>
                    <a:pt x="2826" y="228"/>
                  </a:lnTo>
                  <a:lnTo>
                    <a:pt x="1761" y="233"/>
                  </a:lnTo>
                  <a:lnTo>
                    <a:pt x="4581" y="233"/>
                  </a:lnTo>
                  <a:lnTo>
                    <a:pt x="4598" y="0"/>
                  </a:lnTo>
                  <a:close/>
                </a:path>
              </a:pathLst>
            </a:custGeom>
            <a:solidFill>
              <a:srgbClr val="D5CF9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4" name="Freeform 8"/>
            <p:cNvSpPr>
              <a:spLocks/>
            </p:cNvSpPr>
            <p:nvPr/>
          </p:nvSpPr>
          <p:spPr bwMode="auto">
            <a:xfrm>
              <a:off x="6508" y="728"/>
              <a:ext cx="60" cy="7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1" y="5"/>
                </a:cxn>
                <a:cxn ang="0">
                  <a:pos x="8" y="16"/>
                </a:cxn>
                <a:cxn ang="0">
                  <a:pos x="17" y="24"/>
                </a:cxn>
                <a:cxn ang="0">
                  <a:pos x="28" y="30"/>
                </a:cxn>
                <a:cxn ang="0">
                  <a:pos x="39" y="34"/>
                </a:cxn>
                <a:cxn ang="0">
                  <a:pos x="35" y="38"/>
                </a:cxn>
                <a:cxn ang="0">
                  <a:pos x="20" y="49"/>
                </a:cxn>
                <a:cxn ang="0">
                  <a:pos x="10" y="55"/>
                </a:cxn>
                <a:cxn ang="0">
                  <a:pos x="6" y="71"/>
                </a:cxn>
                <a:cxn ang="0">
                  <a:pos x="10" y="77"/>
                </a:cxn>
                <a:cxn ang="0">
                  <a:pos x="24" y="72"/>
                </a:cxn>
                <a:cxn ang="0">
                  <a:pos x="30" y="64"/>
                </a:cxn>
                <a:cxn ang="0">
                  <a:pos x="44" y="52"/>
                </a:cxn>
                <a:cxn ang="0">
                  <a:pos x="51" y="45"/>
                </a:cxn>
                <a:cxn ang="0">
                  <a:pos x="59" y="32"/>
                </a:cxn>
                <a:cxn ang="0">
                  <a:pos x="57" y="27"/>
                </a:cxn>
                <a:cxn ang="0">
                  <a:pos x="53" y="26"/>
                </a:cxn>
                <a:cxn ang="0">
                  <a:pos x="40" y="22"/>
                </a:cxn>
                <a:cxn ang="0">
                  <a:pos x="27" y="18"/>
                </a:cxn>
                <a:cxn ang="0">
                  <a:pos x="15" y="12"/>
                </a:cxn>
                <a:cxn ang="0">
                  <a:pos x="5" y="2"/>
                </a:cxn>
                <a:cxn ang="0">
                  <a:pos x="4" y="0"/>
                </a:cxn>
              </a:cxnLst>
              <a:rect l="0" t="0" r="r" b="b"/>
              <a:pathLst>
                <a:path w="60" h="78">
                  <a:moveTo>
                    <a:pt x="4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8" y="16"/>
                  </a:lnTo>
                  <a:lnTo>
                    <a:pt x="17" y="24"/>
                  </a:lnTo>
                  <a:lnTo>
                    <a:pt x="28" y="30"/>
                  </a:lnTo>
                  <a:lnTo>
                    <a:pt x="39" y="34"/>
                  </a:lnTo>
                  <a:lnTo>
                    <a:pt x="35" y="38"/>
                  </a:lnTo>
                  <a:lnTo>
                    <a:pt x="20" y="49"/>
                  </a:lnTo>
                  <a:lnTo>
                    <a:pt x="10" y="55"/>
                  </a:lnTo>
                  <a:lnTo>
                    <a:pt x="6" y="71"/>
                  </a:lnTo>
                  <a:lnTo>
                    <a:pt x="10" y="77"/>
                  </a:lnTo>
                  <a:lnTo>
                    <a:pt x="24" y="72"/>
                  </a:lnTo>
                  <a:lnTo>
                    <a:pt x="30" y="64"/>
                  </a:lnTo>
                  <a:lnTo>
                    <a:pt x="44" y="52"/>
                  </a:lnTo>
                  <a:lnTo>
                    <a:pt x="51" y="45"/>
                  </a:lnTo>
                  <a:lnTo>
                    <a:pt x="59" y="32"/>
                  </a:lnTo>
                  <a:lnTo>
                    <a:pt x="57" y="27"/>
                  </a:lnTo>
                  <a:lnTo>
                    <a:pt x="53" y="26"/>
                  </a:lnTo>
                  <a:lnTo>
                    <a:pt x="40" y="22"/>
                  </a:lnTo>
                  <a:lnTo>
                    <a:pt x="27" y="18"/>
                  </a:lnTo>
                  <a:lnTo>
                    <a:pt x="15" y="12"/>
                  </a:lnTo>
                  <a:lnTo>
                    <a:pt x="5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27AAE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5" name="AutoShape 9"/>
            <p:cNvSpPr>
              <a:spLocks/>
            </p:cNvSpPr>
            <p:nvPr/>
          </p:nvSpPr>
          <p:spPr bwMode="auto">
            <a:xfrm>
              <a:off x="6695" y="653"/>
              <a:ext cx="191" cy="31"/>
            </a:xfrm>
            <a:custGeom>
              <a:avLst/>
              <a:gdLst>
                <a:gd name="G0" fmla="+- 0 0 0"/>
                <a:gd name="G1" fmla="+- 0 0 0"/>
                <a:gd name="G2" fmla="+- 0 0 0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0 0 0"/>
                <a:gd name="G9" fmla="+- 0 0 0"/>
                <a:gd name="G10" fmla="+- 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0 0"/>
                <a:gd name="G29" fmla="sin 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0"/>
                <a:gd name="G36" fmla="sin G34 0"/>
                <a:gd name="G37" fmla="+/ 0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0 G39"/>
                <a:gd name="G43" fmla="sin 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+- 0 3163 6336"/>
                <a:gd name="T5" fmla="*/ T4 w 191"/>
                <a:gd name="T6" fmla="+- 0 3163 756"/>
                <a:gd name="T7" fmla="*/ 3163 h 31"/>
                <a:gd name="T8" fmla="+- 0 18437 6336"/>
                <a:gd name="T9" fmla="*/ T8 w 191"/>
                <a:gd name="T10" fmla="+- 0 18437 756"/>
                <a:gd name="T11" fmla="*/ 18437 h 31"/>
              </a:gdLst>
              <a:ahLst/>
              <a:cxnLst>
                <a:cxn ang="0">
                  <a:pos x="34" y="0"/>
                </a:cxn>
                <a:cxn ang="0">
                  <a:pos x="6" y="5"/>
                </a:cxn>
                <a:cxn ang="0">
                  <a:pos x="0" y="11"/>
                </a:cxn>
                <a:cxn ang="0">
                  <a:pos x="2" y="27"/>
                </a:cxn>
                <a:cxn ang="0">
                  <a:pos x="9" y="30"/>
                </a:cxn>
                <a:cxn ang="0">
                  <a:pos x="21" y="31"/>
                </a:cxn>
                <a:cxn ang="0">
                  <a:pos x="34" y="31"/>
                </a:cxn>
                <a:cxn ang="0">
                  <a:pos x="47" y="29"/>
                </a:cxn>
                <a:cxn ang="0">
                  <a:pos x="63" y="27"/>
                </a:cxn>
                <a:cxn ang="0">
                  <a:pos x="126" y="19"/>
                </a:cxn>
                <a:cxn ang="0">
                  <a:pos x="157" y="15"/>
                </a:cxn>
                <a:cxn ang="0">
                  <a:pos x="185" y="13"/>
                </a:cxn>
                <a:cxn ang="0">
                  <a:pos x="191" y="9"/>
                </a:cxn>
                <a:cxn ang="0">
                  <a:pos x="190" y="4"/>
                </a:cxn>
                <a:cxn ang="0">
                  <a:pos x="184" y="4"/>
                </a:cxn>
                <a:cxn ang="0">
                  <a:pos x="129" y="3"/>
                </a:cxn>
                <a:cxn ang="0">
                  <a:pos x="76" y="0"/>
                </a:cxn>
                <a:cxn ang="0">
                  <a:pos x="34" y="0"/>
                </a:cxn>
                <a:cxn ang="0">
                  <a:pos x="190" y="1"/>
                </a:cxn>
                <a:cxn ang="0">
                  <a:pos x="184" y="4"/>
                </a:cxn>
                <a:cxn ang="0">
                  <a:pos x="190" y="4"/>
                </a:cxn>
                <a:cxn ang="0">
                  <a:pos x="190" y="1"/>
                </a:cxn>
              </a:cxnLst>
              <a:rect l="T5" t="T7" r="T9" b="T11"/>
              <a:pathLst>
                <a:path w="191" h="31">
                  <a:moveTo>
                    <a:pt x="34" y="0"/>
                  </a:moveTo>
                  <a:lnTo>
                    <a:pt x="6" y="5"/>
                  </a:lnTo>
                  <a:lnTo>
                    <a:pt x="0" y="11"/>
                  </a:lnTo>
                  <a:lnTo>
                    <a:pt x="2" y="27"/>
                  </a:lnTo>
                  <a:lnTo>
                    <a:pt x="9" y="30"/>
                  </a:lnTo>
                  <a:lnTo>
                    <a:pt x="21" y="31"/>
                  </a:lnTo>
                  <a:lnTo>
                    <a:pt x="34" y="31"/>
                  </a:lnTo>
                  <a:lnTo>
                    <a:pt x="47" y="29"/>
                  </a:lnTo>
                  <a:lnTo>
                    <a:pt x="63" y="27"/>
                  </a:lnTo>
                  <a:lnTo>
                    <a:pt x="126" y="19"/>
                  </a:lnTo>
                  <a:lnTo>
                    <a:pt x="157" y="15"/>
                  </a:lnTo>
                  <a:lnTo>
                    <a:pt x="185" y="13"/>
                  </a:lnTo>
                  <a:lnTo>
                    <a:pt x="191" y="9"/>
                  </a:lnTo>
                  <a:lnTo>
                    <a:pt x="190" y="4"/>
                  </a:lnTo>
                  <a:lnTo>
                    <a:pt x="184" y="4"/>
                  </a:lnTo>
                  <a:lnTo>
                    <a:pt x="129" y="3"/>
                  </a:lnTo>
                  <a:lnTo>
                    <a:pt x="76" y="0"/>
                  </a:lnTo>
                  <a:lnTo>
                    <a:pt x="34" y="0"/>
                  </a:lnTo>
                  <a:close/>
                  <a:moveTo>
                    <a:pt x="190" y="1"/>
                  </a:moveTo>
                  <a:lnTo>
                    <a:pt x="184" y="4"/>
                  </a:lnTo>
                  <a:lnTo>
                    <a:pt x="190" y="4"/>
                  </a:lnTo>
                  <a:lnTo>
                    <a:pt x="190" y="1"/>
                  </a:lnTo>
                  <a:close/>
                </a:path>
              </a:pathLst>
            </a:custGeom>
            <a:solidFill>
              <a:srgbClr val="27AAE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6" name="Text Box 10"/>
            <p:cNvSpPr txBox="1">
              <a:spLocks noChangeArrowheads="1"/>
            </p:cNvSpPr>
            <p:nvPr/>
          </p:nvSpPr>
          <p:spPr bwMode="auto">
            <a:xfrm>
              <a:off x="4143" y="187"/>
              <a:ext cx="7047" cy="1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lvl="1" fontAlgn="base">
                <a:lnSpc>
                  <a:spcPct val="126000"/>
                </a:lnSpc>
                <a:spcBef>
                  <a:spcPts val="886"/>
                </a:spcBef>
                <a:spcAft>
                  <a:spcPts val="754"/>
                </a:spcAf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F5821F"/>
                  </a:solidFill>
                  <a:effectLst/>
                  <a:latin typeface="Calibri" pitchFamily="34" charset="0"/>
                  <a:cs typeface="Arial" pitchFamily="34" charset="0"/>
                </a:rPr>
                <a:t>b </a:t>
              </a:r>
              <a:r>
                <a:rPr kumimoji="0" lang="en-US" sz="1600" b="1" i="0" u="none" strike="noStrike" cap="none" normalizeH="0" baseline="-25000" dirty="0" smtClean="0">
                  <a:ln>
                    <a:noFill/>
                  </a:ln>
                  <a:solidFill>
                    <a:srgbClr val="231F20"/>
                  </a:solidFill>
                  <a:effectLst/>
                  <a:latin typeface="Calibri" pitchFamily="34" charset="0"/>
                  <a:cs typeface="Arial" pitchFamily="34" charset="0"/>
                </a:rPr>
                <a:t>· 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231F20"/>
                  </a:solidFill>
                  <a:effectLst/>
                  <a:latin typeface="Calibri" pitchFamily="34" charset="0"/>
                  <a:cs typeface="Arial" pitchFamily="34" charset="0"/>
                </a:rPr>
                <a:t>We had some old slices of bread.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lvl="2" fontAlgn="base">
                <a:lnSpc>
                  <a:spcPct val="12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31F20"/>
                </a:buClr>
                <a:buFont typeface="Calibri" pitchFamily="34" charset="0"/>
                <a:buChar char="·"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231F20"/>
                  </a:solidFill>
                  <a:effectLst/>
                  <a:latin typeface="Calibri" pitchFamily="34" charset="0"/>
                  <a:cs typeface="Arial" pitchFamily="34" charset="0"/>
                </a:rPr>
                <a:t>Delicious.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39212" y="1477983"/>
          <a:ext cx="8712909" cy="3352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2529"/>
                <a:gridCol w="3878663"/>
                <a:gridCol w="341644"/>
                <a:gridCol w="4170073"/>
              </a:tblGrid>
              <a:tr h="608170">
                <a:tc>
                  <a:txBody>
                    <a:bodyPr/>
                    <a:lstStyle/>
                    <a:p>
                      <a:pPr marL="125095" marR="125095" algn="just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5821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1a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just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They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have a new air-conditioner.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Char char="·"/>
                        <a:tabLst>
                          <a:tab pos="132715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Brilliant.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5821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1b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1600" b="1" spc="-2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There’s </a:t>
                      </a:r>
                      <a:r>
                        <a:rPr lang="en-US" sz="16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going to be an electricity cut </a:t>
                      </a:r>
                      <a:r>
                        <a:rPr lang="en-US" sz="1600" b="1" spc="1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spc="-1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today.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Brilliant.</a:t>
                      </a:r>
                      <a:endParaRPr lang="en-US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608170">
                <a:tc>
                  <a:txBody>
                    <a:bodyPr/>
                    <a:lstStyle/>
                    <a:p>
                      <a:pPr marL="125095" marR="125095" algn="just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5821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2a</a:t>
                      </a:r>
                      <a:endParaRPr lang="en-US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got the</a:t>
                      </a:r>
                      <a:r>
                        <a:rPr lang="en-US" sz="2000" b="1" spc="8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sack.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28270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Well</a:t>
                      </a:r>
                      <a:r>
                        <a:rPr lang="en-US" sz="2000" b="1" spc="-4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done.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5821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2b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en-US" sz="20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got</a:t>
                      </a:r>
                      <a:r>
                        <a:rPr lang="en-US" sz="20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</a:t>
                      </a:r>
                      <a:r>
                        <a:rPr lang="en-US" sz="20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promotion</a:t>
                      </a:r>
                      <a:r>
                        <a:rPr lang="en-US" sz="20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again.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28270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Well</a:t>
                      </a:r>
                      <a:r>
                        <a:rPr lang="en-US" sz="2000" b="1" spc="-4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done.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608170">
                <a:tc>
                  <a:txBody>
                    <a:bodyPr/>
                    <a:lstStyle/>
                    <a:p>
                      <a:pPr marL="125095" marR="125095" algn="just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5821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3a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got an A in the</a:t>
                      </a:r>
                      <a:r>
                        <a:rPr lang="en-US" sz="2000" b="1" spc="15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exam.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Excellent.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5821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3b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failed the exam</a:t>
                      </a:r>
                      <a:r>
                        <a:rPr lang="en-US" sz="2000" b="1" spc="14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again.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Excellent.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606316">
                <a:tc>
                  <a:txBody>
                    <a:bodyPr/>
                    <a:lstStyle/>
                    <a:p>
                      <a:pPr marL="125095" marR="125095" algn="just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5821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4a</a:t>
                      </a:r>
                      <a:endParaRPr lang="en-US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Her application was turned </a:t>
                      </a:r>
                      <a:r>
                        <a:rPr lang="en-US" sz="2000" b="1" spc="5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down.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Amazing.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5821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4b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16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I’ve been </a:t>
                      </a:r>
                      <a:r>
                        <a:rPr lang="en-US" sz="1600" b="1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offered </a:t>
                      </a:r>
                      <a:r>
                        <a:rPr lang="en-US" sz="16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two jobs at the same</a:t>
                      </a:r>
                      <a:r>
                        <a:rPr lang="en-US" sz="1600" b="1" spc="10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time.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Amazing.</a:t>
                      </a:r>
                      <a:endParaRPr lang="en-US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912255">
                <a:tc>
                  <a:txBody>
                    <a:bodyPr/>
                    <a:lstStyle/>
                    <a:p>
                      <a:pPr marL="125095" marR="125095" algn="just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5821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5a</a:t>
                      </a:r>
                      <a:endParaRPr lang="en-US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106045" lvl="0" indent="-342900" algn="just">
                        <a:lnSpc>
                          <a:spcPct val="10000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28270" algn="l"/>
                        </a:tabLst>
                      </a:pPr>
                      <a:r>
                        <a:rPr lang="en-US" sz="2000" b="1" spc="-2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We’re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having a company holiday</a:t>
                      </a:r>
                      <a:r>
                        <a:rPr lang="en-US" sz="2000" b="1" spc="-15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 </a:t>
                      </a:r>
                      <a:r>
                        <a:rPr lang="en-US" sz="2000" b="1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</a:t>
                      </a:r>
                      <a:r>
                        <a:rPr lang="en-US" sz="2000" b="1" spc="-145" baseline="0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luxury</a:t>
                      </a:r>
                      <a:r>
                        <a:rPr lang="en-US" sz="2000" b="1" spc="-145" baseline="0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resort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How</a:t>
                      </a:r>
                      <a:r>
                        <a:rPr lang="en-US" sz="2000" b="1" spc="2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awful.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5821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5b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He</a:t>
                      </a:r>
                      <a:r>
                        <a:rPr lang="en-US" sz="18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has</a:t>
                      </a:r>
                      <a:r>
                        <a:rPr lang="en-US" sz="18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decided</a:t>
                      </a:r>
                      <a:r>
                        <a:rPr lang="en-US" sz="18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</a:t>
                      </a:r>
                      <a:r>
                        <a:rPr lang="en-US" sz="18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cut</a:t>
                      </a:r>
                      <a:r>
                        <a:rPr lang="en-US" sz="18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down</a:t>
                      </a:r>
                      <a:r>
                        <a:rPr lang="en-US" sz="18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on</a:t>
                      </a:r>
                      <a:r>
                        <a:rPr lang="en-US" sz="18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our</a:t>
                      </a:r>
                      <a:r>
                        <a:rPr lang="en-US" sz="1800" b="1" spc="-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wages.</a:t>
                      </a:r>
                      <a:endParaRPr lang="en-US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400"/>
                        <a:buFont typeface="Calibri"/>
                        <a:buNone/>
                        <a:tabLst>
                          <a:tab pos="132715" algn="l"/>
                        </a:tabLst>
                      </a:pP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How</a:t>
                      </a:r>
                      <a:r>
                        <a:rPr lang="en-US" sz="1800" b="1" spc="2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awful.</a:t>
                      </a:r>
                      <a:endParaRPr lang="en-US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3" name="Unit11 (3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8391208" y="485685"/>
            <a:ext cx="457200" cy="457200"/>
          </a:xfrm>
          <a:prstGeom prst="rect">
            <a:avLst/>
          </a:prstGeom>
        </p:spPr>
      </p:pic>
      <p:cxnSp>
        <p:nvCxnSpPr>
          <p:cNvPr id="28" name="Straight Arrow Connector 27"/>
          <p:cNvCxnSpPr/>
          <p:nvPr/>
        </p:nvCxnSpPr>
        <p:spPr>
          <a:xfrm flipV="1">
            <a:off x="4823221" y="1788563"/>
            <a:ext cx="391886" cy="10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rved Down Arrow 28"/>
          <p:cNvSpPr/>
          <p:nvPr/>
        </p:nvSpPr>
        <p:spPr>
          <a:xfrm>
            <a:off x="974701" y="1728273"/>
            <a:ext cx="301450" cy="90435"/>
          </a:xfrm>
          <a:prstGeom prst="curvedDownArrow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775406" y="2393182"/>
            <a:ext cx="391886" cy="10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rved Down Arrow 30"/>
          <p:cNvSpPr/>
          <p:nvPr/>
        </p:nvSpPr>
        <p:spPr>
          <a:xfrm>
            <a:off x="4995707" y="2373085"/>
            <a:ext cx="301450" cy="90435"/>
          </a:xfrm>
          <a:prstGeom prst="curvedDownArrow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885189" y="3016099"/>
            <a:ext cx="391886" cy="10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rved Down Arrow 33"/>
          <p:cNvSpPr/>
          <p:nvPr/>
        </p:nvSpPr>
        <p:spPr>
          <a:xfrm>
            <a:off x="684989" y="2975905"/>
            <a:ext cx="301450" cy="90435"/>
          </a:xfrm>
          <a:prstGeom prst="curvedDownArrow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666558" y="3640814"/>
            <a:ext cx="391886" cy="10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rved Down Arrow 36"/>
          <p:cNvSpPr/>
          <p:nvPr/>
        </p:nvSpPr>
        <p:spPr>
          <a:xfrm>
            <a:off x="4836619" y="3590573"/>
            <a:ext cx="301450" cy="90435"/>
          </a:xfrm>
          <a:prstGeom prst="curvedDownArrow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5007445" y="4404403"/>
            <a:ext cx="391886" cy="10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rved Down Arrow 38"/>
          <p:cNvSpPr/>
          <p:nvPr/>
        </p:nvSpPr>
        <p:spPr>
          <a:xfrm>
            <a:off x="807245" y="4514929"/>
            <a:ext cx="301450" cy="90435"/>
          </a:xfrm>
          <a:prstGeom prst="curvedDownArrow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7" dur="5957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5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9" grpId="0" animBg="1"/>
      <p:bldP spid="31" grpId="0" animBg="1"/>
      <p:bldP spid="34" grpId="0" animBg="1"/>
      <p:bldP spid="37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ARK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823099"/>
            <a:ext cx="2286000" cy="132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PARK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4325541"/>
            <a:ext cx="2386012" cy="817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PARK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3562350"/>
            <a:ext cx="26289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371600" y="1257300"/>
            <a:ext cx="6457950" cy="1847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946" tIns="34473" rIns="68946" bIns="34473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100" b="1" dirty="0">
                <a:solidFill>
                  <a:srgbClr val="FF0000"/>
                </a:solidFill>
                <a:cs typeface="Arial" panose="020B0604020202020204" pitchFamily="34" charset="0"/>
              </a:rPr>
              <a:t>Learn by heart the new words.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100" b="1" dirty="0">
                <a:solidFill>
                  <a:srgbClr val="FF0000"/>
                </a:solidFill>
                <a:cs typeface="Arial" panose="020B0604020202020204" pitchFamily="34" charset="0"/>
              </a:rPr>
              <a:t>Speak  with your friends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100" b="1" dirty="0">
                <a:solidFill>
                  <a:srgbClr val="FF0000"/>
                </a:solidFill>
                <a:cs typeface="Arial" panose="020B0604020202020204" pitchFamily="34" charset="0"/>
              </a:rPr>
              <a:t>Prepare for the next..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2743201" y="400050"/>
            <a:ext cx="2999185" cy="685800"/>
          </a:xfrm>
          <a:prstGeom prst="rect">
            <a:avLst/>
          </a:prstGeom>
        </p:spPr>
        <p:txBody>
          <a:bodyPr wrap="none" lIns="68946" tIns="34473" rIns="68946" bIns="34473" fromWordArt="1">
            <a:prstTxWarp prst="textPlain">
              <a:avLst>
                <a:gd name="adj" fmla="val 49843"/>
              </a:avLst>
            </a:prstTxWarp>
          </a:bodyPr>
          <a:lstStyle/>
          <a:p>
            <a:pPr algn="ctr"/>
            <a:r>
              <a:rPr lang="en-US" sz="2700" b="1" kern="10" dirty="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351533904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14666" y="48097"/>
            <a:ext cx="2028987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0519" y="48097"/>
            <a:ext cx="10497813" cy="5240266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opera singer (n): ca sĩ opera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tourguide (n): hướng dẫn viên du lịch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craftsman (n): thợ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architect (n): kiến trúc sư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pharmacist (n): dược sĩ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physicist (n): nhà vật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 - mechanic (n): thợ máy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businesswoman (n): nữ doanh nhân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fashion designer (n): nhà thiết kế thời trang.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career(n): nghề nghiệp (được đào tạo, có trình độ)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job (n): công việc (bất kì việc gì)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profession (n): chuyên gia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career path (n): con đường sự nghiệp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7790"/>
            <a:ext cx="1915559" cy="236332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 marL="512305">
              <a:lnSpc>
                <a:spcPts val="1308"/>
              </a:lnSpc>
            </a:pPr>
            <a:r>
              <a:rPr lang="en-US" sz="2000" b="1" dirty="0">
                <a:solidFill>
                  <a:srgbClr val="F15A22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Vocabulary</a:t>
            </a:r>
            <a:endParaRPr lang="en-US" sz="2000" b="1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315569" cy="19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FFFF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land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89649" y="1010652"/>
            <a:ext cx="477473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land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320715" y="1001628"/>
            <a:ext cx="517547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train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14063" y="1019675"/>
            <a:ext cx="953949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experience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522003" y="1025556"/>
            <a:ext cx="657009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launch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939249" y="1401418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509969" y="-50545"/>
            <a:ext cx="5500065" cy="562062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800" b="1" dirty="0" smtClean="0">
                <a:solidFill>
                  <a:srgbClr val="D2232A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D2232A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Put   one   word/phrase   under   each picture.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227" name="Group 11"/>
          <p:cNvGrpSpPr>
            <a:grpSpLocks/>
          </p:cNvGrpSpPr>
          <p:nvPr/>
        </p:nvGrpSpPr>
        <p:grpSpPr bwMode="auto">
          <a:xfrm>
            <a:off x="929440" y="487083"/>
            <a:ext cx="7209923" cy="1173271"/>
            <a:chOff x="1021" y="54"/>
            <a:chExt cx="4281" cy="1940"/>
          </a:xfrm>
        </p:grpSpPr>
        <p:sp>
          <p:nvSpPr>
            <p:cNvPr id="9228" name="Freeform 12"/>
            <p:cNvSpPr>
              <a:spLocks/>
            </p:cNvSpPr>
            <p:nvPr/>
          </p:nvSpPr>
          <p:spPr bwMode="auto">
            <a:xfrm>
              <a:off x="1021" y="240"/>
              <a:ext cx="4281" cy="1004"/>
            </a:xfrm>
            <a:custGeom>
              <a:avLst/>
              <a:gdLst/>
              <a:ahLst/>
              <a:cxnLst>
                <a:cxn ang="0">
                  <a:pos x="231" y="0"/>
                </a:cxn>
                <a:cxn ang="0">
                  <a:pos x="227" y="0"/>
                </a:cxn>
                <a:cxn ang="0">
                  <a:pos x="96" y="36"/>
                </a:cxn>
                <a:cxn ang="0">
                  <a:pos x="29" y="116"/>
                </a:cxn>
                <a:cxn ang="0">
                  <a:pos x="4" y="195"/>
                </a:cxn>
                <a:cxn ang="0">
                  <a:pos x="0" y="232"/>
                </a:cxn>
                <a:cxn ang="0">
                  <a:pos x="0" y="764"/>
                </a:cxn>
                <a:cxn ang="0">
                  <a:pos x="38" y="902"/>
                </a:cxn>
                <a:cxn ang="0">
                  <a:pos x="120" y="973"/>
                </a:cxn>
                <a:cxn ang="0">
                  <a:pos x="203" y="1000"/>
                </a:cxn>
                <a:cxn ang="0">
                  <a:pos x="240" y="1003"/>
                </a:cxn>
                <a:cxn ang="0">
                  <a:pos x="4041" y="1003"/>
                </a:cxn>
                <a:cxn ang="0">
                  <a:pos x="4179" y="966"/>
                </a:cxn>
                <a:cxn ang="0">
                  <a:pos x="4251" y="883"/>
                </a:cxn>
                <a:cxn ang="0">
                  <a:pos x="4277" y="801"/>
                </a:cxn>
                <a:cxn ang="0">
                  <a:pos x="4281" y="764"/>
                </a:cxn>
                <a:cxn ang="0">
                  <a:pos x="4281" y="387"/>
                </a:cxn>
                <a:cxn ang="0">
                  <a:pos x="4243" y="247"/>
                </a:cxn>
                <a:cxn ang="0">
                  <a:pos x="4161" y="173"/>
                </a:cxn>
                <a:cxn ang="0">
                  <a:pos x="4078" y="144"/>
                </a:cxn>
                <a:cxn ang="0">
                  <a:pos x="231" y="0"/>
                </a:cxn>
              </a:cxnLst>
              <a:rect l="0" t="0" r="r" b="b"/>
              <a:pathLst>
                <a:path w="4281" h="1004">
                  <a:moveTo>
                    <a:pt x="231" y="0"/>
                  </a:moveTo>
                  <a:lnTo>
                    <a:pt x="227" y="0"/>
                  </a:lnTo>
                  <a:lnTo>
                    <a:pt x="96" y="36"/>
                  </a:lnTo>
                  <a:lnTo>
                    <a:pt x="29" y="116"/>
                  </a:lnTo>
                  <a:lnTo>
                    <a:pt x="4" y="195"/>
                  </a:lnTo>
                  <a:lnTo>
                    <a:pt x="0" y="232"/>
                  </a:lnTo>
                  <a:lnTo>
                    <a:pt x="0" y="764"/>
                  </a:lnTo>
                  <a:lnTo>
                    <a:pt x="38" y="902"/>
                  </a:lnTo>
                  <a:lnTo>
                    <a:pt x="120" y="973"/>
                  </a:lnTo>
                  <a:lnTo>
                    <a:pt x="203" y="1000"/>
                  </a:lnTo>
                  <a:lnTo>
                    <a:pt x="240" y="1003"/>
                  </a:lnTo>
                  <a:lnTo>
                    <a:pt x="4041" y="1003"/>
                  </a:lnTo>
                  <a:lnTo>
                    <a:pt x="4179" y="966"/>
                  </a:lnTo>
                  <a:lnTo>
                    <a:pt x="4251" y="883"/>
                  </a:lnTo>
                  <a:lnTo>
                    <a:pt x="4277" y="801"/>
                  </a:lnTo>
                  <a:lnTo>
                    <a:pt x="4281" y="764"/>
                  </a:lnTo>
                  <a:lnTo>
                    <a:pt x="4281" y="387"/>
                  </a:lnTo>
                  <a:lnTo>
                    <a:pt x="4243" y="247"/>
                  </a:lnTo>
                  <a:lnTo>
                    <a:pt x="4161" y="173"/>
                  </a:lnTo>
                  <a:lnTo>
                    <a:pt x="4078" y="144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rgbClr val="B0DED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29" name="Freeform 13"/>
            <p:cNvSpPr>
              <a:spLocks/>
            </p:cNvSpPr>
            <p:nvPr/>
          </p:nvSpPr>
          <p:spPr bwMode="auto">
            <a:xfrm>
              <a:off x="1021" y="280"/>
              <a:ext cx="4281" cy="1714"/>
            </a:xfrm>
            <a:custGeom>
              <a:avLst/>
              <a:gdLst/>
              <a:ahLst/>
              <a:cxnLst>
                <a:cxn ang="0">
                  <a:pos x="4179" y="0"/>
                </a:cxn>
                <a:cxn ang="0">
                  <a:pos x="4041" y="2"/>
                </a:cxn>
                <a:cxn ang="0">
                  <a:pos x="240" y="158"/>
                </a:cxn>
                <a:cxn ang="0">
                  <a:pos x="101" y="167"/>
                </a:cxn>
                <a:cxn ang="0">
                  <a:pos x="30" y="197"/>
                </a:cxn>
                <a:cxn ang="0">
                  <a:pos x="4" y="269"/>
                </a:cxn>
                <a:cxn ang="0">
                  <a:pos x="0" y="408"/>
                </a:cxn>
                <a:cxn ang="0">
                  <a:pos x="0" y="892"/>
                </a:cxn>
                <a:cxn ang="0">
                  <a:pos x="4" y="1030"/>
                </a:cxn>
                <a:cxn ang="0">
                  <a:pos x="30" y="1102"/>
                </a:cxn>
                <a:cxn ang="0">
                  <a:pos x="101" y="1128"/>
                </a:cxn>
                <a:cxn ang="0">
                  <a:pos x="240" y="1132"/>
                </a:cxn>
                <a:cxn ang="0">
                  <a:pos x="4041" y="1132"/>
                </a:cxn>
                <a:cxn ang="0">
                  <a:pos x="4179" y="1128"/>
                </a:cxn>
                <a:cxn ang="0">
                  <a:pos x="4251" y="1102"/>
                </a:cxn>
                <a:cxn ang="0">
                  <a:pos x="4277" y="1030"/>
                </a:cxn>
                <a:cxn ang="0">
                  <a:pos x="4281" y="892"/>
                </a:cxn>
                <a:cxn ang="0">
                  <a:pos x="4281" y="232"/>
                </a:cxn>
                <a:cxn ang="0">
                  <a:pos x="4277" y="94"/>
                </a:cxn>
                <a:cxn ang="0">
                  <a:pos x="4251" y="24"/>
                </a:cxn>
                <a:cxn ang="0">
                  <a:pos x="4179" y="0"/>
                </a:cxn>
              </a:cxnLst>
              <a:rect l="0" t="0" r="r" b="b"/>
              <a:pathLst>
                <a:path w="4281" h="1132">
                  <a:moveTo>
                    <a:pt x="4179" y="0"/>
                  </a:moveTo>
                  <a:lnTo>
                    <a:pt x="4041" y="2"/>
                  </a:lnTo>
                  <a:lnTo>
                    <a:pt x="240" y="158"/>
                  </a:lnTo>
                  <a:lnTo>
                    <a:pt x="101" y="167"/>
                  </a:lnTo>
                  <a:lnTo>
                    <a:pt x="30" y="197"/>
                  </a:lnTo>
                  <a:lnTo>
                    <a:pt x="4" y="269"/>
                  </a:lnTo>
                  <a:lnTo>
                    <a:pt x="0" y="408"/>
                  </a:lnTo>
                  <a:lnTo>
                    <a:pt x="0" y="892"/>
                  </a:lnTo>
                  <a:lnTo>
                    <a:pt x="4" y="1030"/>
                  </a:lnTo>
                  <a:lnTo>
                    <a:pt x="30" y="1102"/>
                  </a:lnTo>
                  <a:lnTo>
                    <a:pt x="101" y="1128"/>
                  </a:lnTo>
                  <a:lnTo>
                    <a:pt x="240" y="1132"/>
                  </a:lnTo>
                  <a:lnTo>
                    <a:pt x="4041" y="1132"/>
                  </a:lnTo>
                  <a:lnTo>
                    <a:pt x="4179" y="1128"/>
                  </a:lnTo>
                  <a:lnTo>
                    <a:pt x="4251" y="1102"/>
                  </a:lnTo>
                  <a:lnTo>
                    <a:pt x="4277" y="1030"/>
                  </a:lnTo>
                  <a:lnTo>
                    <a:pt x="4281" y="892"/>
                  </a:lnTo>
                  <a:lnTo>
                    <a:pt x="4281" y="232"/>
                  </a:lnTo>
                  <a:lnTo>
                    <a:pt x="4277" y="94"/>
                  </a:lnTo>
                  <a:lnTo>
                    <a:pt x="4251" y="24"/>
                  </a:lnTo>
                  <a:lnTo>
                    <a:pt x="4179" y="0"/>
                  </a:lnTo>
                  <a:close/>
                </a:path>
              </a:pathLst>
            </a:custGeom>
            <a:solidFill>
              <a:srgbClr val="00AF9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30" name="Text Box 14"/>
            <p:cNvSpPr txBox="1">
              <a:spLocks noChangeArrowheads="1"/>
            </p:cNvSpPr>
            <p:nvPr/>
          </p:nvSpPr>
          <p:spPr bwMode="auto">
            <a:xfrm>
              <a:off x="1021" y="54"/>
              <a:ext cx="4281" cy="1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ts val="29"/>
                </a:spcBef>
                <a:spcAft>
                  <a:spcPts val="754"/>
                </a:spcAft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R="284880" lvl="1" fontAlgn="base">
                <a:spcBef>
                  <a:spcPct val="0"/>
                </a:spcBef>
                <a:spcAft>
                  <a:spcPts val="754"/>
                </a:spcAft>
              </a:pPr>
              <a:r>
                <a:rPr lang="en-US" sz="1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opera singer    architect                 mechanic     fashion designer	      tour guide	      pharmacist              businesswoman	                                craftsman	      physicist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82" name="Picture 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8388" y="2046540"/>
            <a:ext cx="1589656" cy="14792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3" name="Picture 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7166" y="2056315"/>
            <a:ext cx="1710417" cy="148096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4" name="Picture 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7892" y="2027233"/>
            <a:ext cx="1595642" cy="149639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5" name="Rectangle 84"/>
          <p:cNvSpPr/>
          <p:nvPr/>
        </p:nvSpPr>
        <p:spPr>
          <a:xfrm>
            <a:off x="244756" y="3957564"/>
            <a:ext cx="1707617" cy="296156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 fontAlgn="base">
              <a:lnSpc>
                <a:spcPct val="92000"/>
              </a:lnSpc>
              <a:spcBef>
                <a:spcPct val="0"/>
              </a:spcBef>
              <a:spcAft>
                <a:spcPts val="754"/>
              </a:spcAft>
            </a:pPr>
            <a:r>
              <a:rPr lang="en-US" sz="1600" b="1" dirty="0" smtClean="0">
                <a:solidFill>
                  <a:srgbClr val="F5821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u="sng" dirty="0" smtClean="0">
                <a:solidFill>
                  <a:srgbClr val="F5821F"/>
                </a:solidFill>
                <a:latin typeface="Times New Roman" pitchFamily="18" charset="0"/>
                <a:cs typeface="Times New Roman" pitchFamily="18" charset="0"/>
              </a:rPr>
              <a:t> 	               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6" name="Picture 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6989" y="2074364"/>
            <a:ext cx="1699588" cy="147193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8" name="Rectangle 87"/>
          <p:cNvSpPr/>
          <p:nvPr/>
        </p:nvSpPr>
        <p:spPr>
          <a:xfrm>
            <a:off x="2652044" y="3945532"/>
            <a:ext cx="1707617" cy="296156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 fontAlgn="base">
              <a:lnSpc>
                <a:spcPct val="92000"/>
              </a:lnSpc>
              <a:spcBef>
                <a:spcPct val="0"/>
              </a:spcBef>
              <a:spcAft>
                <a:spcPts val="754"/>
              </a:spcAft>
            </a:pPr>
            <a:r>
              <a:rPr lang="en-US" sz="1600" b="1" dirty="0" smtClean="0">
                <a:solidFill>
                  <a:srgbClr val="F5821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600" b="1" u="sng" dirty="0" smtClean="0">
                <a:solidFill>
                  <a:srgbClr val="F5821F"/>
                </a:solidFill>
                <a:latin typeface="Times New Roman" pitchFamily="18" charset="0"/>
                <a:cs typeface="Times New Roman" pitchFamily="18" charset="0"/>
              </a:rPr>
              <a:t> 	               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727358" y="3953851"/>
            <a:ext cx="1707617" cy="296156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 fontAlgn="base">
              <a:lnSpc>
                <a:spcPct val="92000"/>
              </a:lnSpc>
              <a:spcBef>
                <a:spcPct val="0"/>
              </a:spcBef>
              <a:spcAft>
                <a:spcPts val="754"/>
              </a:spcAft>
            </a:pPr>
            <a:r>
              <a:rPr lang="en-US" sz="1600" b="1" dirty="0" smtClean="0">
                <a:solidFill>
                  <a:srgbClr val="F5821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1600" b="1" u="sng" dirty="0" smtClean="0">
                <a:solidFill>
                  <a:srgbClr val="F5821F"/>
                </a:solidFill>
                <a:latin typeface="Times New Roman" pitchFamily="18" charset="0"/>
                <a:cs typeface="Times New Roman" pitchFamily="18" charset="0"/>
              </a:rPr>
              <a:t> 	               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648567" y="3954556"/>
            <a:ext cx="1707617" cy="296156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 fontAlgn="base">
              <a:lnSpc>
                <a:spcPct val="92000"/>
              </a:lnSpc>
              <a:spcBef>
                <a:spcPct val="0"/>
              </a:spcBef>
              <a:spcAft>
                <a:spcPts val="754"/>
              </a:spcAft>
            </a:pPr>
            <a:r>
              <a:rPr lang="en-US" sz="1600" b="1" dirty="0" smtClean="0">
                <a:solidFill>
                  <a:srgbClr val="F5821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1600" b="1" u="sng" dirty="0" smtClean="0">
                <a:solidFill>
                  <a:srgbClr val="F5821F"/>
                </a:solidFill>
                <a:latin typeface="Times New Roman" pitchFamily="18" charset="0"/>
                <a:cs typeface="Times New Roman" pitchFamily="18" charset="0"/>
              </a:rPr>
              <a:t> 	               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49164" y="3844559"/>
            <a:ext cx="1472937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craftsman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899061" y="3834410"/>
            <a:ext cx="1285386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physicist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890266" y="3844354"/>
            <a:ext cx="1771096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opera singer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837370" y="3844349"/>
            <a:ext cx="2285660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fashion designer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  <p:bldP spid="108" grpId="0"/>
      <p:bldP spid="109" grpId="0"/>
      <p:bldP spid="1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6733" y="112894"/>
            <a:ext cx="1846694" cy="236332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 marL="512305">
              <a:lnSpc>
                <a:spcPts val="1308"/>
              </a:lnSpc>
            </a:pPr>
            <a:r>
              <a:rPr lang="en-US" sz="2000" b="1" dirty="0">
                <a:solidFill>
                  <a:srgbClr val="F15A2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Vocabulary</a:t>
            </a:r>
            <a:endParaRPr lang="en-US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89649" y="1010652"/>
            <a:ext cx="464649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land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320715" y="1001628"/>
            <a:ext cx="491130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train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14063" y="1019675"/>
            <a:ext cx="953949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experience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522003" y="1025556"/>
            <a:ext cx="636170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launch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66501"/>
            <a:ext cx="2066113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mtClean="0">
                <a:solidFill>
                  <a:srgbClr val="00B0F0"/>
                </a:solidFill>
              </a:rPr>
              <a:t>Unit 12/ My Future Career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939249" y="1401418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52542" y="0"/>
            <a:ext cx="5445820" cy="500506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800" b="1" dirty="0" smtClean="0">
                <a:solidFill>
                  <a:srgbClr val="D2232A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1. </a:t>
            </a:r>
            <a:r>
              <a:rPr lang="en-US" sz="20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Put   one   word/phrase   under   each picture.</a:t>
            </a:r>
            <a:endParaRPr lang="en-US" sz="2000" dirty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40558" y="200862"/>
            <a:ext cx="8279721" cy="1395360"/>
            <a:chOff x="1021" y="-105"/>
            <a:chExt cx="4554" cy="2099"/>
          </a:xfrm>
        </p:grpSpPr>
        <p:sp>
          <p:nvSpPr>
            <p:cNvPr id="9228" name="Freeform 12"/>
            <p:cNvSpPr>
              <a:spLocks/>
            </p:cNvSpPr>
            <p:nvPr/>
          </p:nvSpPr>
          <p:spPr bwMode="auto">
            <a:xfrm>
              <a:off x="1021" y="240"/>
              <a:ext cx="4281" cy="1004"/>
            </a:xfrm>
            <a:custGeom>
              <a:avLst/>
              <a:gdLst/>
              <a:ahLst/>
              <a:cxnLst>
                <a:cxn ang="0">
                  <a:pos x="231" y="0"/>
                </a:cxn>
                <a:cxn ang="0">
                  <a:pos x="227" y="0"/>
                </a:cxn>
                <a:cxn ang="0">
                  <a:pos x="96" y="36"/>
                </a:cxn>
                <a:cxn ang="0">
                  <a:pos x="29" y="116"/>
                </a:cxn>
                <a:cxn ang="0">
                  <a:pos x="4" y="195"/>
                </a:cxn>
                <a:cxn ang="0">
                  <a:pos x="0" y="232"/>
                </a:cxn>
                <a:cxn ang="0">
                  <a:pos x="0" y="764"/>
                </a:cxn>
                <a:cxn ang="0">
                  <a:pos x="38" y="902"/>
                </a:cxn>
                <a:cxn ang="0">
                  <a:pos x="120" y="973"/>
                </a:cxn>
                <a:cxn ang="0">
                  <a:pos x="203" y="1000"/>
                </a:cxn>
                <a:cxn ang="0">
                  <a:pos x="240" y="1003"/>
                </a:cxn>
                <a:cxn ang="0">
                  <a:pos x="4041" y="1003"/>
                </a:cxn>
                <a:cxn ang="0">
                  <a:pos x="4179" y="966"/>
                </a:cxn>
                <a:cxn ang="0">
                  <a:pos x="4251" y="883"/>
                </a:cxn>
                <a:cxn ang="0">
                  <a:pos x="4277" y="801"/>
                </a:cxn>
                <a:cxn ang="0">
                  <a:pos x="4281" y="764"/>
                </a:cxn>
                <a:cxn ang="0">
                  <a:pos x="4281" y="387"/>
                </a:cxn>
                <a:cxn ang="0">
                  <a:pos x="4243" y="247"/>
                </a:cxn>
                <a:cxn ang="0">
                  <a:pos x="4161" y="173"/>
                </a:cxn>
                <a:cxn ang="0">
                  <a:pos x="4078" y="144"/>
                </a:cxn>
                <a:cxn ang="0">
                  <a:pos x="231" y="0"/>
                </a:cxn>
              </a:cxnLst>
              <a:rect l="0" t="0" r="r" b="b"/>
              <a:pathLst>
                <a:path w="4281" h="1004">
                  <a:moveTo>
                    <a:pt x="231" y="0"/>
                  </a:moveTo>
                  <a:lnTo>
                    <a:pt x="227" y="0"/>
                  </a:lnTo>
                  <a:lnTo>
                    <a:pt x="96" y="36"/>
                  </a:lnTo>
                  <a:lnTo>
                    <a:pt x="29" y="116"/>
                  </a:lnTo>
                  <a:lnTo>
                    <a:pt x="4" y="195"/>
                  </a:lnTo>
                  <a:lnTo>
                    <a:pt x="0" y="232"/>
                  </a:lnTo>
                  <a:lnTo>
                    <a:pt x="0" y="764"/>
                  </a:lnTo>
                  <a:lnTo>
                    <a:pt x="38" y="902"/>
                  </a:lnTo>
                  <a:lnTo>
                    <a:pt x="120" y="973"/>
                  </a:lnTo>
                  <a:lnTo>
                    <a:pt x="203" y="1000"/>
                  </a:lnTo>
                  <a:lnTo>
                    <a:pt x="240" y="1003"/>
                  </a:lnTo>
                  <a:lnTo>
                    <a:pt x="4041" y="1003"/>
                  </a:lnTo>
                  <a:lnTo>
                    <a:pt x="4179" y="966"/>
                  </a:lnTo>
                  <a:lnTo>
                    <a:pt x="4251" y="883"/>
                  </a:lnTo>
                  <a:lnTo>
                    <a:pt x="4277" y="801"/>
                  </a:lnTo>
                  <a:lnTo>
                    <a:pt x="4281" y="764"/>
                  </a:lnTo>
                  <a:lnTo>
                    <a:pt x="4281" y="387"/>
                  </a:lnTo>
                  <a:lnTo>
                    <a:pt x="4243" y="247"/>
                  </a:lnTo>
                  <a:lnTo>
                    <a:pt x="4161" y="173"/>
                  </a:lnTo>
                  <a:lnTo>
                    <a:pt x="4078" y="144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rgbClr val="B0DED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9" name="Freeform 13"/>
            <p:cNvSpPr>
              <a:spLocks/>
            </p:cNvSpPr>
            <p:nvPr/>
          </p:nvSpPr>
          <p:spPr bwMode="auto">
            <a:xfrm>
              <a:off x="1021" y="280"/>
              <a:ext cx="4281" cy="1714"/>
            </a:xfrm>
            <a:custGeom>
              <a:avLst/>
              <a:gdLst/>
              <a:ahLst/>
              <a:cxnLst>
                <a:cxn ang="0">
                  <a:pos x="4179" y="0"/>
                </a:cxn>
                <a:cxn ang="0">
                  <a:pos x="4041" y="2"/>
                </a:cxn>
                <a:cxn ang="0">
                  <a:pos x="240" y="158"/>
                </a:cxn>
                <a:cxn ang="0">
                  <a:pos x="101" y="167"/>
                </a:cxn>
                <a:cxn ang="0">
                  <a:pos x="30" y="197"/>
                </a:cxn>
                <a:cxn ang="0">
                  <a:pos x="4" y="269"/>
                </a:cxn>
                <a:cxn ang="0">
                  <a:pos x="0" y="408"/>
                </a:cxn>
                <a:cxn ang="0">
                  <a:pos x="0" y="892"/>
                </a:cxn>
                <a:cxn ang="0">
                  <a:pos x="4" y="1030"/>
                </a:cxn>
                <a:cxn ang="0">
                  <a:pos x="30" y="1102"/>
                </a:cxn>
                <a:cxn ang="0">
                  <a:pos x="101" y="1128"/>
                </a:cxn>
                <a:cxn ang="0">
                  <a:pos x="240" y="1132"/>
                </a:cxn>
                <a:cxn ang="0">
                  <a:pos x="4041" y="1132"/>
                </a:cxn>
                <a:cxn ang="0">
                  <a:pos x="4179" y="1128"/>
                </a:cxn>
                <a:cxn ang="0">
                  <a:pos x="4251" y="1102"/>
                </a:cxn>
                <a:cxn ang="0">
                  <a:pos x="4277" y="1030"/>
                </a:cxn>
                <a:cxn ang="0">
                  <a:pos x="4281" y="892"/>
                </a:cxn>
                <a:cxn ang="0">
                  <a:pos x="4281" y="232"/>
                </a:cxn>
                <a:cxn ang="0">
                  <a:pos x="4277" y="94"/>
                </a:cxn>
                <a:cxn ang="0">
                  <a:pos x="4251" y="24"/>
                </a:cxn>
                <a:cxn ang="0">
                  <a:pos x="4179" y="0"/>
                </a:cxn>
              </a:cxnLst>
              <a:rect l="0" t="0" r="r" b="b"/>
              <a:pathLst>
                <a:path w="4281" h="1132">
                  <a:moveTo>
                    <a:pt x="4179" y="0"/>
                  </a:moveTo>
                  <a:lnTo>
                    <a:pt x="4041" y="2"/>
                  </a:lnTo>
                  <a:lnTo>
                    <a:pt x="240" y="158"/>
                  </a:lnTo>
                  <a:lnTo>
                    <a:pt x="101" y="167"/>
                  </a:lnTo>
                  <a:lnTo>
                    <a:pt x="30" y="197"/>
                  </a:lnTo>
                  <a:lnTo>
                    <a:pt x="4" y="269"/>
                  </a:lnTo>
                  <a:lnTo>
                    <a:pt x="0" y="408"/>
                  </a:lnTo>
                  <a:lnTo>
                    <a:pt x="0" y="892"/>
                  </a:lnTo>
                  <a:lnTo>
                    <a:pt x="4" y="1030"/>
                  </a:lnTo>
                  <a:lnTo>
                    <a:pt x="30" y="1102"/>
                  </a:lnTo>
                  <a:lnTo>
                    <a:pt x="101" y="1128"/>
                  </a:lnTo>
                  <a:lnTo>
                    <a:pt x="240" y="1132"/>
                  </a:lnTo>
                  <a:lnTo>
                    <a:pt x="4041" y="1132"/>
                  </a:lnTo>
                  <a:lnTo>
                    <a:pt x="4179" y="1128"/>
                  </a:lnTo>
                  <a:lnTo>
                    <a:pt x="4251" y="1102"/>
                  </a:lnTo>
                  <a:lnTo>
                    <a:pt x="4277" y="1030"/>
                  </a:lnTo>
                  <a:lnTo>
                    <a:pt x="4281" y="892"/>
                  </a:lnTo>
                  <a:lnTo>
                    <a:pt x="4281" y="232"/>
                  </a:lnTo>
                  <a:lnTo>
                    <a:pt x="4277" y="94"/>
                  </a:lnTo>
                  <a:lnTo>
                    <a:pt x="4251" y="24"/>
                  </a:lnTo>
                  <a:lnTo>
                    <a:pt x="4179" y="0"/>
                  </a:lnTo>
                  <a:close/>
                </a:path>
              </a:pathLst>
            </a:custGeom>
            <a:solidFill>
              <a:srgbClr val="00AF9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0" name="Text Box 14"/>
            <p:cNvSpPr txBox="1">
              <a:spLocks noChangeArrowheads="1"/>
            </p:cNvSpPr>
            <p:nvPr/>
          </p:nvSpPr>
          <p:spPr bwMode="auto">
            <a:xfrm>
              <a:off x="1021" y="-105"/>
              <a:ext cx="4554" cy="20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ts val="29"/>
                </a:spcBef>
                <a:spcAft>
                  <a:spcPts val="754"/>
                </a:spcAft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R="284880" lvl="1" fontAlgn="base">
                <a:spcBef>
                  <a:spcPct val="0"/>
                </a:spcBef>
                <a:spcAft>
                  <a:spcPts val="754"/>
                </a:spcAft>
              </a:pPr>
              <a:r>
                <a:rPr lang="en-US" sz="1800" b="1" dirty="0" smtClean="0">
                  <a:solidFill>
                    <a:srgbClr val="FFFFFF"/>
                  </a:solidFill>
                  <a:latin typeface="Calibri" pitchFamily="34" charset="0"/>
                  <a:cs typeface="Arial" pitchFamily="34" charset="0"/>
                </a:rPr>
                <a:t>opera singer	                       architect	                              mechanic </a:t>
              </a:r>
            </a:p>
            <a:p>
              <a:pPr marR="284880" lvl="1" fontAlgn="base">
                <a:spcBef>
                  <a:spcPct val="0"/>
                </a:spcBef>
                <a:spcAft>
                  <a:spcPts val="754"/>
                </a:spcAft>
              </a:pPr>
              <a:r>
                <a:rPr lang="en-US" sz="1800" b="1" dirty="0" smtClean="0">
                  <a:solidFill>
                    <a:srgbClr val="FFFFFF"/>
                  </a:solidFill>
                  <a:latin typeface="Calibri" pitchFamily="34" charset="0"/>
                  <a:cs typeface="Arial" pitchFamily="34" charset="0"/>
                </a:rPr>
                <a:t>fashion designer	                      tour guide	                  pharmacist </a:t>
              </a:r>
            </a:p>
            <a:p>
              <a:pPr marR="284880" lvl="1" fontAlgn="base">
                <a:spcBef>
                  <a:spcPct val="0"/>
                </a:spcBef>
                <a:spcAft>
                  <a:spcPts val="754"/>
                </a:spcAft>
              </a:pPr>
              <a:r>
                <a:rPr lang="en-US" sz="1800" b="1" dirty="0" smtClean="0">
                  <a:solidFill>
                    <a:srgbClr val="FFFFFF"/>
                  </a:solidFill>
                  <a:latin typeface="Calibri" pitchFamily="34" charset="0"/>
                  <a:cs typeface="Arial" pitchFamily="34" charset="0"/>
                </a:rPr>
                <a:t>businesswoman	                       craftsman	                   physicist</a:t>
              </a:r>
              <a:endParaRPr lang="en-US" sz="1800" b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71" name="Picture 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485" y="2214118"/>
            <a:ext cx="1588496" cy="136828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2" name="Picture 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62054" y="2210095"/>
            <a:ext cx="1550533" cy="134219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3" name="Picture 4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53304" y="2202238"/>
            <a:ext cx="1580648" cy="136724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4" name="Picture 5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67824" y="2211260"/>
            <a:ext cx="1575492" cy="13621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5" name="Rectangle 74"/>
          <p:cNvSpPr/>
          <p:nvPr/>
        </p:nvSpPr>
        <p:spPr>
          <a:xfrm>
            <a:off x="736532" y="3957564"/>
            <a:ext cx="1598612" cy="267815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 fontAlgn="base">
              <a:lnSpc>
                <a:spcPct val="92000"/>
              </a:lnSpc>
              <a:spcBef>
                <a:spcPct val="0"/>
              </a:spcBef>
              <a:spcAft>
                <a:spcPts val="754"/>
              </a:spcAft>
            </a:pPr>
            <a:r>
              <a:rPr lang="en-US" b="1" dirty="0" smtClean="0">
                <a:solidFill>
                  <a:srgbClr val="F5821F"/>
                </a:solidFill>
                <a:latin typeface="Calibri" pitchFamily="34" charset="0"/>
                <a:cs typeface="Arial" pitchFamily="34" charset="0"/>
              </a:rPr>
              <a:t>5. </a:t>
            </a:r>
            <a:r>
              <a:rPr lang="en-US" b="1" u="sng" dirty="0" smtClean="0">
                <a:solidFill>
                  <a:srgbClr val="F5821F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b="1" u="sng" dirty="0" smtClean="0">
                <a:solidFill>
                  <a:srgbClr val="F5821F"/>
                </a:solidFill>
                <a:latin typeface="Times New Roman" pitchFamily="18" charset="0"/>
                <a:cs typeface="Arial" pitchFamily="34" charset="0"/>
              </a:rPr>
              <a:t>	                 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866121" y="3975612"/>
            <a:ext cx="1598612" cy="267815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 fontAlgn="base">
              <a:lnSpc>
                <a:spcPct val="92000"/>
              </a:lnSpc>
              <a:spcBef>
                <a:spcPct val="0"/>
              </a:spcBef>
              <a:spcAft>
                <a:spcPts val="754"/>
              </a:spcAft>
            </a:pPr>
            <a:r>
              <a:rPr lang="en-US" b="1" dirty="0" smtClean="0">
                <a:solidFill>
                  <a:srgbClr val="F5821F"/>
                </a:solidFill>
                <a:latin typeface="Calibri" pitchFamily="34" charset="0"/>
                <a:cs typeface="Arial" pitchFamily="34" charset="0"/>
              </a:rPr>
              <a:t>6. </a:t>
            </a:r>
            <a:r>
              <a:rPr lang="en-US" b="1" u="sng" dirty="0" smtClean="0">
                <a:solidFill>
                  <a:srgbClr val="F5821F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b="1" u="sng" dirty="0" smtClean="0">
                <a:solidFill>
                  <a:srgbClr val="F5821F"/>
                </a:solidFill>
                <a:latin typeface="Times New Roman" pitchFamily="18" charset="0"/>
                <a:cs typeface="Arial" pitchFamily="34" charset="0"/>
              </a:rPr>
              <a:t>	                 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887426" y="3975611"/>
            <a:ext cx="1598612" cy="267815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 fontAlgn="base">
              <a:lnSpc>
                <a:spcPct val="92000"/>
              </a:lnSpc>
              <a:spcBef>
                <a:spcPct val="0"/>
              </a:spcBef>
              <a:spcAft>
                <a:spcPts val="754"/>
              </a:spcAft>
            </a:pPr>
            <a:r>
              <a:rPr lang="en-US" b="1" dirty="0" smtClean="0">
                <a:solidFill>
                  <a:srgbClr val="F5821F"/>
                </a:solidFill>
                <a:latin typeface="Calibri" pitchFamily="34" charset="0"/>
                <a:cs typeface="Arial" pitchFamily="34" charset="0"/>
              </a:rPr>
              <a:t>7. </a:t>
            </a:r>
            <a:r>
              <a:rPr lang="en-US" b="1" u="sng" dirty="0" smtClean="0">
                <a:solidFill>
                  <a:srgbClr val="F5821F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b="1" u="sng" dirty="0" smtClean="0">
                <a:solidFill>
                  <a:srgbClr val="F5821F"/>
                </a:solidFill>
                <a:latin typeface="Times New Roman" pitchFamily="18" charset="0"/>
                <a:cs typeface="Arial" pitchFamily="34" charset="0"/>
              </a:rPr>
              <a:t>	                 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980921" y="3984634"/>
            <a:ext cx="1598612" cy="267815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 fontAlgn="base">
              <a:lnSpc>
                <a:spcPct val="92000"/>
              </a:lnSpc>
              <a:spcBef>
                <a:spcPct val="0"/>
              </a:spcBef>
              <a:spcAft>
                <a:spcPts val="754"/>
              </a:spcAft>
            </a:pPr>
            <a:r>
              <a:rPr lang="en-US" b="1" dirty="0" smtClean="0">
                <a:solidFill>
                  <a:srgbClr val="F5821F"/>
                </a:solidFill>
                <a:latin typeface="Calibri" pitchFamily="34" charset="0"/>
                <a:cs typeface="Arial" pitchFamily="34" charset="0"/>
              </a:rPr>
              <a:t>8. </a:t>
            </a:r>
            <a:r>
              <a:rPr lang="en-US" b="1" u="sng" dirty="0" smtClean="0">
                <a:solidFill>
                  <a:srgbClr val="F5821F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b="1" u="sng" dirty="0" smtClean="0">
                <a:solidFill>
                  <a:srgbClr val="F5821F"/>
                </a:solidFill>
                <a:latin typeface="Times New Roman" pitchFamily="18" charset="0"/>
                <a:cs typeface="Arial" pitchFamily="34" charset="0"/>
              </a:rPr>
              <a:t>	                 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910776" y="3873893"/>
            <a:ext cx="1384964" cy="392785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100" b="1" dirty="0" smtClean="0">
                <a:solidFill>
                  <a:srgbClr val="FF0000"/>
                </a:solidFill>
              </a:rPr>
              <a:t>pharmacist</a:t>
            </a:r>
            <a:endParaRPr lang="en-US" sz="2100" b="1" dirty="0">
              <a:solidFill>
                <a:srgbClr val="FF00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57629" y="3883832"/>
            <a:ext cx="1178947" cy="392785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100" b="1" dirty="0" smtClean="0">
                <a:solidFill>
                  <a:srgbClr val="FF0000"/>
                </a:solidFill>
              </a:rPr>
              <a:t> architect</a:t>
            </a:r>
            <a:endParaRPr lang="en-US" sz="2100" b="1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956004" y="3903711"/>
            <a:ext cx="1934217" cy="392785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100" b="1" dirty="0" smtClean="0">
                <a:solidFill>
                  <a:srgbClr val="FF0000"/>
                </a:solidFill>
              </a:rPr>
              <a:t>businesswoman</a:t>
            </a:r>
            <a:endParaRPr lang="en-US" sz="2100" b="1" dirty="0">
              <a:solidFill>
                <a:srgbClr val="FF000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142611" y="3913649"/>
            <a:ext cx="1206839" cy="392785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100" b="1" dirty="0" smtClean="0">
                <a:solidFill>
                  <a:srgbClr val="FF0000"/>
                </a:solidFill>
              </a:rPr>
              <a:t>mechanic</a:t>
            </a:r>
            <a:endParaRPr lang="en-US" sz="2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2" grpId="0"/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389649" y="884188"/>
            <a:ext cx="477473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land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320715" y="875164"/>
            <a:ext cx="517547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train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14063" y="893211"/>
            <a:ext cx="953949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experience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522003" y="899092"/>
            <a:ext cx="657009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launch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939249" y="1274954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154776" y="-38912"/>
            <a:ext cx="9144000" cy="500506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2CA44A"/>
              </a:buClr>
              <a:buSzPct val="100000"/>
              <a:tabLst>
                <a:tab pos="305229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Fill each blank with a suitable job from </a:t>
            </a:r>
            <a:r>
              <a:rPr lang="en-US" sz="2000" b="1" dirty="0" smtClean="0">
                <a:solidFill>
                  <a:srgbClr val="D2232A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adapting them where necessary.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7708" y="316869"/>
            <a:ext cx="9144000" cy="4870934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06426" algn="l"/>
                <a:tab pos="1399264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She dreams of  becoming a</a:t>
            </a:r>
            <a:r>
              <a:rPr lang="en-US" sz="2400" b="1" u="sng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_   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because she really likes physics.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  <a:tab pos="1399264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 has a talent for fixing things, so he is an excellent</a:t>
            </a:r>
            <a:r>
              <a:rPr lang="en-US" sz="2400" b="1" u="sng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                                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  <a:tab pos="1399264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My father is running a pharmacy. He is a</a:t>
            </a:r>
            <a:r>
              <a:rPr lang="en-US" sz="2400" b="1" u="sng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     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  <a:tab pos="1399264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 wants to become a</a:t>
            </a:r>
            <a:r>
              <a:rPr lang="en-US" sz="2400" b="1" u="sng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                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He’s very interested in fashion and design.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  <a:tab pos="1399264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  a(n)</a:t>
            </a:r>
            <a:r>
              <a:rPr lang="en-US" sz="2400" b="1" u="sng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     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he  has  many opportunities to perform in the Grand Theatre.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  <a:tab pos="1399264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Working as</a:t>
            </a:r>
            <a:r>
              <a:rPr lang="en-US" sz="2400" b="1" u="sng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      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they design buildings.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  <a:tab pos="1399264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They have won many big contracts. They are successful</a:t>
            </a:r>
            <a:r>
              <a:rPr lang="en-US" sz="2400" b="1" u="sng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___________________	                             </a:t>
            </a:r>
            <a:endParaRPr lang="en-US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  <a:tab pos="1399264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Working with skilled</a:t>
            </a:r>
            <a:r>
              <a:rPr lang="en-US" sz="2400" b="1" u="sng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                         </a:t>
            </a:r>
            <a:r>
              <a:rPr lang="en-US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 a pottery village, I learnt a lot about the art form.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49875" y="382953"/>
            <a:ext cx="1141116" cy="392785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physicist</a:t>
            </a:r>
            <a:endParaRPr lang="en-US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252422" y="1064265"/>
            <a:ext cx="1386375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935852" y="1437737"/>
            <a:ext cx="1626825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pharmacist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333571" y="1800476"/>
            <a:ext cx="2285660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fashion designer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581433" y="2531044"/>
            <a:ext cx="1771096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opera singer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72523" y="3260347"/>
            <a:ext cx="1414459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architects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5117" y="3977163"/>
            <a:ext cx="4488186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businesswomen and businessmen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270967" y="4371561"/>
            <a:ext cx="3798895" cy="438951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craftsmen and craftswomen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5" grpId="0"/>
      <p:bldP spid="36" grpId="0"/>
      <p:bldP spid="37" grpId="0"/>
      <p:bldP spid="38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315569" cy="19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FFFF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land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89649" y="1010652"/>
            <a:ext cx="477473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land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214063" y="1019675"/>
            <a:ext cx="953949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experience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522003" y="1025556"/>
            <a:ext cx="657009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launch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939249" y="1401418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9633"/>
            <a:ext cx="9144000" cy="438951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smtClean="0">
                <a:solidFill>
                  <a:srgbClr val="D2232A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</a:t>
            </a:r>
            <a:r>
              <a:rPr lang="en-US" sz="18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Match each word/phrase in the left column with its definition in the right one.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31007" y="420292"/>
            <a:ext cx="139303" cy="43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sz="1000" b="1" dirty="0" smtClean="0">
              <a:solidFill>
                <a:srgbClr val="D2232A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21632" y="783389"/>
          <a:ext cx="2283994" cy="3662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3994"/>
              </a:tblGrid>
              <a:tr h="7324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Words/Phrases</a:t>
                      </a:r>
                    </a:p>
                  </a:txBody>
                  <a:tcPr marL="68580" marR="68580" marT="34290" marB="34290"/>
                </a:tc>
              </a:tr>
              <a:tr h="732430">
                <a:tc>
                  <a:txBody>
                    <a:bodyPr/>
                    <a:lstStyle/>
                    <a:p>
                      <a:pPr algn="l"/>
                      <a:r>
                        <a:rPr lang="en-US" sz="24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career</a:t>
                      </a:r>
                      <a:endParaRPr lang="en-US" sz="2400" b="1" dirty="0"/>
                    </a:p>
                  </a:txBody>
                  <a:tcPr marL="68580" marR="68580" marT="34290" marB="34290" anchor="ctr"/>
                </a:tc>
              </a:tr>
              <a:tr h="732430">
                <a:tc>
                  <a:txBody>
                    <a:bodyPr/>
                    <a:lstStyle/>
                    <a:p>
                      <a:pPr algn="l"/>
                      <a:r>
                        <a:rPr lang="en-US" sz="24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n-US" sz="24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</a:t>
                      </a:r>
                      <a:endParaRPr lang="en-US" sz="2400" b="1" dirty="0"/>
                    </a:p>
                  </a:txBody>
                  <a:tcPr marL="68580" marR="68580" marT="34290" marB="34290" anchor="ctr"/>
                </a:tc>
              </a:tr>
              <a:tr h="732430">
                <a:tc>
                  <a:txBody>
                    <a:bodyPr/>
                    <a:lstStyle/>
                    <a:p>
                      <a:pPr algn="l"/>
                      <a:r>
                        <a:rPr lang="en-US" sz="24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en-US" sz="24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profession</a:t>
                      </a:r>
                      <a:endParaRPr lang="en-US" sz="2400" b="1" dirty="0"/>
                    </a:p>
                  </a:txBody>
                  <a:tcPr marL="68580" marR="68580" marT="34290" marB="34290" anchor="ctr"/>
                </a:tc>
              </a:tr>
              <a:tr h="732430">
                <a:tc>
                  <a:txBody>
                    <a:bodyPr/>
                    <a:lstStyle/>
                    <a:p>
                      <a:pPr algn="l"/>
                      <a:r>
                        <a:rPr lang="en-US" sz="24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career path</a:t>
                      </a:r>
                      <a:endParaRPr lang="en-US" sz="2400" b="1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862137" y="783392"/>
          <a:ext cx="5145676" cy="3575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5676"/>
              </a:tblGrid>
              <a:tr h="6698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Definitions</a:t>
                      </a:r>
                    </a:p>
                  </a:txBody>
                  <a:tcPr marL="68580" marR="68580" marT="34290" marB="34290"/>
                </a:tc>
              </a:tr>
              <a:tr h="87947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20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type of job that needs special training or skills, often at a higher educational level</a:t>
                      </a:r>
                      <a:endParaRPr lang="en-US" sz="1800" b="1" dirty="0"/>
                    </a:p>
                  </a:txBody>
                  <a:tcPr marL="68580" marR="68580" marT="34290" marB="34290" anchor="ctr"/>
                </a:tc>
              </a:tr>
              <a:tr h="669891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20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which a person does to earn money</a:t>
                      </a:r>
                      <a:endParaRPr lang="en-US" sz="2000" b="1" dirty="0"/>
                    </a:p>
                  </a:txBody>
                  <a:tcPr marL="68580" marR="68580" marT="34290" marB="34290" anchor="ctr"/>
                </a:tc>
              </a:tr>
              <a:tr h="669891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way a person progresses in work in one job or in a series of jobs</a:t>
                      </a:r>
                      <a:endParaRPr lang="en-US" sz="1800" b="1" dirty="0"/>
                    </a:p>
                  </a:txBody>
                  <a:tcPr marL="68580" marR="68580" marT="34290" marB="34290" anchor="ctr"/>
                </a:tc>
              </a:tr>
              <a:tr h="669891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D.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series of jobs a person does in a particular work area</a:t>
                      </a:r>
                      <a:endParaRPr lang="en-US" sz="1800" b="1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>
          <a:xfrm rot="16200000" flipH="1">
            <a:off x="2335696" y="2276061"/>
            <a:ext cx="2087218" cy="9740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882348" y="2395331"/>
            <a:ext cx="954157" cy="1093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2668656" y="1962980"/>
            <a:ext cx="1431236" cy="94421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892288" y="3091070"/>
            <a:ext cx="964096" cy="75537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" y="1"/>
            <a:ext cx="1273845" cy="1177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04367" algn="l"/>
              </a:tabLst>
            </a:pPr>
            <a:r>
              <a:rPr lang="en-US" sz="800" dirty="0" smtClean="0">
                <a:solidFill>
                  <a:srgbClr val="FFFFFF"/>
                </a:solidFill>
                <a:latin typeface="Century" pitchFamily="18" charset="0"/>
                <a:ea typeface="Times New Roman" pitchFamily="18" charset="0"/>
                <a:cs typeface="Calibri" pitchFamily="34" charset="0"/>
              </a:rPr>
              <a:t>land</a:t>
            </a:r>
            <a:endParaRPr lang="en-US" sz="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04367" algn="l"/>
              </a:tabLst>
            </a:pPr>
            <a:r>
              <a:rPr lang="en-US" sz="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/>
            </a:r>
            <a:br>
              <a:rPr lang="en-US" sz="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en-US" sz="800" dirty="0" smtClean="0">
                <a:solidFill>
                  <a:srgbClr val="FFFFFF"/>
                </a:solidFill>
                <a:latin typeface="Century" pitchFamily="18" charset="0"/>
                <a:ea typeface="Times New Roman" pitchFamily="18" charset="0"/>
                <a:cs typeface="Calibri" pitchFamily="34" charset="0"/>
              </a:rPr>
              <a:t>orbit</a:t>
            </a:r>
            <a:endParaRPr lang="en-US" sz="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04367" algn="l"/>
              </a:tabLst>
            </a:pPr>
            <a:r>
              <a:rPr lang="en-US" sz="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/>
            </a:r>
            <a:br>
              <a:rPr lang="en-US" sz="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04367" algn="l"/>
              </a:tabLst>
            </a:pPr>
            <a:r>
              <a:rPr lang="en-US" sz="800" dirty="0" smtClean="0">
                <a:solidFill>
                  <a:srgbClr val="FFFFFF"/>
                </a:solidFill>
                <a:latin typeface="Century" pitchFamily="18" charset="0"/>
                <a:ea typeface="Times New Roman" pitchFamily="18" charset="0"/>
                <a:cs typeface="Calibri" pitchFamily="34" charset="0"/>
              </a:rPr>
              <a:t>train</a:t>
            </a:r>
            <a:endParaRPr lang="en-US" sz="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04367" algn="l"/>
              </a:tabLst>
            </a:pPr>
            <a:r>
              <a:rPr lang="en-US" sz="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/>
            </a:r>
            <a:br>
              <a:rPr lang="en-US" sz="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04367" algn="l"/>
              </a:tabLst>
            </a:pPr>
            <a:r>
              <a:rPr lang="en-US" sz="800" dirty="0" smtClean="0">
                <a:solidFill>
                  <a:srgbClr val="FFFFFF"/>
                </a:solidFill>
                <a:latin typeface="Century" pitchFamily="18" charset="0"/>
                <a:ea typeface="Times New Roman" pitchFamily="18" charset="0"/>
                <a:cs typeface="Calibri" pitchFamily="34" charset="0"/>
              </a:rPr>
              <a:t>experience	launch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350835" cy="19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FFFFFF"/>
                </a:solidFill>
                <a:latin typeface="Century" pitchFamily="18" charset="0"/>
                <a:ea typeface="Times New Roman" pitchFamily="18" charset="0"/>
                <a:cs typeface="Calibri" pitchFamily="34" charset="0"/>
              </a:rPr>
              <a:t>land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89649" y="1010652"/>
            <a:ext cx="464649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land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214063" y="1019675"/>
            <a:ext cx="953949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experience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522003" y="1025556"/>
            <a:ext cx="636170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launch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66501"/>
            <a:ext cx="2066113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smtClean="0">
                <a:solidFill>
                  <a:srgbClr val="00B0F0"/>
                </a:solidFill>
              </a:rPr>
              <a:t>Unit 12/ My Future Career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939249" y="1401418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0835" y="0"/>
            <a:ext cx="7396413" cy="438951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3. </a:t>
            </a:r>
            <a:r>
              <a:rPr lang="en-US" sz="2400" b="1" dirty="0" smtClean="0">
                <a:solidFill>
                  <a:srgbClr val="FF0000"/>
                </a:solidFill>
              </a:rPr>
              <a:t>b. </a:t>
            </a:r>
            <a:r>
              <a:rPr lang="en-US" sz="2100" b="1" dirty="0" smtClean="0"/>
              <a:t>Fill each gap with a word/phrase in 3a.</a:t>
            </a:r>
            <a:endParaRPr lang="en-US" sz="2100" dirty="0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31007" y="420292"/>
            <a:ext cx="139303" cy="43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sz="1000" b="1" dirty="0" smtClean="0">
              <a:solidFill>
                <a:srgbClr val="D2232A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2181" y="519405"/>
            <a:ext cx="8465559" cy="4501602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1. </a:t>
            </a:r>
            <a:r>
              <a:rPr lang="en-US" sz="24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Throughout his teaching </a:t>
            </a:r>
            <a:r>
              <a:rPr lang="en-US" sz="2400" b="1" dirty="0" smtClean="0">
                <a:solidFill>
                  <a:srgbClr val="939598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_______</a:t>
            </a:r>
            <a:r>
              <a:rPr lang="en-US" sz="24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, he worked as a teacher, a researcher and a textbook writer.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2.  </a:t>
            </a:r>
            <a:r>
              <a:rPr lang="en-US" sz="24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His </a:t>
            </a:r>
            <a:r>
              <a:rPr lang="en-US" sz="2400" b="1" dirty="0" smtClean="0">
                <a:solidFill>
                  <a:srgbClr val="939598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_______</a:t>
            </a:r>
            <a:r>
              <a:rPr lang="en-US" sz="24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was becoming boring, so he decided to continue with his studies.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3.  </a:t>
            </a:r>
            <a:r>
              <a:rPr lang="en-US" sz="24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If you want to enter the teaching </a:t>
            </a:r>
            <a:r>
              <a:rPr lang="en-US" sz="2400" b="1" dirty="0" smtClean="0">
                <a:solidFill>
                  <a:srgbClr val="939598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___________</a:t>
            </a:r>
            <a:r>
              <a:rPr lang="en-US" sz="24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, you need to get a teaching degree.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4.  </a:t>
            </a:r>
            <a:r>
              <a:rPr lang="en-US" sz="24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She took a different </a:t>
            </a:r>
            <a:r>
              <a:rPr lang="en-US" sz="2400" b="1" dirty="0" smtClean="0">
                <a:solidFill>
                  <a:srgbClr val="939598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____________ </a:t>
            </a:r>
            <a:r>
              <a:rPr lang="en-US" sz="24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when she gave up nursing and became a yoga  teacher.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32" name="image226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7257" y="4405745"/>
            <a:ext cx="2492089" cy="73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angle 26"/>
          <p:cNvSpPr/>
          <p:nvPr/>
        </p:nvSpPr>
        <p:spPr>
          <a:xfrm>
            <a:off x="3854414" y="539687"/>
            <a:ext cx="943498" cy="566358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career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368846" y="1633291"/>
            <a:ext cx="789231" cy="566358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job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62268" y="2718991"/>
            <a:ext cx="1474989" cy="566358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profession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05198" y="3836086"/>
            <a:ext cx="1599447" cy="566358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career path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350835" cy="19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FFFFFF"/>
                </a:solidFill>
                <a:latin typeface="Century" pitchFamily="18" charset="0"/>
                <a:ea typeface="Times New Roman" pitchFamily="18" charset="0"/>
                <a:cs typeface="Calibri" pitchFamily="34" charset="0"/>
              </a:rPr>
              <a:t>land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4063" y="1019675"/>
            <a:ext cx="953949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experience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22003" y="1025556"/>
            <a:ext cx="636170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launch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939249" y="1401418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31007" y="420292"/>
            <a:ext cx="139303" cy="43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sz="1000" b="1" dirty="0" smtClean="0">
              <a:solidFill>
                <a:srgbClr val="D2232A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-15389"/>
            <a:ext cx="6643991" cy="377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rgbClr val="F15A2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Pronunciation</a:t>
            </a:r>
            <a:r>
              <a:rPr lang="en-US" sz="2000" b="1" dirty="0" smtClean="0">
                <a:solidFill>
                  <a:srgbClr val="F15A2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: </a:t>
            </a:r>
            <a:r>
              <a:rPr lang="en-US" sz="20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High tones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2755075" y="481405"/>
            <a:ext cx="6304979" cy="4631303"/>
            <a:chOff x="1013" y="-203"/>
            <a:chExt cx="4555" cy="6091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13" y="-203"/>
              <a:ext cx="4406" cy="5515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</p:pic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1021" y="-195"/>
              <a:ext cx="4547" cy="608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5342"/>
                </a:cxn>
                <a:cxn ang="0">
                  <a:pos x="4280" y="5348"/>
                </a:cxn>
                <a:cxn ang="0">
                  <a:pos x="4279" y="7"/>
                </a:cxn>
                <a:cxn ang="0">
                  <a:pos x="0" y="0"/>
                </a:cxn>
              </a:cxnLst>
              <a:rect l="0" t="0" r="r" b="b"/>
              <a:pathLst>
                <a:path w="4281" h="5349">
                  <a:moveTo>
                    <a:pt x="0" y="0"/>
                  </a:moveTo>
                  <a:lnTo>
                    <a:pt x="2" y="5342"/>
                  </a:lnTo>
                  <a:lnTo>
                    <a:pt x="4280" y="5348"/>
                  </a:lnTo>
                  <a:lnTo>
                    <a:pt x="4279" y="7"/>
                  </a:lnTo>
                  <a:lnTo>
                    <a:pt x="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89899" y="596617"/>
            <a:ext cx="6126578" cy="4224603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27971" algn="l"/>
              </a:tabLst>
            </a:pP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We use high tones for adjectives like </a:t>
            </a:r>
            <a:r>
              <a:rPr lang="en-US" sz="1800" b="1" i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excellent, gorgeous, brilliant, superb, absolutely amazing, </a:t>
            </a: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etc., to show strong feelings. If we use weaker adjectives like </a:t>
            </a:r>
            <a:r>
              <a:rPr lang="en-US" sz="1800" b="1" i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nice, quite pleasant, quite pretty</a:t>
            </a: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, etc., our voice does not usually go   high.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971" algn="l"/>
              </a:tabLst>
            </a:pPr>
            <a:r>
              <a:rPr lang="en-US" sz="1800" b="1" i="1" dirty="0" smtClean="0">
                <a:solidFill>
                  <a:srgbClr val="00AEEF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Example: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971" algn="l"/>
              </a:tabLst>
            </a:pPr>
            <a:r>
              <a:rPr lang="en-US" sz="1800" b="1" dirty="0" smtClean="0">
                <a:solidFill>
                  <a:srgbClr val="00AEEF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A: </a:t>
            </a: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So, how was your trip?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971" algn="l"/>
              </a:tabLst>
            </a:pPr>
            <a:r>
              <a:rPr lang="en-US" sz="1800" b="1" dirty="0" smtClean="0">
                <a:solidFill>
                  <a:srgbClr val="00AEEF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B:   </a:t>
            </a: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Excellent!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971" algn="l"/>
              </a:tabLst>
            </a:pPr>
            <a:r>
              <a:rPr lang="en-US" sz="1800" b="1" dirty="0" smtClean="0">
                <a:solidFill>
                  <a:srgbClr val="00AEEF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A:   </a:t>
            </a: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Good food?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971" algn="l"/>
              </a:tabLst>
            </a:pPr>
            <a:r>
              <a:rPr lang="en-US" sz="1800" b="1" dirty="0" smtClean="0">
                <a:solidFill>
                  <a:srgbClr val="00AEEF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B:    </a:t>
            </a: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Quite pleasant.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327971" algn="l"/>
              </a:tabLst>
            </a:pP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When people use </a:t>
            </a:r>
            <a:r>
              <a:rPr lang="en-US" sz="1800" b="1" i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excellent, gorgeous, brilliant, superb, absolutely amazing, </a:t>
            </a: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etc., with a flat voice, they mean the  opposite.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971" algn="l"/>
              </a:tabLst>
            </a:pPr>
            <a:r>
              <a:rPr lang="en-US" sz="1800" b="1" i="1" dirty="0" smtClean="0">
                <a:solidFill>
                  <a:srgbClr val="00AEEF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Example: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971" algn="l"/>
              </a:tabLst>
            </a:pPr>
            <a:r>
              <a:rPr lang="en-US" sz="1800" b="1" dirty="0" smtClean="0">
                <a:solidFill>
                  <a:srgbClr val="00AEEF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A: </a:t>
            </a: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The flight is delayed again.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971" algn="l"/>
              </a:tabLst>
            </a:pP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1800" b="1" dirty="0" smtClean="0">
                <a:solidFill>
                  <a:srgbClr val="00AEEF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B:   </a:t>
            </a:r>
            <a:r>
              <a:rPr lang="en-US" sz="18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Brilliant.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8770" y="2469547"/>
            <a:ext cx="261566" cy="93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8"/>
          <p:cNvSpPr>
            <a:spLocks/>
          </p:cNvSpPr>
          <p:nvPr/>
        </p:nvSpPr>
        <p:spPr bwMode="auto">
          <a:xfrm>
            <a:off x="4659289" y="3057275"/>
            <a:ext cx="795129" cy="1689824"/>
          </a:xfrm>
          <a:custGeom>
            <a:avLst/>
            <a:gdLst>
              <a:gd name="G0" fmla="+- 0 0 0"/>
              <a:gd name="G1" fmla="+- 0 0 0"/>
              <a:gd name="G2" fmla="+- 0 0 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0 0 0"/>
              <a:gd name="G9" fmla="+- 0 0 0"/>
              <a:gd name="G10" fmla="+- 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0 0"/>
              <a:gd name="G29" fmla="sin 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0"/>
              <a:gd name="G36" fmla="sin G34 0"/>
              <a:gd name="G37" fmla="+/ 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0 G39"/>
              <a:gd name="G43" fmla="sin 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+- 0 3163 2121"/>
              <a:gd name="T5" fmla="*/ T4 w 783"/>
              <a:gd name="T6" fmla="+- 0 3163 2850"/>
              <a:gd name="T7" fmla="*/ 3163 h 1930"/>
              <a:gd name="T8" fmla="+- 0 18437 2121"/>
              <a:gd name="T9" fmla="*/ T8 w 783"/>
              <a:gd name="T10" fmla="+- 0 18437 2850"/>
              <a:gd name="T11" fmla="*/ 18437 h 1930"/>
            </a:gdLst>
            <a:ahLst/>
            <a:cxnLst>
              <a:cxn ang="0">
                <a:pos x="190" y="1884"/>
              </a:cxn>
              <a:cxn ang="0">
                <a:pos x="184" y="1884"/>
              </a:cxn>
              <a:cxn ang="0">
                <a:pos x="76" y="1881"/>
              </a:cxn>
              <a:cxn ang="0">
                <a:pos x="7" y="1886"/>
              </a:cxn>
              <a:cxn ang="0">
                <a:pos x="2" y="1907"/>
              </a:cxn>
              <a:cxn ang="0">
                <a:pos x="22" y="1912"/>
              </a:cxn>
              <a:cxn ang="0">
                <a:pos x="47" y="1910"/>
              </a:cxn>
              <a:cxn ang="0">
                <a:pos x="126" y="1900"/>
              </a:cxn>
              <a:cxn ang="0">
                <a:pos x="185" y="1893"/>
              </a:cxn>
              <a:cxn ang="0">
                <a:pos x="231" y="1885"/>
              </a:cxn>
              <a:cxn ang="0">
                <a:pos x="225" y="1879"/>
              </a:cxn>
              <a:cxn ang="0">
                <a:pos x="199" y="1871"/>
              </a:cxn>
              <a:cxn ang="0">
                <a:pos x="177" y="1855"/>
              </a:cxn>
              <a:cxn ang="0">
                <a:pos x="172" y="1854"/>
              </a:cxn>
              <a:cxn ang="0">
                <a:pos x="180" y="1868"/>
              </a:cxn>
              <a:cxn ang="0">
                <a:pos x="200" y="1882"/>
              </a:cxn>
              <a:cxn ang="0">
                <a:pos x="207" y="1890"/>
              </a:cxn>
              <a:cxn ang="0">
                <a:pos x="182" y="1908"/>
              </a:cxn>
              <a:cxn ang="0">
                <a:pos x="182" y="1930"/>
              </a:cxn>
              <a:cxn ang="0">
                <a:pos x="202" y="1916"/>
              </a:cxn>
              <a:cxn ang="0">
                <a:pos x="223" y="1897"/>
              </a:cxn>
              <a:cxn ang="0">
                <a:pos x="742" y="37"/>
              </a:cxn>
              <a:cxn ang="0">
                <a:pos x="741" y="29"/>
              </a:cxn>
              <a:cxn ang="0">
                <a:pos x="680" y="31"/>
              </a:cxn>
              <a:cxn ang="0">
                <a:pos x="585" y="28"/>
              </a:cxn>
              <a:cxn ang="0">
                <a:pos x="551" y="40"/>
              </a:cxn>
              <a:cxn ang="0">
                <a:pos x="560" y="59"/>
              </a:cxn>
              <a:cxn ang="0">
                <a:pos x="585" y="59"/>
              </a:cxn>
              <a:cxn ang="0">
                <a:pos x="614" y="55"/>
              </a:cxn>
              <a:cxn ang="0">
                <a:pos x="707" y="44"/>
              </a:cxn>
              <a:cxn ang="0">
                <a:pos x="742" y="37"/>
              </a:cxn>
              <a:cxn ang="0">
                <a:pos x="780" y="28"/>
              </a:cxn>
              <a:cxn ang="0">
                <a:pos x="762" y="23"/>
              </a:cxn>
              <a:cxn ang="0">
                <a:pos x="738" y="12"/>
              </a:cxn>
              <a:cxn ang="0">
                <a:pos x="726" y="0"/>
              </a:cxn>
              <a:cxn ang="0">
                <a:pos x="724" y="5"/>
              </a:cxn>
              <a:cxn ang="0">
                <a:pos x="740" y="24"/>
              </a:cxn>
              <a:cxn ang="0">
                <a:pos x="762" y="35"/>
              </a:cxn>
              <a:cxn ang="0">
                <a:pos x="743" y="49"/>
              </a:cxn>
              <a:cxn ang="0">
                <a:pos x="729" y="71"/>
              </a:cxn>
              <a:cxn ang="0">
                <a:pos x="747" y="72"/>
              </a:cxn>
              <a:cxn ang="0">
                <a:pos x="766" y="52"/>
              </a:cxn>
              <a:cxn ang="0">
                <a:pos x="782" y="32"/>
              </a:cxn>
            </a:cxnLst>
            <a:rect l="T5" t="T7" r="T9" b="T11"/>
            <a:pathLst>
              <a:path w="783" h="1930">
                <a:moveTo>
                  <a:pt x="191" y="1890"/>
                </a:moveTo>
                <a:lnTo>
                  <a:pt x="190" y="1884"/>
                </a:lnTo>
                <a:lnTo>
                  <a:pt x="190" y="1882"/>
                </a:lnTo>
                <a:lnTo>
                  <a:pt x="184" y="1884"/>
                </a:lnTo>
                <a:lnTo>
                  <a:pt x="129" y="1883"/>
                </a:lnTo>
                <a:lnTo>
                  <a:pt x="76" y="1881"/>
                </a:lnTo>
                <a:lnTo>
                  <a:pt x="34" y="1881"/>
                </a:lnTo>
                <a:lnTo>
                  <a:pt x="7" y="1886"/>
                </a:lnTo>
                <a:lnTo>
                  <a:pt x="0" y="1892"/>
                </a:lnTo>
                <a:lnTo>
                  <a:pt x="2" y="1907"/>
                </a:lnTo>
                <a:lnTo>
                  <a:pt x="9" y="1911"/>
                </a:lnTo>
                <a:lnTo>
                  <a:pt x="22" y="1912"/>
                </a:lnTo>
                <a:lnTo>
                  <a:pt x="34" y="1911"/>
                </a:lnTo>
                <a:lnTo>
                  <a:pt x="47" y="1910"/>
                </a:lnTo>
                <a:lnTo>
                  <a:pt x="63" y="1908"/>
                </a:lnTo>
                <a:lnTo>
                  <a:pt x="126" y="1900"/>
                </a:lnTo>
                <a:lnTo>
                  <a:pt x="157" y="1896"/>
                </a:lnTo>
                <a:lnTo>
                  <a:pt x="185" y="1893"/>
                </a:lnTo>
                <a:lnTo>
                  <a:pt x="191" y="1890"/>
                </a:lnTo>
                <a:moveTo>
                  <a:pt x="231" y="1885"/>
                </a:moveTo>
                <a:lnTo>
                  <a:pt x="229" y="1880"/>
                </a:lnTo>
                <a:lnTo>
                  <a:pt x="225" y="1879"/>
                </a:lnTo>
                <a:lnTo>
                  <a:pt x="212" y="1875"/>
                </a:lnTo>
                <a:lnTo>
                  <a:pt x="199" y="1871"/>
                </a:lnTo>
                <a:lnTo>
                  <a:pt x="187" y="1865"/>
                </a:lnTo>
                <a:lnTo>
                  <a:pt x="177" y="1855"/>
                </a:lnTo>
                <a:lnTo>
                  <a:pt x="176" y="1852"/>
                </a:lnTo>
                <a:lnTo>
                  <a:pt x="172" y="1854"/>
                </a:lnTo>
                <a:lnTo>
                  <a:pt x="173" y="1857"/>
                </a:lnTo>
                <a:lnTo>
                  <a:pt x="180" y="1868"/>
                </a:lnTo>
                <a:lnTo>
                  <a:pt x="189" y="1876"/>
                </a:lnTo>
                <a:lnTo>
                  <a:pt x="200" y="1882"/>
                </a:lnTo>
                <a:lnTo>
                  <a:pt x="211" y="1887"/>
                </a:lnTo>
                <a:lnTo>
                  <a:pt x="207" y="1890"/>
                </a:lnTo>
                <a:lnTo>
                  <a:pt x="192" y="1902"/>
                </a:lnTo>
                <a:lnTo>
                  <a:pt x="182" y="1908"/>
                </a:lnTo>
                <a:lnTo>
                  <a:pt x="178" y="1923"/>
                </a:lnTo>
                <a:lnTo>
                  <a:pt x="182" y="1930"/>
                </a:lnTo>
                <a:lnTo>
                  <a:pt x="196" y="1924"/>
                </a:lnTo>
                <a:lnTo>
                  <a:pt x="202" y="1916"/>
                </a:lnTo>
                <a:lnTo>
                  <a:pt x="216" y="1904"/>
                </a:lnTo>
                <a:lnTo>
                  <a:pt x="223" y="1897"/>
                </a:lnTo>
                <a:lnTo>
                  <a:pt x="231" y="1885"/>
                </a:lnTo>
                <a:moveTo>
                  <a:pt x="742" y="37"/>
                </a:moveTo>
                <a:lnTo>
                  <a:pt x="741" y="32"/>
                </a:lnTo>
                <a:lnTo>
                  <a:pt x="741" y="29"/>
                </a:lnTo>
                <a:lnTo>
                  <a:pt x="735" y="32"/>
                </a:lnTo>
                <a:lnTo>
                  <a:pt x="680" y="31"/>
                </a:lnTo>
                <a:lnTo>
                  <a:pt x="627" y="29"/>
                </a:lnTo>
                <a:lnTo>
                  <a:pt x="585" y="28"/>
                </a:lnTo>
                <a:lnTo>
                  <a:pt x="557" y="34"/>
                </a:lnTo>
                <a:lnTo>
                  <a:pt x="551" y="40"/>
                </a:lnTo>
                <a:lnTo>
                  <a:pt x="553" y="55"/>
                </a:lnTo>
                <a:lnTo>
                  <a:pt x="560" y="59"/>
                </a:lnTo>
                <a:lnTo>
                  <a:pt x="572" y="59"/>
                </a:lnTo>
                <a:lnTo>
                  <a:pt x="585" y="59"/>
                </a:lnTo>
                <a:lnTo>
                  <a:pt x="598" y="58"/>
                </a:lnTo>
                <a:lnTo>
                  <a:pt x="614" y="55"/>
                </a:lnTo>
                <a:lnTo>
                  <a:pt x="677" y="47"/>
                </a:lnTo>
                <a:lnTo>
                  <a:pt x="707" y="44"/>
                </a:lnTo>
                <a:lnTo>
                  <a:pt x="736" y="41"/>
                </a:lnTo>
                <a:lnTo>
                  <a:pt x="742" y="37"/>
                </a:lnTo>
                <a:moveTo>
                  <a:pt x="782" y="32"/>
                </a:moveTo>
                <a:lnTo>
                  <a:pt x="780" y="28"/>
                </a:lnTo>
                <a:lnTo>
                  <a:pt x="776" y="26"/>
                </a:lnTo>
                <a:lnTo>
                  <a:pt x="762" y="23"/>
                </a:lnTo>
                <a:lnTo>
                  <a:pt x="750" y="19"/>
                </a:lnTo>
                <a:lnTo>
                  <a:pt x="738" y="12"/>
                </a:lnTo>
                <a:lnTo>
                  <a:pt x="728" y="2"/>
                </a:lnTo>
                <a:lnTo>
                  <a:pt x="726" y="0"/>
                </a:lnTo>
                <a:lnTo>
                  <a:pt x="723" y="2"/>
                </a:lnTo>
                <a:lnTo>
                  <a:pt x="724" y="5"/>
                </a:lnTo>
                <a:lnTo>
                  <a:pt x="731" y="16"/>
                </a:lnTo>
                <a:lnTo>
                  <a:pt x="740" y="24"/>
                </a:lnTo>
                <a:lnTo>
                  <a:pt x="751" y="30"/>
                </a:lnTo>
                <a:lnTo>
                  <a:pt x="762" y="35"/>
                </a:lnTo>
                <a:lnTo>
                  <a:pt x="758" y="38"/>
                </a:lnTo>
                <a:lnTo>
                  <a:pt x="743" y="49"/>
                </a:lnTo>
                <a:lnTo>
                  <a:pt x="733" y="55"/>
                </a:lnTo>
                <a:lnTo>
                  <a:pt x="729" y="71"/>
                </a:lnTo>
                <a:lnTo>
                  <a:pt x="733" y="78"/>
                </a:lnTo>
                <a:lnTo>
                  <a:pt x="747" y="72"/>
                </a:lnTo>
                <a:lnTo>
                  <a:pt x="753" y="64"/>
                </a:lnTo>
                <a:lnTo>
                  <a:pt x="766" y="52"/>
                </a:lnTo>
                <a:lnTo>
                  <a:pt x="774" y="45"/>
                </a:lnTo>
                <a:lnTo>
                  <a:pt x="782" y="32"/>
                </a:lnTo>
              </a:path>
            </a:pathLst>
          </a:custGeom>
          <a:solidFill>
            <a:srgbClr val="27AAE1"/>
          </a:solidFill>
          <a:ln w="9525">
            <a:noFill/>
            <a:round/>
            <a:headEnd/>
            <a:tailEnd/>
          </a:ln>
        </p:spPr>
        <p:txBody>
          <a:bodyPr vert="horz" wrap="square" lIns="68946" tIns="34473" rIns="68946" bIns="3447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967714" y="-119020"/>
            <a:ext cx="2136639" cy="483579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</a:rPr>
              <a:t>Ngữ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điệu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cao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09766" y="125951"/>
            <a:ext cx="9829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vi-VN" dirty="0"/>
              <a:t>['gɔ:dʒəs]</a:t>
            </a:r>
          </a:p>
        </p:txBody>
      </p:sp>
    </p:spTree>
    <p:extLst>
      <p:ext uri="{BB962C8B-B14F-4D97-AF65-F5344CB8AC3E}">
        <p14:creationId xmlns:p14="http://schemas.microsoft.com/office/powerpoint/2010/main" val="61836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350835" cy="19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FFFFFF"/>
                </a:solidFill>
                <a:latin typeface="Century" pitchFamily="18" charset="0"/>
                <a:ea typeface="Times New Roman" pitchFamily="18" charset="0"/>
                <a:cs typeface="Calibri" pitchFamily="34" charset="0"/>
              </a:rPr>
              <a:t>land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14063" y="1019675"/>
            <a:ext cx="953949" cy="285063"/>
          </a:xfrm>
          <a:prstGeom prst="rect">
            <a:avLst/>
          </a:prstGeom>
          <a:noFill/>
        </p:spPr>
        <p:txBody>
          <a:bodyPr wrap="none" lIns="68946" tIns="34473" rIns="68946" bIns="34473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experience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522003" y="1025556"/>
            <a:ext cx="636170" cy="285063"/>
          </a:xfrm>
          <a:prstGeom prst="rect">
            <a:avLst/>
          </a:prstGeom>
        </p:spPr>
        <p:txBody>
          <a:bodyPr wrap="none" lIns="68946" tIns="34473" rIns="68946" bIns="34473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launch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939249" y="1401418"/>
            <a:ext cx="139303" cy="4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31007" y="420292"/>
            <a:ext cx="139303" cy="43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sz="1000" b="1" dirty="0" smtClean="0">
              <a:solidFill>
                <a:srgbClr val="D2232A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426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-15389"/>
            <a:ext cx="6643991" cy="377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rgbClr val="F15A2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Pronunciation</a:t>
            </a:r>
            <a:r>
              <a:rPr lang="en-US" sz="2000" b="1" dirty="0" smtClean="0">
                <a:solidFill>
                  <a:srgbClr val="F15A2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: </a:t>
            </a:r>
            <a:r>
              <a:rPr lang="en-US" sz="2000" b="1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High tones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0" y="0"/>
            <a:ext cx="139303" cy="28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946" tIns="34473" rIns="68946" bIns="34473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8770" y="2469547"/>
            <a:ext cx="261566" cy="93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AutoShape 8"/>
          <p:cNvSpPr>
            <a:spLocks/>
          </p:cNvSpPr>
          <p:nvPr/>
        </p:nvSpPr>
        <p:spPr bwMode="auto">
          <a:xfrm>
            <a:off x="4659289" y="3057275"/>
            <a:ext cx="795129" cy="1689824"/>
          </a:xfrm>
          <a:custGeom>
            <a:avLst/>
            <a:gdLst>
              <a:gd name="G0" fmla="+- 0 0 0"/>
              <a:gd name="G1" fmla="+- 0 0 0"/>
              <a:gd name="G2" fmla="+- 0 0 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0 0 0"/>
              <a:gd name="G9" fmla="+- 0 0 0"/>
              <a:gd name="G10" fmla="+- 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0 0"/>
              <a:gd name="G29" fmla="sin 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0"/>
              <a:gd name="G36" fmla="sin G34 0"/>
              <a:gd name="G37" fmla="+/ 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0 G39"/>
              <a:gd name="G43" fmla="sin 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+- 0 3163 2121"/>
              <a:gd name="T5" fmla="*/ T4 w 783"/>
              <a:gd name="T6" fmla="+- 0 3163 2850"/>
              <a:gd name="T7" fmla="*/ 3163 h 1930"/>
              <a:gd name="T8" fmla="+- 0 18437 2121"/>
              <a:gd name="T9" fmla="*/ T8 w 783"/>
              <a:gd name="T10" fmla="+- 0 18437 2850"/>
              <a:gd name="T11" fmla="*/ 18437 h 1930"/>
            </a:gdLst>
            <a:ahLst/>
            <a:cxnLst>
              <a:cxn ang="0">
                <a:pos x="190" y="1884"/>
              </a:cxn>
              <a:cxn ang="0">
                <a:pos x="184" y="1884"/>
              </a:cxn>
              <a:cxn ang="0">
                <a:pos x="76" y="1881"/>
              </a:cxn>
              <a:cxn ang="0">
                <a:pos x="7" y="1886"/>
              </a:cxn>
              <a:cxn ang="0">
                <a:pos x="2" y="1907"/>
              </a:cxn>
              <a:cxn ang="0">
                <a:pos x="22" y="1912"/>
              </a:cxn>
              <a:cxn ang="0">
                <a:pos x="47" y="1910"/>
              </a:cxn>
              <a:cxn ang="0">
                <a:pos x="126" y="1900"/>
              </a:cxn>
              <a:cxn ang="0">
                <a:pos x="185" y="1893"/>
              </a:cxn>
              <a:cxn ang="0">
                <a:pos x="231" y="1885"/>
              </a:cxn>
              <a:cxn ang="0">
                <a:pos x="225" y="1879"/>
              </a:cxn>
              <a:cxn ang="0">
                <a:pos x="199" y="1871"/>
              </a:cxn>
              <a:cxn ang="0">
                <a:pos x="177" y="1855"/>
              </a:cxn>
              <a:cxn ang="0">
                <a:pos x="172" y="1854"/>
              </a:cxn>
              <a:cxn ang="0">
                <a:pos x="180" y="1868"/>
              </a:cxn>
              <a:cxn ang="0">
                <a:pos x="200" y="1882"/>
              </a:cxn>
              <a:cxn ang="0">
                <a:pos x="207" y="1890"/>
              </a:cxn>
              <a:cxn ang="0">
                <a:pos x="182" y="1908"/>
              </a:cxn>
              <a:cxn ang="0">
                <a:pos x="182" y="1930"/>
              </a:cxn>
              <a:cxn ang="0">
                <a:pos x="202" y="1916"/>
              </a:cxn>
              <a:cxn ang="0">
                <a:pos x="223" y="1897"/>
              </a:cxn>
              <a:cxn ang="0">
                <a:pos x="742" y="37"/>
              </a:cxn>
              <a:cxn ang="0">
                <a:pos x="741" y="29"/>
              </a:cxn>
              <a:cxn ang="0">
                <a:pos x="680" y="31"/>
              </a:cxn>
              <a:cxn ang="0">
                <a:pos x="585" y="28"/>
              </a:cxn>
              <a:cxn ang="0">
                <a:pos x="551" y="40"/>
              </a:cxn>
              <a:cxn ang="0">
                <a:pos x="560" y="59"/>
              </a:cxn>
              <a:cxn ang="0">
                <a:pos x="585" y="59"/>
              </a:cxn>
              <a:cxn ang="0">
                <a:pos x="614" y="55"/>
              </a:cxn>
              <a:cxn ang="0">
                <a:pos x="707" y="44"/>
              </a:cxn>
              <a:cxn ang="0">
                <a:pos x="742" y="37"/>
              </a:cxn>
              <a:cxn ang="0">
                <a:pos x="780" y="28"/>
              </a:cxn>
              <a:cxn ang="0">
                <a:pos x="762" y="23"/>
              </a:cxn>
              <a:cxn ang="0">
                <a:pos x="738" y="12"/>
              </a:cxn>
              <a:cxn ang="0">
                <a:pos x="726" y="0"/>
              </a:cxn>
              <a:cxn ang="0">
                <a:pos x="724" y="5"/>
              </a:cxn>
              <a:cxn ang="0">
                <a:pos x="740" y="24"/>
              </a:cxn>
              <a:cxn ang="0">
                <a:pos x="762" y="35"/>
              </a:cxn>
              <a:cxn ang="0">
                <a:pos x="743" y="49"/>
              </a:cxn>
              <a:cxn ang="0">
                <a:pos x="729" y="71"/>
              </a:cxn>
              <a:cxn ang="0">
                <a:pos x="747" y="72"/>
              </a:cxn>
              <a:cxn ang="0">
                <a:pos x="766" y="52"/>
              </a:cxn>
              <a:cxn ang="0">
                <a:pos x="782" y="32"/>
              </a:cxn>
            </a:cxnLst>
            <a:rect l="T5" t="T7" r="T9" b="T11"/>
            <a:pathLst>
              <a:path w="783" h="1930">
                <a:moveTo>
                  <a:pt x="191" y="1890"/>
                </a:moveTo>
                <a:lnTo>
                  <a:pt x="190" y="1884"/>
                </a:lnTo>
                <a:lnTo>
                  <a:pt x="190" y="1882"/>
                </a:lnTo>
                <a:lnTo>
                  <a:pt x="184" y="1884"/>
                </a:lnTo>
                <a:lnTo>
                  <a:pt x="129" y="1883"/>
                </a:lnTo>
                <a:lnTo>
                  <a:pt x="76" y="1881"/>
                </a:lnTo>
                <a:lnTo>
                  <a:pt x="34" y="1881"/>
                </a:lnTo>
                <a:lnTo>
                  <a:pt x="7" y="1886"/>
                </a:lnTo>
                <a:lnTo>
                  <a:pt x="0" y="1892"/>
                </a:lnTo>
                <a:lnTo>
                  <a:pt x="2" y="1907"/>
                </a:lnTo>
                <a:lnTo>
                  <a:pt x="9" y="1911"/>
                </a:lnTo>
                <a:lnTo>
                  <a:pt x="22" y="1912"/>
                </a:lnTo>
                <a:lnTo>
                  <a:pt x="34" y="1911"/>
                </a:lnTo>
                <a:lnTo>
                  <a:pt x="47" y="1910"/>
                </a:lnTo>
                <a:lnTo>
                  <a:pt x="63" y="1908"/>
                </a:lnTo>
                <a:lnTo>
                  <a:pt x="126" y="1900"/>
                </a:lnTo>
                <a:lnTo>
                  <a:pt x="157" y="1896"/>
                </a:lnTo>
                <a:lnTo>
                  <a:pt x="185" y="1893"/>
                </a:lnTo>
                <a:lnTo>
                  <a:pt x="191" y="1890"/>
                </a:lnTo>
                <a:moveTo>
                  <a:pt x="231" y="1885"/>
                </a:moveTo>
                <a:lnTo>
                  <a:pt x="229" y="1880"/>
                </a:lnTo>
                <a:lnTo>
                  <a:pt x="225" y="1879"/>
                </a:lnTo>
                <a:lnTo>
                  <a:pt x="212" y="1875"/>
                </a:lnTo>
                <a:lnTo>
                  <a:pt x="199" y="1871"/>
                </a:lnTo>
                <a:lnTo>
                  <a:pt x="187" y="1865"/>
                </a:lnTo>
                <a:lnTo>
                  <a:pt x="177" y="1855"/>
                </a:lnTo>
                <a:lnTo>
                  <a:pt x="176" y="1852"/>
                </a:lnTo>
                <a:lnTo>
                  <a:pt x="172" y="1854"/>
                </a:lnTo>
                <a:lnTo>
                  <a:pt x="173" y="1857"/>
                </a:lnTo>
                <a:lnTo>
                  <a:pt x="180" y="1868"/>
                </a:lnTo>
                <a:lnTo>
                  <a:pt x="189" y="1876"/>
                </a:lnTo>
                <a:lnTo>
                  <a:pt x="200" y="1882"/>
                </a:lnTo>
                <a:lnTo>
                  <a:pt x="211" y="1887"/>
                </a:lnTo>
                <a:lnTo>
                  <a:pt x="207" y="1890"/>
                </a:lnTo>
                <a:lnTo>
                  <a:pt x="192" y="1902"/>
                </a:lnTo>
                <a:lnTo>
                  <a:pt x="182" y="1908"/>
                </a:lnTo>
                <a:lnTo>
                  <a:pt x="178" y="1923"/>
                </a:lnTo>
                <a:lnTo>
                  <a:pt x="182" y="1930"/>
                </a:lnTo>
                <a:lnTo>
                  <a:pt x="196" y="1924"/>
                </a:lnTo>
                <a:lnTo>
                  <a:pt x="202" y="1916"/>
                </a:lnTo>
                <a:lnTo>
                  <a:pt x="216" y="1904"/>
                </a:lnTo>
                <a:lnTo>
                  <a:pt x="223" y="1897"/>
                </a:lnTo>
                <a:lnTo>
                  <a:pt x="231" y="1885"/>
                </a:lnTo>
                <a:moveTo>
                  <a:pt x="742" y="37"/>
                </a:moveTo>
                <a:lnTo>
                  <a:pt x="741" y="32"/>
                </a:lnTo>
                <a:lnTo>
                  <a:pt x="741" y="29"/>
                </a:lnTo>
                <a:lnTo>
                  <a:pt x="735" y="32"/>
                </a:lnTo>
                <a:lnTo>
                  <a:pt x="680" y="31"/>
                </a:lnTo>
                <a:lnTo>
                  <a:pt x="627" y="29"/>
                </a:lnTo>
                <a:lnTo>
                  <a:pt x="585" y="28"/>
                </a:lnTo>
                <a:lnTo>
                  <a:pt x="557" y="34"/>
                </a:lnTo>
                <a:lnTo>
                  <a:pt x="551" y="40"/>
                </a:lnTo>
                <a:lnTo>
                  <a:pt x="553" y="55"/>
                </a:lnTo>
                <a:lnTo>
                  <a:pt x="560" y="59"/>
                </a:lnTo>
                <a:lnTo>
                  <a:pt x="572" y="59"/>
                </a:lnTo>
                <a:lnTo>
                  <a:pt x="585" y="59"/>
                </a:lnTo>
                <a:lnTo>
                  <a:pt x="598" y="58"/>
                </a:lnTo>
                <a:lnTo>
                  <a:pt x="614" y="55"/>
                </a:lnTo>
                <a:lnTo>
                  <a:pt x="677" y="47"/>
                </a:lnTo>
                <a:lnTo>
                  <a:pt x="707" y="44"/>
                </a:lnTo>
                <a:lnTo>
                  <a:pt x="736" y="41"/>
                </a:lnTo>
                <a:lnTo>
                  <a:pt x="742" y="37"/>
                </a:lnTo>
                <a:moveTo>
                  <a:pt x="782" y="32"/>
                </a:moveTo>
                <a:lnTo>
                  <a:pt x="780" y="28"/>
                </a:lnTo>
                <a:lnTo>
                  <a:pt x="776" y="26"/>
                </a:lnTo>
                <a:lnTo>
                  <a:pt x="762" y="23"/>
                </a:lnTo>
                <a:lnTo>
                  <a:pt x="750" y="19"/>
                </a:lnTo>
                <a:lnTo>
                  <a:pt x="738" y="12"/>
                </a:lnTo>
                <a:lnTo>
                  <a:pt x="728" y="2"/>
                </a:lnTo>
                <a:lnTo>
                  <a:pt x="726" y="0"/>
                </a:lnTo>
                <a:lnTo>
                  <a:pt x="723" y="2"/>
                </a:lnTo>
                <a:lnTo>
                  <a:pt x="724" y="5"/>
                </a:lnTo>
                <a:lnTo>
                  <a:pt x="731" y="16"/>
                </a:lnTo>
                <a:lnTo>
                  <a:pt x="740" y="24"/>
                </a:lnTo>
                <a:lnTo>
                  <a:pt x="751" y="30"/>
                </a:lnTo>
                <a:lnTo>
                  <a:pt x="762" y="35"/>
                </a:lnTo>
                <a:lnTo>
                  <a:pt x="758" y="38"/>
                </a:lnTo>
                <a:lnTo>
                  <a:pt x="743" y="49"/>
                </a:lnTo>
                <a:lnTo>
                  <a:pt x="733" y="55"/>
                </a:lnTo>
                <a:lnTo>
                  <a:pt x="729" y="71"/>
                </a:lnTo>
                <a:lnTo>
                  <a:pt x="733" y="78"/>
                </a:lnTo>
                <a:lnTo>
                  <a:pt x="747" y="72"/>
                </a:lnTo>
                <a:lnTo>
                  <a:pt x="753" y="64"/>
                </a:lnTo>
                <a:lnTo>
                  <a:pt x="766" y="52"/>
                </a:lnTo>
                <a:lnTo>
                  <a:pt x="774" y="45"/>
                </a:lnTo>
                <a:lnTo>
                  <a:pt x="782" y="32"/>
                </a:lnTo>
              </a:path>
            </a:pathLst>
          </a:custGeom>
          <a:solidFill>
            <a:srgbClr val="27AAE1"/>
          </a:solidFill>
          <a:ln w="9525">
            <a:noFill/>
            <a:round/>
            <a:headEnd/>
            <a:tailEnd/>
          </a:ln>
        </p:spPr>
        <p:txBody>
          <a:bodyPr vert="horz" wrap="square" lIns="68946" tIns="34473" rIns="68946" bIns="3447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967714" y="-119020"/>
            <a:ext cx="2136639" cy="483579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</a:rPr>
              <a:t>Ngữ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điệu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cao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625" y="420292"/>
            <a:ext cx="8740240" cy="3393606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0000"/>
                </a:solidFill>
              </a:rPr>
              <a:t>Chúng</a:t>
            </a:r>
            <a:r>
              <a:rPr lang="en-US" sz="2400" b="1" dirty="0" smtClean="0">
                <a:solidFill>
                  <a:srgbClr val="FF0000"/>
                </a:solidFill>
              </a:rPr>
              <a:t> ta </a:t>
            </a:r>
            <a:r>
              <a:rPr lang="en-US" sz="2400" b="1" dirty="0" err="1" smtClean="0">
                <a:solidFill>
                  <a:srgbClr val="FF0000"/>
                </a:solidFill>
              </a:rPr>
              <a:t>sử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dụng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ngữ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điệu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cao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cho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tính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từ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như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sz="2400" b="1" dirty="0" smtClean="0">
                <a:solidFill>
                  <a:srgbClr val="0070C0"/>
                </a:solidFill>
              </a:rPr>
              <a:t>excellent(</a:t>
            </a:r>
            <a:r>
              <a:rPr lang="en-US" sz="2400" b="1" dirty="0" err="1" smtClean="0">
                <a:solidFill>
                  <a:srgbClr val="0070C0"/>
                </a:solidFill>
              </a:rPr>
              <a:t>xuất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sắc</a:t>
            </a:r>
            <a:r>
              <a:rPr lang="en-US" sz="2400" b="1" dirty="0" smtClean="0">
                <a:solidFill>
                  <a:srgbClr val="0070C0"/>
                </a:solidFill>
              </a:rPr>
              <a:t>), gorgeous(</a:t>
            </a:r>
            <a:r>
              <a:rPr lang="en-US" sz="2400" b="1" dirty="0" err="1" smtClean="0">
                <a:solidFill>
                  <a:srgbClr val="0070C0"/>
                </a:solidFill>
              </a:rPr>
              <a:t>tuyệt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đẹp</a:t>
            </a:r>
            <a:r>
              <a:rPr lang="en-US" sz="2400" b="1" dirty="0" smtClean="0">
                <a:solidFill>
                  <a:srgbClr val="0070C0"/>
                </a:solidFill>
              </a:rPr>
              <a:t>), brilliant(</a:t>
            </a:r>
            <a:r>
              <a:rPr lang="en-US" sz="2400" b="1" dirty="0" err="1" smtClean="0">
                <a:solidFill>
                  <a:srgbClr val="0070C0"/>
                </a:solidFill>
              </a:rPr>
              <a:t>rất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thông</a:t>
            </a:r>
            <a:r>
              <a:rPr lang="en-US" sz="2400" b="1" dirty="0" smtClean="0">
                <a:solidFill>
                  <a:srgbClr val="0070C0"/>
                </a:solidFill>
              </a:rPr>
              <a:t> minh), superb(</a:t>
            </a:r>
            <a:r>
              <a:rPr lang="en-US" sz="2400" b="1" dirty="0" err="1" smtClean="0">
                <a:solidFill>
                  <a:srgbClr val="0070C0"/>
                </a:solidFill>
              </a:rPr>
              <a:t>xuất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sắc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</a:rPr>
              <a:t>tuyệt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vời</a:t>
            </a:r>
            <a:r>
              <a:rPr lang="en-US" sz="2400" b="1" dirty="0" smtClean="0">
                <a:solidFill>
                  <a:srgbClr val="0070C0"/>
                </a:solidFill>
              </a:rPr>
              <a:t>), absolutely amazing(</a:t>
            </a:r>
            <a:r>
              <a:rPr lang="en-US" sz="2400" b="1" dirty="0" err="1" smtClean="0">
                <a:solidFill>
                  <a:srgbClr val="0070C0"/>
                </a:solidFill>
              </a:rPr>
              <a:t>vô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cùng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ngạc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nhiên</a:t>
            </a:r>
            <a:r>
              <a:rPr lang="en-US" sz="2400" b="1" dirty="0" smtClean="0">
                <a:solidFill>
                  <a:srgbClr val="0070C0"/>
                </a:solidFill>
              </a:rPr>
              <a:t>), etc.,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để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thể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hiện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cảm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xúc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mạnh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mẽ</a:t>
            </a:r>
            <a:r>
              <a:rPr lang="en-US" sz="2400" b="1" dirty="0" smtClean="0">
                <a:solidFill>
                  <a:srgbClr val="FF0000"/>
                </a:solidFill>
              </a:rPr>
              <a:t>. Nếu chúng ta sử dụng những tính từ yếu hơn như </a:t>
            </a:r>
            <a:r>
              <a:rPr lang="en-US" sz="2400" b="1" dirty="0" smtClean="0">
                <a:solidFill>
                  <a:srgbClr val="0070C0"/>
                </a:solidFill>
              </a:rPr>
              <a:t>nice, quite pleasant, quite pretty, etc,</a:t>
            </a:r>
            <a:r>
              <a:rPr lang="en-US" sz="2400" b="1" dirty="0" smtClean="0">
                <a:solidFill>
                  <a:srgbClr val="FF0000"/>
                </a:solidFill>
              </a:rPr>
              <a:t> giọng của chúng ta thường không cao. 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473" y="3821604"/>
            <a:ext cx="9127527" cy="808283"/>
          </a:xfrm>
          <a:prstGeom prst="rect">
            <a:avLst/>
          </a:prstGeom>
        </p:spPr>
        <p:txBody>
          <a:bodyPr wrap="square" lIns="68946" tIns="34473" rIns="68946" bIns="34473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</a:rPr>
              <a:t>Khi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sử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dụng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excellent, gorgeous, brilliant,… </a:t>
            </a:r>
            <a:r>
              <a:rPr lang="en-US" sz="2400" b="1" dirty="0" err="1" smtClean="0">
                <a:solidFill>
                  <a:srgbClr val="FF0000"/>
                </a:solidFill>
              </a:rPr>
              <a:t>với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tông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ngang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chúng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nghĩa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ngược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lại</a:t>
            </a:r>
            <a:r>
              <a:rPr lang="en-US" sz="2400" b="1" dirty="0" smtClean="0">
                <a:solidFill>
                  <a:srgbClr val="FF0000"/>
                </a:solidFill>
              </a:rPr>
              <a:t>.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909766" y="125951"/>
            <a:ext cx="9829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vi-VN" dirty="0"/>
              <a:t>['gɔ:dʒəs]</a:t>
            </a:r>
          </a:p>
        </p:txBody>
      </p:sp>
    </p:spTree>
    <p:extLst>
      <p:ext uri="{BB962C8B-B14F-4D97-AF65-F5344CB8AC3E}">
        <p14:creationId xmlns:p14="http://schemas.microsoft.com/office/powerpoint/2010/main" val="3635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918</Words>
  <Application>Microsoft Office PowerPoint</Application>
  <PresentationFormat>On-screen Show (16:9)</PresentationFormat>
  <Paragraphs>189</Paragraphs>
  <Slides>12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AVISHOP</dc:creator>
  <cp:lastModifiedBy>Admin</cp:lastModifiedBy>
  <cp:revision>142</cp:revision>
  <dcterms:created xsi:type="dcterms:W3CDTF">2015-10-22T07:04:25Z</dcterms:created>
  <dcterms:modified xsi:type="dcterms:W3CDTF">2022-03-26T12:39:11Z</dcterms:modified>
</cp:coreProperties>
</file>