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sldIdLst>
    <p:sldId id="307" r:id="rId3"/>
    <p:sldId id="259" r:id="rId4"/>
    <p:sldId id="314" r:id="rId5"/>
    <p:sldId id="268" r:id="rId6"/>
    <p:sldId id="277" r:id="rId7"/>
    <p:sldId id="315" r:id="rId8"/>
    <p:sldId id="319" r:id="rId9"/>
    <p:sldId id="316" r:id="rId10"/>
    <p:sldId id="300" r:id="rId11"/>
    <p:sldId id="318" r:id="rId12"/>
    <p:sldId id="309" r:id="rId13"/>
    <p:sldId id="310" r:id="rId14"/>
    <p:sldId id="311" r:id="rId15"/>
    <p:sldId id="312" r:id="rId16"/>
    <p:sldId id="302" r:id="rId17"/>
    <p:sldId id="303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048C4-1CF2-440B-80B5-F332B5236875}" type="datetimeFigureOut">
              <a:rPr lang="en-US" smtClean="0"/>
              <a:t>17/01/2022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31983-C78F-4938-80AB-DFE26305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1983-C78F-4938-80AB-DFE263056C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1983-C78F-4938-80AB-DFE263056C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6EE1-D4D4-469E-985F-6FF87D933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69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1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2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9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1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59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37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8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3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4BB51-9035-42B8-855E-D10EE7CA44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B8C8-D81A-4568-A544-8E7A2A107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4.wmf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1.xml"/><Relationship Id="rId12" Type="http://schemas.openxmlformats.org/officeDocument/2006/relationships/oleObject" Target="../embeddings/oleObject34.bin"/><Relationship Id="rId2" Type="http://schemas.microsoft.com/office/2007/relationships/media" Target="../media/media1.WAV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3.wmf"/><Relationship Id="rId5" Type="http://schemas.openxmlformats.org/officeDocument/2006/relationships/audio" Target="file:///C:\WINDOWS\MEDIA\TADA.WAV" TargetMode="External"/><Relationship Id="rId10" Type="http://schemas.openxmlformats.org/officeDocument/2006/relationships/oleObject" Target="../embeddings/oleObject33.bin"/><Relationship Id="rId4" Type="http://schemas.microsoft.com/office/2007/relationships/media" Target="file:///C:\WINDOWS\MEDIA\TADA.WAV" TargetMode="Externa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media1.WAV"/><Relationship Id="rId7" Type="http://schemas.openxmlformats.org/officeDocument/2006/relationships/image" Target="../media/image35.jpeg"/><Relationship Id="rId2" Type="http://schemas.microsoft.com/office/2007/relationships/media" Target="../media/media1.WAV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9.xml"/><Relationship Id="rId5" Type="http://schemas.openxmlformats.org/officeDocument/2006/relationships/audio" Target="file:///C:\WINDOWS\MEDIA\TADA.WAV" TargetMode="External"/><Relationship Id="rId10" Type="http://schemas.openxmlformats.org/officeDocument/2006/relationships/image" Target="../media/image37.wmf"/><Relationship Id="rId4" Type="http://schemas.microsoft.com/office/2007/relationships/media" Target="file:///C:\WINDOWS\MEDIA\TADA.WAV" TargetMode="External"/><Relationship Id="rId9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38.bin"/><Relationship Id="rId3" Type="http://schemas.openxmlformats.org/officeDocument/2006/relationships/audio" Target="../media/media1.WAV"/><Relationship Id="rId7" Type="http://schemas.openxmlformats.org/officeDocument/2006/relationships/image" Target="../media/image35.jpeg"/><Relationship Id="rId12" Type="http://schemas.openxmlformats.org/officeDocument/2006/relationships/image" Target="../media/image39.wmf"/><Relationship Id="rId2" Type="http://schemas.microsoft.com/office/2007/relationships/media" Target="../media/media1.WAV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9.xml"/><Relationship Id="rId11" Type="http://schemas.openxmlformats.org/officeDocument/2006/relationships/oleObject" Target="../embeddings/oleObject37.bin"/><Relationship Id="rId5" Type="http://schemas.openxmlformats.org/officeDocument/2006/relationships/audio" Target="file:///C:\WINDOWS\MEDIA\TADA.WAV" TargetMode="External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4" Type="http://schemas.microsoft.com/office/2007/relationships/media" Target="file:///C:\WINDOWS\MEDIA\TADA.WAV" TargetMode="External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media1.WAV"/><Relationship Id="rId7" Type="http://schemas.openxmlformats.org/officeDocument/2006/relationships/image" Target="../media/image35.jpeg"/><Relationship Id="rId2" Type="http://schemas.microsoft.com/office/2007/relationships/media" Target="../media/media1.WAV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9.xml"/><Relationship Id="rId5" Type="http://schemas.openxmlformats.org/officeDocument/2006/relationships/audio" Target="file:///C:\WINDOWS\MEDIA\TADA.WAV" TargetMode="External"/><Relationship Id="rId10" Type="http://schemas.openxmlformats.org/officeDocument/2006/relationships/image" Target="../media/image42.wmf"/><Relationship Id="rId4" Type="http://schemas.microsoft.com/office/2007/relationships/media" Target="file:///C:\WINDOWS\MEDIA\TADA.WAV" TargetMode="External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slide" Target="slide15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Relationship Id="rId22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911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 – PHÂN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54" y="1600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MỞ RỘNG KHÁI NIỆM PHÂN SỐ VÀ PHÂN SỐ BẰNG NHAU </a:t>
            </a:r>
          </a:p>
        </p:txBody>
      </p:sp>
    </p:spTree>
    <p:extLst>
      <p:ext uri="{BB962C8B-B14F-4D97-AF65-F5344CB8AC3E}">
        <p14:creationId xmlns:p14="http://schemas.microsoft.com/office/powerpoint/2010/main" val="188132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46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59472"/>
              </p:ext>
            </p:extLst>
          </p:nvPr>
        </p:nvGraphicFramePr>
        <p:xfrm>
          <a:off x="304800" y="838200"/>
          <a:ext cx="26574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838200"/>
                        <a:ext cx="265747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981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2950"/>
              </p:ext>
            </p:extLst>
          </p:nvPr>
        </p:nvGraphicFramePr>
        <p:xfrm>
          <a:off x="4953000" y="990600"/>
          <a:ext cx="279604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990600"/>
                        <a:ext cx="279604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236443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2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DING3352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DA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435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152400" y="2011363"/>
            <a:ext cx="86344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1: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………………….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857500" y="3143250"/>
            <a:ext cx="3071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m.h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 =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n.e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4362" name="Object 2"/>
          <p:cNvGraphicFramePr>
            <a:graphicFrameLocks noChangeAspect="1"/>
          </p:cNvGraphicFramePr>
          <p:nvPr/>
        </p:nvGraphicFramePr>
        <p:xfrm>
          <a:off x="5030788" y="1857375"/>
          <a:ext cx="4699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Equation" r:id="rId10" imgW="177646" imgH="393359" progId="Equation.DSMT4">
                  <p:embed/>
                </p:oleObj>
              </mc:Choice>
              <mc:Fallback>
                <p:oleObj name="Equation" r:id="rId10" imgW="177646" imgH="393359" progId="Equation.DSMT4">
                  <p:embed/>
                  <p:pic>
                    <p:nvPicPr>
                      <p:cNvPr id="14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1857375"/>
                        <a:ext cx="4699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3"/>
          <p:cNvGraphicFramePr>
            <a:graphicFrameLocks noChangeAspect="1"/>
          </p:cNvGraphicFramePr>
          <p:nvPr/>
        </p:nvGraphicFramePr>
        <p:xfrm>
          <a:off x="6391275" y="1816100"/>
          <a:ext cx="4667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7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14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1816100"/>
                        <a:ext cx="46672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WordArt 19"/>
          <p:cNvSpPr>
            <a:spLocks noChangeArrowheads="1" noChangeShapeType="1" noTextEdit="1"/>
          </p:cNvSpPr>
          <p:nvPr/>
        </p:nvSpPr>
        <p:spPr bwMode="auto">
          <a:xfrm>
            <a:off x="378292" y="450850"/>
            <a:ext cx="3579694" cy="5735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BÀI TẬP </a:t>
            </a:r>
            <a:endParaRPr kumimoji="0" lang="vi-VN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930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1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2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DING3367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DA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222250" y="178435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16013" y="2971800"/>
            <a:ext cx="6216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 số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x.6 =  - 12. (- 4)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x.6 = 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   = 48 :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  = 8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85" name="Text Box 45"/>
          <p:cNvSpPr txBox="1">
            <a:spLocks noChangeArrowheads="1"/>
          </p:cNvSpPr>
          <p:nvPr/>
        </p:nvSpPr>
        <p:spPr bwMode="auto">
          <a:xfrm>
            <a:off x="7467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8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387" name="Object 2"/>
          <p:cNvGraphicFramePr>
            <a:graphicFrameLocks noChangeAspect="1"/>
          </p:cNvGraphicFramePr>
          <p:nvPr/>
        </p:nvGraphicFramePr>
        <p:xfrm>
          <a:off x="2714625" y="1500188"/>
          <a:ext cx="23574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Equation" r:id="rId9" imgW="647419" imgH="393529" progId="Equation.DSMT4">
                  <p:embed/>
                </p:oleObj>
              </mc:Choice>
              <mc:Fallback>
                <p:oleObj name="Equation" r:id="rId9" imgW="647419" imgH="393529" progId="Equation.DSMT4">
                  <p:embed/>
                  <p:pic>
                    <p:nvPicPr>
                      <p:cNvPr id="15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500188"/>
                        <a:ext cx="235743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484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0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2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DING339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DA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119063" y="642938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vi-VN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âu 3</a:t>
            </a:r>
            <a:r>
              <a:rPr kumimoji="0" lang="en-US" altLang="en-US" sz="40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4584700" y="50895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640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62663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57313" y="4714875"/>
            <a:ext cx="3595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ĐÁP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</a:t>
            </a:r>
            <a:r>
              <a:rPr lang="en-US" altLang="en-US" sz="3600" b="1" dirty="0" err="1">
                <a:solidFill>
                  <a:srgbClr val="FFC000"/>
                </a:solidFill>
              </a:rPr>
              <a:t>Câ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6411" name="Object 2"/>
          <p:cNvGraphicFramePr>
            <a:graphicFrameLocks noChangeAspect="1"/>
          </p:cNvGraphicFramePr>
          <p:nvPr/>
        </p:nvGraphicFramePr>
        <p:xfrm>
          <a:off x="214313" y="1643063"/>
          <a:ext cx="23574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0" name="Equation" r:id="rId9" imgW="736280" imgH="393529" progId="Equation.DSMT4">
                  <p:embed/>
                </p:oleObj>
              </mc:Choice>
              <mc:Fallback>
                <p:oleObj name="Equation" r:id="rId9" imgW="736280" imgH="393529" progId="Equation.DSMT4">
                  <p:embed/>
                  <p:pic>
                    <p:nvPicPr>
                      <p:cNvPr id="16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43063"/>
                        <a:ext cx="235743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3"/>
          <p:cNvGraphicFramePr>
            <a:graphicFrameLocks noChangeAspect="1"/>
          </p:cNvGraphicFramePr>
          <p:nvPr/>
        </p:nvGraphicFramePr>
        <p:xfrm>
          <a:off x="3857625" y="1643063"/>
          <a:ext cx="227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1" name="Equation" r:id="rId11" imgW="710891" imgH="393529" progId="Equation.DSMT4">
                  <p:embed/>
                </p:oleObj>
              </mc:Choice>
              <mc:Fallback>
                <p:oleObj name="Equation" r:id="rId11" imgW="710891" imgH="393529" progId="Equation.DSMT4">
                  <p:embed/>
                  <p:pic>
                    <p:nvPicPr>
                      <p:cNvPr id="164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643063"/>
                        <a:ext cx="22764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3" name="Object 4"/>
          <p:cNvGraphicFramePr>
            <a:graphicFrameLocks noChangeAspect="1"/>
          </p:cNvGraphicFramePr>
          <p:nvPr/>
        </p:nvGraphicFramePr>
        <p:xfrm>
          <a:off x="285750" y="2786063"/>
          <a:ext cx="23161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2" name="Equation" r:id="rId13" imgW="723586" imgH="393529" progId="Equation.DSMT4">
                  <p:embed/>
                </p:oleObj>
              </mc:Choice>
              <mc:Fallback>
                <p:oleObj name="Equation" r:id="rId13" imgW="723586" imgH="393529" progId="Equation.DSMT4">
                  <p:embed/>
                  <p:pic>
                    <p:nvPicPr>
                      <p:cNvPr id="16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786063"/>
                        <a:ext cx="23161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5"/>
          <p:cNvGraphicFramePr>
            <a:graphicFrameLocks noChangeAspect="1"/>
          </p:cNvGraphicFramePr>
          <p:nvPr/>
        </p:nvGraphicFramePr>
        <p:xfrm>
          <a:off x="3775075" y="2786063"/>
          <a:ext cx="21542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3" name="Equation" r:id="rId15" imgW="672808" imgH="393529" progId="Equation.DSMT4">
                  <p:embed/>
                </p:oleObj>
              </mc:Choice>
              <mc:Fallback>
                <p:oleObj name="Equation" r:id="rId15" imgW="672808" imgH="393529" progId="Equation.DSMT4">
                  <p:embed/>
                  <p:pic>
                    <p:nvPicPr>
                      <p:cNvPr id="164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2786063"/>
                        <a:ext cx="215423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299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0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2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tuyen-tap-20-hinh-nen-powerpoint-bang-den-phan-trang-thoi-hoc-tro-1484820443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19050"/>
            <a:ext cx="9467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DING341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DA.WAV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77000" y="76200"/>
            <a:ext cx="2667000" cy="1752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08850" y="966788"/>
            <a:ext cx="1066800" cy="490537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802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018463" y="650875"/>
            <a:ext cx="304800" cy="209550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50000">
                <a:srgbClr val="FF66CC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5400000">
            <a:off x="7151688" y="1460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5400000">
            <a:off x="8066088" y="222250"/>
            <a:ext cx="209550" cy="609600"/>
          </a:xfrm>
          <a:prstGeom prst="moon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6781800" y="685800"/>
            <a:ext cx="1905000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Hết giờ</a:t>
            </a:r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214313" y="642938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vi-VN" altLang="en-US" sz="36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âu </a:t>
            </a:r>
            <a:r>
              <a:rPr kumimoji="0" lang="en-US" altLang="en-US" sz="36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           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 =….</a:t>
            </a:r>
          </a:p>
        </p:txBody>
      </p:sp>
      <p:sp>
        <p:nvSpPr>
          <p:cNvPr id="1743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762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433" name="Object 2"/>
          <p:cNvGraphicFramePr>
            <a:graphicFrameLocks noChangeAspect="1"/>
          </p:cNvGraphicFramePr>
          <p:nvPr/>
        </p:nvGraphicFramePr>
        <p:xfrm>
          <a:off x="1214438" y="1071563"/>
          <a:ext cx="159067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9" imgW="418918" imgH="393529" progId="Equation.DSMT4">
                  <p:embed/>
                </p:oleObj>
              </mc:Choice>
              <mc:Fallback>
                <p:oleObj name="Equation" r:id="rId9" imgW="418918" imgH="393529" progId="Equation.DSMT4">
                  <p:embed/>
                  <p:pic>
                    <p:nvPicPr>
                      <p:cNvPr id="174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071563"/>
                        <a:ext cx="1590675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Box 27"/>
          <p:cNvSpPr txBox="1">
            <a:spLocks noChangeArrowheads="1"/>
          </p:cNvSpPr>
          <p:nvPr/>
        </p:nvSpPr>
        <p:spPr bwMode="auto">
          <a:xfrm>
            <a:off x="357188" y="26431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/ 10</a:t>
            </a:r>
          </a:p>
        </p:txBody>
      </p:sp>
      <p:sp>
        <p:nvSpPr>
          <p:cNvPr id="17435" name="TextBox 28"/>
          <p:cNvSpPr txBox="1">
            <a:spLocks noChangeArrowheads="1"/>
          </p:cNvSpPr>
          <p:nvPr/>
        </p:nvSpPr>
        <p:spPr bwMode="auto">
          <a:xfrm>
            <a:off x="4143375" y="2643188"/>
            <a:ext cx="1643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 / -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25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36" name="TextBox 29"/>
          <p:cNvSpPr txBox="1">
            <a:spLocks noChangeArrowheads="1"/>
          </p:cNvSpPr>
          <p:nvPr/>
        </p:nvSpPr>
        <p:spPr bwMode="auto">
          <a:xfrm>
            <a:off x="2428875" y="2643188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 / -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6429375" y="26384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 /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57313" y="3500438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ĐÁP ÁN: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022534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0" repeatCount="3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2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40504" y="1543050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609600" y="2133600"/>
            <a:ext cx="6619875" cy="2228851"/>
            <a:chOff x="429" y="1852"/>
            <a:chExt cx="4170" cy="1404"/>
          </a:xfrm>
        </p:grpSpPr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672" y="1852"/>
              <a:ext cx="2352" cy="733"/>
              <a:chOff x="672" y="1852"/>
              <a:chExt cx="2352" cy="733"/>
            </a:xfrm>
          </p:grpSpPr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672" y="1968"/>
                <a:ext cx="23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err="1">
                    <a:latin typeface="VNI-Times" pitchFamily="2" charset="0"/>
                  </a:rPr>
                  <a:t>Vì</a:t>
                </a:r>
                <a:r>
                  <a:rPr lang="en-US" sz="3200" dirty="0">
                    <a:latin typeface="VNI-Times" pitchFamily="2" charset="0"/>
                  </a:rPr>
                  <a:t> </a:t>
                </a:r>
              </a:p>
            </p:txBody>
          </p:sp>
          <p:graphicFrame>
            <p:nvGraphicFramePr>
              <p:cNvPr id="19465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5464057"/>
                  </p:ext>
                </p:extLst>
              </p:nvPr>
            </p:nvGraphicFramePr>
            <p:xfrm>
              <a:off x="1175" y="1852"/>
              <a:ext cx="1017" cy="7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4" name="Equation" r:id="rId3" imgW="469800" imgH="393480" progId="Equation.DSMT4">
                      <p:embed/>
                    </p:oleObj>
                  </mc:Choice>
                  <mc:Fallback>
                    <p:oleObj name="Equation" r:id="rId3" imgW="46980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5" y="1852"/>
                            <a:ext cx="1017" cy="7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2295" y="1949"/>
              <a:ext cx="23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. 21 = 7 </a:t>
              </a: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6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67" name="Group 11"/>
            <p:cNvGrpSpPr>
              <a:grpSpLocks/>
            </p:cNvGrpSpPr>
            <p:nvPr/>
          </p:nvGrpSpPr>
          <p:grpSpPr bwMode="auto">
            <a:xfrm>
              <a:off x="429" y="2599"/>
              <a:ext cx="3088" cy="657"/>
              <a:chOff x="429" y="2599"/>
              <a:chExt cx="3088" cy="657"/>
            </a:xfrm>
          </p:grpSpPr>
          <p:graphicFrame>
            <p:nvGraphicFramePr>
              <p:cNvPr id="1946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9942624"/>
                  </p:ext>
                </p:extLst>
              </p:nvPr>
            </p:nvGraphicFramePr>
            <p:xfrm>
              <a:off x="1628" y="2599"/>
              <a:ext cx="1889" cy="6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5" name="Equation" r:id="rId5" imgW="1054080" imgH="393480" progId="Equation.DSMT4">
                      <p:embed/>
                    </p:oleObj>
                  </mc:Choice>
                  <mc:Fallback>
                    <p:oleObj name="Equation" r:id="rId5" imgW="10540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8" y="2599"/>
                            <a:ext cx="1889" cy="6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429" y="2733"/>
                <a:ext cx="110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err="1">
                    <a:latin typeface="VNI-Times" pitchFamily="2" charset="0"/>
                  </a:rPr>
                  <a:t>Suy</a:t>
                </a:r>
                <a:r>
                  <a:rPr lang="en-US" sz="3200" dirty="0">
                    <a:latin typeface="VNI-Times" pitchFamily="2" charset="0"/>
                  </a:rPr>
                  <a:t> </a:t>
                </a:r>
                <a:r>
                  <a:rPr lang="en-US" sz="3200" dirty="0" err="1">
                    <a:latin typeface="VNI-Times" pitchFamily="2" charset="0"/>
                  </a:rPr>
                  <a:t>ra</a:t>
                </a:r>
                <a:endParaRPr lang="en-US" sz="3200" dirty="0">
                  <a:latin typeface="VNI-Times" pitchFamily="2" charset="0"/>
                </a:endParaRPr>
              </a:p>
            </p:txBody>
          </p:sp>
        </p:grpSp>
      </p:grp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539780" y="987585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806980" y="758985"/>
            <a:ext cx="681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754593" y="1216185"/>
            <a:ext cx="681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516593" y="816135"/>
            <a:ext cx="681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516593" y="1216185"/>
            <a:ext cx="681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5781580" y="1292385"/>
            <a:ext cx="425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FF"/>
              </a:solidFill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126068" y="987585"/>
            <a:ext cx="766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6638830" y="1292385"/>
            <a:ext cx="425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FF"/>
              </a:solidFill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25887" y="605791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6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101630" y="99869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7364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79" grpId="0"/>
      <p:bldP spid="19480" grpId="0"/>
      <p:bldP spid="19481" grpId="0"/>
      <p:bldP spid="19482" grpId="0"/>
      <p:bldP spid="19483" grpId="0"/>
      <p:bldP spid="19484" grpId="0" animBg="1"/>
      <p:bldP spid="19485" grpId="0"/>
      <p:bldP spid="19486" grpId="0" animBg="1"/>
      <p:bldP spid="19487" grpId="0"/>
      <p:bldP spid="194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81400" y="1173163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485900" y="4572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</a:rPr>
              <a:t> y, </a:t>
            </a:r>
            <a:r>
              <a:rPr lang="en-US" sz="3200" dirty="0" err="1">
                <a:latin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410200" y="2667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-5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562600" y="609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y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248400" y="2667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20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248400" y="685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28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5448300" y="76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943600" y="457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=</a:t>
            </a:r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6362700" y="76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362200" y="1828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-5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476500" y="21717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y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200400" y="1828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20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3200400" y="222885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28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2400300" y="23241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838450" y="203835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=</a:t>
            </a: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3314700" y="23241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1619250" y="192405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Vì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4038600" y="1935163"/>
            <a:ext cx="403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nên -5 . 28 = y . 20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3962400" y="26670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hay  y . 20 = -5 . 28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076450" y="363855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Suy ra   y = </a:t>
            </a:r>
          </a:p>
        </p:txBody>
      </p:sp>
      <p:graphicFrame>
        <p:nvGraphicFramePr>
          <p:cNvPr id="21543" name="Object 39"/>
          <p:cNvGraphicFramePr>
            <a:graphicFrameLocks noGrp="1" noChangeAspect="1"/>
          </p:cNvGraphicFramePr>
          <p:nvPr>
            <p:ph/>
          </p:nvPr>
        </p:nvGraphicFramePr>
        <p:xfrm>
          <a:off x="4108450" y="3435350"/>
          <a:ext cx="19113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7" r:id="rId3" imgW="736560" imgH="393480" progId="">
                  <p:embed/>
                </p:oleObj>
              </mc:Choice>
              <mc:Fallback>
                <p:oleObj r:id="rId3" imgW="73656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435350"/>
                        <a:ext cx="19113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990600" y="457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936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20" grpId="0"/>
      <p:bldP spid="21521" grpId="0"/>
      <p:bldP spid="21522" grpId="0"/>
      <p:bldP spid="21525" grpId="0"/>
      <p:bldP spid="21526" grpId="0"/>
      <p:bldP spid="21527" grpId="0" animBg="1"/>
      <p:bldP spid="21528" grpId="0"/>
      <p:bldP spid="21529" grpId="0" animBg="1"/>
      <p:bldP spid="21530" grpId="0"/>
      <p:bldP spid="21531" grpId="0"/>
      <p:bldP spid="21532" grpId="0"/>
      <p:bldP spid="21533" grpId="0"/>
      <p:bldP spid="21534" grpId="0" animBg="1"/>
      <p:bldP spid="21535" grpId="0"/>
      <p:bldP spid="21536" grpId="0" animBg="1"/>
      <p:bldP spid="21537" grpId="0"/>
      <p:bldP spid="21539" grpId="0"/>
      <p:bldP spid="21541" grpId="0"/>
      <p:bldP spid="21542" grpId="0"/>
      <p:bldP spid="215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4524375" y="-3667125"/>
            <a:ext cx="158750" cy="8991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678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-5400000">
            <a:off x="4495800" y="-4495800"/>
            <a:ext cx="152400" cy="9144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233363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400" b="1">
              <a:solidFill>
                <a:srgbClr val="0000FF"/>
              </a:solidFill>
              <a:latin typeface="VNI-Times" pitchFamily="2" charset="0"/>
            </a:endParaRPr>
          </a:p>
          <a:p>
            <a:pPr eaLnBrk="1" hangingPunct="1"/>
            <a:endParaRPr lang="en-US" sz="3400" b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958975" y="884554"/>
            <a:ext cx="52895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HƯỚNG DẪN Ở NHÀ</a:t>
            </a:r>
          </a:p>
        </p:txBody>
      </p:sp>
      <p:sp>
        <p:nvSpPr>
          <p:cNvPr id="27656" name="Rectangle 60"/>
          <p:cNvSpPr>
            <a:spLocks noChangeArrowheads="1"/>
          </p:cNvSpPr>
          <p:nvPr/>
        </p:nvSpPr>
        <p:spPr bwMode="auto">
          <a:xfrm rot="-5400000">
            <a:off x="4572000" y="2286000"/>
            <a:ext cx="152400" cy="9144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255587" y="1676717"/>
            <a:ext cx="8459788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niệm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kiểm</a:t>
            </a:r>
            <a:r>
              <a:rPr lang="en-US" sz="2800" b="1" dirty="0"/>
              <a:t> </a:t>
            </a:r>
            <a:r>
              <a:rPr lang="en-US" sz="2800" b="1" dirty="0" err="1"/>
              <a:t>tra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chưa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err="1"/>
              <a:t>tập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6.1; 6.2; 6.3; 6.4; 6.5 ; 6.6;  6.7/</a:t>
            </a:r>
            <a:r>
              <a:rPr lang="en-US" sz="2800" b="1" dirty="0">
                <a:solidFill>
                  <a:srgbClr val="FF0000"/>
                </a:solidFill>
              </a:rPr>
              <a:t>SGK </a:t>
            </a:r>
            <a:r>
              <a:rPr lang="en-US" sz="2800" b="1">
                <a:solidFill>
                  <a:srgbClr val="FF0000"/>
                </a:solidFill>
              </a:rPr>
              <a:t>– Tr8  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7658" name="Object 6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13793822"/>
              </p:ext>
            </p:extLst>
          </p:nvPr>
        </p:nvGraphicFramePr>
        <p:xfrm>
          <a:off x="6854550" y="4724400"/>
          <a:ext cx="2161656" cy="184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0" name="Clip" r:id="rId4" imgW="5614988" imgH="2674938" progId="MS_ClipArt_Gallery.2">
                  <p:embed/>
                </p:oleObj>
              </mc:Choice>
              <mc:Fallback>
                <p:oleObj name="Clip" r:id="rId4" imgW="5614988" imgH="26749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550" y="4724400"/>
                        <a:ext cx="2161656" cy="1846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AutoShape 7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04250" y="6021388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498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65125" y="838200"/>
            <a:ext cx="8839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graphicFrame>
        <p:nvGraphicFramePr>
          <p:cNvPr id="317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86205"/>
              </p:ext>
            </p:extLst>
          </p:nvPr>
        </p:nvGraphicFramePr>
        <p:xfrm>
          <a:off x="1600200" y="762000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457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04800" y="1512277"/>
            <a:ext cx="7620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85052"/>
              </p:ext>
            </p:extLst>
          </p:nvPr>
        </p:nvGraphicFramePr>
        <p:xfrm>
          <a:off x="4451838" y="1512277"/>
          <a:ext cx="4629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838" y="1512277"/>
                        <a:ext cx="46291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462116" y="2573344"/>
            <a:ext cx="6929284" cy="52322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4953000" y="2145323"/>
            <a:ext cx="312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304800" y="2998789"/>
            <a:ext cx="8686800" cy="866775"/>
            <a:chOff x="288" y="153"/>
            <a:chExt cx="5472" cy="546"/>
          </a:xfrm>
        </p:grpSpPr>
        <p:sp>
          <p:nvSpPr>
            <p:cNvPr id="2082" name="Text Box 54"/>
            <p:cNvSpPr txBox="1">
              <a:spLocks noChangeArrowheads="1"/>
            </p:cNvSpPr>
            <p:nvPr/>
          </p:nvSpPr>
          <p:spPr bwMode="auto">
            <a:xfrm>
              <a:off x="288" y="268"/>
              <a:ext cx="5472" cy="32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a,b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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Z, b ≠ 0, ta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054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8564172"/>
                </p:ext>
              </p:extLst>
            </p:nvPr>
          </p:nvGraphicFramePr>
          <p:xfrm>
            <a:off x="2686" y="153"/>
            <a:ext cx="290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2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6" y="153"/>
                          <a:ext cx="290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752341" y="3860671"/>
            <a:ext cx="67249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305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 RỘNG KHÁI NIỆM PHÂN SỐ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116" y="4665623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3329"/>
              </p:ext>
            </p:extLst>
          </p:nvPr>
        </p:nvGraphicFramePr>
        <p:xfrm>
          <a:off x="1888067" y="5011488"/>
          <a:ext cx="602840" cy="60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8067" y="5011488"/>
                        <a:ext cx="602840" cy="607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54422"/>
              </p:ext>
            </p:extLst>
          </p:nvPr>
        </p:nvGraphicFramePr>
        <p:xfrm>
          <a:off x="2743200" y="4870310"/>
          <a:ext cx="509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4" name="Equation" r:id="rId11" imgW="279360" imgH="393480" progId="Equation.DSMT4">
                  <p:embed/>
                </p:oleObj>
              </mc:Choice>
              <mc:Fallback>
                <p:oleObj name="Equation" r:id="rId11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3200" y="4870310"/>
                        <a:ext cx="50958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18121"/>
              </p:ext>
            </p:extLst>
          </p:nvPr>
        </p:nvGraphicFramePr>
        <p:xfrm>
          <a:off x="3614584" y="4890066"/>
          <a:ext cx="100043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5" name="Equation" r:id="rId13" imgW="469800" imgH="393480" progId="Equation.DSMT4">
                  <p:embed/>
                </p:oleObj>
              </mc:Choice>
              <mc:Fallback>
                <p:oleObj name="Equation" r:id="rId13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4584" y="4890066"/>
                        <a:ext cx="100043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31765" grpId="0"/>
      <p:bldP spid="31778" grpId="0" animBg="1"/>
      <p:bldP spid="31778" grpId="1" animBg="1"/>
      <p:bldP spid="31786" grpId="0"/>
      <p:bldP spid="31803" grpId="0"/>
      <p:bldP spid="2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4 : 9                b)   (-2) : 7            c) 8 : (-3)</a:t>
            </a:r>
          </a:p>
        </p:txBody>
      </p:sp>
    </p:spTree>
    <p:extLst>
      <p:ext uri="{BB962C8B-B14F-4D97-AF65-F5344CB8AC3E}">
        <p14:creationId xmlns:p14="http://schemas.microsoft.com/office/powerpoint/2010/main" val="12053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066800" y="2384946"/>
            <a:ext cx="60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a/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41594"/>
              </p:ext>
            </p:extLst>
          </p:nvPr>
        </p:nvGraphicFramePr>
        <p:xfrm>
          <a:off x="1504950" y="2271023"/>
          <a:ext cx="3619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9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271023"/>
                        <a:ext cx="36195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2133600" y="2445759"/>
            <a:ext cx="533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b/</a:t>
            </a: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5751"/>
              </p:ext>
            </p:extLst>
          </p:nvPr>
        </p:nvGraphicFramePr>
        <p:xfrm>
          <a:off x="2743200" y="2140959"/>
          <a:ext cx="990600" cy="109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0" name="Equation" r:id="rId5" imgW="355320" imgH="393480" progId="Equation.DSMT4">
                  <p:embed/>
                </p:oleObj>
              </mc:Choice>
              <mc:Fallback>
                <p:oleObj name="Equation" r:id="rId5" imgW="3553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40959"/>
                        <a:ext cx="990600" cy="109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4118012" y="2408959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c/</a:t>
            </a: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06555"/>
              </p:ext>
            </p:extLst>
          </p:nvPr>
        </p:nvGraphicFramePr>
        <p:xfrm>
          <a:off x="4651412" y="2027959"/>
          <a:ext cx="62027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1"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412" y="2027959"/>
                        <a:ext cx="620279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5677469" y="2343879"/>
            <a:ext cx="76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d/</a:t>
            </a:r>
          </a:p>
        </p:txBody>
      </p:sp>
      <p:graphicFrame>
        <p:nvGraphicFramePr>
          <p:cNvPr id="51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83594"/>
              </p:ext>
            </p:extLst>
          </p:nvPr>
        </p:nvGraphicFramePr>
        <p:xfrm>
          <a:off x="6189303" y="2095651"/>
          <a:ext cx="825500" cy="100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2" name="Equation" r:id="rId9" imgW="342720" imgH="419040" progId="Equation.DSMT4">
                  <p:embed/>
                </p:oleObj>
              </mc:Choice>
              <mc:Fallback>
                <p:oleObj name="Equation" r:id="rId9" imgW="34272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303" y="2095651"/>
                        <a:ext cx="825500" cy="1007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52400" y="1241946"/>
            <a:ext cx="828800" cy="47705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BT2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7418615" y="2330118"/>
            <a:ext cx="533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e/</a:t>
            </a:r>
          </a:p>
        </p:txBody>
      </p:sp>
      <p:graphicFrame>
        <p:nvGraphicFramePr>
          <p:cNvPr id="51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47582"/>
              </p:ext>
            </p:extLst>
          </p:nvPr>
        </p:nvGraphicFramePr>
        <p:xfrm>
          <a:off x="7932415" y="2095651"/>
          <a:ext cx="604157" cy="99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3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415" y="2095651"/>
                        <a:ext cx="604157" cy="995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 Box 28"/>
          <p:cNvSpPr txBox="1">
            <a:spLocks noChangeArrowheads="1"/>
          </p:cNvSpPr>
          <p:nvPr/>
        </p:nvSpPr>
        <p:spPr bwMode="auto">
          <a:xfrm>
            <a:off x="1524000" y="4670946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52400" y="3361916"/>
            <a:ext cx="828800" cy="47705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BT3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52400" y="175146"/>
            <a:ext cx="762000" cy="47705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BT1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066800" y="3314552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914400" y="22746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66770" y="5109194"/>
            <a:ext cx="533400" cy="475729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aphicFrame>
        <p:nvGraphicFramePr>
          <p:cNvPr id="3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71137"/>
              </p:ext>
            </p:extLst>
          </p:nvPr>
        </p:nvGraphicFramePr>
        <p:xfrm>
          <a:off x="981302" y="4913204"/>
          <a:ext cx="28956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4" name="Equation" r:id="rId13" imgW="1244600" imgH="393700" progId="Equation.DSMT4">
                  <p:embed/>
                </p:oleObj>
              </mc:Choice>
              <mc:Fallback>
                <p:oleObj name="Equation" r:id="rId13" imgW="1244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302" y="4913204"/>
                        <a:ext cx="28956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3863409" y="5072609"/>
            <a:ext cx="4282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-76200" y="5011887"/>
            <a:ext cx="990600" cy="47705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066800" y="5119379"/>
            <a:ext cx="60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a.</a:t>
            </a:r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012565"/>
              </p:ext>
            </p:extLst>
          </p:nvPr>
        </p:nvGraphicFramePr>
        <p:xfrm>
          <a:off x="1436227" y="4877194"/>
          <a:ext cx="384459" cy="99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5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227" y="4877194"/>
                        <a:ext cx="384459" cy="993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015466" y="5134638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c.</a:t>
            </a:r>
          </a:p>
        </p:txBody>
      </p:sp>
      <p:graphicFrame>
        <p:nvGraphicFramePr>
          <p:cNvPr id="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14582"/>
              </p:ext>
            </p:extLst>
          </p:nvPr>
        </p:nvGraphicFramePr>
        <p:xfrm>
          <a:off x="2369228" y="4877194"/>
          <a:ext cx="62027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6" name="Equation" r:id="rId16" imgW="228600" imgH="393480" progId="Equation.DSMT4">
                  <p:embed/>
                </p:oleObj>
              </mc:Choice>
              <mc:Fallback>
                <p:oleObj name="Equation" r:id="rId16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228" y="4877194"/>
                        <a:ext cx="620279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00170" y="1238779"/>
            <a:ext cx="8063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981200" y="5402847"/>
            <a:ext cx="6629400" cy="965200"/>
            <a:chOff x="624" y="848"/>
            <a:chExt cx="4176" cy="608"/>
          </a:xfrm>
        </p:grpSpPr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624" y="1008"/>
              <a:ext cx="41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6600"/>
                  </a:solidFill>
                  <a:cs typeface="Arial" charset="0"/>
                </a:rPr>
                <a:t>Nhận</a:t>
              </a:r>
              <a:r>
                <a:rPr lang="en-US" sz="2400" b="1" dirty="0">
                  <a:solidFill>
                    <a:srgbClr val="006600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  <a:cs typeface="Arial" charset="0"/>
                </a:rPr>
                <a:t>xét</a:t>
              </a:r>
              <a:r>
                <a:rPr lang="en-US" sz="2400" b="1" dirty="0">
                  <a:solidFill>
                    <a:srgbClr val="006600"/>
                  </a:solidFill>
                  <a:cs typeface="Arial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cs typeface="Arial" charset="0"/>
                </a:rPr>
                <a:t>số</a:t>
              </a:r>
              <a:r>
                <a:rPr lang="en-US" sz="2400" b="1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cs typeface="Arial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cs typeface="Arial" charset="0"/>
                </a:rPr>
                <a:t> a </a:t>
              </a:r>
              <a:r>
                <a:rPr lang="en-US" sz="2400" b="1" dirty="0" err="1">
                  <a:solidFill>
                    <a:srgbClr val="FF0000"/>
                  </a:solidFill>
                  <a:cs typeface="Arial" charset="0"/>
                </a:rPr>
                <a:t>có</a:t>
              </a:r>
              <a:r>
                <a:rPr lang="en-US" sz="2400" b="1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cs typeface="Arial" charset="0"/>
                </a:rPr>
                <a:t>thể</a:t>
              </a:r>
              <a:r>
                <a:rPr lang="en-US" sz="2400" b="1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cs typeface="Arial" charset="0"/>
                </a:rPr>
                <a:t>viết</a:t>
              </a:r>
              <a:r>
                <a:rPr lang="en-US" sz="2400" dirty="0">
                  <a:solidFill>
                    <a:srgbClr val="FF0000"/>
                  </a:solidFill>
                  <a:cs typeface="Arial" charset="0"/>
                </a:rPr>
                <a:t>         </a:t>
              </a:r>
            </a:p>
          </p:txBody>
        </p:sp>
        <p:graphicFrame>
          <p:nvGraphicFramePr>
            <p:cNvPr id="4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168825"/>
                </p:ext>
              </p:extLst>
            </p:nvPr>
          </p:nvGraphicFramePr>
          <p:xfrm>
            <a:off x="4032" y="848"/>
            <a:ext cx="576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87" name="Equation" r:id="rId17" imgW="380835" imgH="393529" progId="Equation.DSMT4">
                    <p:embed/>
                  </p:oleObj>
                </mc:Choice>
                <mc:Fallback>
                  <p:oleObj name="Equation" r:id="rId17" imgW="380835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848"/>
                          <a:ext cx="576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1055465" y="628674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Chẳng</a:t>
            </a: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hạn</a:t>
            </a:r>
            <a:r>
              <a:rPr lang="en-US" sz="24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Arial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       </a:t>
            </a:r>
          </a:p>
        </p:txBody>
      </p:sp>
      <p:graphicFrame>
        <p:nvGraphicFramePr>
          <p:cNvPr id="4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22692"/>
              </p:ext>
            </p:extLst>
          </p:nvPr>
        </p:nvGraphicFramePr>
        <p:xfrm>
          <a:off x="4606703" y="6033292"/>
          <a:ext cx="1279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8" name="Equation" r:id="rId19" imgW="533160" imgH="393480" progId="Equation.DSMT4">
                  <p:embed/>
                </p:oleObj>
              </mc:Choice>
              <mc:Fallback>
                <p:oleObj name="Equation" r:id="rId1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703" y="6033292"/>
                        <a:ext cx="12795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0" y="4485212"/>
            <a:ext cx="914400" cy="47705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BT3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43851" y="4417219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99490"/>
              </p:ext>
            </p:extLst>
          </p:nvPr>
        </p:nvGraphicFramePr>
        <p:xfrm>
          <a:off x="2659063" y="4870450"/>
          <a:ext cx="26765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" name="Equation" r:id="rId21" imgW="1104840" imgH="393480" progId="Equation.DSMT4">
                  <p:embed/>
                </p:oleObj>
              </mc:Choice>
              <mc:Fallback>
                <p:oleObj name="Equation" r:id="rId21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59063" y="4870450"/>
                        <a:ext cx="26765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  <p:bldP spid="5134" grpId="0"/>
      <p:bldP spid="5135" grpId="0" animBg="1"/>
      <p:bldP spid="5136" grpId="0"/>
      <p:bldP spid="27" grpId="0" animBg="1"/>
      <p:bldP spid="31" grpId="0" animBg="1"/>
      <p:bldP spid="32" grpId="0"/>
      <p:bldP spid="28" grpId="0"/>
      <p:bldP spid="33" grpId="0" animBg="1"/>
      <p:bldP spid="33" grpId="1" animBg="1"/>
      <p:bldP spid="35" grpId="0"/>
      <p:bldP spid="35" grpId="1"/>
      <p:bldP spid="37" grpId="0" animBg="1"/>
      <p:bldP spid="37" grpId="1" animBg="1"/>
      <p:bldP spid="38" grpId="0"/>
      <p:bldP spid="38" grpId="1"/>
      <p:bldP spid="40" grpId="0"/>
      <p:bldP spid="40" grpId="1"/>
      <p:bldP spid="4" grpId="0"/>
      <p:bldP spid="45" grpId="0"/>
      <p:bldP spid="36" grpId="0" animBg="1"/>
      <p:bldP spid="36" grpId="1" animBg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25877"/>
              </p:ext>
            </p:extLst>
          </p:nvPr>
        </p:nvGraphicFramePr>
        <p:xfrm>
          <a:off x="3162300" y="5224463"/>
          <a:ext cx="914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6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224463"/>
                        <a:ext cx="9144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177"/>
              </p:ext>
            </p:extLst>
          </p:nvPr>
        </p:nvGraphicFramePr>
        <p:xfrm>
          <a:off x="4757738" y="5197475"/>
          <a:ext cx="7588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7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5197475"/>
                        <a:ext cx="75882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80" name="Text Box 76"/>
          <p:cNvSpPr txBox="1">
            <a:spLocks noChangeArrowheads="1"/>
          </p:cNvSpPr>
          <p:nvPr/>
        </p:nvSpPr>
        <p:spPr bwMode="auto">
          <a:xfrm>
            <a:off x="4038600" y="5504007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154106" y="-24919"/>
            <a:ext cx="5141794" cy="5603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2 . </a:t>
            </a:r>
            <a:r>
              <a:rPr lang="vi-VN" sz="360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SỐ BẰNG NHAU </a:t>
            </a:r>
          </a:p>
        </p:txBody>
      </p:sp>
      <p:pic>
        <p:nvPicPr>
          <p:cNvPr id="50282" name="Picture 106" descr="C:\Users\DELL\Downloads\IMG-5479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5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9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86" y="254802"/>
            <a:ext cx="754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b.c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79594"/>
              </p:ext>
            </p:extLst>
          </p:nvPr>
        </p:nvGraphicFramePr>
        <p:xfrm>
          <a:off x="5105400" y="185686"/>
          <a:ext cx="773075" cy="72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" name="Equation" r:id="rId3" imgW="419040" imgH="393480" progId="Equation.DSMT4">
                  <p:embed/>
                </p:oleObj>
              </mc:Choice>
              <mc:Fallback>
                <p:oleObj name="Equation" r:id="rId3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185686"/>
                        <a:ext cx="773075" cy="72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4289" y="130883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289" y="204623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          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61347"/>
              </p:ext>
            </p:extLst>
          </p:nvPr>
        </p:nvGraphicFramePr>
        <p:xfrm>
          <a:off x="1353841" y="1820244"/>
          <a:ext cx="114689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6" name="Equation" r:id="rId5" imgW="558720" imgH="393480" progId="Equation.DSMT4">
                  <p:embed/>
                </p:oleObj>
              </mc:Choice>
              <mc:Fallback>
                <p:oleObj name="Equation" r:id="rId5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3841" y="1820244"/>
                        <a:ext cx="1146893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185947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(-9) . 4 = 12 . (-3)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-36)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116" y="286508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                        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27938"/>
              </p:ext>
            </p:extLst>
          </p:nvPr>
        </p:nvGraphicFramePr>
        <p:xfrm>
          <a:off x="804863" y="3971925"/>
          <a:ext cx="14176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7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4863" y="3971925"/>
                        <a:ext cx="1417637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21341"/>
              </p:ext>
            </p:extLst>
          </p:nvPr>
        </p:nvGraphicFramePr>
        <p:xfrm>
          <a:off x="5245100" y="3773488"/>
          <a:ext cx="13223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8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45100" y="3773488"/>
                        <a:ext cx="1322388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75022"/>
              </p:ext>
            </p:extLst>
          </p:nvPr>
        </p:nvGraphicFramePr>
        <p:xfrm>
          <a:off x="841375" y="4910138"/>
          <a:ext cx="11604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9" name="Equation" r:id="rId11" imgW="634680" imgH="393480" progId="Equation.DSMT4">
                  <p:embed/>
                </p:oleObj>
              </mc:Choice>
              <mc:Fallback>
                <p:oleObj name="Equation" r:id="rId11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1375" y="4910138"/>
                        <a:ext cx="1160463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973" y="5883387"/>
            <a:ext cx="465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(-15) = 5 . 9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45)                        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36625" y="4012406"/>
            <a:ext cx="0" cy="2514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66756"/>
              </p:ext>
            </p:extLst>
          </p:nvPr>
        </p:nvGraphicFramePr>
        <p:xfrm>
          <a:off x="5346700" y="4649788"/>
          <a:ext cx="10620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0" name="Equation" r:id="rId13" imgW="482400" imgH="393480" progId="Equation.DSMT4">
                  <p:embed/>
                </p:oleObj>
              </mc:Choice>
              <mc:Fallback>
                <p:oleObj name="Equation" r:id="rId13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46700" y="4649788"/>
                        <a:ext cx="1062038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84539" y="580707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(-1) . 4 = (-4) . 1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4)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39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304800" y="0"/>
            <a:ext cx="6705600" cy="1066800"/>
            <a:chOff x="0" y="918"/>
            <a:chExt cx="4040" cy="672"/>
          </a:xfrm>
        </p:grpSpPr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0" y="1004"/>
              <a:ext cx="350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Ví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dụ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: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nguyên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x,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biết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:</a:t>
              </a:r>
            </a:p>
          </p:txBody>
        </p:sp>
        <p:graphicFrame>
          <p:nvGraphicFramePr>
            <p:cNvPr id="4915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845937"/>
                </p:ext>
              </p:extLst>
            </p:nvPr>
          </p:nvGraphicFramePr>
          <p:xfrm>
            <a:off x="3216" y="918"/>
            <a:ext cx="824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4" name="Equation" r:id="rId3" imgW="482400" imgH="393480" progId="Equation.DSMT4">
                    <p:embed/>
                  </p:oleObj>
                </mc:Choice>
                <mc:Fallback>
                  <p:oleObj name="Equation" r:id="rId3" imgW="482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918"/>
                          <a:ext cx="824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22300" y="7159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241300" y="1349375"/>
            <a:ext cx="2057400" cy="1066800"/>
            <a:chOff x="0" y="1810"/>
            <a:chExt cx="1296" cy="672"/>
          </a:xfrm>
        </p:grpSpPr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0" y="1920"/>
              <a:ext cx="12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Vì </a:t>
              </a:r>
            </a:p>
          </p:txBody>
        </p:sp>
        <p:graphicFrame>
          <p:nvGraphicFramePr>
            <p:cNvPr id="49163" name="Object 11"/>
            <p:cNvGraphicFramePr>
              <a:graphicFrameLocks noChangeAspect="1"/>
            </p:cNvGraphicFramePr>
            <p:nvPr/>
          </p:nvGraphicFramePr>
          <p:xfrm>
            <a:off x="372" y="1810"/>
            <a:ext cx="824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5" name="Equation" r:id="rId5" imgW="482400" imgH="393480" progId="Equation.DSMT4">
                    <p:embed/>
                  </p:oleObj>
                </mc:Choice>
                <mc:Fallback>
                  <p:oleObj name="Equation" r:id="rId5" imgW="482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" y="1810"/>
                          <a:ext cx="824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298700" y="15240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nên  x . 28 =  4.21</a:t>
            </a:r>
          </a:p>
        </p:txBody>
      </p:sp>
      <p:grpSp>
        <p:nvGrpSpPr>
          <p:cNvPr id="49165" name="Group 13"/>
          <p:cNvGrpSpPr>
            <a:grpSpLocks/>
          </p:cNvGrpSpPr>
          <p:nvPr/>
        </p:nvGrpSpPr>
        <p:grpSpPr bwMode="auto">
          <a:xfrm>
            <a:off x="1092200" y="2320925"/>
            <a:ext cx="5029200" cy="1104900"/>
            <a:chOff x="536" y="2472"/>
            <a:chExt cx="3168" cy="696"/>
          </a:xfrm>
        </p:grpSpPr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536" y="2623"/>
              <a:ext cx="31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  <a:sym typeface="Symbol" panose="05050102010706020507" pitchFamily="18" charset="2"/>
                </a:rPr>
                <a:t></a:t>
              </a:r>
              <a:r>
                <a:rPr lang="en-US" sz="3200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4916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785198"/>
                </p:ext>
              </p:extLst>
            </p:nvPr>
          </p:nvGraphicFramePr>
          <p:xfrm>
            <a:off x="872" y="2472"/>
            <a:ext cx="1392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6" name="Equation" r:id="rId7" imgW="787320" imgH="393480" progId="Equation.DSMT4">
                    <p:embed/>
                  </p:oleObj>
                </mc:Choice>
                <mc:Fallback>
                  <p:oleObj name="Equation" r:id="rId7" imgW="787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" y="2472"/>
                          <a:ext cx="1392" cy="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31850" y="3353593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sym typeface="Symbol" panose="05050102010706020507" pitchFamily="18" charset="2"/>
              </a:rPr>
              <a:t>Vậy</a:t>
            </a:r>
            <a:r>
              <a:rPr lang="en-US" sz="3200" dirty="0">
                <a:latin typeface="Times New Roman" pitchFamily="18" charset="0"/>
                <a:sym typeface="Symbol" panose="05050102010706020507" pitchFamily="18" charset="2"/>
              </a:rPr>
              <a:t> x = 3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5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154106" y="-1"/>
            <a:ext cx="5141794" cy="5354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3 . 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TÍNH CHẤT CƠ BẢN CỦA PHÂN SỐ</a:t>
            </a:r>
            <a:r>
              <a:rPr lang="vi-VN" sz="3600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79874" name="Picture 2" descr="C:\Users\DELL\Downloads\IMG-5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9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838200" y="34861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990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914400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57421"/>
              </p:ext>
            </p:extLst>
          </p:nvPr>
        </p:nvGraphicFramePr>
        <p:xfrm>
          <a:off x="5334000" y="914400"/>
          <a:ext cx="2901950" cy="83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3" name="Equation" r:id="rId3" imgW="1371600" imgH="393480" progId="Equation.DSMT4">
                  <p:embed/>
                </p:oleObj>
              </mc:Choice>
              <mc:Fallback>
                <p:oleObj name="Equation" r:id="rId3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914400"/>
                        <a:ext cx="2901950" cy="83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8100" y="2113388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53751"/>
              </p:ext>
            </p:extLst>
          </p:nvPr>
        </p:nvGraphicFramePr>
        <p:xfrm>
          <a:off x="5638800" y="2209800"/>
          <a:ext cx="1156954" cy="7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4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2209800"/>
                        <a:ext cx="1156954" cy="7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781800" y="23622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4523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783</Words>
  <Application>Microsoft Office PowerPoint</Application>
  <PresentationFormat>On-screen Show (4:3)</PresentationFormat>
  <Paragraphs>165</Paragraphs>
  <Slides>17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VNI-Times</vt:lpstr>
      <vt:lpstr>Office Theme</vt:lpstr>
      <vt:lpstr>1_Office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396</cp:revision>
  <dcterms:created xsi:type="dcterms:W3CDTF">2006-08-16T00:00:00Z</dcterms:created>
  <dcterms:modified xsi:type="dcterms:W3CDTF">2022-01-17T13:21:38Z</dcterms:modified>
</cp:coreProperties>
</file>