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30"/>
  </p:handoutMasterIdLst>
  <p:sldIdLst>
    <p:sldId id="455" r:id="rId3"/>
    <p:sldId id="407" r:id="rId4"/>
    <p:sldId id="425" r:id="rId5"/>
    <p:sldId id="414" r:id="rId6"/>
    <p:sldId id="419" r:id="rId8"/>
    <p:sldId id="489" r:id="rId9"/>
    <p:sldId id="390" r:id="rId10"/>
    <p:sldId id="371" r:id="rId11"/>
    <p:sldId id="388" r:id="rId12"/>
    <p:sldId id="377" r:id="rId13"/>
    <p:sldId id="392" r:id="rId14"/>
    <p:sldId id="423" r:id="rId15"/>
    <p:sldId id="429" r:id="rId16"/>
    <p:sldId id="394" r:id="rId17"/>
    <p:sldId id="395" r:id="rId18"/>
    <p:sldId id="396" r:id="rId19"/>
    <p:sldId id="432" r:id="rId20"/>
    <p:sldId id="385" r:id="rId21"/>
    <p:sldId id="386" r:id="rId22"/>
    <p:sldId id="387" r:id="rId23"/>
    <p:sldId id="452" r:id="rId24"/>
    <p:sldId id="433" r:id="rId25"/>
    <p:sldId id="453" r:id="rId26"/>
    <p:sldId id="454" r:id="rId27"/>
    <p:sldId id="312" r:id="rId28"/>
    <p:sldId id="372" r:id="rId29"/>
  </p:sldIdLst>
  <p:sldSz cx="12192000" cy="6858000"/>
  <p:notesSz cx="9144000" cy="6858000"/>
  <p:defaultTextStyle>
    <a:defPPr>
      <a:defRPr lang="en-US"/>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CC3300"/>
    <a:srgbClr val="CCECFF"/>
    <a:srgbClr val="006600"/>
    <a:srgbClr val="0000FF"/>
    <a:srgbClr val="FF0000"/>
    <a:srgbClr val="CC3399"/>
    <a:srgbClr val="723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627"/>
    <p:restoredTop sz="95371"/>
  </p:normalViewPr>
  <p:slideViewPr>
    <p:cSldViewPr showGuides="1">
      <p:cViewPr varScale="1">
        <p:scale>
          <a:sx n="70" d="100"/>
          <a:sy n="70" d="100"/>
        </p:scale>
        <p:origin x="664" y="76"/>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3156"/>
    </p:cViewPr>
  </p:sorterViewPr>
  <p:gridSpacing cx="91439" cy="9143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4754" name="Rectangle 2"/>
          <p:cNvSpPr>
            <a:spLocks noGrp="1" noChangeArrowheads="1"/>
          </p:cNvSpPr>
          <p:nvPr>
            <p:ph type="hdr" sz="quarter"/>
          </p:nvPr>
        </p:nvSpPr>
        <p:spPr bwMode="auto">
          <a:xfrm>
            <a:off x="0" y="0"/>
            <a:ext cx="3962400" cy="3429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4755" name="Rectangle 3"/>
          <p:cNvSpPr>
            <a:spLocks noGrp="1" noChangeArrowheads="1"/>
          </p:cNvSpPr>
          <p:nvPr>
            <p:ph type="dt" sz="quarter" idx="1"/>
          </p:nvPr>
        </p:nvSpPr>
        <p:spPr bwMode="auto">
          <a:xfrm>
            <a:off x="5180013" y="0"/>
            <a:ext cx="3962400" cy="3429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CEE07C5-7FF3-4F78-BCF7-F8DA1742842E}" type="datetime1">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4756" name="Rectangle 4"/>
          <p:cNvSpPr>
            <a:spLocks noGrp="1" noChangeArrowheads="1"/>
          </p:cNvSpPr>
          <p:nvPr>
            <p:ph type="ftr" sz="quarter" idx="2"/>
          </p:nvPr>
        </p:nvSpPr>
        <p:spPr bwMode="auto">
          <a:xfrm>
            <a:off x="0" y="6513513"/>
            <a:ext cx="3962400" cy="3429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4757" name="Rectangle 5"/>
          <p:cNvSpPr>
            <a:spLocks noGrp="1" noChangeArrowheads="1"/>
          </p:cNvSpPr>
          <p:nvPr>
            <p:ph type="sldNum" sz="quarter" idx="3"/>
          </p:nvPr>
        </p:nvSpPr>
        <p:spPr bwMode="auto">
          <a:xfrm>
            <a:off x="5180013" y="6513513"/>
            <a:ext cx="3962400" cy="3429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1899981-4737-432C-85CD-106B01A684FB}" type="slidenum">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9" name="Rectangle 3"/>
          <p:cNvSpPr>
            <a:spLocks noGrp="1" noChangeArrowheads="1"/>
          </p:cNvSpPr>
          <p:nvPr>
            <p:ph type="dt" idx="1"/>
          </p:nvPr>
        </p:nvSpPr>
        <p:spPr bwMode="auto">
          <a:xfrm>
            <a:off x="5180013" y="0"/>
            <a:ext cx="3962400" cy="3429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2277D20-190C-4E58-B821-0BADE5DDCB5A}" type="datetime1">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Rot="1" noTextEdit="1"/>
          </p:cNvSpPr>
          <p:nvPr>
            <p:ph type="sldImg" idx="2"/>
          </p:nvPr>
        </p:nvSpPr>
        <p:spPr>
          <a:xfrm>
            <a:off x="2286000" y="514350"/>
            <a:ext cx="4572000" cy="2571750"/>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914400" y="3257550"/>
            <a:ext cx="7315200" cy="30861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2" name="Rectangle 6"/>
          <p:cNvSpPr>
            <a:spLocks noGrp="1" noChangeArrowheads="1"/>
          </p:cNvSpPr>
          <p:nvPr>
            <p:ph type="ftr" sz="quarter" idx="4"/>
          </p:nvPr>
        </p:nvSpPr>
        <p:spPr bwMode="auto">
          <a:xfrm>
            <a:off x="0" y="6513513"/>
            <a:ext cx="3962400" cy="3429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3" name="Rectangle 7"/>
          <p:cNvSpPr>
            <a:spLocks noGrp="1" noChangeArrowheads="1"/>
          </p:cNvSpPr>
          <p:nvPr>
            <p:ph type="sldNum" sz="quarter" idx="5"/>
          </p:nvPr>
        </p:nvSpPr>
        <p:spPr bwMode="auto">
          <a:xfrm>
            <a:off x="5180013" y="6513513"/>
            <a:ext cx="3962400" cy="3429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24F0CFF-7BAD-47E7-9C6E-723D35FB414F}" type="slidenum">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Rot="1" noTextEdit="1"/>
          </p:cNvSpPr>
          <p:nvPr>
            <p:ph type="sldImg"/>
          </p:nvPr>
        </p:nvSpPr>
        <p:spPr/>
      </p:sp>
      <p:sp>
        <p:nvSpPr>
          <p:cNvPr id="13315" name="Rectangle 3"/>
          <p:cNvSpPr>
            <a:spLocks noGrp="1"/>
          </p:cNvSpPr>
          <p:nvPr>
            <p:ph type="body" idx="1"/>
          </p:nvPr>
        </p:nvSpPr>
        <p:spPr/>
        <p:txBody>
          <a:bodyPr wrap="square" lIns="91440" tIns="45720" rIns="91440" bIns="45720" anchor="t" anchorCtr="0"/>
          <a:p>
            <a:pPr lvl="0"/>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3"/>
          <p:cNvSpPr txBox="1">
            <a:spLocks noGrp="1"/>
          </p:cNvSpPr>
          <p:nvPr>
            <p:ph type="dt" sz="half"/>
          </p:nvPr>
        </p:nvSpPr>
        <p:spPr>
          <a:xfrm>
            <a:off x="5180013" y="0"/>
            <a:ext cx="3962400" cy="342900"/>
          </a:xfrm>
          <a:prstGeom prst="rect">
            <a:avLst/>
          </a:prstGeom>
          <a:noFill/>
          <a:ln w="9525">
            <a:noFill/>
          </a:ln>
        </p:spPr>
        <p:txBody>
          <a:bodyPr/>
          <a:p>
            <a:pPr lvl="0" algn="r" eaLnBrk="1" hangingPunct="1"/>
            <a:fld id="{BB962C8B-B14F-4D97-AF65-F5344CB8AC3E}" type="datetime1">
              <a:rPr lang="en-US" altLang="en-US" sz="1200" dirty="0">
                <a:latin typeface="Arial" panose="020B0604020202020204" pitchFamily="34" charset="0"/>
              </a:rPr>
            </a:fld>
            <a:endParaRPr lang="en-US" altLang="en-US" sz="1200" dirty="0">
              <a:latin typeface="Arial" panose="020B0604020202020204" pitchFamily="34" charset="0"/>
            </a:endParaRPr>
          </a:p>
        </p:txBody>
      </p:sp>
      <p:sp>
        <p:nvSpPr>
          <p:cNvPr id="35843" name="Rectangle 7"/>
          <p:cNvSpPr txBox="1">
            <a:spLocks noGrp="1"/>
          </p:cNvSpPr>
          <p:nvPr>
            <p:ph type="sldNum" sz="quarter"/>
          </p:nvPr>
        </p:nvSpPr>
        <p:spPr>
          <a:xfrm>
            <a:off x="5180013" y="6513513"/>
            <a:ext cx="3962400" cy="3429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
        <p:nvSpPr>
          <p:cNvPr id="35844" name="Rectangle 2"/>
          <p:cNvSpPr>
            <a:spLocks noRot="1" noTextEdit="1"/>
          </p:cNvSpPr>
          <p:nvPr>
            <p:ph type="sldImg"/>
          </p:nvPr>
        </p:nvSpPr>
        <p:spPr/>
      </p:sp>
      <p:sp>
        <p:nvSpPr>
          <p:cNvPr id="35845" name="Rectangle 3"/>
          <p:cNvSpPr>
            <a:spLocks noGrp="1"/>
          </p:cNvSpPr>
          <p:nvPr>
            <p:ph type="body" idx="1"/>
          </p:nvPr>
        </p:nvSpPr>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3"/>
          <p:cNvSpPr txBox="1">
            <a:spLocks noGrp="1"/>
          </p:cNvSpPr>
          <p:nvPr>
            <p:ph type="dt" sz="half"/>
          </p:nvPr>
        </p:nvSpPr>
        <p:spPr>
          <a:xfrm>
            <a:off x="5180013" y="0"/>
            <a:ext cx="3962400" cy="342900"/>
          </a:xfrm>
          <a:prstGeom prst="rect">
            <a:avLst/>
          </a:prstGeom>
          <a:noFill/>
          <a:ln w="9525">
            <a:noFill/>
          </a:ln>
        </p:spPr>
        <p:txBody>
          <a:bodyPr/>
          <a:p>
            <a:pPr lvl="0" algn="r" eaLnBrk="1" hangingPunct="1"/>
            <a:fld id="{BB962C8B-B14F-4D97-AF65-F5344CB8AC3E}" type="datetime1">
              <a:rPr lang="en-US" altLang="en-US" sz="1200" dirty="0">
                <a:latin typeface="Arial" panose="020B0604020202020204" pitchFamily="34" charset="0"/>
              </a:rPr>
            </a:fld>
            <a:endParaRPr lang="en-US" altLang="en-US" sz="1200" dirty="0">
              <a:latin typeface="Arial" panose="020B0604020202020204" pitchFamily="34" charset="0"/>
            </a:endParaRPr>
          </a:p>
        </p:txBody>
      </p:sp>
      <p:sp>
        <p:nvSpPr>
          <p:cNvPr id="37891" name="Rectangle 7"/>
          <p:cNvSpPr txBox="1">
            <a:spLocks noGrp="1"/>
          </p:cNvSpPr>
          <p:nvPr>
            <p:ph type="sldNum" sz="quarter"/>
          </p:nvPr>
        </p:nvSpPr>
        <p:spPr>
          <a:xfrm>
            <a:off x="5180013" y="6513513"/>
            <a:ext cx="3962400" cy="3429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
        <p:nvSpPr>
          <p:cNvPr id="37892" name="Rectangle 2"/>
          <p:cNvSpPr>
            <a:spLocks noRot="1" noTextEdit="1"/>
          </p:cNvSpPr>
          <p:nvPr>
            <p:ph type="sldImg"/>
          </p:nvPr>
        </p:nvSpPr>
        <p:spPr/>
      </p:sp>
      <p:sp>
        <p:nvSpPr>
          <p:cNvPr id="37893" name="Rectangle 3"/>
          <p:cNvSpPr>
            <a:spLocks noGrp="1"/>
          </p:cNvSpPr>
          <p:nvPr>
            <p:ph type="body" idx="1"/>
          </p:nvPr>
        </p:nvSpPr>
        <p:spPr/>
        <p:txBody>
          <a:bodyPr wrap="square" lIns="91440" tIns="45720" rIns="91440" bIns="45720" anchor="t" anchorCtr="0"/>
          <a:p>
            <a:pPr lvl="0" eaLnBrk="1" hangingPunct="1"/>
            <a:endParaRPr lang="vi-V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70A7598-0296-4125-B1E4-3C8E00562E2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70A7598-0296-4125-B1E4-3C8E00562E2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70A7598-0296-4125-B1E4-3C8E00562E2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70A7598-0296-4125-B1E4-3C8E00562E2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70A7598-0296-4125-B1E4-3C8E00562E2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70A7598-0296-4125-B1E4-3C8E00562E2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70A7598-0296-4125-B1E4-3C8E00562E2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70A7598-0296-4125-B1E4-3C8E00562E2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70A7598-0296-4125-B1E4-3C8E00562E2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70A7598-0296-4125-B1E4-3C8E00562E2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70A7598-0296-4125-B1E4-3C8E00562E2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70A7598-0296-4125-B1E4-3C8E00562E2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blip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70A7598-0296-4125-B1E4-3C8E00562E2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GIF"/></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2.pn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microsoft.com/office/2007/relationships/media" Target="file:///G:\Duc%20tinh%20gian%20di%20cua%20Bac%20Ho\Giuong%20bac.mpg" TargetMode="External"/><Relationship Id="rId1" Type="http://schemas.openxmlformats.org/officeDocument/2006/relationships/video" Target="file:///G:\Duc%20tinh%20gian%20di%20cua%20Bac%20Ho\Giuong%20bac.mpg" TargetMode="Externa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9.png"/><Relationship Id="rId2" Type="http://schemas.microsoft.com/office/2007/relationships/media" Target="file:///G:\Duc%20tinh%20gian%20di%20cua%20Bac%20Ho\HCT%20chong%20han.MPG" TargetMode="External"/><Relationship Id="rId1" Type="http://schemas.openxmlformats.org/officeDocument/2006/relationships/video" Target="file:///G:\Duc%20tinh%20gian%20di%20cua%20Bac%20Ho\HCT%20chong%20han.MPG"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0.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GI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GIF"/><Relationship Id="rId1" Type="http://schemas.openxmlformats.org/officeDocument/2006/relationships/image" Target="../media/image37.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hyperlink" Target="..\..\..\Downloads\aaaaaaaaaaaa.mp4" TargetMode="Externa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9.png"/><Relationship Id="rId2" Type="http://schemas.microsoft.com/office/2007/relationships/media" Target="file:///C:\Users\Admin\Desktop\Nh&#7919;ng%20c&#226;u%20chuy&#7879;n%20hay%20-%20&#272;&#244;i%20d&#233;p%20B&#225;c%20H&#7891;.mp4" TargetMode="External"/><Relationship Id="rId1" Type="http://schemas.openxmlformats.org/officeDocument/2006/relationships/video" Target="file:///C:\Users\Admin\Desktop\Nh&#7919;ng%20c&#226;u%20chuy&#7879;n%20hay%20-%20&#272;&#244;i%20d&#233;p%20B&#225;c%20H&#7891;.mp4"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3.GIF"/><Relationship Id="rId1" Type="http://schemas.openxmlformats.org/officeDocument/2006/relationships/image" Target="../media/image41.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47.png"/><Relationship Id="rId7" Type="http://schemas.microsoft.com/office/2007/relationships/media" Target="file:///C:\Documents%20and%20Settings\Admin\Desktop\Thao%20giang%2026.02%20-%20Bac%20Ho\Bac-Ho-Mot-Tinh-Yeu-Bao-La,ThuHien.mp3" TargetMode="External"/><Relationship Id="rId6" Type="http://schemas.openxmlformats.org/officeDocument/2006/relationships/audio" Target="file:///C:\Documents%20and%20Settings\Admin\Desktop\Thao%20giang%2026.02%20-%20Bac%20Ho\Bac-Ho-Mot-Tinh-Yeu-Bao-La,ThuHien.mp3" TargetMode="External"/><Relationship Id="rId5" Type="http://schemas.openxmlformats.org/officeDocument/2006/relationships/image" Target="../media/image46.GIF"/><Relationship Id="rId4" Type="http://schemas.openxmlformats.org/officeDocument/2006/relationships/image" Target="../media/image45.GIF"/><Relationship Id="rId3" Type="http://schemas.openxmlformats.org/officeDocument/2006/relationships/image" Target="../media/image44.GIF"/><Relationship Id="rId2" Type="http://schemas.openxmlformats.org/officeDocument/2006/relationships/image" Target="../media/image43.png"/><Relationship Id="rId10" Type="http://schemas.openxmlformats.org/officeDocument/2006/relationships/notesSlide" Target="../notesSlides/notesSlide3.xml"/><Relationship Id="rId1"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GIF"/><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3.GI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GIF"/><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GIF"/></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microsoft.com/office/2007/relationships/media" Target="file:///C:\Users\Admin\Desktop\3%20ph&#250;t%20&#273;&#7871;m%20ng&#432;&#7907;c%20v&#7899;i%20nh&#7841;c%20s&#244;i%20&#273;&#7897;ng%203%20minutes%20countdown%20with%20music.mp4" TargetMode="External"/><Relationship Id="rId1" Type="http://schemas.openxmlformats.org/officeDocument/2006/relationships/video" Target="file:///C:\Users\Admin\Desktop\3%20ph&#250;t%20&#273;&#7871;m%20ng&#432;&#7907;c%20v&#7899;i%20nh&#7841;c%20s&#244;i%20&#273;&#7897;ng%203%20minutes%20countdown%20with%20music.mp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9218" name="Picture 2"/>
          <p:cNvPicPr>
            <a:picLocks noChangeAspect="1"/>
          </p:cNvPicPr>
          <p:nvPr/>
        </p:nvPicPr>
        <p:blipFill>
          <a:blip r:embed="rId2"/>
          <a:stretch>
            <a:fillRect/>
          </a:stretch>
        </p:blipFill>
        <p:spPr>
          <a:xfrm>
            <a:off x="1270000" y="-960437"/>
            <a:ext cx="8845550" cy="3921125"/>
          </a:xfrm>
          <a:prstGeom prst="rect">
            <a:avLst/>
          </a:prstGeom>
          <a:noFill/>
          <a:ln w="9525">
            <a:noFill/>
          </a:ln>
        </p:spPr>
      </p:pic>
      <p:pic>
        <p:nvPicPr>
          <p:cNvPr id="4" name="Picture 3"/>
          <p:cNvPicPr>
            <a:picLocks noChangeAspect="1"/>
          </p:cNvPicPr>
          <p:nvPr/>
        </p:nvPicPr>
        <p:blipFill>
          <a:blip r:embed="rId3"/>
          <a:stretch>
            <a:fillRect/>
          </a:stretch>
        </p:blipFill>
        <p:spPr>
          <a:xfrm>
            <a:off x="2244710" y="2697487"/>
            <a:ext cx="7955194" cy="4160513"/>
          </a:xfrm>
          <a:prstGeom prst="rect">
            <a:avLst/>
          </a:prstGeom>
          <a:ln>
            <a:noFill/>
          </a:ln>
          <a:effectLst>
            <a:softEdge rad="112500"/>
          </a:effectLst>
        </p:spPr>
      </p:pic>
      <p:sp>
        <p:nvSpPr>
          <p:cNvPr id="9220" name="TextBox 4"/>
          <p:cNvSpPr txBox="1"/>
          <p:nvPr/>
        </p:nvSpPr>
        <p:spPr>
          <a:xfrm>
            <a:off x="334963" y="385763"/>
            <a:ext cx="2485390" cy="64516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3600" b="1" dirty="0">
                <a:latin typeface="Times New Roman" panose="02020603050405020304" pitchFamily="18" charset="0"/>
              </a:rPr>
              <a:t>Tiết </a:t>
            </a:r>
            <a:r>
              <a:rPr lang="vi-VN" altLang="en-US" sz="3600" b="1" dirty="0">
                <a:latin typeface="Times New Roman" panose="02020603050405020304" pitchFamily="18" charset="0"/>
              </a:rPr>
              <a:t>88, 8</a:t>
            </a:r>
            <a:r>
              <a:rPr lang="en-US" altLang="en-US" sz="3600" b="1" dirty="0">
                <a:latin typeface="Times New Roman" panose="02020603050405020304" pitchFamily="18" charset="0"/>
              </a:rPr>
              <a:t>9: </a:t>
            </a:r>
            <a:endParaRPr lang="en-US" altLang="en-US" sz="3600" b="1" dirty="0">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Text Box 7"/>
          <p:cNvSpPr txBox="1"/>
          <p:nvPr/>
        </p:nvSpPr>
        <p:spPr>
          <a:xfrm>
            <a:off x="517525" y="727075"/>
            <a:ext cx="86868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b="1" i="1" dirty="0">
                <a:solidFill>
                  <a:srgbClr val="002060"/>
                </a:solidFill>
                <a:latin typeface="Times New Roman" panose="02020603050405020304" pitchFamily="18" charset="0"/>
              </a:rPr>
              <a:t>2. </a:t>
            </a:r>
            <a:r>
              <a:rPr lang="en-US" altLang="en-US" b="1" i="1" u="sng" dirty="0">
                <a:solidFill>
                  <a:srgbClr val="002060"/>
                </a:solidFill>
                <a:latin typeface="Times New Roman" panose="02020603050405020304" pitchFamily="18" charset="0"/>
              </a:rPr>
              <a:t>Những biểu hiện về đức tính giản dị của Bác</a:t>
            </a:r>
            <a:endParaRPr lang="en-US" altLang="en-US" b="1" i="1" u="sng" dirty="0">
              <a:solidFill>
                <a:srgbClr val="002060"/>
              </a:solidFill>
              <a:latin typeface="Times New Roman" panose="02020603050405020304" pitchFamily="18" charset="0"/>
            </a:endParaRPr>
          </a:p>
        </p:txBody>
      </p:sp>
      <p:sp>
        <p:nvSpPr>
          <p:cNvPr id="18436" name="Text Box 11"/>
          <p:cNvSpPr txBox="1"/>
          <p:nvPr/>
        </p:nvSpPr>
        <p:spPr>
          <a:xfrm>
            <a:off x="663575" y="1371600"/>
            <a:ext cx="9693275"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b="1" i="1" dirty="0">
                <a:solidFill>
                  <a:srgbClr val="FF0000"/>
                </a:solidFill>
                <a:latin typeface="Times New Roman" panose="02020603050405020304" pitchFamily="18" charset="0"/>
              </a:rPr>
              <a:t>a. Giản dị trong đời sống, trong quan hệ với mọi người</a:t>
            </a:r>
            <a:endParaRPr lang="en-US" altLang="en-US" b="1" i="1" dirty="0">
              <a:solidFill>
                <a:srgbClr val="FF0000"/>
              </a:solidFill>
              <a:latin typeface="Times New Roman" panose="02020603050405020304" pitchFamily="18" charset="0"/>
            </a:endParaRPr>
          </a:p>
        </p:txBody>
      </p:sp>
      <p:sp>
        <p:nvSpPr>
          <p:cNvPr id="171021" name="Text Box 13"/>
          <p:cNvSpPr txBox="1"/>
          <p:nvPr/>
        </p:nvSpPr>
        <p:spPr>
          <a:xfrm>
            <a:off x="708025" y="2016125"/>
            <a:ext cx="10077450" cy="5857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b="1" i="1" dirty="0">
                <a:latin typeface="Times New Roman" panose="02020603050405020304" pitchFamily="18" charset="0"/>
              </a:rPr>
              <a:t>- </a:t>
            </a:r>
            <a:r>
              <a:rPr lang="en-US" altLang="en-US" b="1" i="1" dirty="0">
                <a:solidFill>
                  <a:srgbClr val="006600"/>
                </a:solidFill>
                <a:latin typeface="Times New Roman" panose="02020603050405020304" pitchFamily="18" charset="0"/>
              </a:rPr>
              <a:t>Bữa ăn: </a:t>
            </a:r>
            <a:r>
              <a:rPr lang="en-US" altLang="en-US" b="1" i="1" dirty="0">
                <a:latin typeface="Times New Roman" panose="02020603050405020304" pitchFamily="18" charset="0"/>
              </a:rPr>
              <a:t>đạm bạc, Bác rất quý trọng kết quả sản xuất.</a:t>
            </a:r>
            <a:endParaRPr lang="en-US" altLang="en-US" b="1" i="1" dirty="0">
              <a:latin typeface="Times New Roman" panose="02020603050405020304" pitchFamily="18" charset="0"/>
            </a:endParaRPr>
          </a:p>
        </p:txBody>
      </p:sp>
      <p:sp>
        <p:nvSpPr>
          <p:cNvPr id="171022" name="Text Box 14"/>
          <p:cNvSpPr txBox="1"/>
          <p:nvPr/>
        </p:nvSpPr>
        <p:spPr>
          <a:xfrm>
            <a:off x="715963" y="2668588"/>
            <a:ext cx="10683875" cy="5857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b="1" i="1" dirty="0">
                <a:latin typeface="Times New Roman" panose="02020603050405020304" pitchFamily="18" charset="0"/>
              </a:rPr>
              <a:t>- </a:t>
            </a:r>
            <a:r>
              <a:rPr lang="en-US" altLang="en-US" b="1" i="1" dirty="0">
                <a:solidFill>
                  <a:srgbClr val="006600"/>
                </a:solidFill>
                <a:latin typeface="Times New Roman" panose="02020603050405020304" pitchFamily="18" charset="0"/>
              </a:rPr>
              <a:t>Nơi ở: </a:t>
            </a:r>
            <a:r>
              <a:rPr lang="en-US" altLang="en-US" b="1" i="1" dirty="0">
                <a:latin typeface="Times New Roman" panose="02020603050405020304" pitchFamily="18" charset="0"/>
              </a:rPr>
              <a:t>đơn sơ, thoáng mát, đời sống thanh bạch, tao nhã.</a:t>
            </a:r>
            <a:endParaRPr lang="en-US" altLang="en-US" b="1" i="1" dirty="0">
              <a:latin typeface="Times New Roman" panose="02020603050405020304" pitchFamily="18" charset="0"/>
            </a:endParaRPr>
          </a:p>
        </p:txBody>
      </p:sp>
      <p:sp>
        <p:nvSpPr>
          <p:cNvPr id="171023" name="Text Box 15"/>
          <p:cNvSpPr txBox="1"/>
          <p:nvPr/>
        </p:nvSpPr>
        <p:spPr>
          <a:xfrm>
            <a:off x="715963" y="3406775"/>
            <a:ext cx="10069512"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b="1" i="1" dirty="0">
                <a:latin typeface="Times New Roman" panose="02020603050405020304" pitchFamily="18" charset="0"/>
              </a:rPr>
              <a:t>- </a:t>
            </a:r>
            <a:r>
              <a:rPr lang="en-US" altLang="en-US" b="1" i="1" dirty="0">
                <a:solidFill>
                  <a:srgbClr val="006600"/>
                </a:solidFill>
                <a:latin typeface="Times New Roman" panose="02020603050405020304" pitchFamily="18" charset="0"/>
              </a:rPr>
              <a:t>Cách làm việc</a:t>
            </a:r>
            <a:r>
              <a:rPr lang="en-US" altLang="en-US" b="1" i="1" dirty="0">
                <a:latin typeface="Times New Roman" panose="02020603050405020304" pitchFamily="18" charset="0"/>
              </a:rPr>
              <a:t>: tỉ mỉ, tận tâm, tận lực, yêu công việc</a:t>
            </a:r>
            <a:r>
              <a:rPr lang="en-US" altLang="en-US" sz="2400" i="1" dirty="0">
                <a:latin typeface="Times New Roman" panose="02020603050405020304" pitchFamily="18" charset="0"/>
              </a:rPr>
              <a:t>.</a:t>
            </a:r>
            <a:endParaRPr lang="en-US" altLang="en-US" sz="2400" i="1" dirty="0">
              <a:latin typeface="Times New Roman" panose="02020603050405020304" pitchFamily="18" charset="0"/>
            </a:endParaRPr>
          </a:p>
        </p:txBody>
      </p:sp>
      <p:sp>
        <p:nvSpPr>
          <p:cNvPr id="171024" name="Text Box 16"/>
          <p:cNvSpPr txBox="1"/>
          <p:nvPr/>
        </p:nvSpPr>
        <p:spPr>
          <a:xfrm>
            <a:off x="715963" y="4062413"/>
            <a:ext cx="11506200" cy="5857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b="1" i="1" dirty="0">
                <a:latin typeface="Times New Roman" panose="02020603050405020304" pitchFamily="18" charset="0"/>
              </a:rPr>
              <a:t>- </a:t>
            </a:r>
            <a:r>
              <a:rPr lang="en-US" altLang="en-US" b="1" i="1" dirty="0">
                <a:solidFill>
                  <a:srgbClr val="006600"/>
                </a:solidFill>
                <a:latin typeface="Times New Roman" panose="02020603050405020304" pitchFamily="18" charset="0"/>
              </a:rPr>
              <a:t>Quan hệ với mọi người: </a:t>
            </a:r>
            <a:r>
              <a:rPr lang="en-US" altLang="en-US" b="1" i="1" dirty="0">
                <a:latin typeface="Times New Roman" panose="02020603050405020304" pitchFamily="18" charset="0"/>
              </a:rPr>
              <a:t>gần gũi, yêu thương, quan tâm.</a:t>
            </a:r>
            <a:endParaRPr lang="en-US" altLang="en-US" b="1" i="1" dirty="0">
              <a:latin typeface="Times New Roman" panose="02020603050405020304" pitchFamily="18" charset="0"/>
            </a:endParaRPr>
          </a:p>
        </p:txBody>
      </p:sp>
      <p:pic>
        <p:nvPicPr>
          <p:cNvPr id="171027" name="Picture 19" descr="Tay viÕt "/>
          <p:cNvPicPr>
            <a:picLocks noChangeAspect="1"/>
          </p:cNvPicPr>
          <p:nvPr/>
        </p:nvPicPr>
        <p:blipFill>
          <a:blip r:embed="rId1"/>
          <a:stretch>
            <a:fillRect/>
          </a:stretch>
        </p:blipFill>
        <p:spPr>
          <a:xfrm rot="-1401974">
            <a:off x="10493375" y="1662113"/>
            <a:ext cx="998538" cy="1120775"/>
          </a:xfrm>
          <a:prstGeom prst="rect">
            <a:avLst/>
          </a:prstGeom>
          <a:noFill/>
          <a:ln w="9525">
            <a:noFill/>
          </a:ln>
        </p:spPr>
      </p:pic>
      <p:sp>
        <p:nvSpPr>
          <p:cNvPr id="2" name="TextBox 1"/>
          <p:cNvSpPr txBox="1"/>
          <p:nvPr/>
        </p:nvSpPr>
        <p:spPr>
          <a:xfrm>
            <a:off x="477838" y="4902200"/>
            <a:ext cx="10515600" cy="15700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dirty="0">
                <a:solidFill>
                  <a:srgbClr val="FF0000"/>
                </a:solidFill>
                <a:latin typeface="Times New Roman" panose="02020603050405020304" pitchFamily="18" charset="0"/>
              </a:rPr>
              <a:t>=&gt;</a:t>
            </a:r>
            <a:r>
              <a:rPr lang="en-US" altLang="en-US" dirty="0">
                <a:latin typeface="Times New Roman" panose="02020603050405020304" pitchFamily="18" charset="0"/>
              </a:rPr>
              <a:t> </a:t>
            </a:r>
            <a:r>
              <a:rPr lang="en-US" altLang="en-US" b="1" dirty="0">
                <a:solidFill>
                  <a:schemeClr val="accent2"/>
                </a:solidFill>
                <a:latin typeface="Times New Roman" panose="02020603050405020304" pitchFamily="18" charset="0"/>
              </a:rPr>
              <a:t> </a:t>
            </a:r>
            <a:r>
              <a:rPr lang="en-US" altLang="en-US" b="1" dirty="0">
                <a:solidFill>
                  <a:srgbClr val="FF0000"/>
                </a:solidFill>
                <a:latin typeface="Times New Roman" panose="02020603050405020304" pitchFamily="18" charset="0"/>
              </a:rPr>
              <a:t>Dẫn chứng phong phú, cụ thể, xác thực kết hợp lý lẽ là những lời giải thích, bình luận.</a:t>
            </a:r>
            <a:endParaRPr lang="en-US" altLang="en-US" b="1" dirty="0">
              <a:solidFill>
                <a:srgbClr val="FF0000"/>
              </a:solidFill>
              <a:latin typeface="Times New Roman" panose="02020603050405020304" pitchFamily="18" charset="0"/>
            </a:endParaRPr>
          </a:p>
          <a:p>
            <a:pPr marL="0" lvl="0" indent="0">
              <a:spcBef>
                <a:spcPct val="0"/>
              </a:spcBef>
              <a:buNone/>
            </a:pPr>
            <a:endParaRPr lang="en-US" alt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71021"/>
                                        </p:tgtEl>
                                        <p:attrNameLst>
                                          <p:attrName>style.visibility</p:attrName>
                                        </p:attrNameLst>
                                      </p:cBhvr>
                                      <p:to>
                                        <p:strVal val="visible"/>
                                      </p:to>
                                    </p:set>
                                    <p:anim calcmode="discrete" valueType="clr">
                                      <p:cBhvr override="childStyle">
                                        <p:cTn id="7" dur="80"/>
                                        <p:tgtEl>
                                          <p:spTgt spid="1710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1021"/>
                                        </p:tgtEl>
                                        <p:attrNameLst>
                                          <p:attrName>fillcolor</p:attrName>
                                        </p:attrNameLst>
                                      </p:cBhvr>
                                      <p:tavLst>
                                        <p:tav tm="0">
                                          <p:val>
                                            <p:clrVal>
                                              <a:schemeClr val="accent2"/>
                                            </p:clrVal>
                                          </p:val>
                                        </p:tav>
                                        <p:tav tm="50000">
                                          <p:val>
                                            <p:clrVal>
                                              <a:schemeClr val="hlink"/>
                                            </p:clrVal>
                                          </p:val>
                                        </p:tav>
                                      </p:tavLst>
                                    </p:anim>
                                    <p:set>
                                      <p:cBhvr>
                                        <p:cTn id="9" dur="80"/>
                                        <p:tgtEl>
                                          <p:spTgt spid="17102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71022"/>
                                        </p:tgtEl>
                                        <p:attrNameLst>
                                          <p:attrName>style.visibility</p:attrName>
                                        </p:attrNameLst>
                                      </p:cBhvr>
                                      <p:to>
                                        <p:strVal val="visible"/>
                                      </p:to>
                                    </p:set>
                                    <p:anim calcmode="discrete" valueType="clr">
                                      <p:cBhvr override="childStyle">
                                        <p:cTn id="14" dur="80"/>
                                        <p:tgtEl>
                                          <p:spTgt spid="17102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1022"/>
                                        </p:tgtEl>
                                        <p:attrNameLst>
                                          <p:attrName>fillcolor</p:attrName>
                                        </p:attrNameLst>
                                      </p:cBhvr>
                                      <p:tavLst>
                                        <p:tav tm="0">
                                          <p:val>
                                            <p:clrVal>
                                              <a:schemeClr val="accent2"/>
                                            </p:clrVal>
                                          </p:val>
                                        </p:tav>
                                        <p:tav tm="50000">
                                          <p:val>
                                            <p:clrVal>
                                              <a:schemeClr val="hlink"/>
                                            </p:clrVal>
                                          </p:val>
                                        </p:tav>
                                      </p:tavLst>
                                    </p:anim>
                                    <p:set>
                                      <p:cBhvr>
                                        <p:cTn id="16" dur="80"/>
                                        <p:tgtEl>
                                          <p:spTgt spid="17102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71023"/>
                                        </p:tgtEl>
                                        <p:attrNameLst>
                                          <p:attrName>style.visibility</p:attrName>
                                        </p:attrNameLst>
                                      </p:cBhvr>
                                      <p:to>
                                        <p:strVal val="visible"/>
                                      </p:to>
                                    </p:set>
                                    <p:anim calcmode="discrete" valueType="clr">
                                      <p:cBhvr override="childStyle">
                                        <p:cTn id="21" dur="80"/>
                                        <p:tgtEl>
                                          <p:spTgt spid="17102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1023"/>
                                        </p:tgtEl>
                                        <p:attrNameLst>
                                          <p:attrName>fillcolor</p:attrName>
                                        </p:attrNameLst>
                                      </p:cBhvr>
                                      <p:tavLst>
                                        <p:tav tm="0">
                                          <p:val>
                                            <p:clrVal>
                                              <a:schemeClr val="accent2"/>
                                            </p:clrVal>
                                          </p:val>
                                        </p:tav>
                                        <p:tav tm="50000">
                                          <p:val>
                                            <p:clrVal>
                                              <a:schemeClr val="hlink"/>
                                            </p:clrVal>
                                          </p:val>
                                        </p:tav>
                                      </p:tavLst>
                                    </p:anim>
                                    <p:set>
                                      <p:cBhvr>
                                        <p:cTn id="23" dur="80"/>
                                        <p:tgtEl>
                                          <p:spTgt spid="171023"/>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71024"/>
                                        </p:tgtEl>
                                        <p:attrNameLst>
                                          <p:attrName>style.visibility</p:attrName>
                                        </p:attrNameLst>
                                      </p:cBhvr>
                                      <p:to>
                                        <p:strVal val="visible"/>
                                      </p:to>
                                    </p:set>
                                    <p:anim calcmode="discrete" valueType="clr">
                                      <p:cBhvr override="childStyle">
                                        <p:cTn id="28" dur="80"/>
                                        <p:tgtEl>
                                          <p:spTgt spid="17102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71024"/>
                                        </p:tgtEl>
                                        <p:attrNameLst>
                                          <p:attrName>fillcolor</p:attrName>
                                        </p:attrNameLst>
                                      </p:cBhvr>
                                      <p:tavLst>
                                        <p:tav tm="0">
                                          <p:val>
                                            <p:clrVal>
                                              <a:schemeClr val="accent2"/>
                                            </p:clrVal>
                                          </p:val>
                                        </p:tav>
                                        <p:tav tm="50000">
                                          <p:val>
                                            <p:clrVal>
                                              <a:schemeClr val="hlink"/>
                                            </p:clrVal>
                                          </p:val>
                                        </p:tav>
                                      </p:tavLst>
                                    </p:anim>
                                    <p:set>
                                      <p:cBhvr>
                                        <p:cTn id="30" dur="80"/>
                                        <p:tgtEl>
                                          <p:spTgt spid="171024"/>
                                        </p:tgtEl>
                                        <p:attrNameLst>
                                          <p:attrName>fill.type</p:attrName>
                                        </p:attrNameLst>
                                      </p:cBhvr>
                                      <p:to>
                                        <p:strVal val="solid"/>
                                      </p:to>
                                    </p:set>
                                  </p:childTnLst>
                                </p:cTn>
                              </p:par>
                            </p:childTnLst>
                          </p:cTn>
                        </p:par>
                        <p:par>
                          <p:cTn id="31" fill="hold">
                            <p:stCondLst>
                              <p:cond delay="79"/>
                            </p:stCondLst>
                            <p:childTnLst>
                              <p:par>
                                <p:cTn id="32" presetID="18" presetClass="entr" presetSubtype="12" fill="hold" nodeType="afterEffect">
                                  <p:stCondLst>
                                    <p:cond delay="0"/>
                                  </p:stCondLst>
                                  <p:childTnLst>
                                    <p:set>
                                      <p:cBhvr>
                                        <p:cTn id="33" dur="1" fill="hold">
                                          <p:stCondLst>
                                            <p:cond delay="0"/>
                                          </p:stCondLst>
                                        </p:cTn>
                                        <p:tgtEl>
                                          <p:spTgt spid="171027"/>
                                        </p:tgtEl>
                                        <p:attrNameLst>
                                          <p:attrName>style.visibility</p:attrName>
                                        </p:attrNameLst>
                                      </p:cBhvr>
                                      <p:to>
                                        <p:strVal val="visible"/>
                                      </p:to>
                                    </p:set>
                                    <p:animEffect transition="in" filter="strips(downLeft)">
                                      <p:cBhvr>
                                        <p:cTn id="34" dur="500"/>
                                        <p:tgtEl>
                                          <p:spTgt spid="17102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6"/>
          <p:cNvGrpSpPr/>
          <p:nvPr/>
        </p:nvGrpSpPr>
        <p:grpSpPr>
          <a:xfrm>
            <a:off x="517525" y="228600"/>
            <a:ext cx="11339513" cy="6400800"/>
            <a:chOff x="403" y="1008"/>
            <a:chExt cx="5058" cy="2995"/>
          </a:xfrm>
        </p:grpSpPr>
        <p:pic>
          <p:nvPicPr>
            <p:cNvPr id="19462" name="Picture 7" descr="34537"/>
            <p:cNvPicPr>
              <a:picLocks noChangeAspect="1"/>
            </p:cNvPicPr>
            <p:nvPr/>
          </p:nvPicPr>
          <p:blipFill>
            <a:blip r:embed="rId1"/>
            <a:stretch>
              <a:fillRect/>
            </a:stretch>
          </p:blipFill>
          <p:spPr>
            <a:xfrm>
              <a:off x="2995" y="1008"/>
              <a:ext cx="2466" cy="2526"/>
            </a:xfrm>
            <a:prstGeom prst="rect">
              <a:avLst/>
            </a:prstGeom>
            <a:noFill/>
            <a:ln w="9525">
              <a:noFill/>
            </a:ln>
          </p:spPr>
        </p:pic>
        <p:pic>
          <p:nvPicPr>
            <p:cNvPr id="19463" name="Picture 8" descr="nu_cu0j_cua_bac"/>
            <p:cNvPicPr>
              <a:picLocks noChangeAspect="1"/>
            </p:cNvPicPr>
            <p:nvPr/>
          </p:nvPicPr>
          <p:blipFill>
            <a:blip r:embed="rId2"/>
            <a:stretch>
              <a:fillRect/>
            </a:stretch>
          </p:blipFill>
          <p:spPr>
            <a:xfrm>
              <a:off x="403" y="1008"/>
              <a:ext cx="2458" cy="2535"/>
            </a:xfrm>
            <a:prstGeom prst="rect">
              <a:avLst/>
            </a:prstGeom>
            <a:noFill/>
            <a:ln w="9525">
              <a:noFill/>
            </a:ln>
          </p:spPr>
        </p:pic>
        <p:sp>
          <p:nvSpPr>
            <p:cNvPr id="19464" name="Rectangle 9"/>
            <p:cNvSpPr/>
            <p:nvPr/>
          </p:nvSpPr>
          <p:spPr>
            <a:xfrm>
              <a:off x="1555" y="3658"/>
              <a:ext cx="2707" cy="345"/>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dirty="0">
                  <a:latin typeface="Times New Roman" panose="02020603050405020304" pitchFamily="18" charset="0"/>
                </a:rPr>
                <a:t>Trang phục của Bác</a:t>
              </a:r>
              <a:endParaRPr lang="en-US" altLang="en-US" sz="2800" dirty="0">
                <a:latin typeface="Times New Roman" panose="02020603050405020304" pitchFamily="18" charset="0"/>
              </a:endParaRPr>
            </a:p>
          </p:txBody>
        </p:sp>
      </p:grpSp>
      <p:pic>
        <p:nvPicPr>
          <p:cNvPr id="3" name="Picture 2"/>
          <p:cNvPicPr>
            <a:picLocks noChangeAspect="1"/>
          </p:cNvPicPr>
          <p:nvPr/>
        </p:nvPicPr>
        <p:blipFill>
          <a:blip r:embed="rId3"/>
          <a:stretch>
            <a:fillRect/>
          </a:stretch>
        </p:blipFill>
        <p:spPr>
          <a:xfrm>
            <a:off x="517525" y="228600"/>
            <a:ext cx="5578475" cy="5399088"/>
          </a:xfrm>
          <a:prstGeom prst="rect">
            <a:avLst/>
          </a:prstGeom>
          <a:noFill/>
          <a:ln w="9525">
            <a:noFill/>
          </a:ln>
        </p:spPr>
      </p:pic>
      <p:pic>
        <p:nvPicPr>
          <p:cNvPr id="6" name="Picture 5"/>
          <p:cNvPicPr>
            <a:picLocks noChangeAspect="1"/>
          </p:cNvPicPr>
          <p:nvPr/>
        </p:nvPicPr>
        <p:blipFill>
          <a:blip r:embed="rId4"/>
          <a:stretch>
            <a:fillRect/>
          </a:stretch>
        </p:blipFill>
        <p:spPr>
          <a:xfrm>
            <a:off x="6273800" y="228600"/>
            <a:ext cx="5578475" cy="5418138"/>
          </a:xfrm>
          <a:prstGeom prst="rect">
            <a:avLst/>
          </a:prstGeom>
          <a:noFill/>
          <a:ln w="9525">
            <a:noFill/>
          </a:ln>
        </p:spPr>
      </p:pic>
      <p:pic>
        <p:nvPicPr>
          <p:cNvPr id="7" name="Picture 6"/>
          <p:cNvPicPr>
            <a:picLocks noChangeAspect="1"/>
          </p:cNvPicPr>
          <p:nvPr/>
        </p:nvPicPr>
        <p:blipFill>
          <a:blip r:embed="rId5"/>
          <a:stretch>
            <a:fillRect/>
          </a:stretch>
        </p:blipFill>
        <p:spPr>
          <a:xfrm>
            <a:off x="512763" y="209550"/>
            <a:ext cx="5578475" cy="54371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Content Placeholder 3"/>
          <p:cNvPicPr>
            <a:picLocks noGrp="1" noChangeAspect="1"/>
          </p:cNvPicPr>
          <p:nvPr>
            <p:ph/>
          </p:nvPr>
        </p:nvPicPr>
        <p:blipFill>
          <a:blip r:embed="rId1"/>
          <a:srcRect/>
          <a:stretch>
            <a:fillRect/>
          </a:stretch>
        </p:blipFill>
        <p:spPr>
          <a:xfrm>
            <a:off x="792163" y="320675"/>
            <a:ext cx="10882312" cy="5668963"/>
          </a:xfrm>
        </p:spPr>
      </p:pic>
      <p:sp>
        <p:nvSpPr>
          <p:cNvPr id="20483" name="TextBox 4"/>
          <p:cNvSpPr txBox="1"/>
          <p:nvPr/>
        </p:nvSpPr>
        <p:spPr>
          <a:xfrm>
            <a:off x="2895600" y="6197600"/>
            <a:ext cx="667385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dirty="0">
                <a:latin typeface="Times New Roman" panose="02020603050405020304" pitchFamily="18" charset="0"/>
              </a:rPr>
              <a:t>Bữa ăn giản đ</a:t>
            </a:r>
            <a:r>
              <a:rPr lang="vi-VN" altLang="en-US" dirty="0">
                <a:latin typeface="Times New Roman" panose="02020603050405020304" pitchFamily="18" charset="0"/>
              </a:rPr>
              <a:t>ơ</a:t>
            </a:r>
            <a:r>
              <a:rPr lang="en-US" altLang="en-US" dirty="0">
                <a:latin typeface="Times New Roman" panose="02020603050405020304" pitchFamily="18" charset="0"/>
              </a:rPr>
              <a:t>n ở Chiến khu Việt Bắc</a:t>
            </a:r>
            <a:endParaRPr lang="en-US" altLang="en-US" dirty="0">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92163" y="320675"/>
            <a:ext cx="10882312" cy="6537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2"/>
          <p:cNvPicPr>
            <a:picLocks noGrp="1" noChangeAspect="1"/>
          </p:cNvPicPr>
          <p:nvPr>
            <p:ph/>
          </p:nvPr>
        </p:nvPicPr>
        <p:blipFill>
          <a:blip r:embed="rId1"/>
          <a:srcRect/>
          <a:stretch>
            <a:fillRect/>
          </a:stretch>
        </p:blipFill>
        <p:spPr>
          <a:xfrm>
            <a:off x="701675" y="320675"/>
            <a:ext cx="10698163" cy="603408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6"/>
          <p:cNvGrpSpPr/>
          <p:nvPr/>
        </p:nvGrpSpPr>
        <p:grpSpPr>
          <a:xfrm>
            <a:off x="2620963" y="936625"/>
            <a:ext cx="7042150" cy="5600700"/>
            <a:chOff x="691" y="590"/>
            <a:chExt cx="4435" cy="3528"/>
          </a:xfrm>
        </p:grpSpPr>
        <p:pic>
          <p:nvPicPr>
            <p:cNvPr id="19465" name="Giuong bac.mpg">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691" y="590"/>
              <a:ext cx="4435" cy="3068"/>
            </a:xfrm>
            <a:prstGeom prst="rect">
              <a:avLst/>
            </a:prstGeom>
            <a:noFill/>
            <a:ln w="9525">
              <a:noFill/>
            </a:ln>
          </p:spPr>
        </p:pic>
        <p:sp>
          <p:nvSpPr>
            <p:cNvPr id="22536" name="Rectangle 8"/>
            <p:cNvSpPr/>
            <p:nvPr/>
          </p:nvSpPr>
          <p:spPr>
            <a:xfrm>
              <a:off x="1037" y="3715"/>
              <a:ext cx="3859" cy="40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dirty="0">
                  <a:latin typeface="Times New Roman" panose="02020603050405020304" pitchFamily="18" charset="0"/>
                </a:rPr>
                <a:t>Bàn làm việc của Bác</a:t>
              </a:r>
              <a:endParaRPr lang="en-US" altLang="en-US" dirty="0">
                <a:latin typeface="Times New Roman" panose="02020603050405020304" pitchFamily="18" charset="0"/>
              </a:endParaRPr>
            </a:p>
          </p:txBody>
        </p:sp>
      </p:grpSp>
      <p:pic>
        <p:nvPicPr>
          <p:cNvPr id="22531" name="Picture 10"/>
          <p:cNvPicPr>
            <a:picLocks noChangeAspect="1"/>
          </p:cNvPicPr>
          <p:nvPr/>
        </p:nvPicPr>
        <p:blipFill>
          <a:blip r:embed="rId4"/>
          <a:stretch>
            <a:fillRect/>
          </a:stretch>
        </p:blipFill>
        <p:spPr>
          <a:xfrm>
            <a:off x="427038" y="320675"/>
            <a:ext cx="11430000" cy="5565775"/>
          </a:xfrm>
          <a:prstGeom prst="rect">
            <a:avLst/>
          </a:prstGeom>
          <a:noFill/>
          <a:ln w="9525">
            <a:noFill/>
          </a:ln>
        </p:spPr>
      </p:pic>
      <p:pic>
        <p:nvPicPr>
          <p:cNvPr id="3" name="Picture 2"/>
          <p:cNvPicPr>
            <a:picLocks noChangeAspect="1"/>
          </p:cNvPicPr>
          <p:nvPr/>
        </p:nvPicPr>
        <p:blipFill>
          <a:blip r:embed="rId5"/>
          <a:stretch>
            <a:fillRect/>
          </a:stretch>
        </p:blipFill>
        <p:spPr>
          <a:xfrm>
            <a:off x="517525" y="320675"/>
            <a:ext cx="11247438" cy="5486400"/>
          </a:xfrm>
          <a:prstGeom prst="rect">
            <a:avLst/>
          </a:prstGeom>
          <a:noFill/>
          <a:ln w="9525">
            <a:noFill/>
          </a:ln>
        </p:spPr>
      </p:pic>
      <p:pic>
        <p:nvPicPr>
          <p:cNvPr id="4" name="Picture 3"/>
          <p:cNvPicPr>
            <a:picLocks noChangeAspect="1"/>
          </p:cNvPicPr>
          <p:nvPr/>
        </p:nvPicPr>
        <p:blipFill>
          <a:blip r:embed="rId6"/>
          <a:stretch>
            <a:fillRect/>
          </a:stretch>
        </p:blipFill>
        <p:spPr>
          <a:xfrm>
            <a:off x="425450" y="320675"/>
            <a:ext cx="11430000" cy="5565775"/>
          </a:xfrm>
          <a:prstGeom prst="rect">
            <a:avLst/>
          </a:prstGeom>
          <a:noFill/>
          <a:ln w="9525">
            <a:noFill/>
          </a:ln>
        </p:spPr>
      </p:pic>
      <p:pic>
        <p:nvPicPr>
          <p:cNvPr id="5" name="Picture 4"/>
          <p:cNvPicPr>
            <a:picLocks noChangeAspect="1"/>
          </p:cNvPicPr>
          <p:nvPr/>
        </p:nvPicPr>
        <p:blipFill>
          <a:blip r:embed="rId7"/>
          <a:stretch>
            <a:fillRect/>
          </a:stretch>
        </p:blipFill>
        <p:spPr>
          <a:xfrm>
            <a:off x="334963" y="320675"/>
            <a:ext cx="11520487" cy="5486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6"/>
          <p:cNvGrpSpPr/>
          <p:nvPr/>
        </p:nvGrpSpPr>
        <p:grpSpPr>
          <a:xfrm>
            <a:off x="609600" y="228600"/>
            <a:ext cx="10880725" cy="6218238"/>
            <a:chOff x="883" y="547"/>
            <a:chExt cx="4128" cy="3514"/>
          </a:xfrm>
        </p:grpSpPr>
        <p:sp>
          <p:nvSpPr>
            <p:cNvPr id="23555" name="Rectangle 7"/>
            <p:cNvSpPr/>
            <p:nvPr/>
          </p:nvSpPr>
          <p:spPr>
            <a:xfrm>
              <a:off x="1037" y="3658"/>
              <a:ext cx="3859" cy="40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dirty="0">
                  <a:latin typeface="Times New Roman" panose="02020603050405020304" pitchFamily="18" charset="0"/>
                </a:rPr>
                <a:t>Bác Hồ tham gia chống hạn với dân</a:t>
              </a:r>
              <a:endParaRPr lang="en-US" altLang="en-US" dirty="0">
                <a:latin typeface="Times New Roman" panose="02020603050405020304" pitchFamily="18" charset="0"/>
              </a:endParaRPr>
            </a:p>
          </p:txBody>
        </p:sp>
        <p:pic>
          <p:nvPicPr>
            <p:cNvPr id="20489" name="HCT chong han.MPG">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883" y="547"/>
              <a:ext cx="4128" cy="3062"/>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6"/>
          <p:cNvGrpSpPr/>
          <p:nvPr/>
        </p:nvGrpSpPr>
        <p:grpSpPr>
          <a:xfrm>
            <a:off x="517525" y="593725"/>
            <a:ext cx="11156950" cy="5761038"/>
            <a:chOff x="748" y="662"/>
            <a:chExt cx="4378" cy="3341"/>
          </a:xfrm>
        </p:grpSpPr>
        <p:sp>
          <p:nvSpPr>
            <p:cNvPr id="24579" name="Rectangle 7"/>
            <p:cNvSpPr/>
            <p:nvPr/>
          </p:nvSpPr>
          <p:spPr>
            <a:xfrm>
              <a:off x="1037" y="3600"/>
              <a:ext cx="3859" cy="40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dirty="0">
                  <a:latin typeface="Times New Roman" panose="02020603050405020304" pitchFamily="18" charset="0"/>
                </a:rPr>
                <a:t>Bác Hồ trò chuyện với thiếu nhi</a:t>
              </a:r>
              <a:endParaRPr lang="en-US" altLang="en-US" dirty="0">
                <a:latin typeface="Times New Roman" panose="02020603050405020304" pitchFamily="18" charset="0"/>
              </a:endParaRPr>
            </a:p>
          </p:txBody>
        </p:sp>
        <p:pic>
          <p:nvPicPr>
            <p:cNvPr id="24580" name="Picture 8" descr="bac-ho-voi-thieu-nhi"/>
            <p:cNvPicPr>
              <a:picLocks noChangeAspect="1"/>
            </p:cNvPicPr>
            <p:nvPr/>
          </p:nvPicPr>
          <p:blipFill>
            <a:blip r:embed="rId1"/>
            <a:stretch>
              <a:fillRect/>
            </a:stretch>
          </p:blipFill>
          <p:spPr>
            <a:xfrm>
              <a:off x="748" y="662"/>
              <a:ext cx="4378" cy="2868"/>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Grp="1" noChangeAspect="1"/>
          </p:cNvPicPr>
          <p:nvPr>
            <p:ph/>
          </p:nvPr>
        </p:nvPicPr>
        <p:blipFill>
          <a:blip r:embed="rId1"/>
          <a:srcRect/>
          <a:stretch>
            <a:fillRect/>
          </a:stretch>
        </p:blipFill>
        <p:spPr>
          <a:xfrm>
            <a:off x="244475" y="228600"/>
            <a:ext cx="4114800" cy="3565525"/>
          </a:xfrm>
        </p:spPr>
      </p:pic>
      <p:sp>
        <p:nvSpPr>
          <p:cNvPr id="25603" name="Slide Number Placeholder 2"/>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en-US" sz="1400" dirty="0"/>
            </a:fld>
            <a:endParaRPr lang="en-US" altLang="en-US" sz="1400" dirty="0"/>
          </a:p>
        </p:txBody>
      </p:sp>
      <p:pic>
        <p:nvPicPr>
          <p:cNvPr id="7" name="Picture 6"/>
          <p:cNvPicPr>
            <a:picLocks noChangeAspect="1"/>
          </p:cNvPicPr>
          <p:nvPr/>
        </p:nvPicPr>
        <p:blipFill>
          <a:blip r:embed="rId2"/>
          <a:stretch>
            <a:fillRect/>
          </a:stretch>
        </p:blipFill>
        <p:spPr>
          <a:xfrm>
            <a:off x="8777288" y="192088"/>
            <a:ext cx="3117850" cy="3525837"/>
          </a:xfrm>
          <a:prstGeom prst="rect">
            <a:avLst/>
          </a:prstGeom>
          <a:noFill/>
          <a:ln w="9525">
            <a:noFill/>
          </a:ln>
        </p:spPr>
      </p:pic>
      <p:pic>
        <p:nvPicPr>
          <p:cNvPr id="8" name="Picture 7"/>
          <p:cNvPicPr>
            <a:picLocks noChangeAspect="1"/>
          </p:cNvPicPr>
          <p:nvPr/>
        </p:nvPicPr>
        <p:blipFill>
          <a:blip r:embed="rId3"/>
          <a:stretch>
            <a:fillRect/>
          </a:stretch>
        </p:blipFill>
        <p:spPr>
          <a:xfrm>
            <a:off x="206375" y="3978275"/>
            <a:ext cx="4114800" cy="2611438"/>
          </a:xfrm>
          <a:prstGeom prst="rect">
            <a:avLst/>
          </a:prstGeom>
          <a:noFill/>
          <a:ln w="9525">
            <a:noFill/>
          </a:ln>
        </p:spPr>
      </p:pic>
      <p:pic>
        <p:nvPicPr>
          <p:cNvPr id="9" name="Picture 8"/>
          <p:cNvPicPr>
            <a:picLocks noChangeAspect="1"/>
          </p:cNvPicPr>
          <p:nvPr/>
        </p:nvPicPr>
        <p:blipFill>
          <a:blip r:embed="rId4"/>
          <a:stretch>
            <a:fillRect/>
          </a:stretch>
        </p:blipFill>
        <p:spPr>
          <a:xfrm>
            <a:off x="4449763" y="3978275"/>
            <a:ext cx="4379912" cy="2611438"/>
          </a:xfrm>
          <a:prstGeom prst="rect">
            <a:avLst/>
          </a:prstGeom>
          <a:noFill/>
          <a:ln w="9525">
            <a:noFill/>
          </a:ln>
        </p:spPr>
      </p:pic>
      <p:pic>
        <p:nvPicPr>
          <p:cNvPr id="10" name="Picture 9"/>
          <p:cNvPicPr>
            <a:picLocks noChangeAspect="1"/>
          </p:cNvPicPr>
          <p:nvPr/>
        </p:nvPicPr>
        <p:blipFill>
          <a:blip r:embed="rId5"/>
          <a:stretch>
            <a:fillRect/>
          </a:stretch>
        </p:blipFill>
        <p:spPr>
          <a:xfrm>
            <a:off x="4449763" y="192088"/>
            <a:ext cx="4114800" cy="3525837"/>
          </a:xfrm>
          <a:prstGeom prst="rect">
            <a:avLst/>
          </a:prstGeom>
          <a:noFill/>
          <a:ln w="9525">
            <a:noFill/>
          </a:ln>
        </p:spPr>
      </p:pic>
      <p:pic>
        <p:nvPicPr>
          <p:cNvPr id="11" name="Picture 10"/>
          <p:cNvPicPr>
            <a:picLocks noChangeAspect="1"/>
          </p:cNvPicPr>
          <p:nvPr/>
        </p:nvPicPr>
        <p:blipFill>
          <a:blip r:embed="rId6"/>
          <a:stretch>
            <a:fillRect/>
          </a:stretch>
        </p:blipFill>
        <p:spPr>
          <a:xfrm>
            <a:off x="8837613" y="3978275"/>
            <a:ext cx="3148012" cy="25527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335280" y="3622675"/>
            <a:ext cx="10958195" cy="606425"/>
          </a:xfrm>
        </p:spPr>
        <p:txBody>
          <a:bodyPr/>
          <a:p>
            <a:r>
              <a:rPr lang="en-US" sz="3600" b="1">
                <a:latin typeface="Times New Roman" panose="02020603050405020304" pitchFamily="18" charset="0"/>
                <a:cs typeface="Times New Roman" panose="02020603050405020304" pitchFamily="18" charset="0"/>
              </a:rPr>
              <a:t>=&gt; Chứng cứ xác thực, cụ thể, bình luận sâu sắc thấm đượm tình cảm chân thành.</a:t>
            </a:r>
            <a:endParaRPr lang="en-US" sz="3600" b="1">
              <a:latin typeface="Times New Roman" panose="02020603050405020304" pitchFamily="18" charset="0"/>
              <a:cs typeface="Times New Roman" panose="02020603050405020304" pitchFamily="18" charset="0"/>
            </a:endParaRPr>
          </a:p>
        </p:txBody>
      </p:sp>
      <p:sp>
        <p:nvSpPr>
          <p:cNvPr id="26627" name="Text Box 7"/>
          <p:cNvSpPr txBox="1"/>
          <p:nvPr/>
        </p:nvSpPr>
        <p:spPr>
          <a:xfrm>
            <a:off x="325438" y="46038"/>
            <a:ext cx="106172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b="1" i="1" dirty="0">
                <a:solidFill>
                  <a:srgbClr val="002060"/>
                </a:solidFill>
                <a:latin typeface="Times New Roman" panose="02020603050405020304" pitchFamily="18" charset="0"/>
              </a:rPr>
              <a:t>2. </a:t>
            </a:r>
            <a:r>
              <a:rPr lang="en-US" altLang="en-US" b="1" i="1" u="sng" dirty="0">
                <a:solidFill>
                  <a:srgbClr val="002060"/>
                </a:solidFill>
                <a:latin typeface="Times New Roman" panose="02020603050405020304" pitchFamily="18" charset="0"/>
              </a:rPr>
              <a:t>Những biểu hiện về đức tính giản dị của Bác</a:t>
            </a:r>
            <a:endParaRPr lang="en-US" altLang="en-US" b="1" i="1" u="sng" dirty="0">
              <a:solidFill>
                <a:srgbClr val="002060"/>
              </a:solidFill>
              <a:latin typeface="Times New Roman" panose="02020603050405020304" pitchFamily="18" charset="0"/>
            </a:endParaRPr>
          </a:p>
        </p:txBody>
      </p:sp>
      <p:sp>
        <p:nvSpPr>
          <p:cNvPr id="181261" name="Text Box 13"/>
          <p:cNvSpPr txBox="1"/>
          <p:nvPr/>
        </p:nvSpPr>
        <p:spPr>
          <a:xfrm>
            <a:off x="677863" y="614363"/>
            <a:ext cx="6518275"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b="1" i="1" dirty="0">
                <a:solidFill>
                  <a:srgbClr val="FF0000"/>
                </a:solidFill>
                <a:latin typeface="Times New Roman" panose="02020603050405020304" pitchFamily="18" charset="0"/>
              </a:rPr>
              <a:t>b. Giản dị trong lời nói và bài viết</a:t>
            </a:r>
            <a:endParaRPr lang="en-US" altLang="en-US" i="1" dirty="0">
              <a:solidFill>
                <a:srgbClr val="FF0000"/>
              </a:solidFill>
              <a:latin typeface="Times New Roman" panose="02020603050405020304" pitchFamily="18" charset="0"/>
            </a:endParaRPr>
          </a:p>
        </p:txBody>
      </p:sp>
      <p:pic>
        <p:nvPicPr>
          <p:cNvPr id="181266" name="Picture 18" descr="Tay viÕt "/>
          <p:cNvPicPr>
            <a:picLocks noChangeAspect="1"/>
          </p:cNvPicPr>
          <p:nvPr/>
        </p:nvPicPr>
        <p:blipFill>
          <a:blip r:embed="rId1"/>
          <a:stretch>
            <a:fillRect/>
          </a:stretch>
        </p:blipFill>
        <p:spPr>
          <a:xfrm rot="-1401974">
            <a:off x="7239000" y="779463"/>
            <a:ext cx="563563" cy="508000"/>
          </a:xfrm>
          <a:prstGeom prst="rect">
            <a:avLst/>
          </a:prstGeom>
          <a:noFill/>
          <a:ln w="9525">
            <a:noFill/>
          </a:ln>
        </p:spPr>
      </p:pic>
      <p:sp>
        <p:nvSpPr>
          <p:cNvPr id="181267" name="Text Box 19"/>
          <p:cNvSpPr txBox="1"/>
          <p:nvPr/>
        </p:nvSpPr>
        <p:spPr>
          <a:xfrm>
            <a:off x="335280" y="1143000"/>
            <a:ext cx="7894320" cy="19672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l" eaLnBrk="1" hangingPunct="1">
              <a:lnSpc>
                <a:spcPct val="95000"/>
              </a:lnSpc>
              <a:spcBef>
                <a:spcPts val="50"/>
              </a:spcBef>
              <a:spcAft>
                <a:spcPts val="0"/>
              </a:spcAft>
              <a:buNone/>
            </a:pPr>
            <a:r>
              <a:rPr lang="en-US" altLang="en-US" b="1" dirty="0">
                <a:solidFill>
                  <a:srgbClr val="0000CC"/>
                </a:solidFill>
                <a:latin typeface="Times New Roman" panose="02020603050405020304" pitchFamily="18" charset="0"/>
              </a:rPr>
              <a:t>- “Không có gì quý hơn độc lập, tự do.” </a:t>
            </a:r>
            <a:endParaRPr lang="en-US" altLang="en-US" b="1" dirty="0">
              <a:solidFill>
                <a:srgbClr val="0000CC"/>
              </a:solidFill>
              <a:latin typeface="Times New Roman" panose="02020603050405020304" pitchFamily="18" charset="0"/>
            </a:endParaRPr>
          </a:p>
          <a:p>
            <a:pPr marL="0" lvl="0" indent="0" algn="l" eaLnBrk="1" hangingPunct="1">
              <a:lnSpc>
                <a:spcPct val="95000"/>
              </a:lnSpc>
              <a:spcBef>
                <a:spcPts val="50"/>
              </a:spcBef>
              <a:spcAft>
                <a:spcPts val="0"/>
              </a:spcAft>
              <a:buNone/>
            </a:pPr>
            <a:r>
              <a:rPr lang="en-US" altLang="en-US" b="1" dirty="0">
                <a:solidFill>
                  <a:srgbClr val="0000CC"/>
                </a:solidFill>
                <a:latin typeface="Times New Roman" panose="02020603050405020304" pitchFamily="18" charset="0"/>
              </a:rPr>
              <a:t>- “Nước Việt Nam là một,</a:t>
            </a:r>
            <a:r>
              <a:rPr lang="vi-VN" altLang="en-US" b="1" dirty="0">
                <a:solidFill>
                  <a:srgbClr val="0000CC"/>
                </a:solidFill>
                <a:latin typeface="Times New Roman" panose="02020603050405020304" pitchFamily="18" charset="0"/>
              </a:rPr>
              <a:t> </a:t>
            </a:r>
            <a:r>
              <a:rPr lang="en-US" altLang="en-US" b="1" dirty="0">
                <a:solidFill>
                  <a:srgbClr val="0000CC"/>
                </a:solidFill>
                <a:latin typeface="Times New Roman" panose="02020603050405020304" pitchFamily="18" charset="0"/>
              </a:rPr>
              <a:t>dân</a:t>
            </a:r>
            <a:r>
              <a:rPr lang="vi-VN" altLang="en-US" b="1" dirty="0">
                <a:solidFill>
                  <a:srgbClr val="0000CC"/>
                </a:solidFill>
                <a:latin typeface="Times New Roman" panose="02020603050405020304" pitchFamily="18" charset="0"/>
              </a:rPr>
              <a:t> </a:t>
            </a:r>
            <a:r>
              <a:rPr lang="en-US" altLang="en-US" b="1" dirty="0">
                <a:solidFill>
                  <a:srgbClr val="0000CC"/>
                </a:solidFill>
                <a:latin typeface="Times New Roman" panose="02020603050405020304" pitchFamily="18" charset="0"/>
              </a:rPr>
              <a:t>tộc Việt Nam là một, sông có thể cạn, núi có thể mòn, song chân lí ấy không bao giờ thay đổi.”…</a:t>
            </a:r>
            <a:endParaRPr lang="en-US" altLang="en-US" b="1" dirty="0">
              <a:solidFill>
                <a:srgbClr val="0000CC"/>
              </a:solidFill>
              <a:latin typeface="Times New Roman" panose="02020603050405020304" pitchFamily="18" charset="0"/>
            </a:endParaRPr>
          </a:p>
        </p:txBody>
      </p:sp>
      <p:sp>
        <p:nvSpPr>
          <p:cNvPr id="11" name="TextBox 10"/>
          <p:cNvSpPr txBox="1"/>
          <p:nvPr/>
        </p:nvSpPr>
        <p:spPr>
          <a:xfrm>
            <a:off x="8656320" y="1588135"/>
            <a:ext cx="3270885" cy="10763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vi-VN" b="1" dirty="0">
                <a:gradFill>
                  <a:gsLst>
                    <a:gs pos="0">
                      <a:srgbClr val="012D86"/>
                    </a:gs>
                    <a:gs pos="100000">
                      <a:srgbClr val="0E2557"/>
                    </a:gs>
                  </a:gsLst>
                  <a:lin scaled="0"/>
                </a:gradFill>
                <a:latin typeface="Times New Roman" panose="02020603050405020304" pitchFamily="18" charset="0"/>
              </a:rPr>
              <a:t>D</a:t>
            </a:r>
            <a:r>
              <a:rPr lang="vi-VN" altLang="en-US" b="1" dirty="0">
                <a:gradFill>
                  <a:gsLst>
                    <a:gs pos="0">
                      <a:srgbClr val="012D86"/>
                    </a:gs>
                    <a:gs pos="100000">
                      <a:srgbClr val="0E2557"/>
                    </a:gs>
                  </a:gsLst>
                  <a:lin scaled="0"/>
                </a:gradFill>
                <a:latin typeface="Times New Roman" panose="02020603050405020304" pitchFamily="18" charset="0"/>
              </a:rPr>
              <a:t>ễ hiểu,</a:t>
            </a:r>
            <a:r>
              <a:rPr lang="en-US" altLang="vi-VN" b="1" dirty="0">
                <a:gradFill>
                  <a:gsLst>
                    <a:gs pos="0">
                      <a:srgbClr val="012D86"/>
                    </a:gs>
                    <a:gs pos="100000">
                      <a:srgbClr val="0E2557"/>
                    </a:gs>
                  </a:gsLst>
                  <a:lin scaled="0"/>
                </a:gradFill>
                <a:latin typeface="Times New Roman" panose="02020603050405020304" pitchFamily="18" charset="0"/>
              </a:rPr>
              <a:t> </a:t>
            </a:r>
            <a:r>
              <a:rPr lang="vi-VN" altLang="en-US" b="1" dirty="0">
                <a:gradFill>
                  <a:gsLst>
                    <a:gs pos="0">
                      <a:srgbClr val="012D86"/>
                    </a:gs>
                    <a:gs pos="100000">
                      <a:srgbClr val="0E2557"/>
                    </a:gs>
                  </a:gsLst>
                  <a:lin scaled="0"/>
                </a:gradFill>
                <a:latin typeface="Times New Roman" panose="02020603050405020304" pitchFamily="18" charset="0"/>
              </a:rPr>
              <a:t>dễ nhớ, sâu sắc, phù hợp.</a:t>
            </a:r>
            <a:endParaRPr lang="vi-VN" altLang="en-US" b="1" dirty="0">
              <a:gradFill>
                <a:gsLst>
                  <a:gs pos="0">
                    <a:srgbClr val="012D86"/>
                  </a:gs>
                  <a:gs pos="100000">
                    <a:srgbClr val="0E2557"/>
                  </a:gs>
                </a:gsLst>
                <a:lin scaled="0"/>
              </a:gradFill>
              <a:latin typeface="Times New Roman" panose="02020603050405020304" pitchFamily="18" charset="0"/>
            </a:endParaRPr>
          </a:p>
        </p:txBody>
      </p:sp>
      <p:sp>
        <p:nvSpPr>
          <p:cNvPr id="2" name="Right Brace 1"/>
          <p:cNvSpPr/>
          <p:nvPr/>
        </p:nvSpPr>
        <p:spPr>
          <a:xfrm>
            <a:off x="8382000" y="1325880"/>
            <a:ext cx="146685" cy="1503045"/>
          </a:xfrm>
          <a:prstGeom prst="rightBrace">
            <a:avLst>
              <a:gd name="adj1" fmla="val 0"/>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81261"/>
                                        </p:tgtEl>
                                        <p:attrNameLst>
                                          <p:attrName>style.visibility</p:attrName>
                                        </p:attrNameLst>
                                      </p:cBhvr>
                                      <p:to>
                                        <p:strVal val="visible"/>
                                      </p:to>
                                    </p:set>
                                    <p:anim calcmode="discrete" valueType="clr">
                                      <p:cBhvr override="childStyle">
                                        <p:cTn id="7" dur="80"/>
                                        <p:tgtEl>
                                          <p:spTgt spid="18126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1261"/>
                                        </p:tgtEl>
                                        <p:attrNameLst>
                                          <p:attrName>fillcolor</p:attrName>
                                        </p:attrNameLst>
                                      </p:cBhvr>
                                      <p:tavLst>
                                        <p:tav tm="0">
                                          <p:val>
                                            <p:clrVal>
                                              <a:schemeClr val="accent2"/>
                                            </p:clrVal>
                                          </p:val>
                                        </p:tav>
                                        <p:tav tm="50000">
                                          <p:val>
                                            <p:clrVal>
                                              <a:schemeClr val="hlink"/>
                                            </p:clrVal>
                                          </p:val>
                                        </p:tav>
                                      </p:tavLst>
                                    </p:anim>
                                    <p:set>
                                      <p:cBhvr>
                                        <p:cTn id="9" dur="80"/>
                                        <p:tgtEl>
                                          <p:spTgt spid="181261"/>
                                        </p:tgtEl>
                                        <p:attrNameLst>
                                          <p:attrName>fill.type</p:attrName>
                                        </p:attrNameLst>
                                      </p:cBhvr>
                                      <p:to>
                                        <p:strVal val="solid"/>
                                      </p:to>
                                    </p:set>
                                  </p:childTnLst>
                                </p:cTn>
                              </p:par>
                            </p:childTnLst>
                          </p:cTn>
                        </p:par>
                        <p:par>
                          <p:cTn id="10" fill="hold">
                            <p:stCondLst>
                              <p:cond delay="79"/>
                            </p:stCondLst>
                            <p:childTnLst>
                              <p:par>
                                <p:cTn id="11" presetID="18" presetClass="entr" presetSubtype="12" fill="hold" nodeType="afterEffect">
                                  <p:stCondLst>
                                    <p:cond delay="0"/>
                                  </p:stCondLst>
                                  <p:childTnLst>
                                    <p:set>
                                      <p:cBhvr>
                                        <p:cTn id="12" dur="1" fill="hold">
                                          <p:stCondLst>
                                            <p:cond delay="0"/>
                                          </p:stCondLst>
                                        </p:cTn>
                                        <p:tgtEl>
                                          <p:spTgt spid="181266"/>
                                        </p:tgtEl>
                                        <p:attrNameLst>
                                          <p:attrName>style.visibility</p:attrName>
                                        </p:attrNameLst>
                                      </p:cBhvr>
                                      <p:to>
                                        <p:strVal val="visible"/>
                                      </p:to>
                                    </p:set>
                                    <p:animEffect transition="in" filter="strips(downLeft)">
                                      <p:cBhvr>
                                        <p:cTn id="13" dur="500"/>
                                        <p:tgtEl>
                                          <p:spTgt spid="181266"/>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81267"/>
                                        </p:tgtEl>
                                        <p:attrNameLst>
                                          <p:attrName>style.visibility</p:attrName>
                                        </p:attrNameLst>
                                      </p:cBhvr>
                                      <p:to>
                                        <p:strVal val="visible"/>
                                      </p:to>
                                    </p:set>
                                    <p:anim calcmode="discrete" valueType="clr">
                                      <p:cBhvr override="childStyle">
                                        <p:cTn id="18" dur="80"/>
                                        <p:tgtEl>
                                          <p:spTgt spid="18126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81267"/>
                                        </p:tgtEl>
                                        <p:attrNameLst>
                                          <p:attrName>fillcolor</p:attrName>
                                        </p:attrNameLst>
                                      </p:cBhvr>
                                      <p:tavLst>
                                        <p:tav tm="0">
                                          <p:val>
                                            <p:clrVal>
                                              <a:schemeClr val="accent2"/>
                                            </p:clrVal>
                                          </p:val>
                                        </p:tav>
                                        <p:tav tm="50000">
                                          <p:val>
                                            <p:clrVal>
                                              <a:schemeClr val="hlink"/>
                                            </p:clrVal>
                                          </p:val>
                                        </p:tav>
                                      </p:tavLst>
                                    </p:anim>
                                    <p:set>
                                      <p:cBhvr>
                                        <p:cTn id="20" dur="80"/>
                                        <p:tgtEl>
                                          <p:spTgt spid="181267"/>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7" grpId="0"/>
      <p:bldP spid="2" grpId="0" animBg="1"/>
      <p:bldP spid="11"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7650" name="Picture 20" descr="Tay viÕt "/>
          <p:cNvPicPr>
            <a:picLocks noChangeAspect="1"/>
          </p:cNvPicPr>
          <p:nvPr/>
        </p:nvPicPr>
        <p:blipFill>
          <a:blip r:embed="rId2"/>
          <a:stretch>
            <a:fillRect/>
          </a:stretch>
        </p:blipFill>
        <p:spPr>
          <a:xfrm rot="-1401974">
            <a:off x="5965825" y="327025"/>
            <a:ext cx="563563" cy="508000"/>
          </a:xfrm>
          <a:prstGeom prst="rect">
            <a:avLst/>
          </a:prstGeom>
          <a:noFill/>
          <a:ln w="9525">
            <a:noFill/>
          </a:ln>
        </p:spPr>
      </p:pic>
      <p:sp>
        <p:nvSpPr>
          <p:cNvPr id="27651" name="TextBox 1"/>
          <p:cNvSpPr txBox="1"/>
          <p:nvPr/>
        </p:nvSpPr>
        <p:spPr>
          <a:xfrm>
            <a:off x="1889125" y="1050925"/>
            <a:ext cx="5668963"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dirty="0">
                <a:solidFill>
                  <a:srgbClr val="FF0000"/>
                </a:solidFill>
                <a:latin typeface="Times New Roman" panose="02020603050405020304" pitchFamily="18" charset="0"/>
              </a:rPr>
              <a:t>III.Tổng kết</a:t>
            </a:r>
            <a:endParaRPr lang="en-US" altLang="en-US" b="1" dirty="0">
              <a:solidFill>
                <a:srgbClr val="FF0000"/>
              </a:solidFill>
              <a:latin typeface="Times New Roman" panose="02020603050405020304" pitchFamily="18" charset="0"/>
            </a:endParaRPr>
          </a:p>
        </p:txBody>
      </p:sp>
      <p:sp>
        <p:nvSpPr>
          <p:cNvPr id="3" name="TextBox 2"/>
          <p:cNvSpPr txBox="1"/>
          <p:nvPr/>
        </p:nvSpPr>
        <p:spPr>
          <a:xfrm>
            <a:off x="792163" y="2149475"/>
            <a:ext cx="11064875" cy="40306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nb-NO" altLang="en-US" b="1" dirty="0">
                <a:latin typeface="Times New Roman" panose="02020603050405020304" pitchFamily="18" charset="0"/>
                <a:cs typeface="Times New Roman" panose="02020603050405020304" pitchFamily="18" charset="0"/>
              </a:rPr>
              <a:t>1. Nghệ thuật.</a:t>
            </a:r>
            <a:endParaRPr lang="en-US" altLang="en-US" dirty="0">
              <a:latin typeface="Times New Roman" panose="02020603050405020304" pitchFamily="18" charset="0"/>
              <a:cs typeface="Times New Roman" panose="02020603050405020304" pitchFamily="18" charset="0"/>
            </a:endParaRPr>
          </a:p>
          <a:p>
            <a:pPr marL="0" lvl="0" indent="0" algn="just">
              <a:spcBef>
                <a:spcPct val="0"/>
              </a:spcBef>
              <a:buNone/>
            </a:pPr>
            <a:r>
              <a:rPr lang="nb-NO" altLang="en-US" dirty="0">
                <a:latin typeface="Times New Roman" panose="02020603050405020304" pitchFamily="18" charset="0"/>
                <a:cs typeface="Times New Roman" panose="02020603050405020304" pitchFamily="18" charset="0"/>
              </a:rPr>
              <a:t>- Luận điểm rõ r</a:t>
            </a:r>
            <a:r>
              <a:rPr lang="nb-NO" altLang="en-US" dirty="0">
                <a:latin typeface="Times New Roman" panose="02020603050405020304" pitchFamily="18" charset="0"/>
                <a:ea typeface="Times New Roman" panose="02020603050405020304" pitchFamily="18" charset="0"/>
              </a:rPr>
              <a:t>à</a:t>
            </a:r>
            <a:r>
              <a:rPr lang="nb-NO" altLang="en-US" dirty="0">
                <a:latin typeface="Times New Roman" panose="02020603050405020304" pitchFamily="18" charset="0"/>
                <a:cs typeface="Times New Roman" panose="02020603050405020304" pitchFamily="18" charset="0"/>
              </a:rPr>
              <a:t>ng, lí lẽ chặt chẽ, dẫn chứng chân thực.</a:t>
            </a:r>
            <a:endParaRPr lang="en-US" altLang="en-US" dirty="0">
              <a:latin typeface="Times New Roman" panose="02020603050405020304" pitchFamily="18" charset="0"/>
              <a:cs typeface="Times New Roman" panose="02020603050405020304" pitchFamily="18" charset="0"/>
            </a:endParaRPr>
          </a:p>
          <a:p>
            <a:pPr marL="0" lvl="0" indent="0" algn="just">
              <a:spcBef>
                <a:spcPct val="0"/>
              </a:spcBef>
              <a:buNone/>
            </a:pPr>
            <a:r>
              <a:rPr lang="nb-NO" altLang="en-US" dirty="0">
                <a:latin typeface="Times New Roman" panose="02020603050405020304" pitchFamily="18" charset="0"/>
                <a:cs typeface="Times New Roman" panose="02020603050405020304" pitchFamily="18" charset="0"/>
              </a:rPr>
              <a:t>- Kết hợp chứng minh với bình luận, biểu cảm để l</a:t>
            </a:r>
            <a:r>
              <a:rPr lang="nb-NO" altLang="en-US" dirty="0">
                <a:latin typeface="Times New Roman" panose="02020603050405020304" pitchFamily="18" charset="0"/>
                <a:ea typeface="Times New Roman" panose="02020603050405020304" pitchFamily="18" charset="0"/>
              </a:rPr>
              <a:t>à</a:t>
            </a:r>
            <a:r>
              <a:rPr lang="nb-NO" altLang="en-US" dirty="0">
                <a:latin typeface="Times New Roman" panose="02020603050405020304" pitchFamily="18" charset="0"/>
                <a:cs typeface="Times New Roman" panose="02020603050405020304" pitchFamily="18" charset="0"/>
              </a:rPr>
              <a:t>m rõ hơn luận điểm</a:t>
            </a:r>
            <a:r>
              <a:rPr lang="nb-NO" altLang="en-US" b="1"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marL="0" lvl="0" indent="0" algn="just">
              <a:spcBef>
                <a:spcPct val="0"/>
              </a:spcBef>
              <a:buNone/>
            </a:pPr>
            <a:r>
              <a:rPr lang="nb-NO" altLang="en-US" b="1" dirty="0">
                <a:latin typeface="Times New Roman" panose="02020603050405020304" pitchFamily="18" charset="0"/>
                <a:cs typeface="Times New Roman" panose="02020603050405020304" pitchFamily="18" charset="0"/>
              </a:rPr>
              <a:t>2. Nội dung</a:t>
            </a:r>
            <a:endParaRPr lang="en-US" altLang="en-US" dirty="0">
              <a:latin typeface="Times New Roman" panose="02020603050405020304" pitchFamily="18" charset="0"/>
              <a:cs typeface="Times New Roman" panose="02020603050405020304" pitchFamily="18" charset="0"/>
            </a:endParaRPr>
          </a:p>
          <a:p>
            <a:pPr marL="0" lvl="0" indent="0" algn="just">
              <a:spcBef>
                <a:spcPct val="0"/>
              </a:spcBef>
              <a:buNone/>
            </a:pPr>
            <a:r>
              <a:rPr lang="nb-NO" altLang="en-US" dirty="0">
                <a:latin typeface="Times New Roman" panose="02020603050405020304" pitchFamily="18" charset="0"/>
                <a:cs typeface="Times New Roman" panose="02020603050405020304" pitchFamily="18" charset="0"/>
              </a:rPr>
              <a:t>- Ca ngợi đức tính giản dị - một phẩm chất cao đẹp của Bác Hồ.</a:t>
            </a:r>
            <a:endParaRPr lang="en-US" altLang="en-US" dirty="0">
              <a:latin typeface="Times New Roman" panose="02020603050405020304" pitchFamily="18" charset="0"/>
              <a:cs typeface="Times New Roman" panose="02020603050405020304" pitchFamily="18" charset="0"/>
            </a:endParaRPr>
          </a:p>
          <a:p>
            <a:pPr marL="0" lvl="0" indent="0" algn="just">
              <a:spcBef>
                <a:spcPct val="0"/>
              </a:spcBef>
              <a:buNone/>
            </a:pPr>
            <a:r>
              <a:rPr lang="nb-NO" altLang="en-US" dirty="0">
                <a:latin typeface="Times New Roman" panose="02020603050405020304" pitchFamily="18" charset="0"/>
                <a:cs typeface="Times New Roman" panose="02020603050405020304" pitchFamily="18" charset="0"/>
              </a:rPr>
              <a:t>- B</a:t>
            </a:r>
            <a:r>
              <a:rPr lang="nb-NO" altLang="en-US" dirty="0">
                <a:latin typeface="Times New Roman" panose="02020603050405020304" pitchFamily="18" charset="0"/>
                <a:ea typeface="Times New Roman" panose="02020603050405020304" pitchFamily="18" charset="0"/>
              </a:rPr>
              <a:t>à</a:t>
            </a:r>
            <a:r>
              <a:rPr lang="nb-NO" altLang="en-US" dirty="0">
                <a:latin typeface="Times New Roman" panose="02020603050405020304" pitchFamily="18" charset="0"/>
                <a:cs typeface="Times New Roman" panose="02020603050405020304" pitchFamily="18" charset="0"/>
              </a:rPr>
              <a:t>i học về việc học tập, rèn luyện noi theo tấm gương của Bác.</a:t>
            </a:r>
            <a:endParaRPr lang="en-US" altLang="en-US" dirty="0">
              <a:latin typeface="Times New Roman" panose="02020603050405020304" pitchFamily="18" charset="0"/>
              <a:cs typeface="Times New Roman" panose="02020603050405020304" pitchFamily="18" charset="0"/>
            </a:endParaRPr>
          </a:p>
          <a:p>
            <a:pPr marL="0" lvl="0" indent="0">
              <a:spcBef>
                <a:spcPct val="0"/>
              </a:spcBef>
              <a:buNone/>
            </a:pPr>
            <a:endParaRPr lang="en-US" alt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0" end="15"/>
                                            </p:txEl>
                                          </p:spTgt>
                                        </p:tgtEl>
                                        <p:attrNameLst>
                                          <p:attrName>style.visibility</p:attrName>
                                        </p:attrNameLst>
                                      </p:cBhvr>
                                      <p:to>
                                        <p:strVal val="visible"/>
                                      </p:to>
                                    </p:set>
                                    <p:anim calcmode="lin" valueType="num">
                                      <p:cBhvr additive="base">
                                        <p:cTn id="7" dur="500" fill="hold"/>
                                        <p:tgtEl>
                                          <p:spTgt spid="3">
                                            <p:txEl>
                                              <p:charRg st="0" end="1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0" end="1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charRg st="15" end="73"/>
                                            </p:txEl>
                                          </p:spTgt>
                                        </p:tgtEl>
                                        <p:attrNameLst>
                                          <p:attrName>style.visibility</p:attrName>
                                        </p:attrNameLst>
                                      </p:cBhvr>
                                      <p:to>
                                        <p:strVal val="visible"/>
                                      </p:to>
                                    </p:set>
                                    <p:anim calcmode="lin" valueType="num">
                                      <p:cBhvr additive="base">
                                        <p:cTn id="11" dur="500" fill="hold"/>
                                        <p:tgtEl>
                                          <p:spTgt spid="3">
                                            <p:txEl>
                                              <p:charRg st="15" end="7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charRg st="15" end="7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charRg st="73" end="143"/>
                                            </p:txEl>
                                          </p:spTgt>
                                        </p:tgtEl>
                                        <p:attrNameLst>
                                          <p:attrName>style.visibility</p:attrName>
                                        </p:attrNameLst>
                                      </p:cBhvr>
                                      <p:to>
                                        <p:strVal val="visible"/>
                                      </p:to>
                                    </p:set>
                                    <p:anim calcmode="lin" valueType="num">
                                      <p:cBhvr additive="base">
                                        <p:cTn id="15" dur="500" fill="hold"/>
                                        <p:tgtEl>
                                          <p:spTgt spid="3">
                                            <p:txEl>
                                              <p:charRg st="73" end="14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charRg st="73" end="14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charRg st="143" end="155"/>
                                            </p:txEl>
                                          </p:spTgt>
                                        </p:tgtEl>
                                        <p:attrNameLst>
                                          <p:attrName>style.visibility</p:attrName>
                                        </p:attrNameLst>
                                      </p:cBhvr>
                                      <p:to>
                                        <p:strVal val="visible"/>
                                      </p:to>
                                    </p:set>
                                    <p:anim calcmode="lin" valueType="num">
                                      <p:cBhvr additive="base">
                                        <p:cTn id="21" dur="500" fill="hold"/>
                                        <p:tgtEl>
                                          <p:spTgt spid="3">
                                            <p:txEl>
                                              <p:charRg st="143" end="15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charRg st="143" end="15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charRg st="155" end="218"/>
                                            </p:txEl>
                                          </p:spTgt>
                                        </p:tgtEl>
                                        <p:attrNameLst>
                                          <p:attrName>style.visibility</p:attrName>
                                        </p:attrNameLst>
                                      </p:cBhvr>
                                      <p:to>
                                        <p:strVal val="visible"/>
                                      </p:to>
                                    </p:set>
                                    <p:anim calcmode="lin" valueType="num">
                                      <p:cBhvr additive="base">
                                        <p:cTn id="25" dur="500" fill="hold"/>
                                        <p:tgtEl>
                                          <p:spTgt spid="3">
                                            <p:txEl>
                                              <p:charRg st="155" end="21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charRg st="155" end="21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charRg st="218" end="283"/>
                                            </p:txEl>
                                          </p:spTgt>
                                        </p:tgtEl>
                                        <p:attrNameLst>
                                          <p:attrName>style.visibility</p:attrName>
                                        </p:attrNameLst>
                                      </p:cBhvr>
                                      <p:to>
                                        <p:strVal val="visible"/>
                                      </p:to>
                                    </p:set>
                                    <p:anim calcmode="lin" valueType="num">
                                      <p:cBhvr additive="base">
                                        <p:cTn id="29" dur="500" fill="hold"/>
                                        <p:tgtEl>
                                          <p:spTgt spid="3">
                                            <p:txEl>
                                              <p:charRg st="218" end="28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charRg st="218" end="28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Line 3"/>
          <p:cNvSpPr/>
          <p:nvPr/>
        </p:nvSpPr>
        <p:spPr>
          <a:xfrm>
            <a:off x="6400800" y="914400"/>
            <a:ext cx="0" cy="5943600"/>
          </a:xfrm>
          <a:prstGeom prst="line">
            <a:avLst/>
          </a:prstGeom>
          <a:ln w="38100" cap="flat" cmpd="sng">
            <a:solidFill>
              <a:schemeClr val="tx1"/>
            </a:solidFill>
            <a:prstDash val="solid"/>
            <a:headEnd type="none" w="med" len="med"/>
            <a:tailEnd type="none" w="med" len="med"/>
          </a:ln>
        </p:spPr>
      </p:sp>
      <p:sp>
        <p:nvSpPr>
          <p:cNvPr id="9223" name="Text Box 7"/>
          <p:cNvSpPr txBox="1"/>
          <p:nvPr/>
        </p:nvSpPr>
        <p:spPr>
          <a:xfrm>
            <a:off x="296863" y="131763"/>
            <a:ext cx="5056187"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0" indent="-457200" eaLnBrk="1" hangingPunct="1">
              <a:spcBef>
                <a:spcPct val="50000"/>
              </a:spcBef>
              <a:buNone/>
            </a:pPr>
            <a:r>
              <a:rPr lang="en-US" altLang="en-US" b="1" dirty="0">
                <a:solidFill>
                  <a:srgbClr val="FF0000"/>
                </a:solidFill>
                <a:latin typeface="Times New Roman" panose="02020603050405020304" pitchFamily="18" charset="0"/>
                <a:cs typeface="Times New Roman" panose="02020603050405020304" pitchFamily="18" charset="0"/>
              </a:rPr>
              <a:t>I. Đọc – tìm hiểu chung </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229384" name="Text Box 8"/>
          <p:cNvSpPr txBox="1"/>
          <p:nvPr/>
        </p:nvSpPr>
        <p:spPr>
          <a:xfrm>
            <a:off x="368300" y="715963"/>
            <a:ext cx="5122863"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FF0000"/>
                </a:solidFill>
                <a:latin typeface="Times New Roman" panose="02020603050405020304" pitchFamily="18" charset="0"/>
                <a:cs typeface="Times New Roman" panose="02020603050405020304" pitchFamily="18" charset="0"/>
              </a:rPr>
              <a:t>1. Tác giả: Phạm Văn Đồng</a:t>
            </a:r>
            <a:endParaRPr lang="en-US" altLang="en-US" dirty="0">
              <a:solidFill>
                <a:srgbClr val="FF0000"/>
              </a:solidFill>
              <a:latin typeface="Times New Roman" panose="02020603050405020304" pitchFamily="18" charset="0"/>
              <a:ea typeface="Times New Roman" panose="02020603050405020304" pitchFamily="18" charset="0"/>
            </a:endParaRPr>
          </a:p>
        </p:txBody>
      </p:sp>
      <p:pic>
        <p:nvPicPr>
          <p:cNvPr id="58383" name="Picture 120" descr="Pham Van Dong"/>
          <p:cNvPicPr>
            <a:picLocks noChangeAspect="1"/>
          </p:cNvPicPr>
          <p:nvPr/>
        </p:nvPicPr>
        <p:blipFill>
          <a:blip r:embed="rId1"/>
          <a:stretch>
            <a:fillRect/>
          </a:stretch>
        </p:blipFill>
        <p:spPr>
          <a:xfrm>
            <a:off x="6629400" y="239713"/>
            <a:ext cx="5484813" cy="6604000"/>
          </a:xfrm>
          <a:prstGeom prst="rect">
            <a:avLst/>
          </a:prstGeom>
          <a:noFill/>
          <a:ln w="9525" cap="flat" cmpd="sng">
            <a:solidFill>
              <a:schemeClr val="tx1"/>
            </a:solidFill>
            <a:prstDash val="solid"/>
            <a:miter/>
            <a:headEnd type="none" w="med" len="med"/>
            <a:tailEnd type="none" w="med" len="med"/>
          </a:ln>
        </p:spPr>
      </p:pic>
      <p:sp>
        <p:nvSpPr>
          <p:cNvPr id="58385" name="Text Box 17"/>
          <p:cNvSpPr txBox="1"/>
          <p:nvPr/>
        </p:nvSpPr>
        <p:spPr>
          <a:xfrm>
            <a:off x="8458200" y="5699125"/>
            <a:ext cx="2286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chemeClr val="bg1"/>
                </a:solidFill>
                <a:latin typeface="Times New Roman" panose="02020603050405020304" pitchFamily="18" charset="0"/>
              </a:rPr>
              <a:t>(1906-2000)</a:t>
            </a:r>
            <a:endParaRPr lang="en-US" altLang="en-US" sz="2800" b="1" dirty="0">
              <a:solidFill>
                <a:schemeClr val="bg1"/>
              </a:solidFill>
              <a:latin typeface="Times New Roman" panose="02020603050405020304" pitchFamily="18" charset="0"/>
            </a:endParaRPr>
          </a:p>
        </p:txBody>
      </p:sp>
      <p:sp>
        <p:nvSpPr>
          <p:cNvPr id="9280" name="Text Box 64" descr="Shingle"/>
          <p:cNvSpPr txBox="1"/>
          <p:nvPr/>
        </p:nvSpPr>
        <p:spPr>
          <a:xfrm>
            <a:off x="334963" y="1417320"/>
            <a:ext cx="4894262" cy="584200"/>
          </a:xfrm>
          <a:prstGeom prst="rect">
            <a:avLst/>
          </a:prstGeom>
          <a:noFill/>
          <a:ln w="1905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b="1" dirty="0">
                <a:latin typeface="Times New Roman" panose="02020603050405020304" pitchFamily="18" charset="0"/>
                <a:cs typeface="Times New Roman" panose="02020603050405020304" pitchFamily="18" charset="0"/>
              </a:rPr>
              <a:t>- Quê ở tỉnh Quảng Ngãi.</a:t>
            </a:r>
            <a:endParaRPr lang="en-US" altLang="en-US" b="1" dirty="0">
              <a:latin typeface="Times New Roman" panose="02020603050405020304" pitchFamily="18" charset="0"/>
              <a:ea typeface="Times New Roman" panose="02020603050405020304" pitchFamily="18" charset="0"/>
            </a:endParaRPr>
          </a:p>
        </p:txBody>
      </p:sp>
      <p:sp>
        <p:nvSpPr>
          <p:cNvPr id="9332" name="Text Box 116" descr="Shingle"/>
          <p:cNvSpPr txBox="1"/>
          <p:nvPr/>
        </p:nvSpPr>
        <p:spPr>
          <a:xfrm>
            <a:off x="230188" y="1874203"/>
            <a:ext cx="5122862" cy="1076325"/>
          </a:xfrm>
          <a:prstGeom prst="rect">
            <a:avLst/>
          </a:prstGeom>
          <a:noFill/>
          <a:ln w="1905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 L</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 nh</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 cách mạng, nh</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 văn hóa lớn.</a:t>
            </a:r>
            <a:endParaRPr lang="en-US" altLang="en-US" b="1" dirty="0">
              <a:latin typeface="Times New Roman" panose="02020603050405020304" pitchFamily="18" charset="0"/>
              <a:ea typeface="Times New Roman" panose="02020603050405020304" pitchFamily="18" charset="0"/>
            </a:endParaRPr>
          </a:p>
        </p:txBody>
      </p:sp>
      <p:sp>
        <p:nvSpPr>
          <p:cNvPr id="9342" name="Text Box 126" descr="Shingle"/>
          <p:cNvSpPr txBox="1"/>
          <p:nvPr/>
        </p:nvSpPr>
        <p:spPr>
          <a:xfrm>
            <a:off x="334963" y="2880043"/>
            <a:ext cx="5275262" cy="1076325"/>
          </a:xfrm>
          <a:prstGeom prst="rect">
            <a:avLst/>
          </a:prstGeom>
          <a:noFill/>
          <a:ln w="1905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b="1" dirty="0">
                <a:latin typeface="Times New Roman" panose="02020603050405020304" pitchFamily="18" charset="0"/>
                <a:cs typeface="Times New Roman" panose="02020603050405020304" pitchFamily="18" charset="0"/>
              </a:rPr>
              <a:t>- Từng l</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 Thủ tướng Chính phủ trên ba mươi năm.</a:t>
            </a:r>
            <a:endParaRPr lang="en-US" altLang="en-US" b="1" dirty="0">
              <a:latin typeface="Times New Roman" panose="02020603050405020304" pitchFamily="18" charset="0"/>
              <a:ea typeface="Times New Roman" panose="02020603050405020304" pitchFamily="18" charset="0"/>
            </a:endParaRPr>
          </a:p>
        </p:txBody>
      </p:sp>
      <p:sp>
        <p:nvSpPr>
          <p:cNvPr id="9343" name="Text Box 127" descr="Shingle"/>
          <p:cNvSpPr txBox="1"/>
          <p:nvPr/>
        </p:nvSpPr>
        <p:spPr>
          <a:xfrm>
            <a:off x="367983" y="3885883"/>
            <a:ext cx="5276850" cy="1076325"/>
          </a:xfrm>
          <a:prstGeom prst="rect">
            <a:avLst/>
          </a:prstGeom>
          <a:noFill/>
          <a:ln w="1905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b="1" dirty="0">
                <a:latin typeface="Times New Roman" panose="02020603050405020304" pitchFamily="18" charset="0"/>
                <a:cs typeface="Times New Roman" panose="02020603050405020304" pitchFamily="18" charset="0"/>
              </a:rPr>
              <a:t>- L</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 học trò, l</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 người cộng sự gần gũi của Bác.</a:t>
            </a:r>
            <a:endParaRPr lang="en-US" altLang="en-US" b="1" dirty="0">
              <a:latin typeface="Times New Roman" panose="02020603050405020304" pitchFamily="18" charset="0"/>
              <a:ea typeface="Times New Roman" panose="02020603050405020304" pitchFamily="18" charset="0"/>
            </a:endParaRPr>
          </a:p>
        </p:txBody>
      </p:sp>
      <p:pic>
        <p:nvPicPr>
          <p:cNvPr id="58390" name="Picture 22" descr="75801220074526"/>
          <p:cNvPicPr>
            <a:picLocks noChangeAspect="1"/>
          </p:cNvPicPr>
          <p:nvPr/>
        </p:nvPicPr>
        <p:blipFill>
          <a:blip r:embed="rId2"/>
          <a:stretch>
            <a:fillRect/>
          </a:stretch>
        </p:blipFill>
        <p:spPr>
          <a:xfrm>
            <a:off x="6629400" y="131445"/>
            <a:ext cx="5485130" cy="6712585"/>
          </a:xfrm>
          <a:prstGeom prst="rect">
            <a:avLst/>
          </a:prstGeom>
          <a:noFill/>
          <a:ln w="57150" cap="flat" cmpd="sng">
            <a:solidFill>
              <a:schemeClr val="folHlink"/>
            </a:solidFill>
            <a:prstDash val="solid"/>
            <a:miter/>
            <a:headEnd type="none" w="med" len="med"/>
            <a:tailEnd type="none" w="med" len="med"/>
          </a:ln>
        </p:spPr>
      </p:pic>
      <p:pic>
        <p:nvPicPr>
          <p:cNvPr id="58392" name="Picture 11" descr="131234qv8"/>
          <p:cNvPicPr>
            <a:picLocks noChangeAspect="1"/>
          </p:cNvPicPr>
          <p:nvPr/>
        </p:nvPicPr>
        <p:blipFill>
          <a:blip r:embed="rId3"/>
          <a:stretch>
            <a:fillRect/>
          </a:stretch>
        </p:blipFill>
        <p:spPr>
          <a:xfrm>
            <a:off x="6629400" y="240030"/>
            <a:ext cx="5485130" cy="6574155"/>
          </a:xfrm>
          <a:prstGeom prst="rect">
            <a:avLst/>
          </a:prstGeom>
          <a:noFill/>
          <a:ln w="9525">
            <a:noFill/>
          </a:ln>
        </p:spPr>
      </p:pic>
      <p:pic>
        <p:nvPicPr>
          <p:cNvPr id="2" name="Picture 1"/>
          <p:cNvPicPr>
            <a:picLocks noChangeAspect="1"/>
          </p:cNvPicPr>
          <p:nvPr/>
        </p:nvPicPr>
        <p:blipFill>
          <a:blip r:embed="rId4"/>
          <a:stretch>
            <a:fillRect/>
          </a:stretch>
        </p:blipFill>
        <p:spPr>
          <a:xfrm>
            <a:off x="5180013" y="563563"/>
            <a:ext cx="725487" cy="701675"/>
          </a:xfrm>
          <a:prstGeom prst="rect">
            <a:avLst/>
          </a:prstGeom>
          <a:noFill/>
          <a:ln w="9525">
            <a:noFill/>
          </a:ln>
        </p:spPr>
      </p:pic>
      <p:pic>
        <p:nvPicPr>
          <p:cNvPr id="3" name="Picture 2"/>
          <p:cNvPicPr>
            <a:picLocks noChangeAspect="1"/>
          </p:cNvPicPr>
          <p:nvPr/>
        </p:nvPicPr>
        <p:blipFill>
          <a:blip r:embed="rId5"/>
          <a:stretch>
            <a:fillRect/>
          </a:stretch>
        </p:blipFill>
        <p:spPr>
          <a:xfrm>
            <a:off x="6580188" y="220663"/>
            <a:ext cx="5624512" cy="6686550"/>
          </a:xfrm>
          <a:prstGeom prst="rect">
            <a:avLst/>
          </a:prstGeom>
          <a:noFill/>
          <a:ln w="9525">
            <a:noFill/>
          </a:ln>
        </p:spPr>
      </p:pic>
      <p:pic>
        <p:nvPicPr>
          <p:cNvPr id="4" name="Picture 3"/>
          <p:cNvPicPr>
            <a:picLocks noChangeAspect="1"/>
          </p:cNvPicPr>
          <p:nvPr/>
        </p:nvPicPr>
        <p:blipFill>
          <a:blip r:embed="rId6"/>
          <a:stretch>
            <a:fillRect/>
          </a:stretch>
        </p:blipFill>
        <p:spPr>
          <a:xfrm>
            <a:off x="6556375" y="215900"/>
            <a:ext cx="5607050" cy="6688138"/>
          </a:xfrm>
          <a:prstGeom prst="rect">
            <a:avLst/>
          </a:prstGeom>
          <a:noFill/>
          <a:ln w="9525">
            <a:noFill/>
          </a:ln>
        </p:spPr>
      </p:pic>
      <p:pic>
        <p:nvPicPr>
          <p:cNvPr id="5" name="Picture 4"/>
          <p:cNvPicPr>
            <a:picLocks noChangeAspect="1"/>
          </p:cNvPicPr>
          <p:nvPr/>
        </p:nvPicPr>
        <p:blipFill>
          <a:blip r:embed="rId7"/>
          <a:stretch>
            <a:fillRect/>
          </a:stretch>
        </p:blipFill>
        <p:spPr>
          <a:xfrm>
            <a:off x="6529388" y="131763"/>
            <a:ext cx="5715000" cy="67262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slide(fromBottom)">
                                      <p:cBhvr>
                                        <p:cTn id="7" dur="500"/>
                                        <p:tgtEl>
                                          <p:spTgt spid="92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9384"/>
                                        </p:tgtEl>
                                        <p:attrNameLst>
                                          <p:attrName>style.visibility</p:attrName>
                                        </p:attrNameLst>
                                      </p:cBhvr>
                                      <p:to>
                                        <p:strVal val="visible"/>
                                      </p:to>
                                    </p:set>
                                    <p:animEffect transition="in" filter="slide(fromBottom)">
                                      <p:cBhvr>
                                        <p:cTn id="12" dur="500"/>
                                        <p:tgtEl>
                                          <p:spTgt spid="22938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8383"/>
                                        </p:tgtEl>
                                        <p:attrNameLst>
                                          <p:attrName>style.visibility</p:attrName>
                                        </p:attrNameLst>
                                      </p:cBhvr>
                                      <p:to>
                                        <p:strVal val="visible"/>
                                      </p:to>
                                    </p:set>
                                    <p:animEffect transition="in" filter="dissolve">
                                      <p:cBhvr>
                                        <p:cTn id="23" dur="500"/>
                                        <p:tgtEl>
                                          <p:spTgt spid="58383"/>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58385"/>
                                        </p:tgtEl>
                                        <p:attrNameLst>
                                          <p:attrName>style.visibility</p:attrName>
                                        </p:attrNameLst>
                                      </p:cBhvr>
                                      <p:to>
                                        <p:strVal val="visible"/>
                                      </p:to>
                                    </p:set>
                                    <p:anim calcmode="lin" valueType="num">
                                      <p:cBhvr additive="base">
                                        <p:cTn id="26" dur="500" fill="hold"/>
                                        <p:tgtEl>
                                          <p:spTgt spid="58385"/>
                                        </p:tgtEl>
                                        <p:attrNameLst>
                                          <p:attrName>ppt_x</p:attrName>
                                        </p:attrNameLst>
                                      </p:cBhvr>
                                      <p:tavLst>
                                        <p:tav tm="0">
                                          <p:val>
                                            <p:strVal val="#ppt_x"/>
                                          </p:val>
                                        </p:tav>
                                        <p:tav tm="100000">
                                          <p:val>
                                            <p:strVal val="#ppt_x"/>
                                          </p:val>
                                        </p:tav>
                                      </p:tavLst>
                                    </p:anim>
                                    <p:anim calcmode="lin" valueType="num">
                                      <p:cBhvr additive="base">
                                        <p:cTn id="27" dur="500" fill="hold"/>
                                        <p:tgtEl>
                                          <p:spTgt spid="5838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280"/>
                                        </p:tgtEl>
                                        <p:attrNameLst>
                                          <p:attrName>style.visibility</p:attrName>
                                        </p:attrNameLst>
                                      </p:cBhvr>
                                      <p:to>
                                        <p:strVal val="visible"/>
                                      </p:to>
                                    </p:set>
                                    <p:animEffect transition="in" filter="diamond(in)">
                                      <p:cBhvr>
                                        <p:cTn id="32" dur="2000"/>
                                        <p:tgtEl>
                                          <p:spTgt spid="9280"/>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grpId="0" nodeType="clickEffect">
                                  <p:stCondLst>
                                    <p:cond delay="0"/>
                                  </p:stCondLst>
                                  <p:childTnLst>
                                    <p:set>
                                      <p:cBhvr>
                                        <p:cTn id="36" dur="1" fill="hold">
                                          <p:stCondLst>
                                            <p:cond delay="0"/>
                                          </p:stCondLst>
                                        </p:cTn>
                                        <p:tgtEl>
                                          <p:spTgt spid="9332"/>
                                        </p:tgtEl>
                                        <p:attrNameLst>
                                          <p:attrName>style.visibility</p:attrName>
                                        </p:attrNameLst>
                                      </p:cBhvr>
                                      <p:to>
                                        <p:strVal val="visible"/>
                                      </p:to>
                                    </p:set>
                                    <p:anim calcmode="lin" valueType="num">
                                      <p:cBhvr>
                                        <p:cTn id="37" dur="500" fill="hold"/>
                                        <p:tgtEl>
                                          <p:spTgt spid="9332"/>
                                        </p:tgtEl>
                                        <p:attrNameLst>
                                          <p:attrName>ppt_w</p:attrName>
                                        </p:attrNameLst>
                                      </p:cBhvr>
                                      <p:tavLst>
                                        <p:tav tm="0">
                                          <p:val>
                                            <p:strVal val="#ppt_w*0.05"/>
                                          </p:val>
                                        </p:tav>
                                        <p:tav tm="100000">
                                          <p:val>
                                            <p:strVal val="#ppt_w"/>
                                          </p:val>
                                        </p:tav>
                                      </p:tavLst>
                                    </p:anim>
                                    <p:anim calcmode="lin" valueType="num">
                                      <p:cBhvr>
                                        <p:cTn id="38" dur="500" fill="hold"/>
                                        <p:tgtEl>
                                          <p:spTgt spid="9332"/>
                                        </p:tgtEl>
                                        <p:attrNameLst>
                                          <p:attrName>ppt_h</p:attrName>
                                        </p:attrNameLst>
                                      </p:cBhvr>
                                      <p:tavLst>
                                        <p:tav tm="0">
                                          <p:val>
                                            <p:strVal val="#ppt_h"/>
                                          </p:val>
                                        </p:tav>
                                        <p:tav tm="100000">
                                          <p:val>
                                            <p:strVal val="#ppt_h"/>
                                          </p:val>
                                        </p:tav>
                                      </p:tavLst>
                                    </p:anim>
                                    <p:anim calcmode="lin" valueType="num">
                                      <p:cBhvr>
                                        <p:cTn id="39" dur="500" fill="hold"/>
                                        <p:tgtEl>
                                          <p:spTgt spid="9332"/>
                                        </p:tgtEl>
                                        <p:attrNameLst>
                                          <p:attrName>ppt_x</p:attrName>
                                        </p:attrNameLst>
                                      </p:cBhvr>
                                      <p:tavLst>
                                        <p:tav tm="0">
                                          <p:val>
                                            <p:strVal val="#ppt_x-.2"/>
                                          </p:val>
                                        </p:tav>
                                        <p:tav tm="100000">
                                          <p:val>
                                            <p:strVal val="#ppt_x"/>
                                          </p:val>
                                        </p:tav>
                                      </p:tavLst>
                                    </p:anim>
                                    <p:anim calcmode="lin" valueType="num">
                                      <p:cBhvr>
                                        <p:cTn id="40" dur="500" fill="hold"/>
                                        <p:tgtEl>
                                          <p:spTgt spid="9332"/>
                                        </p:tgtEl>
                                        <p:attrNameLst>
                                          <p:attrName>ppt_y</p:attrName>
                                        </p:attrNameLst>
                                      </p:cBhvr>
                                      <p:tavLst>
                                        <p:tav tm="0">
                                          <p:val>
                                            <p:strVal val="#ppt_y"/>
                                          </p:val>
                                        </p:tav>
                                        <p:tav tm="100000">
                                          <p:val>
                                            <p:strVal val="#ppt_y"/>
                                          </p:val>
                                        </p:tav>
                                      </p:tavLst>
                                    </p:anim>
                                    <p:animEffect transition="in" filter="fade">
                                      <p:cBhvr>
                                        <p:cTn id="41" dur="500"/>
                                        <p:tgtEl>
                                          <p:spTgt spid="9332"/>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9342"/>
                                        </p:tgtEl>
                                        <p:attrNameLst>
                                          <p:attrName>style.visibility</p:attrName>
                                        </p:attrNameLst>
                                      </p:cBhvr>
                                      <p:to>
                                        <p:strVal val="visible"/>
                                      </p:to>
                                    </p:set>
                                    <p:animEffect transition="in" filter="randombar(horizontal)">
                                      <p:cBhvr>
                                        <p:cTn id="46" dur="500"/>
                                        <p:tgtEl>
                                          <p:spTgt spid="934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9343"/>
                                        </p:tgtEl>
                                        <p:attrNameLst>
                                          <p:attrName>style.visibility</p:attrName>
                                        </p:attrNameLst>
                                      </p:cBhvr>
                                      <p:to>
                                        <p:strVal val="visible"/>
                                      </p:to>
                                    </p:set>
                                    <p:animEffect transition="in" filter="randombar(horizontal)">
                                      <p:cBhvr>
                                        <p:cTn id="51" dur="500"/>
                                        <p:tgtEl>
                                          <p:spTgt spid="9343"/>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58390"/>
                                        </p:tgtEl>
                                        <p:attrNameLst>
                                          <p:attrName>style.visibility</p:attrName>
                                        </p:attrNameLst>
                                      </p:cBhvr>
                                      <p:to>
                                        <p:strVal val="visible"/>
                                      </p:to>
                                    </p:set>
                                    <p:anim calcmode="lin" valueType="num">
                                      <p:cBhvr>
                                        <p:cTn id="56" dur="1000" fill="hold"/>
                                        <p:tgtEl>
                                          <p:spTgt spid="58390"/>
                                        </p:tgtEl>
                                        <p:attrNameLst>
                                          <p:attrName>ppt_w</p:attrName>
                                        </p:attrNameLst>
                                      </p:cBhvr>
                                      <p:tavLst>
                                        <p:tav tm="0">
                                          <p:val>
                                            <p:strVal val="#ppt_w+.3"/>
                                          </p:val>
                                        </p:tav>
                                        <p:tav tm="100000">
                                          <p:val>
                                            <p:strVal val="#ppt_w"/>
                                          </p:val>
                                        </p:tav>
                                      </p:tavLst>
                                    </p:anim>
                                    <p:anim calcmode="lin" valueType="num">
                                      <p:cBhvr>
                                        <p:cTn id="57" dur="1000" fill="hold"/>
                                        <p:tgtEl>
                                          <p:spTgt spid="58390"/>
                                        </p:tgtEl>
                                        <p:attrNameLst>
                                          <p:attrName>ppt_h</p:attrName>
                                        </p:attrNameLst>
                                      </p:cBhvr>
                                      <p:tavLst>
                                        <p:tav tm="0">
                                          <p:val>
                                            <p:strVal val="#ppt_h"/>
                                          </p:val>
                                        </p:tav>
                                        <p:tav tm="100000">
                                          <p:val>
                                            <p:strVal val="#ppt_h"/>
                                          </p:val>
                                        </p:tav>
                                      </p:tavLst>
                                    </p:anim>
                                    <p:animEffect transition="in" filter="fade">
                                      <p:cBhvr>
                                        <p:cTn id="58" dur="1000"/>
                                        <p:tgtEl>
                                          <p:spTgt spid="58390"/>
                                        </p:tgtEl>
                                      </p:cBhvr>
                                    </p:animEffect>
                                  </p:childTnLst>
                                </p:cTn>
                              </p:par>
                              <p:par>
                                <p:cTn id="59" presetID="52" presetClass="exit" presetSubtype="0" fill="hold" nodeType="withEffect">
                                  <p:stCondLst>
                                    <p:cond delay="0"/>
                                  </p:stCondLst>
                                  <p:childTnLst>
                                    <p:animScale>
                                      <p:cBhvr>
                                        <p:cTn id="60" dur="1000" accel="50000">
                                          <p:stCondLst>
                                            <p:cond delay="0"/>
                                          </p:stCondLst>
                                        </p:cTn>
                                        <p:tgtEl>
                                          <p:spTgt spid="5838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cBhvr>
                                        <p:cTn id="61" dur="1000" accel="50000">
                                          <p:stCondLst>
                                            <p:cond delay="0"/>
                                          </p:stCondLst>
                                        </p:cTn>
                                        <p:tgtEl>
                                          <p:spTgt spid="58383"/>
                                        </p:tgtEl>
                                        <p:attrNameLst>
                                          <p:attrName>ppt_x</p:attrName>
                                          <p:attrName>ppt_y</p:attrName>
                                        </p:attrNameLst>
                                      </p:cBhvr>
                                    </p:animMotion>
                                    <p:animEffect transition="out" filter="fade">
                                      <p:cBhvr>
                                        <p:cTn id="62" dur="1000"/>
                                        <p:tgtEl>
                                          <p:spTgt spid="58383"/>
                                        </p:tgtEl>
                                      </p:cBhvr>
                                    </p:animEffect>
                                    <p:set>
                                      <p:cBhvr>
                                        <p:cTn id="63" dur="1" fill="hold">
                                          <p:stCondLst>
                                            <p:cond delay="999"/>
                                          </p:stCondLst>
                                        </p:cTn>
                                        <p:tgtEl>
                                          <p:spTgt spid="58383"/>
                                        </p:tgtEl>
                                        <p:attrNameLst>
                                          <p:attrName>style.visibility</p:attrName>
                                        </p:attrNameLst>
                                      </p:cBhvr>
                                      <p:to>
                                        <p:strVal val="hidden"/>
                                      </p:to>
                                    </p:set>
                                  </p:childTnLst>
                                </p:cTn>
                              </p:par>
                              <p:par>
                                <p:cTn id="64" presetID="11" presetClass="exit" presetSubtype="0" fill="hold" grpId="1" nodeType="withEffect">
                                  <p:stCondLst>
                                    <p:cond delay="0"/>
                                  </p:stCondLst>
                                  <p:childTnLst>
                                    <p:anim calcmode="discrete" valueType="str">
                                      <p:cBhvr>
                                        <p:cTn id="65" dur="1000"/>
                                        <p:tgtEl>
                                          <p:spTgt spid="58385"/>
                                        </p:tgtEl>
                                        <p:attrNameLst>
                                          <p:attrName>style.visibility</p:attrName>
                                        </p:attrNameLst>
                                      </p:cBhvr>
                                      <p:tavLst>
                                        <p:tav tm="0">
                                          <p:val>
                                            <p:strVal val="hidden"/>
                                          </p:val>
                                        </p:tav>
                                        <p:tav tm="50000">
                                          <p:val>
                                            <p:strVal val="visible"/>
                                          </p:val>
                                        </p:tav>
                                      </p:tavLst>
                                    </p:anim>
                                    <p:set>
                                      <p:cBhvr>
                                        <p:cTn id="66" dur="1" fill="hold">
                                          <p:stCondLst>
                                            <p:cond delay="999"/>
                                          </p:stCondLst>
                                        </p:cTn>
                                        <p:tgtEl>
                                          <p:spTgt spid="5838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iterate type="lt">
                                    <p:tmPct val="5000"/>
                                  </p:iterate>
                                  <p:childTnLst>
                                    <p:set>
                                      <p:cBhvr>
                                        <p:cTn id="70" dur="1" fill="hold">
                                          <p:stCondLst>
                                            <p:cond delay="0"/>
                                          </p:stCondLst>
                                        </p:cTn>
                                        <p:tgtEl>
                                          <p:spTgt spid="58392"/>
                                        </p:tgtEl>
                                        <p:attrNameLst>
                                          <p:attrName>style.visibility</p:attrName>
                                        </p:attrNameLst>
                                      </p:cBhvr>
                                      <p:to>
                                        <p:strVal val="visible"/>
                                      </p:to>
                                    </p:set>
                                    <p:anim calcmode="lin" valueType="num">
                                      <p:cBhvr>
                                        <p:cTn id="71" dur="1000" fill="hold"/>
                                        <p:tgtEl>
                                          <p:spTgt spid="58392"/>
                                        </p:tgtEl>
                                        <p:attrNameLst>
                                          <p:attrName>ppt_w</p:attrName>
                                        </p:attrNameLst>
                                      </p:cBhvr>
                                      <p:tavLst>
                                        <p:tav tm="0">
                                          <p:val>
                                            <p:fltVal val="0,000000"/>
                                          </p:val>
                                        </p:tav>
                                        <p:tav tm="100000">
                                          <p:val>
                                            <p:strVal val="#ppt_w"/>
                                          </p:val>
                                        </p:tav>
                                      </p:tavLst>
                                    </p:anim>
                                    <p:anim calcmode="lin" valueType="num">
                                      <p:cBhvr>
                                        <p:cTn id="72" dur="1000" fill="hold"/>
                                        <p:tgtEl>
                                          <p:spTgt spid="58392"/>
                                        </p:tgtEl>
                                        <p:attrNameLst>
                                          <p:attrName>ppt_h</p:attrName>
                                        </p:attrNameLst>
                                      </p:cBhvr>
                                      <p:tavLst>
                                        <p:tav tm="0">
                                          <p:val>
                                            <p:fltVal val="0,000000"/>
                                          </p:val>
                                        </p:tav>
                                        <p:tav tm="100000">
                                          <p:val>
                                            <p:strVal val="#ppt_h"/>
                                          </p:val>
                                        </p:tav>
                                      </p:tavLst>
                                    </p:anim>
                                    <p:anim calcmode="lin" valueType="num">
                                      <p:cBhvr>
                                        <p:cTn id="73" dur="1000" fill="hold"/>
                                        <p:tgtEl>
                                          <p:spTgt spid="58392"/>
                                        </p:tgtEl>
                                        <p:attrNameLst>
                                          <p:attrName>style.rotation</p:attrName>
                                        </p:attrNameLst>
                                      </p:cBhvr>
                                      <p:tavLst>
                                        <p:tav tm="0">
                                          <p:val>
                                            <p:fltVal val="90,000000"/>
                                          </p:val>
                                        </p:tav>
                                        <p:tav tm="100000">
                                          <p:val>
                                            <p:fltVal val="0,000000"/>
                                          </p:val>
                                        </p:tav>
                                      </p:tavLst>
                                    </p:anim>
                                    <p:animEffect transition="in" filter="fade">
                                      <p:cBhvr>
                                        <p:cTn id="74" dur="1000"/>
                                        <p:tgtEl>
                                          <p:spTgt spid="58392"/>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barn(inVertical)">
                                      <p:cBhvr>
                                        <p:cTn id="85" dur="500"/>
                                        <p:tgtEl>
                                          <p:spTgt spid="4"/>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circle(in)">
                                      <p:cBhvr>
                                        <p:cTn id="9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229384" grpId="0"/>
      <p:bldP spid="58385" grpId="0"/>
      <p:bldP spid="58385" grpId="1"/>
      <p:bldP spid="9280" grpId="0"/>
      <p:bldP spid="9332" grpId="0"/>
      <p:bldP spid="9342" grpId="0"/>
      <p:bldP spid="93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9698" name="Slide Number Placeholder 5"/>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en-US" sz="1400" dirty="0"/>
            </a:fld>
            <a:endParaRPr lang="en-US" altLang="en-US" sz="1400" dirty="0"/>
          </a:p>
        </p:txBody>
      </p:sp>
      <p:sp>
        <p:nvSpPr>
          <p:cNvPr id="29699" name="Line 2"/>
          <p:cNvSpPr/>
          <p:nvPr/>
        </p:nvSpPr>
        <p:spPr>
          <a:xfrm>
            <a:off x="1524000" y="762000"/>
            <a:ext cx="9144000" cy="0"/>
          </a:xfrm>
          <a:prstGeom prst="line">
            <a:avLst/>
          </a:prstGeom>
          <a:ln w="12700" cap="flat" cmpd="sng">
            <a:solidFill>
              <a:srgbClr val="0000FF"/>
            </a:solidFill>
            <a:prstDash val="solid"/>
            <a:headEnd type="none" w="med" len="med"/>
            <a:tailEnd type="none" w="med" len="med"/>
          </a:ln>
        </p:spPr>
      </p:sp>
      <p:sp>
        <p:nvSpPr>
          <p:cNvPr id="29700" name="AutoShape 8"/>
          <p:cNvSpPr/>
          <p:nvPr/>
        </p:nvSpPr>
        <p:spPr>
          <a:xfrm>
            <a:off x="2151063" y="228600"/>
            <a:ext cx="381000" cy="304800"/>
          </a:xfrm>
          <a:prstGeom prst="sun">
            <a:avLst>
              <a:gd name="adj" fmla="val 25000"/>
            </a:avLst>
          </a:prstGeom>
          <a:solidFill>
            <a:srgbClr val="FF0066"/>
          </a:solidFill>
          <a:ln w="9525" cap="flat" cmpd="sng">
            <a:solidFill>
              <a:srgbClr val="0099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2800" dirty="0">
              <a:latin typeface="Times New Roman" panose="02020603050405020304" pitchFamily="18" charset="0"/>
            </a:endParaRPr>
          </a:p>
        </p:txBody>
      </p:sp>
      <p:sp>
        <p:nvSpPr>
          <p:cNvPr id="29701" name="Text Box 9"/>
          <p:cNvSpPr txBox="1"/>
          <p:nvPr/>
        </p:nvSpPr>
        <p:spPr>
          <a:xfrm>
            <a:off x="2532063" y="152400"/>
            <a:ext cx="7772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solidFill>
                  <a:srgbClr val="0000FF"/>
                </a:solidFill>
                <a:latin typeface="Times New Roman" panose="02020603050405020304" pitchFamily="18" charset="0"/>
              </a:rPr>
              <a:t>Văn bản:  ĐỨC TÍNH GIẢN DỊ CỦA BÁC HỒ</a:t>
            </a:r>
            <a:endParaRPr lang="en-US" altLang="en-US" sz="2400" b="1" dirty="0">
              <a:solidFill>
                <a:srgbClr val="0000FF"/>
              </a:solidFill>
              <a:latin typeface="Times New Roman" panose="02020603050405020304" pitchFamily="18" charset="0"/>
            </a:endParaRPr>
          </a:p>
        </p:txBody>
      </p:sp>
      <p:sp>
        <p:nvSpPr>
          <p:cNvPr id="29702" name="Text Box 10"/>
          <p:cNvSpPr txBox="1"/>
          <p:nvPr/>
        </p:nvSpPr>
        <p:spPr>
          <a:xfrm>
            <a:off x="8107363" y="411163"/>
            <a:ext cx="2560637"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sz="2000" b="1" i="1" dirty="0">
                <a:solidFill>
                  <a:srgbClr val="5858D4"/>
                </a:solidFill>
                <a:latin typeface="Times New Roman" panose="02020603050405020304" pitchFamily="18" charset="0"/>
              </a:rPr>
              <a:t>- Phạm Văn Đồng -</a:t>
            </a:r>
            <a:endParaRPr lang="en-US" altLang="en-US" sz="2000" b="1" i="1" dirty="0">
              <a:solidFill>
                <a:srgbClr val="5858D4"/>
              </a:solidFill>
              <a:latin typeface="Times New Roman" panose="02020603050405020304" pitchFamily="18" charset="0"/>
            </a:endParaRPr>
          </a:p>
        </p:txBody>
      </p:sp>
      <p:sp>
        <p:nvSpPr>
          <p:cNvPr id="183315" name="Text Box 19"/>
          <p:cNvSpPr txBox="1"/>
          <p:nvPr/>
        </p:nvSpPr>
        <p:spPr>
          <a:xfrm>
            <a:off x="1249363" y="868363"/>
            <a:ext cx="10790237" cy="1016000"/>
          </a:xfrm>
          <a:prstGeom prst="rect">
            <a:avLst/>
          </a:prstGeom>
          <a:noFill/>
          <a:ln w="9525" cap="flat" cmpd="sng">
            <a:solidFill>
              <a:srgbClr val="FF0066"/>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sz="3000" b="1" dirty="0">
                <a:solidFill>
                  <a:srgbClr val="FF0000"/>
                </a:solidFill>
                <a:latin typeface="Times New Roman" panose="02020603050405020304" pitchFamily="18" charset="0"/>
              </a:rPr>
              <a:t>Bài tập 1: Hãy dẫn một đoạn thơ, văn hoặc một câu chuyện kể về Bác để chứng minh đức tính giản dị của Bác Hồ?</a:t>
            </a:r>
            <a:endParaRPr lang="en-US" altLang="en-US" sz="3000" b="1" dirty="0">
              <a:solidFill>
                <a:srgbClr val="FF0000"/>
              </a:solidFill>
              <a:latin typeface="Times New Roman" panose="02020603050405020304" pitchFamily="18" charset="0"/>
            </a:endParaRPr>
          </a:p>
        </p:txBody>
      </p:sp>
      <p:sp>
        <p:nvSpPr>
          <p:cNvPr id="13" name="TextBox 12"/>
          <p:cNvSpPr txBox="1"/>
          <p:nvPr/>
        </p:nvSpPr>
        <p:spPr>
          <a:xfrm>
            <a:off x="-3175" y="2305050"/>
            <a:ext cx="6138863" cy="3108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dirty="0">
                <a:latin typeface="Times New Roman" panose="02020603050405020304" pitchFamily="18" charset="0"/>
              </a:rPr>
              <a:t>“Năm</a:t>
            </a:r>
            <a:r>
              <a:rPr lang="en-US" altLang="en-US" sz="2800" dirty="0">
                <a:latin typeface="Times New Roman" panose="02020603050405020304" pitchFamily="18" charset="0"/>
              </a:rPr>
              <a:t> </a:t>
            </a:r>
            <a:r>
              <a:rPr lang="vi-VN" altLang="en-US" sz="2800" dirty="0">
                <a:latin typeface="Times New Roman" panose="02020603050405020304" pitchFamily="18" charset="0"/>
              </a:rPr>
              <a:t>qua thắng lợi vẻ vang</a:t>
            </a:r>
            <a:endParaRPr lang="en-US" altLang="en-US" sz="2800" dirty="0">
              <a:latin typeface="Times New Roman" panose="02020603050405020304" pitchFamily="18" charset="0"/>
            </a:endParaRPr>
          </a:p>
          <a:p>
            <a:pPr marL="0" lvl="0" indent="0" algn="ctr">
              <a:spcBef>
                <a:spcPct val="0"/>
              </a:spcBef>
              <a:buNone/>
            </a:pPr>
            <a:r>
              <a:rPr lang="vi-VN" altLang="en-US" sz="2800" dirty="0">
                <a:latin typeface="Times New Roman" panose="02020603050405020304" pitchFamily="18" charset="0"/>
              </a:rPr>
              <a:t>Năm nay tiên tuy</a:t>
            </a:r>
            <a:r>
              <a:rPr lang="en-US" altLang="en-US" sz="2800" dirty="0">
                <a:latin typeface="Times New Roman" panose="02020603050405020304" pitchFamily="18" charset="0"/>
              </a:rPr>
              <a:t>ế</a:t>
            </a:r>
            <a:r>
              <a:rPr lang="vi-VN" altLang="en-US" sz="2800" dirty="0">
                <a:latin typeface="Times New Roman" panose="02020603050405020304" pitchFamily="18" charset="0"/>
              </a:rPr>
              <a:t>n chắc càng th</a:t>
            </a:r>
            <a:r>
              <a:rPr lang="en-US" altLang="en-US" sz="2800" dirty="0">
                <a:latin typeface="Times New Roman" panose="02020603050405020304" pitchFamily="18" charset="0"/>
              </a:rPr>
              <a:t>ắ</a:t>
            </a:r>
            <a:r>
              <a:rPr lang="vi-VN" altLang="en-US" sz="2800" dirty="0">
                <a:latin typeface="Times New Roman" panose="02020603050405020304" pitchFamily="18" charset="0"/>
              </a:rPr>
              <a:t>ng to</a:t>
            </a:r>
            <a:endParaRPr lang="en-US" altLang="en-US" sz="2800" dirty="0">
              <a:latin typeface="Times New Roman" panose="02020603050405020304" pitchFamily="18" charset="0"/>
            </a:endParaRPr>
          </a:p>
          <a:p>
            <a:pPr marL="0" lvl="0" indent="0" algn="ctr">
              <a:spcBef>
                <a:spcPct val="0"/>
              </a:spcBef>
              <a:buNone/>
            </a:pPr>
            <a:r>
              <a:rPr lang="vi-VN" altLang="en-US" sz="2800" dirty="0">
                <a:latin typeface="Times New Roman" panose="02020603050405020304" pitchFamily="18" charset="0"/>
              </a:rPr>
              <a:t>Vì độc lập, vì tự do</a:t>
            </a:r>
            <a:endParaRPr lang="en-US" altLang="en-US" sz="2800" dirty="0">
              <a:latin typeface="Times New Roman" panose="02020603050405020304" pitchFamily="18" charset="0"/>
            </a:endParaRPr>
          </a:p>
          <a:p>
            <a:pPr marL="0" lvl="0" indent="0" algn="ctr">
              <a:spcBef>
                <a:spcPct val="0"/>
              </a:spcBef>
              <a:buNone/>
            </a:pPr>
            <a:r>
              <a:rPr lang="vi-VN" altLang="en-US" sz="2800" dirty="0">
                <a:latin typeface="Times New Roman" panose="02020603050405020304" pitchFamily="18" charset="0"/>
              </a:rPr>
              <a:t>Đánh cho Mĩ c</a:t>
            </a:r>
            <a:r>
              <a:rPr lang="en-US" altLang="en-US" sz="2800" dirty="0">
                <a:latin typeface="Times New Roman" panose="02020603050405020304" pitchFamily="18" charset="0"/>
              </a:rPr>
              <a:t>ú</a:t>
            </a:r>
            <a:r>
              <a:rPr lang="vi-VN" altLang="en-US" sz="2800" dirty="0">
                <a:latin typeface="Times New Roman" panose="02020603050405020304" pitchFamily="18" charset="0"/>
              </a:rPr>
              <a:t>t, đánh cho Ngụy</a:t>
            </a:r>
            <a:r>
              <a:rPr lang="en-US" altLang="en-US" sz="2800" dirty="0">
                <a:latin typeface="Times New Roman" panose="02020603050405020304" pitchFamily="18" charset="0"/>
              </a:rPr>
              <a:t> n</a:t>
            </a:r>
            <a:r>
              <a:rPr lang="vi-VN" altLang="en-US" sz="2800" dirty="0">
                <a:latin typeface="Times New Roman" panose="02020603050405020304" pitchFamily="18" charset="0"/>
              </a:rPr>
              <a:t>hào</a:t>
            </a:r>
            <a:endParaRPr lang="en-US" altLang="en-US" sz="2800" dirty="0">
              <a:latin typeface="Times New Roman" panose="02020603050405020304" pitchFamily="18" charset="0"/>
            </a:endParaRPr>
          </a:p>
          <a:p>
            <a:pPr marL="0" lvl="0" indent="0" algn="ctr">
              <a:spcBef>
                <a:spcPct val="0"/>
              </a:spcBef>
              <a:buNone/>
            </a:pPr>
            <a:r>
              <a:rPr lang="vi-VN" altLang="en-US" sz="2800" dirty="0">
                <a:latin typeface="Times New Roman" panose="02020603050405020304" pitchFamily="18" charset="0"/>
              </a:rPr>
              <a:t>Tiến lên</a:t>
            </a:r>
            <a:r>
              <a:rPr lang="en-US" altLang="en-US" sz="2800" dirty="0">
                <a:latin typeface="Times New Roman" panose="02020603050405020304" pitchFamily="18" charset="0"/>
              </a:rPr>
              <a:t>!</a:t>
            </a:r>
            <a:r>
              <a:rPr lang="vi-VN" altLang="en-US" sz="2800" dirty="0">
                <a:latin typeface="Times New Roman" panose="02020603050405020304" pitchFamily="18" charset="0"/>
              </a:rPr>
              <a:t> Chiến sĩ đồng bào</a:t>
            </a:r>
            <a:endParaRPr lang="en-US" altLang="en-US" sz="2800" dirty="0">
              <a:latin typeface="Times New Roman" panose="02020603050405020304" pitchFamily="18" charset="0"/>
            </a:endParaRPr>
          </a:p>
          <a:p>
            <a:pPr marL="0" lvl="0" indent="0" algn="ctr">
              <a:spcBef>
                <a:spcPct val="0"/>
              </a:spcBef>
              <a:buNone/>
            </a:pPr>
            <a:r>
              <a:rPr lang="vi-VN" altLang="en-US" sz="2800" dirty="0">
                <a:latin typeface="Times New Roman" panose="02020603050405020304" pitchFamily="18" charset="0"/>
              </a:rPr>
              <a:t>Bắc Nam sum họp xuân nào vui hơn.</a:t>
            </a:r>
            <a:endParaRPr lang="en-US" altLang="en-US" sz="2800" dirty="0">
              <a:latin typeface="Times New Roman" panose="02020603050405020304" pitchFamily="18" charset="0"/>
            </a:endParaRPr>
          </a:p>
          <a:p>
            <a:pPr marL="0" lvl="0" indent="0" algn="ctr">
              <a:spcBef>
                <a:spcPct val="0"/>
              </a:spcBef>
              <a:buNone/>
            </a:pPr>
            <a:r>
              <a:rPr lang="vi-VN" altLang="en-US" sz="2800" dirty="0">
                <a:solidFill>
                  <a:srgbClr val="0000FF"/>
                </a:solidFill>
                <a:latin typeface="Times New Roman" panose="02020603050405020304" pitchFamily="18" charset="0"/>
              </a:rPr>
              <a:t>(“Chúc tết”- 1968)</a:t>
            </a:r>
            <a:endParaRPr lang="en-US" altLang="en-US" sz="2800" dirty="0">
              <a:solidFill>
                <a:srgbClr val="0000FF"/>
              </a:solidFill>
              <a:latin typeface="Times New Roman" panose="02020603050405020304" pitchFamily="18" charset="0"/>
            </a:endParaRPr>
          </a:p>
        </p:txBody>
      </p:sp>
      <p:sp>
        <p:nvSpPr>
          <p:cNvPr id="15" name="TextBox 14"/>
          <p:cNvSpPr txBox="1"/>
          <p:nvPr/>
        </p:nvSpPr>
        <p:spPr>
          <a:xfrm>
            <a:off x="6338888" y="2305050"/>
            <a:ext cx="5700712" cy="3108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vi-VN" altLang="en-US" sz="2800" dirty="0">
                <a:latin typeface="Times New Roman" panose="02020603050405020304" pitchFamily="18" charset="0"/>
              </a:rPr>
              <a:t>“Chúng ta đã nhân nhượng nhưng càng nhân nhượng</a:t>
            </a:r>
            <a:r>
              <a:rPr lang="en-US" altLang="en-US" sz="2800" dirty="0">
                <a:latin typeface="Times New Roman" panose="02020603050405020304" pitchFamily="18" charset="0"/>
              </a:rPr>
              <a:t> </a:t>
            </a:r>
            <a:r>
              <a:rPr lang="vi-VN" altLang="en-US" sz="2800" dirty="0">
                <a:latin typeface="Times New Roman" panose="02020603050405020304" pitchFamily="18" charset="0"/>
              </a:rPr>
              <a:t>thực dân Pháp càng lấn tới. Vì chúng quyết tâm chiếm nướcta một lần nữa.</a:t>
            </a:r>
            <a:endParaRPr lang="en-US" altLang="en-US" sz="2800" dirty="0">
              <a:latin typeface="Times New Roman" panose="02020603050405020304" pitchFamily="18" charset="0"/>
            </a:endParaRPr>
          </a:p>
          <a:p>
            <a:pPr marL="0" lvl="0" indent="0">
              <a:spcBef>
                <a:spcPct val="0"/>
              </a:spcBef>
              <a:buNone/>
            </a:pPr>
            <a:endParaRPr lang="en-US" altLang="en-US" sz="2800" dirty="0">
              <a:latin typeface="Times New Roman" panose="02020603050405020304" pitchFamily="18" charset="0"/>
            </a:endParaRPr>
          </a:p>
          <a:p>
            <a:pPr marL="0" lvl="0" indent="0">
              <a:spcBef>
                <a:spcPct val="0"/>
              </a:spcBef>
              <a:buNone/>
            </a:pPr>
            <a:r>
              <a:rPr lang="vi-VN" altLang="en-US" sz="2800" dirty="0">
                <a:solidFill>
                  <a:srgbClr val="0000FF"/>
                </a:solidFill>
                <a:latin typeface="Times New Roman" panose="02020603050405020304" pitchFamily="18" charset="0"/>
              </a:rPr>
              <a:t>("Lời kêu gọi toàn quốc kháng chiến” - 1946)</a:t>
            </a:r>
            <a:endParaRPr lang="en-US" altLang="en-US" sz="2800"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3315"/>
                                        </p:tgtEl>
                                        <p:attrNameLst>
                                          <p:attrName>style.visibility</p:attrName>
                                        </p:attrNameLst>
                                      </p:cBhvr>
                                      <p:to>
                                        <p:strVal val="visible"/>
                                      </p:to>
                                    </p:set>
                                    <p:anim calcmode="lin" valueType="num">
                                      <p:cBhvr>
                                        <p:cTn id="7" dur="500" fill="hold"/>
                                        <p:tgtEl>
                                          <p:spTgt spid="183315"/>
                                        </p:tgtEl>
                                        <p:attrNameLst>
                                          <p:attrName>ppt_w</p:attrName>
                                        </p:attrNameLst>
                                      </p:cBhvr>
                                      <p:tavLst>
                                        <p:tav tm="0">
                                          <p:val>
                                            <p:fltVal val="0,000000"/>
                                          </p:val>
                                        </p:tav>
                                        <p:tav tm="100000">
                                          <p:val>
                                            <p:strVal val="#ppt_w"/>
                                          </p:val>
                                        </p:tav>
                                      </p:tavLst>
                                    </p:anim>
                                    <p:anim calcmode="lin" valueType="num">
                                      <p:cBhvr>
                                        <p:cTn id="8" dur="500" fill="hold"/>
                                        <p:tgtEl>
                                          <p:spTgt spid="1833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xEl>
                                              <p:charRg st="0" end="121"/>
                                            </p:txEl>
                                          </p:spTgt>
                                        </p:tgtEl>
                                        <p:attrNameLst>
                                          <p:attrName>style.visibility</p:attrName>
                                        </p:attrNameLst>
                                      </p:cBhvr>
                                      <p:to>
                                        <p:strVal val="visible"/>
                                      </p:to>
                                    </p:set>
                                    <p:animEffect transition="in" filter="barn(inVertical)">
                                      <p:cBhvr>
                                        <p:cTn id="19" dur="500"/>
                                        <p:tgtEl>
                                          <p:spTgt spid="15">
                                            <p:txEl>
                                              <p:charRg st="0" end="12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5">
                                            <p:txEl>
                                              <p:charRg st="122" end="167"/>
                                            </p:txEl>
                                          </p:spTgt>
                                        </p:tgtEl>
                                        <p:attrNameLst>
                                          <p:attrName>style.visibility</p:attrName>
                                        </p:attrNameLst>
                                      </p:cBhvr>
                                      <p:to>
                                        <p:strVal val="visible"/>
                                      </p:to>
                                    </p:set>
                                    <p:animEffect transition="in" filter="barn(inVertical)">
                                      <p:cBhvr>
                                        <p:cTn id="22" dur="500"/>
                                        <p:tgtEl>
                                          <p:spTgt spid="15">
                                            <p:txEl>
                                              <p:charRg st="122" end="1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5"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Slide Number Placeholder 5"/>
          <p:cNvSpPr txBox="1">
            <a:spLocks noGrp="1"/>
          </p:cNvSpPr>
          <p:nvPr>
            <p:ph type="sldNum" sz="quarter" idx="12"/>
          </p:nvPr>
        </p:nvSpPr>
        <p:spPr bwMode="auto"/>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83318" name="Text Box 22"/>
          <p:cNvSpPr txBox="1"/>
          <p:nvPr/>
        </p:nvSpPr>
        <p:spPr>
          <a:xfrm>
            <a:off x="1860550" y="574675"/>
            <a:ext cx="8470900" cy="1733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lnSpc>
                <a:spcPct val="60000"/>
              </a:lnSpc>
              <a:spcBef>
                <a:spcPct val="50000"/>
              </a:spcBef>
              <a:buNone/>
            </a:pPr>
            <a:r>
              <a:rPr lang="en-US" altLang="en-US" sz="2600" b="1" i="1" dirty="0">
                <a:solidFill>
                  <a:srgbClr val="FF0000"/>
                </a:solidFill>
                <a:latin typeface="Times New Roman" panose="02020603050405020304" pitchFamily="18" charset="0"/>
              </a:rPr>
              <a:t>* Một số câu thơ viết về sự giản dị của Bác:</a:t>
            </a:r>
            <a:endParaRPr lang="en-US" altLang="en-US" sz="2600" b="1" i="1" dirty="0">
              <a:solidFill>
                <a:srgbClr val="FF0000"/>
              </a:solidFill>
              <a:latin typeface="Times New Roman" panose="02020603050405020304" pitchFamily="18" charset="0"/>
            </a:endParaRPr>
          </a:p>
          <a:p>
            <a:pPr marL="0" lvl="0" indent="0" algn="just" eaLnBrk="1" hangingPunct="1">
              <a:lnSpc>
                <a:spcPct val="60000"/>
              </a:lnSpc>
              <a:spcBef>
                <a:spcPct val="50000"/>
              </a:spcBef>
              <a:buNone/>
            </a:pPr>
            <a:r>
              <a:rPr lang="en-US" altLang="en-US" sz="2600" i="1" dirty="0">
                <a:latin typeface="Times New Roman" panose="02020603050405020304" pitchFamily="18" charset="0"/>
              </a:rPr>
              <a:t>               - Bác Hồ đó chiếc áo nâu giản dị,</a:t>
            </a:r>
            <a:endParaRPr lang="en-US" altLang="en-US" sz="2600" i="1" dirty="0">
              <a:latin typeface="Times New Roman" panose="02020603050405020304" pitchFamily="18" charset="0"/>
            </a:endParaRPr>
          </a:p>
          <a:p>
            <a:pPr marL="0" lvl="0" indent="0" algn="just" eaLnBrk="1" hangingPunct="1">
              <a:lnSpc>
                <a:spcPct val="70000"/>
              </a:lnSpc>
              <a:spcBef>
                <a:spcPct val="50000"/>
              </a:spcBef>
              <a:buNone/>
            </a:pPr>
            <a:r>
              <a:rPr lang="en-US" altLang="en-US" sz="2600" i="1" dirty="0">
                <a:latin typeface="Times New Roman" panose="02020603050405020304" pitchFamily="18" charset="0"/>
              </a:rPr>
              <a:t>                 Màu quê hương bền bỉ đậm đà.</a:t>
            </a:r>
            <a:endParaRPr lang="en-US" altLang="en-US" sz="2600" i="1" dirty="0">
              <a:latin typeface="Times New Roman" panose="02020603050405020304" pitchFamily="18" charset="0"/>
            </a:endParaRPr>
          </a:p>
          <a:p>
            <a:pPr marL="0" lvl="0" indent="0" algn="just" eaLnBrk="1" hangingPunct="1">
              <a:lnSpc>
                <a:spcPct val="70000"/>
              </a:lnSpc>
              <a:spcBef>
                <a:spcPct val="50000"/>
              </a:spcBef>
              <a:buNone/>
            </a:pPr>
            <a:r>
              <a:rPr lang="en-US" altLang="en-US" sz="2600" i="1" dirty="0">
                <a:latin typeface="Times New Roman" panose="02020603050405020304" pitchFamily="18" charset="0"/>
              </a:rPr>
              <a:t>                                            </a:t>
            </a:r>
            <a:r>
              <a:rPr lang="en-US" altLang="en-US" sz="2600" b="1" i="1" dirty="0">
                <a:latin typeface="Times New Roman" panose="02020603050405020304" pitchFamily="18" charset="0"/>
              </a:rPr>
              <a:t>( Sáng tháng Năm – Tố Hữu )</a:t>
            </a:r>
            <a:endParaRPr lang="en-US" altLang="en-US" sz="2600" b="1" i="1" dirty="0">
              <a:latin typeface="Times New Roman" panose="02020603050405020304" pitchFamily="18" charset="0"/>
            </a:endParaRPr>
          </a:p>
        </p:txBody>
      </p:sp>
      <p:sp>
        <p:nvSpPr>
          <p:cNvPr id="183320" name="Text Box 24"/>
          <p:cNvSpPr txBox="1"/>
          <p:nvPr/>
        </p:nvSpPr>
        <p:spPr>
          <a:xfrm>
            <a:off x="2873375" y="2232025"/>
            <a:ext cx="6951663" cy="1331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lnSpc>
                <a:spcPct val="70000"/>
              </a:lnSpc>
              <a:spcBef>
                <a:spcPct val="50000"/>
              </a:spcBef>
              <a:buNone/>
            </a:pPr>
            <a:r>
              <a:rPr lang="en-US" altLang="en-US" sz="2600" i="1" dirty="0">
                <a:solidFill>
                  <a:srgbClr val="000066"/>
                </a:solidFill>
                <a:latin typeface="Times New Roman" panose="02020603050405020304" pitchFamily="18" charset="0"/>
              </a:rPr>
              <a:t>- Nhớ Ông Cụ mắt sáng ngời,</a:t>
            </a:r>
            <a:endParaRPr lang="en-US" altLang="en-US" sz="2600" i="1" dirty="0">
              <a:solidFill>
                <a:srgbClr val="000066"/>
              </a:solidFill>
              <a:latin typeface="Times New Roman" panose="02020603050405020304" pitchFamily="18" charset="0"/>
            </a:endParaRPr>
          </a:p>
          <a:p>
            <a:pPr marL="0" lvl="0" indent="0" algn="just" eaLnBrk="1" hangingPunct="1">
              <a:lnSpc>
                <a:spcPct val="70000"/>
              </a:lnSpc>
              <a:spcBef>
                <a:spcPct val="50000"/>
              </a:spcBef>
              <a:buNone/>
            </a:pPr>
            <a:r>
              <a:rPr lang="en-US" altLang="en-US" sz="2600" i="1" dirty="0">
                <a:solidFill>
                  <a:srgbClr val="000066"/>
                </a:solidFill>
                <a:latin typeface="Times New Roman" panose="02020603050405020304" pitchFamily="18" charset="0"/>
              </a:rPr>
              <a:t>Áo nâu, túi vải đẹp tươi lạ thường.</a:t>
            </a:r>
            <a:endParaRPr lang="en-US" altLang="en-US" sz="2600" i="1" dirty="0">
              <a:solidFill>
                <a:srgbClr val="000066"/>
              </a:solidFill>
              <a:latin typeface="Times New Roman" panose="02020603050405020304" pitchFamily="18" charset="0"/>
            </a:endParaRPr>
          </a:p>
          <a:p>
            <a:pPr marL="0" lvl="0" indent="0" algn="just" eaLnBrk="1" hangingPunct="1">
              <a:lnSpc>
                <a:spcPct val="70000"/>
              </a:lnSpc>
              <a:spcBef>
                <a:spcPct val="50000"/>
              </a:spcBef>
              <a:buNone/>
            </a:pPr>
            <a:r>
              <a:rPr lang="en-US" altLang="en-US" sz="2600" b="1" i="1" dirty="0">
                <a:solidFill>
                  <a:srgbClr val="000066"/>
                </a:solidFill>
                <a:latin typeface="Times New Roman" panose="02020603050405020304" pitchFamily="18" charset="0"/>
              </a:rPr>
              <a:t>                                  ( Việt Bắc – Tố Hữu ) </a:t>
            </a:r>
            <a:endParaRPr lang="en-US" altLang="en-US" sz="2600" b="1" i="1" dirty="0">
              <a:solidFill>
                <a:srgbClr val="000066"/>
              </a:solidFill>
              <a:latin typeface="Times New Roman" panose="02020603050405020304" pitchFamily="18" charset="0"/>
            </a:endParaRPr>
          </a:p>
        </p:txBody>
      </p:sp>
      <p:sp>
        <p:nvSpPr>
          <p:cNvPr id="183321" name="Text Box 25"/>
          <p:cNvSpPr txBox="1"/>
          <p:nvPr/>
        </p:nvSpPr>
        <p:spPr>
          <a:xfrm>
            <a:off x="1890713" y="5638800"/>
            <a:ext cx="8777287" cy="3508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lnSpc>
                <a:spcPct val="60000"/>
              </a:lnSpc>
              <a:spcBef>
                <a:spcPct val="50000"/>
              </a:spcBef>
              <a:buNone/>
            </a:pPr>
            <a:r>
              <a:rPr lang="en-US" altLang="en-US" sz="2600" b="1" i="1" dirty="0">
                <a:solidFill>
                  <a:srgbClr val="FF0000"/>
                </a:solidFill>
                <a:latin typeface="Times New Roman" panose="02020603050405020304" pitchFamily="18" charset="0"/>
              </a:rPr>
              <a:t>* Bài hát : </a:t>
            </a:r>
            <a:r>
              <a:rPr lang="en-US" altLang="en-US" sz="2600" b="1" i="1" dirty="0">
                <a:solidFill>
                  <a:srgbClr val="000066"/>
                </a:solidFill>
                <a:latin typeface="Times New Roman" panose="02020603050405020304" pitchFamily="18" charset="0"/>
              </a:rPr>
              <a:t>“ Đôi dép Bác Hồ </a:t>
            </a:r>
            <a:r>
              <a:rPr lang="en-US" altLang="en-US" sz="2600" i="1" dirty="0">
                <a:solidFill>
                  <a:srgbClr val="000066"/>
                </a:solidFill>
                <a:latin typeface="Times New Roman" panose="02020603050405020304" pitchFamily="18" charset="0"/>
              </a:rPr>
              <a:t>” – NSND Thu Hiền thể hiện.</a:t>
            </a:r>
            <a:endParaRPr lang="en-US" altLang="en-US" sz="2600" i="1" dirty="0">
              <a:solidFill>
                <a:srgbClr val="000066"/>
              </a:solidFill>
              <a:latin typeface="Times New Roman" panose="02020603050405020304" pitchFamily="18" charset="0"/>
            </a:endParaRPr>
          </a:p>
        </p:txBody>
      </p:sp>
      <p:sp>
        <p:nvSpPr>
          <p:cNvPr id="183322" name="Text Box 26"/>
          <p:cNvSpPr txBox="1"/>
          <p:nvPr/>
        </p:nvSpPr>
        <p:spPr>
          <a:xfrm>
            <a:off x="2873375" y="3521075"/>
            <a:ext cx="6858000" cy="25336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lnSpc>
                <a:spcPct val="60000"/>
              </a:lnSpc>
              <a:spcBef>
                <a:spcPct val="50000"/>
              </a:spcBef>
              <a:buNone/>
            </a:pPr>
            <a:r>
              <a:rPr lang="en-US" altLang="en-US" sz="2600" i="1" dirty="0">
                <a:latin typeface="Times New Roman" panose="02020603050405020304" pitchFamily="18" charset="0"/>
              </a:rPr>
              <a:t>- Bác để tình thương cho chúng con</a:t>
            </a:r>
            <a:endParaRPr lang="en-US" altLang="en-US" sz="2600" i="1" dirty="0">
              <a:latin typeface="Times New Roman" panose="02020603050405020304" pitchFamily="18" charset="0"/>
            </a:endParaRPr>
          </a:p>
          <a:p>
            <a:pPr marL="0" lvl="0" indent="0" algn="just" eaLnBrk="1" hangingPunct="1">
              <a:lnSpc>
                <a:spcPct val="60000"/>
              </a:lnSpc>
              <a:spcBef>
                <a:spcPct val="50000"/>
              </a:spcBef>
              <a:buNone/>
            </a:pPr>
            <a:r>
              <a:rPr lang="en-US" altLang="en-US" sz="2600" i="1" dirty="0">
                <a:latin typeface="Times New Roman" panose="02020603050405020304" pitchFamily="18" charset="0"/>
              </a:rPr>
              <a:t>Một đời thanh bạch chẳng vàng son</a:t>
            </a:r>
            <a:endParaRPr lang="en-US" altLang="en-US" sz="2600" i="1" dirty="0">
              <a:latin typeface="Times New Roman" panose="02020603050405020304" pitchFamily="18" charset="0"/>
            </a:endParaRPr>
          </a:p>
          <a:p>
            <a:pPr marL="0" lvl="0" indent="0" algn="just" eaLnBrk="1" hangingPunct="1">
              <a:lnSpc>
                <a:spcPct val="60000"/>
              </a:lnSpc>
              <a:spcBef>
                <a:spcPct val="50000"/>
              </a:spcBef>
              <a:buNone/>
            </a:pPr>
            <a:r>
              <a:rPr lang="en-US" altLang="en-US" sz="2600" i="1" dirty="0">
                <a:latin typeface="Times New Roman" panose="02020603050405020304" pitchFamily="18" charset="0"/>
              </a:rPr>
              <a:t>Mênh mông áo vải hồn muôn trượng</a:t>
            </a:r>
            <a:endParaRPr lang="en-US" altLang="en-US" sz="2600" i="1" dirty="0">
              <a:latin typeface="Times New Roman" panose="02020603050405020304" pitchFamily="18" charset="0"/>
            </a:endParaRPr>
          </a:p>
          <a:p>
            <a:pPr marL="0" lvl="0" indent="0" algn="just" eaLnBrk="1" hangingPunct="1">
              <a:lnSpc>
                <a:spcPct val="60000"/>
              </a:lnSpc>
              <a:spcBef>
                <a:spcPct val="50000"/>
              </a:spcBef>
              <a:buNone/>
            </a:pPr>
            <a:r>
              <a:rPr lang="en-US" altLang="en-US" sz="2600" i="1" dirty="0">
                <a:latin typeface="Times New Roman" panose="02020603050405020304" pitchFamily="18" charset="0"/>
              </a:rPr>
              <a:t>Hơn tượng đồng phơi những lối mòn.</a:t>
            </a:r>
            <a:endParaRPr lang="en-US" altLang="en-US" sz="2600" i="1" dirty="0">
              <a:latin typeface="Times New Roman" panose="02020603050405020304" pitchFamily="18" charset="0"/>
            </a:endParaRPr>
          </a:p>
          <a:p>
            <a:pPr marL="0" lvl="0" indent="0" algn="just" eaLnBrk="1" hangingPunct="1">
              <a:lnSpc>
                <a:spcPct val="60000"/>
              </a:lnSpc>
              <a:spcBef>
                <a:spcPct val="50000"/>
              </a:spcBef>
              <a:buNone/>
            </a:pPr>
            <a:r>
              <a:rPr lang="en-US" altLang="en-US" sz="2600" i="1" dirty="0">
                <a:latin typeface="Times New Roman" panose="02020603050405020304" pitchFamily="18" charset="0"/>
              </a:rPr>
              <a:t>                                  </a:t>
            </a:r>
            <a:r>
              <a:rPr lang="en-US" altLang="en-US" sz="2600" b="1" i="1" dirty="0">
                <a:latin typeface="Times New Roman" panose="02020603050405020304" pitchFamily="18" charset="0"/>
              </a:rPr>
              <a:t>( Bác ơi – Tố Hữu )</a:t>
            </a:r>
            <a:endParaRPr lang="en-US" altLang="en-US" sz="2600" b="1" i="1" dirty="0">
              <a:latin typeface="Times New Roman" panose="02020603050405020304" pitchFamily="18" charset="0"/>
            </a:endParaRPr>
          </a:p>
          <a:p>
            <a:pPr marL="0" lvl="0" indent="0" algn="just" eaLnBrk="1" hangingPunct="1">
              <a:lnSpc>
                <a:spcPct val="60000"/>
              </a:lnSpc>
              <a:spcBef>
                <a:spcPct val="50000"/>
              </a:spcBef>
              <a:buNone/>
            </a:pPr>
            <a:endParaRPr lang="en-US" altLang="en-US" sz="2600" i="1" dirty="0">
              <a:latin typeface="Times New Roman" panose="02020603050405020304" pitchFamily="18" charset="0"/>
            </a:endParaRPr>
          </a:p>
        </p:txBody>
      </p:sp>
      <p:sp>
        <p:nvSpPr>
          <p:cNvPr id="4" name="Explosion 1 3">
            <a:hlinkClick r:id="rId1" tooltip="" action="ppaction://hlinkfile"/>
          </p:cNvPr>
          <p:cNvSpPr/>
          <p:nvPr/>
        </p:nvSpPr>
        <p:spPr>
          <a:xfrm>
            <a:off x="5547360" y="5989320"/>
            <a:ext cx="1950085" cy="6502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3318"/>
                                        </p:tgtEl>
                                        <p:attrNameLst>
                                          <p:attrName>style.visibility</p:attrName>
                                        </p:attrNameLst>
                                      </p:cBhvr>
                                      <p:to>
                                        <p:strVal val="visible"/>
                                      </p:to>
                                    </p:set>
                                    <p:animEffect transition="in" filter="dissolve">
                                      <p:cBhvr>
                                        <p:cTn id="7" dur="500"/>
                                        <p:tgtEl>
                                          <p:spTgt spid="1833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3320"/>
                                        </p:tgtEl>
                                        <p:attrNameLst>
                                          <p:attrName>style.visibility</p:attrName>
                                        </p:attrNameLst>
                                      </p:cBhvr>
                                      <p:to>
                                        <p:strVal val="visible"/>
                                      </p:to>
                                    </p:set>
                                    <p:animEffect transition="in" filter="dissolve">
                                      <p:cBhvr>
                                        <p:cTn id="12" dur="500"/>
                                        <p:tgtEl>
                                          <p:spTgt spid="1833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3322"/>
                                        </p:tgtEl>
                                        <p:attrNameLst>
                                          <p:attrName>style.visibility</p:attrName>
                                        </p:attrNameLst>
                                      </p:cBhvr>
                                      <p:to>
                                        <p:strVal val="visible"/>
                                      </p:to>
                                    </p:set>
                                    <p:animEffect transition="in" filter="dissolve">
                                      <p:cBhvr>
                                        <p:cTn id="17" dur="500"/>
                                        <p:tgtEl>
                                          <p:spTgt spid="1833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3321"/>
                                        </p:tgtEl>
                                        <p:attrNameLst>
                                          <p:attrName>style.visibility</p:attrName>
                                        </p:attrNameLst>
                                      </p:cBhvr>
                                      <p:to>
                                        <p:strVal val="visible"/>
                                      </p:to>
                                    </p:set>
                                    <p:animEffect transition="in" filter="dissolve">
                                      <p:cBhvr>
                                        <p:cTn id="22" dur="500"/>
                                        <p:tgtEl>
                                          <p:spTgt spid="18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8" grpId="0"/>
      <p:bldP spid="183320" grpId="0"/>
      <p:bldP spid="183321" grpId="0"/>
      <p:bldP spid="1833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Những câu chuyện hay - Đôi dép Bác Hồ.mp4">
            <a:hlinkClick r:id="" action="ppaction://media"/>
          </p:cNvPr>
          <p:cNvPicPr>
            <a:picLocks noGrp="1" noRot="1" noChangeAspect="1"/>
          </p:cNvPicPr>
          <p:nvPr>
            <p:ph idx="1"/>
            <a:videoFile r:link="rId1"/>
            <p:extLst>
              <p:ext uri="{DAA4B4D4-6D71-4841-9C94-3DE7FCFB9230}">
                <p14:media xmlns:p14="http://schemas.microsoft.com/office/powerpoint/2010/main" r:link="rId2"/>
              </p:ext>
            </p:extLst>
          </p:nvPr>
        </p:nvPicPr>
        <p:blipFill>
          <a:blip r:embed="rId3"/>
          <a:srcRect/>
          <a:stretch>
            <a:fillRect/>
          </a:stretch>
        </p:blipFill>
        <p:spPr>
          <a:xfrm>
            <a:off x="0" y="541338"/>
            <a:ext cx="12172950" cy="6299200"/>
          </a:xfrm>
        </p:spPr>
      </p:pic>
      <p:sp>
        <p:nvSpPr>
          <p:cNvPr id="31747" name="Slide Number Placeholder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en-US" sz="1400" dirty="0"/>
            </a:fld>
            <a:endParaRPr lang="en-US" altLang="en-US" sz="1400" dirty="0"/>
          </a:p>
        </p:txBody>
      </p:sp>
      <p:sp>
        <p:nvSpPr>
          <p:cNvPr id="31748" name="TextBox 6"/>
          <p:cNvSpPr txBox="1"/>
          <p:nvPr/>
        </p:nvSpPr>
        <p:spPr>
          <a:xfrm>
            <a:off x="3535363" y="17463"/>
            <a:ext cx="4625975"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b="1" dirty="0">
                <a:solidFill>
                  <a:srgbClr val="FF0000"/>
                </a:solidFill>
                <a:latin typeface="Times New Roman" panose="02020603050405020304" pitchFamily="18" charset="0"/>
              </a:rPr>
              <a:t>Câu chuyện: Đôi dép Bác Hồ</a:t>
            </a:r>
            <a:endParaRPr lang="en-US" altLang="en-US" sz="28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48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3" name="Slide Number Placeholder 5"/>
          <p:cNvSpPr txBox="1">
            <a:spLocks noGrp="1"/>
          </p:cNvSpPr>
          <p:nvPr>
            <p:ph type="sldNum" sz="quarter" idx="12"/>
          </p:nvPr>
        </p:nvSpPr>
        <p:spPr bwMode="auto"/>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83315" name="Text Box 19"/>
          <p:cNvSpPr txBox="1"/>
          <p:nvPr/>
        </p:nvSpPr>
        <p:spPr>
          <a:xfrm>
            <a:off x="609600" y="509588"/>
            <a:ext cx="11247438" cy="6000750"/>
          </a:xfrm>
          <a:prstGeom prst="rect">
            <a:avLst/>
          </a:prstGeom>
          <a:noFill/>
          <a:ln w="9525" cap="flat" cmpd="sng">
            <a:solidFill>
              <a:srgbClr val="FF0066"/>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sz="2800" b="1" u="sng" dirty="0">
                <a:latin typeface="Times New Roman" panose="02020603050405020304" pitchFamily="18" charset="0"/>
              </a:rPr>
              <a:t>Bài tập 2:</a:t>
            </a:r>
            <a:r>
              <a:rPr lang="en-US" altLang="en-US" sz="2800" dirty="0">
                <a:solidFill>
                  <a:srgbClr val="006600"/>
                </a:solidFill>
                <a:latin typeface="Times New Roman" panose="02020603050405020304" pitchFamily="18" charset="0"/>
              </a:rPr>
              <a:t> </a:t>
            </a:r>
            <a:r>
              <a:rPr lang="en-US" altLang="en-US" sz="2800" dirty="0">
                <a:latin typeface="Times New Roman" panose="02020603050405020304" pitchFamily="18" charset="0"/>
              </a:rPr>
              <a:t>Qua văn bản “ Đức tính giản dị của Bác Hồ” em hiểu như thế nào về đức tính giản dị và ý nghĩa của nó trong cuộc sống? Hãy viết một đoạn văn nghị luận khoảng ( 10 – 12 ) câu trình bày suy nghĩ của em về vấn đề đó?</a:t>
            </a:r>
            <a:endParaRPr lang="en-US" altLang="en-US" sz="2800" dirty="0">
              <a:latin typeface="Times New Roman" panose="02020603050405020304" pitchFamily="18" charset="0"/>
            </a:endParaRPr>
          </a:p>
          <a:p>
            <a:pPr marL="0" lvl="0" indent="0" algn="just" eaLnBrk="1" hangingPunct="1">
              <a:spcBef>
                <a:spcPct val="50000"/>
              </a:spcBef>
              <a:buNone/>
            </a:pPr>
            <a:r>
              <a:rPr lang="en-US" altLang="en-US" sz="2800" b="1" u="sng" dirty="0">
                <a:solidFill>
                  <a:srgbClr val="FF0000"/>
                </a:solidFill>
                <a:latin typeface="Times New Roman" panose="02020603050405020304" pitchFamily="18" charset="0"/>
              </a:rPr>
              <a:t>Gợi ý : </a:t>
            </a:r>
            <a:endParaRPr lang="en-US" altLang="en-US" sz="2800" b="1" u="sng" dirty="0">
              <a:solidFill>
                <a:srgbClr val="FF0000"/>
              </a:solidFill>
              <a:latin typeface="Times New Roman" panose="02020603050405020304" pitchFamily="18" charset="0"/>
            </a:endParaRPr>
          </a:p>
          <a:p>
            <a:pPr marL="0" lvl="0" indent="0" algn="just" eaLnBrk="1" hangingPunct="1">
              <a:spcBef>
                <a:spcPct val="50000"/>
              </a:spcBef>
              <a:buNone/>
            </a:pPr>
            <a:r>
              <a:rPr lang="en-US" altLang="en-US" sz="2800" dirty="0">
                <a:solidFill>
                  <a:srgbClr val="FF0000"/>
                </a:solidFill>
                <a:latin typeface="Times New Roman" panose="02020603050405020304" pitchFamily="18" charset="0"/>
              </a:rPr>
              <a:t> </a:t>
            </a:r>
            <a:r>
              <a:rPr lang="en-US" altLang="en-US" sz="2400" b="1" dirty="0">
                <a:solidFill>
                  <a:srgbClr val="FF0000"/>
                </a:solidFill>
                <a:latin typeface="Times New Roman" panose="02020603050405020304" pitchFamily="18" charset="0"/>
              </a:rPr>
              <a:t>*Hình thức : </a:t>
            </a:r>
            <a:endParaRPr lang="en-US" altLang="en-US" sz="2400" b="1" dirty="0">
              <a:solidFill>
                <a:srgbClr val="FF0000"/>
              </a:solidFill>
              <a:latin typeface="Times New Roman" panose="02020603050405020304" pitchFamily="18" charset="0"/>
            </a:endParaRPr>
          </a:p>
          <a:p>
            <a:pPr marL="0" lvl="0" indent="0" algn="just" eaLnBrk="1" hangingPunct="1">
              <a:spcBef>
                <a:spcPct val="50000"/>
              </a:spcBef>
              <a:buChar char="-"/>
            </a:pPr>
            <a:r>
              <a:rPr lang="en-US" altLang="en-US" sz="2400" dirty="0">
                <a:solidFill>
                  <a:srgbClr val="FF0000"/>
                </a:solidFill>
                <a:latin typeface="Times New Roman" panose="02020603050405020304" pitchFamily="18" charset="0"/>
              </a:rPr>
              <a:t>Đoạn văn có bố cục 3 phần : Mở bài, Thân bài, Kết bài.</a:t>
            </a:r>
            <a:endParaRPr lang="en-US" altLang="en-US" sz="2400" dirty="0">
              <a:solidFill>
                <a:srgbClr val="FF0000"/>
              </a:solidFill>
              <a:latin typeface="Times New Roman" panose="02020603050405020304" pitchFamily="18" charset="0"/>
            </a:endParaRPr>
          </a:p>
          <a:p>
            <a:pPr marL="0" lvl="0" indent="0" algn="just" eaLnBrk="1" hangingPunct="1">
              <a:spcBef>
                <a:spcPct val="50000"/>
              </a:spcBef>
              <a:buChar char="-"/>
            </a:pPr>
            <a:r>
              <a:rPr lang="en-US" altLang="en-US" sz="2400" dirty="0">
                <a:solidFill>
                  <a:srgbClr val="FF0000"/>
                </a:solidFill>
                <a:latin typeface="Times New Roman" panose="02020603050405020304" pitchFamily="18" charset="0"/>
              </a:rPr>
              <a:t>Độ dài 10 – 12 câu ( Đánh số câu + Thêm bớt 1 câu )</a:t>
            </a:r>
            <a:endParaRPr lang="en-US" altLang="en-US" sz="2400" dirty="0">
              <a:solidFill>
                <a:srgbClr val="FF0000"/>
              </a:solidFill>
              <a:latin typeface="Times New Roman" panose="02020603050405020304" pitchFamily="18" charset="0"/>
            </a:endParaRPr>
          </a:p>
          <a:p>
            <a:pPr marL="0" lvl="0" indent="0" algn="just" eaLnBrk="1" hangingPunct="1">
              <a:spcBef>
                <a:spcPct val="50000"/>
              </a:spcBef>
              <a:buNone/>
            </a:pPr>
            <a:r>
              <a:rPr lang="en-US" altLang="en-US" sz="2400" b="1" dirty="0">
                <a:solidFill>
                  <a:srgbClr val="FF0000"/>
                </a:solidFill>
                <a:latin typeface="Times New Roman" panose="02020603050405020304" pitchFamily="18" charset="0"/>
              </a:rPr>
              <a:t>*Nội dung:</a:t>
            </a:r>
            <a:endParaRPr lang="en-US" altLang="en-US" sz="2400" b="1" dirty="0">
              <a:solidFill>
                <a:srgbClr val="FF0000"/>
              </a:solidFill>
              <a:latin typeface="Times New Roman" panose="02020603050405020304" pitchFamily="18" charset="0"/>
            </a:endParaRPr>
          </a:p>
          <a:p>
            <a:pPr marL="0" lvl="0" indent="0" algn="just" eaLnBrk="1" hangingPunct="1">
              <a:spcBef>
                <a:spcPct val="50000"/>
              </a:spcBef>
              <a:buChar char="-"/>
            </a:pPr>
            <a:r>
              <a:rPr lang="en-US" altLang="en-US" sz="2400" dirty="0">
                <a:solidFill>
                  <a:srgbClr val="FF0000"/>
                </a:solidFill>
                <a:latin typeface="Times New Roman" panose="02020603050405020304" pitchFamily="18" charset="0"/>
              </a:rPr>
              <a:t> Giải thích sống giản dị là gì?</a:t>
            </a:r>
            <a:endParaRPr lang="en-US" altLang="en-US" sz="2400" dirty="0">
              <a:solidFill>
                <a:srgbClr val="FF0000"/>
              </a:solidFill>
              <a:latin typeface="Times New Roman" panose="02020603050405020304" pitchFamily="18" charset="0"/>
            </a:endParaRPr>
          </a:p>
          <a:p>
            <a:pPr marL="0" lvl="0" indent="0" algn="just" eaLnBrk="1" hangingPunct="1">
              <a:spcBef>
                <a:spcPct val="50000"/>
              </a:spcBef>
              <a:buChar char="-"/>
            </a:pPr>
            <a:r>
              <a:rPr lang="en-US" altLang="en-US" sz="2400" dirty="0">
                <a:solidFill>
                  <a:srgbClr val="FF0000"/>
                </a:solidFill>
                <a:latin typeface="Times New Roman" panose="02020603050405020304" pitchFamily="18" charset="0"/>
              </a:rPr>
              <a:t>Ý nghĩa của lối sống giản dị?</a:t>
            </a:r>
            <a:endParaRPr lang="en-US" altLang="en-US" sz="2400" dirty="0">
              <a:solidFill>
                <a:srgbClr val="FF0000"/>
              </a:solidFill>
              <a:latin typeface="Times New Roman" panose="02020603050405020304" pitchFamily="18" charset="0"/>
            </a:endParaRPr>
          </a:p>
          <a:p>
            <a:pPr marL="0" lvl="0" indent="0" algn="just" eaLnBrk="1" hangingPunct="1">
              <a:spcBef>
                <a:spcPct val="50000"/>
              </a:spcBef>
              <a:buNone/>
            </a:pPr>
            <a:r>
              <a:rPr lang="en-US" altLang="en-US" sz="2400" dirty="0">
                <a:solidFill>
                  <a:srgbClr val="FF0000"/>
                </a:solidFill>
                <a:latin typeface="Times New Roman" panose="02020603050405020304" pitchFamily="18" charset="0"/>
              </a:rPr>
              <a:t>- Liên hệ thực tế bản thân?</a:t>
            </a:r>
            <a:endParaRPr lang="en-US" altLang="en-US" sz="24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3315"/>
                                        </p:tgtEl>
                                        <p:attrNameLst>
                                          <p:attrName>style.visibility</p:attrName>
                                        </p:attrNameLst>
                                      </p:cBhvr>
                                      <p:to>
                                        <p:strVal val="visible"/>
                                      </p:to>
                                    </p:set>
                                    <p:anim calcmode="lin" valueType="num">
                                      <p:cBhvr>
                                        <p:cTn id="7" dur="500" fill="hold"/>
                                        <p:tgtEl>
                                          <p:spTgt spid="183315"/>
                                        </p:tgtEl>
                                        <p:attrNameLst>
                                          <p:attrName>ppt_w</p:attrName>
                                        </p:attrNameLst>
                                      </p:cBhvr>
                                      <p:tavLst>
                                        <p:tav tm="0">
                                          <p:val>
                                            <p:fltVal val="0,000000"/>
                                          </p:val>
                                        </p:tav>
                                        <p:tav tm="100000">
                                          <p:val>
                                            <p:strVal val="#ppt_w"/>
                                          </p:val>
                                        </p:tav>
                                      </p:tavLst>
                                    </p:anim>
                                    <p:anim calcmode="lin" valueType="num">
                                      <p:cBhvr>
                                        <p:cTn id="8" dur="500" fill="hold"/>
                                        <p:tgtEl>
                                          <p:spTgt spid="1833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Slide Number Placeholder 5"/>
          <p:cNvSpPr txBox="1">
            <a:spLocks noGrp="1"/>
          </p:cNvSpPr>
          <p:nvPr>
            <p:ph type="sldNum" sz="quarter" idx="12"/>
          </p:nvPr>
        </p:nvSpPr>
        <p:spPr bwMode="auto"/>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83315" name="Text Box 19"/>
          <p:cNvSpPr txBox="1"/>
          <p:nvPr/>
        </p:nvSpPr>
        <p:spPr>
          <a:xfrm>
            <a:off x="244475" y="0"/>
            <a:ext cx="11703050" cy="6762750"/>
          </a:xfrm>
          <a:prstGeom prst="rect">
            <a:avLst/>
          </a:prstGeom>
          <a:noFill/>
          <a:ln w="9525" cap="flat" cmpd="sng">
            <a:solidFill>
              <a:srgbClr val="FF0066"/>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sz="2400" b="1" dirty="0">
                <a:solidFill>
                  <a:schemeClr val="accent2"/>
                </a:solidFill>
                <a:latin typeface="Times New Roman" panose="02020603050405020304" pitchFamily="18" charset="0"/>
              </a:rPr>
              <a:t>*Nội dung:</a:t>
            </a:r>
            <a:endParaRPr lang="en-US" altLang="en-US" sz="2400" b="1" dirty="0">
              <a:solidFill>
                <a:schemeClr val="accent2"/>
              </a:solidFill>
              <a:latin typeface="Times New Roman" panose="02020603050405020304" pitchFamily="18" charset="0"/>
            </a:endParaRPr>
          </a:p>
          <a:p>
            <a:pPr marL="0" lvl="0" indent="0" algn="just" eaLnBrk="1" hangingPunct="1">
              <a:spcBef>
                <a:spcPct val="50000"/>
              </a:spcBef>
              <a:buChar char="-"/>
            </a:pPr>
            <a:r>
              <a:rPr lang="en-US" altLang="en-US" sz="2400" b="1" dirty="0">
                <a:solidFill>
                  <a:schemeClr val="accent2"/>
                </a:solidFill>
                <a:latin typeface="Times New Roman" panose="02020603050405020304" pitchFamily="18" charset="0"/>
              </a:rPr>
              <a:t> Giải thích sống giản dị là gì?</a:t>
            </a:r>
            <a:endParaRPr lang="en-US" altLang="en-US" sz="2400" b="1" dirty="0">
              <a:solidFill>
                <a:schemeClr val="accent2"/>
              </a:solidFill>
              <a:latin typeface="Times New Roman" panose="02020603050405020304" pitchFamily="18" charset="0"/>
            </a:endParaRPr>
          </a:p>
          <a:p>
            <a:pPr marL="0" lvl="0" indent="0" algn="just" eaLnBrk="1" hangingPunct="1">
              <a:spcBef>
                <a:spcPct val="50000"/>
              </a:spcBef>
              <a:buNone/>
            </a:pPr>
            <a:r>
              <a:rPr lang="en-US" altLang="en-US" sz="2400" dirty="0">
                <a:latin typeface="Times New Roman" panose="02020603050405020304" pitchFamily="18" charset="0"/>
              </a:rPr>
              <a:t>+Giản dị là cách sống không cầu kì, xa hoa, cách sống sao cho phù hợp với hoàn cảnh xã hội, hoàn cảnh cá nhân.</a:t>
            </a:r>
            <a:endParaRPr lang="en-US" altLang="en-US" sz="2400" dirty="0">
              <a:latin typeface="Times New Roman" panose="02020603050405020304" pitchFamily="18" charset="0"/>
            </a:endParaRPr>
          </a:p>
          <a:p>
            <a:pPr marL="0" lvl="0" indent="0" algn="just" eaLnBrk="1" hangingPunct="1">
              <a:spcBef>
                <a:spcPct val="50000"/>
              </a:spcBef>
              <a:buNone/>
            </a:pPr>
            <a:r>
              <a:rPr lang="en-US" altLang="en-US" sz="2400" dirty="0">
                <a:latin typeface="Times New Roman" panose="02020603050405020304" pitchFamily="18" charset="0"/>
              </a:rPr>
              <a:t>+Sự giản dị thể hiện ở nhiều khía cạnh: cách sử dụng vật chất, lời nói, cách hành sử, cử chỉ, cách thể hiện bản thân… </a:t>
            </a:r>
            <a:endParaRPr lang="en-US" altLang="en-US" sz="2400" dirty="0">
              <a:latin typeface="Times New Roman" panose="02020603050405020304" pitchFamily="18" charset="0"/>
            </a:endParaRPr>
          </a:p>
          <a:p>
            <a:pPr marL="0" lvl="0" indent="0" algn="just" eaLnBrk="1" hangingPunct="1">
              <a:spcBef>
                <a:spcPct val="50000"/>
              </a:spcBef>
              <a:buChar char="-"/>
            </a:pPr>
            <a:r>
              <a:rPr lang="en-US" altLang="en-US" sz="2400" b="1" dirty="0">
                <a:solidFill>
                  <a:schemeClr val="accent2"/>
                </a:solidFill>
                <a:latin typeface="Times New Roman" panose="02020603050405020304" pitchFamily="18" charset="0"/>
              </a:rPr>
              <a:t>Ý nghĩa của lối sống giản dị?</a:t>
            </a:r>
            <a:endParaRPr lang="en-US" altLang="en-US" sz="2400" b="1" dirty="0">
              <a:solidFill>
                <a:schemeClr val="accent2"/>
              </a:solidFill>
              <a:latin typeface="Times New Roman" panose="02020603050405020304" pitchFamily="18" charset="0"/>
            </a:endParaRPr>
          </a:p>
          <a:p>
            <a:pPr marL="0" lvl="0" indent="0" algn="just" eaLnBrk="1" hangingPunct="1">
              <a:spcBef>
                <a:spcPct val="50000"/>
              </a:spcBef>
              <a:buNone/>
            </a:pPr>
            <a:r>
              <a:rPr lang="en-US" altLang="en-US" sz="2400" dirty="0">
                <a:latin typeface="Times New Roman" panose="02020603050405020304" pitchFamily="18" charset="0"/>
              </a:rPr>
              <a:t>+ Giản dị là đức tính cần có ở mỗi con người.</a:t>
            </a:r>
            <a:endParaRPr lang="en-US" altLang="en-US" sz="2400" dirty="0">
              <a:latin typeface="Times New Roman" panose="02020603050405020304" pitchFamily="18" charset="0"/>
            </a:endParaRPr>
          </a:p>
          <a:p>
            <a:pPr marL="0" lvl="0" indent="0" algn="just" eaLnBrk="1" hangingPunct="1">
              <a:spcBef>
                <a:spcPct val="50000"/>
              </a:spcBef>
              <a:buNone/>
            </a:pPr>
            <a:r>
              <a:rPr lang="en-US" altLang="en-US" sz="2400" dirty="0">
                <a:latin typeface="Times New Roman" panose="02020603050405020304" pitchFamily="18" charset="0"/>
              </a:rPr>
              <a:t>+ Giúp mối quan hệ giữa người với người trở nên tốt đẹp hơn.</a:t>
            </a:r>
            <a:endParaRPr lang="en-US" altLang="en-US" sz="2400" dirty="0">
              <a:latin typeface="Times New Roman" panose="02020603050405020304" pitchFamily="18" charset="0"/>
            </a:endParaRPr>
          </a:p>
          <a:p>
            <a:pPr marL="0" lvl="0" indent="0" algn="just" eaLnBrk="1" hangingPunct="1">
              <a:spcBef>
                <a:spcPct val="50000"/>
              </a:spcBef>
              <a:buNone/>
            </a:pPr>
            <a:r>
              <a:rPr lang="en-US" altLang="en-US" sz="2400" dirty="0">
                <a:latin typeface="Times New Roman" panose="02020603050405020304" pitchFamily="18" charset="0"/>
              </a:rPr>
              <a:t>+ Được mọi người yêu quý, giúp đỡ, cảm thông.</a:t>
            </a:r>
            <a:endParaRPr lang="en-US" altLang="en-US" sz="2400" dirty="0">
              <a:latin typeface="Times New Roman" panose="02020603050405020304" pitchFamily="18" charset="0"/>
            </a:endParaRPr>
          </a:p>
          <a:p>
            <a:pPr marL="0" lvl="0" indent="0" algn="just" eaLnBrk="1" hangingPunct="1">
              <a:spcBef>
                <a:spcPct val="50000"/>
              </a:spcBef>
              <a:buChar char="-"/>
            </a:pPr>
            <a:r>
              <a:rPr lang="en-US" altLang="en-US" sz="2400" b="1" dirty="0">
                <a:solidFill>
                  <a:schemeClr val="accent2"/>
                </a:solidFill>
                <a:latin typeface="Times New Roman" panose="02020603050405020304" pitchFamily="18" charset="0"/>
              </a:rPr>
              <a:t>Liên hệ thực tế bản thân?</a:t>
            </a:r>
            <a:endParaRPr lang="en-US" altLang="en-US" sz="2400" b="1" dirty="0">
              <a:solidFill>
                <a:schemeClr val="accent2"/>
              </a:solidFill>
              <a:latin typeface="Times New Roman" panose="02020603050405020304" pitchFamily="18" charset="0"/>
            </a:endParaRPr>
          </a:p>
          <a:p>
            <a:pPr marL="0" lvl="0" indent="0" algn="just" eaLnBrk="1" hangingPunct="1">
              <a:spcBef>
                <a:spcPct val="50000"/>
              </a:spcBef>
              <a:buNone/>
            </a:pPr>
            <a:r>
              <a:rPr lang="en-US" altLang="en-US" sz="2400" dirty="0">
                <a:solidFill>
                  <a:schemeClr val="accent2"/>
                </a:solidFill>
                <a:latin typeface="Times New Roman" panose="02020603050405020304" pitchFamily="18" charset="0"/>
              </a:rPr>
              <a:t> </a:t>
            </a:r>
            <a:r>
              <a:rPr lang="en-US" altLang="en-US" sz="2400" dirty="0">
                <a:latin typeface="Times New Roman" panose="02020603050405020304" pitchFamily="18" charset="0"/>
              </a:rPr>
              <a:t>Là học sinh : + Ăn mặc giản dị đúng trang phục học sinh.</a:t>
            </a:r>
            <a:endParaRPr lang="en-US" altLang="en-US" sz="2400" dirty="0">
              <a:latin typeface="Times New Roman" panose="02020603050405020304" pitchFamily="18" charset="0"/>
            </a:endParaRPr>
          </a:p>
          <a:p>
            <a:pPr marL="0" lvl="0" indent="0" algn="just" eaLnBrk="1" hangingPunct="1">
              <a:spcBef>
                <a:spcPct val="50000"/>
              </a:spcBef>
              <a:buNone/>
            </a:pPr>
            <a:r>
              <a:rPr lang="en-US" altLang="en-US" sz="2400" dirty="0">
                <a:latin typeface="Times New Roman" panose="02020603050405020304" pitchFamily="18" charset="0"/>
              </a:rPr>
              <a:t>                       + Nói năng tế nhị không nói tục, chửi bậy,…</a:t>
            </a:r>
            <a:endParaRPr lang="en-US"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3315"/>
                                        </p:tgtEl>
                                        <p:attrNameLst>
                                          <p:attrName>style.visibility</p:attrName>
                                        </p:attrNameLst>
                                      </p:cBhvr>
                                      <p:to>
                                        <p:strVal val="visible"/>
                                      </p:to>
                                    </p:set>
                                    <p:anim calcmode="lin" valueType="num">
                                      <p:cBhvr>
                                        <p:cTn id="7" dur="500" fill="hold"/>
                                        <p:tgtEl>
                                          <p:spTgt spid="183315"/>
                                        </p:tgtEl>
                                        <p:attrNameLst>
                                          <p:attrName>ppt_w</p:attrName>
                                        </p:attrNameLst>
                                      </p:cBhvr>
                                      <p:tavLst>
                                        <p:tav tm="0">
                                          <p:val>
                                            <p:fltVal val="0,000000"/>
                                          </p:val>
                                        </p:tav>
                                        <p:tav tm="100000">
                                          <p:val>
                                            <p:strVal val="#ppt_w"/>
                                          </p:val>
                                        </p:tav>
                                      </p:tavLst>
                                    </p:anim>
                                    <p:anim calcmode="lin" valueType="num">
                                      <p:cBhvr>
                                        <p:cTn id="8" dur="500" fill="hold"/>
                                        <p:tgtEl>
                                          <p:spTgt spid="1833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7" name="Text Box 3" descr="Wide downward diagonal"/>
          <p:cNvSpPr txBox="1"/>
          <p:nvPr/>
        </p:nvSpPr>
        <p:spPr>
          <a:xfrm>
            <a:off x="3627438" y="320675"/>
            <a:ext cx="5668962" cy="584200"/>
          </a:xfrm>
          <a:prstGeom prst="rect">
            <a:avLst/>
          </a:prstGeom>
          <a:blipFill rotWithShape="0">
            <a:blip r:embed="rId1"/>
          </a:blipFill>
          <a:ln w="19050" cap="flat" cmpd="sng">
            <a:solidFill>
              <a:srgbClr val="FF0066"/>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b="1" dirty="0">
                <a:solidFill>
                  <a:srgbClr val="0000FF"/>
                </a:solidFill>
                <a:latin typeface="Times New Roman" panose="02020603050405020304" pitchFamily="18" charset="0"/>
              </a:rPr>
              <a:t>HƯỚNG DẪN HỌC Ở NHÀ:</a:t>
            </a:r>
            <a:endParaRPr lang="en-US" altLang="en-US" b="1" dirty="0">
              <a:solidFill>
                <a:srgbClr val="0000FF"/>
              </a:solidFill>
              <a:latin typeface="Times New Roman" panose="02020603050405020304" pitchFamily="18" charset="0"/>
            </a:endParaRPr>
          </a:p>
        </p:txBody>
      </p:sp>
      <p:sp>
        <p:nvSpPr>
          <p:cNvPr id="2" name="TextBox 1"/>
          <p:cNvSpPr txBox="1"/>
          <p:nvPr/>
        </p:nvSpPr>
        <p:spPr>
          <a:xfrm>
            <a:off x="701675" y="1508125"/>
            <a:ext cx="11155363" cy="30464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b="1" dirty="0">
                <a:latin typeface="Times New Roman" panose="02020603050405020304" pitchFamily="18" charset="0"/>
              </a:rPr>
              <a:t>- </a:t>
            </a:r>
            <a:r>
              <a:rPr lang="vi-VN" altLang="en-US" b="1" dirty="0">
                <a:latin typeface="Times New Roman" panose="02020603050405020304" pitchFamily="18" charset="0"/>
              </a:rPr>
              <a:t>Là học sinh, học tập đức tính giản dị của Bác, chúng ta cần phải làm gì ?</a:t>
            </a:r>
            <a:endParaRPr lang="en-GB" altLang="en-US" b="1" dirty="0">
              <a:latin typeface="Times New Roman" panose="02020603050405020304" pitchFamily="18" charset="0"/>
            </a:endParaRPr>
          </a:p>
          <a:p>
            <a:pPr marL="0" lvl="0" indent="0" algn="just">
              <a:spcBef>
                <a:spcPct val="0"/>
              </a:spcBef>
              <a:buNone/>
            </a:pPr>
            <a:r>
              <a:rPr lang="en-US" altLang="en-US" b="1" dirty="0">
                <a:latin typeface="Times New Roman" panose="02020603050405020304" pitchFamily="18" charset="0"/>
                <a:cs typeface="Times New Roman" panose="02020603050405020304" pitchFamily="18" charset="0"/>
              </a:rPr>
              <a:t>- Hãy sưu tầm những b</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i thơ, b</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i hát nói về đức tính giản dị của Bác.</a:t>
            </a:r>
            <a:endParaRPr lang="en-US" altLang="en-US" b="1" dirty="0">
              <a:latin typeface="Times New Roman" panose="02020603050405020304" pitchFamily="18" charset="0"/>
              <a:cs typeface="Times New Roman" panose="02020603050405020304" pitchFamily="18" charset="0"/>
            </a:endParaRPr>
          </a:p>
          <a:p>
            <a:pPr marL="0" lvl="0" indent="0" algn="just">
              <a:spcBef>
                <a:spcPct val="0"/>
              </a:spcBef>
            </a:pPr>
            <a:r>
              <a:rPr lang="en-US" altLang="en-US" b="1" dirty="0">
                <a:solidFill>
                  <a:srgbClr val="FF0000"/>
                </a:solidFill>
                <a:latin typeface="Times New Roman" panose="02020603050405020304" pitchFamily="18" charset="0"/>
                <a:cs typeface="Times New Roman" panose="02020603050405020304" pitchFamily="18" charset="0"/>
              </a:rPr>
              <a:t>B</a:t>
            </a:r>
            <a:r>
              <a:rPr lang="en-US" altLang="en-US" b="1" dirty="0">
                <a:solidFill>
                  <a:srgbClr val="FF0000"/>
                </a:solidFill>
                <a:latin typeface="Times New Roman" panose="02020603050405020304" pitchFamily="18" charset="0"/>
                <a:ea typeface="Times New Roman" panose="02020603050405020304" pitchFamily="18" charset="0"/>
              </a:rPr>
              <a:t>à</a:t>
            </a:r>
            <a:r>
              <a:rPr lang="en-US" altLang="en-US" b="1" dirty="0">
                <a:solidFill>
                  <a:srgbClr val="FF0000"/>
                </a:solidFill>
                <a:latin typeface="Times New Roman" panose="02020603050405020304" pitchFamily="18" charset="0"/>
                <a:cs typeface="Times New Roman" panose="02020603050405020304" pitchFamily="18" charset="0"/>
              </a:rPr>
              <a:t>i tập về nh</a:t>
            </a:r>
            <a:r>
              <a:rPr lang="en-US" altLang="en-US" b="1" dirty="0">
                <a:solidFill>
                  <a:srgbClr val="FF0000"/>
                </a:solidFill>
                <a:latin typeface="Times New Roman" panose="02020603050405020304" pitchFamily="18" charset="0"/>
                <a:ea typeface="Times New Roman" panose="02020603050405020304" pitchFamily="18" charset="0"/>
              </a:rPr>
              <a:t>à</a:t>
            </a:r>
            <a:r>
              <a:rPr lang="en-US" altLang="en-US" b="1" dirty="0">
                <a:solidFill>
                  <a:srgbClr val="FF0000"/>
                </a:solidFill>
                <a:latin typeface="Times New Roman" panose="02020603050405020304" pitchFamily="18" charset="0"/>
                <a:cs typeface="Times New Roman" panose="02020603050405020304" pitchFamily="18" charset="0"/>
              </a:rPr>
              <a:t> </a:t>
            </a:r>
            <a:endParaRPr lang="en-US" altLang="en-US" b="1" dirty="0">
              <a:solidFill>
                <a:srgbClr val="FF0000"/>
              </a:solidFill>
              <a:latin typeface="Times New Roman" panose="02020603050405020304" pitchFamily="18" charset="0"/>
              <a:cs typeface="Times New Roman" panose="02020603050405020304" pitchFamily="18" charset="0"/>
            </a:endParaRPr>
          </a:p>
          <a:p>
            <a:pPr marL="0" lvl="0" indent="0">
              <a:spcBef>
                <a:spcPct val="0"/>
              </a:spcBef>
              <a:buNone/>
            </a:pPr>
            <a:r>
              <a:rPr lang="en-US" altLang="en-US" dirty="0">
                <a:latin typeface="Times New Roman" panose="02020603050405020304" pitchFamily="18" charset="0"/>
              </a:rPr>
              <a:t>- Soạn bài: Ý nghĩa của văn chương</a:t>
            </a:r>
            <a:endParaRPr lang="en-US" altLang="en-US" dirty="0">
              <a:latin typeface="Times New Roman" panose="02020603050405020304" pitchFamily="18" charset="0"/>
            </a:endParaRPr>
          </a:p>
        </p:txBody>
      </p:sp>
      <p:pic>
        <p:nvPicPr>
          <p:cNvPr id="34820" name="Picture 20" descr="Tay viÕt "/>
          <p:cNvPicPr>
            <a:picLocks noChangeAspect="1"/>
          </p:cNvPicPr>
          <p:nvPr/>
        </p:nvPicPr>
        <p:blipFill>
          <a:blip r:embed="rId2"/>
          <a:stretch>
            <a:fillRect/>
          </a:stretch>
        </p:blipFill>
        <p:spPr>
          <a:xfrm rot="-1401974">
            <a:off x="10196513" y="349250"/>
            <a:ext cx="563562" cy="508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4.58333E-6 1.11111E-6 L -4.58333E-6 -0.07222 " pathEditMode="relative" rAng="0" ptsTypes="AA">
                                      <p:cBhvr>
                                        <p:cTn id="6" dur="250" accel="50000" decel="50000" autoRev="1" fill="hold">
                                          <p:stCondLst>
                                            <p:cond delay="0"/>
                                          </p:stCondLst>
                                        </p:cTn>
                                        <p:tgtEl>
                                          <p:spTgt spid="88067">
                                            <p:txEl>
                                              <p:charRg st="0" end="21"/>
                                            </p:txEl>
                                          </p:spTgt>
                                        </p:tgtEl>
                                        <p:attrNameLst>
                                          <p:attrName>ppt_x</p:attrName>
                                          <p:attrName>ppt_y</p:attrName>
                                        </p:attrNameLst>
                                      </p:cBhvr>
                                      <p:rCtr x="0" y="-3600"/>
                                    </p:animMotion>
                                    <p:animRot by="1500000">
                                      <p:cBhvr>
                                        <p:cTn id="7" dur="125" fill="hold">
                                          <p:stCondLst>
                                            <p:cond delay="0"/>
                                          </p:stCondLst>
                                        </p:cTn>
                                        <p:tgtEl>
                                          <p:spTgt spid="88067">
                                            <p:txEl>
                                              <p:charRg st="0" end="21"/>
                                            </p:txEl>
                                          </p:spTgt>
                                        </p:tgtEl>
                                        <p:attrNameLst>
                                          <p:attrName>r</p:attrName>
                                        </p:attrNameLst>
                                      </p:cBhvr>
                                    </p:animRot>
                                    <p:animRot by="-1500000">
                                      <p:cBhvr>
                                        <p:cTn id="8" dur="125" fill="hold">
                                          <p:stCondLst>
                                            <p:cond delay="125"/>
                                          </p:stCondLst>
                                        </p:cTn>
                                        <p:tgtEl>
                                          <p:spTgt spid="88067">
                                            <p:txEl>
                                              <p:charRg st="0" end="21"/>
                                            </p:txEl>
                                          </p:spTgt>
                                        </p:tgtEl>
                                        <p:attrNameLst>
                                          <p:attrName>r</p:attrName>
                                        </p:attrNameLst>
                                      </p:cBhvr>
                                    </p:animRot>
                                    <p:animRot by="-1500000">
                                      <p:cBhvr>
                                        <p:cTn id="9" dur="125" fill="hold">
                                          <p:stCondLst>
                                            <p:cond delay="250"/>
                                          </p:stCondLst>
                                        </p:cTn>
                                        <p:tgtEl>
                                          <p:spTgt spid="88067">
                                            <p:txEl>
                                              <p:charRg st="0" end="21"/>
                                            </p:txEl>
                                          </p:spTgt>
                                        </p:tgtEl>
                                        <p:attrNameLst>
                                          <p:attrName>r</p:attrName>
                                        </p:attrNameLst>
                                      </p:cBhvr>
                                    </p:animRot>
                                    <p:animRot by="1500000">
                                      <p:cBhvr>
                                        <p:cTn id="10" dur="125" fill="hold">
                                          <p:stCondLst>
                                            <p:cond delay="375"/>
                                          </p:stCondLst>
                                        </p:cTn>
                                        <p:tgtEl>
                                          <p:spTgt spid="88067">
                                            <p:txEl>
                                              <p:charRg st="0" end="21"/>
                                            </p:txEl>
                                          </p:spTgt>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charRg st="0" end="76"/>
                                            </p:txEl>
                                          </p:spTgt>
                                        </p:tgtEl>
                                        <p:attrNameLst>
                                          <p:attrName>style.visibility</p:attrName>
                                        </p:attrNameLst>
                                      </p:cBhvr>
                                      <p:to>
                                        <p:strVal val="visible"/>
                                      </p:to>
                                    </p:set>
                                    <p:anim calcmode="lin" valueType="num">
                                      <p:cBhvr additive="base">
                                        <p:cTn id="15" dur="500" fill="hold"/>
                                        <p:tgtEl>
                                          <p:spTgt spid="2">
                                            <p:txEl>
                                              <p:charRg st="0" end="7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charRg st="0" end="7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charRg st="76" end="146"/>
                                            </p:txEl>
                                          </p:spTgt>
                                        </p:tgtEl>
                                        <p:attrNameLst>
                                          <p:attrName>style.visibility</p:attrName>
                                        </p:attrNameLst>
                                      </p:cBhvr>
                                      <p:to>
                                        <p:strVal val="visible"/>
                                      </p:to>
                                    </p:set>
                                    <p:anim calcmode="lin" valueType="num">
                                      <p:cBhvr additive="base">
                                        <p:cTn id="19" dur="500" fill="hold"/>
                                        <p:tgtEl>
                                          <p:spTgt spid="2">
                                            <p:txEl>
                                              <p:charRg st="76" end="14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charRg st="76" end="14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charRg st="146" end="162"/>
                                            </p:txEl>
                                          </p:spTgt>
                                        </p:tgtEl>
                                        <p:attrNameLst>
                                          <p:attrName>style.visibility</p:attrName>
                                        </p:attrNameLst>
                                      </p:cBhvr>
                                      <p:to>
                                        <p:strVal val="visible"/>
                                      </p:to>
                                    </p:set>
                                    <p:anim calcmode="lin" valueType="num">
                                      <p:cBhvr additive="base">
                                        <p:cTn id="25" dur="500" fill="hold"/>
                                        <p:tgtEl>
                                          <p:spTgt spid="2">
                                            <p:txEl>
                                              <p:charRg st="146" end="16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charRg st="146" end="16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charRg st="162" end="197"/>
                                            </p:txEl>
                                          </p:spTgt>
                                        </p:tgtEl>
                                        <p:attrNameLst>
                                          <p:attrName>style.visibility</p:attrName>
                                        </p:attrNameLst>
                                      </p:cBhvr>
                                      <p:to>
                                        <p:strVal val="visible"/>
                                      </p:to>
                                    </p:set>
                                    <p:anim calcmode="lin" valueType="num">
                                      <p:cBhvr additive="base">
                                        <p:cTn id="31" dur="500" fill="hold"/>
                                        <p:tgtEl>
                                          <p:spTgt spid="2">
                                            <p:txEl>
                                              <p:charRg st="162" end="19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charRg st="162" end="19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blipFill>
        <a:effectLst/>
      </p:bgPr>
    </p:bg>
    <p:spTree>
      <p:nvGrpSpPr>
        <p:cNvPr id="1" name=""/>
        <p:cNvGrpSpPr/>
        <p:nvPr/>
      </p:nvGrpSpPr>
      <p:grpSpPr/>
      <p:sp>
        <p:nvSpPr>
          <p:cNvPr id="36866" name="WordArt 2" descr="Outlined diamond"/>
          <p:cNvSpPr>
            <a:spLocks noTextEdit="1"/>
          </p:cNvSpPr>
          <p:nvPr/>
        </p:nvSpPr>
        <p:spPr>
          <a:xfrm>
            <a:off x="2514600" y="1143000"/>
            <a:ext cx="7620000" cy="1295400"/>
          </a:xfrm>
          <a:prstGeom prst="rect">
            <a:avLst/>
          </a:prstGeom>
        </p:spPr>
        <p:txBody>
          <a:bodyPr wrap="none" fromWordArt="1">
            <a:prstTxWarp prst="textPlain">
              <a:avLst>
                <a:gd name="adj" fmla="val 50000"/>
              </a:avLst>
            </a:prstTxWarp>
            <a:normAutofit/>
          </a:bodyPr>
          <a:p>
            <a:pPr algn="ctr"/>
            <a:r>
              <a:rPr lang="en-US" sz="3600" b="1">
                <a:ln w="12700" cap="flat" cmpd="sng">
                  <a:solidFill>
                    <a:srgbClr val="0066FF"/>
                  </a:solidFill>
                  <a:prstDash val="solid"/>
                  <a:headEnd type="none" w="med" len="med"/>
                  <a:tailEnd type="none" w="med" len="med"/>
                </a:ln>
                <a:blipFill rotWithShape="0">
                  <a:blip r:embed="rId2"/>
                </a:blip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CHÚC CÁC EM HỌC TỐT !</a:t>
            </a:r>
            <a:endParaRPr lang="en-US" sz="3600" b="1">
              <a:ln w="12700" cap="flat" cmpd="sng">
                <a:solidFill>
                  <a:srgbClr val="0066FF"/>
                </a:solidFill>
                <a:prstDash val="solid"/>
                <a:headEnd type="none" w="med" len="med"/>
                <a:tailEnd type="none" w="med" len="med"/>
              </a:ln>
              <a:blipFill rotWithShape="0">
                <a:blip r:embed="rId2"/>
              </a:blip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sp>
        <p:nvSpPr>
          <p:cNvPr id="36867" name="WordArt 3"/>
          <p:cNvSpPr>
            <a:spLocks noTextEdit="1"/>
          </p:cNvSpPr>
          <p:nvPr/>
        </p:nvSpPr>
        <p:spPr>
          <a:xfrm>
            <a:off x="3854450" y="2667000"/>
            <a:ext cx="4298950" cy="1066800"/>
          </a:xfrm>
          <a:prstGeom prst="rect">
            <a:avLst/>
          </a:prstGeom>
        </p:spPr>
        <p:txBody>
          <a:bodyPr wrap="none" fromWordArt="1">
            <a:prstTxWarp prst="textFadeUp">
              <a:avLst>
                <a:gd name="adj" fmla="val 9991"/>
              </a:avLst>
            </a:prstTxWarp>
            <a:normAutofit/>
          </a:bodyPr>
          <a:p>
            <a:pPr algn="ctr"/>
            <a:r>
              <a:rPr lang="en-US" sz="3600" b="1">
                <a:ln w="12700" cap="flat" cmpd="sng">
                  <a:solidFill>
                    <a:srgbClr val="FF33CC"/>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5400000" scaled="1"/>
                  <a:tileRect/>
                </a:gradFill>
                <a:effectLst>
                  <a:outerShdw dist="35921" dir="2699999" sy="50000" rotWithShape="0">
                    <a:srgbClr val="875B0D">
                      <a:alpha val="70000"/>
                    </a:srgbClr>
                  </a:outerShdw>
                </a:effectLst>
                <a:latin typeface="Times New Roman" panose="02020603050405020304" pitchFamily="18" charset="0"/>
                <a:ea typeface="Times New Roman" panose="02020603050405020304" pitchFamily="18" charset="0"/>
              </a:rPr>
              <a:t>Hẹn gặp lại tiết sau nhé !</a:t>
            </a:r>
            <a:endParaRPr lang="en-US" sz="3600" b="1">
              <a:ln w="12700" cap="flat" cmpd="sng">
                <a:solidFill>
                  <a:srgbClr val="FF33CC"/>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5400000" scaled="1"/>
                <a:tileRect/>
              </a:gradFill>
              <a:effectLst>
                <a:outerShdw dist="35921" dir="2699999" sy="50000" rotWithShape="0">
                  <a:srgbClr val="875B0D">
                    <a:alpha val="70000"/>
                  </a:srgbClr>
                </a:outerShdw>
              </a:effectLst>
              <a:latin typeface="Times New Roman" panose="02020603050405020304" pitchFamily="18" charset="0"/>
              <a:ea typeface="Times New Roman" panose="02020603050405020304" pitchFamily="18" charset="0"/>
            </a:endParaRPr>
          </a:p>
        </p:txBody>
      </p:sp>
      <p:pic>
        <p:nvPicPr>
          <p:cNvPr id="36868" name="Picture 4" descr="NEWTRAIN"/>
          <p:cNvPicPr>
            <a:picLocks noChangeAspect="1"/>
          </p:cNvPicPr>
          <p:nvPr/>
        </p:nvPicPr>
        <p:blipFill>
          <a:blip r:embed="rId3"/>
          <a:stretch>
            <a:fillRect/>
          </a:stretch>
        </p:blipFill>
        <p:spPr>
          <a:xfrm>
            <a:off x="0" y="6248400"/>
            <a:ext cx="12192000" cy="609600"/>
          </a:xfrm>
          <a:prstGeom prst="rect">
            <a:avLst/>
          </a:prstGeom>
          <a:noFill/>
          <a:ln w="9525">
            <a:noFill/>
          </a:ln>
        </p:spPr>
      </p:pic>
      <p:pic>
        <p:nvPicPr>
          <p:cNvPr id="36869" name="Picture 5" descr="PIKACHU"/>
          <p:cNvPicPr>
            <a:picLocks noChangeAspect="1"/>
          </p:cNvPicPr>
          <p:nvPr/>
        </p:nvPicPr>
        <p:blipFill>
          <a:blip r:embed="rId4"/>
          <a:stretch>
            <a:fillRect/>
          </a:stretch>
        </p:blipFill>
        <p:spPr>
          <a:xfrm>
            <a:off x="9525000" y="6019800"/>
            <a:ext cx="1143000" cy="838200"/>
          </a:xfrm>
          <a:prstGeom prst="rect">
            <a:avLst/>
          </a:prstGeom>
          <a:noFill/>
          <a:ln w="9525">
            <a:noFill/>
          </a:ln>
        </p:spPr>
      </p:pic>
      <p:pic>
        <p:nvPicPr>
          <p:cNvPr id="36870" name="Picture 6" descr="nhacso"/>
          <p:cNvPicPr>
            <a:picLocks noChangeAspect="1"/>
          </p:cNvPicPr>
          <p:nvPr/>
        </p:nvPicPr>
        <p:blipFill>
          <a:blip r:embed="rId5"/>
          <a:stretch>
            <a:fillRect/>
          </a:stretch>
        </p:blipFill>
        <p:spPr>
          <a:xfrm>
            <a:off x="4449763" y="3962400"/>
            <a:ext cx="3200400" cy="2057400"/>
          </a:xfrm>
          <a:prstGeom prst="rect">
            <a:avLst/>
          </a:prstGeom>
          <a:noFill/>
          <a:ln w="9525">
            <a:noFill/>
          </a:ln>
        </p:spPr>
      </p:pic>
      <p:sp>
        <p:nvSpPr>
          <p:cNvPr id="162823" name="AutoShape 7"/>
          <p:cNvSpPr>
            <a:spLocks noChangeArrowheads="1"/>
          </p:cNvSpPr>
          <p:nvPr/>
        </p:nvSpPr>
        <p:spPr bwMode="auto">
          <a:xfrm rot="548499">
            <a:off x="1905000" y="334963"/>
            <a:ext cx="254000" cy="236538"/>
          </a:xfrm>
          <a:prstGeom prst="star5">
            <a:avLst/>
          </a:prstGeom>
          <a:solidFill>
            <a:srgbClr val="66FFCC"/>
          </a:solidFill>
          <a:ln w="28575">
            <a:solidFill>
              <a:srgbClr val="0099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62824" name="AutoShape 8"/>
          <p:cNvSpPr>
            <a:spLocks noChangeArrowheads="1"/>
          </p:cNvSpPr>
          <p:nvPr/>
        </p:nvSpPr>
        <p:spPr bwMode="auto">
          <a:xfrm rot="19645410">
            <a:off x="1981200" y="990600"/>
            <a:ext cx="304800" cy="228600"/>
          </a:xfrm>
          <a:prstGeom prst="star5">
            <a:avLst/>
          </a:prstGeom>
          <a:solidFill>
            <a:srgbClr val="FFFF00"/>
          </a:solidFill>
          <a:ln w="28575">
            <a:solidFill>
              <a:srgbClr val="0066FF"/>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62825" name="AutoShape 9"/>
          <p:cNvSpPr>
            <a:spLocks noChangeArrowheads="1"/>
          </p:cNvSpPr>
          <p:nvPr/>
        </p:nvSpPr>
        <p:spPr bwMode="auto">
          <a:xfrm>
            <a:off x="2286000" y="152400"/>
            <a:ext cx="228600" cy="228600"/>
          </a:xfrm>
          <a:prstGeom prst="star5">
            <a:avLst/>
          </a:prstGeom>
          <a:noFill/>
          <a:ln w="28575">
            <a:solidFill>
              <a:srgbClr val="FF0066"/>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62826" name="AutoShape 10"/>
          <p:cNvSpPr>
            <a:spLocks noChangeArrowheads="1"/>
          </p:cNvSpPr>
          <p:nvPr/>
        </p:nvSpPr>
        <p:spPr bwMode="auto">
          <a:xfrm rot="19645410">
            <a:off x="2286000" y="533400"/>
            <a:ext cx="228600" cy="228600"/>
          </a:xfrm>
          <a:prstGeom prst="star5">
            <a:avLst/>
          </a:prstGeom>
          <a:solidFill>
            <a:srgbClr val="FFFF00"/>
          </a:solidFill>
          <a:ln w="28575">
            <a:solidFill>
              <a:srgbClr val="FF00FF"/>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62827" name="AutoShape 11"/>
          <p:cNvSpPr>
            <a:spLocks noChangeArrowheads="1"/>
          </p:cNvSpPr>
          <p:nvPr/>
        </p:nvSpPr>
        <p:spPr bwMode="auto">
          <a:xfrm rot="548499">
            <a:off x="1752600" y="1295400"/>
            <a:ext cx="152400" cy="228600"/>
          </a:xfrm>
          <a:prstGeom prst="star5">
            <a:avLst/>
          </a:prstGeom>
          <a:solidFill>
            <a:srgbClr val="FF0066"/>
          </a:solidFill>
          <a:ln w="38100">
            <a:solidFill>
              <a:srgbClr val="FFFF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62828" name="AutoShape 12"/>
          <p:cNvSpPr>
            <a:spLocks noChangeArrowheads="1"/>
          </p:cNvSpPr>
          <p:nvPr/>
        </p:nvSpPr>
        <p:spPr bwMode="auto">
          <a:xfrm rot="20820323">
            <a:off x="1676400" y="762000"/>
            <a:ext cx="304800" cy="228600"/>
          </a:xfrm>
          <a:prstGeom prst="star5">
            <a:avLst/>
          </a:prstGeom>
          <a:noFill/>
          <a:ln w="28575">
            <a:solidFill>
              <a:srgbClr val="FF0066"/>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pic>
        <p:nvPicPr>
          <p:cNvPr id="162832" name="Bac-Ho-Mot-Tinh-Yeu-Bao-La,ThuHien.mp3">
            <a:hlinkClick r:id="" action="ppaction://media"/>
          </p:cNvPr>
          <p:cNvPicPr>
            <a:picLocks noRot="1" noChangeAspect="1"/>
          </p:cNvPicPr>
          <p:nvPr>
            <a:audioFile r:link="rId6"/>
            <p:extLst>
              <p:ext uri="{DAA4B4D4-6D71-4841-9C94-3DE7FCFB9230}">
                <p14:media xmlns:p14="http://schemas.microsoft.com/office/powerpoint/2010/main" r:link="rId7"/>
              </p:ext>
            </p:extLst>
          </p:nvPr>
        </p:nvPicPr>
        <p:blipFill>
          <a:blip r:embed="rId8"/>
          <a:stretch>
            <a:fillRect/>
          </a:stretch>
        </p:blipFill>
        <p:spPr>
          <a:xfrm>
            <a:off x="10118725" y="228600"/>
            <a:ext cx="304800" cy="304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6867"/>
                                        </p:tgtEl>
                                      </p:cBhvr>
                                    </p:animEffect>
                                    <p:animScale>
                                      <p:cBhvr>
                                        <p:cTn id="7" dur="250" autoRev="1" fill="hold"/>
                                        <p:tgtEl>
                                          <p:spTgt spid="36867"/>
                                        </p:tgtEl>
                                      </p:cBhvr>
                                      <p:by x="105000" y="105000"/>
                                    </p:animScale>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65955" fill="hold"/>
                                        <p:tgtEl>
                                          <p:spTgt spid="1628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6283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171" name="Text Box 8"/>
          <p:cNvSpPr txBox="1">
            <a:spLocks noChangeArrowheads="1"/>
          </p:cNvSpPr>
          <p:nvPr/>
        </p:nvSpPr>
        <p:spPr bwMode="auto">
          <a:xfrm>
            <a:off x="681355" y="868363"/>
            <a:ext cx="3017838" cy="5842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FF0000"/>
                </a:solidFill>
                <a:latin typeface="Times New Roman" panose="02020603050405020304" pitchFamily="18" charset="0"/>
                <a:cs typeface="Times New Roman" panose="02020603050405020304" pitchFamily="18" charset="0"/>
              </a:rPr>
              <a:t>2. Tác phẩm</a:t>
            </a:r>
            <a:r>
              <a:rPr lang="en-US" altLang="en-US" dirty="0">
                <a:solidFill>
                  <a:srgbClr val="FF0000"/>
                </a:solidFill>
                <a:latin typeface="Times New Roman" panose="02020603050405020304" pitchFamily="18" charset="0"/>
                <a:cs typeface="Times New Roman" panose="02020603050405020304" pitchFamily="18" charset="0"/>
              </a:rPr>
              <a:t> </a:t>
            </a:r>
            <a:endParaRPr lang="en-US" altLang="en-US" dirty="0">
              <a:solidFill>
                <a:srgbClr val="FF0000"/>
              </a:solidFill>
              <a:latin typeface="Times New Roman" panose="02020603050405020304" pitchFamily="18" charset="0"/>
              <a:ea typeface="Times New Roman" panose="02020603050405020304" pitchFamily="18" charset="0"/>
            </a:endParaRPr>
          </a:p>
        </p:txBody>
      </p:sp>
      <p:sp>
        <p:nvSpPr>
          <p:cNvPr id="8" name="Rectangle 7"/>
          <p:cNvSpPr/>
          <p:nvPr/>
        </p:nvSpPr>
        <p:spPr>
          <a:xfrm>
            <a:off x="2346960" y="1691640"/>
            <a:ext cx="9746615" cy="10763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b="1" dirty="0">
                <a:latin typeface="Times New Roman" panose="02020603050405020304" pitchFamily="18" charset="0"/>
                <a:cs typeface="Times New Roman" panose="02020603050405020304" pitchFamily="18" charset="0"/>
              </a:rPr>
              <a:t> Trích từ b</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i</a:t>
            </a:r>
            <a:r>
              <a:rPr lang="en-US" altLang="en-US" b="1" i="1" dirty="0">
                <a:solidFill>
                  <a:srgbClr val="0000FF"/>
                </a:solidFill>
                <a:latin typeface="Times New Roman" panose="02020603050405020304" pitchFamily="18" charset="0"/>
                <a:cs typeface="Times New Roman" panose="02020603050405020304" pitchFamily="18" charset="0"/>
              </a:rPr>
              <a:t>: “Chủ tịch Hồ Chí Minh, tinh hoa v</a:t>
            </a:r>
            <a:r>
              <a:rPr lang="en-US" altLang="en-US" b="1" i="1" dirty="0">
                <a:solidFill>
                  <a:srgbClr val="0000FF"/>
                </a:solidFill>
                <a:latin typeface="Times New Roman" panose="02020603050405020304" pitchFamily="18" charset="0"/>
                <a:ea typeface="Times New Roman" panose="02020603050405020304" pitchFamily="18" charset="0"/>
              </a:rPr>
              <a:t>à</a:t>
            </a:r>
            <a:r>
              <a:rPr lang="en-US" altLang="en-US" b="1" i="1" dirty="0">
                <a:solidFill>
                  <a:srgbClr val="0000FF"/>
                </a:solidFill>
                <a:latin typeface="Times New Roman" panose="02020603050405020304" pitchFamily="18" charset="0"/>
                <a:cs typeface="Times New Roman" panose="02020603050405020304" pitchFamily="18" charset="0"/>
              </a:rPr>
              <a:t> khí phách của dân tộc, lương tâm của thời đại”.</a:t>
            </a:r>
            <a:endParaRPr lang="en-US" altLang="en-US" i="1" dirty="0">
              <a:solidFill>
                <a:srgbClr val="0000FF"/>
              </a:solidFill>
              <a:latin typeface="Times New Roman" panose="02020603050405020304" pitchFamily="18" charset="0"/>
              <a:ea typeface="Times New Roman" panose="02020603050405020304" pitchFamily="18" charset="0"/>
            </a:endParaRPr>
          </a:p>
        </p:txBody>
      </p:sp>
      <p:sp>
        <p:nvSpPr>
          <p:cNvPr id="9" name="Rectangle 8"/>
          <p:cNvSpPr/>
          <p:nvPr/>
        </p:nvSpPr>
        <p:spPr>
          <a:xfrm>
            <a:off x="541655" y="2767965"/>
            <a:ext cx="2060575"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FF0000"/>
                </a:solidFill>
                <a:latin typeface="Times New Roman" panose="02020603050405020304" pitchFamily="18" charset="0"/>
                <a:cs typeface="Times New Roman" panose="02020603050405020304" pitchFamily="18" charset="0"/>
              </a:rPr>
              <a:t>- Thể loại: </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10" name="Rectangle 9"/>
          <p:cNvSpPr/>
          <p:nvPr/>
        </p:nvSpPr>
        <p:spPr>
          <a:xfrm>
            <a:off x="609283" y="1691323"/>
            <a:ext cx="1961515"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FF0000"/>
                </a:solidFill>
                <a:latin typeface="Times New Roman" panose="02020603050405020304" pitchFamily="18" charset="0"/>
                <a:cs typeface="Times New Roman" panose="02020603050405020304" pitchFamily="18" charset="0"/>
              </a:rPr>
              <a:t>- Xuất xứ:</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2438083" y="2767965"/>
            <a:ext cx="199009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latin typeface="Times New Roman" panose="02020603050405020304" pitchFamily="18" charset="0"/>
                <a:cs typeface="Times New Roman" panose="02020603050405020304" pitchFamily="18" charset="0"/>
              </a:rPr>
              <a:t>Nghị luận </a:t>
            </a:r>
            <a:endParaRPr lang="en-US" altLang="en-US" b="1" dirty="0">
              <a:latin typeface="Times New Roman" panose="02020603050405020304" pitchFamily="18" charset="0"/>
              <a:ea typeface="Times New Roman" panose="02020603050405020304" pitchFamily="18" charset="0"/>
            </a:endParaRPr>
          </a:p>
        </p:txBody>
      </p:sp>
      <p:pic>
        <p:nvPicPr>
          <p:cNvPr id="14" name="Picture 20" descr="Tay viÕt "/>
          <p:cNvPicPr>
            <a:picLocks noChangeAspect="1"/>
          </p:cNvPicPr>
          <p:nvPr/>
        </p:nvPicPr>
        <p:blipFill>
          <a:blip r:embed="rId2"/>
          <a:stretch>
            <a:fillRect/>
          </a:stretch>
        </p:blipFill>
        <p:spPr>
          <a:xfrm rot="-1401974">
            <a:off x="9336723" y="518478"/>
            <a:ext cx="804862" cy="1290637"/>
          </a:xfrm>
          <a:prstGeom prst="rect">
            <a:avLst/>
          </a:prstGeom>
          <a:noFill/>
          <a:ln w="9525">
            <a:noFill/>
          </a:ln>
        </p:spPr>
      </p:pic>
      <p:sp>
        <p:nvSpPr>
          <p:cNvPr id="2" name="TextBox 1"/>
          <p:cNvSpPr txBox="1"/>
          <p:nvPr/>
        </p:nvSpPr>
        <p:spPr>
          <a:xfrm>
            <a:off x="792163" y="3245803"/>
            <a:ext cx="7200900"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dirty="0">
                <a:latin typeface="Times New Roman" panose="02020603050405020304" pitchFamily="18" charset="0"/>
              </a:rPr>
              <a:t>Vấn đề nghị luận: Đức tính giản dị của Bác Hồ.</a:t>
            </a:r>
            <a:endParaRPr lang="en-US" altLang="en-US" sz="2800" dirty="0">
              <a:latin typeface="Times New Roman" panose="02020603050405020304" pitchFamily="18" charset="0"/>
            </a:endParaRPr>
          </a:p>
        </p:txBody>
      </p:sp>
      <p:sp>
        <p:nvSpPr>
          <p:cNvPr id="3" name="Thought Bubble: Cloud 2"/>
          <p:cNvSpPr/>
          <p:nvPr/>
        </p:nvSpPr>
        <p:spPr>
          <a:xfrm>
            <a:off x="2803843" y="1600200"/>
            <a:ext cx="9437688" cy="458311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800" b="0" i="0" u="none" strike="noStrike" kern="1200" cap="none" spc="0" normalizeH="0" baseline="0" noProof="0" dirty="0" err="1" smtClean="0">
                <a:ln>
                  <a:noFill/>
                </a:ln>
                <a:solidFill>
                  <a:srgbClr val="FF0000"/>
                </a:solidFill>
                <a:effectLst/>
                <a:uLnTx/>
                <a:uFillTx/>
                <a:latin typeface="+mn-lt"/>
                <a:ea typeface="+mn-ea"/>
                <a:cs typeface="+mn-cs"/>
              </a:rPr>
              <a:t>Em</a:t>
            </a:r>
            <a:r>
              <a:rPr kumimoji="0" lang="en-US" sz="48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4800" b="0" i="0" u="none" strike="noStrike" kern="1200" cap="none" spc="0" normalizeH="0" baseline="0" noProof="0" dirty="0" err="1" smtClean="0">
                <a:ln>
                  <a:noFill/>
                </a:ln>
                <a:solidFill>
                  <a:srgbClr val="FF0000"/>
                </a:solidFill>
                <a:effectLst/>
                <a:uLnTx/>
                <a:uFillTx/>
                <a:latin typeface="+mn-lt"/>
                <a:ea typeface="+mn-ea"/>
                <a:cs typeface="+mn-cs"/>
              </a:rPr>
              <a:t>hãy</a:t>
            </a:r>
            <a:r>
              <a:rPr kumimoji="0" lang="en-US" sz="48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4800" b="0" i="0" u="none" strike="noStrike" kern="1200" cap="none" spc="0" normalizeH="0" baseline="0" noProof="0" dirty="0" err="1">
                <a:ln>
                  <a:noFill/>
                </a:ln>
                <a:solidFill>
                  <a:srgbClr val="FF0000"/>
                </a:solidFill>
                <a:effectLst/>
                <a:uLnTx/>
                <a:uFillTx/>
                <a:latin typeface="+mn-lt"/>
                <a:ea typeface="+mn-ea"/>
                <a:cs typeface="+mn-cs"/>
              </a:rPr>
              <a:t>cho</a:t>
            </a:r>
            <a:r>
              <a:rPr kumimoji="0" lang="en-US" sz="4800" b="0" i="0" u="none" strike="noStrike" kern="1200" cap="none" spc="0" normalizeH="0" baseline="0" noProof="0" dirty="0">
                <a:ln>
                  <a:noFill/>
                </a:ln>
                <a:solidFill>
                  <a:srgbClr val="FF0000"/>
                </a:solidFill>
                <a:effectLst/>
                <a:uLnTx/>
                <a:uFillTx/>
                <a:latin typeface="+mn-lt"/>
                <a:ea typeface="+mn-ea"/>
                <a:cs typeface="+mn-cs"/>
              </a:rPr>
              <a:t> </a:t>
            </a:r>
            <a:r>
              <a:rPr kumimoji="0" lang="en-US" sz="4800" b="0" i="0" u="none" strike="noStrike" kern="1200" cap="none" spc="0" normalizeH="0" baseline="0" noProof="0" dirty="0" err="1">
                <a:ln>
                  <a:noFill/>
                </a:ln>
                <a:solidFill>
                  <a:srgbClr val="FF0000"/>
                </a:solidFill>
                <a:effectLst/>
                <a:uLnTx/>
                <a:uFillTx/>
                <a:latin typeface="+mn-lt"/>
                <a:ea typeface="+mn-ea"/>
                <a:cs typeface="+mn-cs"/>
              </a:rPr>
              <a:t>biết</a:t>
            </a:r>
            <a:r>
              <a:rPr kumimoji="0" lang="en-US" sz="4800" b="0" i="0" u="none" strike="noStrike" kern="1200" cap="none" spc="0" normalizeH="0" baseline="0" noProof="0" dirty="0">
                <a:ln>
                  <a:noFill/>
                </a:ln>
                <a:solidFill>
                  <a:srgbClr val="FF0000"/>
                </a:solidFill>
                <a:effectLst/>
                <a:uLnTx/>
                <a:uFillTx/>
                <a:latin typeface="+mn-lt"/>
                <a:ea typeface="+mn-ea"/>
                <a:cs typeface="+mn-cs"/>
              </a:rPr>
              <a:t> </a:t>
            </a:r>
            <a:r>
              <a:rPr kumimoji="0" lang="en-US" sz="4800" b="0" i="0" u="none" strike="noStrike" kern="1200" cap="none" spc="0" normalizeH="0" baseline="0" noProof="0" dirty="0" err="1">
                <a:ln>
                  <a:noFill/>
                </a:ln>
                <a:solidFill>
                  <a:srgbClr val="FF0000"/>
                </a:solidFill>
                <a:effectLst/>
                <a:uLnTx/>
                <a:uFillTx/>
                <a:latin typeface="+mn-lt"/>
                <a:ea typeface="+mn-ea"/>
                <a:cs typeface="+mn-cs"/>
              </a:rPr>
              <a:t>xuất</a:t>
            </a:r>
            <a:r>
              <a:rPr kumimoji="0" lang="en-US" sz="4800" b="0" i="0" u="none" strike="noStrike" kern="1200" cap="none" spc="0" normalizeH="0" baseline="0" noProof="0" dirty="0">
                <a:ln>
                  <a:noFill/>
                </a:ln>
                <a:solidFill>
                  <a:srgbClr val="FF0000"/>
                </a:solidFill>
                <a:effectLst/>
                <a:uLnTx/>
                <a:uFillTx/>
                <a:latin typeface="+mn-lt"/>
                <a:ea typeface="+mn-ea"/>
                <a:cs typeface="+mn-cs"/>
              </a:rPr>
              <a:t> </a:t>
            </a:r>
            <a:r>
              <a:rPr kumimoji="0" lang="en-US" sz="4800" b="0" i="0" u="none" strike="noStrike" kern="1200" cap="none" spc="0" normalizeH="0" baseline="0" noProof="0" dirty="0" err="1">
                <a:ln>
                  <a:noFill/>
                </a:ln>
                <a:solidFill>
                  <a:srgbClr val="FF0000"/>
                </a:solidFill>
                <a:effectLst/>
                <a:uLnTx/>
                <a:uFillTx/>
                <a:latin typeface="+mn-lt"/>
                <a:ea typeface="+mn-ea"/>
                <a:cs typeface="+mn-cs"/>
              </a:rPr>
              <a:t>xứ</a:t>
            </a:r>
            <a:r>
              <a:rPr kumimoji="0" lang="en-US" sz="4800" b="0" i="0" u="none" strike="noStrike" kern="1200" cap="none" spc="0" normalizeH="0" baseline="0" noProof="0" dirty="0">
                <a:ln>
                  <a:noFill/>
                </a:ln>
                <a:solidFill>
                  <a:srgbClr val="FF0000"/>
                </a:solidFill>
                <a:effectLst/>
                <a:uLnTx/>
                <a:uFillTx/>
                <a:latin typeface="+mn-lt"/>
                <a:ea typeface="+mn-ea"/>
                <a:cs typeface="+mn-cs"/>
              </a:rPr>
              <a:t> </a:t>
            </a:r>
            <a:r>
              <a:rPr kumimoji="0" lang="en-US" sz="4800" b="0" i="0" u="none" strike="noStrike" kern="1200" cap="none" spc="0" normalizeH="0" baseline="0" noProof="0" dirty="0" err="1">
                <a:ln>
                  <a:noFill/>
                </a:ln>
                <a:solidFill>
                  <a:srgbClr val="FF0000"/>
                </a:solidFill>
                <a:effectLst/>
                <a:uLnTx/>
                <a:uFillTx/>
                <a:latin typeface="+mn-lt"/>
                <a:ea typeface="+mn-ea"/>
                <a:cs typeface="+mn-cs"/>
              </a:rPr>
              <a:t>của</a:t>
            </a:r>
            <a:r>
              <a:rPr kumimoji="0" lang="en-US" sz="4800" b="0" i="0" u="none" strike="noStrike" kern="1200" cap="none" spc="0" normalizeH="0" baseline="0" noProof="0" dirty="0">
                <a:ln>
                  <a:noFill/>
                </a:ln>
                <a:solidFill>
                  <a:srgbClr val="FF0000"/>
                </a:solidFill>
                <a:effectLst/>
                <a:uLnTx/>
                <a:uFillTx/>
                <a:latin typeface="+mn-lt"/>
                <a:ea typeface="+mn-ea"/>
                <a:cs typeface="+mn-cs"/>
              </a:rPr>
              <a:t> </a:t>
            </a:r>
            <a:r>
              <a:rPr kumimoji="0" lang="en-US" sz="4800" b="0" i="0" u="none" strike="noStrike" kern="1200" cap="none" spc="0" normalizeH="0" baseline="0" noProof="0" dirty="0" err="1">
                <a:ln>
                  <a:noFill/>
                </a:ln>
                <a:solidFill>
                  <a:srgbClr val="FF0000"/>
                </a:solidFill>
                <a:effectLst/>
                <a:uLnTx/>
                <a:uFillTx/>
                <a:latin typeface="+mn-lt"/>
                <a:ea typeface="+mn-ea"/>
                <a:cs typeface="+mn-cs"/>
              </a:rPr>
              <a:t>đoạn</a:t>
            </a:r>
            <a:r>
              <a:rPr kumimoji="0" lang="en-US" sz="4800" b="0" i="0" u="none" strike="noStrike" kern="1200" cap="none" spc="0" normalizeH="0" baseline="0" noProof="0" dirty="0">
                <a:ln>
                  <a:noFill/>
                </a:ln>
                <a:solidFill>
                  <a:srgbClr val="FF0000"/>
                </a:solidFill>
                <a:effectLst/>
                <a:uLnTx/>
                <a:uFillTx/>
                <a:latin typeface="+mn-lt"/>
                <a:ea typeface="+mn-ea"/>
                <a:cs typeface="+mn-cs"/>
              </a:rPr>
              <a:t> </a:t>
            </a:r>
            <a:r>
              <a:rPr kumimoji="0" lang="en-US" sz="4800" b="0" i="0" u="none" strike="noStrike" kern="1200" cap="none" spc="0" normalizeH="0" baseline="0" noProof="0" dirty="0" err="1">
                <a:ln>
                  <a:noFill/>
                </a:ln>
                <a:solidFill>
                  <a:srgbClr val="FF0000"/>
                </a:solidFill>
                <a:effectLst/>
                <a:uLnTx/>
                <a:uFillTx/>
                <a:latin typeface="+mn-lt"/>
                <a:ea typeface="+mn-ea"/>
                <a:cs typeface="+mn-cs"/>
              </a:rPr>
              <a:t>trích</a:t>
            </a:r>
            <a:r>
              <a:rPr kumimoji="0" lang="en-US" sz="4800" b="0" i="0" u="none" strike="noStrike" kern="1200" cap="none" spc="0" normalizeH="0" baseline="0" noProof="0" dirty="0">
                <a:ln>
                  <a:noFill/>
                </a:ln>
                <a:solidFill>
                  <a:srgbClr val="FF0000"/>
                </a:solidFill>
                <a:effectLst/>
                <a:uLnTx/>
                <a:uFillTx/>
                <a:latin typeface="+mn-lt"/>
                <a:ea typeface="+mn-ea"/>
                <a:cs typeface="+mn-cs"/>
              </a:rPr>
              <a:t>?</a:t>
            </a:r>
            <a:endParaRPr kumimoji="0" lang="en-US" sz="48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3" presetClass="exit" presetSubtype="32" fill="hold" grpId="1" nodeType="clickEffect">
                                  <p:stCondLst>
                                    <p:cond delay="0"/>
                                  </p:stCondLst>
                                  <p:childTnLst>
                                    <p:animEffect transition="out" filter="plus(out)">
                                      <p:cBhvr>
                                        <p:cTn id="30" dur="2000"/>
                                        <p:tgtEl>
                                          <p:spTgt spid="3"/>
                                        </p:tgtEl>
                                      </p:cBhvr>
                                    </p:animEffect>
                                    <p:set>
                                      <p:cBhvr>
                                        <p:cTn id="31" dur="1" fill="hold">
                                          <p:stCondLst>
                                            <p:cond delay="19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circle(in)">
                                      <p:cBhvr>
                                        <p:cTn id="5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ldLvl="0" animBg="1"/>
      <p:bldP spid="8" grpId="0"/>
      <p:bldP spid="9" grpId="0"/>
      <p:bldP spid="10" grpId="0"/>
      <p:bldP spid="11" grpId="0"/>
      <p:bldP spid="2" grpId="0"/>
      <p:bldP spid="3" grpId="0" bldLvl="0" animBg="1"/>
      <p:bldP spid="3"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Text Box 2"/>
          <p:cNvSpPr txBox="1"/>
          <p:nvPr/>
        </p:nvSpPr>
        <p:spPr>
          <a:xfrm>
            <a:off x="1706563" y="2441575"/>
            <a:ext cx="4481512" cy="1077913"/>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latin typeface="Times New Roman" panose="02020603050405020304" pitchFamily="18" charset="0"/>
              </a:rPr>
              <a:t>Phần 1: Từ đầu đến “tuyệt đẹp”.</a:t>
            </a:r>
            <a:endParaRPr lang="en-US" altLang="en-US" dirty="0">
              <a:latin typeface="Times New Roman" panose="02020603050405020304" pitchFamily="18" charset="0"/>
            </a:endParaRPr>
          </a:p>
        </p:txBody>
      </p:sp>
      <p:sp>
        <p:nvSpPr>
          <p:cNvPr id="65539" name="Text Box 3"/>
          <p:cNvSpPr txBox="1"/>
          <p:nvPr/>
        </p:nvSpPr>
        <p:spPr>
          <a:xfrm>
            <a:off x="6373813" y="4208463"/>
            <a:ext cx="4297362" cy="1570037"/>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0000FF"/>
                </a:solidFill>
                <a:latin typeface="Times New Roman" panose="02020603050405020304" pitchFamily="18" charset="0"/>
              </a:rPr>
              <a:t>Những biểu hiện về đức tính giản dị của Bác.</a:t>
            </a:r>
            <a:endParaRPr lang="en-US" altLang="en-US" b="1" dirty="0">
              <a:solidFill>
                <a:srgbClr val="0000FF"/>
              </a:solidFill>
              <a:latin typeface="Times New Roman" panose="02020603050405020304" pitchFamily="18" charset="0"/>
            </a:endParaRPr>
          </a:p>
        </p:txBody>
      </p:sp>
      <p:sp>
        <p:nvSpPr>
          <p:cNvPr id="65540" name="Line 4"/>
          <p:cNvSpPr/>
          <p:nvPr/>
        </p:nvSpPr>
        <p:spPr>
          <a:xfrm flipH="1">
            <a:off x="3976688" y="1309688"/>
            <a:ext cx="2027237" cy="1006475"/>
          </a:xfrm>
          <a:prstGeom prst="line">
            <a:avLst/>
          </a:prstGeom>
          <a:ln w="28575" cap="flat" cmpd="sng">
            <a:solidFill>
              <a:srgbClr val="006600"/>
            </a:solidFill>
            <a:prstDash val="solid"/>
            <a:headEnd type="none" w="med" len="med"/>
            <a:tailEnd type="triangle" w="med" len="med"/>
          </a:ln>
        </p:spPr>
      </p:sp>
      <p:sp>
        <p:nvSpPr>
          <p:cNvPr id="65541" name="Line 5"/>
          <p:cNvSpPr/>
          <p:nvPr/>
        </p:nvSpPr>
        <p:spPr>
          <a:xfrm>
            <a:off x="6019800" y="1333500"/>
            <a:ext cx="1920875" cy="1006475"/>
          </a:xfrm>
          <a:prstGeom prst="line">
            <a:avLst/>
          </a:prstGeom>
          <a:ln w="28575" cap="flat" cmpd="sng">
            <a:solidFill>
              <a:srgbClr val="006600"/>
            </a:solidFill>
            <a:prstDash val="solid"/>
            <a:headEnd type="none" w="med" len="med"/>
            <a:tailEnd type="triangle" w="med" len="med"/>
          </a:ln>
        </p:spPr>
      </p:sp>
      <p:sp>
        <p:nvSpPr>
          <p:cNvPr id="65542" name="Text Box 6"/>
          <p:cNvSpPr txBox="1"/>
          <p:nvPr/>
        </p:nvSpPr>
        <p:spPr>
          <a:xfrm>
            <a:off x="1706563" y="581025"/>
            <a:ext cx="8596312" cy="708025"/>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4000" b="1" dirty="0">
                <a:solidFill>
                  <a:srgbClr val="FF0000"/>
                </a:solidFill>
                <a:latin typeface="Times New Roman" panose="02020603050405020304" pitchFamily="18" charset="0"/>
              </a:rPr>
              <a:t>Đức tính giản dị của Bác Hồ </a:t>
            </a:r>
            <a:endParaRPr lang="en-US" altLang="en-US" sz="4000" b="1" dirty="0">
              <a:solidFill>
                <a:srgbClr val="FF0000"/>
              </a:solidFill>
              <a:latin typeface="Times New Roman" panose="02020603050405020304" pitchFamily="18" charset="0"/>
            </a:endParaRPr>
          </a:p>
        </p:txBody>
      </p:sp>
      <p:sp>
        <p:nvSpPr>
          <p:cNvPr id="65543" name="Rectangle 7"/>
          <p:cNvSpPr/>
          <p:nvPr/>
        </p:nvSpPr>
        <p:spPr>
          <a:xfrm>
            <a:off x="1711325" y="4160838"/>
            <a:ext cx="4205288" cy="2309812"/>
          </a:xfrm>
          <a:prstGeom prst="rect">
            <a:avLst/>
          </a:prstGeom>
          <a:noFill/>
          <a:ln w="28575" cap="flat" cmpd="sng">
            <a:solidFill>
              <a:srgbClr val="660066"/>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0000FF"/>
                </a:solidFill>
                <a:latin typeface="Times New Roman" panose="02020603050405020304" pitchFamily="18" charset="0"/>
              </a:rPr>
              <a:t>Nhận định chung về đức tính giản dị của Bác.</a:t>
            </a:r>
            <a:endParaRPr lang="en-US" altLang="en-US" b="1" dirty="0">
              <a:solidFill>
                <a:srgbClr val="0000FF"/>
              </a:solidFill>
              <a:latin typeface="Times New Roman" panose="02020603050405020304" pitchFamily="18" charset="0"/>
            </a:endParaRPr>
          </a:p>
          <a:p>
            <a:pPr marL="0" lvl="0" indent="0" eaLnBrk="1" hangingPunct="1">
              <a:spcBef>
                <a:spcPct val="50000"/>
              </a:spcBef>
              <a:buNone/>
            </a:pPr>
            <a:endParaRPr lang="en-US" altLang="en-US" b="1" dirty="0">
              <a:solidFill>
                <a:srgbClr val="0000FF"/>
              </a:solidFill>
              <a:latin typeface="Times New Roman" panose="02020603050405020304" pitchFamily="18" charset="0"/>
            </a:endParaRPr>
          </a:p>
        </p:txBody>
      </p:sp>
      <p:sp>
        <p:nvSpPr>
          <p:cNvPr id="65545" name="Line 9"/>
          <p:cNvSpPr/>
          <p:nvPr/>
        </p:nvSpPr>
        <p:spPr>
          <a:xfrm>
            <a:off x="3535363" y="3611563"/>
            <a:ext cx="0" cy="457200"/>
          </a:xfrm>
          <a:prstGeom prst="line">
            <a:avLst/>
          </a:prstGeom>
          <a:ln w="57150" cap="flat" cmpd="sng">
            <a:solidFill>
              <a:schemeClr val="tx1"/>
            </a:solidFill>
            <a:prstDash val="solid"/>
            <a:headEnd type="none" w="med" len="med"/>
            <a:tailEnd type="triangle" w="med" len="med"/>
          </a:ln>
        </p:spPr>
      </p:sp>
      <p:sp>
        <p:nvSpPr>
          <p:cNvPr id="65546" name="Line 10"/>
          <p:cNvSpPr/>
          <p:nvPr/>
        </p:nvSpPr>
        <p:spPr>
          <a:xfrm>
            <a:off x="8382000" y="3565525"/>
            <a:ext cx="0" cy="503238"/>
          </a:xfrm>
          <a:prstGeom prst="line">
            <a:avLst/>
          </a:prstGeom>
          <a:ln w="57150" cap="flat" cmpd="sng">
            <a:solidFill>
              <a:schemeClr val="tx1"/>
            </a:solidFill>
            <a:prstDash val="solid"/>
            <a:headEnd type="none" w="med" len="med"/>
            <a:tailEnd type="triangle" w="med" len="med"/>
          </a:ln>
        </p:spPr>
      </p:sp>
      <p:sp>
        <p:nvSpPr>
          <p:cNvPr id="65550" name="Text Box 14"/>
          <p:cNvSpPr txBox="1"/>
          <p:nvPr/>
        </p:nvSpPr>
        <p:spPr>
          <a:xfrm>
            <a:off x="6370638" y="2455863"/>
            <a:ext cx="3932237" cy="585787"/>
          </a:xfrm>
          <a:prstGeom prst="rect">
            <a:avLst/>
          </a:prstGeom>
          <a:noFill/>
          <a:ln w="28575" cap="flat" cmpd="sng">
            <a:solidFill>
              <a:srgbClr val="6600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latin typeface="Times New Roman" panose="02020603050405020304" pitchFamily="18" charset="0"/>
              </a:rPr>
              <a:t>Phần 2: Phần còn lại</a:t>
            </a:r>
            <a:r>
              <a:rPr lang="en-US" altLang="en-US" dirty="0">
                <a:latin typeface="Times New Roman" panose="02020603050405020304" pitchFamily="18" charset="0"/>
              </a:rPr>
              <a:t> </a:t>
            </a:r>
            <a:endParaRPr lang="en-US" altLang="en-US" dirty="0">
              <a:latin typeface="Times New Roman" panose="02020603050405020304" pitchFamily="18" charset="0"/>
            </a:endParaRPr>
          </a:p>
        </p:txBody>
      </p:sp>
      <p:sp>
        <p:nvSpPr>
          <p:cNvPr id="12299" name="TextBox 1"/>
          <p:cNvSpPr txBox="1"/>
          <p:nvPr/>
        </p:nvSpPr>
        <p:spPr>
          <a:xfrm>
            <a:off x="152400" y="7938"/>
            <a:ext cx="22860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dirty="0">
                <a:solidFill>
                  <a:srgbClr val="FF0000"/>
                </a:solidFill>
                <a:latin typeface="Times New Roman" panose="02020603050405020304" pitchFamily="18" charset="0"/>
              </a:rPr>
              <a:t>- Bố cục</a:t>
            </a:r>
            <a:endParaRPr lang="en-US" altLang="en-US" b="1" dirty="0">
              <a:solidFill>
                <a:srgbClr val="FF0000"/>
              </a:solidFill>
              <a:latin typeface="Times New Roman" panose="02020603050405020304" pitchFamily="18" charset="0"/>
            </a:endParaRPr>
          </a:p>
        </p:txBody>
      </p:sp>
      <p:pic>
        <p:nvPicPr>
          <p:cNvPr id="12300" name="Picture 20" descr="Tay viÕt "/>
          <p:cNvPicPr>
            <a:picLocks noChangeAspect="1"/>
          </p:cNvPicPr>
          <p:nvPr/>
        </p:nvPicPr>
        <p:blipFill>
          <a:blip r:embed="rId1"/>
          <a:stretch>
            <a:fillRect/>
          </a:stretch>
        </p:blipFill>
        <p:spPr>
          <a:xfrm rot="-1401974">
            <a:off x="2881313" y="68263"/>
            <a:ext cx="473075" cy="423862"/>
          </a:xfrm>
          <a:prstGeom prst="rect">
            <a:avLst/>
          </a:prstGeom>
          <a:noFill/>
          <a:ln w="9525">
            <a:noFill/>
          </a:ln>
        </p:spPr>
      </p:pic>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p:cTn id="7" dur="500" decel="50000" fill="hold">
                                          <p:stCondLst>
                                            <p:cond delay="0"/>
                                          </p:stCondLst>
                                        </p:cTn>
                                        <p:tgtEl>
                                          <p:spTgt spid="65542"/>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655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5542"/>
                                        </p:tgtEl>
                                        <p:attrNameLst>
                                          <p:attrName>ppt_w</p:attrName>
                                        </p:attrNameLst>
                                      </p:cBhvr>
                                      <p:tavLst>
                                        <p:tav tm="0">
                                          <p:val>
                                            <p:strVal val="#ppt_w*.05"/>
                                          </p:val>
                                        </p:tav>
                                        <p:tav tm="100000">
                                          <p:val>
                                            <p:strVal val="#ppt_w"/>
                                          </p:val>
                                        </p:tav>
                                      </p:tavLst>
                                    </p:anim>
                                    <p:anim calcmode="lin" valueType="num">
                                      <p:cBhvr>
                                        <p:cTn id="10" dur="1000" fill="hold"/>
                                        <p:tgtEl>
                                          <p:spTgt spid="655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55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55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55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554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5540"/>
                                        </p:tgtEl>
                                        <p:attrNameLst>
                                          <p:attrName>style.visibility</p:attrName>
                                        </p:attrNameLst>
                                      </p:cBhvr>
                                      <p:to>
                                        <p:strVal val="visible"/>
                                      </p:to>
                                    </p:set>
                                    <p:anim calcmode="lin" valueType="num">
                                      <p:cBhvr>
                                        <p:cTn id="19" dur="500" decel="50000" fill="hold">
                                          <p:stCondLst>
                                            <p:cond delay="0"/>
                                          </p:stCondLst>
                                        </p:cTn>
                                        <p:tgtEl>
                                          <p:spTgt spid="65540"/>
                                        </p:tgtEl>
                                        <p:attrNameLst>
                                          <p:attrName>style.rotation</p:attrName>
                                        </p:attrNameLst>
                                      </p:cBhvr>
                                      <p:tavLst>
                                        <p:tav tm="0">
                                          <p:val>
                                            <p:fltVal val="-90,000000"/>
                                          </p:val>
                                        </p:tav>
                                        <p:tav tm="100000">
                                          <p:val>
                                            <p:fltVal val="0,000000"/>
                                          </p:val>
                                        </p:tav>
                                      </p:tavLst>
                                    </p:anim>
                                    <p:anim calcmode="lin" valueType="num">
                                      <p:cBhvr>
                                        <p:cTn id="20" dur="500" decel="50000" fill="hold">
                                          <p:stCondLst>
                                            <p:cond delay="0"/>
                                          </p:stCondLst>
                                        </p:cTn>
                                        <p:tgtEl>
                                          <p:spTgt spid="6554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5540"/>
                                        </p:tgtEl>
                                        <p:attrNameLst>
                                          <p:attrName>ppt_w</p:attrName>
                                        </p:attrNameLst>
                                      </p:cBhvr>
                                      <p:tavLst>
                                        <p:tav tm="0">
                                          <p:val>
                                            <p:strVal val="#ppt_w*.05"/>
                                          </p:val>
                                        </p:tav>
                                        <p:tav tm="100000">
                                          <p:val>
                                            <p:strVal val="#ppt_w"/>
                                          </p:val>
                                        </p:tav>
                                      </p:tavLst>
                                    </p:anim>
                                    <p:anim calcmode="lin" valueType="num">
                                      <p:cBhvr>
                                        <p:cTn id="22" dur="1000" fill="hold"/>
                                        <p:tgtEl>
                                          <p:spTgt spid="6554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554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554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554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5540"/>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65538"/>
                                        </p:tgtEl>
                                        <p:attrNameLst>
                                          <p:attrName>style.visibility</p:attrName>
                                        </p:attrNameLst>
                                      </p:cBhvr>
                                      <p:to>
                                        <p:strVal val="visible"/>
                                      </p:to>
                                    </p:set>
                                    <p:anim calcmode="lin" valueType="num">
                                      <p:cBhvr>
                                        <p:cTn id="29" dur="500" decel="50000" fill="hold">
                                          <p:stCondLst>
                                            <p:cond delay="0"/>
                                          </p:stCondLst>
                                        </p:cTn>
                                        <p:tgtEl>
                                          <p:spTgt spid="65538"/>
                                        </p:tgtEl>
                                        <p:attrNameLst>
                                          <p:attrName>style.rotation</p:attrName>
                                        </p:attrNameLst>
                                      </p:cBhvr>
                                      <p:tavLst>
                                        <p:tav tm="0">
                                          <p:val>
                                            <p:fltVal val="-90,000000"/>
                                          </p:val>
                                        </p:tav>
                                        <p:tav tm="100000">
                                          <p:val>
                                            <p:fltVal val="0,000000"/>
                                          </p:val>
                                        </p:tav>
                                      </p:tavLst>
                                    </p:anim>
                                    <p:anim calcmode="lin" valueType="num">
                                      <p:cBhvr>
                                        <p:cTn id="30" dur="500" decel="50000" fill="hold">
                                          <p:stCondLst>
                                            <p:cond delay="0"/>
                                          </p:stCondLst>
                                        </p:cTn>
                                        <p:tgtEl>
                                          <p:spTgt spid="6553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5538"/>
                                        </p:tgtEl>
                                        <p:attrNameLst>
                                          <p:attrName>ppt_w</p:attrName>
                                        </p:attrNameLst>
                                      </p:cBhvr>
                                      <p:tavLst>
                                        <p:tav tm="0">
                                          <p:val>
                                            <p:strVal val="#ppt_w*.05"/>
                                          </p:val>
                                        </p:tav>
                                        <p:tav tm="100000">
                                          <p:val>
                                            <p:strVal val="#ppt_w"/>
                                          </p:val>
                                        </p:tav>
                                      </p:tavLst>
                                    </p:anim>
                                    <p:anim calcmode="lin" valueType="num">
                                      <p:cBhvr>
                                        <p:cTn id="32" dur="1000" fill="hold"/>
                                        <p:tgtEl>
                                          <p:spTgt spid="6553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553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553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553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5538"/>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65545"/>
                                        </p:tgtEl>
                                        <p:attrNameLst>
                                          <p:attrName>style.visibility</p:attrName>
                                        </p:attrNameLst>
                                      </p:cBhvr>
                                      <p:to>
                                        <p:strVal val="visible"/>
                                      </p:to>
                                    </p:set>
                                    <p:animEffect transition="in" filter="checkerboard(across)">
                                      <p:cBhvr>
                                        <p:cTn id="41" dur="500"/>
                                        <p:tgtEl>
                                          <p:spTgt spid="65545"/>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65543"/>
                                        </p:tgtEl>
                                        <p:attrNameLst>
                                          <p:attrName>style.visibility</p:attrName>
                                        </p:attrNameLst>
                                      </p:cBhvr>
                                      <p:to>
                                        <p:strVal val="visible"/>
                                      </p:to>
                                    </p:set>
                                    <p:animEffect transition="in" filter="checkerboard(across)">
                                      <p:cBhvr>
                                        <p:cTn id="44" dur="500"/>
                                        <p:tgtEl>
                                          <p:spTgt spid="65543"/>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65541"/>
                                        </p:tgtEl>
                                        <p:attrNameLst>
                                          <p:attrName>style.visibility</p:attrName>
                                        </p:attrNameLst>
                                      </p:cBhvr>
                                      <p:to>
                                        <p:strVal val="visible"/>
                                      </p:to>
                                    </p:set>
                                    <p:anim calcmode="lin" valueType="num">
                                      <p:cBhvr>
                                        <p:cTn id="49" dur="500" decel="50000" fill="hold">
                                          <p:stCondLst>
                                            <p:cond delay="0"/>
                                          </p:stCondLst>
                                        </p:cTn>
                                        <p:tgtEl>
                                          <p:spTgt spid="65541"/>
                                        </p:tgtEl>
                                        <p:attrNameLst>
                                          <p:attrName>style.rotation</p:attrName>
                                        </p:attrNameLst>
                                      </p:cBhvr>
                                      <p:tavLst>
                                        <p:tav tm="0">
                                          <p:val>
                                            <p:fltVal val="-90,000000"/>
                                          </p:val>
                                        </p:tav>
                                        <p:tav tm="100000">
                                          <p:val>
                                            <p:fltVal val="0,000000"/>
                                          </p:val>
                                        </p:tav>
                                      </p:tavLst>
                                    </p:anim>
                                    <p:anim calcmode="lin" valueType="num">
                                      <p:cBhvr>
                                        <p:cTn id="50" dur="500" decel="50000" fill="hold">
                                          <p:stCondLst>
                                            <p:cond delay="0"/>
                                          </p:stCondLst>
                                        </p:cTn>
                                        <p:tgtEl>
                                          <p:spTgt spid="65541"/>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65541"/>
                                        </p:tgtEl>
                                        <p:attrNameLst>
                                          <p:attrName>ppt_w</p:attrName>
                                        </p:attrNameLst>
                                      </p:cBhvr>
                                      <p:tavLst>
                                        <p:tav tm="0">
                                          <p:val>
                                            <p:strVal val="#ppt_w*.05"/>
                                          </p:val>
                                        </p:tav>
                                        <p:tav tm="100000">
                                          <p:val>
                                            <p:strVal val="#ppt_w"/>
                                          </p:val>
                                        </p:tav>
                                      </p:tavLst>
                                    </p:anim>
                                    <p:anim calcmode="lin" valueType="num">
                                      <p:cBhvr>
                                        <p:cTn id="52" dur="1000" fill="hold"/>
                                        <p:tgtEl>
                                          <p:spTgt spid="65541"/>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65541"/>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65541"/>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65541"/>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65541"/>
                                        </p:tgtEl>
                                      </p:cBhvr>
                                    </p:animEffect>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nodeType="clickEffect">
                                  <p:stCondLst>
                                    <p:cond delay="0"/>
                                  </p:stCondLst>
                                  <p:childTnLst>
                                    <p:set>
                                      <p:cBhvr>
                                        <p:cTn id="60" dur="1" fill="hold">
                                          <p:stCondLst>
                                            <p:cond delay="0"/>
                                          </p:stCondLst>
                                        </p:cTn>
                                        <p:tgtEl>
                                          <p:spTgt spid="65546"/>
                                        </p:tgtEl>
                                        <p:attrNameLst>
                                          <p:attrName>style.visibility</p:attrName>
                                        </p:attrNameLst>
                                      </p:cBhvr>
                                      <p:to>
                                        <p:strVal val="visible"/>
                                      </p:to>
                                    </p:set>
                                    <p:anim to="" calcmode="lin" valueType="num">
                                      <p:cBhvr>
                                        <p:cTn id="61" dur="1" fill="hold"/>
                                        <p:tgtEl>
                                          <p:spTgt spid="65546"/>
                                        </p:tgtEl>
                                        <p:attrNameLst>
                                          <p:attrName>style.visibility</p:attrName>
                                        </p:attrNameLst>
                                      </p:cBhvr>
                                    </p:anim>
                                  </p:childTnLst>
                                </p:cTn>
                              </p:par>
                              <p:par>
                                <p:cTn id="62" presetID="24" presetClass="entr" presetSubtype="0" fill="hold" grpId="0" nodeType="withEffect">
                                  <p:stCondLst>
                                    <p:cond delay="0"/>
                                  </p:stCondLst>
                                  <p:childTnLst>
                                    <p:set>
                                      <p:cBhvr>
                                        <p:cTn id="63" dur="1" fill="hold">
                                          <p:stCondLst>
                                            <p:cond delay="0"/>
                                          </p:stCondLst>
                                        </p:cTn>
                                        <p:tgtEl>
                                          <p:spTgt spid="65539"/>
                                        </p:tgtEl>
                                        <p:attrNameLst>
                                          <p:attrName>style.visibility</p:attrName>
                                        </p:attrNameLst>
                                      </p:cBhvr>
                                      <p:to>
                                        <p:strVal val="visible"/>
                                      </p:to>
                                    </p:set>
                                    <p:anim to="" calcmode="lin" valueType="num">
                                      <p:cBhvr>
                                        <p:cTn id="64" dur="1" fill="hold"/>
                                        <p:tgtEl>
                                          <p:spTgt spid="65539"/>
                                        </p:tgtEl>
                                        <p:attrNameLst>
                                          <p:attrName>style.visibility</p:attrName>
                                        </p:attrNameLst>
                                      </p:cBhvr>
                                    </p:anim>
                                  </p:childTnLst>
                                </p:cTn>
                              </p:par>
                              <p:par>
                                <p:cTn id="65" presetID="25" presetClass="entr" presetSubtype="0" fill="hold" grpId="0" nodeType="withEffect">
                                  <p:stCondLst>
                                    <p:cond delay="0"/>
                                  </p:stCondLst>
                                  <p:childTnLst>
                                    <p:set>
                                      <p:cBhvr>
                                        <p:cTn id="66" dur="1" fill="hold">
                                          <p:stCondLst>
                                            <p:cond delay="0"/>
                                          </p:stCondLst>
                                        </p:cTn>
                                        <p:tgtEl>
                                          <p:spTgt spid="65550"/>
                                        </p:tgtEl>
                                        <p:attrNameLst>
                                          <p:attrName>style.visibility</p:attrName>
                                        </p:attrNameLst>
                                      </p:cBhvr>
                                      <p:to>
                                        <p:strVal val="visible"/>
                                      </p:to>
                                    </p:set>
                                    <p:anim calcmode="lin" valueType="num">
                                      <p:cBhvr>
                                        <p:cTn id="67" dur="500" decel="50000" fill="hold">
                                          <p:stCondLst>
                                            <p:cond delay="0"/>
                                          </p:stCondLst>
                                        </p:cTn>
                                        <p:tgtEl>
                                          <p:spTgt spid="65550"/>
                                        </p:tgtEl>
                                        <p:attrNameLst>
                                          <p:attrName>style.rotation</p:attrName>
                                        </p:attrNameLst>
                                      </p:cBhvr>
                                      <p:tavLst>
                                        <p:tav tm="0">
                                          <p:val>
                                            <p:fltVal val="-90,000000"/>
                                          </p:val>
                                        </p:tav>
                                        <p:tav tm="100000">
                                          <p:val>
                                            <p:fltVal val="0,000000"/>
                                          </p:val>
                                        </p:tav>
                                      </p:tavLst>
                                    </p:anim>
                                    <p:anim calcmode="lin" valueType="num">
                                      <p:cBhvr>
                                        <p:cTn id="68" dur="500" decel="50000" fill="hold">
                                          <p:stCondLst>
                                            <p:cond delay="0"/>
                                          </p:stCondLst>
                                        </p:cTn>
                                        <p:tgtEl>
                                          <p:spTgt spid="6555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5550"/>
                                        </p:tgtEl>
                                        <p:attrNameLst>
                                          <p:attrName>ppt_w</p:attrName>
                                        </p:attrNameLst>
                                      </p:cBhvr>
                                      <p:tavLst>
                                        <p:tav tm="0">
                                          <p:val>
                                            <p:strVal val="#ppt_w*.05"/>
                                          </p:val>
                                        </p:tav>
                                        <p:tav tm="100000">
                                          <p:val>
                                            <p:strVal val="#ppt_w"/>
                                          </p:val>
                                        </p:tav>
                                      </p:tavLst>
                                    </p:anim>
                                    <p:anim calcmode="lin" valueType="num">
                                      <p:cBhvr>
                                        <p:cTn id="70" dur="1000" fill="hold"/>
                                        <p:tgtEl>
                                          <p:spTgt spid="6555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555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555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5550"/>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65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P spid="65539" grpId="0" animBg="1"/>
      <p:bldP spid="65542" grpId="0" animBg="1"/>
      <p:bldP spid="65543" grpId="0" animBg="1"/>
      <p:bldP spid="655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4338" name="Text Box 7"/>
          <p:cNvSpPr txBox="1"/>
          <p:nvPr/>
        </p:nvSpPr>
        <p:spPr>
          <a:xfrm>
            <a:off x="674688" y="161925"/>
            <a:ext cx="6427787" cy="70675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0" indent="-457200" eaLnBrk="1" hangingPunct="1">
              <a:spcBef>
                <a:spcPct val="50000"/>
              </a:spcBef>
              <a:buNone/>
            </a:pPr>
            <a:r>
              <a:rPr lang="en-US" altLang="en-US" sz="4000" b="1" dirty="0">
                <a:solidFill>
                  <a:srgbClr val="FF0000"/>
                </a:solidFill>
                <a:latin typeface="Times New Roman" panose="02020603050405020304" pitchFamily="18" charset="0"/>
                <a:cs typeface="Times New Roman" panose="02020603050405020304" pitchFamily="18" charset="0"/>
              </a:rPr>
              <a:t>II. Đọc -  tìm hiểu v</a:t>
            </a:r>
            <a:r>
              <a:rPr lang="vi-VN" altLang="en-US" sz="4000" b="1" dirty="0">
                <a:solidFill>
                  <a:srgbClr val="FF0000"/>
                </a:solidFill>
                <a:latin typeface="Times New Roman" panose="02020603050405020304" pitchFamily="18" charset="0"/>
                <a:cs typeface="Times New Roman" panose="02020603050405020304" pitchFamily="18" charset="0"/>
              </a:rPr>
              <a:t>ăn </a:t>
            </a:r>
            <a:r>
              <a:rPr lang="en-US" altLang="vi-VN" sz="4000" b="1" dirty="0">
                <a:solidFill>
                  <a:srgbClr val="FF0000"/>
                </a:solidFill>
                <a:latin typeface="Times New Roman" panose="02020603050405020304" pitchFamily="18" charset="0"/>
                <a:cs typeface="Times New Roman" panose="02020603050405020304" pitchFamily="18" charset="0"/>
              </a:rPr>
              <a:t>bản</a:t>
            </a:r>
            <a:endParaRPr lang="en-US" altLang="vi-VN" sz="4000" b="1" dirty="0">
              <a:solidFill>
                <a:srgbClr val="FF0000"/>
              </a:solidFill>
              <a:latin typeface="Times New Roman" panose="02020603050405020304" pitchFamily="18" charset="0"/>
              <a:cs typeface="Times New Roman" panose="02020603050405020304" pitchFamily="18" charset="0"/>
            </a:endParaRPr>
          </a:p>
        </p:txBody>
      </p:sp>
      <p:sp>
        <p:nvSpPr>
          <p:cNvPr id="16391" name="Rectangle 7"/>
          <p:cNvSpPr>
            <a:spLocks noChangeArrowheads="1"/>
          </p:cNvSpPr>
          <p:nvPr/>
        </p:nvSpPr>
        <p:spPr bwMode="auto">
          <a:xfrm>
            <a:off x="427038" y="1054100"/>
            <a:ext cx="11337925" cy="2306955"/>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endParaRPr lang="en-US" altLang="en-US" b="1" dirty="0">
              <a:solidFill>
                <a:srgbClr val="222268"/>
              </a:solidFill>
              <a:latin typeface="Times New Roman" panose="02020603050405020304" pitchFamily="18" charset="0"/>
              <a:cs typeface="Times New Roman" panose="02020603050405020304" pitchFamily="18" charset="0"/>
            </a:endParaRPr>
          </a:p>
          <a:p>
            <a:pPr marL="0" lvl="0" indent="0" algn="just" eaLnBrk="1" hangingPunct="1">
              <a:spcBef>
                <a:spcPct val="50000"/>
              </a:spcBef>
              <a:buChar char="-"/>
            </a:pPr>
            <a:r>
              <a:rPr lang="en-US" altLang="en-US" b="1" dirty="0">
                <a:solidFill>
                  <a:srgbClr val="222268"/>
                </a:solidFill>
                <a:latin typeface="Times New Roman" panose="02020603050405020304" pitchFamily="18" charset="0"/>
                <a:cs typeface="Times New Roman" panose="02020603050405020304" pitchFamily="18" charset="0"/>
              </a:rPr>
              <a:t> L</a:t>
            </a:r>
            <a:r>
              <a:rPr lang="vi-VN" altLang="en-US" b="1" dirty="0">
                <a:solidFill>
                  <a:srgbClr val="222268"/>
                </a:solidFill>
                <a:latin typeface="Times New Roman" panose="02020603050405020304" pitchFamily="18" charset="0"/>
                <a:cs typeface="Times New Roman" panose="02020603050405020304" pitchFamily="18" charset="0"/>
              </a:rPr>
              <a:t>uận điểm: </a:t>
            </a:r>
            <a:r>
              <a:rPr lang="vi-VN" altLang="en-US" dirty="0">
                <a:solidFill>
                  <a:srgbClr val="7030A0"/>
                </a:solidFill>
                <a:latin typeface="Times New Roman" panose="02020603050405020304" pitchFamily="18" charset="0"/>
                <a:cs typeface="Times New Roman" panose="02020603050405020304" pitchFamily="18" charset="0"/>
              </a:rPr>
              <a:t>"Điều rất quan trọng cần phải l</a:t>
            </a:r>
            <a:r>
              <a:rPr lang="vi-VN" altLang="en-US" dirty="0">
                <a:solidFill>
                  <a:srgbClr val="7030A0"/>
                </a:solidFill>
                <a:latin typeface="Times New Roman" panose="02020603050405020304" pitchFamily="18" charset="0"/>
                <a:ea typeface="Times New Roman" panose="02020603050405020304" pitchFamily="18" charset="0"/>
              </a:rPr>
              <a:t>à</a:t>
            </a:r>
            <a:r>
              <a:rPr lang="vi-VN" altLang="en-US" dirty="0">
                <a:solidFill>
                  <a:srgbClr val="7030A0"/>
                </a:solidFill>
                <a:latin typeface="Times New Roman" panose="02020603050405020304" pitchFamily="18" charset="0"/>
                <a:cs typeface="Times New Roman" panose="02020603050405020304" pitchFamily="18" charset="0"/>
              </a:rPr>
              <a:t>m</a:t>
            </a:r>
            <a:r>
              <a:rPr lang="en-US" altLang="en-US" dirty="0">
                <a:solidFill>
                  <a:srgbClr val="7030A0"/>
                </a:solidFill>
                <a:latin typeface="Times New Roman" panose="02020603050405020304" pitchFamily="18" charset="0"/>
                <a:cs typeface="Times New Roman" panose="02020603050405020304" pitchFamily="18" charset="0"/>
              </a:rPr>
              <a:t> </a:t>
            </a:r>
            <a:r>
              <a:rPr lang="vi-VN" altLang="en-US" dirty="0">
                <a:solidFill>
                  <a:srgbClr val="7030A0"/>
                </a:solidFill>
                <a:latin typeface="Times New Roman" panose="02020603050405020304" pitchFamily="18" charset="0"/>
                <a:cs typeface="Times New Roman" panose="02020603050405020304" pitchFamily="18" charset="0"/>
              </a:rPr>
              <a:t>nổi bật</a:t>
            </a:r>
            <a:r>
              <a:rPr lang="en-US" altLang="en-US" dirty="0">
                <a:solidFill>
                  <a:srgbClr val="7030A0"/>
                </a:solidFill>
                <a:latin typeface="Times New Roman" panose="02020603050405020304" pitchFamily="18" charset="0"/>
                <a:cs typeface="Times New Roman" panose="02020603050405020304" pitchFamily="18" charset="0"/>
              </a:rPr>
              <a:t> </a:t>
            </a:r>
            <a:r>
              <a:rPr lang="vi-VN" altLang="en-US" dirty="0">
                <a:solidFill>
                  <a:srgbClr val="7030A0"/>
                </a:solidFill>
                <a:latin typeface="Times New Roman" panose="02020603050405020304" pitchFamily="18" charset="0"/>
                <a:cs typeface="Times New Roman" panose="02020603050405020304" pitchFamily="18" charset="0"/>
              </a:rPr>
              <a:t>l</a:t>
            </a:r>
            <a:r>
              <a:rPr lang="vi-VN" altLang="en-US" dirty="0">
                <a:solidFill>
                  <a:srgbClr val="7030A0"/>
                </a:solidFill>
                <a:latin typeface="Times New Roman" panose="02020603050405020304" pitchFamily="18" charset="0"/>
                <a:ea typeface="Times New Roman" panose="02020603050405020304" pitchFamily="18" charset="0"/>
              </a:rPr>
              <a:t>à</a:t>
            </a:r>
            <a:r>
              <a:rPr lang="vi-VN" altLang="en-US" dirty="0">
                <a:solidFill>
                  <a:srgbClr val="7030A0"/>
                </a:solidFill>
                <a:latin typeface="Times New Roman" panose="02020603050405020304" pitchFamily="18" charset="0"/>
                <a:cs typeface="Times New Roman" panose="02020603050405020304" pitchFamily="18" charset="0"/>
              </a:rPr>
              <a:t> sự nhất quán giữa đời hoạt động chính trị lây trời chuyển đất với đời sống</a:t>
            </a:r>
            <a:r>
              <a:rPr lang="en-US" altLang="vi-VN" dirty="0">
                <a:solidFill>
                  <a:srgbClr val="7030A0"/>
                </a:solidFill>
                <a:latin typeface="Times New Roman" panose="02020603050405020304" pitchFamily="18" charset="0"/>
                <a:cs typeface="Times New Roman" panose="02020603050405020304" pitchFamily="18" charset="0"/>
              </a:rPr>
              <a:t> </a:t>
            </a:r>
            <a:r>
              <a:rPr lang="vi-VN" altLang="en-US" dirty="0">
                <a:solidFill>
                  <a:srgbClr val="7030A0"/>
                </a:solidFill>
                <a:latin typeface="Times New Roman" panose="02020603050405020304" pitchFamily="18" charset="0"/>
                <a:cs typeface="Times New Roman" panose="02020603050405020304" pitchFamily="18" charset="0"/>
              </a:rPr>
              <a:t>bình thường vô cùng giản dị v</a:t>
            </a:r>
            <a:r>
              <a:rPr lang="vi-VN" altLang="en-US" dirty="0">
                <a:solidFill>
                  <a:srgbClr val="7030A0"/>
                </a:solidFill>
                <a:latin typeface="Times New Roman" panose="02020603050405020304" pitchFamily="18" charset="0"/>
                <a:ea typeface="Times New Roman" panose="02020603050405020304" pitchFamily="18" charset="0"/>
              </a:rPr>
              <a:t>à</a:t>
            </a:r>
            <a:r>
              <a:rPr lang="vi-VN" altLang="en-US" dirty="0">
                <a:solidFill>
                  <a:srgbClr val="7030A0"/>
                </a:solidFill>
                <a:latin typeface="Times New Roman" panose="02020603050405020304" pitchFamily="18" charset="0"/>
                <a:cs typeface="Times New Roman" panose="02020603050405020304" pitchFamily="18" charset="0"/>
              </a:rPr>
              <a:t> khiêm tốn của Hồ Chủ tịch“</a:t>
            </a:r>
            <a:r>
              <a:rPr lang="en-US" altLang="en-US" dirty="0">
                <a:solidFill>
                  <a:srgbClr val="7030A0"/>
                </a:solidFill>
                <a:latin typeface="Times New Roman" panose="02020603050405020304" pitchFamily="18" charset="0"/>
                <a:cs typeface="Times New Roman" panose="02020603050405020304" pitchFamily="18" charset="0"/>
              </a:rPr>
              <a:t>.</a:t>
            </a:r>
            <a:endParaRPr lang="en-US" altLang="en-US" dirty="0">
              <a:solidFill>
                <a:srgbClr val="7030A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638175" y="1054100"/>
            <a:ext cx="88138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0000FF"/>
                </a:solidFill>
                <a:effectLst/>
                <a:uLnTx/>
                <a:uFillTx/>
                <a:latin typeface="+mn-lt"/>
                <a:ea typeface="+mn-ea"/>
                <a:cs typeface="+mn-cs"/>
              </a:rPr>
              <a:t>1. </a:t>
            </a:r>
            <a:r>
              <a:rPr kumimoji="0" lang="en-US" sz="2800" b="1" i="0" u="none" strike="noStrike" kern="1200" cap="none" spc="0" normalizeH="0" baseline="0" noProof="0" dirty="0" err="1">
                <a:ln>
                  <a:noFill/>
                </a:ln>
                <a:solidFill>
                  <a:srgbClr val="0000FF"/>
                </a:solidFill>
                <a:effectLst/>
                <a:uLnTx/>
                <a:uFillTx/>
                <a:latin typeface="+mn-lt"/>
                <a:ea typeface="+mn-ea"/>
                <a:cs typeface="+mn-cs"/>
              </a:rPr>
              <a:t>Nhận</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định</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chung</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về</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đức</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tính</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giản</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dị</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của</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Bác</a:t>
            </a:r>
            <a:endParaRPr kumimoji="0" lang="en-US" sz="2800" b="1" i="0" u="none" strike="noStrike" kern="1200" cap="none" spc="0" normalizeH="0" baseline="0" noProof="0" dirty="0">
              <a:ln>
                <a:noFill/>
              </a:ln>
              <a:solidFill>
                <a:srgbClr val="0000FF"/>
              </a:solidFill>
              <a:effectLst/>
              <a:uLnTx/>
              <a:uFillTx/>
              <a:latin typeface="+mn-lt"/>
              <a:ea typeface="+mn-ea"/>
              <a:cs typeface="+mn-cs"/>
            </a:endParaRPr>
          </a:p>
        </p:txBody>
      </p:sp>
      <p:sp>
        <p:nvSpPr>
          <p:cNvPr id="9" name="TextBox 8"/>
          <p:cNvSpPr txBox="1"/>
          <p:nvPr/>
        </p:nvSpPr>
        <p:spPr>
          <a:xfrm>
            <a:off x="427038" y="3337560"/>
            <a:ext cx="11034712" cy="15700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dirty="0">
                <a:latin typeface="Times New Roman" panose="02020603050405020304" pitchFamily="18" charset="0"/>
              </a:rPr>
              <a:t>- </a:t>
            </a:r>
            <a:r>
              <a:rPr lang="vi-VN" altLang="en-US" dirty="0">
                <a:latin typeface="Times New Roman" panose="02020603050405020304" pitchFamily="18" charset="0"/>
              </a:rPr>
              <a:t> Trong 60 năm cuộc đời, Bác Hồ vẫn giữ nguyên phẩm chất cao quý của một conngười chiến sĩ cách mạng, tất cả vì nước, vì dân, vì sự nghiệp lớn, trong sáng,</a:t>
            </a:r>
            <a:r>
              <a:rPr lang="en-US" altLang="en-US" dirty="0">
                <a:latin typeface="Times New Roman" panose="02020603050405020304" pitchFamily="18" charset="0"/>
              </a:rPr>
              <a:t> </a:t>
            </a:r>
            <a:r>
              <a:rPr lang="vi-VN" altLang="en-US" dirty="0">
                <a:latin typeface="Times New Roman" panose="02020603050405020304" pitchFamily="18" charset="0"/>
              </a:rPr>
              <a:t>thanh bạch, tuyệt đẹp.</a:t>
            </a:r>
            <a:endParaRPr lang="vi-VN" altLang="en-US" dirty="0">
              <a:latin typeface="Times New Roman" panose="02020603050405020304" pitchFamily="18" charset="0"/>
            </a:endParaRPr>
          </a:p>
        </p:txBody>
      </p:sp>
      <p:sp>
        <p:nvSpPr>
          <p:cNvPr id="6" name="Speech Bubble: Oval 5"/>
          <p:cNvSpPr/>
          <p:nvPr/>
        </p:nvSpPr>
        <p:spPr>
          <a:xfrm>
            <a:off x="4267200" y="1778000"/>
            <a:ext cx="6950075" cy="4278313"/>
          </a:xfrm>
          <a:prstGeom prst="wedgeEllipseCallout">
            <a:avLst/>
          </a:prstGeom>
        </p:spPr>
        <p:style>
          <a:lnRef idx="2">
            <a:schemeClr val="accent2"/>
          </a:lnRef>
          <a:fillRef idx="1">
            <a:schemeClr val="lt1"/>
          </a:fillRef>
          <a:effectRef idx="0">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algn="ctr">
              <a:buNone/>
            </a:pPr>
            <a:r>
              <a:rPr sz="4800" dirty="0">
                <a:solidFill>
                  <a:srgbClr val="FF0000"/>
                </a:solidFill>
                <a:latin typeface="Times New Roman" panose="02020603050405020304" pitchFamily="18" charset="0"/>
                <a:cs typeface="Times New Roman" panose="02020603050405020304" pitchFamily="18" charset="0"/>
              </a:rPr>
              <a:t>Em  hãy nêu luận điểm chính của to</a:t>
            </a:r>
            <a:r>
              <a:rPr sz="4800" dirty="0">
                <a:solidFill>
                  <a:srgbClr val="FF0000"/>
                </a:solidFill>
                <a:latin typeface="Times New Roman" panose="02020603050405020304" pitchFamily="18" charset="0"/>
                <a:ea typeface="Times New Roman" panose="02020603050405020304" pitchFamily="18" charset="0"/>
              </a:rPr>
              <a:t>à</a:t>
            </a:r>
            <a:r>
              <a:rPr sz="4800" dirty="0">
                <a:solidFill>
                  <a:srgbClr val="FF0000"/>
                </a:solidFill>
                <a:latin typeface="Times New Roman" panose="02020603050405020304" pitchFamily="18" charset="0"/>
                <a:cs typeface="Times New Roman" panose="02020603050405020304" pitchFamily="18" charset="0"/>
              </a:rPr>
              <a:t>n b</a:t>
            </a:r>
            <a:r>
              <a:rPr sz="4800" dirty="0">
                <a:solidFill>
                  <a:srgbClr val="FF0000"/>
                </a:solidFill>
                <a:latin typeface="Times New Roman" panose="02020603050405020304" pitchFamily="18" charset="0"/>
                <a:ea typeface="Times New Roman" panose="02020603050405020304" pitchFamily="18" charset="0"/>
              </a:rPr>
              <a:t>à</a:t>
            </a:r>
            <a:r>
              <a:rPr sz="4800" dirty="0">
                <a:solidFill>
                  <a:srgbClr val="FF0000"/>
                </a:solidFill>
                <a:latin typeface="Times New Roman" panose="02020603050405020304" pitchFamily="18" charset="0"/>
                <a:cs typeface="Times New Roman" panose="02020603050405020304" pitchFamily="18" charset="0"/>
              </a:rPr>
              <a:t>i trong đoạn mở đầu?</a:t>
            </a:r>
            <a:endParaRPr sz="48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391"/>
                                        </p:tgtEl>
                                        <p:attrNameLst>
                                          <p:attrName>style.visibility</p:attrName>
                                        </p:attrNameLst>
                                      </p:cBhvr>
                                      <p:to>
                                        <p:strVal val="visible"/>
                                      </p:to>
                                    </p:set>
                                    <p:animEffect transition="in" filter="barn(inVertical)">
                                      <p:cBhvr>
                                        <p:cTn id="17" dur="500"/>
                                        <p:tgtEl>
                                          <p:spTgt spid="1639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9" grpId="0"/>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4338" name="Text Box 7"/>
          <p:cNvSpPr txBox="1"/>
          <p:nvPr/>
        </p:nvSpPr>
        <p:spPr>
          <a:xfrm>
            <a:off x="674688" y="161925"/>
            <a:ext cx="6427787" cy="70675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0" indent="-457200" eaLnBrk="1" hangingPunct="1">
              <a:spcBef>
                <a:spcPct val="50000"/>
              </a:spcBef>
              <a:buNone/>
            </a:pPr>
            <a:r>
              <a:rPr lang="en-US" altLang="en-US" sz="4000" b="1" dirty="0">
                <a:solidFill>
                  <a:srgbClr val="FF0000"/>
                </a:solidFill>
                <a:latin typeface="Times New Roman" panose="02020603050405020304" pitchFamily="18" charset="0"/>
                <a:cs typeface="Times New Roman" panose="02020603050405020304" pitchFamily="18" charset="0"/>
              </a:rPr>
              <a:t>II. Đọc -  tìm hiểu v</a:t>
            </a:r>
            <a:r>
              <a:rPr lang="vi-VN" altLang="en-US" sz="4000" b="1" dirty="0">
                <a:solidFill>
                  <a:srgbClr val="FF0000"/>
                </a:solidFill>
                <a:latin typeface="Times New Roman" panose="02020603050405020304" pitchFamily="18" charset="0"/>
                <a:cs typeface="Times New Roman" panose="02020603050405020304" pitchFamily="18" charset="0"/>
              </a:rPr>
              <a:t>ăn </a:t>
            </a:r>
            <a:r>
              <a:rPr lang="en-US" altLang="vi-VN" sz="4000" b="1" dirty="0">
                <a:solidFill>
                  <a:srgbClr val="FF0000"/>
                </a:solidFill>
                <a:latin typeface="Times New Roman" panose="02020603050405020304" pitchFamily="18" charset="0"/>
                <a:cs typeface="Times New Roman" panose="02020603050405020304" pitchFamily="18" charset="0"/>
              </a:rPr>
              <a:t>bản</a:t>
            </a:r>
            <a:endParaRPr lang="en-US" altLang="vi-VN" sz="4000" b="1" dirty="0">
              <a:solidFill>
                <a:srgbClr val="FF0000"/>
              </a:solidFill>
              <a:latin typeface="Times New Roman" panose="02020603050405020304" pitchFamily="18" charset="0"/>
              <a:cs typeface="Times New Roman" panose="02020603050405020304" pitchFamily="18" charset="0"/>
            </a:endParaRPr>
          </a:p>
        </p:txBody>
      </p:sp>
      <p:sp>
        <p:nvSpPr>
          <p:cNvPr id="16391" name="Rectangle 7"/>
          <p:cNvSpPr>
            <a:spLocks noChangeArrowheads="1"/>
          </p:cNvSpPr>
          <p:nvPr/>
        </p:nvSpPr>
        <p:spPr bwMode="auto">
          <a:xfrm>
            <a:off x="427038" y="1054100"/>
            <a:ext cx="11337925" cy="1814830"/>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endParaRPr lang="en-US" altLang="en-US" b="1" dirty="0">
              <a:solidFill>
                <a:srgbClr val="222268"/>
              </a:solidFill>
              <a:latin typeface="Times New Roman" panose="02020603050405020304" pitchFamily="18" charset="0"/>
              <a:cs typeface="Times New Roman" panose="02020603050405020304" pitchFamily="18" charset="0"/>
            </a:endParaRPr>
          </a:p>
          <a:p>
            <a:pPr marL="0" lvl="0" indent="0" algn="just" eaLnBrk="1" hangingPunct="1">
              <a:spcBef>
                <a:spcPct val="50000"/>
              </a:spcBef>
              <a:buNone/>
            </a:pPr>
            <a:r>
              <a:rPr lang="en-US" altLang="en-US" b="1" dirty="0">
                <a:solidFill>
                  <a:srgbClr val="222268"/>
                </a:solidFill>
                <a:latin typeface="Times New Roman" panose="02020603050405020304" pitchFamily="18" charset="0"/>
                <a:cs typeface="Times New Roman" panose="02020603050405020304" pitchFamily="18" charset="0"/>
              </a:rPr>
              <a:t>L</a:t>
            </a:r>
            <a:r>
              <a:rPr lang="vi-VN" altLang="en-US" b="1" dirty="0">
                <a:solidFill>
                  <a:srgbClr val="222268"/>
                </a:solidFill>
                <a:latin typeface="Times New Roman" panose="02020603050405020304" pitchFamily="18" charset="0"/>
                <a:cs typeface="Times New Roman" panose="02020603050405020304" pitchFamily="18" charset="0"/>
              </a:rPr>
              <a:t>uận điểm: </a:t>
            </a:r>
            <a:r>
              <a:rPr lang="en-US" dirty="0">
                <a:solidFill>
                  <a:schemeClr val="accent2">
                    <a:lumMod val="75000"/>
                  </a:schemeClr>
                </a:solidFill>
                <a:latin typeface="Times New Roman" panose="02020603050405020304" pitchFamily="18" charset="0"/>
                <a:cs typeface="Times New Roman" panose="02020603050405020304" pitchFamily="18" charset="0"/>
              </a:rPr>
              <a:t>Sự nhất quán giữa đời hoạt động chính trị với đời sống vô cùng giản dị của Bác</a:t>
            </a:r>
            <a:r>
              <a:rPr lang="en-US" altLang="en-US" dirty="0">
                <a:solidFill>
                  <a:schemeClr val="accent2">
                    <a:lumMod val="75000"/>
                  </a:schemeClr>
                </a:solidFill>
                <a:latin typeface="Times New Roman" panose="02020603050405020304" pitchFamily="18" charset="0"/>
                <a:cs typeface="Times New Roman" panose="02020603050405020304" pitchFamily="18" charset="0"/>
              </a:rPr>
              <a:t>.</a:t>
            </a:r>
            <a:endParaRPr lang="en-US" altLang="en-US"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20" descr="Tay viÕt "/>
          <p:cNvPicPr>
            <a:picLocks noChangeAspect="1"/>
          </p:cNvPicPr>
          <p:nvPr/>
        </p:nvPicPr>
        <p:blipFill>
          <a:blip r:embed="rId2"/>
          <a:stretch>
            <a:fillRect/>
          </a:stretch>
        </p:blipFill>
        <p:spPr>
          <a:xfrm rot="-1401974">
            <a:off x="9566275" y="7938"/>
            <a:ext cx="2011363" cy="1809750"/>
          </a:xfrm>
          <a:prstGeom prst="rect">
            <a:avLst/>
          </a:prstGeom>
          <a:noFill/>
          <a:ln w="9525">
            <a:noFill/>
          </a:ln>
        </p:spPr>
      </p:pic>
      <p:sp>
        <p:nvSpPr>
          <p:cNvPr id="3" name="TextBox 2"/>
          <p:cNvSpPr txBox="1"/>
          <p:nvPr/>
        </p:nvSpPr>
        <p:spPr>
          <a:xfrm>
            <a:off x="638175" y="1054100"/>
            <a:ext cx="88138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0000FF"/>
                </a:solidFill>
                <a:effectLst/>
                <a:uLnTx/>
                <a:uFillTx/>
                <a:latin typeface="+mn-lt"/>
                <a:ea typeface="+mn-ea"/>
                <a:cs typeface="+mn-cs"/>
              </a:rPr>
              <a:t>1. </a:t>
            </a:r>
            <a:r>
              <a:rPr kumimoji="0" lang="en-US" sz="2800" b="1" i="0" u="none" strike="noStrike" kern="1200" cap="none" spc="0" normalizeH="0" baseline="0" noProof="0" dirty="0" err="1">
                <a:ln>
                  <a:noFill/>
                </a:ln>
                <a:solidFill>
                  <a:srgbClr val="0000FF"/>
                </a:solidFill>
                <a:effectLst/>
                <a:uLnTx/>
                <a:uFillTx/>
                <a:latin typeface="+mn-lt"/>
                <a:ea typeface="+mn-ea"/>
                <a:cs typeface="+mn-cs"/>
              </a:rPr>
              <a:t>Nhận</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định</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chung</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về</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đức</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tính</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giản</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dị</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của</a:t>
            </a:r>
            <a:r>
              <a:rPr kumimoji="0" lang="en-US" sz="2800" b="1" i="0" u="none" strike="noStrike" kern="1200" cap="none" spc="0" normalizeH="0" baseline="0" noProof="0" dirty="0">
                <a:ln>
                  <a:noFill/>
                </a:ln>
                <a:solidFill>
                  <a:srgbClr val="0000FF"/>
                </a:solidFill>
                <a:effectLst/>
                <a:uLnTx/>
                <a:uFillTx/>
                <a:latin typeface="+mn-lt"/>
                <a:ea typeface="+mn-ea"/>
                <a:cs typeface="+mn-cs"/>
              </a:rPr>
              <a:t> </a:t>
            </a:r>
            <a:r>
              <a:rPr kumimoji="0" lang="en-US" sz="2800" b="1" i="0" u="none" strike="noStrike" kern="1200" cap="none" spc="0" normalizeH="0" baseline="0" noProof="0" dirty="0" err="1">
                <a:ln>
                  <a:noFill/>
                </a:ln>
                <a:solidFill>
                  <a:srgbClr val="0000FF"/>
                </a:solidFill>
                <a:effectLst/>
                <a:uLnTx/>
                <a:uFillTx/>
                <a:latin typeface="+mn-lt"/>
                <a:ea typeface="+mn-ea"/>
                <a:cs typeface="+mn-cs"/>
              </a:rPr>
              <a:t>Bác</a:t>
            </a:r>
            <a:endParaRPr kumimoji="0" lang="en-US" sz="2800" b="1" i="0" u="none" strike="noStrike" kern="1200" cap="none" spc="0" normalizeH="0" baseline="0" noProof="0" dirty="0">
              <a:ln>
                <a:noFill/>
              </a:ln>
              <a:solidFill>
                <a:srgbClr val="0000FF"/>
              </a:solidFill>
              <a:effectLst/>
              <a:uLnTx/>
              <a:uFillTx/>
              <a:latin typeface="+mn-lt"/>
              <a:ea typeface="+mn-ea"/>
              <a:cs typeface="+mn-cs"/>
            </a:endParaRPr>
          </a:p>
        </p:txBody>
      </p:sp>
      <p:sp>
        <p:nvSpPr>
          <p:cNvPr id="5" name="TextBox 4"/>
          <p:cNvSpPr txBox="1"/>
          <p:nvPr/>
        </p:nvSpPr>
        <p:spPr>
          <a:xfrm flipH="1">
            <a:off x="426403" y="3063240"/>
            <a:ext cx="11126787"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3600" dirty="0">
                <a:solidFill>
                  <a:srgbClr val="FF0000"/>
                </a:solidFill>
                <a:latin typeface="Times New Roman" panose="02020603050405020304" pitchFamily="18" charset="0"/>
                <a:sym typeface="Wingdings" panose="05000000000000000000" pitchFamily="2" charset="2"/>
              </a:rPr>
              <a:t> Cách nêu vấn đề trực tiếp, nhấn mạnh đức tính giản dị ở Bác Hồ.</a:t>
            </a:r>
            <a:endParaRPr lang="en-US" altLang="en-US" sz="36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391"/>
                                        </p:tgtEl>
                                        <p:attrNameLst>
                                          <p:attrName>style.visibility</p:attrName>
                                        </p:attrNameLst>
                                      </p:cBhvr>
                                      <p:to>
                                        <p:strVal val="visible"/>
                                      </p:to>
                                    </p:set>
                                    <p:animEffect transition="in" filter="barn(inVertical)">
                                      <p:cBhvr>
                                        <p:cTn id="13" dur="500"/>
                                        <p:tgtEl>
                                          <p:spTgt spid="1639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Line 3"/>
          <p:cNvSpPr/>
          <p:nvPr/>
        </p:nvSpPr>
        <p:spPr>
          <a:xfrm>
            <a:off x="5807075" y="776288"/>
            <a:ext cx="0" cy="6019800"/>
          </a:xfrm>
          <a:prstGeom prst="line">
            <a:avLst/>
          </a:prstGeom>
          <a:ln w="12700" cap="flat" cmpd="sng">
            <a:solidFill>
              <a:srgbClr val="0000FF"/>
            </a:solidFill>
            <a:prstDash val="solid"/>
            <a:headEnd type="none" w="med" len="med"/>
            <a:tailEnd type="none" w="med" len="med"/>
          </a:ln>
        </p:spPr>
      </p:sp>
      <p:sp>
        <p:nvSpPr>
          <p:cNvPr id="186375" name="Text Box 7"/>
          <p:cNvSpPr txBox="1"/>
          <p:nvPr/>
        </p:nvSpPr>
        <p:spPr>
          <a:xfrm>
            <a:off x="309563" y="974725"/>
            <a:ext cx="5281612" cy="1077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b="1" i="1" dirty="0">
                <a:solidFill>
                  <a:srgbClr val="002060"/>
                </a:solidFill>
                <a:latin typeface="Times New Roman" panose="02020603050405020304" pitchFamily="18" charset="0"/>
              </a:rPr>
              <a:t>2. </a:t>
            </a:r>
            <a:r>
              <a:rPr lang="en-US" altLang="en-US" b="1" i="1" u="sng" dirty="0">
                <a:solidFill>
                  <a:srgbClr val="002060"/>
                </a:solidFill>
                <a:latin typeface="Times New Roman" panose="02020603050405020304" pitchFamily="18" charset="0"/>
              </a:rPr>
              <a:t>Những biểu hiện về đức tính giản dị của Bác</a:t>
            </a:r>
            <a:endParaRPr lang="en-US" altLang="en-US" b="1" i="1" u="sng" dirty="0">
              <a:solidFill>
                <a:srgbClr val="002060"/>
              </a:solidFill>
              <a:latin typeface="Times New Roman" panose="02020603050405020304" pitchFamily="18" charset="0"/>
            </a:endParaRPr>
          </a:p>
        </p:txBody>
      </p:sp>
      <p:pic>
        <p:nvPicPr>
          <p:cNvPr id="186376" name="Picture 8" descr="Tay viÕt "/>
          <p:cNvPicPr>
            <a:picLocks noChangeAspect="1"/>
          </p:cNvPicPr>
          <p:nvPr/>
        </p:nvPicPr>
        <p:blipFill>
          <a:blip r:embed="rId1"/>
          <a:stretch>
            <a:fillRect/>
          </a:stretch>
        </p:blipFill>
        <p:spPr>
          <a:xfrm rot="-1401974">
            <a:off x="4330700" y="1573213"/>
            <a:ext cx="560388" cy="430212"/>
          </a:xfrm>
          <a:prstGeom prst="rect">
            <a:avLst/>
          </a:prstGeom>
          <a:noFill/>
          <a:ln w="9525">
            <a:noFill/>
          </a:ln>
        </p:spPr>
      </p:pic>
      <p:sp>
        <p:nvSpPr>
          <p:cNvPr id="186380" name="Text Box 12"/>
          <p:cNvSpPr txBox="1"/>
          <p:nvPr/>
        </p:nvSpPr>
        <p:spPr>
          <a:xfrm>
            <a:off x="303213" y="2097088"/>
            <a:ext cx="5410200" cy="10779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i="1" dirty="0">
                <a:latin typeface="Times New Roman" panose="02020603050405020304" pitchFamily="18" charset="0"/>
              </a:rPr>
              <a:t>a</a:t>
            </a:r>
            <a:r>
              <a:rPr lang="en-US" altLang="en-US" b="1" i="1" dirty="0">
                <a:latin typeface="Times New Roman" panose="02020603050405020304" pitchFamily="18" charset="0"/>
              </a:rPr>
              <a:t>. Giản dị trong đời sống, trong quan hệ với mọi người:</a:t>
            </a:r>
            <a:endParaRPr lang="en-US" altLang="en-US" b="1" i="1" dirty="0">
              <a:latin typeface="Times New Roman" panose="02020603050405020304" pitchFamily="18" charset="0"/>
            </a:endParaRPr>
          </a:p>
        </p:txBody>
      </p:sp>
      <p:pic>
        <p:nvPicPr>
          <p:cNvPr id="186381" name="Picture 13" descr="Tay viÕt "/>
          <p:cNvPicPr>
            <a:picLocks noChangeAspect="1"/>
          </p:cNvPicPr>
          <p:nvPr/>
        </p:nvPicPr>
        <p:blipFill>
          <a:blip r:embed="rId1"/>
          <a:stretch>
            <a:fillRect/>
          </a:stretch>
        </p:blipFill>
        <p:spPr>
          <a:xfrm rot="-1401974">
            <a:off x="5135563" y="2752725"/>
            <a:ext cx="560387" cy="508000"/>
          </a:xfrm>
          <a:prstGeom prst="rect">
            <a:avLst/>
          </a:prstGeom>
          <a:noFill/>
          <a:ln w="9525">
            <a:noFill/>
          </a:ln>
        </p:spPr>
      </p:pic>
      <p:sp>
        <p:nvSpPr>
          <p:cNvPr id="186382" name="Text Box 14"/>
          <p:cNvSpPr txBox="1"/>
          <p:nvPr/>
        </p:nvSpPr>
        <p:spPr>
          <a:xfrm>
            <a:off x="6278563" y="561975"/>
            <a:ext cx="5081587" cy="1028700"/>
          </a:xfrm>
          <a:prstGeom prst="rect">
            <a:avLst/>
          </a:prstGeom>
          <a:noFill/>
          <a:ln w="28575" cap="flat" cmpd="sng">
            <a:solidFill>
              <a:srgbClr val="FF9F9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70000"/>
              </a:lnSpc>
              <a:spcBef>
                <a:spcPct val="50000"/>
              </a:spcBef>
              <a:buNone/>
            </a:pPr>
            <a:r>
              <a:rPr lang="en-US" altLang="en-US" dirty="0">
                <a:latin typeface="Times New Roman" panose="02020603050405020304" pitchFamily="18" charset="0"/>
              </a:rPr>
              <a:t>Giản dị trong đời sống, </a:t>
            </a:r>
            <a:endParaRPr lang="en-US" altLang="en-US" dirty="0">
              <a:latin typeface="Times New Roman" panose="02020603050405020304" pitchFamily="18" charset="0"/>
            </a:endParaRPr>
          </a:p>
          <a:p>
            <a:pPr marL="0" lvl="0" indent="0" algn="ctr" eaLnBrk="1" hangingPunct="1">
              <a:lnSpc>
                <a:spcPct val="70000"/>
              </a:lnSpc>
              <a:spcBef>
                <a:spcPct val="50000"/>
              </a:spcBef>
              <a:buNone/>
            </a:pPr>
            <a:r>
              <a:rPr lang="en-US" altLang="en-US" dirty="0">
                <a:latin typeface="Times New Roman" panose="02020603050405020304" pitchFamily="18" charset="0"/>
              </a:rPr>
              <a:t>trong quan hệ với mọi người.</a:t>
            </a:r>
            <a:endParaRPr lang="en-US" altLang="en-US" dirty="0">
              <a:latin typeface="Times New Roman" panose="02020603050405020304" pitchFamily="18" charset="0"/>
            </a:endParaRPr>
          </a:p>
        </p:txBody>
      </p:sp>
      <p:sp>
        <p:nvSpPr>
          <p:cNvPr id="186383" name="Text Box 15"/>
          <p:cNvSpPr txBox="1"/>
          <p:nvPr/>
        </p:nvSpPr>
        <p:spPr>
          <a:xfrm>
            <a:off x="5900738" y="3313113"/>
            <a:ext cx="1149350" cy="1077912"/>
          </a:xfrm>
          <a:prstGeom prst="rect">
            <a:avLst/>
          </a:prstGeom>
          <a:noFill/>
          <a:ln w="28575" cap="flat" cmpd="sng">
            <a:solidFill>
              <a:srgbClr val="FF9F9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dirty="0">
                <a:latin typeface="Times New Roman" panose="02020603050405020304" pitchFamily="18" charset="0"/>
              </a:rPr>
              <a:t>Bữa ăn</a:t>
            </a:r>
            <a:endParaRPr lang="en-US" altLang="en-US" dirty="0">
              <a:latin typeface="Times New Roman" panose="02020603050405020304" pitchFamily="18" charset="0"/>
            </a:endParaRPr>
          </a:p>
        </p:txBody>
      </p:sp>
      <p:sp>
        <p:nvSpPr>
          <p:cNvPr id="186384" name="Text Box 16"/>
          <p:cNvSpPr txBox="1"/>
          <p:nvPr/>
        </p:nvSpPr>
        <p:spPr>
          <a:xfrm>
            <a:off x="7423150" y="3327400"/>
            <a:ext cx="906463" cy="1077913"/>
          </a:xfrm>
          <a:prstGeom prst="rect">
            <a:avLst/>
          </a:prstGeom>
          <a:noFill/>
          <a:ln w="28575" cap="flat" cmpd="sng">
            <a:solidFill>
              <a:srgbClr val="FF9F9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dirty="0">
                <a:latin typeface="Times New Roman" panose="02020603050405020304" pitchFamily="18" charset="0"/>
              </a:rPr>
              <a:t>Nơi ở</a:t>
            </a:r>
            <a:endParaRPr lang="en-US" altLang="en-US" dirty="0">
              <a:latin typeface="Times New Roman" panose="02020603050405020304" pitchFamily="18" charset="0"/>
            </a:endParaRPr>
          </a:p>
        </p:txBody>
      </p:sp>
      <p:sp>
        <p:nvSpPr>
          <p:cNvPr id="186385" name="Text Box 17"/>
          <p:cNvSpPr txBox="1"/>
          <p:nvPr/>
        </p:nvSpPr>
        <p:spPr>
          <a:xfrm>
            <a:off x="8699500" y="3327400"/>
            <a:ext cx="1274763" cy="1570038"/>
          </a:xfrm>
          <a:prstGeom prst="rect">
            <a:avLst/>
          </a:prstGeom>
          <a:noFill/>
          <a:ln w="28575" cap="flat" cmpd="sng">
            <a:solidFill>
              <a:srgbClr val="FF9F9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dirty="0">
                <a:latin typeface="Times New Roman" panose="02020603050405020304" pitchFamily="18" charset="0"/>
              </a:rPr>
              <a:t>Cách làm việc</a:t>
            </a:r>
            <a:endParaRPr lang="en-US" altLang="en-US" dirty="0">
              <a:latin typeface="Times New Roman" panose="02020603050405020304" pitchFamily="18" charset="0"/>
            </a:endParaRPr>
          </a:p>
        </p:txBody>
      </p:sp>
      <p:sp>
        <p:nvSpPr>
          <p:cNvPr id="186386" name="Text Box 18"/>
          <p:cNvSpPr txBox="1"/>
          <p:nvPr/>
        </p:nvSpPr>
        <p:spPr>
          <a:xfrm>
            <a:off x="10388600" y="3333750"/>
            <a:ext cx="1446213" cy="1570038"/>
          </a:xfrm>
          <a:prstGeom prst="rect">
            <a:avLst/>
          </a:prstGeom>
          <a:noFill/>
          <a:ln w="28575" cap="flat" cmpd="sng">
            <a:solidFill>
              <a:srgbClr val="FF9F9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dirty="0">
                <a:latin typeface="Times New Roman" panose="02020603050405020304" pitchFamily="18" charset="0"/>
              </a:rPr>
              <a:t>QH với mọi người</a:t>
            </a:r>
            <a:endParaRPr lang="en-US" altLang="en-US" dirty="0">
              <a:latin typeface="Times New Roman" panose="02020603050405020304" pitchFamily="18" charset="0"/>
            </a:endParaRPr>
          </a:p>
        </p:txBody>
      </p:sp>
      <p:sp>
        <p:nvSpPr>
          <p:cNvPr id="186387" name="Line 19"/>
          <p:cNvSpPr/>
          <p:nvPr/>
        </p:nvSpPr>
        <p:spPr>
          <a:xfrm>
            <a:off x="8750300" y="1652588"/>
            <a:ext cx="2397125" cy="1681162"/>
          </a:xfrm>
          <a:prstGeom prst="line">
            <a:avLst/>
          </a:prstGeom>
          <a:ln w="28575" cap="flat" cmpd="sng">
            <a:solidFill>
              <a:srgbClr val="FF0000"/>
            </a:solidFill>
            <a:prstDash val="solid"/>
            <a:headEnd type="none" w="med" len="med"/>
            <a:tailEnd type="triangle" w="med" len="med"/>
          </a:ln>
        </p:spPr>
      </p:sp>
      <p:sp>
        <p:nvSpPr>
          <p:cNvPr id="186388" name="Line 20"/>
          <p:cNvSpPr/>
          <p:nvPr/>
        </p:nvSpPr>
        <p:spPr>
          <a:xfrm>
            <a:off x="8737600" y="1641475"/>
            <a:ext cx="585788" cy="1671638"/>
          </a:xfrm>
          <a:prstGeom prst="line">
            <a:avLst/>
          </a:prstGeom>
          <a:ln w="28575" cap="flat" cmpd="sng">
            <a:solidFill>
              <a:srgbClr val="FF0000"/>
            </a:solidFill>
            <a:prstDash val="solid"/>
            <a:headEnd type="none" w="med" len="med"/>
            <a:tailEnd type="triangle" w="med" len="med"/>
          </a:ln>
        </p:spPr>
      </p:sp>
      <p:sp>
        <p:nvSpPr>
          <p:cNvPr id="186389" name="Line 21"/>
          <p:cNvSpPr/>
          <p:nvPr/>
        </p:nvSpPr>
        <p:spPr>
          <a:xfrm flipH="1">
            <a:off x="7832725" y="1655763"/>
            <a:ext cx="893763" cy="1609725"/>
          </a:xfrm>
          <a:prstGeom prst="line">
            <a:avLst/>
          </a:prstGeom>
          <a:ln w="28575" cap="flat" cmpd="sng">
            <a:solidFill>
              <a:srgbClr val="FF0000"/>
            </a:solidFill>
            <a:prstDash val="solid"/>
            <a:headEnd type="none" w="med" len="med"/>
            <a:tailEnd type="triangle" w="med" len="med"/>
          </a:ln>
        </p:spPr>
      </p:sp>
      <p:sp>
        <p:nvSpPr>
          <p:cNvPr id="186390" name="Line 22"/>
          <p:cNvSpPr/>
          <p:nvPr/>
        </p:nvSpPr>
        <p:spPr>
          <a:xfrm flipH="1">
            <a:off x="6461125" y="1646238"/>
            <a:ext cx="2238375" cy="1619250"/>
          </a:xfrm>
          <a:prstGeom prst="line">
            <a:avLst/>
          </a:prstGeom>
          <a:ln w="28575" cap="flat" cmpd="sng">
            <a:solidFill>
              <a:srgbClr val="FF0000"/>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6375"/>
                                        </p:tgtEl>
                                        <p:attrNameLst>
                                          <p:attrName>style.visibility</p:attrName>
                                        </p:attrNameLst>
                                      </p:cBhvr>
                                      <p:to>
                                        <p:strVal val="visible"/>
                                      </p:to>
                                    </p:set>
                                    <p:anim calcmode="discrete" valueType="clr">
                                      <p:cBhvr override="childStyle">
                                        <p:cTn id="7" dur="80"/>
                                        <p:tgtEl>
                                          <p:spTgt spid="1863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6375"/>
                                        </p:tgtEl>
                                        <p:attrNameLst>
                                          <p:attrName>fillcolor</p:attrName>
                                        </p:attrNameLst>
                                      </p:cBhvr>
                                      <p:tavLst>
                                        <p:tav tm="0">
                                          <p:val>
                                            <p:clrVal>
                                              <a:schemeClr val="accent2"/>
                                            </p:clrVal>
                                          </p:val>
                                        </p:tav>
                                        <p:tav tm="50000">
                                          <p:val>
                                            <p:clrVal>
                                              <a:schemeClr val="hlink"/>
                                            </p:clrVal>
                                          </p:val>
                                        </p:tav>
                                      </p:tavLst>
                                    </p:anim>
                                    <p:set>
                                      <p:cBhvr>
                                        <p:cTn id="9" dur="80"/>
                                        <p:tgtEl>
                                          <p:spTgt spid="186375"/>
                                        </p:tgtEl>
                                        <p:attrNameLst>
                                          <p:attrName>fill.type</p:attrName>
                                        </p:attrNameLst>
                                      </p:cBhvr>
                                      <p:to>
                                        <p:strVal val="solid"/>
                                      </p:to>
                                    </p:set>
                                  </p:childTnLst>
                                </p:cTn>
                              </p:par>
                            </p:childTnLst>
                          </p:cTn>
                        </p:par>
                        <p:par>
                          <p:cTn id="10" fill="hold">
                            <p:stCondLst>
                              <p:cond delay="1879"/>
                            </p:stCondLst>
                            <p:childTnLst>
                              <p:par>
                                <p:cTn id="11" presetID="18" presetClass="entr" presetSubtype="12" fill="hold" nodeType="afterEffect">
                                  <p:stCondLst>
                                    <p:cond delay="0"/>
                                  </p:stCondLst>
                                  <p:childTnLst>
                                    <p:set>
                                      <p:cBhvr>
                                        <p:cTn id="12" dur="1" fill="hold">
                                          <p:stCondLst>
                                            <p:cond delay="0"/>
                                          </p:stCondLst>
                                        </p:cTn>
                                        <p:tgtEl>
                                          <p:spTgt spid="186376"/>
                                        </p:tgtEl>
                                        <p:attrNameLst>
                                          <p:attrName>style.visibility</p:attrName>
                                        </p:attrNameLst>
                                      </p:cBhvr>
                                      <p:to>
                                        <p:strVal val="visible"/>
                                      </p:to>
                                    </p:set>
                                    <p:animEffect transition="in" filter="strips(downLeft)">
                                      <p:cBhvr>
                                        <p:cTn id="13" dur="500"/>
                                        <p:tgtEl>
                                          <p:spTgt spid="18637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16" fill="hold" nodeType="clickEffect">
                                  <p:stCondLst>
                                    <p:cond delay="0"/>
                                  </p:stCondLst>
                                  <p:childTnLst>
                                    <p:anim calcmode="lin" valueType="num">
                                      <p:cBhvr>
                                        <p:cTn id="17" dur="500"/>
                                        <p:tgtEl>
                                          <p:spTgt spid="186376"/>
                                        </p:tgtEl>
                                        <p:attrNameLst>
                                          <p:attrName>ppt_w</p:attrName>
                                        </p:attrNameLst>
                                      </p:cBhvr>
                                      <p:tavLst>
                                        <p:tav tm="0">
                                          <p:val>
                                            <p:strVal val="ppt_w"/>
                                          </p:val>
                                        </p:tav>
                                        <p:tav tm="100000">
                                          <p:val>
                                            <p:fltVal val="0,000000"/>
                                          </p:val>
                                        </p:tav>
                                      </p:tavLst>
                                    </p:anim>
                                    <p:anim calcmode="lin" valueType="num">
                                      <p:cBhvr>
                                        <p:cTn id="18" dur="500"/>
                                        <p:tgtEl>
                                          <p:spTgt spid="186376"/>
                                        </p:tgtEl>
                                        <p:attrNameLst>
                                          <p:attrName>ppt_h</p:attrName>
                                        </p:attrNameLst>
                                      </p:cBhvr>
                                      <p:tavLst>
                                        <p:tav tm="0">
                                          <p:val>
                                            <p:strVal val="ppt_h"/>
                                          </p:val>
                                        </p:tav>
                                        <p:tav tm="100000">
                                          <p:val>
                                            <p:fltVal val="0,000000"/>
                                          </p:val>
                                        </p:tav>
                                      </p:tavLst>
                                    </p:anim>
                                    <p:animEffect transition="out" filter="fade">
                                      <p:cBhvr>
                                        <p:cTn id="19" dur="500"/>
                                        <p:tgtEl>
                                          <p:spTgt spid="186376"/>
                                        </p:tgtEl>
                                      </p:cBhvr>
                                    </p:animEffect>
                                    <p:set>
                                      <p:cBhvr>
                                        <p:cTn id="20" dur="1" fill="hold">
                                          <p:stCondLst>
                                            <p:cond delay="499"/>
                                          </p:stCondLst>
                                        </p:cTn>
                                        <p:tgtEl>
                                          <p:spTgt spid="18637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186380"/>
                                        </p:tgtEl>
                                        <p:attrNameLst>
                                          <p:attrName>style.visibility</p:attrName>
                                        </p:attrNameLst>
                                      </p:cBhvr>
                                      <p:to>
                                        <p:strVal val="visible"/>
                                      </p:to>
                                    </p:set>
                                    <p:anim calcmode="discrete" valueType="clr">
                                      <p:cBhvr override="childStyle">
                                        <p:cTn id="25" dur="80"/>
                                        <p:tgtEl>
                                          <p:spTgt spid="186380"/>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6380"/>
                                        </p:tgtEl>
                                        <p:attrNameLst>
                                          <p:attrName>fillcolor</p:attrName>
                                        </p:attrNameLst>
                                      </p:cBhvr>
                                      <p:tavLst>
                                        <p:tav tm="0">
                                          <p:val>
                                            <p:clrVal>
                                              <a:schemeClr val="accent2"/>
                                            </p:clrVal>
                                          </p:val>
                                        </p:tav>
                                        <p:tav tm="50000">
                                          <p:val>
                                            <p:clrVal>
                                              <a:schemeClr val="hlink"/>
                                            </p:clrVal>
                                          </p:val>
                                        </p:tav>
                                      </p:tavLst>
                                    </p:anim>
                                    <p:set>
                                      <p:cBhvr>
                                        <p:cTn id="27" dur="80"/>
                                        <p:tgtEl>
                                          <p:spTgt spid="186380"/>
                                        </p:tgtEl>
                                        <p:attrNameLst>
                                          <p:attrName>fill.type</p:attrName>
                                        </p:attrNameLst>
                                      </p:cBhvr>
                                      <p:to>
                                        <p:strVal val="solid"/>
                                      </p:to>
                                    </p:set>
                                  </p:childTnLst>
                                </p:cTn>
                              </p:par>
                            </p:childTnLst>
                          </p:cTn>
                        </p:par>
                        <p:par>
                          <p:cTn id="28" fill="hold">
                            <p:stCondLst>
                              <p:cond delay="79"/>
                            </p:stCondLst>
                            <p:childTnLst>
                              <p:par>
                                <p:cTn id="29" presetID="18" presetClass="entr" presetSubtype="12" fill="hold" nodeType="afterEffect">
                                  <p:stCondLst>
                                    <p:cond delay="0"/>
                                  </p:stCondLst>
                                  <p:childTnLst>
                                    <p:set>
                                      <p:cBhvr>
                                        <p:cTn id="30" dur="1" fill="hold">
                                          <p:stCondLst>
                                            <p:cond delay="0"/>
                                          </p:stCondLst>
                                        </p:cTn>
                                        <p:tgtEl>
                                          <p:spTgt spid="186381"/>
                                        </p:tgtEl>
                                        <p:attrNameLst>
                                          <p:attrName>style.visibility</p:attrName>
                                        </p:attrNameLst>
                                      </p:cBhvr>
                                      <p:to>
                                        <p:strVal val="visible"/>
                                      </p:to>
                                    </p:set>
                                    <p:animEffect transition="in" filter="strips(downLeft)">
                                      <p:cBhvr>
                                        <p:cTn id="31" dur="500"/>
                                        <p:tgtEl>
                                          <p:spTgt spid="18638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16" fill="hold" nodeType="clickEffect">
                                  <p:stCondLst>
                                    <p:cond delay="0"/>
                                  </p:stCondLst>
                                  <p:childTnLst>
                                    <p:anim calcmode="lin" valueType="num">
                                      <p:cBhvr>
                                        <p:cTn id="35" dur="500"/>
                                        <p:tgtEl>
                                          <p:spTgt spid="186381"/>
                                        </p:tgtEl>
                                        <p:attrNameLst>
                                          <p:attrName>ppt_w</p:attrName>
                                        </p:attrNameLst>
                                      </p:cBhvr>
                                      <p:tavLst>
                                        <p:tav tm="0">
                                          <p:val>
                                            <p:strVal val="ppt_w"/>
                                          </p:val>
                                        </p:tav>
                                        <p:tav tm="100000">
                                          <p:val>
                                            <p:fltVal val="0,000000"/>
                                          </p:val>
                                        </p:tav>
                                      </p:tavLst>
                                    </p:anim>
                                    <p:anim calcmode="lin" valueType="num">
                                      <p:cBhvr>
                                        <p:cTn id="36" dur="500"/>
                                        <p:tgtEl>
                                          <p:spTgt spid="186381"/>
                                        </p:tgtEl>
                                        <p:attrNameLst>
                                          <p:attrName>ppt_h</p:attrName>
                                        </p:attrNameLst>
                                      </p:cBhvr>
                                      <p:tavLst>
                                        <p:tav tm="0">
                                          <p:val>
                                            <p:strVal val="ppt_h"/>
                                          </p:val>
                                        </p:tav>
                                        <p:tav tm="100000">
                                          <p:val>
                                            <p:fltVal val="0,000000"/>
                                          </p:val>
                                        </p:tav>
                                      </p:tavLst>
                                    </p:anim>
                                    <p:animEffect transition="out" filter="fade">
                                      <p:cBhvr>
                                        <p:cTn id="37" dur="500"/>
                                        <p:tgtEl>
                                          <p:spTgt spid="186381"/>
                                        </p:tgtEl>
                                      </p:cBhvr>
                                    </p:animEffect>
                                    <p:set>
                                      <p:cBhvr>
                                        <p:cTn id="38" dur="1" fill="hold">
                                          <p:stCondLst>
                                            <p:cond delay="499"/>
                                          </p:stCondLst>
                                        </p:cTn>
                                        <p:tgtEl>
                                          <p:spTgt spid="18638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86382"/>
                                        </p:tgtEl>
                                        <p:attrNameLst>
                                          <p:attrName>style.visibility</p:attrName>
                                        </p:attrNameLst>
                                      </p:cBhvr>
                                      <p:to>
                                        <p:strVal val="visible"/>
                                      </p:to>
                                    </p:set>
                                    <p:animEffect transition="in" filter="slide(fromBottom)">
                                      <p:cBhvr>
                                        <p:cTn id="43" dur="500"/>
                                        <p:tgtEl>
                                          <p:spTgt spid="186382"/>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86390"/>
                                        </p:tgtEl>
                                        <p:attrNameLst>
                                          <p:attrName>style.visibility</p:attrName>
                                        </p:attrNameLst>
                                      </p:cBhvr>
                                      <p:to>
                                        <p:strVal val="visible"/>
                                      </p:to>
                                    </p:set>
                                    <p:animEffect transition="in" filter="box(in)">
                                      <p:cBhvr>
                                        <p:cTn id="48" dur="500"/>
                                        <p:tgtEl>
                                          <p:spTgt spid="186390"/>
                                        </p:tgtEl>
                                      </p:cBhvr>
                                    </p:animEffect>
                                  </p:childTnLst>
                                </p:cTn>
                              </p:par>
                            </p:childTnLst>
                          </p:cTn>
                        </p:par>
                        <p:par>
                          <p:cTn id="49" fill="hold">
                            <p:stCondLst>
                              <p:cond delay="500"/>
                            </p:stCondLst>
                            <p:childTnLst>
                              <p:par>
                                <p:cTn id="50" presetID="4" presetClass="entr" presetSubtype="16" fill="hold" grpId="0" nodeType="afterEffect">
                                  <p:stCondLst>
                                    <p:cond delay="0"/>
                                  </p:stCondLst>
                                  <p:childTnLst>
                                    <p:set>
                                      <p:cBhvr>
                                        <p:cTn id="51" dur="1" fill="hold">
                                          <p:stCondLst>
                                            <p:cond delay="0"/>
                                          </p:stCondLst>
                                        </p:cTn>
                                        <p:tgtEl>
                                          <p:spTgt spid="186383"/>
                                        </p:tgtEl>
                                        <p:attrNameLst>
                                          <p:attrName>style.visibility</p:attrName>
                                        </p:attrNameLst>
                                      </p:cBhvr>
                                      <p:to>
                                        <p:strVal val="visible"/>
                                      </p:to>
                                    </p:set>
                                    <p:animEffect transition="in" filter="box(in)">
                                      <p:cBhvr>
                                        <p:cTn id="52" dur="500"/>
                                        <p:tgtEl>
                                          <p:spTgt spid="18638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86389"/>
                                        </p:tgtEl>
                                        <p:attrNameLst>
                                          <p:attrName>style.visibility</p:attrName>
                                        </p:attrNameLst>
                                      </p:cBhvr>
                                      <p:to>
                                        <p:strVal val="visible"/>
                                      </p:to>
                                    </p:set>
                                    <p:animEffect transition="in" filter="box(in)">
                                      <p:cBhvr>
                                        <p:cTn id="57" dur="500"/>
                                        <p:tgtEl>
                                          <p:spTgt spid="186389"/>
                                        </p:tgtEl>
                                      </p:cBhvr>
                                    </p:animEffect>
                                  </p:childTnLst>
                                </p:cTn>
                              </p:par>
                            </p:childTnLst>
                          </p:cTn>
                        </p:par>
                        <p:par>
                          <p:cTn id="58" fill="hold">
                            <p:stCondLst>
                              <p:cond delay="500"/>
                            </p:stCondLst>
                            <p:childTnLst>
                              <p:par>
                                <p:cTn id="59" presetID="4" presetClass="entr" presetSubtype="16" fill="hold" grpId="0" nodeType="afterEffect">
                                  <p:stCondLst>
                                    <p:cond delay="0"/>
                                  </p:stCondLst>
                                  <p:childTnLst>
                                    <p:set>
                                      <p:cBhvr>
                                        <p:cTn id="60" dur="1" fill="hold">
                                          <p:stCondLst>
                                            <p:cond delay="0"/>
                                          </p:stCondLst>
                                        </p:cTn>
                                        <p:tgtEl>
                                          <p:spTgt spid="186384"/>
                                        </p:tgtEl>
                                        <p:attrNameLst>
                                          <p:attrName>style.visibility</p:attrName>
                                        </p:attrNameLst>
                                      </p:cBhvr>
                                      <p:to>
                                        <p:strVal val="visible"/>
                                      </p:to>
                                    </p:set>
                                    <p:animEffect transition="in" filter="box(in)">
                                      <p:cBhvr>
                                        <p:cTn id="61" dur="500"/>
                                        <p:tgtEl>
                                          <p:spTgt spid="186384"/>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186388"/>
                                        </p:tgtEl>
                                        <p:attrNameLst>
                                          <p:attrName>style.visibility</p:attrName>
                                        </p:attrNameLst>
                                      </p:cBhvr>
                                      <p:to>
                                        <p:strVal val="visible"/>
                                      </p:to>
                                    </p:set>
                                    <p:animEffect transition="in" filter="box(in)">
                                      <p:cBhvr>
                                        <p:cTn id="66" dur="500"/>
                                        <p:tgtEl>
                                          <p:spTgt spid="186388"/>
                                        </p:tgtEl>
                                      </p:cBhvr>
                                    </p:animEffect>
                                  </p:childTnLst>
                                </p:cTn>
                              </p:par>
                            </p:childTnLst>
                          </p:cTn>
                        </p:par>
                        <p:par>
                          <p:cTn id="67" fill="hold">
                            <p:stCondLst>
                              <p:cond delay="500"/>
                            </p:stCondLst>
                            <p:childTnLst>
                              <p:par>
                                <p:cTn id="68" presetID="4" presetClass="entr" presetSubtype="16" fill="hold" grpId="0" nodeType="afterEffect">
                                  <p:stCondLst>
                                    <p:cond delay="0"/>
                                  </p:stCondLst>
                                  <p:childTnLst>
                                    <p:set>
                                      <p:cBhvr>
                                        <p:cTn id="69" dur="1" fill="hold">
                                          <p:stCondLst>
                                            <p:cond delay="0"/>
                                          </p:stCondLst>
                                        </p:cTn>
                                        <p:tgtEl>
                                          <p:spTgt spid="186385"/>
                                        </p:tgtEl>
                                        <p:attrNameLst>
                                          <p:attrName>style.visibility</p:attrName>
                                        </p:attrNameLst>
                                      </p:cBhvr>
                                      <p:to>
                                        <p:strVal val="visible"/>
                                      </p:to>
                                    </p:set>
                                    <p:animEffect transition="in" filter="box(in)">
                                      <p:cBhvr>
                                        <p:cTn id="70" dur="500"/>
                                        <p:tgtEl>
                                          <p:spTgt spid="186385"/>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186387"/>
                                        </p:tgtEl>
                                        <p:attrNameLst>
                                          <p:attrName>style.visibility</p:attrName>
                                        </p:attrNameLst>
                                      </p:cBhvr>
                                      <p:to>
                                        <p:strVal val="visible"/>
                                      </p:to>
                                    </p:set>
                                    <p:animEffect transition="in" filter="box(in)">
                                      <p:cBhvr>
                                        <p:cTn id="75" dur="500"/>
                                        <p:tgtEl>
                                          <p:spTgt spid="186387"/>
                                        </p:tgtEl>
                                      </p:cBhvr>
                                    </p:animEffect>
                                  </p:childTnLst>
                                </p:cTn>
                              </p:par>
                            </p:childTnLst>
                          </p:cTn>
                        </p:par>
                        <p:par>
                          <p:cTn id="76" fill="hold">
                            <p:stCondLst>
                              <p:cond delay="500"/>
                            </p:stCondLst>
                            <p:childTnLst>
                              <p:par>
                                <p:cTn id="77" presetID="4" presetClass="entr" presetSubtype="16" fill="hold" grpId="0" nodeType="afterEffect">
                                  <p:stCondLst>
                                    <p:cond delay="0"/>
                                  </p:stCondLst>
                                  <p:childTnLst>
                                    <p:set>
                                      <p:cBhvr>
                                        <p:cTn id="78" dur="1" fill="hold">
                                          <p:stCondLst>
                                            <p:cond delay="0"/>
                                          </p:stCondLst>
                                        </p:cTn>
                                        <p:tgtEl>
                                          <p:spTgt spid="186386"/>
                                        </p:tgtEl>
                                        <p:attrNameLst>
                                          <p:attrName>style.visibility</p:attrName>
                                        </p:attrNameLst>
                                      </p:cBhvr>
                                      <p:to>
                                        <p:strVal val="visible"/>
                                      </p:to>
                                    </p:set>
                                    <p:animEffect transition="in" filter="box(in)">
                                      <p:cBhvr>
                                        <p:cTn id="79" dur="500"/>
                                        <p:tgtEl>
                                          <p:spTgt spid="18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5" grpId="0"/>
      <p:bldP spid="186382" grpId="0" animBg="1"/>
      <p:bldP spid="186383" grpId="0" animBg="1"/>
      <p:bldP spid="186384" grpId="0" animBg="1"/>
      <p:bldP spid="186385" grpId="0" animBg="1"/>
      <p:bldP spid="18638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Slide Number Placeholder 5"/>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en-US" sz="1400" dirty="0"/>
            </a:fld>
            <a:endParaRPr lang="en-US" altLang="en-US" sz="1400" dirty="0"/>
          </a:p>
        </p:txBody>
      </p:sp>
      <p:sp>
        <p:nvSpPr>
          <p:cNvPr id="161983" name="Text Box 191"/>
          <p:cNvSpPr txBox="1"/>
          <p:nvPr/>
        </p:nvSpPr>
        <p:spPr>
          <a:xfrm>
            <a:off x="1524000" y="1855788"/>
            <a:ext cx="8869363" cy="1077912"/>
          </a:xfrm>
          <a:prstGeom prst="rect">
            <a:avLst/>
          </a:prstGeom>
          <a:noFill/>
          <a:ln w="9525" cap="flat" cmpd="sng">
            <a:solidFill>
              <a:srgbClr val="0066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dirty="0">
                <a:solidFill>
                  <a:srgbClr val="000099"/>
                </a:solidFill>
                <a:latin typeface="Times New Roman" panose="02020603050405020304" pitchFamily="18" charset="0"/>
              </a:rPr>
              <a:t>1. Tìm những chi tiết kể về </a:t>
            </a:r>
            <a:r>
              <a:rPr lang="en-US" altLang="en-US" b="1" u="sng" dirty="0">
                <a:solidFill>
                  <a:srgbClr val="000099"/>
                </a:solidFill>
                <a:latin typeface="Times New Roman" panose="02020603050405020304" pitchFamily="18" charset="0"/>
              </a:rPr>
              <a:t>bữa ăn</a:t>
            </a:r>
            <a:r>
              <a:rPr lang="en-US" altLang="en-US" b="1" dirty="0">
                <a:solidFill>
                  <a:srgbClr val="000099"/>
                </a:solidFill>
                <a:latin typeface="Times New Roman" panose="02020603050405020304" pitchFamily="18" charset="0"/>
              </a:rPr>
              <a:t> </a:t>
            </a:r>
            <a:r>
              <a:rPr lang="en-US" altLang="en-US" dirty="0">
                <a:solidFill>
                  <a:srgbClr val="000099"/>
                </a:solidFill>
                <a:latin typeface="Times New Roman" panose="02020603050405020304" pitchFamily="18" charset="0"/>
              </a:rPr>
              <a:t>thường ngày của Bác?</a:t>
            </a:r>
            <a:endParaRPr lang="en-US" altLang="en-US" dirty="0">
              <a:solidFill>
                <a:srgbClr val="000099"/>
              </a:solidFill>
              <a:latin typeface="Times New Roman" panose="02020603050405020304" pitchFamily="18" charset="0"/>
            </a:endParaRPr>
          </a:p>
        </p:txBody>
      </p:sp>
      <p:sp>
        <p:nvSpPr>
          <p:cNvPr id="161984" name="Text Box 192"/>
          <p:cNvSpPr txBox="1"/>
          <p:nvPr/>
        </p:nvSpPr>
        <p:spPr>
          <a:xfrm>
            <a:off x="1524000" y="2938463"/>
            <a:ext cx="8869363" cy="1077912"/>
          </a:xfrm>
          <a:prstGeom prst="rect">
            <a:avLst/>
          </a:prstGeom>
          <a:noFill/>
          <a:ln w="9525" cap="flat" cmpd="sng">
            <a:solidFill>
              <a:srgbClr val="0066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dirty="0">
                <a:solidFill>
                  <a:srgbClr val="000099"/>
                </a:solidFill>
                <a:latin typeface="Times New Roman" panose="02020603050405020304" pitchFamily="18" charset="0"/>
              </a:rPr>
              <a:t>2. Sự giản dị về </a:t>
            </a:r>
            <a:r>
              <a:rPr lang="en-US" altLang="en-US" b="1" u="sng" dirty="0">
                <a:solidFill>
                  <a:srgbClr val="000099"/>
                </a:solidFill>
                <a:latin typeface="Times New Roman" panose="02020603050405020304" pitchFamily="18" charset="0"/>
              </a:rPr>
              <a:t>nơi ở</a:t>
            </a:r>
            <a:r>
              <a:rPr lang="en-US" altLang="en-US" b="1" dirty="0">
                <a:solidFill>
                  <a:srgbClr val="000099"/>
                </a:solidFill>
                <a:latin typeface="Times New Roman" panose="02020603050405020304" pitchFamily="18" charset="0"/>
              </a:rPr>
              <a:t> </a:t>
            </a:r>
            <a:r>
              <a:rPr lang="en-US" altLang="en-US" dirty="0">
                <a:solidFill>
                  <a:srgbClr val="000099"/>
                </a:solidFill>
                <a:latin typeface="Times New Roman" panose="02020603050405020304" pitchFamily="18" charset="0"/>
              </a:rPr>
              <a:t>của Bác được thể hiện qua những chi tiết nào?</a:t>
            </a:r>
            <a:endParaRPr lang="en-US" altLang="en-US" dirty="0">
              <a:solidFill>
                <a:srgbClr val="000099"/>
              </a:solidFill>
              <a:latin typeface="Times New Roman" panose="02020603050405020304" pitchFamily="18" charset="0"/>
            </a:endParaRPr>
          </a:p>
        </p:txBody>
      </p:sp>
      <p:sp>
        <p:nvSpPr>
          <p:cNvPr id="161985" name="Text Box 193"/>
          <p:cNvSpPr txBox="1"/>
          <p:nvPr/>
        </p:nvSpPr>
        <p:spPr>
          <a:xfrm>
            <a:off x="1538288" y="3992563"/>
            <a:ext cx="8855075" cy="585787"/>
          </a:xfrm>
          <a:prstGeom prst="rect">
            <a:avLst/>
          </a:prstGeom>
          <a:noFill/>
          <a:ln w="9525" cap="flat" cmpd="sng">
            <a:solidFill>
              <a:srgbClr val="0066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50000"/>
              </a:spcBef>
              <a:buNone/>
            </a:pPr>
            <a:r>
              <a:rPr lang="en-US" altLang="en-US" dirty="0">
                <a:solidFill>
                  <a:srgbClr val="000099"/>
                </a:solidFill>
                <a:latin typeface="Times New Roman" panose="02020603050405020304" pitchFamily="18" charset="0"/>
              </a:rPr>
              <a:t>3. Chỉ ra sự giản dị trong </a:t>
            </a:r>
            <a:r>
              <a:rPr lang="en-US" altLang="en-US" b="1" u="sng" dirty="0">
                <a:solidFill>
                  <a:srgbClr val="000099"/>
                </a:solidFill>
                <a:latin typeface="Times New Roman" panose="02020603050405020304" pitchFamily="18" charset="0"/>
              </a:rPr>
              <a:t>cách làm việc</a:t>
            </a:r>
            <a:r>
              <a:rPr lang="en-US" altLang="en-US" b="1" dirty="0">
                <a:solidFill>
                  <a:srgbClr val="000099"/>
                </a:solidFill>
                <a:latin typeface="Times New Roman" panose="02020603050405020304" pitchFamily="18" charset="0"/>
              </a:rPr>
              <a:t> </a:t>
            </a:r>
            <a:r>
              <a:rPr lang="en-US" altLang="en-US" dirty="0">
                <a:solidFill>
                  <a:srgbClr val="000099"/>
                </a:solidFill>
                <a:latin typeface="Times New Roman" panose="02020603050405020304" pitchFamily="18" charset="0"/>
              </a:rPr>
              <a:t>của Bác?</a:t>
            </a:r>
            <a:endParaRPr lang="en-US" altLang="en-US" dirty="0">
              <a:solidFill>
                <a:srgbClr val="000099"/>
              </a:solidFill>
              <a:latin typeface="Times New Roman" panose="02020603050405020304" pitchFamily="18" charset="0"/>
            </a:endParaRPr>
          </a:p>
        </p:txBody>
      </p:sp>
      <p:sp>
        <p:nvSpPr>
          <p:cNvPr id="161986" name="Text Box 194"/>
          <p:cNvSpPr txBox="1"/>
          <p:nvPr/>
        </p:nvSpPr>
        <p:spPr>
          <a:xfrm>
            <a:off x="1541463" y="4578350"/>
            <a:ext cx="8851900" cy="1076325"/>
          </a:xfrm>
          <a:prstGeom prst="rect">
            <a:avLst/>
          </a:prstGeom>
          <a:noFill/>
          <a:ln w="9525" cap="flat" cmpd="sng">
            <a:solidFill>
              <a:srgbClr val="0066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50000"/>
              </a:spcBef>
              <a:buNone/>
            </a:pPr>
            <a:r>
              <a:rPr lang="en-US" altLang="en-US" dirty="0">
                <a:solidFill>
                  <a:srgbClr val="000099"/>
                </a:solidFill>
                <a:latin typeface="Times New Roman" panose="02020603050405020304" pitchFamily="18" charset="0"/>
              </a:rPr>
              <a:t>4 Tìm những biểu hiện về sự giản dị  của Bác trong </a:t>
            </a:r>
            <a:r>
              <a:rPr lang="en-US" altLang="en-US" b="1" u="sng" dirty="0">
                <a:solidFill>
                  <a:srgbClr val="000099"/>
                </a:solidFill>
                <a:latin typeface="Times New Roman" panose="02020603050405020304" pitchFamily="18" charset="0"/>
              </a:rPr>
              <a:t>quan hệ với mọi người</a:t>
            </a:r>
            <a:r>
              <a:rPr lang="en-US" altLang="en-US" dirty="0">
                <a:solidFill>
                  <a:srgbClr val="000099"/>
                </a:solidFill>
                <a:latin typeface="Times New Roman" panose="02020603050405020304" pitchFamily="18" charset="0"/>
              </a:rPr>
              <a:t>?</a:t>
            </a:r>
            <a:endParaRPr lang="en-US" altLang="en-US" dirty="0">
              <a:solidFill>
                <a:srgbClr val="000099"/>
              </a:solidFill>
              <a:latin typeface="Times New Roman" panose="02020603050405020304" pitchFamily="18" charset="0"/>
            </a:endParaRPr>
          </a:p>
        </p:txBody>
      </p:sp>
      <p:sp>
        <p:nvSpPr>
          <p:cNvPr id="16391" name="WordArt 195"/>
          <p:cNvSpPr>
            <a:spLocks noTextEdit="1"/>
          </p:cNvSpPr>
          <p:nvPr/>
        </p:nvSpPr>
        <p:spPr>
          <a:xfrm>
            <a:off x="1157288" y="344488"/>
            <a:ext cx="10058400" cy="1374775"/>
          </a:xfrm>
          <a:prstGeom prst="rect">
            <a:avLst/>
          </a:prstGeom>
        </p:spPr>
        <p:txBody>
          <a:bodyPr wrap="none" fromWordArt="1">
            <a:prstTxWarp prst="textPlain">
              <a:avLst>
                <a:gd name="adj" fmla="val 50000"/>
              </a:avLst>
            </a:prstTxWarp>
            <a:normAutofit/>
          </a:bodyPr>
          <a:p>
            <a:pPr algn="ctr"/>
            <a:r>
              <a:rPr lang="en-US" sz="3600" b="1">
                <a:ln w="9525" cap="flat" cmpd="sng">
                  <a:solidFill>
                    <a:srgbClr val="FF9F9F"/>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5400000" scaled="1"/>
                  <a:tileRect/>
                </a:gradFill>
                <a:latin typeface="Times New Roman" panose="02020603050405020304" pitchFamily="18" charset="0"/>
                <a:ea typeface="Times New Roman" panose="02020603050405020304" pitchFamily="18" charset="0"/>
              </a:rPr>
              <a:t>Suy nghĩ trong 3 phút để trả lời các câu hỏi sau: </a:t>
            </a:r>
            <a:endParaRPr lang="en-US" sz="3600" b="1">
              <a:ln w="9525" cap="flat" cmpd="sng">
                <a:solidFill>
                  <a:srgbClr val="FF9F9F"/>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5400000" scaled="1"/>
                <a:tileRect/>
              </a:gradFill>
              <a:latin typeface="Times New Roman" panose="02020603050405020304" pitchFamily="18" charset="0"/>
              <a:ea typeface="Times New Roman" panose="02020603050405020304" pitchFamily="18" charset="0"/>
            </a:endParaRPr>
          </a:p>
        </p:txBody>
      </p:sp>
      <p:pic>
        <p:nvPicPr>
          <p:cNvPr id="2" name="3 phút đếm ngược với nhạc sôi động 3 minutes countdown with music.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10255250" y="5416550"/>
            <a:ext cx="1920875" cy="14414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1983"/>
                                        </p:tgtEl>
                                        <p:attrNameLst>
                                          <p:attrName>style.visibility</p:attrName>
                                        </p:attrNameLst>
                                      </p:cBhvr>
                                      <p:to>
                                        <p:strVal val="visible"/>
                                      </p:to>
                                    </p:set>
                                    <p:animEffect transition="in" filter="wedge">
                                      <p:cBhvr>
                                        <p:cTn id="7" dur="2000"/>
                                        <p:tgtEl>
                                          <p:spTgt spid="16198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61984"/>
                                        </p:tgtEl>
                                        <p:attrNameLst>
                                          <p:attrName>style.visibility</p:attrName>
                                        </p:attrNameLst>
                                      </p:cBhvr>
                                      <p:to>
                                        <p:strVal val="visible"/>
                                      </p:to>
                                    </p:set>
                                    <p:animEffect transition="in" filter="wedge">
                                      <p:cBhvr>
                                        <p:cTn id="10" dur="2000"/>
                                        <p:tgtEl>
                                          <p:spTgt spid="16198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61985"/>
                                        </p:tgtEl>
                                        <p:attrNameLst>
                                          <p:attrName>style.visibility</p:attrName>
                                        </p:attrNameLst>
                                      </p:cBhvr>
                                      <p:to>
                                        <p:strVal val="visible"/>
                                      </p:to>
                                    </p:set>
                                    <p:animEffect transition="in" filter="wedge">
                                      <p:cBhvr>
                                        <p:cTn id="13" dur="2000"/>
                                        <p:tgtEl>
                                          <p:spTgt spid="161985"/>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61986"/>
                                        </p:tgtEl>
                                        <p:attrNameLst>
                                          <p:attrName>style.visibility</p:attrName>
                                        </p:attrNameLst>
                                      </p:cBhvr>
                                      <p:to>
                                        <p:strVal val="visible"/>
                                      </p:to>
                                    </p:set>
                                    <p:animEffect transition="in" filter="wedge">
                                      <p:cBhvr>
                                        <p:cTn id="16" dur="2000"/>
                                        <p:tgtEl>
                                          <p:spTgt spid="16198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881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2"/>
                </p:tgtEl>
              </p:cMediaNode>
            </p:video>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2"/>
                                        </p:tgtEl>
                                      </p:cBhvr>
                                    </p:cmd>
                                  </p:childTnLst>
                                </p:cTn>
                              </p:par>
                            </p:childTnLst>
                          </p:cTn>
                        </p:par>
                      </p:childTnLst>
                    </p:cTn>
                  </p:par>
                </p:childTnLst>
              </p:cTn>
              <p:nextCondLst>
                <p:cond evt="onClick" delay="0">
                  <p:tgtEl>
                    <p:spTgt spid="2"/>
                  </p:tgtEl>
                </p:cond>
              </p:nextCondLst>
            </p:seq>
          </p:childTnLst>
        </p:cTn>
      </p:par>
    </p:tnLst>
    <p:bldLst>
      <p:bldP spid="161983" grpId="0" animBg="1"/>
      <p:bldP spid="161984" grpId="0" animBg="1"/>
      <p:bldP spid="161985" grpId="0" animBg="1"/>
      <p:bldP spid="1619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6"/>
          <p:cNvSpPr txBox="1"/>
          <p:nvPr/>
        </p:nvSpPr>
        <p:spPr>
          <a:xfrm>
            <a:off x="381000" y="138113"/>
            <a:ext cx="11247438" cy="584200"/>
          </a:xfrm>
          <a:prstGeom prst="rect">
            <a:avLst/>
          </a:prstGeom>
          <a:solidFill>
            <a:srgbClr val="D7AFFF"/>
          </a:solidFill>
          <a:ln w="9525" cap="flat" cmpd="sng">
            <a:solidFill>
              <a:srgbClr val="008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b="1" dirty="0">
                <a:latin typeface="Times New Roman" panose="02020603050405020304" pitchFamily="18" charset="0"/>
              </a:rPr>
              <a:t>Giản dị trong đời sống, trong quan hệ với mọi người.</a:t>
            </a:r>
            <a:endParaRPr lang="en-US" altLang="en-US" b="1" dirty="0">
              <a:latin typeface="Times New Roman" panose="02020603050405020304" pitchFamily="18" charset="0"/>
            </a:endParaRPr>
          </a:p>
        </p:txBody>
      </p:sp>
      <p:sp>
        <p:nvSpPr>
          <p:cNvPr id="17411" name="Text Box 7"/>
          <p:cNvSpPr txBox="1"/>
          <p:nvPr/>
        </p:nvSpPr>
        <p:spPr>
          <a:xfrm>
            <a:off x="381000" y="1189038"/>
            <a:ext cx="1784350" cy="584200"/>
          </a:xfrm>
          <a:prstGeom prst="rect">
            <a:avLst/>
          </a:prstGeom>
          <a:solidFill>
            <a:srgbClr val="FFFFCC"/>
          </a:solidFill>
          <a:ln w="9525" cap="flat" cmpd="sng">
            <a:solidFill>
              <a:srgbClr val="008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dirty="0">
                <a:latin typeface="Times New Roman" panose="02020603050405020304" pitchFamily="18" charset="0"/>
              </a:rPr>
              <a:t>Bữa ăn</a:t>
            </a:r>
            <a:endParaRPr lang="en-US" altLang="en-US" dirty="0">
              <a:latin typeface="Times New Roman" panose="02020603050405020304" pitchFamily="18" charset="0"/>
            </a:endParaRPr>
          </a:p>
        </p:txBody>
      </p:sp>
      <p:sp>
        <p:nvSpPr>
          <p:cNvPr id="17412" name="Text Box 8"/>
          <p:cNvSpPr txBox="1"/>
          <p:nvPr/>
        </p:nvSpPr>
        <p:spPr>
          <a:xfrm>
            <a:off x="4081463" y="1150938"/>
            <a:ext cx="1739900" cy="584200"/>
          </a:xfrm>
          <a:prstGeom prst="rect">
            <a:avLst/>
          </a:prstGeom>
          <a:solidFill>
            <a:srgbClr val="FFFFCC"/>
          </a:solidFill>
          <a:ln w="9525" cap="flat" cmpd="sng">
            <a:solidFill>
              <a:srgbClr val="008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dirty="0">
                <a:latin typeface="Times New Roman" panose="02020603050405020304" pitchFamily="18" charset="0"/>
              </a:rPr>
              <a:t>Nơi ở</a:t>
            </a:r>
            <a:endParaRPr lang="en-US" altLang="en-US" dirty="0">
              <a:latin typeface="Times New Roman" panose="02020603050405020304" pitchFamily="18" charset="0"/>
            </a:endParaRPr>
          </a:p>
        </p:txBody>
      </p:sp>
      <p:sp>
        <p:nvSpPr>
          <p:cNvPr id="17413" name="Text Box 9"/>
          <p:cNvSpPr txBox="1"/>
          <p:nvPr/>
        </p:nvSpPr>
        <p:spPr>
          <a:xfrm>
            <a:off x="6211888" y="1135063"/>
            <a:ext cx="2901950" cy="585787"/>
          </a:xfrm>
          <a:prstGeom prst="rect">
            <a:avLst/>
          </a:prstGeom>
          <a:solidFill>
            <a:srgbClr val="FFFFCC"/>
          </a:solidFill>
          <a:ln w="9525" cap="flat" cmpd="sng">
            <a:solidFill>
              <a:srgbClr val="008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dirty="0">
                <a:latin typeface="Times New Roman" panose="02020603050405020304" pitchFamily="18" charset="0"/>
              </a:rPr>
              <a:t>Cách làm việc</a:t>
            </a:r>
            <a:endParaRPr lang="en-US" altLang="en-US" dirty="0">
              <a:latin typeface="Times New Roman" panose="02020603050405020304" pitchFamily="18" charset="0"/>
            </a:endParaRPr>
          </a:p>
        </p:txBody>
      </p:sp>
      <p:sp>
        <p:nvSpPr>
          <p:cNvPr id="17414" name="Text Box 10"/>
          <p:cNvSpPr txBox="1"/>
          <p:nvPr/>
        </p:nvSpPr>
        <p:spPr>
          <a:xfrm>
            <a:off x="9386888" y="1087438"/>
            <a:ext cx="2420937" cy="1076325"/>
          </a:xfrm>
          <a:prstGeom prst="rect">
            <a:avLst/>
          </a:prstGeom>
          <a:solidFill>
            <a:srgbClr val="FFFFCC"/>
          </a:solidFill>
          <a:ln w="9525" cap="flat" cmpd="sng">
            <a:solidFill>
              <a:srgbClr val="008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dirty="0">
                <a:latin typeface="Times New Roman" panose="02020603050405020304" pitchFamily="18" charset="0"/>
              </a:rPr>
              <a:t>QH với mọi người</a:t>
            </a:r>
            <a:endParaRPr lang="en-US" altLang="en-US" dirty="0">
              <a:latin typeface="Times New Roman" panose="02020603050405020304" pitchFamily="18" charset="0"/>
            </a:endParaRPr>
          </a:p>
        </p:txBody>
      </p:sp>
      <p:sp>
        <p:nvSpPr>
          <p:cNvPr id="17415" name="Line 11"/>
          <p:cNvSpPr/>
          <p:nvPr/>
        </p:nvSpPr>
        <p:spPr>
          <a:xfrm flipV="1">
            <a:off x="1431925" y="887413"/>
            <a:ext cx="9328150" cy="41275"/>
          </a:xfrm>
          <a:prstGeom prst="line">
            <a:avLst/>
          </a:prstGeom>
          <a:ln w="28575" cap="flat" cmpd="sng">
            <a:solidFill>
              <a:srgbClr val="FF6600"/>
            </a:solidFill>
            <a:prstDash val="solid"/>
            <a:headEnd type="none" w="med" len="med"/>
            <a:tailEnd type="none" w="med" len="med"/>
          </a:ln>
        </p:spPr>
      </p:sp>
      <p:sp>
        <p:nvSpPr>
          <p:cNvPr id="17416" name="Line 12"/>
          <p:cNvSpPr/>
          <p:nvPr/>
        </p:nvSpPr>
        <p:spPr>
          <a:xfrm>
            <a:off x="1431925" y="928688"/>
            <a:ext cx="0" cy="182562"/>
          </a:xfrm>
          <a:prstGeom prst="line">
            <a:avLst/>
          </a:prstGeom>
          <a:ln w="28575" cap="flat" cmpd="sng">
            <a:solidFill>
              <a:srgbClr val="FF6600"/>
            </a:solidFill>
            <a:prstDash val="solid"/>
            <a:headEnd type="none" w="med" len="med"/>
            <a:tailEnd type="triangle" w="med" len="med"/>
          </a:ln>
        </p:spPr>
      </p:sp>
      <p:sp>
        <p:nvSpPr>
          <p:cNvPr id="17417" name="Line 13"/>
          <p:cNvSpPr/>
          <p:nvPr/>
        </p:nvSpPr>
        <p:spPr>
          <a:xfrm>
            <a:off x="4949825" y="928688"/>
            <a:ext cx="0" cy="182562"/>
          </a:xfrm>
          <a:prstGeom prst="line">
            <a:avLst/>
          </a:prstGeom>
          <a:ln w="28575" cap="flat" cmpd="sng">
            <a:solidFill>
              <a:srgbClr val="FF6600"/>
            </a:solidFill>
            <a:prstDash val="solid"/>
            <a:headEnd type="none" w="med" len="med"/>
            <a:tailEnd type="triangle" w="med" len="med"/>
          </a:ln>
        </p:spPr>
      </p:sp>
      <p:sp>
        <p:nvSpPr>
          <p:cNvPr id="17418" name="Line 14"/>
          <p:cNvSpPr/>
          <p:nvPr/>
        </p:nvSpPr>
        <p:spPr>
          <a:xfrm>
            <a:off x="7662863" y="911225"/>
            <a:ext cx="0" cy="182563"/>
          </a:xfrm>
          <a:prstGeom prst="line">
            <a:avLst/>
          </a:prstGeom>
          <a:ln w="28575" cap="flat" cmpd="sng">
            <a:solidFill>
              <a:srgbClr val="FF6600"/>
            </a:solidFill>
            <a:prstDash val="solid"/>
            <a:headEnd type="none" w="med" len="med"/>
            <a:tailEnd type="triangle" w="med" len="med"/>
          </a:ln>
        </p:spPr>
      </p:sp>
      <p:sp>
        <p:nvSpPr>
          <p:cNvPr id="17419" name="Line 15"/>
          <p:cNvSpPr/>
          <p:nvPr/>
        </p:nvSpPr>
        <p:spPr>
          <a:xfrm>
            <a:off x="10760075" y="887413"/>
            <a:ext cx="0" cy="182562"/>
          </a:xfrm>
          <a:prstGeom prst="line">
            <a:avLst/>
          </a:prstGeom>
          <a:ln w="28575" cap="flat" cmpd="sng">
            <a:solidFill>
              <a:srgbClr val="FF6600"/>
            </a:solidFill>
            <a:prstDash val="solid"/>
            <a:headEnd type="none" w="med" len="med"/>
            <a:tailEnd type="triangle" w="med" len="med"/>
          </a:ln>
        </p:spPr>
      </p:sp>
      <p:sp>
        <p:nvSpPr>
          <p:cNvPr id="17420" name="Line 16"/>
          <p:cNvSpPr/>
          <p:nvPr/>
        </p:nvSpPr>
        <p:spPr>
          <a:xfrm>
            <a:off x="5821363" y="722313"/>
            <a:ext cx="0" cy="180975"/>
          </a:xfrm>
          <a:prstGeom prst="line">
            <a:avLst/>
          </a:prstGeom>
          <a:ln w="28575" cap="flat" cmpd="sng">
            <a:solidFill>
              <a:srgbClr val="FF6600"/>
            </a:solidFill>
            <a:prstDash val="solid"/>
            <a:headEnd type="none" w="med" len="med"/>
            <a:tailEnd type="none" w="med" len="med"/>
          </a:ln>
        </p:spPr>
      </p:sp>
      <p:sp>
        <p:nvSpPr>
          <p:cNvPr id="184337" name="Text Box 17"/>
          <p:cNvSpPr txBox="1"/>
          <p:nvPr/>
        </p:nvSpPr>
        <p:spPr>
          <a:xfrm>
            <a:off x="304800" y="1962150"/>
            <a:ext cx="3505200" cy="2678113"/>
          </a:xfrm>
          <a:prstGeom prst="rect">
            <a:avLst/>
          </a:prstGeom>
          <a:solidFill>
            <a:srgbClr val="CCFFCC"/>
          </a:solidFill>
          <a:ln w="9525" cap="flat" cmpd="sng">
            <a:solidFill>
              <a:srgbClr val="008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800" dirty="0">
                <a:latin typeface="Times New Roman" panose="02020603050405020304" pitchFamily="18" charset="0"/>
              </a:rPr>
              <a:t>- Vài ba món giản đơn.</a:t>
            </a:r>
            <a:endParaRPr lang="en-US" altLang="en-US" sz="2800" dirty="0">
              <a:latin typeface="Times New Roman" panose="02020603050405020304" pitchFamily="18" charset="0"/>
            </a:endParaRPr>
          </a:p>
          <a:p>
            <a:pPr marL="0" lvl="0" indent="0" algn="just" eaLnBrk="1" hangingPunct="1">
              <a:spcBef>
                <a:spcPct val="0"/>
              </a:spcBef>
              <a:buNone/>
            </a:pPr>
            <a:r>
              <a:rPr lang="en-US" altLang="en-US" sz="2800" dirty="0">
                <a:latin typeface="Times New Roman" panose="02020603050405020304" pitchFamily="18" charset="0"/>
              </a:rPr>
              <a:t>- Ăn không rơi vãi.</a:t>
            </a:r>
            <a:endParaRPr lang="en-US" altLang="en-US" sz="2800" dirty="0">
              <a:latin typeface="Times New Roman" panose="02020603050405020304" pitchFamily="18" charset="0"/>
            </a:endParaRPr>
          </a:p>
          <a:p>
            <a:pPr marL="0" lvl="0" indent="0" algn="just" eaLnBrk="1" hangingPunct="1">
              <a:spcBef>
                <a:spcPct val="0"/>
              </a:spcBef>
              <a:buNone/>
            </a:pPr>
            <a:r>
              <a:rPr lang="en-US" altLang="en-US" sz="2800" dirty="0">
                <a:latin typeface="Times New Roman" panose="02020603050405020304" pitchFamily="18" charset="0"/>
              </a:rPr>
              <a:t>- Ăn xong cái bát bao giờ cũng sạch.</a:t>
            </a:r>
            <a:endParaRPr lang="en-US" altLang="en-US" sz="2800" dirty="0">
              <a:latin typeface="Times New Roman" panose="02020603050405020304" pitchFamily="18" charset="0"/>
            </a:endParaRPr>
          </a:p>
          <a:p>
            <a:pPr marL="0" lvl="0" indent="0" algn="just" eaLnBrk="1" hangingPunct="1">
              <a:spcBef>
                <a:spcPct val="0"/>
              </a:spcBef>
              <a:buNone/>
            </a:pPr>
            <a:r>
              <a:rPr lang="en-US" altLang="en-US" sz="2800" dirty="0">
                <a:latin typeface="Times New Roman" panose="02020603050405020304" pitchFamily="18" charset="0"/>
              </a:rPr>
              <a:t>- Thức ăn còn được sắp xếp tươm tất.</a:t>
            </a:r>
            <a:endParaRPr lang="en-US" altLang="en-US" sz="2800" dirty="0">
              <a:latin typeface="Times New Roman" panose="02020603050405020304" pitchFamily="18" charset="0"/>
            </a:endParaRPr>
          </a:p>
        </p:txBody>
      </p:sp>
      <p:sp>
        <p:nvSpPr>
          <p:cNvPr id="184338" name="Text Box 18"/>
          <p:cNvSpPr txBox="1"/>
          <p:nvPr/>
        </p:nvSpPr>
        <p:spPr>
          <a:xfrm>
            <a:off x="3971925" y="1962150"/>
            <a:ext cx="2633663" cy="3108325"/>
          </a:xfrm>
          <a:prstGeom prst="rect">
            <a:avLst/>
          </a:prstGeom>
          <a:solidFill>
            <a:srgbClr val="CCFFCC"/>
          </a:solidFill>
          <a:ln w="9525" cap="flat" cmpd="sng">
            <a:solidFill>
              <a:srgbClr val="008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l" eaLnBrk="1" hangingPunct="1">
              <a:spcBef>
                <a:spcPct val="0"/>
              </a:spcBef>
              <a:buNone/>
            </a:pPr>
            <a:r>
              <a:rPr lang="en-US" altLang="en-US" sz="2800" dirty="0">
                <a:latin typeface="Times New Roman" panose="02020603050405020304" pitchFamily="18" charset="0"/>
              </a:rPr>
              <a:t>- Nhà sàn chỉ vẻn vẹn vài ba phòng.</a:t>
            </a:r>
            <a:endParaRPr lang="en-US" altLang="en-US" sz="2800" dirty="0">
              <a:latin typeface="Times New Roman" panose="02020603050405020304" pitchFamily="18" charset="0"/>
            </a:endParaRPr>
          </a:p>
          <a:p>
            <a:pPr marL="0" lvl="0" indent="0" algn="l" eaLnBrk="1" hangingPunct="1">
              <a:spcBef>
                <a:spcPct val="0"/>
              </a:spcBef>
              <a:buNone/>
            </a:pPr>
            <a:r>
              <a:rPr lang="en-US" altLang="en-US" sz="2800" dirty="0">
                <a:latin typeface="Times New Roman" panose="02020603050405020304" pitchFamily="18" charset="0"/>
              </a:rPr>
              <a:t>- Nhà lúc nào cũng lộng gió và ánh sáng, phảng phất hương hoa.</a:t>
            </a:r>
            <a:endParaRPr lang="en-US" altLang="en-US" sz="2800" dirty="0">
              <a:latin typeface="Times New Roman" panose="02020603050405020304" pitchFamily="18" charset="0"/>
            </a:endParaRPr>
          </a:p>
        </p:txBody>
      </p:sp>
      <p:sp>
        <p:nvSpPr>
          <p:cNvPr id="184339" name="Text Box 19"/>
          <p:cNvSpPr txBox="1"/>
          <p:nvPr/>
        </p:nvSpPr>
        <p:spPr>
          <a:xfrm>
            <a:off x="6807200" y="1962150"/>
            <a:ext cx="2287588" cy="3108325"/>
          </a:xfrm>
          <a:prstGeom prst="rect">
            <a:avLst/>
          </a:prstGeom>
          <a:solidFill>
            <a:srgbClr val="CCFFCC"/>
          </a:solidFill>
          <a:ln w="9525" cap="flat" cmpd="sng">
            <a:solidFill>
              <a:srgbClr val="008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l" eaLnBrk="1" hangingPunct="1">
              <a:spcBef>
                <a:spcPct val="0"/>
              </a:spcBef>
              <a:buNone/>
            </a:pPr>
            <a:r>
              <a:rPr lang="en-US" altLang="en-US" sz="2800" dirty="0">
                <a:latin typeface="Times New Roman" panose="02020603050405020304" pitchFamily="18" charset="0"/>
              </a:rPr>
              <a:t>- Làm từ việc rất lớn đến việc rất nhỏ.</a:t>
            </a:r>
            <a:endParaRPr lang="en-US" altLang="en-US" sz="2800" dirty="0">
              <a:latin typeface="Times New Roman" panose="02020603050405020304" pitchFamily="18" charset="0"/>
            </a:endParaRPr>
          </a:p>
          <a:p>
            <a:pPr marL="0" lvl="0" indent="0" algn="l" eaLnBrk="1" hangingPunct="1">
              <a:spcBef>
                <a:spcPct val="0"/>
              </a:spcBef>
              <a:buNone/>
            </a:pPr>
            <a:r>
              <a:rPr lang="en-US" altLang="en-US" sz="2800" dirty="0">
                <a:latin typeface="Times New Roman" panose="02020603050405020304" pitchFamily="18" charset="0"/>
              </a:rPr>
              <a:t>- Việc gì tự làm được thì không cần người giúp.</a:t>
            </a:r>
            <a:endParaRPr lang="en-US" altLang="en-US" sz="2800" dirty="0">
              <a:latin typeface="Times New Roman" panose="02020603050405020304" pitchFamily="18" charset="0"/>
            </a:endParaRPr>
          </a:p>
        </p:txBody>
      </p:sp>
      <p:sp>
        <p:nvSpPr>
          <p:cNvPr id="184340" name="Text Box 20"/>
          <p:cNvSpPr txBox="1"/>
          <p:nvPr/>
        </p:nvSpPr>
        <p:spPr>
          <a:xfrm>
            <a:off x="9386888" y="2293938"/>
            <a:ext cx="2470150" cy="3415030"/>
          </a:xfrm>
          <a:prstGeom prst="rect">
            <a:avLst/>
          </a:prstGeom>
          <a:solidFill>
            <a:srgbClr val="CCFFCC"/>
          </a:solidFill>
          <a:ln w="9525" cap="flat" cmpd="sng">
            <a:solidFill>
              <a:srgbClr val="008000"/>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l" eaLnBrk="1" hangingPunct="1">
              <a:spcBef>
                <a:spcPct val="0"/>
              </a:spcBef>
              <a:buNone/>
            </a:pPr>
            <a:r>
              <a:rPr lang="en-US" altLang="en-US" sz="2400" dirty="0">
                <a:latin typeface="Times New Roman" panose="02020603050405020304" pitchFamily="18" charset="0"/>
              </a:rPr>
              <a:t>- Viết thư cho đồng chí.</a:t>
            </a:r>
            <a:endParaRPr lang="en-US" altLang="en-US" sz="2400" dirty="0">
              <a:latin typeface="Times New Roman" panose="02020603050405020304" pitchFamily="18" charset="0"/>
            </a:endParaRPr>
          </a:p>
          <a:p>
            <a:pPr marL="0" lvl="0" indent="0" algn="l" eaLnBrk="1" hangingPunct="1">
              <a:spcBef>
                <a:spcPct val="0"/>
              </a:spcBef>
              <a:buNone/>
            </a:pPr>
            <a:r>
              <a:rPr lang="en-US" altLang="en-US" sz="2400" dirty="0">
                <a:latin typeface="Times New Roman" panose="02020603050405020304" pitchFamily="18" charset="0"/>
              </a:rPr>
              <a:t>- Nói chuyện với các cháu Miền Nam.</a:t>
            </a:r>
            <a:endParaRPr lang="en-US" altLang="en-US" sz="2400" dirty="0">
              <a:latin typeface="Times New Roman" panose="02020603050405020304" pitchFamily="18" charset="0"/>
            </a:endParaRPr>
          </a:p>
          <a:p>
            <a:pPr marL="0" lvl="0" indent="0" algn="l" eaLnBrk="1" hangingPunct="1">
              <a:spcBef>
                <a:spcPct val="0"/>
              </a:spcBef>
              <a:buNone/>
            </a:pPr>
            <a:r>
              <a:rPr lang="en-US" altLang="en-US" sz="2400" dirty="0">
                <a:latin typeface="Times New Roman" panose="02020603050405020304" pitchFamily="18" charset="0"/>
              </a:rPr>
              <a:t>- Thăm nhà tập thể của công nhân.</a:t>
            </a:r>
            <a:endParaRPr lang="en-US" altLang="en-US" sz="2400" dirty="0">
              <a:latin typeface="Times New Roman" panose="02020603050405020304" pitchFamily="18" charset="0"/>
            </a:endParaRPr>
          </a:p>
          <a:p>
            <a:pPr marL="0" lvl="0" indent="0" algn="l" eaLnBrk="1" hangingPunct="1">
              <a:spcBef>
                <a:spcPct val="0"/>
              </a:spcBef>
              <a:buNone/>
            </a:pPr>
            <a:r>
              <a:rPr lang="en-US" altLang="en-US" sz="2400" dirty="0">
                <a:latin typeface="Times New Roman" panose="02020603050405020304" pitchFamily="18" charset="0"/>
              </a:rPr>
              <a:t>- Đặt tên cho đồng chí.</a:t>
            </a:r>
            <a:endParaRPr lang="en-US" altLang="en-US" sz="2400" dirty="0">
              <a:latin typeface="Times New Roman" panose="02020603050405020304" pitchFamily="18" charset="0"/>
            </a:endParaRPr>
          </a:p>
        </p:txBody>
      </p:sp>
      <p:sp>
        <p:nvSpPr>
          <p:cNvPr id="184341" name="Line 21"/>
          <p:cNvSpPr/>
          <p:nvPr/>
        </p:nvSpPr>
        <p:spPr>
          <a:xfrm>
            <a:off x="1798638" y="1784350"/>
            <a:ext cx="0" cy="274638"/>
          </a:xfrm>
          <a:prstGeom prst="line">
            <a:avLst/>
          </a:prstGeom>
          <a:ln w="28575" cap="flat" cmpd="sng">
            <a:solidFill>
              <a:srgbClr val="660066"/>
            </a:solidFill>
            <a:prstDash val="solid"/>
            <a:headEnd type="none" w="med" len="med"/>
            <a:tailEnd type="triangle" w="med" len="med"/>
          </a:ln>
        </p:spPr>
      </p:sp>
      <p:sp>
        <p:nvSpPr>
          <p:cNvPr id="184342" name="Line 22"/>
          <p:cNvSpPr/>
          <p:nvPr/>
        </p:nvSpPr>
        <p:spPr>
          <a:xfrm>
            <a:off x="5032375" y="1735138"/>
            <a:ext cx="0" cy="274637"/>
          </a:xfrm>
          <a:prstGeom prst="line">
            <a:avLst/>
          </a:prstGeom>
          <a:ln w="28575" cap="flat" cmpd="sng">
            <a:solidFill>
              <a:srgbClr val="660066"/>
            </a:solidFill>
            <a:prstDash val="solid"/>
            <a:headEnd type="none" w="med" len="med"/>
            <a:tailEnd type="triangle" w="med" len="med"/>
          </a:ln>
        </p:spPr>
      </p:sp>
      <p:sp>
        <p:nvSpPr>
          <p:cNvPr id="184343" name="Line 23"/>
          <p:cNvSpPr/>
          <p:nvPr/>
        </p:nvSpPr>
        <p:spPr>
          <a:xfrm>
            <a:off x="7932738" y="1720850"/>
            <a:ext cx="0" cy="274638"/>
          </a:xfrm>
          <a:prstGeom prst="line">
            <a:avLst/>
          </a:prstGeom>
          <a:ln w="28575" cap="flat" cmpd="sng">
            <a:solidFill>
              <a:srgbClr val="660066"/>
            </a:solidFill>
            <a:prstDash val="solid"/>
            <a:headEnd type="none" w="med" len="med"/>
            <a:tailEnd type="triangle" w="med" len="med"/>
          </a:ln>
        </p:spPr>
      </p:sp>
      <p:sp>
        <p:nvSpPr>
          <p:cNvPr id="184344" name="Line 24"/>
          <p:cNvSpPr/>
          <p:nvPr/>
        </p:nvSpPr>
        <p:spPr>
          <a:xfrm flipH="1">
            <a:off x="10588625" y="2163763"/>
            <a:ext cx="0" cy="230187"/>
          </a:xfrm>
          <a:prstGeom prst="line">
            <a:avLst/>
          </a:prstGeom>
          <a:ln w="28575" cap="flat" cmpd="sng">
            <a:solidFill>
              <a:srgbClr val="660066"/>
            </a:solidFill>
            <a:prstDash val="solid"/>
            <a:headEnd type="none" w="med" len="med"/>
            <a:tailEnd type="triangle" w="med" len="med"/>
          </a:ln>
        </p:spPr>
      </p:sp>
      <p:sp>
        <p:nvSpPr>
          <p:cNvPr id="184345" name="Text Box 25"/>
          <p:cNvSpPr txBox="1"/>
          <p:nvPr/>
        </p:nvSpPr>
        <p:spPr>
          <a:xfrm>
            <a:off x="304800" y="5154930"/>
            <a:ext cx="2994660" cy="1568450"/>
          </a:xfrm>
          <a:prstGeom prst="rect">
            <a:avLst/>
          </a:prstGeom>
          <a:solidFill>
            <a:srgbClr val="66CCFF"/>
          </a:solidFill>
          <a:ln w="9525" cap="flat" cmpd="sng">
            <a:solidFill>
              <a:srgbClr val="008000"/>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l" eaLnBrk="1" hangingPunct="1">
              <a:spcBef>
                <a:spcPct val="50000"/>
              </a:spcBef>
              <a:buNone/>
            </a:pPr>
            <a:r>
              <a:rPr lang="en-US" altLang="en-US" dirty="0">
                <a:latin typeface="Times New Roman" panose="02020603050405020304" pitchFamily="18" charset="0"/>
              </a:rPr>
              <a:t>Đạm bạc, quý trọng kết quả sản xuất</a:t>
            </a:r>
            <a:endParaRPr lang="en-US" altLang="en-US" dirty="0">
              <a:latin typeface="Times New Roman" panose="02020603050405020304" pitchFamily="18" charset="0"/>
            </a:endParaRPr>
          </a:p>
        </p:txBody>
      </p:sp>
      <p:sp>
        <p:nvSpPr>
          <p:cNvPr id="184346" name="Text Box 26"/>
          <p:cNvSpPr txBox="1"/>
          <p:nvPr/>
        </p:nvSpPr>
        <p:spPr>
          <a:xfrm>
            <a:off x="3765550" y="5345430"/>
            <a:ext cx="2860675" cy="1076325"/>
          </a:xfrm>
          <a:prstGeom prst="rect">
            <a:avLst/>
          </a:prstGeom>
          <a:solidFill>
            <a:srgbClr val="66CCFF"/>
          </a:solidFill>
          <a:ln w="9525" cap="flat" cmpd="sng">
            <a:solidFill>
              <a:srgbClr val="008000"/>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dirty="0">
                <a:latin typeface="Times New Roman" panose="02020603050405020304" pitchFamily="18" charset="0"/>
              </a:rPr>
              <a:t>Đời sống thanh bạch, tao nhã</a:t>
            </a:r>
            <a:endParaRPr lang="en-US" altLang="en-US" dirty="0">
              <a:latin typeface="Times New Roman" panose="02020603050405020304" pitchFamily="18" charset="0"/>
            </a:endParaRPr>
          </a:p>
        </p:txBody>
      </p:sp>
      <p:sp>
        <p:nvSpPr>
          <p:cNvPr id="184347" name="Text Box 27"/>
          <p:cNvSpPr txBox="1"/>
          <p:nvPr/>
        </p:nvSpPr>
        <p:spPr>
          <a:xfrm>
            <a:off x="6791325" y="5440363"/>
            <a:ext cx="2322513" cy="1076325"/>
          </a:xfrm>
          <a:prstGeom prst="rect">
            <a:avLst/>
          </a:prstGeom>
          <a:solidFill>
            <a:srgbClr val="66CCFF"/>
          </a:solidFill>
          <a:ln w="9525" cap="flat" cmpd="sng">
            <a:solidFill>
              <a:srgbClr val="008000"/>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l" eaLnBrk="1" hangingPunct="1">
              <a:spcBef>
                <a:spcPct val="50000"/>
              </a:spcBef>
              <a:buNone/>
            </a:pPr>
            <a:r>
              <a:rPr lang="en-US" altLang="en-US" dirty="0">
                <a:latin typeface="Times New Roman" panose="02020603050405020304" pitchFamily="18" charset="0"/>
              </a:rPr>
              <a:t>Tỉ mỉ, tận tâm, tận lực</a:t>
            </a:r>
            <a:endParaRPr lang="en-US" altLang="en-US" dirty="0">
              <a:latin typeface="Times New Roman" panose="02020603050405020304" pitchFamily="18" charset="0"/>
            </a:endParaRPr>
          </a:p>
        </p:txBody>
      </p:sp>
      <p:sp>
        <p:nvSpPr>
          <p:cNvPr id="184348" name="Text Box 28"/>
          <p:cNvSpPr txBox="1"/>
          <p:nvPr/>
        </p:nvSpPr>
        <p:spPr>
          <a:xfrm>
            <a:off x="9387523" y="5897563"/>
            <a:ext cx="2470150" cy="830262"/>
          </a:xfrm>
          <a:prstGeom prst="rect">
            <a:avLst/>
          </a:prstGeom>
          <a:solidFill>
            <a:srgbClr val="66CCFF"/>
          </a:solidFill>
          <a:ln w="9525" cap="flat" cmpd="sng">
            <a:solidFill>
              <a:srgbClr val="008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l" eaLnBrk="1" hangingPunct="1">
              <a:spcBef>
                <a:spcPct val="50000"/>
              </a:spcBef>
              <a:buNone/>
            </a:pPr>
            <a:r>
              <a:rPr lang="en-US" altLang="en-US" sz="2400" dirty="0">
                <a:latin typeface="Times New Roman" panose="02020603050405020304" pitchFamily="18" charset="0"/>
              </a:rPr>
              <a:t>Gần gũi, yêu thương, quan tâm</a:t>
            </a:r>
            <a:endParaRPr lang="en-US" altLang="en-US" sz="2400" dirty="0">
              <a:latin typeface="Times New Roman" panose="02020603050405020304" pitchFamily="18" charset="0"/>
            </a:endParaRPr>
          </a:p>
        </p:txBody>
      </p:sp>
      <p:sp>
        <p:nvSpPr>
          <p:cNvPr id="184349" name="Line 29"/>
          <p:cNvSpPr/>
          <p:nvPr/>
        </p:nvSpPr>
        <p:spPr>
          <a:xfrm flipH="1">
            <a:off x="1798638" y="4633913"/>
            <a:ext cx="17462" cy="430212"/>
          </a:xfrm>
          <a:prstGeom prst="line">
            <a:avLst/>
          </a:prstGeom>
          <a:ln w="28575" cap="flat" cmpd="sng">
            <a:solidFill>
              <a:srgbClr val="FF0066"/>
            </a:solidFill>
            <a:prstDash val="solid"/>
            <a:headEnd type="none" w="med" len="med"/>
            <a:tailEnd type="triangle" w="med" len="med"/>
          </a:ln>
        </p:spPr>
      </p:sp>
      <p:sp>
        <p:nvSpPr>
          <p:cNvPr id="184350" name="Line 30"/>
          <p:cNvSpPr/>
          <p:nvPr/>
        </p:nvSpPr>
        <p:spPr>
          <a:xfrm>
            <a:off x="5287963" y="5064125"/>
            <a:ext cx="0" cy="274638"/>
          </a:xfrm>
          <a:prstGeom prst="line">
            <a:avLst/>
          </a:prstGeom>
          <a:ln w="28575" cap="flat" cmpd="sng">
            <a:solidFill>
              <a:srgbClr val="FF0066"/>
            </a:solidFill>
            <a:prstDash val="solid"/>
            <a:headEnd type="none" w="med" len="med"/>
            <a:tailEnd type="triangle" w="med" len="med"/>
          </a:ln>
        </p:spPr>
      </p:sp>
      <p:sp>
        <p:nvSpPr>
          <p:cNvPr id="184351" name="Line 31"/>
          <p:cNvSpPr/>
          <p:nvPr/>
        </p:nvSpPr>
        <p:spPr>
          <a:xfrm flipH="1">
            <a:off x="7933055" y="5070475"/>
            <a:ext cx="17145" cy="342900"/>
          </a:xfrm>
          <a:prstGeom prst="line">
            <a:avLst/>
          </a:prstGeom>
          <a:ln w="28575" cap="flat" cmpd="sng">
            <a:solidFill>
              <a:srgbClr val="FF0066"/>
            </a:solidFill>
            <a:prstDash val="solid"/>
            <a:headEnd type="none" w="med" len="med"/>
            <a:tailEnd type="triangle" w="med" len="med"/>
          </a:ln>
        </p:spPr>
      </p:sp>
      <p:sp>
        <p:nvSpPr>
          <p:cNvPr id="184352" name="Line 32"/>
          <p:cNvSpPr/>
          <p:nvPr/>
        </p:nvSpPr>
        <p:spPr>
          <a:xfrm>
            <a:off x="10668000" y="5724525"/>
            <a:ext cx="0" cy="274638"/>
          </a:xfrm>
          <a:prstGeom prst="line">
            <a:avLst/>
          </a:prstGeom>
          <a:ln w="28575" cap="flat" cmpd="sng">
            <a:solidFill>
              <a:srgbClr val="FF0066"/>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4341"/>
                                        </p:tgtEl>
                                        <p:attrNameLst>
                                          <p:attrName>style.visibility</p:attrName>
                                        </p:attrNameLst>
                                      </p:cBhvr>
                                      <p:to>
                                        <p:strVal val="visible"/>
                                      </p:to>
                                    </p:set>
                                    <p:anim calcmode="lin" valueType="num">
                                      <p:cBhvr>
                                        <p:cTn id="7" dur="500" fill="hold"/>
                                        <p:tgtEl>
                                          <p:spTgt spid="184341"/>
                                        </p:tgtEl>
                                        <p:attrNameLst>
                                          <p:attrName>ppt_w</p:attrName>
                                        </p:attrNameLst>
                                      </p:cBhvr>
                                      <p:tavLst>
                                        <p:tav tm="0">
                                          <p:val>
                                            <p:fltVal val="0,000000"/>
                                          </p:val>
                                        </p:tav>
                                        <p:tav tm="100000">
                                          <p:val>
                                            <p:strVal val="#ppt_w"/>
                                          </p:val>
                                        </p:tav>
                                      </p:tavLst>
                                    </p:anim>
                                    <p:anim calcmode="lin" valueType="num">
                                      <p:cBhvr>
                                        <p:cTn id="8" dur="500" fill="hold"/>
                                        <p:tgtEl>
                                          <p:spTgt spid="184341"/>
                                        </p:tgtEl>
                                        <p:attrNameLst>
                                          <p:attrName>ppt_h</p:attrName>
                                        </p:attrNameLst>
                                      </p:cBhvr>
                                      <p:tavLst>
                                        <p:tav tm="0">
                                          <p:val>
                                            <p:fltVal val="0,000000"/>
                                          </p:val>
                                        </p:tav>
                                        <p:tav tm="100000">
                                          <p:val>
                                            <p:strVal val="#ppt_h"/>
                                          </p:val>
                                        </p:tav>
                                      </p:tavLst>
                                    </p:anim>
                                    <p:animEffect transition="in" filter="fade">
                                      <p:cBhvr>
                                        <p:cTn id="9" dur="500"/>
                                        <p:tgtEl>
                                          <p:spTgt spid="184341"/>
                                        </p:tgtEl>
                                      </p:cBhvr>
                                    </p:animEffect>
                                  </p:childTnLst>
                                </p:cTn>
                              </p:par>
                              <p:par>
                                <p:cTn id="10" presetID="53" presetClass="entr" presetSubtype="16" fill="hold" nodeType="withEffect">
                                  <p:stCondLst>
                                    <p:cond delay="0"/>
                                  </p:stCondLst>
                                  <p:childTnLst>
                                    <p:set>
                                      <p:cBhvr>
                                        <p:cTn id="11" dur="1" fill="hold">
                                          <p:stCondLst>
                                            <p:cond delay="0"/>
                                          </p:stCondLst>
                                        </p:cTn>
                                        <p:tgtEl>
                                          <p:spTgt spid="184342"/>
                                        </p:tgtEl>
                                        <p:attrNameLst>
                                          <p:attrName>style.visibility</p:attrName>
                                        </p:attrNameLst>
                                      </p:cBhvr>
                                      <p:to>
                                        <p:strVal val="visible"/>
                                      </p:to>
                                    </p:set>
                                    <p:anim calcmode="lin" valueType="num">
                                      <p:cBhvr>
                                        <p:cTn id="12" dur="500" fill="hold"/>
                                        <p:tgtEl>
                                          <p:spTgt spid="184342"/>
                                        </p:tgtEl>
                                        <p:attrNameLst>
                                          <p:attrName>ppt_w</p:attrName>
                                        </p:attrNameLst>
                                      </p:cBhvr>
                                      <p:tavLst>
                                        <p:tav tm="0">
                                          <p:val>
                                            <p:fltVal val="0,000000"/>
                                          </p:val>
                                        </p:tav>
                                        <p:tav tm="100000">
                                          <p:val>
                                            <p:strVal val="#ppt_w"/>
                                          </p:val>
                                        </p:tav>
                                      </p:tavLst>
                                    </p:anim>
                                    <p:anim calcmode="lin" valueType="num">
                                      <p:cBhvr>
                                        <p:cTn id="13" dur="500" fill="hold"/>
                                        <p:tgtEl>
                                          <p:spTgt spid="184342"/>
                                        </p:tgtEl>
                                        <p:attrNameLst>
                                          <p:attrName>ppt_h</p:attrName>
                                        </p:attrNameLst>
                                      </p:cBhvr>
                                      <p:tavLst>
                                        <p:tav tm="0">
                                          <p:val>
                                            <p:fltVal val="0,000000"/>
                                          </p:val>
                                        </p:tav>
                                        <p:tav tm="100000">
                                          <p:val>
                                            <p:strVal val="#ppt_h"/>
                                          </p:val>
                                        </p:tav>
                                      </p:tavLst>
                                    </p:anim>
                                    <p:animEffect transition="in" filter="fade">
                                      <p:cBhvr>
                                        <p:cTn id="14" dur="500"/>
                                        <p:tgtEl>
                                          <p:spTgt spid="184342"/>
                                        </p:tgtEl>
                                      </p:cBhvr>
                                    </p:animEffect>
                                  </p:childTnLst>
                                </p:cTn>
                              </p:par>
                              <p:par>
                                <p:cTn id="15" presetID="53" presetClass="entr" presetSubtype="16" fill="hold" nodeType="withEffect">
                                  <p:stCondLst>
                                    <p:cond delay="0"/>
                                  </p:stCondLst>
                                  <p:childTnLst>
                                    <p:set>
                                      <p:cBhvr>
                                        <p:cTn id="16" dur="1" fill="hold">
                                          <p:stCondLst>
                                            <p:cond delay="0"/>
                                          </p:stCondLst>
                                        </p:cTn>
                                        <p:tgtEl>
                                          <p:spTgt spid="184343"/>
                                        </p:tgtEl>
                                        <p:attrNameLst>
                                          <p:attrName>style.visibility</p:attrName>
                                        </p:attrNameLst>
                                      </p:cBhvr>
                                      <p:to>
                                        <p:strVal val="visible"/>
                                      </p:to>
                                    </p:set>
                                    <p:anim calcmode="lin" valueType="num">
                                      <p:cBhvr>
                                        <p:cTn id="17" dur="500" fill="hold"/>
                                        <p:tgtEl>
                                          <p:spTgt spid="184343"/>
                                        </p:tgtEl>
                                        <p:attrNameLst>
                                          <p:attrName>ppt_w</p:attrName>
                                        </p:attrNameLst>
                                      </p:cBhvr>
                                      <p:tavLst>
                                        <p:tav tm="0">
                                          <p:val>
                                            <p:fltVal val="0,000000"/>
                                          </p:val>
                                        </p:tav>
                                        <p:tav tm="100000">
                                          <p:val>
                                            <p:strVal val="#ppt_w"/>
                                          </p:val>
                                        </p:tav>
                                      </p:tavLst>
                                    </p:anim>
                                    <p:anim calcmode="lin" valueType="num">
                                      <p:cBhvr>
                                        <p:cTn id="18" dur="500" fill="hold"/>
                                        <p:tgtEl>
                                          <p:spTgt spid="184343"/>
                                        </p:tgtEl>
                                        <p:attrNameLst>
                                          <p:attrName>ppt_h</p:attrName>
                                        </p:attrNameLst>
                                      </p:cBhvr>
                                      <p:tavLst>
                                        <p:tav tm="0">
                                          <p:val>
                                            <p:fltVal val="0,000000"/>
                                          </p:val>
                                        </p:tav>
                                        <p:tav tm="100000">
                                          <p:val>
                                            <p:strVal val="#ppt_h"/>
                                          </p:val>
                                        </p:tav>
                                      </p:tavLst>
                                    </p:anim>
                                    <p:animEffect transition="in" filter="fade">
                                      <p:cBhvr>
                                        <p:cTn id="19" dur="500"/>
                                        <p:tgtEl>
                                          <p:spTgt spid="184343"/>
                                        </p:tgtEl>
                                      </p:cBhvr>
                                    </p:animEffect>
                                  </p:childTnLst>
                                </p:cTn>
                              </p:par>
                              <p:par>
                                <p:cTn id="20" presetID="53" presetClass="entr" presetSubtype="16" fill="hold" nodeType="withEffect">
                                  <p:stCondLst>
                                    <p:cond delay="0"/>
                                  </p:stCondLst>
                                  <p:childTnLst>
                                    <p:set>
                                      <p:cBhvr>
                                        <p:cTn id="21" dur="1" fill="hold">
                                          <p:stCondLst>
                                            <p:cond delay="0"/>
                                          </p:stCondLst>
                                        </p:cTn>
                                        <p:tgtEl>
                                          <p:spTgt spid="184344"/>
                                        </p:tgtEl>
                                        <p:attrNameLst>
                                          <p:attrName>style.visibility</p:attrName>
                                        </p:attrNameLst>
                                      </p:cBhvr>
                                      <p:to>
                                        <p:strVal val="visible"/>
                                      </p:to>
                                    </p:set>
                                    <p:anim calcmode="lin" valueType="num">
                                      <p:cBhvr>
                                        <p:cTn id="22" dur="500" fill="hold"/>
                                        <p:tgtEl>
                                          <p:spTgt spid="184344"/>
                                        </p:tgtEl>
                                        <p:attrNameLst>
                                          <p:attrName>ppt_w</p:attrName>
                                        </p:attrNameLst>
                                      </p:cBhvr>
                                      <p:tavLst>
                                        <p:tav tm="0">
                                          <p:val>
                                            <p:fltVal val="0,000000"/>
                                          </p:val>
                                        </p:tav>
                                        <p:tav tm="100000">
                                          <p:val>
                                            <p:strVal val="#ppt_w"/>
                                          </p:val>
                                        </p:tav>
                                      </p:tavLst>
                                    </p:anim>
                                    <p:anim calcmode="lin" valueType="num">
                                      <p:cBhvr>
                                        <p:cTn id="23" dur="500" fill="hold"/>
                                        <p:tgtEl>
                                          <p:spTgt spid="184344"/>
                                        </p:tgtEl>
                                        <p:attrNameLst>
                                          <p:attrName>ppt_h</p:attrName>
                                        </p:attrNameLst>
                                      </p:cBhvr>
                                      <p:tavLst>
                                        <p:tav tm="0">
                                          <p:val>
                                            <p:fltVal val="0,000000"/>
                                          </p:val>
                                        </p:tav>
                                        <p:tav tm="100000">
                                          <p:val>
                                            <p:strVal val="#ppt_h"/>
                                          </p:val>
                                        </p:tav>
                                      </p:tavLst>
                                    </p:anim>
                                    <p:animEffect transition="in" filter="fade">
                                      <p:cBhvr>
                                        <p:cTn id="24" dur="500"/>
                                        <p:tgtEl>
                                          <p:spTgt spid="184344"/>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84337"/>
                                        </p:tgtEl>
                                        <p:attrNameLst>
                                          <p:attrName>style.visibility</p:attrName>
                                        </p:attrNameLst>
                                      </p:cBhvr>
                                      <p:to>
                                        <p:strVal val="visible"/>
                                      </p:to>
                                    </p:set>
                                    <p:animEffect transition="in" filter="box(in)">
                                      <p:cBhvr>
                                        <p:cTn id="29" dur="500"/>
                                        <p:tgtEl>
                                          <p:spTgt spid="18433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8434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434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433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84350"/>
                                        </p:tgtEl>
                                        <p:attrNameLst>
                                          <p:attrName>style.visibility</p:attrName>
                                        </p:attrNameLst>
                                      </p:cBhvr>
                                      <p:to>
                                        <p:strVal val="visible"/>
                                      </p:to>
                                    </p:set>
                                    <p:anim calcmode="lin" valueType="num">
                                      <p:cBhvr>
                                        <p:cTn id="46" dur="500" fill="hold"/>
                                        <p:tgtEl>
                                          <p:spTgt spid="184350"/>
                                        </p:tgtEl>
                                        <p:attrNameLst>
                                          <p:attrName>ppt_w</p:attrName>
                                        </p:attrNameLst>
                                      </p:cBhvr>
                                      <p:tavLst>
                                        <p:tav tm="0">
                                          <p:val>
                                            <p:fltVal val="0"/>
                                          </p:val>
                                        </p:tav>
                                        <p:tav tm="100000">
                                          <p:val>
                                            <p:strVal val="#ppt_w"/>
                                          </p:val>
                                        </p:tav>
                                      </p:tavLst>
                                    </p:anim>
                                    <p:anim calcmode="lin" valueType="num">
                                      <p:cBhvr>
                                        <p:cTn id="47" dur="500" fill="hold"/>
                                        <p:tgtEl>
                                          <p:spTgt spid="184350"/>
                                        </p:tgtEl>
                                        <p:attrNameLst>
                                          <p:attrName>ppt_h</p:attrName>
                                        </p:attrNameLst>
                                      </p:cBhvr>
                                      <p:tavLst>
                                        <p:tav tm="0">
                                          <p:val>
                                            <p:fltVal val="0"/>
                                          </p:val>
                                        </p:tav>
                                        <p:tav tm="100000">
                                          <p:val>
                                            <p:strVal val="#ppt_h"/>
                                          </p:val>
                                        </p:tav>
                                      </p:tavLst>
                                    </p:anim>
                                    <p:animEffect transition="in" filter="fade">
                                      <p:cBhvr>
                                        <p:cTn id="48" dur="500"/>
                                        <p:tgtEl>
                                          <p:spTgt spid="184350"/>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84346"/>
                                        </p:tgtEl>
                                        <p:attrNameLst>
                                          <p:attrName>style.visibility</p:attrName>
                                        </p:attrNameLst>
                                      </p:cBhvr>
                                      <p:to>
                                        <p:strVal val="visible"/>
                                      </p:to>
                                    </p:set>
                                    <p:animEffect transition="in" filter="box(in)">
                                      <p:cBhvr>
                                        <p:cTn id="53" dur="2000"/>
                                        <p:tgtEl>
                                          <p:spTgt spid="184346"/>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84339"/>
                                        </p:tgtEl>
                                        <p:attrNameLst>
                                          <p:attrName>style.visibility</p:attrName>
                                        </p:attrNameLst>
                                      </p:cBhvr>
                                      <p:to>
                                        <p:strVal val="visible"/>
                                      </p:to>
                                    </p:set>
                                    <p:animEffect transition="in" filter="box(in)">
                                      <p:cBhvr>
                                        <p:cTn id="58" dur="2000"/>
                                        <p:tgtEl>
                                          <p:spTgt spid="18433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84351"/>
                                        </p:tgtEl>
                                        <p:attrNameLst>
                                          <p:attrName>style.visibility</p:attrName>
                                        </p:attrNameLst>
                                      </p:cBhvr>
                                      <p:to>
                                        <p:strVal val="visible"/>
                                      </p:to>
                                    </p:set>
                                    <p:anim calcmode="lin" valueType="num">
                                      <p:cBhvr>
                                        <p:cTn id="63" dur="500" fill="hold"/>
                                        <p:tgtEl>
                                          <p:spTgt spid="184351"/>
                                        </p:tgtEl>
                                        <p:attrNameLst>
                                          <p:attrName>ppt_w</p:attrName>
                                        </p:attrNameLst>
                                      </p:cBhvr>
                                      <p:tavLst>
                                        <p:tav tm="0">
                                          <p:val>
                                            <p:fltVal val="0"/>
                                          </p:val>
                                        </p:tav>
                                        <p:tav tm="100000">
                                          <p:val>
                                            <p:strVal val="#ppt_w"/>
                                          </p:val>
                                        </p:tav>
                                      </p:tavLst>
                                    </p:anim>
                                    <p:anim calcmode="lin" valueType="num">
                                      <p:cBhvr>
                                        <p:cTn id="64" dur="500" fill="hold"/>
                                        <p:tgtEl>
                                          <p:spTgt spid="184351"/>
                                        </p:tgtEl>
                                        <p:attrNameLst>
                                          <p:attrName>ppt_h</p:attrName>
                                        </p:attrNameLst>
                                      </p:cBhvr>
                                      <p:tavLst>
                                        <p:tav tm="0">
                                          <p:val>
                                            <p:fltVal val="0"/>
                                          </p:val>
                                        </p:tav>
                                        <p:tav tm="100000">
                                          <p:val>
                                            <p:strVal val="#ppt_h"/>
                                          </p:val>
                                        </p:tav>
                                      </p:tavLst>
                                    </p:anim>
                                    <p:animEffect transition="in" filter="fade">
                                      <p:cBhvr>
                                        <p:cTn id="65" dur="500"/>
                                        <p:tgtEl>
                                          <p:spTgt spid="184351"/>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84347"/>
                                        </p:tgtEl>
                                        <p:attrNameLst>
                                          <p:attrName>style.visibility</p:attrName>
                                        </p:attrNameLst>
                                      </p:cBhvr>
                                      <p:to>
                                        <p:strVal val="visible"/>
                                      </p:to>
                                    </p:set>
                                    <p:animEffect transition="in" filter="box(in)">
                                      <p:cBhvr>
                                        <p:cTn id="70" dur="2000"/>
                                        <p:tgtEl>
                                          <p:spTgt spid="184347"/>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84340"/>
                                        </p:tgtEl>
                                        <p:attrNameLst>
                                          <p:attrName>style.visibility</p:attrName>
                                        </p:attrNameLst>
                                      </p:cBhvr>
                                      <p:to>
                                        <p:strVal val="visible"/>
                                      </p:to>
                                    </p:set>
                                    <p:animEffect transition="in" filter="box(in)">
                                      <p:cBhvr>
                                        <p:cTn id="75" dur="2000"/>
                                        <p:tgtEl>
                                          <p:spTgt spid="184340"/>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184352"/>
                                        </p:tgtEl>
                                        <p:attrNameLst>
                                          <p:attrName>style.visibility</p:attrName>
                                        </p:attrNameLst>
                                      </p:cBhvr>
                                      <p:to>
                                        <p:strVal val="visible"/>
                                      </p:to>
                                    </p:set>
                                    <p:anim calcmode="lin" valueType="num">
                                      <p:cBhvr>
                                        <p:cTn id="80" dur="500" fill="hold"/>
                                        <p:tgtEl>
                                          <p:spTgt spid="184352"/>
                                        </p:tgtEl>
                                        <p:attrNameLst>
                                          <p:attrName>ppt_w</p:attrName>
                                        </p:attrNameLst>
                                      </p:cBhvr>
                                      <p:tavLst>
                                        <p:tav tm="0">
                                          <p:val>
                                            <p:fltVal val="0"/>
                                          </p:val>
                                        </p:tav>
                                        <p:tav tm="100000">
                                          <p:val>
                                            <p:strVal val="#ppt_w"/>
                                          </p:val>
                                        </p:tav>
                                      </p:tavLst>
                                    </p:anim>
                                    <p:anim calcmode="lin" valueType="num">
                                      <p:cBhvr>
                                        <p:cTn id="81" dur="500" fill="hold"/>
                                        <p:tgtEl>
                                          <p:spTgt spid="184352"/>
                                        </p:tgtEl>
                                        <p:attrNameLst>
                                          <p:attrName>ppt_h</p:attrName>
                                        </p:attrNameLst>
                                      </p:cBhvr>
                                      <p:tavLst>
                                        <p:tav tm="0">
                                          <p:val>
                                            <p:fltVal val="0"/>
                                          </p:val>
                                        </p:tav>
                                        <p:tav tm="100000">
                                          <p:val>
                                            <p:strVal val="#ppt_h"/>
                                          </p:val>
                                        </p:tav>
                                      </p:tavLst>
                                    </p:anim>
                                    <p:animEffect transition="in" filter="fade">
                                      <p:cBhvr>
                                        <p:cTn id="82" dur="500"/>
                                        <p:tgtEl>
                                          <p:spTgt spid="184352"/>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184348"/>
                                        </p:tgtEl>
                                        <p:attrNameLst>
                                          <p:attrName>style.visibility</p:attrName>
                                        </p:attrNameLst>
                                      </p:cBhvr>
                                      <p:to>
                                        <p:strVal val="visible"/>
                                      </p:to>
                                    </p:set>
                                    <p:animEffect transition="in" filter="box(in)">
                                      <p:cBhvr>
                                        <p:cTn id="87" dur="2000"/>
                                        <p:tgtEl>
                                          <p:spTgt spid="18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5" grpId="0" bldLvl="0" animBg="1"/>
      <p:bldP spid="184338" grpId="0" animBg="1"/>
      <p:bldP spid="184346" grpId="0" bldLvl="0" animBg="1"/>
      <p:bldP spid="184339" grpId="0" animBg="1"/>
      <p:bldP spid="184347" grpId="0" bldLvl="0" animBg="1"/>
      <p:bldP spid="184340" grpId="0" bldLvl="0" animBg="1"/>
      <p:bldP spid="184348" grpId="0" bldLvl="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6090</Words>
  <Application>WPS Presentation</Application>
  <PresentationFormat>Widescreen</PresentationFormat>
  <Paragraphs>245</Paragraphs>
  <Slides>26</Slides>
  <Notes>3</Notes>
  <HiddenSlides>0</HiddenSlides>
  <MMClips>5</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Arial</vt:lpstr>
      <vt:lpstr>SimSun</vt:lpstr>
      <vt:lpstr>Wingdings</vt:lpstr>
      <vt:lpstr>Times New Roman</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=&gt; Chứng cứ xác thực, cụ thể, bình luận sâu sắc thấm đượm tình cảm chân thành.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asus</cp:lastModifiedBy>
  <cp:revision>869</cp:revision>
  <dcterms:created xsi:type="dcterms:W3CDTF">2010-03-30T15:35:00Z</dcterms:created>
  <dcterms:modified xsi:type="dcterms:W3CDTF">2022-02-16T03:16:27Z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CF3E075CCE2D4A0390AEB63DDA2CF211</vt:lpwstr>
  </property>
  <property fmtid="{D5CDD505-2E9C-101B-9397-08002B2CF9AE}" pid="3" name="KSOProductBuildVer">
    <vt:lpwstr>1033-11.2.0.10463</vt:lpwstr>
  </property>
</Properties>
</file>