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300" r:id="rId2"/>
    <p:sldId id="298" r:id="rId3"/>
    <p:sldId id="315" r:id="rId4"/>
    <p:sldId id="286" r:id="rId5"/>
    <p:sldId id="259" r:id="rId6"/>
    <p:sldId id="261" r:id="rId7"/>
    <p:sldId id="294" r:id="rId8"/>
    <p:sldId id="266" r:id="rId9"/>
    <p:sldId id="299" r:id="rId10"/>
    <p:sldId id="285" r:id="rId11"/>
    <p:sldId id="314" r:id="rId12"/>
    <p:sldId id="265" r:id="rId13"/>
    <p:sldId id="288" r:id="rId14"/>
    <p:sldId id="301" r:id="rId15"/>
    <p:sldId id="316" r:id="rId16"/>
    <p:sldId id="306" r:id="rId17"/>
    <p:sldId id="303" r:id="rId18"/>
    <p:sldId id="302" r:id="rId19"/>
    <p:sldId id="304" r:id="rId20"/>
    <p:sldId id="273" r:id="rId21"/>
    <p:sldId id="317" r:id="rId22"/>
    <p:sldId id="279" r:id="rId23"/>
  </p:sldIdLst>
  <p:sldSz cx="11379200" cy="6400800"/>
  <p:notesSz cx="6858000" cy="9144000"/>
  <p:custDataLst>
    <p:tags r:id="rId24"/>
  </p:custDataLst>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35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F3300"/>
    <a:srgbClr val="800080"/>
    <a:srgbClr val="660066"/>
    <a:srgbClr val="FFFFFF"/>
    <a:srgbClr val="CCFFCC"/>
    <a:srgbClr val="99FF99"/>
    <a:srgbClr val="FF7C8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3" autoAdjust="0"/>
    <p:restoredTop sz="94574" autoAdjust="0"/>
  </p:normalViewPr>
  <p:slideViewPr>
    <p:cSldViewPr>
      <p:cViewPr varScale="1">
        <p:scale>
          <a:sx n="74" d="100"/>
          <a:sy n="74" d="100"/>
        </p:scale>
        <p:origin x="534" y="84"/>
      </p:cViewPr>
      <p:guideLst>
        <p:guide orient="horz" pos="2016"/>
        <p:guide pos="35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CF357-6AAE-4217-A845-B5A62DDB4801}" type="doc">
      <dgm:prSet loTypeId="urn:microsoft.com/office/officeart/2005/8/layout/hierarchy4" loCatId="hierarchy" qsTypeId="urn:microsoft.com/office/officeart/2005/8/quickstyle/3d1" qsCatId="3D" csTypeId="urn:microsoft.com/office/officeart/2005/8/colors/colorful3" csCatId="colorful" phldr="1"/>
      <dgm:spPr/>
      <dgm:t>
        <a:bodyPr/>
        <a:lstStyle/>
        <a:p>
          <a:endParaRPr lang="en-US"/>
        </a:p>
      </dgm:t>
    </dgm:pt>
    <dgm:pt modelId="{E55F6FDB-CC87-4931-8BA7-5B61C5BB5362}">
      <dgm:prSet phldrT="[Text]"/>
      <dgm:spPr/>
      <dgm:t>
        <a:bodyPr/>
        <a:lstStyle/>
        <a:p>
          <a:r>
            <a:rPr lang="en-US" b="1" dirty="0" err="1"/>
            <a:t>Miêu</a:t>
          </a:r>
          <a:r>
            <a:rPr lang="en-US" b="1" dirty="0"/>
            <a:t> tả </a:t>
          </a:r>
          <a:r>
            <a:rPr lang="en-US" b="1" dirty="0" err="1"/>
            <a:t>trong</a:t>
          </a:r>
          <a:r>
            <a:rPr lang="en-US" b="1" dirty="0"/>
            <a:t> </a:t>
          </a:r>
          <a:r>
            <a:rPr lang="en-US" b="1" dirty="0" err="1"/>
            <a:t>văn</a:t>
          </a:r>
          <a:r>
            <a:rPr lang="en-US" b="1" dirty="0"/>
            <a:t> </a:t>
          </a:r>
          <a:r>
            <a:rPr lang="en-US" b="1" dirty="0" err="1"/>
            <a:t>tư</a:t>
          </a:r>
          <a:r>
            <a:rPr lang="en-US" b="1" dirty="0"/>
            <a:t>̣ </a:t>
          </a:r>
          <a:r>
            <a:rPr lang="en-US" b="1" dirty="0" err="1"/>
            <a:t>sư</a:t>
          </a:r>
          <a:r>
            <a:rPr lang="en-US" b="1" dirty="0"/>
            <a:t>̣</a:t>
          </a:r>
        </a:p>
      </dgm:t>
    </dgm:pt>
    <dgm:pt modelId="{14FC3AC2-5A6F-4380-B32A-00C47534664C}" type="parTrans" cxnId="{D2C6BC3E-B38B-44A5-BE8A-4283D98AF968}">
      <dgm:prSet/>
      <dgm:spPr/>
      <dgm:t>
        <a:bodyPr/>
        <a:lstStyle/>
        <a:p>
          <a:endParaRPr lang="en-US" b="1">
            <a:solidFill>
              <a:schemeClr val="tx1"/>
            </a:solidFill>
          </a:endParaRPr>
        </a:p>
      </dgm:t>
    </dgm:pt>
    <dgm:pt modelId="{33B8AFFB-536A-4580-B911-DE0DF5681FA8}" type="sibTrans" cxnId="{D2C6BC3E-B38B-44A5-BE8A-4283D98AF968}">
      <dgm:prSet/>
      <dgm:spPr/>
      <dgm:t>
        <a:bodyPr/>
        <a:lstStyle/>
        <a:p>
          <a:endParaRPr lang="en-US" b="1">
            <a:solidFill>
              <a:schemeClr val="tx1"/>
            </a:solidFill>
          </a:endParaRPr>
        </a:p>
      </dgm:t>
    </dgm:pt>
    <dgm:pt modelId="{F2F0225C-E77A-4584-BEAF-47DDBBB5393C}">
      <dgm:prSet phldrT="[Text]"/>
      <dgm:spPr>
        <a:solidFill>
          <a:srgbClr val="FFFF00"/>
        </a:solidFill>
      </dgm:spPr>
      <dgm:t>
        <a:bodyPr/>
        <a:lstStyle/>
        <a:p>
          <a:r>
            <a:rPr lang="en-US" b="1" dirty="0" err="1">
              <a:solidFill>
                <a:srgbClr val="FF0000"/>
              </a:solidFill>
            </a:rPr>
            <a:t>Cảnh</a:t>
          </a:r>
          <a:r>
            <a:rPr lang="en-US" b="1" dirty="0">
              <a:solidFill>
                <a:srgbClr val="FF0000"/>
              </a:solidFill>
            </a:rPr>
            <a:t> </a:t>
          </a:r>
          <a:r>
            <a:rPr lang="en-US" b="1" dirty="0" err="1">
              <a:solidFill>
                <a:srgbClr val="FF0000"/>
              </a:solidFill>
            </a:rPr>
            <a:t>vật</a:t>
          </a:r>
          <a:endParaRPr lang="en-US" b="1" dirty="0">
            <a:solidFill>
              <a:srgbClr val="FF0000"/>
            </a:solidFill>
          </a:endParaRPr>
        </a:p>
      </dgm:t>
    </dgm:pt>
    <dgm:pt modelId="{BCF0F625-5BDF-480E-A975-5A6D17D147B7}" type="parTrans" cxnId="{F51E1731-376C-4814-B6EE-E83C3C4C9732}">
      <dgm:prSet/>
      <dgm:spPr/>
      <dgm:t>
        <a:bodyPr/>
        <a:lstStyle/>
        <a:p>
          <a:endParaRPr lang="en-US" b="1">
            <a:solidFill>
              <a:schemeClr val="tx1"/>
            </a:solidFill>
          </a:endParaRPr>
        </a:p>
      </dgm:t>
    </dgm:pt>
    <dgm:pt modelId="{38B788FF-88A2-4D1F-BA48-FBB00C470120}" type="sibTrans" cxnId="{F51E1731-376C-4814-B6EE-E83C3C4C9732}">
      <dgm:prSet/>
      <dgm:spPr/>
      <dgm:t>
        <a:bodyPr/>
        <a:lstStyle/>
        <a:p>
          <a:endParaRPr lang="en-US" b="1">
            <a:solidFill>
              <a:schemeClr val="tx1"/>
            </a:solidFill>
          </a:endParaRPr>
        </a:p>
      </dgm:t>
    </dgm:pt>
    <dgm:pt modelId="{7DB74EBE-1A20-46B1-8144-FEC85DB89C9D}">
      <dgm:prSet phldrT="[Text]"/>
      <dgm:spPr>
        <a:solidFill>
          <a:srgbClr val="FFFF00"/>
        </a:solidFill>
      </dgm:spPr>
      <dgm:t>
        <a:bodyPr/>
        <a:lstStyle/>
        <a:p>
          <a:r>
            <a:rPr lang="en-US" b="1">
              <a:solidFill>
                <a:srgbClr val="FF0000"/>
              </a:solidFill>
            </a:rPr>
            <a:t>Nhân vật</a:t>
          </a:r>
          <a:endParaRPr lang="en-US" b="1" dirty="0">
            <a:solidFill>
              <a:srgbClr val="FF0000"/>
            </a:solidFill>
          </a:endParaRPr>
        </a:p>
      </dgm:t>
    </dgm:pt>
    <dgm:pt modelId="{B74442CE-8015-41A3-BC3E-E4E50A49486D}" type="parTrans" cxnId="{EC42CE86-7449-4EC5-82DE-8926694A06BD}">
      <dgm:prSet/>
      <dgm:spPr/>
      <dgm:t>
        <a:bodyPr/>
        <a:lstStyle/>
        <a:p>
          <a:endParaRPr lang="en-US" b="1">
            <a:solidFill>
              <a:schemeClr val="tx1"/>
            </a:solidFill>
          </a:endParaRPr>
        </a:p>
      </dgm:t>
    </dgm:pt>
    <dgm:pt modelId="{11E3116B-939F-45AE-9CC9-884C3B5EAEDE}" type="sibTrans" cxnId="{EC42CE86-7449-4EC5-82DE-8926694A06BD}">
      <dgm:prSet/>
      <dgm:spPr/>
      <dgm:t>
        <a:bodyPr/>
        <a:lstStyle/>
        <a:p>
          <a:endParaRPr lang="en-US" b="1">
            <a:solidFill>
              <a:schemeClr val="tx1"/>
            </a:solidFill>
          </a:endParaRPr>
        </a:p>
      </dgm:t>
    </dgm:pt>
    <dgm:pt modelId="{82C0B47B-D365-422C-80D9-9FE145983859}">
      <dgm:prSet phldrT="[Text]"/>
      <dgm:spPr>
        <a:solidFill>
          <a:srgbClr val="FFFF00"/>
        </a:solidFill>
      </dgm:spPr>
      <dgm:t>
        <a:bodyPr/>
        <a:lstStyle/>
        <a:p>
          <a:r>
            <a:rPr lang="en-US" b="1">
              <a:solidFill>
                <a:srgbClr val="FF0000"/>
              </a:solidFill>
            </a:rPr>
            <a:t>Sự việc</a:t>
          </a:r>
          <a:endParaRPr lang="en-US" b="1" dirty="0">
            <a:solidFill>
              <a:srgbClr val="FF0000"/>
            </a:solidFill>
          </a:endParaRPr>
        </a:p>
      </dgm:t>
    </dgm:pt>
    <dgm:pt modelId="{E56FC053-7DBF-473D-813C-72C71B4BB8CC}" type="parTrans" cxnId="{A8AD766E-A7E3-4F88-89B7-3E21B671E4C7}">
      <dgm:prSet/>
      <dgm:spPr/>
      <dgm:t>
        <a:bodyPr/>
        <a:lstStyle/>
        <a:p>
          <a:endParaRPr lang="en-US" b="1">
            <a:solidFill>
              <a:schemeClr val="tx1"/>
            </a:solidFill>
          </a:endParaRPr>
        </a:p>
      </dgm:t>
    </dgm:pt>
    <dgm:pt modelId="{08259C95-E19B-42CD-9E4D-7D4E4B0A9922}" type="sibTrans" cxnId="{A8AD766E-A7E3-4F88-89B7-3E21B671E4C7}">
      <dgm:prSet/>
      <dgm:spPr/>
      <dgm:t>
        <a:bodyPr/>
        <a:lstStyle/>
        <a:p>
          <a:endParaRPr lang="en-US" b="1">
            <a:solidFill>
              <a:schemeClr val="tx1"/>
            </a:solidFill>
          </a:endParaRPr>
        </a:p>
      </dgm:t>
    </dgm:pt>
    <dgm:pt modelId="{BAF928B4-FAD4-4B24-AEB6-55101AEC59EF}" type="pres">
      <dgm:prSet presAssocID="{1D9CF357-6AAE-4217-A845-B5A62DDB4801}" presName="Name0" presStyleCnt="0">
        <dgm:presLayoutVars>
          <dgm:chPref val="1"/>
          <dgm:dir/>
          <dgm:animOne val="branch"/>
          <dgm:animLvl val="lvl"/>
          <dgm:resizeHandles/>
        </dgm:presLayoutVars>
      </dgm:prSet>
      <dgm:spPr/>
      <dgm:t>
        <a:bodyPr/>
        <a:lstStyle/>
        <a:p>
          <a:endParaRPr lang="en-US"/>
        </a:p>
      </dgm:t>
    </dgm:pt>
    <dgm:pt modelId="{64203EF1-1253-450A-8FAF-B080E85EC16D}" type="pres">
      <dgm:prSet presAssocID="{E55F6FDB-CC87-4931-8BA7-5B61C5BB5362}" presName="vertOne" presStyleCnt="0"/>
      <dgm:spPr/>
    </dgm:pt>
    <dgm:pt modelId="{04F5F1B9-3DD5-4FD5-9280-C106B31A19DE}" type="pres">
      <dgm:prSet presAssocID="{E55F6FDB-CC87-4931-8BA7-5B61C5BB5362}" presName="txOne" presStyleLbl="node0" presStyleIdx="0" presStyleCnt="1">
        <dgm:presLayoutVars>
          <dgm:chPref val="3"/>
        </dgm:presLayoutVars>
      </dgm:prSet>
      <dgm:spPr/>
      <dgm:t>
        <a:bodyPr/>
        <a:lstStyle/>
        <a:p>
          <a:endParaRPr lang="en-US"/>
        </a:p>
      </dgm:t>
    </dgm:pt>
    <dgm:pt modelId="{C131B0E8-650F-477A-9764-4F2BDA4F6D96}" type="pres">
      <dgm:prSet presAssocID="{E55F6FDB-CC87-4931-8BA7-5B61C5BB5362}" presName="parTransOne" presStyleCnt="0"/>
      <dgm:spPr/>
    </dgm:pt>
    <dgm:pt modelId="{E701F032-0C22-45E7-88F1-02B6FD9F6CF3}" type="pres">
      <dgm:prSet presAssocID="{E55F6FDB-CC87-4931-8BA7-5B61C5BB5362}" presName="horzOne" presStyleCnt="0"/>
      <dgm:spPr/>
    </dgm:pt>
    <dgm:pt modelId="{717AEF83-6E63-45E2-94C4-B6929448B83A}" type="pres">
      <dgm:prSet presAssocID="{F2F0225C-E77A-4584-BEAF-47DDBBB5393C}" presName="vertTwo" presStyleCnt="0"/>
      <dgm:spPr/>
    </dgm:pt>
    <dgm:pt modelId="{EE2CD0ED-82AA-4FD5-9A67-A6A6DE683AA2}" type="pres">
      <dgm:prSet presAssocID="{F2F0225C-E77A-4584-BEAF-47DDBBB5393C}" presName="txTwo" presStyleLbl="node2" presStyleIdx="0" presStyleCnt="3" custLinFactNeighborX="-3804">
        <dgm:presLayoutVars>
          <dgm:chPref val="3"/>
        </dgm:presLayoutVars>
      </dgm:prSet>
      <dgm:spPr/>
      <dgm:t>
        <a:bodyPr/>
        <a:lstStyle/>
        <a:p>
          <a:endParaRPr lang="en-US"/>
        </a:p>
      </dgm:t>
    </dgm:pt>
    <dgm:pt modelId="{193099E4-E811-4E2D-91E3-D073C2385E2E}" type="pres">
      <dgm:prSet presAssocID="{F2F0225C-E77A-4584-BEAF-47DDBBB5393C}" presName="horzTwo" presStyleCnt="0"/>
      <dgm:spPr/>
    </dgm:pt>
    <dgm:pt modelId="{84E3B550-6DAD-4BE9-B550-005CDC85953E}" type="pres">
      <dgm:prSet presAssocID="{38B788FF-88A2-4D1F-BA48-FBB00C470120}" presName="sibSpaceTwo" presStyleCnt="0"/>
      <dgm:spPr/>
    </dgm:pt>
    <dgm:pt modelId="{58C11CF2-AFF7-4383-AEE1-A386187417D2}" type="pres">
      <dgm:prSet presAssocID="{7DB74EBE-1A20-46B1-8144-FEC85DB89C9D}" presName="vertTwo" presStyleCnt="0"/>
      <dgm:spPr/>
    </dgm:pt>
    <dgm:pt modelId="{38DD8EF2-EB6A-4768-A62B-C506F6315440}" type="pres">
      <dgm:prSet presAssocID="{7DB74EBE-1A20-46B1-8144-FEC85DB89C9D}" presName="txTwo" presStyleLbl="node2" presStyleIdx="1" presStyleCnt="3" custLinFactNeighborX="-3804">
        <dgm:presLayoutVars>
          <dgm:chPref val="3"/>
        </dgm:presLayoutVars>
      </dgm:prSet>
      <dgm:spPr/>
      <dgm:t>
        <a:bodyPr/>
        <a:lstStyle/>
        <a:p>
          <a:endParaRPr lang="en-US"/>
        </a:p>
      </dgm:t>
    </dgm:pt>
    <dgm:pt modelId="{A73BCCF5-3B53-4CE8-B428-D52E5734E30C}" type="pres">
      <dgm:prSet presAssocID="{7DB74EBE-1A20-46B1-8144-FEC85DB89C9D}" presName="horzTwo" presStyleCnt="0"/>
      <dgm:spPr/>
    </dgm:pt>
    <dgm:pt modelId="{B4B119CA-8158-42C1-94EC-458345BE87B3}" type="pres">
      <dgm:prSet presAssocID="{11E3116B-939F-45AE-9CC9-884C3B5EAEDE}" presName="sibSpaceTwo" presStyleCnt="0"/>
      <dgm:spPr/>
    </dgm:pt>
    <dgm:pt modelId="{ECD13985-033E-4F06-8B08-7A67ABD1140F}" type="pres">
      <dgm:prSet presAssocID="{82C0B47B-D365-422C-80D9-9FE145983859}" presName="vertTwo" presStyleCnt="0"/>
      <dgm:spPr/>
    </dgm:pt>
    <dgm:pt modelId="{A59DB0A6-F68C-4959-9367-D046FC098BC6}" type="pres">
      <dgm:prSet presAssocID="{82C0B47B-D365-422C-80D9-9FE145983859}" presName="txTwo" presStyleLbl="node2" presStyleIdx="2" presStyleCnt="3">
        <dgm:presLayoutVars>
          <dgm:chPref val="3"/>
        </dgm:presLayoutVars>
      </dgm:prSet>
      <dgm:spPr/>
      <dgm:t>
        <a:bodyPr/>
        <a:lstStyle/>
        <a:p>
          <a:endParaRPr lang="en-US"/>
        </a:p>
      </dgm:t>
    </dgm:pt>
    <dgm:pt modelId="{1C7978A1-8C32-4440-BCEC-B5884D50DBF8}" type="pres">
      <dgm:prSet presAssocID="{82C0B47B-D365-422C-80D9-9FE145983859}" presName="horzTwo" presStyleCnt="0"/>
      <dgm:spPr/>
    </dgm:pt>
  </dgm:ptLst>
  <dgm:cxnLst>
    <dgm:cxn modelId="{D2C6BC3E-B38B-44A5-BE8A-4283D98AF968}" srcId="{1D9CF357-6AAE-4217-A845-B5A62DDB4801}" destId="{E55F6FDB-CC87-4931-8BA7-5B61C5BB5362}" srcOrd="0" destOrd="0" parTransId="{14FC3AC2-5A6F-4380-B32A-00C47534664C}" sibTransId="{33B8AFFB-536A-4580-B911-DE0DF5681FA8}"/>
    <dgm:cxn modelId="{02667392-A007-4BE9-9E02-30BA9DFC8AB7}" type="presOf" srcId="{1D9CF357-6AAE-4217-A845-B5A62DDB4801}" destId="{BAF928B4-FAD4-4B24-AEB6-55101AEC59EF}" srcOrd="0" destOrd="0" presId="urn:microsoft.com/office/officeart/2005/8/layout/hierarchy4"/>
    <dgm:cxn modelId="{B9E2BF96-A277-4862-95B6-439ADBC8DF80}" type="presOf" srcId="{E55F6FDB-CC87-4931-8BA7-5B61C5BB5362}" destId="{04F5F1B9-3DD5-4FD5-9280-C106B31A19DE}" srcOrd="0" destOrd="0" presId="urn:microsoft.com/office/officeart/2005/8/layout/hierarchy4"/>
    <dgm:cxn modelId="{F51E1731-376C-4814-B6EE-E83C3C4C9732}" srcId="{E55F6FDB-CC87-4931-8BA7-5B61C5BB5362}" destId="{F2F0225C-E77A-4584-BEAF-47DDBBB5393C}" srcOrd="0" destOrd="0" parTransId="{BCF0F625-5BDF-480E-A975-5A6D17D147B7}" sibTransId="{38B788FF-88A2-4D1F-BA48-FBB00C470120}"/>
    <dgm:cxn modelId="{738D0184-DC1D-43C0-B1B5-5602E8E9FB78}" type="presOf" srcId="{7DB74EBE-1A20-46B1-8144-FEC85DB89C9D}" destId="{38DD8EF2-EB6A-4768-A62B-C506F6315440}" srcOrd="0" destOrd="0" presId="urn:microsoft.com/office/officeart/2005/8/layout/hierarchy4"/>
    <dgm:cxn modelId="{EC42CE86-7449-4EC5-82DE-8926694A06BD}" srcId="{E55F6FDB-CC87-4931-8BA7-5B61C5BB5362}" destId="{7DB74EBE-1A20-46B1-8144-FEC85DB89C9D}" srcOrd="1" destOrd="0" parTransId="{B74442CE-8015-41A3-BC3E-E4E50A49486D}" sibTransId="{11E3116B-939F-45AE-9CC9-884C3B5EAEDE}"/>
    <dgm:cxn modelId="{AA0A5A1D-F992-4BC7-82EA-0119707A1CB3}" type="presOf" srcId="{82C0B47B-D365-422C-80D9-9FE145983859}" destId="{A59DB0A6-F68C-4959-9367-D046FC098BC6}" srcOrd="0" destOrd="0" presId="urn:microsoft.com/office/officeart/2005/8/layout/hierarchy4"/>
    <dgm:cxn modelId="{B82042DF-E5F8-4E96-98A0-A3A22FB6501F}" type="presOf" srcId="{F2F0225C-E77A-4584-BEAF-47DDBBB5393C}" destId="{EE2CD0ED-82AA-4FD5-9A67-A6A6DE683AA2}" srcOrd="0" destOrd="0" presId="urn:microsoft.com/office/officeart/2005/8/layout/hierarchy4"/>
    <dgm:cxn modelId="{A8AD766E-A7E3-4F88-89B7-3E21B671E4C7}" srcId="{E55F6FDB-CC87-4931-8BA7-5B61C5BB5362}" destId="{82C0B47B-D365-422C-80D9-9FE145983859}" srcOrd="2" destOrd="0" parTransId="{E56FC053-7DBF-473D-813C-72C71B4BB8CC}" sibTransId="{08259C95-E19B-42CD-9E4D-7D4E4B0A9922}"/>
    <dgm:cxn modelId="{BB3CFB53-CAFB-47DD-A693-CF4DEB9290F5}" type="presParOf" srcId="{BAF928B4-FAD4-4B24-AEB6-55101AEC59EF}" destId="{64203EF1-1253-450A-8FAF-B080E85EC16D}" srcOrd="0" destOrd="0" presId="urn:microsoft.com/office/officeart/2005/8/layout/hierarchy4"/>
    <dgm:cxn modelId="{DB6E0FE2-4332-404F-9E58-946CEB1CE878}" type="presParOf" srcId="{64203EF1-1253-450A-8FAF-B080E85EC16D}" destId="{04F5F1B9-3DD5-4FD5-9280-C106B31A19DE}" srcOrd="0" destOrd="0" presId="urn:microsoft.com/office/officeart/2005/8/layout/hierarchy4"/>
    <dgm:cxn modelId="{9DFBCD0D-1DD2-4779-8059-511C274C3AD5}" type="presParOf" srcId="{64203EF1-1253-450A-8FAF-B080E85EC16D}" destId="{C131B0E8-650F-477A-9764-4F2BDA4F6D96}" srcOrd="1" destOrd="0" presId="urn:microsoft.com/office/officeart/2005/8/layout/hierarchy4"/>
    <dgm:cxn modelId="{472AB6F2-1B7F-4218-B991-0AA7F93CE04F}" type="presParOf" srcId="{64203EF1-1253-450A-8FAF-B080E85EC16D}" destId="{E701F032-0C22-45E7-88F1-02B6FD9F6CF3}" srcOrd="2" destOrd="0" presId="urn:microsoft.com/office/officeart/2005/8/layout/hierarchy4"/>
    <dgm:cxn modelId="{0B4B64D7-85E8-4433-A0BE-9774E6BF2166}" type="presParOf" srcId="{E701F032-0C22-45E7-88F1-02B6FD9F6CF3}" destId="{717AEF83-6E63-45E2-94C4-B6929448B83A}" srcOrd="0" destOrd="0" presId="urn:microsoft.com/office/officeart/2005/8/layout/hierarchy4"/>
    <dgm:cxn modelId="{7A43A61F-573B-42F0-8B89-DD617AD9CADB}" type="presParOf" srcId="{717AEF83-6E63-45E2-94C4-B6929448B83A}" destId="{EE2CD0ED-82AA-4FD5-9A67-A6A6DE683AA2}" srcOrd="0" destOrd="0" presId="urn:microsoft.com/office/officeart/2005/8/layout/hierarchy4"/>
    <dgm:cxn modelId="{B1E1F5F8-A576-401D-9C52-1C3791845061}" type="presParOf" srcId="{717AEF83-6E63-45E2-94C4-B6929448B83A}" destId="{193099E4-E811-4E2D-91E3-D073C2385E2E}" srcOrd="1" destOrd="0" presId="urn:microsoft.com/office/officeart/2005/8/layout/hierarchy4"/>
    <dgm:cxn modelId="{3D9BE382-7F45-46A4-8E19-75683A51B9C8}" type="presParOf" srcId="{E701F032-0C22-45E7-88F1-02B6FD9F6CF3}" destId="{84E3B550-6DAD-4BE9-B550-005CDC85953E}" srcOrd="1" destOrd="0" presId="urn:microsoft.com/office/officeart/2005/8/layout/hierarchy4"/>
    <dgm:cxn modelId="{16C8ADE3-F708-4839-9DAF-D0D1D8AE1E9C}" type="presParOf" srcId="{E701F032-0C22-45E7-88F1-02B6FD9F6CF3}" destId="{58C11CF2-AFF7-4383-AEE1-A386187417D2}" srcOrd="2" destOrd="0" presId="urn:microsoft.com/office/officeart/2005/8/layout/hierarchy4"/>
    <dgm:cxn modelId="{E4EDAFD4-6395-4B80-8975-E3F26A08BE9C}" type="presParOf" srcId="{58C11CF2-AFF7-4383-AEE1-A386187417D2}" destId="{38DD8EF2-EB6A-4768-A62B-C506F6315440}" srcOrd="0" destOrd="0" presId="urn:microsoft.com/office/officeart/2005/8/layout/hierarchy4"/>
    <dgm:cxn modelId="{7DD423EC-8C59-49A2-B7D2-6BA4B5A1C9B7}" type="presParOf" srcId="{58C11CF2-AFF7-4383-AEE1-A386187417D2}" destId="{A73BCCF5-3B53-4CE8-B428-D52E5734E30C}" srcOrd="1" destOrd="0" presId="urn:microsoft.com/office/officeart/2005/8/layout/hierarchy4"/>
    <dgm:cxn modelId="{D0973A51-6A22-41A1-A29A-3E952EBAD1D7}" type="presParOf" srcId="{E701F032-0C22-45E7-88F1-02B6FD9F6CF3}" destId="{B4B119CA-8158-42C1-94EC-458345BE87B3}" srcOrd="3" destOrd="0" presId="urn:microsoft.com/office/officeart/2005/8/layout/hierarchy4"/>
    <dgm:cxn modelId="{716ACF87-BF20-41E5-8723-10440371D40B}" type="presParOf" srcId="{E701F032-0C22-45E7-88F1-02B6FD9F6CF3}" destId="{ECD13985-033E-4F06-8B08-7A67ABD1140F}" srcOrd="4" destOrd="0" presId="urn:microsoft.com/office/officeart/2005/8/layout/hierarchy4"/>
    <dgm:cxn modelId="{F2A34EAE-2666-43D5-9BC7-3E9B46087B9B}" type="presParOf" srcId="{ECD13985-033E-4F06-8B08-7A67ABD1140F}" destId="{A59DB0A6-F68C-4959-9367-D046FC098BC6}" srcOrd="0" destOrd="0" presId="urn:microsoft.com/office/officeart/2005/8/layout/hierarchy4"/>
    <dgm:cxn modelId="{44CB8E00-3E45-4073-8E66-61A2E3176111}" type="presParOf" srcId="{ECD13985-033E-4F06-8B08-7A67ABD1140F}" destId="{1C7978A1-8C32-4440-BCEC-B5884D50DBF8}" srcOrd="1" destOrd="0" presId="urn:microsoft.com/office/officeart/2005/8/layout/hierarchy4"/>
  </dgm:cxnLst>
  <dgm:bg>
    <a:solidFill>
      <a:srgbClr val="0000CC"/>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5F1B9-3DD5-4FD5-9280-C106B31A19DE}">
      <dsp:nvSpPr>
        <dsp:cNvPr id="0" name=""/>
        <dsp:cNvSpPr/>
      </dsp:nvSpPr>
      <dsp:spPr>
        <a:xfrm>
          <a:off x="3423" y="282"/>
          <a:ext cx="9518153" cy="149752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n-US" sz="6300" b="1" kern="1200" dirty="0" err="1"/>
            <a:t>Miêu</a:t>
          </a:r>
          <a:r>
            <a:rPr lang="en-US" sz="6300" b="1" kern="1200" dirty="0"/>
            <a:t> tả </a:t>
          </a:r>
          <a:r>
            <a:rPr lang="en-US" sz="6300" b="1" kern="1200" dirty="0" err="1"/>
            <a:t>trong</a:t>
          </a:r>
          <a:r>
            <a:rPr lang="en-US" sz="6300" b="1" kern="1200" dirty="0"/>
            <a:t> </a:t>
          </a:r>
          <a:r>
            <a:rPr lang="en-US" sz="6300" b="1" kern="1200" dirty="0" err="1"/>
            <a:t>văn</a:t>
          </a:r>
          <a:r>
            <a:rPr lang="en-US" sz="6300" b="1" kern="1200" dirty="0"/>
            <a:t> </a:t>
          </a:r>
          <a:r>
            <a:rPr lang="en-US" sz="6300" b="1" kern="1200" dirty="0" err="1"/>
            <a:t>tư</a:t>
          </a:r>
          <a:r>
            <a:rPr lang="en-US" sz="6300" b="1" kern="1200" dirty="0"/>
            <a:t>̣ </a:t>
          </a:r>
          <a:r>
            <a:rPr lang="en-US" sz="6300" b="1" kern="1200" dirty="0" err="1"/>
            <a:t>sư</a:t>
          </a:r>
          <a:r>
            <a:rPr lang="en-US" sz="6300" b="1" kern="1200" dirty="0"/>
            <a:t>̣</a:t>
          </a:r>
        </a:p>
      </dsp:txBody>
      <dsp:txXfrm>
        <a:off x="47284" y="44143"/>
        <a:ext cx="9430431" cy="1409803"/>
      </dsp:txXfrm>
    </dsp:sp>
    <dsp:sp modelId="{EE2CD0ED-82AA-4FD5-9A67-A6A6DE683AA2}">
      <dsp:nvSpPr>
        <dsp:cNvPr id="0" name=""/>
        <dsp:cNvSpPr/>
      </dsp:nvSpPr>
      <dsp:spPr>
        <a:xfrm>
          <a:off x="0" y="1744192"/>
          <a:ext cx="3004467" cy="1497525"/>
        </a:xfrm>
        <a:prstGeom prst="roundRect">
          <a:avLst>
            <a:gd name="adj" fmla="val 10000"/>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b="1" kern="1200" dirty="0" err="1">
              <a:solidFill>
                <a:srgbClr val="FF0000"/>
              </a:solidFill>
            </a:rPr>
            <a:t>Cảnh</a:t>
          </a:r>
          <a:r>
            <a:rPr lang="en-US" sz="4700" b="1" kern="1200" dirty="0">
              <a:solidFill>
                <a:srgbClr val="FF0000"/>
              </a:solidFill>
            </a:rPr>
            <a:t> </a:t>
          </a:r>
          <a:r>
            <a:rPr lang="en-US" sz="4700" b="1" kern="1200" dirty="0" err="1">
              <a:solidFill>
                <a:srgbClr val="FF0000"/>
              </a:solidFill>
            </a:rPr>
            <a:t>vật</a:t>
          </a:r>
          <a:endParaRPr lang="en-US" sz="4700" b="1" kern="1200" dirty="0">
            <a:solidFill>
              <a:srgbClr val="FF0000"/>
            </a:solidFill>
          </a:endParaRPr>
        </a:p>
      </dsp:txBody>
      <dsp:txXfrm>
        <a:off x="43861" y="1788053"/>
        <a:ext cx="2916745" cy="1409803"/>
      </dsp:txXfrm>
    </dsp:sp>
    <dsp:sp modelId="{38DD8EF2-EB6A-4768-A62B-C506F6315440}">
      <dsp:nvSpPr>
        <dsp:cNvPr id="0" name=""/>
        <dsp:cNvSpPr/>
      </dsp:nvSpPr>
      <dsp:spPr>
        <a:xfrm>
          <a:off x="3145976" y="1744192"/>
          <a:ext cx="3004467" cy="1497525"/>
        </a:xfrm>
        <a:prstGeom prst="roundRect">
          <a:avLst>
            <a:gd name="adj" fmla="val 10000"/>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b="1" kern="1200">
              <a:solidFill>
                <a:srgbClr val="FF0000"/>
              </a:solidFill>
            </a:rPr>
            <a:t>Nhân vật</a:t>
          </a:r>
          <a:endParaRPr lang="en-US" sz="4700" b="1" kern="1200" dirty="0">
            <a:solidFill>
              <a:srgbClr val="FF0000"/>
            </a:solidFill>
          </a:endParaRPr>
        </a:p>
      </dsp:txBody>
      <dsp:txXfrm>
        <a:off x="3189837" y="1788053"/>
        <a:ext cx="2916745" cy="1409803"/>
      </dsp:txXfrm>
    </dsp:sp>
    <dsp:sp modelId="{A59DB0A6-F68C-4959-9367-D046FC098BC6}">
      <dsp:nvSpPr>
        <dsp:cNvPr id="0" name=""/>
        <dsp:cNvSpPr/>
      </dsp:nvSpPr>
      <dsp:spPr>
        <a:xfrm>
          <a:off x="6517109" y="1744192"/>
          <a:ext cx="3004467" cy="1497525"/>
        </a:xfrm>
        <a:prstGeom prst="roundRect">
          <a:avLst>
            <a:gd name="adj" fmla="val 10000"/>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b="1" kern="1200">
              <a:solidFill>
                <a:srgbClr val="FF0000"/>
              </a:solidFill>
            </a:rPr>
            <a:t>Sự việc</a:t>
          </a:r>
          <a:endParaRPr lang="en-US" sz="4700" b="1" kern="1200" dirty="0">
            <a:solidFill>
              <a:srgbClr val="FF0000"/>
            </a:solidFill>
          </a:endParaRPr>
        </a:p>
      </dsp:txBody>
      <dsp:txXfrm>
        <a:off x="6560970" y="1788053"/>
        <a:ext cx="2916745" cy="14098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3955" y="1989138"/>
            <a:ext cx="9671291" cy="1371600"/>
          </a:xfrm>
        </p:spPr>
        <p:txBody>
          <a:bodyPr/>
          <a:lstStyle/>
          <a:p>
            <a:r>
              <a:rPr lang="en-US"/>
              <a:t>Click to edit Master title style</a:t>
            </a:r>
          </a:p>
        </p:txBody>
      </p:sp>
      <p:sp>
        <p:nvSpPr>
          <p:cNvPr id="3" name="Subtitle 2"/>
          <p:cNvSpPr>
            <a:spLocks noGrp="1"/>
          </p:cNvSpPr>
          <p:nvPr>
            <p:ph type="subTitle" idx="1"/>
          </p:nvPr>
        </p:nvSpPr>
        <p:spPr>
          <a:xfrm>
            <a:off x="1707909" y="3627439"/>
            <a:ext cx="7965441" cy="1635125"/>
          </a:xfrm>
        </p:spPr>
        <p:txBody>
          <a:bodyPr/>
          <a:lstStyle>
            <a:lvl1pPr marL="0" indent="0" algn="ctr">
              <a:buNone/>
              <a:defRPr/>
            </a:lvl1pPr>
            <a:lvl2pPr marL="592623" indent="0" algn="ctr">
              <a:buNone/>
              <a:defRPr/>
            </a:lvl2pPr>
            <a:lvl3pPr marL="1185245" indent="0" algn="ctr">
              <a:buNone/>
              <a:defRPr/>
            </a:lvl3pPr>
            <a:lvl4pPr marL="1777868" indent="0" algn="ctr">
              <a:buNone/>
              <a:defRPr/>
            </a:lvl4pPr>
            <a:lvl5pPr marL="2370491" indent="0" algn="ctr">
              <a:buNone/>
              <a:defRPr/>
            </a:lvl5pPr>
            <a:lvl6pPr marL="2963113" indent="0" algn="ctr">
              <a:buNone/>
              <a:defRPr/>
            </a:lvl6pPr>
            <a:lvl7pPr marL="3555736" indent="0" algn="ctr">
              <a:buNone/>
              <a:defRPr/>
            </a:lvl7pPr>
            <a:lvl8pPr marL="4148358" indent="0" algn="ctr">
              <a:buNone/>
              <a:defRPr/>
            </a:lvl8pPr>
            <a:lvl9pPr marL="474098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DEED09-FF13-457E-8EF5-847D0581B5F8}" type="slidenum">
              <a:rPr lang="en-US" altLang="vi-VN"/>
              <a:pPr>
                <a:defRPr/>
              </a:pPr>
              <a:t>‹#›</a:t>
            </a:fld>
            <a:endParaRPr lang="en-US" altLang="vi-VN"/>
          </a:p>
        </p:txBody>
      </p:sp>
    </p:spTree>
    <p:extLst>
      <p:ext uri="{BB962C8B-B14F-4D97-AF65-F5344CB8AC3E}">
        <p14:creationId xmlns:p14="http://schemas.microsoft.com/office/powerpoint/2010/main" val="181112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E57941-C80F-4B2E-B3D6-897DEBDAE0EB}" type="slidenum">
              <a:rPr lang="en-US" altLang="vi-VN"/>
              <a:pPr>
                <a:defRPr/>
              </a:pPr>
              <a:t>‹#›</a:t>
            </a:fld>
            <a:endParaRPr lang="en-US" altLang="vi-VN"/>
          </a:p>
        </p:txBody>
      </p:sp>
    </p:spTree>
    <p:extLst>
      <p:ext uri="{BB962C8B-B14F-4D97-AF65-F5344CB8AC3E}">
        <p14:creationId xmlns:p14="http://schemas.microsoft.com/office/powerpoint/2010/main" val="64153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51463" y="255589"/>
            <a:ext cx="2559806" cy="5462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9990" y="255589"/>
            <a:ext cx="74839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195402-7367-4541-853C-FBF6566D7682}" type="slidenum">
              <a:rPr lang="en-US" altLang="vi-VN"/>
              <a:pPr>
                <a:defRPr/>
              </a:pPr>
              <a:t>‹#›</a:t>
            </a:fld>
            <a:endParaRPr lang="en-US" altLang="vi-VN"/>
          </a:p>
        </p:txBody>
      </p:sp>
    </p:spTree>
    <p:extLst>
      <p:ext uri="{BB962C8B-B14F-4D97-AF65-F5344CB8AC3E}">
        <p14:creationId xmlns:p14="http://schemas.microsoft.com/office/powerpoint/2010/main" val="55012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D529BB-AB7E-4357-B8EB-D46A5D365EF0}" type="slidenum">
              <a:rPr lang="en-US" altLang="vi-VN"/>
              <a:pPr>
                <a:defRPr/>
              </a:pPr>
              <a:t>‹#›</a:t>
            </a:fld>
            <a:endParaRPr lang="en-US" altLang="vi-VN"/>
          </a:p>
        </p:txBody>
      </p:sp>
    </p:spTree>
    <p:extLst>
      <p:ext uri="{BB962C8B-B14F-4D97-AF65-F5344CB8AC3E}">
        <p14:creationId xmlns:p14="http://schemas.microsoft.com/office/powerpoint/2010/main" val="113142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9225" y="4113214"/>
            <a:ext cx="9671291" cy="1271587"/>
          </a:xfrm>
        </p:spPr>
        <p:txBody>
          <a:bodyPr anchor="t"/>
          <a:lstStyle>
            <a:lvl1pPr algn="l">
              <a:defRPr sz="5185" b="1" cap="all"/>
            </a:lvl1pPr>
          </a:lstStyle>
          <a:p>
            <a:r>
              <a:rPr lang="en-US"/>
              <a:t>Click to edit Master title style</a:t>
            </a:r>
          </a:p>
        </p:txBody>
      </p:sp>
      <p:sp>
        <p:nvSpPr>
          <p:cNvPr id="3" name="Text Placeholder 2"/>
          <p:cNvSpPr>
            <a:spLocks noGrp="1"/>
          </p:cNvSpPr>
          <p:nvPr>
            <p:ph type="body" idx="1"/>
          </p:nvPr>
        </p:nvSpPr>
        <p:spPr>
          <a:xfrm>
            <a:off x="899225" y="2713039"/>
            <a:ext cx="9671291" cy="1400175"/>
          </a:xfrm>
        </p:spPr>
        <p:txBody>
          <a:bodyPr anchor="b"/>
          <a:lstStyle>
            <a:lvl1pPr marL="0" indent="0">
              <a:buNone/>
              <a:defRPr sz="2592"/>
            </a:lvl1pPr>
            <a:lvl2pPr marL="592623" indent="0">
              <a:buNone/>
              <a:defRPr sz="2333"/>
            </a:lvl2pPr>
            <a:lvl3pPr marL="1185245" indent="0">
              <a:buNone/>
              <a:defRPr sz="2074"/>
            </a:lvl3pPr>
            <a:lvl4pPr marL="1777868" indent="0">
              <a:buNone/>
              <a:defRPr sz="1815"/>
            </a:lvl4pPr>
            <a:lvl5pPr marL="2370491" indent="0">
              <a:buNone/>
              <a:defRPr sz="1815"/>
            </a:lvl5pPr>
            <a:lvl6pPr marL="2963113" indent="0">
              <a:buNone/>
              <a:defRPr sz="1815"/>
            </a:lvl6pPr>
            <a:lvl7pPr marL="3555736" indent="0">
              <a:buNone/>
              <a:defRPr sz="1815"/>
            </a:lvl7pPr>
            <a:lvl8pPr marL="4148358" indent="0">
              <a:buNone/>
              <a:defRPr sz="1815"/>
            </a:lvl8pPr>
            <a:lvl9pPr marL="4740981" indent="0">
              <a:buNone/>
              <a:defRPr sz="1815"/>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D523D4-6E86-4FB5-B44C-B911999F8496}" type="slidenum">
              <a:rPr lang="en-US" altLang="vi-VN"/>
              <a:pPr>
                <a:defRPr/>
              </a:pPr>
              <a:t>‹#›</a:t>
            </a:fld>
            <a:endParaRPr lang="en-US" altLang="vi-VN"/>
          </a:p>
        </p:txBody>
      </p:sp>
    </p:spTree>
    <p:extLst>
      <p:ext uri="{BB962C8B-B14F-4D97-AF65-F5344CB8AC3E}">
        <p14:creationId xmlns:p14="http://schemas.microsoft.com/office/powerpoint/2010/main" val="6809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9989" y="1493839"/>
            <a:ext cx="5020841" cy="4224337"/>
          </a:xfrm>
        </p:spPr>
        <p:txBody>
          <a:bodyPr/>
          <a:lstStyle>
            <a:lvl1pPr>
              <a:defRPr sz="3629"/>
            </a:lvl1pPr>
            <a:lvl2pPr>
              <a:defRPr sz="3111"/>
            </a:lvl2pPr>
            <a:lvl3pPr>
              <a:defRPr sz="2592"/>
            </a:lvl3pPr>
            <a:lvl4pPr>
              <a:defRPr sz="2333"/>
            </a:lvl4pPr>
            <a:lvl5pPr>
              <a:defRPr sz="2333"/>
            </a:lvl5pPr>
            <a:lvl6pPr>
              <a:defRPr sz="2333"/>
            </a:lvl6pPr>
            <a:lvl7pPr>
              <a:defRPr sz="2333"/>
            </a:lvl7pPr>
            <a:lvl8pPr>
              <a:defRPr sz="2333"/>
            </a:lvl8pPr>
            <a:lvl9pPr>
              <a:defRPr sz="2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88372" y="1493839"/>
            <a:ext cx="5022898" cy="4224337"/>
          </a:xfrm>
        </p:spPr>
        <p:txBody>
          <a:bodyPr/>
          <a:lstStyle>
            <a:lvl1pPr>
              <a:defRPr sz="3629"/>
            </a:lvl1pPr>
            <a:lvl2pPr>
              <a:defRPr sz="3111"/>
            </a:lvl2pPr>
            <a:lvl3pPr>
              <a:defRPr sz="2592"/>
            </a:lvl3pPr>
            <a:lvl4pPr>
              <a:defRPr sz="2333"/>
            </a:lvl4pPr>
            <a:lvl5pPr>
              <a:defRPr sz="2333"/>
            </a:lvl5pPr>
            <a:lvl6pPr>
              <a:defRPr sz="2333"/>
            </a:lvl6pPr>
            <a:lvl7pPr>
              <a:defRPr sz="2333"/>
            </a:lvl7pPr>
            <a:lvl8pPr>
              <a:defRPr sz="2333"/>
            </a:lvl8pPr>
            <a:lvl9pPr>
              <a:defRPr sz="2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EEBAC7-A4A2-45AE-9621-DDAD4A4BD1C7}" type="slidenum">
              <a:rPr lang="en-US" altLang="vi-VN"/>
              <a:pPr>
                <a:defRPr/>
              </a:pPr>
              <a:t>‹#›</a:t>
            </a:fld>
            <a:endParaRPr lang="en-US" altLang="vi-VN"/>
          </a:p>
        </p:txBody>
      </p:sp>
    </p:spTree>
    <p:extLst>
      <p:ext uri="{BB962C8B-B14F-4D97-AF65-F5344CB8AC3E}">
        <p14:creationId xmlns:p14="http://schemas.microsoft.com/office/powerpoint/2010/main" val="181012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9990" y="1433513"/>
            <a:ext cx="5027013" cy="596900"/>
          </a:xfrm>
        </p:spPr>
        <p:txBody>
          <a:bodyPr anchor="b"/>
          <a:lstStyle>
            <a:lvl1pPr marL="0" indent="0">
              <a:buNone/>
              <a:defRPr sz="3111" b="1"/>
            </a:lvl1pPr>
            <a:lvl2pPr marL="592623" indent="0">
              <a:buNone/>
              <a:defRPr sz="2592" b="1"/>
            </a:lvl2pPr>
            <a:lvl3pPr marL="1185245" indent="0">
              <a:buNone/>
              <a:defRPr sz="2333" b="1"/>
            </a:lvl3pPr>
            <a:lvl4pPr marL="1777868" indent="0">
              <a:buNone/>
              <a:defRPr sz="2074" b="1"/>
            </a:lvl4pPr>
            <a:lvl5pPr marL="2370491" indent="0">
              <a:buNone/>
              <a:defRPr sz="2074" b="1"/>
            </a:lvl5pPr>
            <a:lvl6pPr marL="2963113" indent="0">
              <a:buNone/>
              <a:defRPr sz="2074" b="1"/>
            </a:lvl6pPr>
            <a:lvl7pPr marL="3555736" indent="0">
              <a:buNone/>
              <a:defRPr sz="2074" b="1"/>
            </a:lvl7pPr>
            <a:lvl8pPr marL="4148358" indent="0">
              <a:buNone/>
              <a:defRPr sz="2074" b="1"/>
            </a:lvl8pPr>
            <a:lvl9pPr marL="4740981" indent="0">
              <a:buNone/>
              <a:defRPr sz="2074" b="1"/>
            </a:lvl9pPr>
          </a:lstStyle>
          <a:p>
            <a:pPr lvl="0"/>
            <a:r>
              <a:rPr lang="en-US"/>
              <a:t>Click to edit Master text styles</a:t>
            </a:r>
          </a:p>
        </p:txBody>
      </p:sp>
      <p:sp>
        <p:nvSpPr>
          <p:cNvPr id="4" name="Content Placeholder 3"/>
          <p:cNvSpPr>
            <a:spLocks noGrp="1"/>
          </p:cNvSpPr>
          <p:nvPr>
            <p:ph sz="half" idx="2"/>
          </p:nvPr>
        </p:nvSpPr>
        <p:spPr>
          <a:xfrm>
            <a:off x="569990" y="2030413"/>
            <a:ext cx="5027013" cy="3687762"/>
          </a:xfrm>
        </p:spPr>
        <p:txBody>
          <a:bodyPr/>
          <a:lstStyle>
            <a:lvl1pPr>
              <a:defRPr sz="3111"/>
            </a:lvl1pPr>
            <a:lvl2pPr>
              <a:defRPr sz="2592"/>
            </a:lvl2pPr>
            <a:lvl3pPr>
              <a:defRPr sz="2333"/>
            </a:lvl3pPr>
            <a:lvl4pPr>
              <a:defRPr sz="2074"/>
            </a:lvl4pPr>
            <a:lvl5pPr>
              <a:defRPr sz="2074"/>
            </a:lvl5pPr>
            <a:lvl6pPr>
              <a:defRPr sz="2074"/>
            </a:lvl6pPr>
            <a:lvl7pPr>
              <a:defRPr sz="2074"/>
            </a:lvl7pPr>
            <a:lvl8pPr>
              <a:defRPr sz="2074"/>
            </a:lvl8pPr>
            <a:lvl9pPr>
              <a:defRPr sz="20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780141" y="1433513"/>
            <a:ext cx="5031128" cy="596900"/>
          </a:xfrm>
        </p:spPr>
        <p:txBody>
          <a:bodyPr anchor="b"/>
          <a:lstStyle>
            <a:lvl1pPr marL="0" indent="0">
              <a:buNone/>
              <a:defRPr sz="3111" b="1"/>
            </a:lvl1pPr>
            <a:lvl2pPr marL="592623" indent="0">
              <a:buNone/>
              <a:defRPr sz="2592" b="1"/>
            </a:lvl2pPr>
            <a:lvl3pPr marL="1185245" indent="0">
              <a:buNone/>
              <a:defRPr sz="2333" b="1"/>
            </a:lvl3pPr>
            <a:lvl4pPr marL="1777868" indent="0">
              <a:buNone/>
              <a:defRPr sz="2074" b="1"/>
            </a:lvl4pPr>
            <a:lvl5pPr marL="2370491" indent="0">
              <a:buNone/>
              <a:defRPr sz="2074" b="1"/>
            </a:lvl5pPr>
            <a:lvl6pPr marL="2963113" indent="0">
              <a:buNone/>
              <a:defRPr sz="2074" b="1"/>
            </a:lvl6pPr>
            <a:lvl7pPr marL="3555736" indent="0">
              <a:buNone/>
              <a:defRPr sz="2074" b="1"/>
            </a:lvl7pPr>
            <a:lvl8pPr marL="4148358" indent="0">
              <a:buNone/>
              <a:defRPr sz="2074" b="1"/>
            </a:lvl8pPr>
            <a:lvl9pPr marL="4740981" indent="0">
              <a:buNone/>
              <a:defRPr sz="2074" b="1"/>
            </a:lvl9pPr>
          </a:lstStyle>
          <a:p>
            <a:pPr lvl="0"/>
            <a:r>
              <a:rPr lang="en-US"/>
              <a:t>Click to edit Master text styles</a:t>
            </a:r>
          </a:p>
        </p:txBody>
      </p:sp>
      <p:sp>
        <p:nvSpPr>
          <p:cNvPr id="6" name="Content Placeholder 5"/>
          <p:cNvSpPr>
            <a:spLocks noGrp="1"/>
          </p:cNvSpPr>
          <p:nvPr>
            <p:ph sz="quarter" idx="4"/>
          </p:nvPr>
        </p:nvSpPr>
        <p:spPr>
          <a:xfrm>
            <a:off x="5780141" y="2030413"/>
            <a:ext cx="5031128" cy="3687762"/>
          </a:xfrm>
        </p:spPr>
        <p:txBody>
          <a:bodyPr/>
          <a:lstStyle>
            <a:lvl1pPr>
              <a:defRPr sz="3111"/>
            </a:lvl1pPr>
            <a:lvl2pPr>
              <a:defRPr sz="2592"/>
            </a:lvl2pPr>
            <a:lvl3pPr>
              <a:defRPr sz="2333"/>
            </a:lvl3pPr>
            <a:lvl4pPr>
              <a:defRPr sz="2074"/>
            </a:lvl4pPr>
            <a:lvl5pPr>
              <a:defRPr sz="2074"/>
            </a:lvl5pPr>
            <a:lvl6pPr>
              <a:defRPr sz="2074"/>
            </a:lvl6pPr>
            <a:lvl7pPr>
              <a:defRPr sz="2074"/>
            </a:lvl7pPr>
            <a:lvl8pPr>
              <a:defRPr sz="2074"/>
            </a:lvl8pPr>
            <a:lvl9pPr>
              <a:defRPr sz="20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6AE269-D719-4CE8-9D25-3905E2F4FC91}" type="slidenum">
              <a:rPr lang="en-US" altLang="vi-VN"/>
              <a:pPr>
                <a:defRPr/>
              </a:pPr>
              <a:t>‹#›</a:t>
            </a:fld>
            <a:endParaRPr lang="en-US" altLang="vi-VN"/>
          </a:p>
        </p:txBody>
      </p:sp>
    </p:spTree>
    <p:extLst>
      <p:ext uri="{BB962C8B-B14F-4D97-AF65-F5344CB8AC3E}">
        <p14:creationId xmlns:p14="http://schemas.microsoft.com/office/powerpoint/2010/main" val="428569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0CDEF8-8F4C-4330-89AB-D6F4B46DB3DE}" type="slidenum">
              <a:rPr lang="en-US" altLang="vi-VN"/>
              <a:pPr>
                <a:defRPr/>
              </a:pPr>
              <a:t>‹#›</a:t>
            </a:fld>
            <a:endParaRPr lang="en-US" altLang="vi-VN"/>
          </a:p>
        </p:txBody>
      </p:sp>
    </p:spTree>
    <p:extLst>
      <p:ext uri="{BB962C8B-B14F-4D97-AF65-F5344CB8AC3E}">
        <p14:creationId xmlns:p14="http://schemas.microsoft.com/office/powerpoint/2010/main" val="55311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3CC8D1-0325-4849-9CA9-246302B57548}" type="slidenum">
              <a:rPr lang="en-US" altLang="vi-VN"/>
              <a:pPr>
                <a:defRPr/>
              </a:pPr>
              <a:t>‹#›</a:t>
            </a:fld>
            <a:endParaRPr lang="en-US" altLang="vi-VN"/>
          </a:p>
        </p:txBody>
      </p:sp>
    </p:spTree>
    <p:extLst>
      <p:ext uri="{BB962C8B-B14F-4D97-AF65-F5344CB8AC3E}">
        <p14:creationId xmlns:p14="http://schemas.microsoft.com/office/powerpoint/2010/main" val="410835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9989" y="255588"/>
            <a:ext cx="3742995" cy="1084262"/>
          </a:xfrm>
        </p:spPr>
        <p:txBody>
          <a:bodyPr anchor="b"/>
          <a:lstStyle>
            <a:lvl1pPr algn="l">
              <a:defRPr sz="2592" b="1"/>
            </a:lvl1pPr>
          </a:lstStyle>
          <a:p>
            <a:r>
              <a:rPr lang="en-US"/>
              <a:t>Click to edit Master title style</a:t>
            </a:r>
          </a:p>
        </p:txBody>
      </p:sp>
      <p:sp>
        <p:nvSpPr>
          <p:cNvPr id="3" name="Content Placeholder 2"/>
          <p:cNvSpPr>
            <a:spLocks noGrp="1"/>
          </p:cNvSpPr>
          <p:nvPr>
            <p:ph idx="1"/>
          </p:nvPr>
        </p:nvSpPr>
        <p:spPr>
          <a:xfrm>
            <a:off x="4448794" y="255589"/>
            <a:ext cx="6362475" cy="5462587"/>
          </a:xfrm>
        </p:spPr>
        <p:txBody>
          <a:bodyPr/>
          <a:lstStyle>
            <a:lvl1pPr>
              <a:defRPr sz="4148"/>
            </a:lvl1pPr>
            <a:lvl2pPr>
              <a:defRPr sz="3629"/>
            </a:lvl2pPr>
            <a:lvl3pPr>
              <a:defRPr sz="3111"/>
            </a:lvl3pPr>
            <a:lvl4pPr>
              <a:defRPr sz="2592"/>
            </a:lvl4pPr>
            <a:lvl5pPr>
              <a:defRPr sz="2592"/>
            </a:lvl5pPr>
            <a:lvl6pPr>
              <a:defRPr sz="2592"/>
            </a:lvl6pPr>
            <a:lvl7pPr>
              <a:defRPr sz="2592"/>
            </a:lvl7pPr>
            <a:lvl8pPr>
              <a:defRPr sz="2592"/>
            </a:lvl8pPr>
            <a:lvl9pPr>
              <a:defRPr sz="25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9989" y="1339851"/>
            <a:ext cx="3742995" cy="4378325"/>
          </a:xfrm>
        </p:spPr>
        <p:txBody>
          <a:bodyPr/>
          <a:lstStyle>
            <a:lvl1pPr marL="0" indent="0">
              <a:buNone/>
              <a:defRPr sz="1815"/>
            </a:lvl1pPr>
            <a:lvl2pPr marL="592623" indent="0">
              <a:buNone/>
              <a:defRPr sz="1555"/>
            </a:lvl2pPr>
            <a:lvl3pPr marL="1185245" indent="0">
              <a:buNone/>
              <a:defRPr sz="1296"/>
            </a:lvl3pPr>
            <a:lvl4pPr marL="1777868" indent="0">
              <a:buNone/>
              <a:defRPr sz="1167"/>
            </a:lvl4pPr>
            <a:lvl5pPr marL="2370491" indent="0">
              <a:buNone/>
              <a:defRPr sz="1167"/>
            </a:lvl5pPr>
            <a:lvl6pPr marL="2963113" indent="0">
              <a:buNone/>
              <a:defRPr sz="1167"/>
            </a:lvl6pPr>
            <a:lvl7pPr marL="3555736" indent="0">
              <a:buNone/>
              <a:defRPr sz="1167"/>
            </a:lvl7pPr>
            <a:lvl8pPr marL="4148358" indent="0">
              <a:buNone/>
              <a:defRPr sz="1167"/>
            </a:lvl8pPr>
            <a:lvl9pPr marL="4740981" indent="0">
              <a:buNone/>
              <a:defRPr sz="116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FBEB3D-5DD6-4DAB-8E24-28A0DA3FD60D}" type="slidenum">
              <a:rPr lang="en-US" altLang="vi-VN"/>
              <a:pPr>
                <a:defRPr/>
              </a:pPr>
              <a:t>‹#›</a:t>
            </a:fld>
            <a:endParaRPr lang="en-US" altLang="vi-VN"/>
          </a:p>
        </p:txBody>
      </p:sp>
    </p:spTree>
    <p:extLst>
      <p:ext uri="{BB962C8B-B14F-4D97-AF65-F5344CB8AC3E}">
        <p14:creationId xmlns:p14="http://schemas.microsoft.com/office/powerpoint/2010/main" val="314238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0571" y="4479926"/>
            <a:ext cx="6827520" cy="530225"/>
          </a:xfrm>
        </p:spPr>
        <p:txBody>
          <a:bodyPr anchor="b"/>
          <a:lstStyle>
            <a:lvl1pPr algn="l">
              <a:defRPr sz="2592" b="1"/>
            </a:lvl1pPr>
          </a:lstStyle>
          <a:p>
            <a:r>
              <a:rPr lang="en-US"/>
              <a:t>Click to edit Master title style</a:t>
            </a:r>
          </a:p>
        </p:txBody>
      </p:sp>
      <p:sp>
        <p:nvSpPr>
          <p:cNvPr id="3" name="Picture Placeholder 2"/>
          <p:cNvSpPr>
            <a:spLocks noGrp="1"/>
          </p:cNvSpPr>
          <p:nvPr>
            <p:ph type="pic" idx="1"/>
          </p:nvPr>
        </p:nvSpPr>
        <p:spPr>
          <a:xfrm>
            <a:off x="2230571" y="571501"/>
            <a:ext cx="6827520" cy="3840163"/>
          </a:xfrm>
        </p:spPr>
        <p:txBody>
          <a:bodyPr/>
          <a:lstStyle>
            <a:lvl1pPr marL="0" indent="0">
              <a:buNone/>
              <a:defRPr sz="4148"/>
            </a:lvl1pPr>
            <a:lvl2pPr marL="592623" indent="0">
              <a:buNone/>
              <a:defRPr sz="3629"/>
            </a:lvl2pPr>
            <a:lvl3pPr marL="1185245" indent="0">
              <a:buNone/>
              <a:defRPr sz="3111"/>
            </a:lvl3pPr>
            <a:lvl4pPr marL="1777868" indent="0">
              <a:buNone/>
              <a:defRPr sz="2592"/>
            </a:lvl4pPr>
            <a:lvl5pPr marL="2370491" indent="0">
              <a:buNone/>
              <a:defRPr sz="2592"/>
            </a:lvl5pPr>
            <a:lvl6pPr marL="2963113" indent="0">
              <a:buNone/>
              <a:defRPr sz="2592"/>
            </a:lvl6pPr>
            <a:lvl7pPr marL="3555736" indent="0">
              <a:buNone/>
              <a:defRPr sz="2592"/>
            </a:lvl7pPr>
            <a:lvl8pPr marL="4148358" indent="0">
              <a:buNone/>
              <a:defRPr sz="2592"/>
            </a:lvl8pPr>
            <a:lvl9pPr marL="4740981" indent="0">
              <a:buNone/>
              <a:defRPr sz="2592"/>
            </a:lvl9pPr>
          </a:lstStyle>
          <a:p>
            <a:pPr lvl="0"/>
            <a:endParaRPr lang="en-US" noProof="0"/>
          </a:p>
        </p:txBody>
      </p:sp>
      <p:sp>
        <p:nvSpPr>
          <p:cNvPr id="4" name="Text Placeholder 3"/>
          <p:cNvSpPr>
            <a:spLocks noGrp="1"/>
          </p:cNvSpPr>
          <p:nvPr>
            <p:ph type="body" sz="half" idx="2"/>
          </p:nvPr>
        </p:nvSpPr>
        <p:spPr>
          <a:xfrm>
            <a:off x="2230571" y="5010150"/>
            <a:ext cx="6827520" cy="750888"/>
          </a:xfrm>
        </p:spPr>
        <p:txBody>
          <a:bodyPr/>
          <a:lstStyle>
            <a:lvl1pPr marL="0" indent="0">
              <a:buNone/>
              <a:defRPr sz="1815"/>
            </a:lvl1pPr>
            <a:lvl2pPr marL="592623" indent="0">
              <a:buNone/>
              <a:defRPr sz="1555"/>
            </a:lvl2pPr>
            <a:lvl3pPr marL="1185245" indent="0">
              <a:buNone/>
              <a:defRPr sz="1296"/>
            </a:lvl3pPr>
            <a:lvl4pPr marL="1777868" indent="0">
              <a:buNone/>
              <a:defRPr sz="1167"/>
            </a:lvl4pPr>
            <a:lvl5pPr marL="2370491" indent="0">
              <a:buNone/>
              <a:defRPr sz="1167"/>
            </a:lvl5pPr>
            <a:lvl6pPr marL="2963113" indent="0">
              <a:buNone/>
              <a:defRPr sz="1167"/>
            </a:lvl6pPr>
            <a:lvl7pPr marL="3555736" indent="0">
              <a:buNone/>
              <a:defRPr sz="1167"/>
            </a:lvl7pPr>
            <a:lvl8pPr marL="4148358" indent="0">
              <a:buNone/>
              <a:defRPr sz="1167"/>
            </a:lvl8pPr>
            <a:lvl9pPr marL="4740981" indent="0">
              <a:buNone/>
              <a:defRPr sz="1167"/>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FBA2FC-BB88-44DB-AD79-EAF9E953AB43}" type="slidenum">
              <a:rPr lang="en-US" altLang="vi-VN"/>
              <a:pPr>
                <a:defRPr/>
              </a:pPr>
              <a:t>‹#›</a:t>
            </a:fld>
            <a:endParaRPr lang="en-US" altLang="vi-VN"/>
          </a:p>
        </p:txBody>
      </p:sp>
    </p:spTree>
    <p:extLst>
      <p:ext uri="{BB962C8B-B14F-4D97-AF65-F5344CB8AC3E}">
        <p14:creationId xmlns:p14="http://schemas.microsoft.com/office/powerpoint/2010/main" val="396826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9913" y="255588"/>
            <a:ext cx="10240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33" tIns="43366" rIns="86733" bIns="43366"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569913" y="1493838"/>
            <a:ext cx="10240962"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33" tIns="43366" rIns="86733" bIns="43366"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4452" name="Rectangle 4"/>
          <p:cNvSpPr>
            <a:spLocks noGrp="1" noChangeArrowheads="1"/>
          </p:cNvSpPr>
          <p:nvPr>
            <p:ph type="dt" sz="half" idx="2"/>
          </p:nvPr>
        </p:nvSpPr>
        <p:spPr bwMode="auto">
          <a:xfrm>
            <a:off x="569913" y="5829300"/>
            <a:ext cx="2654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33" tIns="43366" rIns="86733" bIns="43366" numCol="1" anchor="t" anchorCtr="0" compatLnSpc="1">
            <a:prstTxWarp prst="textNoShape">
              <a:avLst/>
            </a:prstTxWarp>
          </a:bodyPr>
          <a:lstStyle>
            <a:lvl1pPr defTabSz="1123514" eaLnBrk="1" hangingPunct="1">
              <a:defRPr sz="1685">
                <a:latin typeface="Arial" charset="0"/>
              </a:defRPr>
            </a:lvl1pPr>
          </a:lstStyle>
          <a:p>
            <a:pPr>
              <a:defRPr/>
            </a:pPr>
            <a:endParaRPr lang="en-US"/>
          </a:p>
        </p:txBody>
      </p:sp>
      <p:sp>
        <p:nvSpPr>
          <p:cNvPr id="104453" name="Rectangle 5"/>
          <p:cNvSpPr>
            <a:spLocks noGrp="1" noChangeArrowheads="1"/>
          </p:cNvSpPr>
          <p:nvPr>
            <p:ph type="ftr" sz="quarter" idx="3"/>
          </p:nvPr>
        </p:nvSpPr>
        <p:spPr bwMode="auto">
          <a:xfrm>
            <a:off x="3887788" y="5829300"/>
            <a:ext cx="36036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33" tIns="43366" rIns="86733" bIns="43366" numCol="1" anchor="t" anchorCtr="0" compatLnSpc="1">
            <a:prstTxWarp prst="textNoShape">
              <a:avLst/>
            </a:prstTxWarp>
          </a:bodyPr>
          <a:lstStyle>
            <a:lvl1pPr algn="ctr" defTabSz="1123514" eaLnBrk="1" hangingPunct="1">
              <a:defRPr sz="1685">
                <a:latin typeface="Arial" charset="0"/>
              </a:defRPr>
            </a:lvl1pPr>
          </a:lstStyle>
          <a:p>
            <a:pPr>
              <a:defRPr/>
            </a:pPr>
            <a:endParaRPr lang="en-US"/>
          </a:p>
        </p:txBody>
      </p:sp>
      <p:sp>
        <p:nvSpPr>
          <p:cNvPr id="104454" name="Rectangle 6"/>
          <p:cNvSpPr>
            <a:spLocks noGrp="1" noChangeArrowheads="1"/>
          </p:cNvSpPr>
          <p:nvPr>
            <p:ph type="sldNum" sz="quarter" idx="4"/>
          </p:nvPr>
        </p:nvSpPr>
        <p:spPr bwMode="auto">
          <a:xfrm>
            <a:off x="8154988" y="5829300"/>
            <a:ext cx="26558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733" tIns="43366" rIns="86733" bIns="43366" numCol="1" anchor="t" anchorCtr="0" compatLnSpc="1">
            <a:prstTxWarp prst="textNoShape">
              <a:avLst/>
            </a:prstTxWarp>
          </a:bodyPr>
          <a:lstStyle>
            <a:lvl1pPr algn="r" defTabSz="1123514" eaLnBrk="1" hangingPunct="1">
              <a:defRPr sz="1685" smtClean="0"/>
            </a:lvl1pPr>
          </a:lstStyle>
          <a:p>
            <a:pPr>
              <a:defRPr/>
            </a:pPr>
            <a:fld id="{9D9502A4-F39A-43F8-913C-99DC057415D0}"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1122363" rtl="0" eaLnBrk="0" fontAlgn="base" hangingPunct="0">
        <a:spcBef>
          <a:spcPct val="0"/>
        </a:spcBef>
        <a:spcAft>
          <a:spcPct val="0"/>
        </a:spcAft>
        <a:defRPr sz="5400" b="0" i="0" u="none">
          <a:solidFill>
            <a:schemeClr val="tx2"/>
          </a:solidFill>
          <a:latin typeface="+mj-lt"/>
          <a:ea typeface="+mj-ea"/>
          <a:cs typeface="+mj-cs"/>
        </a:defRPr>
      </a:lvl1pPr>
      <a:lvl2pPr algn="ctr" defTabSz="1122363" rtl="0" eaLnBrk="0" fontAlgn="base" hangingPunct="0">
        <a:spcBef>
          <a:spcPct val="0"/>
        </a:spcBef>
        <a:spcAft>
          <a:spcPct val="0"/>
        </a:spcAft>
        <a:defRPr sz="5400">
          <a:solidFill>
            <a:schemeClr val="tx2"/>
          </a:solidFill>
          <a:latin typeface="Arial" charset="0"/>
        </a:defRPr>
      </a:lvl2pPr>
      <a:lvl3pPr algn="ctr" defTabSz="1122363" rtl="0" eaLnBrk="0" fontAlgn="base" hangingPunct="0">
        <a:spcBef>
          <a:spcPct val="0"/>
        </a:spcBef>
        <a:spcAft>
          <a:spcPct val="0"/>
        </a:spcAft>
        <a:defRPr sz="5400">
          <a:solidFill>
            <a:schemeClr val="tx2"/>
          </a:solidFill>
          <a:latin typeface="Arial" charset="0"/>
        </a:defRPr>
      </a:lvl3pPr>
      <a:lvl4pPr algn="ctr" defTabSz="1122363" rtl="0" eaLnBrk="0" fontAlgn="base" hangingPunct="0">
        <a:spcBef>
          <a:spcPct val="0"/>
        </a:spcBef>
        <a:spcAft>
          <a:spcPct val="0"/>
        </a:spcAft>
        <a:defRPr sz="5400">
          <a:solidFill>
            <a:schemeClr val="tx2"/>
          </a:solidFill>
          <a:latin typeface="Arial" charset="0"/>
        </a:defRPr>
      </a:lvl4pPr>
      <a:lvl5pPr algn="ctr" defTabSz="1122363" rtl="0" eaLnBrk="0" fontAlgn="base" hangingPunct="0">
        <a:spcBef>
          <a:spcPct val="0"/>
        </a:spcBef>
        <a:spcAft>
          <a:spcPct val="0"/>
        </a:spcAft>
        <a:defRPr sz="5400">
          <a:solidFill>
            <a:schemeClr val="tx2"/>
          </a:solidFill>
          <a:latin typeface="Arial" charset="0"/>
        </a:defRPr>
      </a:lvl5pPr>
      <a:lvl6pPr marL="592623" algn="ctr" defTabSz="1123514" rtl="0" fontAlgn="base">
        <a:spcBef>
          <a:spcPct val="0"/>
        </a:spcBef>
        <a:spcAft>
          <a:spcPct val="0"/>
        </a:spcAft>
        <a:defRPr sz="5444">
          <a:solidFill>
            <a:schemeClr val="tx2"/>
          </a:solidFill>
          <a:latin typeface="Arial" charset="0"/>
        </a:defRPr>
      </a:lvl6pPr>
      <a:lvl7pPr marL="1185245" algn="ctr" defTabSz="1123514" rtl="0" fontAlgn="base">
        <a:spcBef>
          <a:spcPct val="0"/>
        </a:spcBef>
        <a:spcAft>
          <a:spcPct val="0"/>
        </a:spcAft>
        <a:defRPr sz="5444">
          <a:solidFill>
            <a:schemeClr val="tx2"/>
          </a:solidFill>
          <a:latin typeface="Arial" charset="0"/>
        </a:defRPr>
      </a:lvl7pPr>
      <a:lvl8pPr marL="1777868" algn="ctr" defTabSz="1123514" rtl="0" fontAlgn="base">
        <a:spcBef>
          <a:spcPct val="0"/>
        </a:spcBef>
        <a:spcAft>
          <a:spcPct val="0"/>
        </a:spcAft>
        <a:defRPr sz="5444">
          <a:solidFill>
            <a:schemeClr val="tx2"/>
          </a:solidFill>
          <a:latin typeface="Arial" charset="0"/>
        </a:defRPr>
      </a:lvl8pPr>
      <a:lvl9pPr marL="2370491" algn="ctr" defTabSz="1123514" rtl="0" fontAlgn="base">
        <a:spcBef>
          <a:spcPct val="0"/>
        </a:spcBef>
        <a:spcAft>
          <a:spcPct val="0"/>
        </a:spcAft>
        <a:defRPr sz="5444">
          <a:solidFill>
            <a:schemeClr val="tx2"/>
          </a:solidFill>
          <a:latin typeface="Arial" charset="0"/>
        </a:defRPr>
      </a:lvl9pPr>
    </p:titleStyle>
    <p:bodyStyle>
      <a:lvl1pPr marL="420688" indent="-420688" algn="l" defTabSz="1122363" rtl="0" eaLnBrk="0" fontAlgn="base" hangingPunct="0">
        <a:spcBef>
          <a:spcPct val="20000"/>
        </a:spcBef>
        <a:spcAft>
          <a:spcPct val="0"/>
        </a:spcAft>
        <a:buChar char="•"/>
        <a:defRPr sz="3800">
          <a:solidFill>
            <a:schemeClr val="tx1"/>
          </a:solidFill>
          <a:latin typeface="+mn-lt"/>
          <a:ea typeface="+mn-ea"/>
          <a:cs typeface="+mn-cs"/>
        </a:defRPr>
      </a:lvl1pPr>
      <a:lvl2pPr marL="912813" indent="-350838" algn="l" defTabSz="1122363" rtl="0" eaLnBrk="0" fontAlgn="base" hangingPunct="0">
        <a:spcBef>
          <a:spcPct val="20000"/>
        </a:spcBef>
        <a:spcAft>
          <a:spcPct val="0"/>
        </a:spcAft>
        <a:buChar char="–"/>
        <a:defRPr sz="3500" b="0" i="0" u="none">
          <a:solidFill>
            <a:schemeClr val="tx1"/>
          </a:solidFill>
          <a:latin typeface="+mn-lt"/>
        </a:defRPr>
      </a:lvl2pPr>
      <a:lvl3pPr marL="1404938" indent="-280988" algn="l" defTabSz="1122363" rtl="0" eaLnBrk="0" fontAlgn="base" hangingPunct="0">
        <a:spcBef>
          <a:spcPct val="20000"/>
        </a:spcBef>
        <a:spcAft>
          <a:spcPct val="0"/>
        </a:spcAft>
        <a:buChar char="•"/>
        <a:defRPr sz="2900">
          <a:solidFill>
            <a:schemeClr val="tx1"/>
          </a:solidFill>
          <a:latin typeface="+mn-lt"/>
        </a:defRPr>
      </a:lvl3pPr>
      <a:lvl4pPr marL="1966913" indent="-279400" algn="l" defTabSz="1122363" rtl="0" eaLnBrk="0" fontAlgn="base" hangingPunct="0">
        <a:spcBef>
          <a:spcPct val="20000"/>
        </a:spcBef>
        <a:spcAft>
          <a:spcPct val="0"/>
        </a:spcAft>
        <a:buChar char="–"/>
        <a:defRPr sz="2400">
          <a:solidFill>
            <a:schemeClr val="tx1"/>
          </a:solidFill>
          <a:latin typeface="+mn-lt"/>
        </a:defRPr>
      </a:lvl4pPr>
      <a:lvl5pPr marL="2525713" indent="-276225" algn="l" defTabSz="1122363" rtl="0" eaLnBrk="0" fontAlgn="base" hangingPunct="0">
        <a:spcBef>
          <a:spcPct val="20000"/>
        </a:spcBef>
        <a:spcAft>
          <a:spcPct val="0"/>
        </a:spcAft>
        <a:buChar char="»"/>
        <a:defRPr sz="2400">
          <a:solidFill>
            <a:schemeClr val="tx1"/>
          </a:solidFill>
          <a:latin typeface="+mn-lt"/>
        </a:defRPr>
      </a:lvl5pPr>
      <a:lvl6pPr marL="3119500" indent="-277793" algn="l" defTabSz="1123514" rtl="0" fontAlgn="base">
        <a:spcBef>
          <a:spcPct val="20000"/>
        </a:spcBef>
        <a:spcAft>
          <a:spcPct val="0"/>
        </a:spcAft>
        <a:buChar char="»"/>
        <a:defRPr sz="2463">
          <a:solidFill>
            <a:schemeClr val="tx1"/>
          </a:solidFill>
          <a:latin typeface="+mn-lt"/>
        </a:defRPr>
      </a:lvl6pPr>
      <a:lvl7pPr marL="3712122" indent="-277793" algn="l" defTabSz="1123514" rtl="0" fontAlgn="base">
        <a:spcBef>
          <a:spcPct val="20000"/>
        </a:spcBef>
        <a:spcAft>
          <a:spcPct val="0"/>
        </a:spcAft>
        <a:buChar char="»"/>
        <a:defRPr sz="2463">
          <a:solidFill>
            <a:schemeClr val="tx1"/>
          </a:solidFill>
          <a:latin typeface="+mn-lt"/>
        </a:defRPr>
      </a:lvl7pPr>
      <a:lvl8pPr marL="4304745" indent="-277793" algn="l" defTabSz="1123514" rtl="0" fontAlgn="base">
        <a:spcBef>
          <a:spcPct val="20000"/>
        </a:spcBef>
        <a:spcAft>
          <a:spcPct val="0"/>
        </a:spcAft>
        <a:buChar char="»"/>
        <a:defRPr sz="2463">
          <a:solidFill>
            <a:schemeClr val="tx1"/>
          </a:solidFill>
          <a:latin typeface="+mn-lt"/>
        </a:defRPr>
      </a:lvl8pPr>
      <a:lvl9pPr marL="4897368" indent="-277793" algn="l" defTabSz="1123514" rtl="0" fontAlgn="base">
        <a:spcBef>
          <a:spcPct val="20000"/>
        </a:spcBef>
        <a:spcAft>
          <a:spcPct val="0"/>
        </a:spcAft>
        <a:buChar char="»"/>
        <a:defRPr sz="2463">
          <a:solidFill>
            <a:schemeClr val="tx1"/>
          </a:solidFill>
          <a:latin typeface="+mn-lt"/>
        </a:defRPr>
      </a:lvl9pPr>
    </p:bodyStyle>
    <p:otherStyle>
      <a:defPPr>
        <a:defRPr lang="en-US"/>
      </a:defPPr>
      <a:lvl1pPr marL="0" algn="l" defTabSz="1185245" rtl="0" eaLnBrk="1" latinLnBrk="0" hangingPunct="1">
        <a:defRPr sz="2333" kern="1200">
          <a:solidFill>
            <a:schemeClr val="tx1"/>
          </a:solidFill>
          <a:latin typeface="+mn-lt"/>
          <a:ea typeface="+mn-ea"/>
          <a:cs typeface="+mn-cs"/>
        </a:defRPr>
      </a:lvl1pPr>
      <a:lvl2pPr marL="592623" algn="l" defTabSz="1185245" rtl="0" eaLnBrk="1" latinLnBrk="0" hangingPunct="1">
        <a:defRPr sz="2333" kern="1200">
          <a:solidFill>
            <a:schemeClr val="tx1"/>
          </a:solidFill>
          <a:latin typeface="+mn-lt"/>
          <a:ea typeface="+mn-ea"/>
          <a:cs typeface="+mn-cs"/>
        </a:defRPr>
      </a:lvl2pPr>
      <a:lvl3pPr marL="1185245" algn="l" defTabSz="1185245" rtl="0" eaLnBrk="1" latinLnBrk="0" hangingPunct="1">
        <a:defRPr sz="2333" kern="1200">
          <a:solidFill>
            <a:schemeClr val="tx1"/>
          </a:solidFill>
          <a:latin typeface="+mn-lt"/>
          <a:ea typeface="+mn-ea"/>
          <a:cs typeface="+mn-cs"/>
        </a:defRPr>
      </a:lvl3pPr>
      <a:lvl4pPr marL="1777868" algn="l" defTabSz="1185245" rtl="0" eaLnBrk="1" latinLnBrk="0" hangingPunct="1">
        <a:defRPr sz="2333" kern="1200">
          <a:solidFill>
            <a:schemeClr val="tx1"/>
          </a:solidFill>
          <a:latin typeface="+mn-lt"/>
          <a:ea typeface="+mn-ea"/>
          <a:cs typeface="+mn-cs"/>
        </a:defRPr>
      </a:lvl4pPr>
      <a:lvl5pPr marL="2370491" algn="l" defTabSz="1185245" rtl="0" eaLnBrk="1" latinLnBrk="0" hangingPunct="1">
        <a:defRPr sz="2333" kern="1200">
          <a:solidFill>
            <a:schemeClr val="tx1"/>
          </a:solidFill>
          <a:latin typeface="+mn-lt"/>
          <a:ea typeface="+mn-ea"/>
          <a:cs typeface="+mn-cs"/>
        </a:defRPr>
      </a:lvl5pPr>
      <a:lvl6pPr marL="2963113" algn="l" defTabSz="1185245" rtl="0" eaLnBrk="1" latinLnBrk="0" hangingPunct="1">
        <a:defRPr sz="2333" kern="1200">
          <a:solidFill>
            <a:schemeClr val="tx1"/>
          </a:solidFill>
          <a:latin typeface="+mn-lt"/>
          <a:ea typeface="+mn-ea"/>
          <a:cs typeface="+mn-cs"/>
        </a:defRPr>
      </a:lvl6pPr>
      <a:lvl7pPr marL="3555736" algn="l" defTabSz="1185245" rtl="0" eaLnBrk="1" latinLnBrk="0" hangingPunct="1">
        <a:defRPr sz="2333" kern="1200">
          <a:solidFill>
            <a:schemeClr val="tx1"/>
          </a:solidFill>
          <a:latin typeface="+mn-lt"/>
          <a:ea typeface="+mn-ea"/>
          <a:cs typeface="+mn-cs"/>
        </a:defRPr>
      </a:lvl7pPr>
      <a:lvl8pPr marL="4148358" algn="l" defTabSz="1185245" rtl="0" eaLnBrk="1" latinLnBrk="0" hangingPunct="1">
        <a:defRPr sz="2333" kern="1200">
          <a:solidFill>
            <a:schemeClr val="tx1"/>
          </a:solidFill>
          <a:latin typeface="+mn-lt"/>
          <a:ea typeface="+mn-ea"/>
          <a:cs typeface="+mn-cs"/>
        </a:defRPr>
      </a:lvl8pPr>
      <a:lvl9pPr marL="4740981" algn="l" defTabSz="1185245" rtl="0" eaLnBrk="1" latinLnBrk="0" hangingPunct="1">
        <a:defRPr sz="23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379200" cy="6400800"/>
          </a:xfrm>
          <a:prstGeom prst="rect">
            <a:avLst/>
          </a:prstGeom>
        </p:spPr>
      </p:pic>
      <p:sp>
        <p:nvSpPr>
          <p:cNvPr id="6" name="Hình Chữ nhật 12"/>
          <p:cNvSpPr/>
          <p:nvPr/>
        </p:nvSpPr>
        <p:spPr>
          <a:xfrm>
            <a:off x="425004" y="838200"/>
            <a:ext cx="9684198" cy="2308324"/>
          </a:xfrm>
          <a:prstGeom prst="rect">
            <a:avLst/>
          </a:prstGeom>
          <a:solidFill>
            <a:schemeClr val="bg1"/>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vi-VN" sz="72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MIÊU TẢ TRONG VĂN BẢN TỰ </a:t>
            </a:r>
            <a:r>
              <a:rPr lang="vi-VN" sz="72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SỰ</a:t>
            </a:r>
            <a:endParaRPr lang="vi-VN" sz="60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387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0" y="0"/>
            <a:ext cx="11379200" cy="6400800"/>
          </a:xfrm>
        </p:spPr>
        <p:txBody>
          <a:bodyPr/>
          <a:lstStyle/>
          <a:p>
            <a:pPr marL="0" indent="0" defTabSz="1123514">
              <a:buFontTx/>
              <a:buNone/>
              <a:defRPr/>
            </a:pPr>
            <a:r>
              <a:rPr lang="en-US" sz="3629" b="1" u="sng" dirty="0">
                <a:solidFill>
                  <a:srgbClr val="660066"/>
                </a:solidFill>
              </a:rPr>
              <a:t>Bài tập trắc nghiệm:</a:t>
            </a:r>
          </a:p>
          <a:p>
            <a:pPr marL="0" indent="0" defTabSz="1123514">
              <a:buFontTx/>
              <a:buNone/>
              <a:defRPr/>
            </a:pPr>
            <a:r>
              <a:rPr lang="en-US" sz="3629" b="1" dirty="0" smtClean="0">
                <a:solidFill>
                  <a:srgbClr val="FF0000"/>
                </a:solidFill>
              </a:rPr>
              <a:t>Y</a:t>
            </a:r>
            <a:r>
              <a:rPr lang="vi-VN" sz="3629" b="1" dirty="0" smtClean="0">
                <a:solidFill>
                  <a:srgbClr val="FF0000"/>
                </a:solidFill>
              </a:rPr>
              <a:t>ếu </a:t>
            </a:r>
            <a:r>
              <a:rPr lang="vi-VN" sz="3629" b="1" dirty="0">
                <a:solidFill>
                  <a:srgbClr val="FF0000"/>
                </a:solidFill>
              </a:rPr>
              <a:t>tố miêu tả trong văn bản tự </a:t>
            </a:r>
            <a:r>
              <a:rPr lang="vi-VN" sz="3629" b="1" dirty="0" smtClean="0">
                <a:solidFill>
                  <a:srgbClr val="FF0000"/>
                </a:solidFill>
              </a:rPr>
              <a:t>sự</a:t>
            </a:r>
            <a:r>
              <a:rPr lang="en-US" sz="3629" b="1" dirty="0" smtClean="0">
                <a:solidFill>
                  <a:srgbClr val="FF0000"/>
                </a:solidFill>
              </a:rPr>
              <a:t> </a:t>
            </a:r>
            <a:r>
              <a:rPr lang="en-US" sz="3629" b="1" dirty="0" err="1" smtClean="0">
                <a:solidFill>
                  <a:srgbClr val="FF0000"/>
                </a:solidFill>
              </a:rPr>
              <a:t>có</a:t>
            </a:r>
            <a:r>
              <a:rPr lang="en-US" sz="3629" b="1" dirty="0" smtClean="0">
                <a:solidFill>
                  <a:srgbClr val="FF0000"/>
                </a:solidFill>
              </a:rPr>
              <a:t> </a:t>
            </a:r>
            <a:r>
              <a:rPr lang="en-US" sz="3629" b="1" dirty="0" err="1" smtClean="0">
                <a:solidFill>
                  <a:srgbClr val="FF0000"/>
                </a:solidFill>
              </a:rPr>
              <a:t>vai</a:t>
            </a:r>
            <a:r>
              <a:rPr lang="en-US" sz="3629" b="1" dirty="0" smtClean="0">
                <a:solidFill>
                  <a:srgbClr val="FF0000"/>
                </a:solidFill>
              </a:rPr>
              <a:t> </a:t>
            </a:r>
            <a:r>
              <a:rPr lang="en-US" sz="3629" b="1" dirty="0" err="1" smtClean="0">
                <a:solidFill>
                  <a:srgbClr val="FF0000"/>
                </a:solidFill>
              </a:rPr>
              <a:t>trò</a:t>
            </a:r>
            <a:r>
              <a:rPr lang="en-US" sz="3629" b="1" dirty="0" smtClean="0">
                <a:solidFill>
                  <a:srgbClr val="FF0000"/>
                </a:solidFill>
              </a:rPr>
              <a:t> </a:t>
            </a:r>
            <a:r>
              <a:rPr lang="en-US" sz="3629" b="1" dirty="0" err="1" smtClean="0">
                <a:solidFill>
                  <a:srgbClr val="FF0000"/>
                </a:solidFill>
              </a:rPr>
              <a:t>gì</a:t>
            </a:r>
            <a:r>
              <a:rPr lang="vi-VN" sz="3629" b="1" dirty="0" smtClean="0">
                <a:solidFill>
                  <a:srgbClr val="FF0000"/>
                </a:solidFill>
              </a:rPr>
              <a:t>?</a:t>
            </a:r>
            <a:endParaRPr lang="en-US" sz="3629" b="1" dirty="0">
              <a:solidFill>
                <a:srgbClr val="FF0000"/>
              </a:solidFill>
            </a:endParaRPr>
          </a:p>
          <a:p>
            <a:pPr marL="0" indent="0" defTabSz="1123514">
              <a:buFontTx/>
              <a:buNone/>
              <a:defRPr/>
            </a:pPr>
            <a:r>
              <a:rPr lang="en-US" sz="3629" dirty="0"/>
              <a:t>   A. </a:t>
            </a:r>
            <a:r>
              <a:rPr lang="vi-VN" sz="3629" i="1" dirty="0"/>
              <a:t>Miêu tả cũng là phương thức chính quan trọng</a:t>
            </a:r>
          </a:p>
          <a:p>
            <a:pPr marL="0" indent="0" defTabSz="1123514">
              <a:buFontTx/>
              <a:buNone/>
              <a:defRPr/>
            </a:pPr>
            <a:r>
              <a:rPr lang="vi-VN" sz="3629" i="1" dirty="0"/>
              <a:t>        như tự sự.</a:t>
            </a:r>
          </a:p>
          <a:p>
            <a:pPr marL="0" indent="0" defTabSz="1123514">
              <a:buFontTx/>
              <a:buNone/>
              <a:defRPr/>
            </a:pPr>
            <a:r>
              <a:rPr lang="en-US" sz="3629" dirty="0"/>
              <a:t>   B. </a:t>
            </a:r>
            <a:r>
              <a:rPr lang="vi-VN" sz="3629" i="1" dirty="0"/>
              <a:t>Miêu tả chỉ là yếu tố giúp người đọc hình dung</a:t>
            </a:r>
          </a:p>
          <a:p>
            <a:pPr marL="0" indent="0" defTabSz="1123514">
              <a:buFontTx/>
              <a:buNone/>
              <a:defRPr/>
            </a:pPr>
            <a:r>
              <a:rPr lang="vi-VN" sz="3629" i="1" dirty="0"/>
              <a:t>        sự việc.</a:t>
            </a:r>
          </a:p>
          <a:p>
            <a:pPr marL="0" indent="0" defTabSz="1123514">
              <a:buFontTx/>
              <a:buNone/>
              <a:defRPr/>
            </a:pPr>
            <a:r>
              <a:rPr lang="en-US" sz="3629" dirty="0"/>
              <a:t>   C. </a:t>
            </a:r>
            <a:r>
              <a:rPr lang="vi-VN" sz="3629" i="1" dirty="0"/>
              <a:t>Miêu tả là yếu tố không thể bỏ được.</a:t>
            </a:r>
          </a:p>
          <a:p>
            <a:pPr marL="0" indent="0" defTabSz="1123514">
              <a:buFontTx/>
              <a:buNone/>
              <a:defRPr/>
            </a:pPr>
            <a:r>
              <a:rPr lang="vi-VN" sz="3629" dirty="0"/>
              <a:t>   D. </a:t>
            </a:r>
            <a:r>
              <a:rPr lang="vi-VN" sz="3629" i="1" dirty="0"/>
              <a:t>Miêu tả chỉ là yếu tố bổ trợ để câu chuyện trở </a:t>
            </a:r>
          </a:p>
          <a:p>
            <a:pPr marL="0" indent="0" defTabSz="1123514">
              <a:buFontTx/>
              <a:buNone/>
              <a:defRPr/>
            </a:pPr>
            <a:r>
              <a:rPr lang="vi-VN" sz="3629" i="1" dirty="0"/>
              <a:t>        nên sinh </a:t>
            </a:r>
            <a:r>
              <a:rPr lang="vi-VN" sz="3629" i="1" dirty="0" smtClean="0"/>
              <a:t>động</a:t>
            </a:r>
            <a:r>
              <a:rPr lang="en-US" sz="3629" i="1" dirty="0" smtClean="0"/>
              <a:t>,</a:t>
            </a:r>
            <a:r>
              <a:rPr lang="vi-VN" sz="3629" i="1" dirty="0" smtClean="0"/>
              <a:t> </a:t>
            </a:r>
            <a:r>
              <a:rPr lang="vi-VN" sz="3629" i="1" dirty="0"/>
              <a:t>hấp dẫn hơn.</a:t>
            </a:r>
          </a:p>
          <a:p>
            <a:pPr marL="740778" indent="-740778" defTabSz="1123514" eaLnBrk="1" hangingPunct="1">
              <a:lnSpc>
                <a:spcPct val="90000"/>
              </a:lnSpc>
              <a:buFontTx/>
              <a:buNone/>
              <a:defRPr/>
            </a:pPr>
            <a:endParaRPr lang="en-US" sz="3759" dirty="0">
              <a:latin typeface=".VnTime" pitchFamily="34" charset="0"/>
            </a:endParaRPr>
          </a:p>
        </p:txBody>
      </p:sp>
      <p:sp>
        <p:nvSpPr>
          <p:cNvPr id="48132" name="Oval 4"/>
          <p:cNvSpPr>
            <a:spLocks noChangeArrowheads="1"/>
          </p:cNvSpPr>
          <p:nvPr/>
        </p:nvSpPr>
        <p:spPr bwMode="auto">
          <a:xfrm>
            <a:off x="355600" y="4648200"/>
            <a:ext cx="592138" cy="592138"/>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defRPr/>
            </a:pPr>
            <a:endParaRPr lang="vi-VN" altLang="vi-VN" sz="2592"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arn(inVertical)">
                                      <p:cBhvr>
                                        <p:cTn id="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TNT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775"/>
            <a:ext cx="11379200" cy="635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736600" y="1743193"/>
            <a:ext cx="9601200" cy="3311525"/>
          </a:xfrm>
          <a:prstGeom prst="rect">
            <a:avLst/>
          </a:prstGeom>
          <a:solidFill>
            <a:schemeClr val="bg1"/>
          </a:solidFill>
          <a:ln>
            <a:solidFill>
              <a:srgbClr val="0000CC"/>
            </a:solidFill>
          </a:ln>
          <a:effectLst/>
          <a:extLst/>
        </p:spPr>
        <p:txBody>
          <a:bodyPr lIns="118496" tIns="59247" rIns="118496" bIns="59247">
            <a:spAutoFit/>
          </a:bodyPr>
          <a:lstStyle>
            <a:lvl1pPr defTabSz="866775" eaLnBrk="0" hangingPunct="0">
              <a:defRPr sz="2000">
                <a:solidFill>
                  <a:schemeClr val="tx1"/>
                </a:solidFill>
                <a:latin typeface="Arial" panose="020B0604020202020204" pitchFamily="34" charset="0"/>
              </a:defRPr>
            </a:lvl1pPr>
            <a:lvl2pPr marL="742950" indent="-285750" defTabSz="866775" eaLnBrk="0" hangingPunct="0">
              <a:defRPr sz="2000">
                <a:solidFill>
                  <a:schemeClr val="tx1"/>
                </a:solidFill>
                <a:latin typeface="Arial" panose="020B0604020202020204" pitchFamily="34" charset="0"/>
              </a:defRPr>
            </a:lvl2pPr>
            <a:lvl3pPr marL="1143000" indent="-228600" defTabSz="866775" eaLnBrk="0" hangingPunct="0">
              <a:defRPr sz="2000">
                <a:solidFill>
                  <a:schemeClr val="tx1"/>
                </a:solidFill>
                <a:latin typeface="Arial" panose="020B0604020202020204" pitchFamily="34" charset="0"/>
              </a:defRPr>
            </a:lvl3pPr>
            <a:lvl4pPr marL="1600200" indent="-228600" defTabSz="866775" eaLnBrk="0" hangingPunct="0">
              <a:defRPr sz="2000">
                <a:solidFill>
                  <a:schemeClr val="tx1"/>
                </a:solidFill>
                <a:latin typeface="Arial" panose="020B0604020202020204" pitchFamily="34" charset="0"/>
              </a:defRPr>
            </a:lvl4pPr>
            <a:lvl5pPr marL="2057400" indent="-228600" defTabSz="866775" eaLnBrk="0" hangingPunct="0">
              <a:defRPr sz="2000">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sz="2000">
                <a:solidFill>
                  <a:schemeClr val="tx1"/>
                </a:solidFill>
                <a:latin typeface="Arial" panose="020B0604020202020204" pitchFamily="34" charset="0"/>
              </a:defRPr>
            </a:lvl9pPr>
          </a:lstStyle>
          <a:p>
            <a:pPr algn="just">
              <a:spcBef>
                <a:spcPct val="50000"/>
              </a:spcBef>
              <a:defRPr/>
            </a:pPr>
            <a:r>
              <a:rPr lang="vi-VN" altLang="vi-VN" sz="4148" b="1" i="1" dirty="0"/>
              <a:t>  Trong văn bản tự sự, sự miêu tả cụ thể, chi tiết về cảnh vật, nhân vật và sự việc có tác dụng làm cho câu chuyện trở nên hấp dẫn, gợi cảm, sinh động.</a:t>
            </a:r>
            <a:endParaRPr lang="en-US" altLang="vi-VN" sz="4148" b="1" i="1" dirty="0">
              <a:latin typeface=".VnArial" panose="020B7200000000000000" pitchFamily="34" charset="0"/>
            </a:endParaRPr>
          </a:p>
        </p:txBody>
      </p:sp>
      <p:sp>
        <p:nvSpPr>
          <p:cNvPr id="18439" name="Rectangle 7"/>
          <p:cNvSpPr>
            <a:spLocks noChangeArrowheads="1"/>
          </p:cNvSpPr>
          <p:nvPr/>
        </p:nvSpPr>
        <p:spPr bwMode="auto">
          <a:xfrm>
            <a:off x="431800" y="519113"/>
            <a:ext cx="4001577" cy="78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8507" tIns="59252" rIns="118507" bIns="59252">
            <a:spAutoFit/>
          </a:bodyPr>
          <a:lstStyle>
            <a:lvl1pPr marL="342900" indent="-342900">
              <a:spcBef>
                <a:spcPct val="20000"/>
              </a:spcBef>
              <a:buChar char="•"/>
              <a:defRPr sz="3800">
                <a:solidFill>
                  <a:schemeClr val="tx1"/>
                </a:solidFill>
                <a:latin typeface="Arial" panose="020B0604020202020204" pitchFamily="34" charset="0"/>
              </a:defRPr>
            </a:lvl1pPr>
            <a:lvl2pPr marL="914400" indent="-457200">
              <a:spcBef>
                <a:spcPct val="20000"/>
              </a:spcBef>
              <a:buChar char="–"/>
              <a:defRPr sz="3500">
                <a:solidFill>
                  <a:schemeClr val="tx1"/>
                </a:solidFill>
                <a:latin typeface="Arial" panose="020B0604020202020204" pitchFamily="34" charset="0"/>
              </a:defRPr>
            </a:lvl2pPr>
            <a:lvl3pPr marL="1143000" indent="-228600">
              <a:spcBef>
                <a:spcPct val="20000"/>
              </a:spcBef>
              <a:buChar char="•"/>
              <a:defRPr sz="29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lvl="1" eaLnBrk="1" hangingPunct="1">
              <a:lnSpc>
                <a:spcPct val="80000"/>
              </a:lnSpc>
              <a:buFontTx/>
              <a:buNone/>
            </a:pPr>
            <a:r>
              <a:rPr lang="en-US" altLang="vi-VN" sz="5400" b="1" dirty="0">
                <a:solidFill>
                  <a:srgbClr val="660066"/>
                </a:solidFill>
              </a:rPr>
              <a:t> </a:t>
            </a:r>
            <a:r>
              <a:rPr lang="en-US" altLang="vi-VN" sz="5400" b="1" u="sng" dirty="0" err="1">
                <a:solidFill>
                  <a:srgbClr val="660066"/>
                </a:solidFill>
              </a:rPr>
              <a:t>Ghi</a:t>
            </a:r>
            <a:r>
              <a:rPr lang="en-US" altLang="vi-VN" sz="5400" b="1" u="sng" dirty="0">
                <a:solidFill>
                  <a:srgbClr val="660066"/>
                </a:solidFill>
              </a:rPr>
              <a:t> </a:t>
            </a:r>
            <a:r>
              <a:rPr lang="en-US" altLang="vi-VN" sz="5400" b="1" u="sng" dirty="0" err="1" smtClean="0">
                <a:solidFill>
                  <a:srgbClr val="660066"/>
                </a:solidFill>
              </a:rPr>
              <a:t>nhớ</a:t>
            </a:r>
            <a:r>
              <a:rPr lang="en-US" altLang="vi-VN" sz="5400" b="1" dirty="0" smtClean="0">
                <a:solidFill>
                  <a:srgbClr val="660066"/>
                </a:solidFill>
              </a:rPr>
              <a:t>: </a:t>
            </a:r>
            <a:endParaRPr lang="en-US" altLang="vi-VN" sz="5400" b="1" dirty="0">
              <a:solidFill>
                <a:srgbClr val="660066"/>
              </a:solidFill>
            </a:endParaRPr>
          </a:p>
        </p:txBody>
      </p:sp>
    </p:spTree>
    <p:extLst>
      <p:ext uri="{BB962C8B-B14F-4D97-AF65-F5344CB8AC3E}">
        <p14:creationId xmlns:p14="http://schemas.microsoft.com/office/powerpoint/2010/main" val="3340263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1000"/>
                                        <p:tgtEl>
                                          <p:spTgt spid="18439"/>
                                        </p:tgtEl>
                                      </p:cBhvr>
                                    </p:animEffect>
                                    <p:anim calcmode="lin" valueType="num">
                                      <p:cBhvr>
                                        <p:cTn id="8" dur="1000" fill="hold"/>
                                        <p:tgtEl>
                                          <p:spTgt spid="18439"/>
                                        </p:tgtEl>
                                        <p:attrNameLst>
                                          <p:attrName>ppt_x</p:attrName>
                                        </p:attrNameLst>
                                      </p:cBhvr>
                                      <p:tavLst>
                                        <p:tav tm="0">
                                          <p:val>
                                            <p:strVal val="#ppt_x"/>
                                          </p:val>
                                        </p:tav>
                                        <p:tav tm="100000">
                                          <p:val>
                                            <p:strVal val="#ppt_x"/>
                                          </p:val>
                                        </p:tav>
                                      </p:tavLst>
                                    </p:anim>
                                    <p:anim calcmode="lin" valueType="num">
                                      <p:cBhvr>
                                        <p:cTn id="9" dur="900" decel="100000" fill="hold"/>
                                        <p:tgtEl>
                                          <p:spTgt spid="184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439"/>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18437"/>
                                        </p:tgtEl>
                                        <p:attrNameLst>
                                          <p:attrName>style.visibility</p:attrName>
                                        </p:attrNameLst>
                                      </p:cBhvr>
                                      <p:to>
                                        <p:strVal val="visible"/>
                                      </p:to>
                                    </p:set>
                                    <p:animEffect transition="in" filter="fade">
                                      <p:cBhvr>
                                        <p:cTn id="13" dur="1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12700" y="152400"/>
            <a:ext cx="20955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496" tIns="59247" rIns="118496" bIns="59247">
            <a:spAutoFit/>
          </a:bodyPr>
          <a:lstStyle>
            <a:lvl1pPr defTabSz="866775">
              <a:spcBef>
                <a:spcPct val="20000"/>
              </a:spcBef>
              <a:buChar char="•"/>
              <a:defRPr sz="3800">
                <a:solidFill>
                  <a:schemeClr val="tx1"/>
                </a:solidFill>
                <a:latin typeface="Arial" panose="020B0604020202020204" pitchFamily="34" charset="0"/>
              </a:defRPr>
            </a:lvl1pPr>
            <a:lvl2pPr marL="742950" indent="-285750" defTabSz="866775">
              <a:spcBef>
                <a:spcPct val="20000"/>
              </a:spcBef>
              <a:buChar char="–"/>
              <a:defRPr sz="3500">
                <a:solidFill>
                  <a:schemeClr val="tx1"/>
                </a:solidFill>
                <a:latin typeface="Arial" panose="020B0604020202020204" pitchFamily="34" charset="0"/>
              </a:defRPr>
            </a:lvl2pPr>
            <a:lvl3pPr marL="1143000" indent="-228600" defTabSz="866775">
              <a:spcBef>
                <a:spcPct val="20000"/>
              </a:spcBef>
              <a:buChar char="•"/>
              <a:defRPr sz="2900">
                <a:solidFill>
                  <a:schemeClr val="tx1"/>
                </a:solidFill>
                <a:latin typeface="Arial" panose="020B0604020202020204" pitchFamily="34" charset="0"/>
              </a:defRPr>
            </a:lvl3pPr>
            <a:lvl4pPr marL="1600200" indent="-228600" defTabSz="866775">
              <a:spcBef>
                <a:spcPct val="20000"/>
              </a:spcBef>
              <a:buChar char="–"/>
              <a:defRPr sz="2400">
                <a:solidFill>
                  <a:schemeClr val="tx1"/>
                </a:solidFill>
                <a:latin typeface="Arial" panose="020B0604020202020204" pitchFamily="34" charset="0"/>
              </a:defRPr>
            </a:lvl4pPr>
            <a:lvl5pPr marL="2057400" indent="-228600" defTabSz="866775">
              <a:spcBef>
                <a:spcPct val="20000"/>
              </a:spcBef>
              <a:buChar char="»"/>
              <a:defRPr sz="2400">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r>
              <a:rPr lang="vi-VN" altLang="vi-VN" sz="3200" b="1" i="1">
                <a:solidFill>
                  <a:srgbClr val="7030A0"/>
                </a:solidFill>
              </a:rPr>
              <a:t> LƯU Ý:</a:t>
            </a:r>
          </a:p>
        </p:txBody>
      </p:sp>
      <p:sp>
        <p:nvSpPr>
          <p:cNvPr id="19461" name="Text Box 5"/>
          <p:cNvSpPr txBox="1">
            <a:spLocks noChangeArrowheads="1"/>
          </p:cNvSpPr>
          <p:nvPr/>
        </p:nvSpPr>
        <p:spPr bwMode="auto">
          <a:xfrm>
            <a:off x="0" y="990600"/>
            <a:ext cx="11379200" cy="51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496" tIns="59247" rIns="118496" bIns="59247">
            <a:spAutoFit/>
          </a:bodyPr>
          <a:lstStyle>
            <a:lvl1pPr defTabSz="866775">
              <a:spcBef>
                <a:spcPct val="20000"/>
              </a:spcBef>
              <a:buChar char="•"/>
              <a:defRPr sz="3800">
                <a:solidFill>
                  <a:schemeClr val="tx1"/>
                </a:solidFill>
                <a:latin typeface="Arial" panose="020B0604020202020204" pitchFamily="34" charset="0"/>
              </a:defRPr>
            </a:lvl1pPr>
            <a:lvl2pPr marL="742950" indent="-285750" defTabSz="866775">
              <a:spcBef>
                <a:spcPct val="20000"/>
              </a:spcBef>
              <a:buChar char="–"/>
              <a:defRPr sz="3500">
                <a:solidFill>
                  <a:schemeClr val="tx1"/>
                </a:solidFill>
                <a:latin typeface="Arial" panose="020B0604020202020204" pitchFamily="34" charset="0"/>
              </a:defRPr>
            </a:lvl2pPr>
            <a:lvl3pPr marL="1143000" indent="-228600" defTabSz="866775">
              <a:spcBef>
                <a:spcPct val="20000"/>
              </a:spcBef>
              <a:buChar char="•"/>
              <a:defRPr sz="2900">
                <a:solidFill>
                  <a:schemeClr val="tx1"/>
                </a:solidFill>
                <a:latin typeface="Arial" panose="020B0604020202020204" pitchFamily="34" charset="0"/>
              </a:defRPr>
            </a:lvl3pPr>
            <a:lvl4pPr marL="1600200" indent="-228600" defTabSz="866775">
              <a:spcBef>
                <a:spcPct val="20000"/>
              </a:spcBef>
              <a:buChar char="–"/>
              <a:defRPr sz="2400">
                <a:solidFill>
                  <a:schemeClr val="tx1"/>
                </a:solidFill>
                <a:latin typeface="Arial" panose="020B0604020202020204" pitchFamily="34" charset="0"/>
              </a:defRPr>
            </a:lvl4pPr>
            <a:lvl5pPr marL="2057400" indent="-228600" defTabSz="866775">
              <a:spcBef>
                <a:spcPct val="20000"/>
              </a:spcBef>
              <a:buChar char="»"/>
              <a:defRPr sz="2400">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9pPr>
          </a:lstStyle>
          <a:p>
            <a:pPr algn="just">
              <a:spcBef>
                <a:spcPct val="0"/>
              </a:spcBef>
              <a:buFontTx/>
              <a:buNone/>
            </a:pPr>
            <a:r>
              <a:rPr lang="vi-VN" altLang="vi-VN" sz="3000" b="1" dirty="0">
                <a:solidFill>
                  <a:srgbClr val="0070C0"/>
                </a:solidFill>
              </a:rPr>
              <a:t>* </a:t>
            </a:r>
            <a:r>
              <a:rPr lang="vi-VN" altLang="vi-VN" sz="3000" b="1" dirty="0"/>
              <a:t>Khi được sử dụng trong văn bản tự sự, phương thức miêu tả thường bị chi phối bởi </a:t>
            </a:r>
            <a:r>
              <a:rPr lang="vi-VN" altLang="vi-VN" sz="3000" b="1" dirty="0">
                <a:solidFill>
                  <a:srgbClr val="C00000"/>
                </a:solidFill>
              </a:rPr>
              <a:t>mục đích kể chuyện </a:t>
            </a:r>
            <a:r>
              <a:rPr lang="vi-VN" altLang="vi-VN" sz="3000" b="1" dirty="0"/>
              <a:t>(</a:t>
            </a:r>
            <a:r>
              <a:rPr lang="vi-VN" altLang="vi-VN" sz="3000" b="1" dirty="0">
                <a:solidFill>
                  <a:srgbClr val="FF0000"/>
                </a:solidFill>
              </a:rPr>
              <a:t>tả cảnh </a:t>
            </a:r>
            <a:r>
              <a:rPr lang="vi-VN" altLang="vi-VN" sz="3000" b="1" dirty="0"/>
              <a:t>để tạo nền, tạo tình huống cho sự việc phát triển; </a:t>
            </a:r>
            <a:r>
              <a:rPr lang="vi-VN" altLang="vi-VN" sz="3000" b="1" dirty="0">
                <a:solidFill>
                  <a:srgbClr val="FF0000"/>
                </a:solidFill>
              </a:rPr>
              <a:t>tả người</a:t>
            </a:r>
            <a:r>
              <a:rPr lang="vi-VN" altLang="vi-VN" sz="3000" b="1" dirty="0"/>
              <a:t> là để khắc hoạ rõ nét đặc điểm, tính cách và bản chất của nhân vật)</a:t>
            </a:r>
            <a:r>
              <a:rPr lang="en-US" altLang="vi-VN" sz="3000" b="1" dirty="0"/>
              <a:t>.</a:t>
            </a:r>
          </a:p>
          <a:p>
            <a:pPr algn="just">
              <a:spcBef>
                <a:spcPct val="0"/>
              </a:spcBef>
            </a:pPr>
            <a:endParaRPr lang="vi-VN" altLang="vi-VN" sz="3000" b="1" dirty="0"/>
          </a:p>
          <a:p>
            <a:pPr algn="just">
              <a:spcBef>
                <a:spcPct val="0"/>
              </a:spcBef>
              <a:buFontTx/>
              <a:buNone/>
            </a:pPr>
            <a:r>
              <a:rPr lang="vi-VN" altLang="vi-VN" sz="3000" b="1" dirty="0"/>
              <a:t>   </a:t>
            </a:r>
            <a:r>
              <a:rPr lang="vi-VN" altLang="vi-VN" sz="3000" b="1" dirty="0">
                <a:solidFill>
                  <a:srgbClr val="0000CC"/>
                </a:solidFill>
              </a:rPr>
              <a:t>Tự sự đóng vai trò chủ đạo, miêu tả chỉ đóng vai trò bổ trợ.</a:t>
            </a:r>
            <a:endParaRPr lang="en-US" altLang="vi-VN" sz="3000" b="1" dirty="0">
              <a:solidFill>
                <a:srgbClr val="0000CC"/>
              </a:solidFill>
            </a:endParaRPr>
          </a:p>
          <a:p>
            <a:pPr algn="just">
              <a:spcBef>
                <a:spcPct val="0"/>
              </a:spcBef>
              <a:buFontTx/>
              <a:buNone/>
            </a:pPr>
            <a:endParaRPr lang="vi-VN" altLang="vi-VN" sz="3000" b="1" dirty="0">
              <a:solidFill>
                <a:srgbClr val="0000CC"/>
              </a:solidFill>
            </a:endParaRPr>
          </a:p>
          <a:p>
            <a:pPr algn="just">
              <a:spcBef>
                <a:spcPct val="0"/>
              </a:spcBef>
              <a:buFontTx/>
              <a:buNone/>
            </a:pPr>
            <a:r>
              <a:rPr lang="vi-VN" altLang="vi-VN" sz="3000" b="1" dirty="0">
                <a:solidFill>
                  <a:srgbClr val="0070C0"/>
                </a:solidFill>
              </a:rPr>
              <a:t>*</a:t>
            </a:r>
            <a:r>
              <a:rPr lang="vi-VN" altLang="vi-VN" sz="3000" b="1" dirty="0"/>
              <a:t> Yếu tố miêu tả thường được thể hiện qua các từ ngữ, hình ảnh có sức gợi lớn (</a:t>
            </a:r>
            <a:r>
              <a:rPr lang="vi-VN" altLang="vi-VN" sz="3000" b="1" i="1" dirty="0">
                <a:solidFill>
                  <a:srgbClr val="FF3300"/>
                </a:solidFill>
              </a:rPr>
              <a:t>từ tượng thanh</a:t>
            </a:r>
            <a:r>
              <a:rPr lang="vi-VN" altLang="vi-VN" sz="3000" b="1" i="1" dirty="0">
                <a:solidFill>
                  <a:srgbClr val="002060"/>
                </a:solidFill>
              </a:rPr>
              <a:t>, </a:t>
            </a:r>
            <a:r>
              <a:rPr lang="vi-VN" altLang="vi-VN" sz="3000" b="1" i="1" dirty="0">
                <a:solidFill>
                  <a:srgbClr val="FF3300"/>
                </a:solidFill>
              </a:rPr>
              <a:t>tượng hình</a:t>
            </a:r>
            <a:r>
              <a:rPr lang="vi-VN" altLang="vi-VN" sz="3000" b="1" dirty="0"/>
              <a:t>, nghệ thuật </a:t>
            </a:r>
            <a:r>
              <a:rPr lang="vi-VN" altLang="vi-VN" sz="3000" b="1" i="1" dirty="0">
                <a:solidFill>
                  <a:srgbClr val="FF3300"/>
                </a:solidFill>
              </a:rPr>
              <a:t>so sánh, nhân hoá</a:t>
            </a:r>
            <a:r>
              <a:rPr lang="vi-VN" altLang="vi-VN" sz="30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horizontal)">
                                      <p:cBhvr>
                                        <p:cTn id="7" dur="5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p:cTn id="12" dur="1000" fill="hold"/>
                                        <p:tgtEl>
                                          <p:spTgt spid="19461"/>
                                        </p:tgtEl>
                                        <p:attrNameLst>
                                          <p:attrName>ppt_x</p:attrName>
                                        </p:attrNameLst>
                                      </p:cBhvr>
                                      <p:tavLst>
                                        <p:tav tm="0">
                                          <p:val>
                                            <p:strVal val="#ppt_x-.2"/>
                                          </p:val>
                                        </p:tav>
                                        <p:tav tm="100000">
                                          <p:val>
                                            <p:strVal val="#ppt_x"/>
                                          </p:val>
                                        </p:tav>
                                      </p:tavLst>
                                    </p:anim>
                                    <p:anim calcmode="lin" valueType="num">
                                      <p:cBhvr>
                                        <p:cTn id="13" dur="1000" fill="hold"/>
                                        <p:tgtEl>
                                          <p:spTgt spid="1946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55600" y="2281550"/>
            <a:ext cx="7440612" cy="394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2414" tIns="56206" rIns="112414" bIns="56206">
            <a:spAutoFit/>
          </a:bodyPr>
          <a:lstStyle>
            <a:lvl1pPr defTabSz="866775" eaLnBrk="0" hangingPunct="0">
              <a:defRPr sz="2000">
                <a:solidFill>
                  <a:schemeClr val="tx1"/>
                </a:solidFill>
                <a:latin typeface="Arial" panose="020B0604020202020204" pitchFamily="34" charset="0"/>
              </a:defRPr>
            </a:lvl1pPr>
            <a:lvl2pPr marL="742950" indent="-285750" defTabSz="866775" eaLnBrk="0" hangingPunct="0">
              <a:defRPr sz="2000">
                <a:solidFill>
                  <a:schemeClr val="tx1"/>
                </a:solidFill>
                <a:latin typeface="Arial" panose="020B0604020202020204" pitchFamily="34" charset="0"/>
              </a:defRPr>
            </a:lvl2pPr>
            <a:lvl3pPr marL="1143000" indent="-228600" defTabSz="866775" eaLnBrk="0" hangingPunct="0">
              <a:defRPr sz="2000">
                <a:solidFill>
                  <a:schemeClr val="tx1"/>
                </a:solidFill>
                <a:latin typeface="Arial" panose="020B0604020202020204" pitchFamily="34" charset="0"/>
              </a:defRPr>
            </a:lvl3pPr>
            <a:lvl4pPr marL="1600200" indent="-228600" defTabSz="866775" eaLnBrk="0" hangingPunct="0">
              <a:defRPr sz="2000">
                <a:solidFill>
                  <a:schemeClr val="tx1"/>
                </a:solidFill>
                <a:latin typeface="Arial" panose="020B0604020202020204" pitchFamily="34" charset="0"/>
              </a:defRPr>
            </a:lvl4pPr>
            <a:lvl5pPr marL="2057400" indent="-228600" defTabSz="866775" eaLnBrk="0" hangingPunct="0">
              <a:defRPr sz="2000">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vi-VN" sz="4148" b="1" i="1" dirty="0"/>
              <a:t> </a:t>
            </a:r>
            <a:r>
              <a:rPr lang="en-US" altLang="vi-VN" sz="4148" b="1" i="1" dirty="0">
                <a:solidFill>
                  <a:srgbClr val="0000CC"/>
                </a:solidFill>
              </a:rPr>
              <a:t>- </a:t>
            </a:r>
            <a:r>
              <a:rPr lang="en-US" altLang="vi-VN" sz="4148" i="1" dirty="0">
                <a:solidFill>
                  <a:srgbClr val="0000CC"/>
                </a:solidFill>
                <a:latin typeface="Times New Roman" panose="02020603050405020304" pitchFamily="18" charset="0"/>
                <a:cs typeface="Times New Roman" panose="02020603050405020304" pitchFamily="18" charset="0"/>
              </a:rPr>
              <a:t>Miêu tả không gian, thời gian.</a:t>
            </a:r>
          </a:p>
          <a:p>
            <a:pPr>
              <a:defRPr/>
            </a:pPr>
            <a:r>
              <a:rPr lang="en-US" altLang="vi-VN" sz="4148" i="1" dirty="0">
                <a:solidFill>
                  <a:srgbClr val="0000CC"/>
                </a:solidFill>
                <a:latin typeface="Times New Roman" panose="02020603050405020304" pitchFamily="18" charset="0"/>
                <a:cs typeface="Times New Roman" panose="02020603050405020304" pitchFamily="18" charset="0"/>
              </a:rPr>
              <a:t> - Miêu tả cảnh sắc thiên nhiên.</a:t>
            </a:r>
          </a:p>
          <a:p>
            <a:pPr>
              <a:defRPr/>
            </a:pPr>
            <a:r>
              <a:rPr lang="en-US" altLang="vi-VN" sz="4148" i="1" dirty="0">
                <a:solidFill>
                  <a:srgbClr val="0000CC"/>
                </a:solidFill>
                <a:latin typeface="Times New Roman" panose="02020603050405020304" pitchFamily="18" charset="0"/>
                <a:cs typeface="Times New Roman" panose="02020603050405020304" pitchFamily="18" charset="0"/>
              </a:rPr>
              <a:t> - Miêu tả ngoại hình, </a:t>
            </a:r>
            <a:r>
              <a:rPr lang="en-US" altLang="vi-VN" sz="4148" i="1" dirty="0" err="1" smtClean="0">
                <a:solidFill>
                  <a:srgbClr val="0000CC"/>
                </a:solidFill>
                <a:latin typeface="Times New Roman" panose="02020603050405020304" pitchFamily="18" charset="0"/>
                <a:cs typeface="Times New Roman" panose="02020603050405020304" pitchFamily="18" charset="0"/>
              </a:rPr>
              <a:t>cử</a:t>
            </a:r>
            <a:r>
              <a:rPr lang="en-US" altLang="vi-VN" sz="4148" i="1" dirty="0" smtClean="0">
                <a:solidFill>
                  <a:srgbClr val="0000CC"/>
                </a:solidFill>
                <a:latin typeface="Times New Roman" panose="02020603050405020304" pitchFamily="18" charset="0"/>
                <a:cs typeface="Times New Roman" panose="02020603050405020304" pitchFamily="18" charset="0"/>
              </a:rPr>
              <a:t> </a:t>
            </a:r>
            <a:r>
              <a:rPr lang="en-US" altLang="vi-VN" sz="4148" i="1" dirty="0" err="1" smtClean="0">
                <a:solidFill>
                  <a:srgbClr val="0000CC"/>
                </a:solidFill>
                <a:latin typeface="Times New Roman" panose="02020603050405020304" pitchFamily="18" charset="0"/>
                <a:cs typeface="Times New Roman" panose="02020603050405020304" pitchFamily="18" charset="0"/>
              </a:rPr>
              <a:t>chỉ</a:t>
            </a:r>
            <a:r>
              <a:rPr lang="en-US" altLang="vi-VN" sz="4148" i="1" dirty="0">
                <a:solidFill>
                  <a:srgbClr val="0000CC"/>
                </a:solidFill>
                <a:latin typeface="Times New Roman" panose="02020603050405020304" pitchFamily="18" charset="0"/>
                <a:cs typeface="Times New Roman" panose="02020603050405020304" pitchFamily="18" charset="0"/>
              </a:rPr>
              <a:t>, ngôn ngữ nhân vật.</a:t>
            </a:r>
          </a:p>
          <a:p>
            <a:pPr>
              <a:defRPr/>
            </a:pPr>
            <a:r>
              <a:rPr lang="en-US" altLang="vi-VN" sz="4148" i="1" dirty="0" smtClean="0">
                <a:solidFill>
                  <a:srgbClr val="0000CC"/>
                </a:solidFill>
                <a:latin typeface="Times New Roman" panose="02020603050405020304" pitchFamily="18" charset="0"/>
                <a:cs typeface="Times New Roman" panose="02020603050405020304" pitchFamily="18" charset="0"/>
              </a:rPr>
              <a:t>- </a:t>
            </a:r>
            <a:r>
              <a:rPr lang="en-US" altLang="vi-VN" sz="4148" i="1" dirty="0" err="1" smtClean="0">
                <a:solidFill>
                  <a:srgbClr val="0000CC"/>
                </a:solidFill>
                <a:latin typeface="Times New Roman" panose="02020603050405020304" pitchFamily="18" charset="0"/>
                <a:cs typeface="Times New Roman" panose="02020603050405020304" pitchFamily="18" charset="0"/>
              </a:rPr>
              <a:t>Miêu</a:t>
            </a:r>
            <a:r>
              <a:rPr lang="en-US" altLang="vi-VN" sz="4148" i="1" dirty="0" smtClean="0">
                <a:solidFill>
                  <a:srgbClr val="0000CC"/>
                </a:solidFill>
                <a:latin typeface="Times New Roman" panose="02020603050405020304" pitchFamily="18" charset="0"/>
                <a:cs typeface="Times New Roman" panose="02020603050405020304" pitchFamily="18" charset="0"/>
              </a:rPr>
              <a:t> </a:t>
            </a:r>
            <a:r>
              <a:rPr lang="en-US" altLang="vi-VN" sz="4148" i="1" dirty="0">
                <a:solidFill>
                  <a:srgbClr val="0000CC"/>
                </a:solidFill>
                <a:latin typeface="Times New Roman" panose="02020603050405020304" pitchFamily="18" charset="0"/>
                <a:cs typeface="Times New Roman" panose="02020603050405020304" pitchFamily="18" charset="0"/>
              </a:rPr>
              <a:t>tả tâm lý nhân vật (</a:t>
            </a:r>
            <a:r>
              <a:rPr lang="en-US" altLang="vi-VN" sz="4148" i="1" dirty="0" err="1">
                <a:solidFill>
                  <a:srgbClr val="0000CC"/>
                </a:solidFill>
                <a:latin typeface="Times New Roman" panose="02020603050405020304" pitchFamily="18" charset="0"/>
                <a:cs typeface="Times New Roman" panose="02020603050405020304" pitchFamily="18" charset="0"/>
              </a:rPr>
              <a:t>miêu</a:t>
            </a:r>
            <a:endParaRPr lang="en-US" altLang="vi-VN" sz="4148" i="1" dirty="0">
              <a:solidFill>
                <a:srgbClr val="0000CC"/>
              </a:solidFill>
              <a:latin typeface="Times New Roman" panose="02020603050405020304" pitchFamily="18" charset="0"/>
              <a:cs typeface="Times New Roman" panose="02020603050405020304" pitchFamily="18" charset="0"/>
            </a:endParaRPr>
          </a:p>
          <a:p>
            <a:pPr>
              <a:defRPr/>
            </a:pPr>
            <a:r>
              <a:rPr lang="en-US" altLang="vi-VN" sz="4148" i="1" dirty="0">
                <a:solidFill>
                  <a:srgbClr val="0000CC"/>
                </a:solidFill>
                <a:latin typeface="Times New Roman" panose="02020603050405020304" pitchFamily="18" charset="0"/>
                <a:cs typeface="Times New Roman" panose="02020603050405020304" pitchFamily="18" charset="0"/>
              </a:rPr>
              <a:t> tả nội tâm)</a:t>
            </a:r>
          </a:p>
        </p:txBody>
      </p:sp>
      <p:sp>
        <p:nvSpPr>
          <p:cNvPr id="3" name="TextBox 2">
            <a:extLst>
              <a:ext uri="{FF2B5EF4-FFF2-40B4-BE49-F238E27FC236}">
                <a16:creationId xmlns:a16="http://schemas.microsoft.com/office/drawing/2014/main" id="{44F002A2-9605-2894-5E89-044329D7682E}"/>
              </a:ext>
            </a:extLst>
          </p:cNvPr>
          <p:cNvSpPr txBox="1"/>
          <p:nvPr/>
        </p:nvSpPr>
        <p:spPr>
          <a:xfrm>
            <a:off x="951523" y="152400"/>
            <a:ext cx="4724400" cy="17988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3889" b="1" i="0" u="none" strike="noStrike" kern="1200" cap="none" spc="0" normalizeH="0" baseline="0" noProof="0" dirty="0">
                <a:ln>
                  <a:noFill/>
                </a:ln>
                <a:solidFill>
                  <a:srgbClr val="FF0000"/>
                </a:solidFill>
                <a:effectLst/>
                <a:uLnTx/>
                <a:uFillTx/>
                <a:latin typeface=".VnTime" panose="020B7200000000000000" pitchFamily="34" charset="0"/>
                <a:ea typeface="+mn-ea"/>
                <a:cs typeface="+mn-cs"/>
              </a:rPr>
              <a:t> </a:t>
            </a:r>
            <a:r>
              <a:rPr kumimoji="0" lang="vi-VN" altLang="vi-VN"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Yếu tố miêu tả có thể sử dụng trong các trường </a:t>
            </a:r>
            <a:r>
              <a:rPr kumimoji="0" lang="vi-VN" altLang="vi-VN" sz="36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hợp</a:t>
            </a:r>
            <a:r>
              <a:rPr kumimoji="0" lang="en-US" altLang="vi-VN" sz="36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nào</a:t>
            </a:r>
            <a:r>
              <a:rPr kumimoji="0" lang="vi-VN" altLang="vi-VN" sz="36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altLang="vi-VN" sz="3600" b="1" i="1" dirty="0">
                <a:solidFill>
                  <a:srgbClr val="FF0000"/>
                </a:solidFill>
                <a:latin typeface="Times New Roman" panose="02020603050405020304" pitchFamily="18" charset="0"/>
                <a:cs typeface="Times New Roman" panose="02020603050405020304" pitchFamily="18" charset="0"/>
              </a:rPr>
              <a:t>?</a:t>
            </a:r>
            <a:endParaRPr kumimoji="0" lang="en-US" altLang="vi-VN" sz="36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2052" name="Picture 4" descr="Tả cảnh hoàng hôn trên quê hương em - Văn 6 (12 mẫu)">
            <a:extLst>
              <a:ext uri="{FF2B5EF4-FFF2-40B4-BE49-F238E27FC236}">
                <a16:creationId xmlns:a16="http://schemas.microsoft.com/office/drawing/2014/main" id="{AC0C4C15-4636-702C-4689-7B109DF7A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201" y="1987645"/>
            <a:ext cx="3734044" cy="18716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ổng hợp các cách kết bài cho tác phẩm &quot;Lão Hạc&quot; | Văn mẫu lớp 8">
            <a:extLst>
              <a:ext uri="{FF2B5EF4-FFF2-40B4-BE49-F238E27FC236}">
                <a16:creationId xmlns:a16="http://schemas.microsoft.com/office/drawing/2014/main" id="{B3ABCF41-8828-58F2-7980-FE72247E02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202" y="3859309"/>
            <a:ext cx="3724274" cy="242551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oạn bài Chị em Thúy Kiều Ngắn gọn | Soạn văn 9 ngắn nhất">
            <a:extLst>
              <a:ext uri="{FF2B5EF4-FFF2-40B4-BE49-F238E27FC236}">
                <a16:creationId xmlns:a16="http://schemas.microsoft.com/office/drawing/2014/main" id="{66DFCAC1-482E-25D5-C34A-61C1260B0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200" y="43873"/>
            <a:ext cx="3724275" cy="18839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fade">
                                      <p:cBhvr>
                                        <p:cTn id="7" dur="500"/>
                                        <p:tgtEl>
                                          <p:spTgt spid="6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66">
                                            <p:txEl>
                                              <p:pRg st="1" end="1"/>
                                            </p:txEl>
                                          </p:spTgt>
                                        </p:tgtEl>
                                        <p:attrNameLst>
                                          <p:attrName>style.visibility</p:attrName>
                                        </p:attrNameLst>
                                      </p:cBhvr>
                                      <p:to>
                                        <p:strVal val="visible"/>
                                      </p:to>
                                    </p:set>
                                    <p:animEffect transition="in" filter="fade">
                                      <p:cBhvr>
                                        <p:cTn id="12" dur="500"/>
                                        <p:tgtEl>
                                          <p:spTgt spid="62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466">
                                            <p:txEl>
                                              <p:pRg st="2" end="2"/>
                                            </p:txEl>
                                          </p:spTgt>
                                        </p:tgtEl>
                                        <p:attrNameLst>
                                          <p:attrName>style.visibility</p:attrName>
                                        </p:attrNameLst>
                                      </p:cBhvr>
                                      <p:to>
                                        <p:strVal val="visible"/>
                                      </p:to>
                                    </p:set>
                                    <p:animEffect transition="in" filter="fade">
                                      <p:cBhvr>
                                        <p:cTn id="17" dur="500"/>
                                        <p:tgtEl>
                                          <p:spTgt spid="62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466">
                                            <p:txEl>
                                              <p:pRg st="3" end="3"/>
                                            </p:txEl>
                                          </p:spTgt>
                                        </p:tgtEl>
                                        <p:attrNameLst>
                                          <p:attrName>style.visibility</p:attrName>
                                        </p:attrNameLst>
                                      </p:cBhvr>
                                      <p:to>
                                        <p:strVal val="visible"/>
                                      </p:to>
                                    </p:set>
                                    <p:animEffect transition="in" filter="fade">
                                      <p:cBhvr>
                                        <p:cTn id="22" dur="500"/>
                                        <p:tgtEl>
                                          <p:spTgt spid="62466">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2466">
                                            <p:txEl>
                                              <p:pRg st="4" end="4"/>
                                            </p:txEl>
                                          </p:spTgt>
                                        </p:tgtEl>
                                        <p:attrNameLst>
                                          <p:attrName>style.visibility</p:attrName>
                                        </p:attrNameLst>
                                      </p:cBhvr>
                                      <p:to>
                                        <p:strVal val="visible"/>
                                      </p:to>
                                    </p:set>
                                    <p:animEffect transition="in" filter="fade">
                                      <p:cBhvr>
                                        <p:cTn id="25" dur="500"/>
                                        <p:tgtEl>
                                          <p:spTgt spid="624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400" y="838200"/>
            <a:ext cx="9067800" cy="2062103"/>
          </a:xfrm>
          <a:prstGeom prst="rect">
            <a:avLst/>
          </a:prstGeom>
        </p:spPr>
        <p:txBody>
          <a:bodyPr wrap="square">
            <a:spAutoFit/>
          </a:bodyPr>
          <a:lstStyle/>
          <a:p>
            <a:r>
              <a:rPr lang="vi-VN" sz="3200" i="1" dirty="0">
                <a:solidFill>
                  <a:srgbClr val="000000"/>
                </a:solidFill>
              </a:rPr>
              <a:t>      Đầu lòng hai ả tố nga,</a:t>
            </a:r>
            <a:r>
              <a:rPr lang="vi-VN" sz="3200" i="1" dirty="0"/>
              <a:t/>
            </a:r>
            <a:br>
              <a:rPr lang="vi-VN" sz="3200" i="1" dirty="0"/>
            </a:br>
            <a:r>
              <a:rPr lang="vi-VN" sz="3200" i="1" dirty="0">
                <a:solidFill>
                  <a:srgbClr val="000000"/>
                </a:solidFill>
              </a:rPr>
              <a:t>Thuý Kiều là </a:t>
            </a:r>
            <a:r>
              <a:rPr lang="vi-VN" sz="3200" i="1" dirty="0" smtClean="0">
                <a:solidFill>
                  <a:srgbClr val="000000"/>
                </a:solidFill>
              </a:rPr>
              <a:t>chị</a:t>
            </a:r>
            <a:r>
              <a:rPr lang="en-US" sz="3200" i="1" dirty="0" smtClean="0">
                <a:solidFill>
                  <a:srgbClr val="000000"/>
                </a:solidFill>
              </a:rPr>
              <a:t>,</a:t>
            </a:r>
            <a:r>
              <a:rPr lang="vi-VN" sz="3200" i="1" dirty="0" smtClean="0">
                <a:solidFill>
                  <a:srgbClr val="000000"/>
                </a:solidFill>
              </a:rPr>
              <a:t> </a:t>
            </a:r>
            <a:r>
              <a:rPr lang="vi-VN" sz="3200" i="1" dirty="0">
                <a:solidFill>
                  <a:srgbClr val="000000"/>
                </a:solidFill>
              </a:rPr>
              <a:t>em là Thuý Vân.</a:t>
            </a:r>
            <a:r>
              <a:rPr lang="vi-VN" sz="3200" i="1" dirty="0"/>
              <a:t/>
            </a:r>
            <a:br>
              <a:rPr lang="vi-VN" sz="3200" i="1" dirty="0"/>
            </a:br>
            <a:r>
              <a:rPr lang="vi-VN" sz="3200" i="1" dirty="0"/>
              <a:t>                                                        </a:t>
            </a:r>
            <a:br>
              <a:rPr lang="vi-VN" sz="3200" i="1" dirty="0"/>
            </a:br>
            <a:r>
              <a:rPr lang="vi-VN" sz="3200" i="1" dirty="0">
                <a:solidFill>
                  <a:srgbClr val="000000"/>
                </a:solidFill>
              </a:rPr>
              <a:t>Mỗi người một vẻ mười phân vẹn mười.</a:t>
            </a:r>
            <a:endParaRPr lang="vi-VN" sz="3200" i="1" dirty="0"/>
          </a:p>
        </p:txBody>
      </p:sp>
      <p:sp>
        <p:nvSpPr>
          <p:cNvPr id="12" name="Rectangle 11"/>
          <p:cNvSpPr/>
          <p:nvPr/>
        </p:nvSpPr>
        <p:spPr>
          <a:xfrm>
            <a:off x="736600" y="1819550"/>
            <a:ext cx="6847754" cy="584775"/>
          </a:xfrm>
          <a:prstGeom prst="rect">
            <a:avLst/>
          </a:prstGeom>
        </p:spPr>
        <p:txBody>
          <a:bodyPr wrap="square">
            <a:spAutoFit/>
          </a:bodyPr>
          <a:lstStyle/>
          <a:p>
            <a:r>
              <a:rPr lang="vi-VN" sz="3200" i="1" dirty="0">
                <a:solidFill>
                  <a:srgbClr val="000000"/>
                </a:solidFill>
              </a:rPr>
              <a:t>Mai cốt cách tuyết tinh thần,</a:t>
            </a:r>
            <a:endParaRPr lang="vi-VN" sz="3200" i="1" dirty="0"/>
          </a:p>
        </p:txBody>
      </p:sp>
      <p:pic>
        <p:nvPicPr>
          <p:cNvPr id="3074" name="Picture 2" descr="Phân tích Chị em Thúy Kiều hay nhất (21 mẫu) - Văn 9">
            <a:extLst>
              <a:ext uri="{FF2B5EF4-FFF2-40B4-BE49-F238E27FC236}">
                <a16:creationId xmlns:a16="http://schemas.microsoft.com/office/drawing/2014/main" id="{62AC7EE5-0943-0915-B124-51ED4C74D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799" y="838200"/>
            <a:ext cx="3895812" cy="33307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D62662-85DF-81C3-AFCD-BC0D75502367}"/>
              </a:ext>
            </a:extLst>
          </p:cNvPr>
          <p:cNvSpPr txBox="1"/>
          <p:nvPr/>
        </p:nvSpPr>
        <p:spPr>
          <a:xfrm>
            <a:off x="203200" y="4419600"/>
            <a:ext cx="10601411" cy="646331"/>
          </a:xfrm>
          <a:prstGeom prst="rect">
            <a:avLst/>
          </a:prstGeom>
          <a:noFill/>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3600" b="1" i="0" u="none" strike="noStrike" kern="1200" cap="none" spc="0" normalizeH="0" baseline="0" noProof="0" smtClean="0">
                <a:ln>
                  <a:noFill/>
                </a:ln>
                <a:solidFill>
                  <a:srgbClr val="C00000"/>
                </a:solidFill>
                <a:effectLst>
                  <a:outerShdw blurRad="38100" dist="38100" dir="2700000" algn="tl">
                    <a:srgbClr val="C0C0C0"/>
                  </a:outerShdw>
                </a:effectLst>
                <a:uLnTx/>
                <a:uFillTx/>
                <a:latin typeface="Arial"/>
                <a:ea typeface="+mn-ea"/>
                <a:cs typeface="+mn-cs"/>
              </a:rPr>
              <a:t>=&gt;L</a:t>
            </a:r>
            <a:r>
              <a:rPr kumimoji="0" lang="vi-VN" sz="3600" b="1" i="0" u="none" strike="noStrike" kern="1200" cap="none" spc="0" normalizeH="0" baseline="0" noProof="0" smtClean="0">
                <a:ln>
                  <a:noFill/>
                </a:ln>
                <a:solidFill>
                  <a:srgbClr val="C00000"/>
                </a:solidFill>
                <a:effectLst>
                  <a:outerShdw blurRad="38100" dist="38100" dir="2700000" algn="tl">
                    <a:srgbClr val="C0C0C0"/>
                  </a:outerShdw>
                </a:effectLst>
                <a:uLnTx/>
                <a:uFillTx/>
                <a:latin typeface="Arial"/>
                <a:ea typeface="+mn-ea"/>
                <a:cs typeface="+mn-cs"/>
              </a:rPr>
              <a:t>àm </a:t>
            </a:r>
            <a:r>
              <a:rPr kumimoji="0" lang="vi-VN" sz="36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nổi bật vẻ đẹp của chị em Thúy Kiều</a:t>
            </a:r>
            <a:r>
              <a:rPr kumimoji="0" lang="en-US" sz="36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Arial"/>
                <a:ea typeface="+mn-ea"/>
                <a:cs typeface="+mn-cs"/>
              </a:rPr>
              <a:t>.</a:t>
            </a:r>
            <a:endParaRPr kumimoji="0" lang="vi-VN" sz="36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43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0" fill="hold" grpId="1" nodeType="clickEffect">
                                  <p:stCondLst>
                                    <p:cond delay="0"/>
                                  </p:stCondLst>
                                  <p:childTnLst>
                                    <p:animClr clrSpc="hsl" dir="ccw">
                                      <p:cBhvr override="childStyle">
                                        <p:cTn id="6" dur="1000" fill="hold"/>
                                        <p:tgtEl>
                                          <p:spTgt spid="12"/>
                                        </p:tgtEl>
                                        <p:attrNameLst>
                                          <p:attrName>style.color</p:attrName>
                                        </p:attrNameLst>
                                      </p:cBhvr>
                                      <p:to>
                                        <a:srgbClr val="00CC00"/>
                                      </p:to>
                                    </p:animClr>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477471" y="1336225"/>
            <a:ext cx="8336329" cy="461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8496" tIns="59247" rIns="118496" bIns="59247">
            <a:spAutoFit/>
          </a:bodyPr>
          <a:lstStyle>
            <a:lvl1pPr defTabSz="866775">
              <a:spcBef>
                <a:spcPct val="20000"/>
              </a:spcBef>
              <a:buChar char="•"/>
              <a:defRPr sz="3800">
                <a:solidFill>
                  <a:schemeClr val="tx1"/>
                </a:solidFill>
                <a:latin typeface="Arial" panose="020B0604020202020204" pitchFamily="34" charset="0"/>
              </a:defRPr>
            </a:lvl1pPr>
            <a:lvl2pPr marL="742950" indent="-285750" defTabSz="866775">
              <a:spcBef>
                <a:spcPct val="20000"/>
              </a:spcBef>
              <a:buChar char="–"/>
              <a:defRPr sz="3500">
                <a:solidFill>
                  <a:schemeClr val="tx1"/>
                </a:solidFill>
                <a:latin typeface="Arial" panose="020B0604020202020204" pitchFamily="34" charset="0"/>
              </a:defRPr>
            </a:lvl2pPr>
            <a:lvl3pPr marL="1143000" indent="-228600" defTabSz="866775">
              <a:spcBef>
                <a:spcPct val="20000"/>
              </a:spcBef>
              <a:buChar char="•"/>
              <a:defRPr sz="2900">
                <a:solidFill>
                  <a:schemeClr val="tx1"/>
                </a:solidFill>
                <a:latin typeface="Arial" panose="020B0604020202020204" pitchFamily="34" charset="0"/>
              </a:defRPr>
            </a:lvl3pPr>
            <a:lvl4pPr marL="1600200" indent="-228600" defTabSz="866775">
              <a:spcBef>
                <a:spcPct val="20000"/>
              </a:spcBef>
              <a:buChar char="–"/>
              <a:defRPr sz="2400">
                <a:solidFill>
                  <a:schemeClr val="tx1"/>
                </a:solidFill>
                <a:latin typeface="Arial" panose="020B0604020202020204" pitchFamily="34" charset="0"/>
              </a:defRPr>
            </a:lvl4pPr>
            <a:lvl5pPr marL="2057400" indent="-228600" defTabSz="866775">
              <a:spcBef>
                <a:spcPct val="20000"/>
              </a:spcBef>
              <a:buChar char="»"/>
              <a:defRPr sz="2400">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r>
              <a:rPr lang="en-US" altLang="vi-VN" sz="3200" b="1" dirty="0">
                <a:solidFill>
                  <a:srgbClr val="0000FF"/>
                </a:solidFill>
                <a:latin typeface=".VnArial" panose="020B7200000000000000" pitchFamily="34" charset="0"/>
              </a:rPr>
              <a:t>    </a:t>
            </a:r>
            <a:r>
              <a:rPr lang="en-US" altLang="vi-VN" sz="3200" dirty="0" err="1"/>
              <a:t>Vân</a:t>
            </a:r>
            <a:r>
              <a:rPr lang="en-US" altLang="vi-VN" sz="3200" dirty="0"/>
              <a:t> </a:t>
            </a:r>
            <a:r>
              <a:rPr lang="en-US" altLang="vi-VN" sz="3200" dirty="0" err="1"/>
              <a:t>xem</a:t>
            </a:r>
            <a:r>
              <a:rPr lang="en-US" altLang="vi-VN" sz="3200" dirty="0"/>
              <a:t> </a:t>
            </a:r>
            <a:r>
              <a:rPr lang="en-US" altLang="vi-VN" sz="3200" dirty="0" err="1"/>
              <a:t>trang</a:t>
            </a:r>
            <a:r>
              <a:rPr lang="en-US" altLang="vi-VN" sz="3200" dirty="0"/>
              <a:t> </a:t>
            </a:r>
            <a:r>
              <a:rPr lang="en-US" altLang="vi-VN" sz="3200" dirty="0" err="1"/>
              <a:t>trọng</a:t>
            </a:r>
            <a:r>
              <a:rPr lang="en-US" altLang="vi-VN" sz="3200" dirty="0"/>
              <a:t> </a:t>
            </a:r>
            <a:r>
              <a:rPr lang="en-US" altLang="vi-VN" sz="3200" dirty="0" err="1"/>
              <a:t>khác</a:t>
            </a:r>
            <a:r>
              <a:rPr lang="en-US" altLang="vi-VN" sz="3200" dirty="0"/>
              <a:t> </a:t>
            </a:r>
            <a:r>
              <a:rPr lang="en-US" altLang="vi-VN" sz="3200" dirty="0" err="1"/>
              <a:t>vời</a:t>
            </a:r>
            <a:r>
              <a:rPr lang="en-US" altLang="vi-VN" sz="3200" dirty="0"/>
              <a:t>,</a:t>
            </a:r>
          </a:p>
          <a:p>
            <a:pPr>
              <a:spcBef>
                <a:spcPct val="0"/>
              </a:spcBef>
              <a:buFontTx/>
              <a:buNone/>
            </a:pPr>
            <a:r>
              <a:rPr lang="vi-VN" altLang="vi-VN" sz="3200" dirty="0"/>
              <a:t>Khuôn trăng đầy đặn nét ngài nở nang.</a:t>
            </a:r>
          </a:p>
          <a:p>
            <a:pPr>
              <a:spcBef>
                <a:spcPct val="0"/>
              </a:spcBef>
              <a:buFontTx/>
              <a:buNone/>
            </a:pPr>
            <a:r>
              <a:rPr lang="vi-VN" altLang="vi-VN" sz="3200" dirty="0"/>
              <a:t>    Hoa cười ngọc thốt đoan trang,</a:t>
            </a:r>
          </a:p>
          <a:p>
            <a:pPr>
              <a:spcBef>
                <a:spcPct val="0"/>
              </a:spcBef>
              <a:buFontTx/>
              <a:buNone/>
            </a:pPr>
            <a:r>
              <a:rPr lang="vi-VN" altLang="vi-VN" sz="3200" dirty="0"/>
              <a:t>Mây thua nước tóc tuyết nhường màu da.</a:t>
            </a:r>
          </a:p>
          <a:p>
            <a:pPr>
              <a:spcBef>
                <a:spcPct val="0"/>
              </a:spcBef>
              <a:buFontTx/>
              <a:buNone/>
            </a:pPr>
            <a:r>
              <a:rPr lang="en-US" altLang="vi-VN" sz="3200" dirty="0"/>
              <a:t>    </a:t>
            </a:r>
            <a:r>
              <a:rPr lang="en-US" altLang="vi-VN" sz="3200" dirty="0" err="1"/>
              <a:t>Kiều</a:t>
            </a:r>
            <a:r>
              <a:rPr lang="en-US" altLang="vi-VN" sz="3200" dirty="0"/>
              <a:t> </a:t>
            </a:r>
            <a:r>
              <a:rPr lang="en-US" altLang="vi-VN" sz="3200" dirty="0" err="1"/>
              <a:t>càng</a:t>
            </a:r>
            <a:r>
              <a:rPr lang="en-US" altLang="vi-VN" sz="3200" dirty="0"/>
              <a:t> </a:t>
            </a:r>
            <a:r>
              <a:rPr lang="en-US" altLang="vi-VN" sz="3200" dirty="0" err="1"/>
              <a:t>sắc</a:t>
            </a:r>
            <a:r>
              <a:rPr lang="en-US" altLang="vi-VN" sz="3200" dirty="0"/>
              <a:t> </a:t>
            </a:r>
            <a:r>
              <a:rPr lang="en-US" altLang="vi-VN" sz="3200" dirty="0" err="1"/>
              <a:t>sảo</a:t>
            </a:r>
            <a:r>
              <a:rPr lang="en-US" altLang="vi-VN" sz="3200" dirty="0"/>
              <a:t> </a:t>
            </a:r>
            <a:r>
              <a:rPr lang="en-US" altLang="vi-VN" sz="3200" dirty="0" err="1"/>
              <a:t>mặn</a:t>
            </a:r>
            <a:r>
              <a:rPr lang="en-US" altLang="vi-VN" sz="3200" dirty="0"/>
              <a:t> </a:t>
            </a:r>
            <a:r>
              <a:rPr lang="en-US" altLang="vi-VN" sz="3200" dirty="0" err="1"/>
              <a:t>mà</a:t>
            </a:r>
            <a:r>
              <a:rPr lang="en-US" altLang="vi-VN" sz="3200" dirty="0"/>
              <a:t>,</a:t>
            </a:r>
          </a:p>
          <a:p>
            <a:pPr>
              <a:spcBef>
                <a:spcPct val="0"/>
              </a:spcBef>
              <a:buFontTx/>
              <a:buNone/>
            </a:pPr>
            <a:r>
              <a:rPr lang="vi-VN" altLang="vi-VN" sz="3200" dirty="0"/>
              <a:t>So bề tài sắc lại là phần hơn:</a:t>
            </a:r>
          </a:p>
          <a:p>
            <a:pPr>
              <a:spcBef>
                <a:spcPct val="0"/>
              </a:spcBef>
              <a:buFontTx/>
              <a:buNone/>
            </a:pPr>
            <a:r>
              <a:rPr lang="vi-VN" altLang="vi-VN" sz="3200" dirty="0"/>
              <a:t>    Làn thu thuỷ nét xuân sơn,</a:t>
            </a:r>
          </a:p>
          <a:p>
            <a:pPr>
              <a:spcBef>
                <a:spcPct val="0"/>
              </a:spcBef>
              <a:buFontTx/>
              <a:buNone/>
            </a:pPr>
            <a:r>
              <a:rPr lang="en-US" altLang="vi-VN" sz="3200" dirty="0" err="1"/>
              <a:t>Hoa</a:t>
            </a:r>
            <a:r>
              <a:rPr lang="en-US" altLang="vi-VN" sz="3200" dirty="0"/>
              <a:t> </a:t>
            </a:r>
            <a:r>
              <a:rPr lang="en-US" altLang="vi-VN" sz="3200" dirty="0" err="1"/>
              <a:t>ghen</a:t>
            </a:r>
            <a:r>
              <a:rPr lang="en-US" altLang="vi-VN" sz="3200" dirty="0"/>
              <a:t> </a:t>
            </a:r>
            <a:r>
              <a:rPr lang="en-US" altLang="vi-VN" sz="3200" dirty="0" err="1"/>
              <a:t>thua</a:t>
            </a:r>
            <a:r>
              <a:rPr lang="en-US" altLang="vi-VN" sz="3200" dirty="0"/>
              <a:t> </a:t>
            </a:r>
            <a:r>
              <a:rPr lang="en-US" altLang="vi-VN" sz="3200" dirty="0" err="1"/>
              <a:t>thắm</a:t>
            </a:r>
            <a:r>
              <a:rPr lang="en-US" altLang="vi-VN" sz="3200" dirty="0"/>
              <a:t> </a:t>
            </a:r>
            <a:r>
              <a:rPr lang="en-US" altLang="vi-VN" sz="3200" dirty="0" err="1"/>
              <a:t>liễu</a:t>
            </a:r>
            <a:r>
              <a:rPr lang="en-US" altLang="vi-VN" sz="3200" dirty="0"/>
              <a:t> </a:t>
            </a:r>
            <a:r>
              <a:rPr lang="en-US" altLang="vi-VN" sz="3200" dirty="0" err="1"/>
              <a:t>hờn</a:t>
            </a:r>
            <a:r>
              <a:rPr lang="en-US" altLang="vi-VN" sz="3200" dirty="0"/>
              <a:t> </a:t>
            </a:r>
            <a:r>
              <a:rPr lang="en-US" altLang="vi-VN" sz="3200" dirty="0" err="1"/>
              <a:t>kém</a:t>
            </a:r>
            <a:r>
              <a:rPr lang="en-US" altLang="vi-VN" sz="3200" dirty="0"/>
              <a:t> </a:t>
            </a:r>
            <a:r>
              <a:rPr lang="en-US" altLang="vi-VN" sz="3200" dirty="0" err="1"/>
              <a:t>xanh</a:t>
            </a:r>
            <a:r>
              <a:rPr lang="en-US" altLang="vi-VN" sz="3200" dirty="0"/>
              <a:t>.</a:t>
            </a:r>
            <a:endParaRPr lang="en-US" altLang="vi-VN" sz="3200" b="1" i="1" dirty="0"/>
          </a:p>
          <a:p>
            <a:pPr>
              <a:spcBef>
                <a:spcPct val="0"/>
              </a:spcBef>
              <a:buFontTx/>
              <a:buNone/>
            </a:pPr>
            <a:r>
              <a:rPr lang="en-US" altLang="vi-VN" sz="3600" i="1" dirty="0"/>
              <a:t>	</a:t>
            </a:r>
            <a:r>
              <a:rPr lang="en-US" altLang="vi-VN" sz="2800" i="1" dirty="0"/>
              <a:t>(</a:t>
            </a:r>
            <a:r>
              <a:rPr lang="en-US" altLang="vi-VN" sz="2800" i="1" dirty="0" err="1"/>
              <a:t>Truyện</a:t>
            </a:r>
            <a:r>
              <a:rPr lang="en-US" altLang="vi-VN" sz="2800" i="1" dirty="0"/>
              <a:t> </a:t>
            </a:r>
            <a:r>
              <a:rPr lang="en-US" altLang="vi-VN" sz="2800" i="1" dirty="0" err="1"/>
              <a:t>Kiều</a:t>
            </a:r>
            <a:r>
              <a:rPr lang="en-US" altLang="vi-VN" sz="2800" i="1" dirty="0"/>
              <a:t> – </a:t>
            </a:r>
            <a:r>
              <a:rPr lang="en-US" altLang="vi-VN" sz="2800" dirty="0" err="1"/>
              <a:t>Nguyễn</a:t>
            </a:r>
            <a:r>
              <a:rPr lang="en-US" altLang="vi-VN" sz="2800" dirty="0"/>
              <a:t> Du</a:t>
            </a:r>
            <a:r>
              <a:rPr lang="en-US" altLang="vi-VN" sz="2800" i="1" dirty="0"/>
              <a:t>)</a:t>
            </a:r>
          </a:p>
        </p:txBody>
      </p:sp>
      <p:sp>
        <p:nvSpPr>
          <p:cNvPr id="41988" name="Line 4"/>
          <p:cNvSpPr>
            <a:spLocks noChangeShapeType="1"/>
          </p:cNvSpPr>
          <p:nvPr/>
        </p:nvSpPr>
        <p:spPr bwMode="auto">
          <a:xfrm>
            <a:off x="547076" y="2362200"/>
            <a:ext cx="6934200"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592"/>
          </a:p>
        </p:txBody>
      </p:sp>
      <p:sp>
        <p:nvSpPr>
          <p:cNvPr id="41989" name="Line 5"/>
          <p:cNvSpPr>
            <a:spLocks noChangeShapeType="1"/>
          </p:cNvSpPr>
          <p:nvPr/>
        </p:nvSpPr>
        <p:spPr bwMode="auto">
          <a:xfrm>
            <a:off x="1041400" y="2817206"/>
            <a:ext cx="3352801" cy="1"/>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592"/>
          </a:p>
        </p:txBody>
      </p:sp>
      <p:sp>
        <p:nvSpPr>
          <p:cNvPr id="41992" name="Line 8"/>
          <p:cNvSpPr>
            <a:spLocks noChangeShapeType="1"/>
          </p:cNvSpPr>
          <p:nvPr/>
        </p:nvSpPr>
        <p:spPr bwMode="auto">
          <a:xfrm>
            <a:off x="1041400" y="4800600"/>
            <a:ext cx="4953000"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592"/>
          </a:p>
        </p:txBody>
      </p:sp>
      <p:sp>
        <p:nvSpPr>
          <p:cNvPr id="41993" name="Line 9"/>
          <p:cNvSpPr>
            <a:spLocks noChangeShapeType="1"/>
          </p:cNvSpPr>
          <p:nvPr/>
        </p:nvSpPr>
        <p:spPr bwMode="auto">
          <a:xfrm flipV="1">
            <a:off x="547076" y="5229846"/>
            <a:ext cx="7261470" cy="27953"/>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592"/>
          </a:p>
        </p:txBody>
      </p:sp>
      <p:sp>
        <p:nvSpPr>
          <p:cNvPr id="10249" name="Text Box 10"/>
          <p:cNvSpPr txBox="1">
            <a:spLocks noChangeArrowheads="1"/>
          </p:cNvSpPr>
          <p:nvPr/>
        </p:nvSpPr>
        <p:spPr bwMode="auto">
          <a:xfrm>
            <a:off x="800100" y="142875"/>
            <a:ext cx="97790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496" tIns="59247" rIns="118496" bIns="59247">
            <a:spAutoFit/>
          </a:bodyPr>
          <a:lstStyle>
            <a:lvl1pPr defTabSz="866775" eaLnBrk="0" hangingPunct="0">
              <a:defRPr sz="2000">
                <a:solidFill>
                  <a:schemeClr val="tx1"/>
                </a:solidFill>
                <a:latin typeface="Arial" panose="020B0604020202020204" pitchFamily="34" charset="0"/>
              </a:defRPr>
            </a:lvl1pPr>
            <a:lvl2pPr marL="742950" indent="-285750" defTabSz="866775" eaLnBrk="0" hangingPunct="0">
              <a:defRPr sz="2000">
                <a:solidFill>
                  <a:schemeClr val="tx1"/>
                </a:solidFill>
                <a:latin typeface="Arial" panose="020B0604020202020204" pitchFamily="34" charset="0"/>
              </a:defRPr>
            </a:lvl2pPr>
            <a:lvl3pPr marL="1143000" indent="-228600" defTabSz="866775" eaLnBrk="0" hangingPunct="0">
              <a:defRPr sz="2000">
                <a:solidFill>
                  <a:schemeClr val="tx1"/>
                </a:solidFill>
                <a:latin typeface="Arial" panose="020B0604020202020204" pitchFamily="34" charset="0"/>
              </a:defRPr>
            </a:lvl3pPr>
            <a:lvl4pPr marL="1600200" indent="-228600" defTabSz="866775" eaLnBrk="0" hangingPunct="0">
              <a:defRPr sz="2000">
                <a:solidFill>
                  <a:schemeClr val="tx1"/>
                </a:solidFill>
                <a:latin typeface="Arial" panose="020B0604020202020204" pitchFamily="34" charset="0"/>
              </a:defRPr>
            </a:lvl4pPr>
            <a:lvl5pPr marL="2057400" indent="-228600" defTabSz="866775" eaLnBrk="0" hangingPunct="0">
              <a:defRPr sz="2000">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sz="2000">
                <a:solidFill>
                  <a:schemeClr val="tx1"/>
                </a:solidFill>
                <a:latin typeface="Arial" panose="020B0604020202020204" pitchFamily="34" charset="0"/>
              </a:defRPr>
            </a:lvl9pPr>
          </a:lstStyle>
          <a:p>
            <a:pPr>
              <a:defRPr/>
            </a:pPr>
            <a:r>
              <a:rPr lang="en-US" altLang="vi-VN" sz="3111" b="1" i="1" dirty="0">
                <a:solidFill>
                  <a:srgbClr val="660066"/>
                </a:solidFill>
                <a:latin typeface=".VnArial" panose="020B7200000000000000" pitchFamily="34" charset="0"/>
              </a:rPr>
              <a:t>     </a:t>
            </a:r>
            <a:r>
              <a:rPr lang="vi-VN" altLang="vi-VN" sz="3111" b="1" i="1" dirty="0">
                <a:solidFill>
                  <a:srgbClr val="660066"/>
                </a:solidFill>
              </a:rPr>
              <a:t>Chỉ ra các yếu tố miêu tả trong đoạn thơ sau và phân tích giá trị của những yếu tố </a:t>
            </a:r>
            <a:r>
              <a:rPr lang="vi-VN" altLang="vi-VN" sz="3111" b="1" i="1" dirty="0" smtClean="0">
                <a:solidFill>
                  <a:srgbClr val="660066"/>
                </a:solidFill>
              </a:rPr>
              <a:t>đó</a:t>
            </a:r>
            <a:r>
              <a:rPr lang="en-US" altLang="vi-VN" sz="3111" b="1" i="1" dirty="0" smtClean="0">
                <a:solidFill>
                  <a:srgbClr val="660066"/>
                </a:solidFill>
              </a:rPr>
              <a:t>.</a:t>
            </a:r>
            <a:endParaRPr lang="vi-VN" altLang="vi-VN" sz="3111" b="1" i="1" dirty="0">
              <a:solidFill>
                <a:srgbClr val="660066"/>
              </a:solidFill>
            </a:endParaRPr>
          </a:p>
        </p:txBody>
      </p:sp>
      <p:sp>
        <p:nvSpPr>
          <p:cNvPr id="10" name="Line 4"/>
          <p:cNvSpPr>
            <a:spLocks noChangeShapeType="1"/>
          </p:cNvSpPr>
          <p:nvPr/>
        </p:nvSpPr>
        <p:spPr bwMode="auto">
          <a:xfrm>
            <a:off x="547077" y="3352800"/>
            <a:ext cx="7504723"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592"/>
          </a:p>
        </p:txBody>
      </p:sp>
      <p:pic>
        <p:nvPicPr>
          <p:cNvPr id="1026" name="Picture 2" descr="Phân tích vẻ đẹp của Thúy Kiều trong đoạn trích chị em Thúy Kiều hay nhất –  3 bài văn mẫu ngắn gọn 2023">
            <a:extLst>
              <a:ext uri="{FF2B5EF4-FFF2-40B4-BE49-F238E27FC236}">
                <a16:creationId xmlns:a16="http://schemas.microsoft.com/office/drawing/2014/main" id="{8F7E2A43-29EF-3074-68BC-5138C35A5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963" y="989013"/>
            <a:ext cx="3040672" cy="541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848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1000" fill="hold"/>
                                        <p:tgtEl>
                                          <p:spTgt spid="41987"/>
                                        </p:tgtEl>
                                        <p:attrNameLst>
                                          <p:attrName>ppt_x</p:attrName>
                                        </p:attrNameLst>
                                      </p:cBhvr>
                                      <p:tavLst>
                                        <p:tav tm="0">
                                          <p:val>
                                            <p:strVal val="#ppt_x-.2"/>
                                          </p:val>
                                        </p:tav>
                                        <p:tav tm="100000">
                                          <p:val>
                                            <p:strVal val="#ppt_x"/>
                                          </p:val>
                                        </p:tav>
                                      </p:tavLst>
                                    </p:anim>
                                    <p:anim calcmode="lin" valueType="num">
                                      <p:cBhvr>
                                        <p:cTn id="8" dur="1000" fill="hold"/>
                                        <p:tgtEl>
                                          <p:spTgt spid="41987"/>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98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41988"/>
                                        </p:tgtEl>
                                        <p:attrNameLst>
                                          <p:attrName>style.visibility</p:attrName>
                                        </p:attrNameLst>
                                      </p:cBhvr>
                                      <p:to>
                                        <p:strVal val="visible"/>
                                      </p:to>
                                    </p:set>
                                    <p:animEffect transition="in" filter="blinds(horizontal)">
                                      <p:cBhvr>
                                        <p:cTn id="14" dur="500"/>
                                        <p:tgtEl>
                                          <p:spTgt spid="41988"/>
                                        </p:tgtEl>
                                      </p:cBhvr>
                                    </p:animEffect>
                                  </p:childTnLst>
                                </p:cTn>
                              </p:par>
                            </p:childTnLst>
                          </p:cTn>
                        </p:par>
                        <p:par>
                          <p:cTn id="15" fill="hold" nodeType="afterGroup">
                            <p:stCondLst>
                              <p:cond delay="500"/>
                            </p:stCondLst>
                            <p:childTnLst>
                              <p:par>
                                <p:cTn id="16" presetID="3" presetClass="entr" presetSubtype="10" fill="hold" nodeType="afterEffect">
                                  <p:stCondLst>
                                    <p:cond delay="0"/>
                                  </p:stCondLst>
                                  <p:childTnLst>
                                    <p:set>
                                      <p:cBhvr>
                                        <p:cTn id="17" dur="1" fill="hold">
                                          <p:stCondLst>
                                            <p:cond delay="0"/>
                                          </p:stCondLst>
                                        </p:cTn>
                                        <p:tgtEl>
                                          <p:spTgt spid="41989"/>
                                        </p:tgtEl>
                                        <p:attrNameLst>
                                          <p:attrName>style.visibility</p:attrName>
                                        </p:attrNameLst>
                                      </p:cBhvr>
                                      <p:to>
                                        <p:strVal val="visible"/>
                                      </p:to>
                                    </p:set>
                                    <p:animEffect transition="in" filter="blinds(horizontal)">
                                      <p:cBhvr>
                                        <p:cTn id="18" dur="500"/>
                                        <p:tgtEl>
                                          <p:spTgt spid="41989"/>
                                        </p:tgtEl>
                                      </p:cBhvr>
                                    </p:animEffect>
                                  </p:childTnLst>
                                </p:cTn>
                              </p:par>
                            </p:childTnLst>
                          </p:cTn>
                        </p:par>
                        <p:par>
                          <p:cTn id="19" fill="hold" nodeType="afterGroup">
                            <p:stCondLst>
                              <p:cond delay="1000"/>
                            </p:stCondLst>
                            <p:childTnLst>
                              <p:par>
                                <p:cTn id="20" presetID="3" presetClass="entr" presetSubtype="10" fill="hold" nodeType="afterEffect">
                                  <p:stCondLst>
                                    <p:cond delay="0"/>
                                  </p:stCondLst>
                                  <p:childTnLst>
                                    <p:set>
                                      <p:cBhvr>
                                        <p:cTn id="21" dur="1" fill="hold">
                                          <p:stCondLst>
                                            <p:cond delay="0"/>
                                          </p:stCondLst>
                                        </p:cTn>
                                        <p:tgtEl>
                                          <p:spTgt spid="41992"/>
                                        </p:tgtEl>
                                        <p:attrNameLst>
                                          <p:attrName>style.visibility</p:attrName>
                                        </p:attrNameLst>
                                      </p:cBhvr>
                                      <p:to>
                                        <p:strVal val="visible"/>
                                      </p:to>
                                    </p:set>
                                    <p:animEffect transition="in" filter="blinds(horizontal)">
                                      <p:cBhvr>
                                        <p:cTn id="22" dur="500"/>
                                        <p:tgtEl>
                                          <p:spTgt spid="41992"/>
                                        </p:tgtEl>
                                      </p:cBhvr>
                                    </p:animEffect>
                                  </p:childTnLst>
                                </p:cTn>
                              </p:par>
                            </p:childTnLst>
                          </p:cTn>
                        </p:par>
                        <p:par>
                          <p:cTn id="23" fill="hold" nodeType="afterGroup">
                            <p:stCondLst>
                              <p:cond delay="1500"/>
                            </p:stCondLst>
                            <p:childTnLst>
                              <p:par>
                                <p:cTn id="24" presetID="3" presetClass="entr" presetSubtype="10" fill="hold" nodeType="afterEffect">
                                  <p:stCondLst>
                                    <p:cond delay="0"/>
                                  </p:stCondLst>
                                  <p:childTnLst>
                                    <p:set>
                                      <p:cBhvr>
                                        <p:cTn id="25" dur="1" fill="hold">
                                          <p:stCondLst>
                                            <p:cond delay="0"/>
                                          </p:stCondLst>
                                        </p:cTn>
                                        <p:tgtEl>
                                          <p:spTgt spid="41993"/>
                                        </p:tgtEl>
                                        <p:attrNameLst>
                                          <p:attrName>style.visibility</p:attrName>
                                        </p:attrNameLst>
                                      </p:cBhvr>
                                      <p:to>
                                        <p:strVal val="visible"/>
                                      </p:to>
                                    </p:set>
                                    <p:animEffect transition="in" filter="blinds(horizontal)">
                                      <p:cBhvr>
                                        <p:cTn id="26" dur="500"/>
                                        <p:tgtEl>
                                          <p:spTgt spid="41993"/>
                                        </p:tgtEl>
                                      </p:cBhvr>
                                    </p:animEffect>
                                  </p:childTnLst>
                                </p:cTn>
                              </p:par>
                              <p:par>
                                <p:cTn id="27" presetID="3"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Giỏi Văn - Bài văn: Cảm nhận về bức tranh “Cảnh ngày xuân” trong “Truyện  Kiều”">
            <a:extLst>
              <a:ext uri="{FF2B5EF4-FFF2-40B4-BE49-F238E27FC236}">
                <a16:creationId xmlns:a16="http://schemas.microsoft.com/office/drawing/2014/main" id="{4AF61D4A-C3C5-CF7C-F584-237D0AD67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800" y="1219201"/>
            <a:ext cx="33528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ách Đẹp - &quot;...Cỏ non xanh rợn chân trời Cành lê trắng... | Facebook">
            <a:extLst>
              <a:ext uri="{FF2B5EF4-FFF2-40B4-BE49-F238E27FC236}">
                <a16:creationId xmlns:a16="http://schemas.microsoft.com/office/drawing/2014/main" id="{6BF43FA7-3F5C-3165-662C-F372BB70D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708" y="1271955"/>
            <a:ext cx="3962400" cy="477129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ẢM XÚC XUÂN] Thơ: Chú Én tìm mùa Xuân | Thời sự">
            <a:extLst>
              <a:ext uri="{FF2B5EF4-FFF2-40B4-BE49-F238E27FC236}">
                <a16:creationId xmlns:a16="http://schemas.microsoft.com/office/drawing/2014/main" id="{52D3423F-E29C-C008-5636-21B1AAFA9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1219201"/>
            <a:ext cx="3352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83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 y="304800"/>
            <a:ext cx="10693400" cy="2554545"/>
          </a:xfrm>
          <a:prstGeom prst="rect">
            <a:avLst/>
          </a:prstGeom>
        </p:spPr>
        <p:txBody>
          <a:bodyPr wrap="square">
            <a:spAutoFit/>
          </a:bodyPr>
          <a:lstStyle/>
          <a:p>
            <a:pPr lvl="0" eaLnBrk="1" hangingPunct="1">
              <a:defRPr/>
            </a:pPr>
            <a:r>
              <a:rPr lang="vi-VN" sz="4000" b="1" i="1" dirty="0">
                <a:solidFill>
                  <a:srgbClr val="000000"/>
                </a:solidFill>
              </a:rPr>
              <a:t>       Ngày xuân con én đưa thoi,</a:t>
            </a:r>
            <a:r>
              <a:rPr lang="vi-VN" sz="4000" b="1" i="1" dirty="0">
                <a:solidFill>
                  <a:srgbClr val="000000"/>
                </a:solidFill>
                <a:latin typeface="Arial"/>
              </a:rPr>
              <a:t/>
            </a:r>
            <a:br>
              <a:rPr lang="vi-VN" sz="4000" b="1" i="1" dirty="0">
                <a:solidFill>
                  <a:srgbClr val="000000"/>
                </a:solidFill>
                <a:latin typeface="Arial"/>
              </a:rPr>
            </a:br>
            <a:r>
              <a:rPr lang="vi-VN" sz="4000" b="1" i="1" dirty="0">
                <a:solidFill>
                  <a:srgbClr val="000000"/>
                </a:solidFill>
              </a:rPr>
              <a:t>Thiều quang chín chục đã ngoài sáu mươi</a:t>
            </a:r>
            <a:r>
              <a:rPr lang="en-US" sz="4000" b="1" i="1" dirty="0">
                <a:solidFill>
                  <a:srgbClr val="000000"/>
                </a:solidFill>
              </a:rPr>
              <a:t>.</a:t>
            </a:r>
            <a:r>
              <a:rPr lang="en-US" altLang="vi-VN" sz="4000" b="1" i="1" dirty="0">
                <a:solidFill>
                  <a:srgbClr val="000000"/>
                </a:solidFill>
                <a:latin typeface="Arial"/>
              </a:rPr>
              <a:t>     </a:t>
            </a:r>
            <a:endParaRPr lang="vi-VN" altLang="vi-VN" sz="4000" b="1" i="1" dirty="0">
              <a:solidFill>
                <a:srgbClr val="000000"/>
              </a:solidFill>
              <a:latin typeface="Arial"/>
            </a:endParaRPr>
          </a:p>
          <a:p>
            <a:pPr lvl="0" eaLnBrk="1" hangingPunct="1">
              <a:defRPr/>
            </a:pPr>
            <a:r>
              <a:rPr lang="en-US" altLang="vi-VN" sz="4000" b="1" i="1" dirty="0">
                <a:solidFill>
                  <a:srgbClr val="000000"/>
                </a:solidFill>
                <a:latin typeface="Arial"/>
              </a:rPr>
              <a:t>       Cỏ non xanh tận chân trời,</a:t>
            </a:r>
          </a:p>
          <a:p>
            <a:pPr lvl="0" eaLnBrk="1" hangingPunct="1">
              <a:defRPr/>
            </a:pPr>
            <a:r>
              <a:rPr lang="vi-VN" altLang="vi-VN" sz="4000" b="1" i="1" dirty="0">
                <a:solidFill>
                  <a:srgbClr val="000000"/>
                </a:solidFill>
                <a:latin typeface="Arial"/>
              </a:rPr>
              <a:t>Cành lê trắng điểm một vài bông hoa. </a:t>
            </a:r>
            <a:endParaRPr lang="vi-VN" sz="4000" b="1" i="1" dirty="0"/>
          </a:p>
        </p:txBody>
      </p:sp>
      <p:sp>
        <p:nvSpPr>
          <p:cNvPr id="5" name="Rectangle 4"/>
          <p:cNvSpPr/>
          <p:nvPr/>
        </p:nvSpPr>
        <p:spPr>
          <a:xfrm>
            <a:off x="660400" y="3234519"/>
            <a:ext cx="9448800" cy="3170099"/>
          </a:xfrm>
          <a:prstGeom prst="rect">
            <a:avLst/>
          </a:prstGeom>
        </p:spPr>
        <p:txBody>
          <a:bodyPr wrap="square">
            <a:spAutoFit/>
          </a:bodyPr>
          <a:lstStyle/>
          <a:p>
            <a:r>
              <a:rPr lang="vi-VN" sz="4000" b="1" i="1" dirty="0">
                <a:solidFill>
                  <a:srgbClr val="000000"/>
                </a:solidFill>
              </a:rPr>
              <a:t>      Thanh minh trong tiết tháng ba,</a:t>
            </a:r>
            <a:br>
              <a:rPr lang="vi-VN" sz="4000" b="1" i="1" dirty="0">
                <a:solidFill>
                  <a:srgbClr val="000000"/>
                </a:solidFill>
              </a:rPr>
            </a:br>
            <a:r>
              <a:rPr lang="vi-VN" sz="4000" b="1" i="1" dirty="0">
                <a:solidFill>
                  <a:srgbClr val="000000"/>
                </a:solidFill>
              </a:rPr>
              <a:t>Lễ là tảo mộ hội là đạp thanh.</a:t>
            </a:r>
            <a:br>
              <a:rPr lang="vi-VN" sz="4000" b="1" i="1" dirty="0">
                <a:solidFill>
                  <a:srgbClr val="000000"/>
                </a:solidFill>
              </a:rPr>
            </a:br>
            <a:r>
              <a:rPr lang="vi-VN" sz="4000" b="1" i="1" dirty="0">
                <a:solidFill>
                  <a:srgbClr val="000000"/>
                </a:solidFill>
              </a:rPr>
              <a:t>      Gần xa nô nức yến anh,</a:t>
            </a:r>
            <a:br>
              <a:rPr lang="vi-VN" sz="4000" b="1" i="1" dirty="0">
                <a:solidFill>
                  <a:srgbClr val="000000"/>
                </a:solidFill>
              </a:rPr>
            </a:br>
            <a:r>
              <a:rPr lang="vi-VN" sz="4000" b="1" i="1" dirty="0">
                <a:solidFill>
                  <a:srgbClr val="000000"/>
                </a:solidFill>
              </a:rPr>
              <a:t>Chị em sắm sửa bộ hành chơi xuân.</a:t>
            </a:r>
            <a:br>
              <a:rPr lang="vi-VN" sz="4000" b="1" i="1" dirty="0">
                <a:solidFill>
                  <a:srgbClr val="000000"/>
                </a:solidFill>
              </a:rPr>
            </a:br>
            <a:endParaRPr lang="vi-VN" sz="4000" b="1" i="1" dirty="0"/>
          </a:p>
        </p:txBody>
      </p:sp>
      <p:cxnSp>
        <p:nvCxnSpPr>
          <p:cNvPr id="7" name="Straight Connector 6"/>
          <p:cNvCxnSpPr/>
          <p:nvPr/>
        </p:nvCxnSpPr>
        <p:spPr>
          <a:xfrm>
            <a:off x="4318000" y="9144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60400" y="1555914"/>
            <a:ext cx="2895600" cy="261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1574800" y="2133600"/>
            <a:ext cx="624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660400" y="2743200"/>
            <a:ext cx="861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33928" y="5029200"/>
            <a:ext cx="3779672"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4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3800" y="0"/>
            <a:ext cx="9525000" cy="2554545"/>
          </a:xfrm>
          <a:prstGeom prst="rect">
            <a:avLst/>
          </a:prstGeom>
        </p:spPr>
        <p:txBody>
          <a:bodyPr wrap="square">
            <a:spAutoFit/>
          </a:bodyPr>
          <a:lstStyle/>
          <a:p>
            <a:r>
              <a:rPr lang="vi-VN" sz="4000" b="1" i="1" dirty="0">
                <a:solidFill>
                  <a:srgbClr val="000000"/>
                </a:solidFill>
              </a:rPr>
              <a:t>      Dập dìu tài tử giai nhân,</a:t>
            </a:r>
            <a:br>
              <a:rPr lang="vi-VN" sz="4000" b="1" i="1" dirty="0">
                <a:solidFill>
                  <a:srgbClr val="000000"/>
                </a:solidFill>
              </a:rPr>
            </a:br>
            <a:r>
              <a:rPr lang="vi-VN" sz="4000" b="1" i="1" dirty="0">
                <a:solidFill>
                  <a:srgbClr val="000000"/>
                </a:solidFill>
              </a:rPr>
              <a:t>Ngựa xe như nước áo quần như nêm.</a:t>
            </a:r>
            <a:br>
              <a:rPr lang="vi-VN" sz="4000" b="1" i="1" dirty="0">
                <a:solidFill>
                  <a:srgbClr val="000000"/>
                </a:solidFill>
              </a:rPr>
            </a:br>
            <a:r>
              <a:rPr lang="vi-VN" sz="4000" b="1" i="1" dirty="0">
                <a:solidFill>
                  <a:srgbClr val="000000"/>
                </a:solidFill>
              </a:rPr>
              <a:t>      Ngổn ngang gò đống kéo lên,</a:t>
            </a:r>
            <a:br>
              <a:rPr lang="vi-VN" sz="4000" b="1" i="1" dirty="0">
                <a:solidFill>
                  <a:srgbClr val="000000"/>
                </a:solidFill>
              </a:rPr>
            </a:br>
            <a:r>
              <a:rPr lang="vi-VN" sz="4000" b="1" i="1" dirty="0">
                <a:solidFill>
                  <a:srgbClr val="000000"/>
                </a:solidFill>
              </a:rPr>
              <a:t>Thoi vàng vó rắc tro tiền giấy bay.</a:t>
            </a:r>
            <a:endParaRPr lang="vi-VN" sz="4000" b="1" i="1" dirty="0"/>
          </a:p>
        </p:txBody>
      </p:sp>
      <p:cxnSp>
        <p:nvCxnSpPr>
          <p:cNvPr id="8" name="Straight Connector 7"/>
          <p:cNvCxnSpPr/>
          <p:nvPr/>
        </p:nvCxnSpPr>
        <p:spPr>
          <a:xfrm>
            <a:off x="2108200" y="609600"/>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346200" y="1219200"/>
            <a:ext cx="8839200" cy="5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08200" y="1828800"/>
            <a:ext cx="2743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37200" y="2438400"/>
            <a:ext cx="381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descr="Cảm nhận về bức tranh thiên nhiên trong đoạn trích Cảnh ngày xuân của  Nguyễn Du - Kenh Van Hay">
            <a:extLst>
              <a:ext uri="{FF2B5EF4-FFF2-40B4-BE49-F238E27FC236}">
                <a16:creationId xmlns:a16="http://schemas.microsoft.com/office/drawing/2014/main" id="{63B50E63-B089-A644-904F-38E1DE50A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400" y="2612617"/>
            <a:ext cx="7315200" cy="378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5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5013" y="810428"/>
            <a:ext cx="10349173" cy="3785652"/>
          </a:xfrm>
          <a:prstGeom prst="rect">
            <a:avLst/>
          </a:prstGeom>
        </p:spPr>
        <p:txBody>
          <a:bodyPr wrap="square">
            <a:spAutoFit/>
          </a:bodyPr>
          <a:lstStyle/>
          <a:p>
            <a:r>
              <a:rPr lang="vi-VN" sz="4000" b="1" i="1" dirty="0">
                <a:solidFill>
                  <a:srgbClr val="000000"/>
                </a:solidFill>
              </a:rPr>
              <a:t>     Tà tà bóng ngả về tây,</a:t>
            </a:r>
            <a:r>
              <a:rPr lang="vi-VN" sz="4000" b="1" i="1" dirty="0"/>
              <a:t/>
            </a:r>
            <a:br>
              <a:rPr lang="vi-VN" sz="4000" b="1" i="1" dirty="0"/>
            </a:br>
            <a:r>
              <a:rPr lang="vi-VN" sz="4000" b="1" i="1" dirty="0">
                <a:solidFill>
                  <a:srgbClr val="000000"/>
                </a:solidFill>
              </a:rPr>
              <a:t>Chị em thơ thẩn dang tay ra về.</a:t>
            </a:r>
            <a:r>
              <a:rPr lang="vi-VN" sz="4000" b="1" i="1" dirty="0"/>
              <a:t/>
            </a:r>
            <a:br>
              <a:rPr lang="vi-VN" sz="4000" b="1" i="1" dirty="0"/>
            </a:br>
            <a:r>
              <a:rPr lang="vi-VN" sz="4000" b="1" i="1" dirty="0"/>
              <a:t>     </a:t>
            </a:r>
            <a:r>
              <a:rPr lang="vi-VN" sz="4000" b="1" i="1" dirty="0">
                <a:solidFill>
                  <a:srgbClr val="000000"/>
                </a:solidFill>
              </a:rPr>
              <a:t>Bước dần theo ngọn tiểu khê,</a:t>
            </a:r>
            <a:r>
              <a:rPr lang="vi-VN" sz="4000" b="1" i="1" dirty="0"/>
              <a:t/>
            </a:r>
            <a:br>
              <a:rPr lang="vi-VN" sz="4000" b="1" i="1" dirty="0"/>
            </a:br>
            <a:r>
              <a:rPr lang="vi-VN" sz="4000" b="1" i="1" dirty="0">
                <a:solidFill>
                  <a:srgbClr val="000000"/>
                </a:solidFill>
              </a:rPr>
              <a:t>Lần xem phong cảnh có bề thanh thanh.</a:t>
            </a:r>
            <a:r>
              <a:rPr lang="vi-VN" sz="4000" b="1" i="1" dirty="0"/>
              <a:t/>
            </a:r>
            <a:br>
              <a:rPr lang="vi-VN" sz="4000" b="1" i="1" dirty="0"/>
            </a:br>
            <a:r>
              <a:rPr lang="vi-VN" sz="4000" b="1" i="1" dirty="0"/>
              <a:t>     </a:t>
            </a:r>
            <a:r>
              <a:rPr lang="vi-VN" sz="4000" b="1" i="1" dirty="0">
                <a:solidFill>
                  <a:srgbClr val="000000"/>
                </a:solidFill>
              </a:rPr>
              <a:t>Nao nao dòng nước uốn quanh,</a:t>
            </a:r>
            <a:r>
              <a:rPr lang="vi-VN" sz="4000" b="1" i="1" dirty="0"/>
              <a:t/>
            </a:r>
            <a:br>
              <a:rPr lang="vi-VN" sz="4000" b="1" i="1" dirty="0"/>
            </a:br>
            <a:r>
              <a:rPr lang="vi-VN" sz="4000" b="1" i="1" dirty="0">
                <a:solidFill>
                  <a:srgbClr val="000000"/>
                </a:solidFill>
              </a:rPr>
              <a:t>Dịp cầu nho nhỏ cuối ghềnh bắc ngang.</a:t>
            </a:r>
            <a:endParaRPr lang="vi-VN" sz="4000" b="1" i="1" dirty="0"/>
          </a:p>
        </p:txBody>
      </p:sp>
      <p:cxnSp>
        <p:nvCxnSpPr>
          <p:cNvPr id="6" name="Straight Connector 5"/>
          <p:cNvCxnSpPr>
            <a:cxnSpLocks/>
          </p:cNvCxnSpPr>
          <p:nvPr/>
        </p:nvCxnSpPr>
        <p:spPr>
          <a:xfrm>
            <a:off x="5003800" y="2673946"/>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3556000" y="3810000"/>
            <a:ext cx="541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0400" y="4495800"/>
            <a:ext cx="937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33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609600"/>
            <a:ext cx="7467600" cy="578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8000" y="152400"/>
            <a:ext cx="9562910" cy="523220"/>
          </a:xfrm>
          <a:prstGeom prst="rect">
            <a:avLst/>
          </a:prstGeom>
          <a:solidFill>
            <a:schemeClr val="accent3"/>
          </a:solidFill>
        </p:spPr>
        <p:txBody>
          <a:bodyPr wrap="square">
            <a:spAutoFit/>
          </a:bodyPr>
          <a:lstStyle/>
          <a:p>
            <a:pPr algn="just" eaLnBrk="1" hangingPunct="1"/>
            <a:r>
              <a:rPr lang="en-US" altLang="vi-VN" sz="2800" b="1" dirty="0" err="1">
                <a:solidFill>
                  <a:schemeClr val="tx2">
                    <a:lumMod val="95000"/>
                    <a:lumOff val="5000"/>
                  </a:schemeClr>
                </a:solidFill>
              </a:rPr>
              <a:t>Đoạn</a:t>
            </a:r>
            <a:r>
              <a:rPr lang="en-US" altLang="vi-VN" sz="2800" b="1" dirty="0">
                <a:solidFill>
                  <a:schemeClr val="tx2">
                    <a:lumMod val="95000"/>
                    <a:lumOff val="5000"/>
                  </a:schemeClr>
                </a:solidFill>
              </a:rPr>
              <a:t> </a:t>
            </a:r>
            <a:r>
              <a:rPr lang="en-US" altLang="vi-VN" sz="2800" b="1" dirty="0" err="1">
                <a:solidFill>
                  <a:schemeClr val="tx2">
                    <a:lumMod val="95000"/>
                    <a:lumOff val="5000"/>
                  </a:schemeClr>
                </a:solidFill>
              </a:rPr>
              <a:t>trích</a:t>
            </a:r>
            <a:r>
              <a:rPr lang="en-US" altLang="vi-VN" sz="2800" b="1" dirty="0">
                <a:solidFill>
                  <a:schemeClr val="tx2">
                    <a:lumMod val="95000"/>
                    <a:lumOff val="5000"/>
                  </a:schemeClr>
                </a:solidFill>
              </a:rPr>
              <a:t> </a:t>
            </a:r>
            <a:r>
              <a:rPr lang="en-US" altLang="vi-VN" sz="2800" b="1" i="1" dirty="0">
                <a:solidFill>
                  <a:schemeClr val="tx2">
                    <a:lumMod val="95000"/>
                    <a:lumOff val="5000"/>
                  </a:schemeClr>
                </a:solidFill>
              </a:rPr>
              <a:t>Hoàng Lê nhất thống chí – </a:t>
            </a:r>
            <a:r>
              <a:rPr lang="en-US" altLang="vi-VN" sz="2800" b="1" dirty="0">
                <a:solidFill>
                  <a:schemeClr val="tx2">
                    <a:lumMod val="95000"/>
                    <a:lumOff val="5000"/>
                  </a:schemeClr>
                </a:solidFill>
              </a:rPr>
              <a:t>Ngô gia văn </a:t>
            </a:r>
            <a:r>
              <a:rPr lang="en-US" altLang="vi-VN" sz="2800" b="1" dirty="0" err="1">
                <a:solidFill>
                  <a:schemeClr val="tx2">
                    <a:lumMod val="95000"/>
                    <a:lumOff val="5000"/>
                  </a:schemeClr>
                </a:solidFill>
              </a:rPr>
              <a:t>phái</a:t>
            </a:r>
            <a:endParaRPr lang="en-US" altLang="vi-VN" sz="2800" b="1" dirty="0">
              <a:solidFill>
                <a:schemeClr val="tx2">
                  <a:lumMod val="95000"/>
                  <a:lumOff val="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431800" y="381000"/>
            <a:ext cx="9906000" cy="504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8496" tIns="59247" rIns="118496" bIns="59247">
            <a:spAutoFit/>
          </a:bodyPr>
          <a:lstStyle>
            <a:lvl1pPr defTabSz="866775">
              <a:spcBef>
                <a:spcPct val="20000"/>
              </a:spcBef>
              <a:buChar char="•"/>
              <a:defRPr sz="3800">
                <a:solidFill>
                  <a:schemeClr val="tx1"/>
                </a:solidFill>
                <a:latin typeface="Arial" panose="020B0604020202020204" pitchFamily="34" charset="0"/>
              </a:defRPr>
            </a:lvl1pPr>
            <a:lvl2pPr marL="742950" indent="-285750" defTabSz="866775">
              <a:spcBef>
                <a:spcPct val="20000"/>
              </a:spcBef>
              <a:buChar char="–"/>
              <a:defRPr sz="3500">
                <a:solidFill>
                  <a:schemeClr val="tx1"/>
                </a:solidFill>
                <a:latin typeface="Arial" panose="020B0604020202020204" pitchFamily="34" charset="0"/>
              </a:defRPr>
            </a:lvl2pPr>
            <a:lvl3pPr marL="1143000" indent="-228600" defTabSz="866775">
              <a:spcBef>
                <a:spcPct val="20000"/>
              </a:spcBef>
              <a:buChar char="•"/>
              <a:defRPr sz="2900">
                <a:solidFill>
                  <a:schemeClr val="tx1"/>
                </a:solidFill>
                <a:latin typeface="Arial" panose="020B0604020202020204" pitchFamily="34" charset="0"/>
              </a:defRPr>
            </a:lvl3pPr>
            <a:lvl4pPr marL="1600200" indent="-228600" defTabSz="866775">
              <a:spcBef>
                <a:spcPct val="20000"/>
              </a:spcBef>
              <a:buChar char="–"/>
              <a:defRPr sz="2400">
                <a:solidFill>
                  <a:schemeClr val="tx1"/>
                </a:solidFill>
                <a:latin typeface="Arial" panose="020B0604020202020204" pitchFamily="34" charset="0"/>
              </a:defRPr>
            </a:lvl4pPr>
            <a:lvl5pPr marL="2057400" indent="-228600" defTabSz="866775">
              <a:spcBef>
                <a:spcPct val="20000"/>
              </a:spcBef>
              <a:buChar char="»"/>
              <a:defRPr sz="2400">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9pPr>
          </a:lstStyle>
          <a:p>
            <a:pPr algn="just">
              <a:spcBef>
                <a:spcPts val="0"/>
              </a:spcBef>
              <a:buNone/>
            </a:pPr>
            <a:r>
              <a:rPr lang="en-US" altLang="vi-VN" sz="4000" b="1" dirty="0">
                <a:solidFill>
                  <a:srgbClr val="FF3300"/>
                </a:solidFill>
                <a:latin typeface="+mj-lt"/>
              </a:rPr>
              <a:t> </a:t>
            </a:r>
            <a:r>
              <a:rPr lang="en-US" sz="4000" b="1" dirty="0">
                <a:solidFill>
                  <a:srgbClr val="FF0000"/>
                </a:solidFill>
                <a:effectLst>
                  <a:outerShdw blurRad="38100" dist="38100" dir="2700000" algn="tl">
                    <a:srgbClr val="000000">
                      <a:alpha val="43137"/>
                    </a:srgbClr>
                  </a:outerShdw>
                </a:effectLst>
                <a:latin typeface="+mj-lt"/>
              </a:rPr>
              <a:t>Bài tập 2: </a:t>
            </a:r>
          </a:p>
          <a:p>
            <a:pPr algn="just">
              <a:spcBef>
                <a:spcPts val="0"/>
              </a:spcBef>
              <a:buNone/>
            </a:pPr>
            <a:endParaRPr lang="en-US" sz="4000" b="1" dirty="0">
              <a:solidFill>
                <a:srgbClr val="FF0000"/>
              </a:solidFill>
              <a:effectLst>
                <a:outerShdw blurRad="38100" dist="38100" dir="2700000" algn="tl">
                  <a:srgbClr val="000000">
                    <a:alpha val="43137"/>
                  </a:srgbClr>
                </a:outerShdw>
              </a:effectLst>
              <a:latin typeface="+mj-lt"/>
            </a:endParaRPr>
          </a:p>
          <a:p>
            <a:pPr algn="just">
              <a:spcBef>
                <a:spcPts val="0"/>
              </a:spcBef>
              <a:buNone/>
            </a:pPr>
            <a:r>
              <a:rPr lang="vi-VN" sz="4000" b="1" dirty="0">
                <a:latin typeface="+mj-lt"/>
              </a:rPr>
              <a:t>   Dựa vào đoạn trích </a:t>
            </a:r>
            <a:r>
              <a:rPr lang="vi-VN" sz="4000" b="1" i="1" dirty="0">
                <a:latin typeface="+mj-lt"/>
              </a:rPr>
              <a:t>Cảnh ngày xuân</a:t>
            </a:r>
            <a:r>
              <a:rPr lang="vi-VN" sz="4000" b="1" dirty="0">
                <a:latin typeface="+mj-lt"/>
              </a:rPr>
              <a:t>, em hãy viết một đoạn văn kể về việc chị em Thuý Kiều đi chơi trong buổi chiều ngày thanh minh. Trong khi kể, chú ý </a:t>
            </a:r>
            <a:r>
              <a:rPr lang="vi-VN" sz="4000" b="1" dirty="0">
                <a:solidFill>
                  <a:srgbClr val="0000CC"/>
                </a:solidFill>
                <a:latin typeface="+mj-lt"/>
              </a:rPr>
              <a:t>vận dụng các yếu tố miêu tả </a:t>
            </a:r>
            <a:r>
              <a:rPr lang="vi-VN" sz="4000" b="1" dirty="0">
                <a:latin typeface="+mj-lt"/>
              </a:rPr>
              <a:t>để tả cảnh ngày xuân.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477471" y="1336225"/>
            <a:ext cx="8336329" cy="461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8496" tIns="59247" rIns="118496" bIns="59247">
            <a:spAutoFit/>
          </a:bodyPr>
          <a:lstStyle>
            <a:lvl1pPr defTabSz="866775">
              <a:spcBef>
                <a:spcPct val="20000"/>
              </a:spcBef>
              <a:buChar char="•"/>
              <a:defRPr sz="3800">
                <a:solidFill>
                  <a:schemeClr val="tx1"/>
                </a:solidFill>
                <a:latin typeface="Arial" panose="020B0604020202020204" pitchFamily="34" charset="0"/>
              </a:defRPr>
            </a:lvl1pPr>
            <a:lvl2pPr marL="742950" indent="-285750" defTabSz="866775">
              <a:spcBef>
                <a:spcPct val="20000"/>
              </a:spcBef>
              <a:buChar char="–"/>
              <a:defRPr sz="3500">
                <a:solidFill>
                  <a:schemeClr val="tx1"/>
                </a:solidFill>
                <a:latin typeface="Arial" panose="020B0604020202020204" pitchFamily="34" charset="0"/>
              </a:defRPr>
            </a:lvl2pPr>
            <a:lvl3pPr marL="1143000" indent="-228600" defTabSz="866775">
              <a:spcBef>
                <a:spcPct val="20000"/>
              </a:spcBef>
              <a:buChar char="•"/>
              <a:defRPr sz="2900">
                <a:solidFill>
                  <a:schemeClr val="tx1"/>
                </a:solidFill>
                <a:latin typeface="Arial" panose="020B0604020202020204" pitchFamily="34" charset="0"/>
              </a:defRPr>
            </a:lvl3pPr>
            <a:lvl4pPr marL="1600200" indent="-228600" defTabSz="866775">
              <a:spcBef>
                <a:spcPct val="20000"/>
              </a:spcBef>
              <a:buChar char="–"/>
              <a:defRPr sz="2400">
                <a:solidFill>
                  <a:schemeClr val="tx1"/>
                </a:solidFill>
                <a:latin typeface="Arial" panose="020B0604020202020204" pitchFamily="34" charset="0"/>
              </a:defRPr>
            </a:lvl4pPr>
            <a:lvl5pPr marL="2057400" indent="-228600" defTabSz="866775">
              <a:spcBef>
                <a:spcPct val="20000"/>
              </a:spcBef>
              <a:buChar char="»"/>
              <a:defRPr sz="2400">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9pPr>
          </a:lstStyle>
          <a:p>
            <a:pPr>
              <a:spcBef>
                <a:spcPct val="0"/>
              </a:spcBef>
              <a:buFontTx/>
              <a:buNone/>
            </a:pPr>
            <a:r>
              <a:rPr lang="en-US" altLang="vi-VN" sz="3200" b="1" dirty="0">
                <a:solidFill>
                  <a:srgbClr val="0000FF"/>
                </a:solidFill>
                <a:latin typeface=".VnArial" panose="020B7200000000000000" pitchFamily="34" charset="0"/>
              </a:rPr>
              <a:t>    </a:t>
            </a:r>
            <a:r>
              <a:rPr lang="en-US" altLang="vi-VN" sz="3200" dirty="0" err="1"/>
              <a:t>Vân</a:t>
            </a:r>
            <a:r>
              <a:rPr lang="en-US" altLang="vi-VN" sz="3200" dirty="0"/>
              <a:t> </a:t>
            </a:r>
            <a:r>
              <a:rPr lang="en-US" altLang="vi-VN" sz="3200" dirty="0" err="1"/>
              <a:t>xem</a:t>
            </a:r>
            <a:r>
              <a:rPr lang="en-US" altLang="vi-VN" sz="3200" dirty="0"/>
              <a:t> </a:t>
            </a:r>
            <a:r>
              <a:rPr lang="en-US" altLang="vi-VN" sz="3200" dirty="0" err="1"/>
              <a:t>trang</a:t>
            </a:r>
            <a:r>
              <a:rPr lang="en-US" altLang="vi-VN" sz="3200" dirty="0"/>
              <a:t> </a:t>
            </a:r>
            <a:r>
              <a:rPr lang="en-US" altLang="vi-VN" sz="3200" dirty="0" err="1"/>
              <a:t>trọng</a:t>
            </a:r>
            <a:r>
              <a:rPr lang="en-US" altLang="vi-VN" sz="3200" dirty="0"/>
              <a:t> </a:t>
            </a:r>
            <a:r>
              <a:rPr lang="en-US" altLang="vi-VN" sz="3200" dirty="0" err="1"/>
              <a:t>khác</a:t>
            </a:r>
            <a:r>
              <a:rPr lang="en-US" altLang="vi-VN" sz="3200" dirty="0"/>
              <a:t> </a:t>
            </a:r>
            <a:r>
              <a:rPr lang="en-US" altLang="vi-VN" sz="3200" dirty="0" err="1"/>
              <a:t>vời</a:t>
            </a:r>
            <a:r>
              <a:rPr lang="en-US" altLang="vi-VN" sz="3200" dirty="0"/>
              <a:t>,</a:t>
            </a:r>
          </a:p>
          <a:p>
            <a:pPr>
              <a:spcBef>
                <a:spcPct val="0"/>
              </a:spcBef>
              <a:buFontTx/>
              <a:buNone/>
            </a:pPr>
            <a:r>
              <a:rPr lang="vi-VN" altLang="vi-VN" sz="3200" dirty="0"/>
              <a:t>Khuôn trăng đầy đặn nét ngài nở nang.</a:t>
            </a:r>
          </a:p>
          <a:p>
            <a:pPr>
              <a:spcBef>
                <a:spcPct val="0"/>
              </a:spcBef>
              <a:buFontTx/>
              <a:buNone/>
            </a:pPr>
            <a:r>
              <a:rPr lang="vi-VN" altLang="vi-VN" sz="3200" dirty="0"/>
              <a:t>    Hoa cười ngọc thốt đoan trang,</a:t>
            </a:r>
          </a:p>
          <a:p>
            <a:pPr>
              <a:spcBef>
                <a:spcPct val="0"/>
              </a:spcBef>
              <a:buFontTx/>
              <a:buNone/>
            </a:pPr>
            <a:r>
              <a:rPr lang="vi-VN" altLang="vi-VN" sz="3200" dirty="0"/>
              <a:t>Mây thua nước tóc tuyết nhường màu da.</a:t>
            </a:r>
          </a:p>
          <a:p>
            <a:pPr>
              <a:spcBef>
                <a:spcPct val="0"/>
              </a:spcBef>
              <a:buFontTx/>
              <a:buNone/>
            </a:pPr>
            <a:r>
              <a:rPr lang="en-US" altLang="vi-VN" sz="3200" dirty="0"/>
              <a:t>    </a:t>
            </a:r>
            <a:r>
              <a:rPr lang="en-US" altLang="vi-VN" sz="3200" dirty="0" err="1"/>
              <a:t>Kiều</a:t>
            </a:r>
            <a:r>
              <a:rPr lang="en-US" altLang="vi-VN" sz="3200" dirty="0"/>
              <a:t> </a:t>
            </a:r>
            <a:r>
              <a:rPr lang="en-US" altLang="vi-VN" sz="3200" dirty="0" err="1"/>
              <a:t>càng</a:t>
            </a:r>
            <a:r>
              <a:rPr lang="en-US" altLang="vi-VN" sz="3200" dirty="0"/>
              <a:t> </a:t>
            </a:r>
            <a:r>
              <a:rPr lang="en-US" altLang="vi-VN" sz="3200" dirty="0" err="1"/>
              <a:t>sắc</a:t>
            </a:r>
            <a:r>
              <a:rPr lang="en-US" altLang="vi-VN" sz="3200" dirty="0"/>
              <a:t> </a:t>
            </a:r>
            <a:r>
              <a:rPr lang="en-US" altLang="vi-VN" sz="3200" dirty="0" err="1"/>
              <a:t>sảo</a:t>
            </a:r>
            <a:r>
              <a:rPr lang="en-US" altLang="vi-VN" sz="3200" dirty="0"/>
              <a:t> </a:t>
            </a:r>
            <a:r>
              <a:rPr lang="en-US" altLang="vi-VN" sz="3200" dirty="0" err="1"/>
              <a:t>mặn</a:t>
            </a:r>
            <a:r>
              <a:rPr lang="en-US" altLang="vi-VN" sz="3200" dirty="0"/>
              <a:t> </a:t>
            </a:r>
            <a:r>
              <a:rPr lang="en-US" altLang="vi-VN" sz="3200" dirty="0" err="1"/>
              <a:t>mà</a:t>
            </a:r>
            <a:r>
              <a:rPr lang="en-US" altLang="vi-VN" sz="3200" dirty="0"/>
              <a:t>,</a:t>
            </a:r>
          </a:p>
          <a:p>
            <a:pPr>
              <a:spcBef>
                <a:spcPct val="0"/>
              </a:spcBef>
              <a:buFontTx/>
              <a:buNone/>
            </a:pPr>
            <a:r>
              <a:rPr lang="vi-VN" altLang="vi-VN" sz="3200" dirty="0"/>
              <a:t>So bề tài sắc lại là phần hơn:</a:t>
            </a:r>
          </a:p>
          <a:p>
            <a:pPr>
              <a:spcBef>
                <a:spcPct val="0"/>
              </a:spcBef>
              <a:buFontTx/>
              <a:buNone/>
            </a:pPr>
            <a:r>
              <a:rPr lang="vi-VN" altLang="vi-VN" sz="3200" dirty="0"/>
              <a:t>    Làn thu thuỷ nét xuân sơn,</a:t>
            </a:r>
          </a:p>
          <a:p>
            <a:pPr>
              <a:spcBef>
                <a:spcPct val="0"/>
              </a:spcBef>
              <a:buFontTx/>
              <a:buNone/>
            </a:pPr>
            <a:r>
              <a:rPr lang="en-US" altLang="vi-VN" sz="3200" dirty="0" err="1"/>
              <a:t>Hoa</a:t>
            </a:r>
            <a:r>
              <a:rPr lang="en-US" altLang="vi-VN" sz="3200" dirty="0"/>
              <a:t> </a:t>
            </a:r>
            <a:r>
              <a:rPr lang="en-US" altLang="vi-VN" sz="3200" dirty="0" err="1"/>
              <a:t>ghen</a:t>
            </a:r>
            <a:r>
              <a:rPr lang="en-US" altLang="vi-VN" sz="3200" dirty="0"/>
              <a:t> </a:t>
            </a:r>
            <a:r>
              <a:rPr lang="en-US" altLang="vi-VN" sz="3200" dirty="0" err="1"/>
              <a:t>thua</a:t>
            </a:r>
            <a:r>
              <a:rPr lang="en-US" altLang="vi-VN" sz="3200" dirty="0"/>
              <a:t> </a:t>
            </a:r>
            <a:r>
              <a:rPr lang="en-US" altLang="vi-VN" sz="3200" dirty="0" err="1"/>
              <a:t>thắm</a:t>
            </a:r>
            <a:r>
              <a:rPr lang="en-US" altLang="vi-VN" sz="3200" dirty="0"/>
              <a:t> </a:t>
            </a:r>
            <a:r>
              <a:rPr lang="en-US" altLang="vi-VN" sz="3200" dirty="0" err="1"/>
              <a:t>liễu</a:t>
            </a:r>
            <a:r>
              <a:rPr lang="en-US" altLang="vi-VN" sz="3200" dirty="0"/>
              <a:t> </a:t>
            </a:r>
            <a:r>
              <a:rPr lang="en-US" altLang="vi-VN" sz="3200" dirty="0" err="1"/>
              <a:t>hờn</a:t>
            </a:r>
            <a:r>
              <a:rPr lang="en-US" altLang="vi-VN" sz="3200" dirty="0"/>
              <a:t> </a:t>
            </a:r>
            <a:r>
              <a:rPr lang="en-US" altLang="vi-VN" sz="3200" dirty="0" err="1"/>
              <a:t>kém</a:t>
            </a:r>
            <a:r>
              <a:rPr lang="en-US" altLang="vi-VN" sz="3200" dirty="0"/>
              <a:t> </a:t>
            </a:r>
            <a:r>
              <a:rPr lang="en-US" altLang="vi-VN" sz="3200" dirty="0" err="1"/>
              <a:t>xanh</a:t>
            </a:r>
            <a:r>
              <a:rPr lang="en-US" altLang="vi-VN" sz="3200" dirty="0"/>
              <a:t>.</a:t>
            </a:r>
            <a:endParaRPr lang="en-US" altLang="vi-VN" sz="3200" b="1" i="1" dirty="0"/>
          </a:p>
          <a:p>
            <a:pPr>
              <a:spcBef>
                <a:spcPct val="0"/>
              </a:spcBef>
              <a:buFontTx/>
              <a:buNone/>
            </a:pPr>
            <a:r>
              <a:rPr lang="en-US" altLang="vi-VN" sz="3600" i="1" dirty="0"/>
              <a:t>	</a:t>
            </a:r>
            <a:r>
              <a:rPr lang="en-US" altLang="vi-VN" sz="2800" i="1" dirty="0"/>
              <a:t>(</a:t>
            </a:r>
            <a:r>
              <a:rPr lang="en-US" altLang="vi-VN" sz="2800" i="1" dirty="0" err="1"/>
              <a:t>Truyện</a:t>
            </a:r>
            <a:r>
              <a:rPr lang="en-US" altLang="vi-VN" sz="2800" i="1" dirty="0"/>
              <a:t> </a:t>
            </a:r>
            <a:r>
              <a:rPr lang="en-US" altLang="vi-VN" sz="2800" i="1" dirty="0" err="1"/>
              <a:t>Kiều</a:t>
            </a:r>
            <a:r>
              <a:rPr lang="en-US" altLang="vi-VN" sz="2800" i="1" dirty="0"/>
              <a:t> – </a:t>
            </a:r>
            <a:r>
              <a:rPr lang="en-US" altLang="vi-VN" sz="2800" dirty="0" err="1"/>
              <a:t>Nguyễn</a:t>
            </a:r>
            <a:r>
              <a:rPr lang="en-US" altLang="vi-VN" sz="2800" dirty="0"/>
              <a:t> Du</a:t>
            </a:r>
            <a:r>
              <a:rPr lang="en-US" altLang="vi-VN" sz="2800" i="1" dirty="0"/>
              <a:t>)</a:t>
            </a:r>
          </a:p>
        </p:txBody>
      </p:sp>
      <p:sp>
        <p:nvSpPr>
          <p:cNvPr id="41988" name="Line 4"/>
          <p:cNvSpPr>
            <a:spLocks noChangeShapeType="1"/>
          </p:cNvSpPr>
          <p:nvPr/>
        </p:nvSpPr>
        <p:spPr bwMode="auto">
          <a:xfrm>
            <a:off x="547076" y="2362200"/>
            <a:ext cx="6934200"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592"/>
          </a:p>
        </p:txBody>
      </p:sp>
      <p:sp>
        <p:nvSpPr>
          <p:cNvPr id="41989" name="Line 5"/>
          <p:cNvSpPr>
            <a:spLocks noChangeShapeType="1"/>
          </p:cNvSpPr>
          <p:nvPr/>
        </p:nvSpPr>
        <p:spPr bwMode="auto">
          <a:xfrm>
            <a:off x="1041400" y="2817206"/>
            <a:ext cx="3352801" cy="1"/>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592"/>
          </a:p>
        </p:txBody>
      </p:sp>
      <p:sp>
        <p:nvSpPr>
          <p:cNvPr id="41992" name="Line 8"/>
          <p:cNvSpPr>
            <a:spLocks noChangeShapeType="1"/>
          </p:cNvSpPr>
          <p:nvPr/>
        </p:nvSpPr>
        <p:spPr bwMode="auto">
          <a:xfrm>
            <a:off x="1041400" y="4800600"/>
            <a:ext cx="4953000"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592"/>
          </a:p>
        </p:txBody>
      </p:sp>
      <p:sp>
        <p:nvSpPr>
          <p:cNvPr id="41993" name="Line 9"/>
          <p:cNvSpPr>
            <a:spLocks noChangeShapeType="1"/>
          </p:cNvSpPr>
          <p:nvPr/>
        </p:nvSpPr>
        <p:spPr bwMode="auto">
          <a:xfrm flipV="1">
            <a:off x="547076" y="5229846"/>
            <a:ext cx="7261470" cy="27953"/>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592"/>
          </a:p>
        </p:txBody>
      </p:sp>
      <p:sp>
        <p:nvSpPr>
          <p:cNvPr id="10" name="Line 4"/>
          <p:cNvSpPr>
            <a:spLocks noChangeShapeType="1"/>
          </p:cNvSpPr>
          <p:nvPr/>
        </p:nvSpPr>
        <p:spPr bwMode="auto">
          <a:xfrm>
            <a:off x="547077" y="3352800"/>
            <a:ext cx="7504723"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vi-VN" sz="2592"/>
          </a:p>
        </p:txBody>
      </p:sp>
      <p:pic>
        <p:nvPicPr>
          <p:cNvPr id="1026" name="Picture 2" descr="Phân tích vẻ đẹp của Thúy Kiều trong đoạn trích chị em Thúy Kiều hay nhất –  3 bài văn mẫu ngắn gọn 2023">
            <a:extLst>
              <a:ext uri="{FF2B5EF4-FFF2-40B4-BE49-F238E27FC236}">
                <a16:creationId xmlns:a16="http://schemas.microsoft.com/office/drawing/2014/main" id="{8F7E2A43-29EF-3074-68BC-5138C35A5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963" y="989013"/>
            <a:ext cx="3040672" cy="541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387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1000" fill="hold"/>
                                        <p:tgtEl>
                                          <p:spTgt spid="41987"/>
                                        </p:tgtEl>
                                        <p:attrNameLst>
                                          <p:attrName>ppt_x</p:attrName>
                                        </p:attrNameLst>
                                      </p:cBhvr>
                                      <p:tavLst>
                                        <p:tav tm="0">
                                          <p:val>
                                            <p:strVal val="#ppt_x-.2"/>
                                          </p:val>
                                        </p:tav>
                                        <p:tav tm="100000">
                                          <p:val>
                                            <p:strVal val="#ppt_x"/>
                                          </p:val>
                                        </p:tav>
                                      </p:tavLst>
                                    </p:anim>
                                    <p:anim calcmode="lin" valueType="num">
                                      <p:cBhvr>
                                        <p:cTn id="8" dur="1000" fill="hold"/>
                                        <p:tgtEl>
                                          <p:spTgt spid="41987"/>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98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41988"/>
                                        </p:tgtEl>
                                        <p:attrNameLst>
                                          <p:attrName>style.visibility</p:attrName>
                                        </p:attrNameLst>
                                      </p:cBhvr>
                                      <p:to>
                                        <p:strVal val="visible"/>
                                      </p:to>
                                    </p:set>
                                    <p:animEffect transition="in" filter="blinds(horizontal)">
                                      <p:cBhvr>
                                        <p:cTn id="14" dur="500"/>
                                        <p:tgtEl>
                                          <p:spTgt spid="41988"/>
                                        </p:tgtEl>
                                      </p:cBhvr>
                                    </p:animEffect>
                                  </p:childTnLst>
                                </p:cTn>
                              </p:par>
                            </p:childTnLst>
                          </p:cTn>
                        </p:par>
                        <p:par>
                          <p:cTn id="15" fill="hold" nodeType="afterGroup">
                            <p:stCondLst>
                              <p:cond delay="500"/>
                            </p:stCondLst>
                            <p:childTnLst>
                              <p:par>
                                <p:cTn id="16" presetID="3" presetClass="entr" presetSubtype="10" fill="hold" nodeType="afterEffect">
                                  <p:stCondLst>
                                    <p:cond delay="0"/>
                                  </p:stCondLst>
                                  <p:childTnLst>
                                    <p:set>
                                      <p:cBhvr>
                                        <p:cTn id="17" dur="1" fill="hold">
                                          <p:stCondLst>
                                            <p:cond delay="0"/>
                                          </p:stCondLst>
                                        </p:cTn>
                                        <p:tgtEl>
                                          <p:spTgt spid="41989"/>
                                        </p:tgtEl>
                                        <p:attrNameLst>
                                          <p:attrName>style.visibility</p:attrName>
                                        </p:attrNameLst>
                                      </p:cBhvr>
                                      <p:to>
                                        <p:strVal val="visible"/>
                                      </p:to>
                                    </p:set>
                                    <p:animEffect transition="in" filter="blinds(horizontal)">
                                      <p:cBhvr>
                                        <p:cTn id="18" dur="500"/>
                                        <p:tgtEl>
                                          <p:spTgt spid="41989"/>
                                        </p:tgtEl>
                                      </p:cBhvr>
                                    </p:animEffect>
                                  </p:childTnLst>
                                </p:cTn>
                              </p:par>
                            </p:childTnLst>
                          </p:cTn>
                        </p:par>
                        <p:par>
                          <p:cTn id="19" fill="hold" nodeType="afterGroup">
                            <p:stCondLst>
                              <p:cond delay="1000"/>
                            </p:stCondLst>
                            <p:childTnLst>
                              <p:par>
                                <p:cTn id="20" presetID="3" presetClass="entr" presetSubtype="10" fill="hold" nodeType="afterEffect">
                                  <p:stCondLst>
                                    <p:cond delay="0"/>
                                  </p:stCondLst>
                                  <p:childTnLst>
                                    <p:set>
                                      <p:cBhvr>
                                        <p:cTn id="21" dur="1" fill="hold">
                                          <p:stCondLst>
                                            <p:cond delay="0"/>
                                          </p:stCondLst>
                                        </p:cTn>
                                        <p:tgtEl>
                                          <p:spTgt spid="41992"/>
                                        </p:tgtEl>
                                        <p:attrNameLst>
                                          <p:attrName>style.visibility</p:attrName>
                                        </p:attrNameLst>
                                      </p:cBhvr>
                                      <p:to>
                                        <p:strVal val="visible"/>
                                      </p:to>
                                    </p:set>
                                    <p:animEffect transition="in" filter="blinds(horizontal)">
                                      <p:cBhvr>
                                        <p:cTn id="22" dur="500"/>
                                        <p:tgtEl>
                                          <p:spTgt spid="41992"/>
                                        </p:tgtEl>
                                      </p:cBhvr>
                                    </p:animEffect>
                                  </p:childTnLst>
                                </p:cTn>
                              </p:par>
                            </p:childTnLst>
                          </p:cTn>
                        </p:par>
                        <p:par>
                          <p:cTn id="23" fill="hold" nodeType="afterGroup">
                            <p:stCondLst>
                              <p:cond delay="1500"/>
                            </p:stCondLst>
                            <p:childTnLst>
                              <p:par>
                                <p:cTn id="24" presetID="3" presetClass="entr" presetSubtype="10" fill="hold" nodeType="afterEffect">
                                  <p:stCondLst>
                                    <p:cond delay="0"/>
                                  </p:stCondLst>
                                  <p:childTnLst>
                                    <p:set>
                                      <p:cBhvr>
                                        <p:cTn id="25" dur="1" fill="hold">
                                          <p:stCondLst>
                                            <p:cond delay="0"/>
                                          </p:stCondLst>
                                        </p:cTn>
                                        <p:tgtEl>
                                          <p:spTgt spid="41993"/>
                                        </p:tgtEl>
                                        <p:attrNameLst>
                                          <p:attrName>style.visibility</p:attrName>
                                        </p:attrNameLst>
                                      </p:cBhvr>
                                      <p:to>
                                        <p:strVal val="visible"/>
                                      </p:to>
                                    </p:set>
                                    <p:animEffect transition="in" filter="blinds(horizontal)">
                                      <p:cBhvr>
                                        <p:cTn id="26" dur="500"/>
                                        <p:tgtEl>
                                          <p:spTgt spid="41993"/>
                                        </p:tgtEl>
                                      </p:cBhvr>
                                    </p:animEffect>
                                  </p:childTnLst>
                                </p:cTn>
                              </p:par>
                              <p:par>
                                <p:cTn id="27" presetID="3"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279400" y="457200"/>
            <a:ext cx="11099800" cy="304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496" tIns="59247" rIns="118496" bIns="59247">
            <a:spAutoFit/>
          </a:bodyPr>
          <a:lstStyle>
            <a:lvl1pPr defTabSz="866775">
              <a:spcBef>
                <a:spcPct val="20000"/>
              </a:spcBef>
              <a:buChar char="•"/>
              <a:defRPr sz="3800">
                <a:solidFill>
                  <a:schemeClr val="tx1"/>
                </a:solidFill>
                <a:latin typeface="Arial" panose="020B0604020202020204" pitchFamily="34" charset="0"/>
              </a:defRPr>
            </a:lvl1pPr>
            <a:lvl2pPr marL="742950" indent="-285750" defTabSz="866775">
              <a:spcBef>
                <a:spcPct val="20000"/>
              </a:spcBef>
              <a:buChar char="–"/>
              <a:defRPr sz="3500">
                <a:solidFill>
                  <a:schemeClr val="tx1"/>
                </a:solidFill>
                <a:latin typeface="Arial" panose="020B0604020202020204" pitchFamily="34" charset="0"/>
              </a:defRPr>
            </a:lvl2pPr>
            <a:lvl3pPr marL="1143000" indent="-228600" defTabSz="866775">
              <a:spcBef>
                <a:spcPct val="20000"/>
              </a:spcBef>
              <a:buChar char="•"/>
              <a:defRPr sz="2900">
                <a:solidFill>
                  <a:schemeClr val="tx1"/>
                </a:solidFill>
                <a:latin typeface="Arial" panose="020B0604020202020204" pitchFamily="34" charset="0"/>
              </a:defRPr>
            </a:lvl3pPr>
            <a:lvl4pPr marL="1600200" indent="-228600" defTabSz="866775">
              <a:spcBef>
                <a:spcPct val="20000"/>
              </a:spcBef>
              <a:buChar char="–"/>
              <a:defRPr sz="2400">
                <a:solidFill>
                  <a:schemeClr val="tx1"/>
                </a:solidFill>
                <a:latin typeface="Arial" panose="020B0604020202020204" pitchFamily="34" charset="0"/>
              </a:defRPr>
            </a:lvl4pPr>
            <a:lvl5pPr marL="2057400" indent="-228600" defTabSz="866775">
              <a:spcBef>
                <a:spcPct val="20000"/>
              </a:spcBef>
              <a:buChar char="»"/>
              <a:defRPr sz="2400">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9pPr>
          </a:lstStyle>
          <a:p>
            <a:pPr>
              <a:buNone/>
            </a:pPr>
            <a:r>
              <a:rPr lang="en-US" b="1" u="sng" dirty="0">
                <a:solidFill>
                  <a:srgbClr val="C00000"/>
                </a:solidFill>
                <a:effectLst>
                  <a:outerShdw blurRad="38100" dist="38100" dir="2700000" algn="tl">
                    <a:srgbClr val="000000">
                      <a:alpha val="43137"/>
                    </a:srgbClr>
                  </a:outerShdw>
                </a:effectLst>
              </a:rPr>
              <a:t>Bài </a:t>
            </a:r>
            <a:r>
              <a:rPr lang="en-US" b="1" u="sng" dirty="0" err="1">
                <a:solidFill>
                  <a:srgbClr val="C00000"/>
                </a:solidFill>
                <a:effectLst>
                  <a:outerShdw blurRad="38100" dist="38100" dir="2700000" algn="tl">
                    <a:srgbClr val="000000">
                      <a:alpha val="43137"/>
                    </a:srgbClr>
                  </a:outerShdw>
                </a:effectLst>
              </a:rPr>
              <a:t>tập</a:t>
            </a:r>
            <a:r>
              <a:rPr lang="en-US" b="1" u="sng" dirty="0" smtClean="0">
                <a:solidFill>
                  <a:srgbClr val="C00000"/>
                </a:solidFill>
                <a:effectLst>
                  <a:outerShdw blurRad="38100" dist="38100" dir="2700000" algn="tl">
                    <a:srgbClr val="000000">
                      <a:alpha val="43137"/>
                    </a:srgbClr>
                  </a:outerShdw>
                </a:effectLst>
              </a:rPr>
              <a:t>:</a:t>
            </a:r>
            <a:r>
              <a:rPr lang="en-US" b="1" dirty="0" smtClean="0">
                <a:solidFill>
                  <a:srgbClr val="0000CC"/>
                </a:solidFill>
              </a:rPr>
              <a:t> </a:t>
            </a:r>
            <a:r>
              <a:rPr lang="vi-VN" b="1" dirty="0" smtClean="0">
                <a:solidFill>
                  <a:srgbClr val="0000CC"/>
                </a:solidFill>
              </a:rPr>
              <a:t>Thêm </a:t>
            </a:r>
            <a:r>
              <a:rPr lang="vi-VN" b="1" dirty="0">
                <a:solidFill>
                  <a:srgbClr val="0000CC"/>
                </a:solidFill>
              </a:rPr>
              <a:t>yếu tố miêu tả hợp lí vào </a:t>
            </a:r>
            <a:r>
              <a:rPr lang="vi-VN" b="1" dirty="0" smtClean="0">
                <a:solidFill>
                  <a:srgbClr val="0000CC"/>
                </a:solidFill>
              </a:rPr>
              <a:t>đoạn </a:t>
            </a:r>
            <a:r>
              <a:rPr lang="vi-VN" b="1" dirty="0">
                <a:solidFill>
                  <a:srgbClr val="0000CC"/>
                </a:solidFill>
              </a:rPr>
              <a:t>văn tự sự sau:</a:t>
            </a:r>
            <a:br>
              <a:rPr lang="vi-VN" b="1" dirty="0">
                <a:solidFill>
                  <a:srgbClr val="0000CC"/>
                </a:solidFill>
              </a:rPr>
            </a:br>
            <a:r>
              <a:rPr lang="vi-VN" dirty="0"/>
              <a:t>     </a:t>
            </a:r>
            <a:r>
              <a:rPr lang="vi-VN" i="1" dirty="0"/>
              <a:t>Nhân dịp thành lập trường, em có dịp về thăm trường cũ. Em đi tham quan các lớp học và thấy trường đã có nhiều đổi </a:t>
            </a:r>
            <a:r>
              <a:rPr lang="vi-VN" i="1" dirty="0" smtClean="0"/>
              <a:t>thay</a:t>
            </a:r>
            <a:r>
              <a:rPr lang="vi-VN" i="1" smtClean="0"/>
              <a:t>… </a:t>
            </a:r>
            <a:endParaRPr lang="en-US" i="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amond(in)">
                                      <p:cBhvr>
                                        <p:cTn id="7"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16063" y="434975"/>
            <a:ext cx="7870825"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2405" tIns="56202" rIns="112405" bIns="56202">
            <a:spAutoFit/>
          </a:bodyPr>
          <a:lstStyle>
            <a:lvl1pPr defTabSz="866775" eaLnBrk="0" hangingPunct="0">
              <a:defRPr sz="2000">
                <a:solidFill>
                  <a:schemeClr val="tx1"/>
                </a:solidFill>
                <a:latin typeface="Arial" panose="020B0604020202020204" pitchFamily="34" charset="0"/>
              </a:defRPr>
            </a:lvl1pPr>
            <a:lvl2pPr marL="742950" indent="-285750" defTabSz="866775" eaLnBrk="0" hangingPunct="0">
              <a:defRPr sz="2000">
                <a:solidFill>
                  <a:schemeClr val="tx1"/>
                </a:solidFill>
                <a:latin typeface="Arial" panose="020B0604020202020204" pitchFamily="34" charset="0"/>
              </a:defRPr>
            </a:lvl2pPr>
            <a:lvl3pPr marL="1143000" indent="-228600" defTabSz="866775" eaLnBrk="0" hangingPunct="0">
              <a:defRPr sz="2000">
                <a:solidFill>
                  <a:schemeClr val="tx1"/>
                </a:solidFill>
                <a:latin typeface="Arial" panose="020B0604020202020204" pitchFamily="34" charset="0"/>
              </a:defRPr>
            </a:lvl3pPr>
            <a:lvl4pPr marL="1600200" indent="-228600" defTabSz="866775" eaLnBrk="0" hangingPunct="0">
              <a:defRPr sz="2000">
                <a:solidFill>
                  <a:schemeClr val="tx1"/>
                </a:solidFill>
                <a:latin typeface="Arial" panose="020B0604020202020204" pitchFamily="34" charset="0"/>
              </a:defRPr>
            </a:lvl4pPr>
            <a:lvl5pPr marL="2057400" indent="-228600" defTabSz="866775" eaLnBrk="0" hangingPunct="0">
              <a:defRPr sz="2000">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defRPr/>
            </a:pPr>
            <a:endParaRPr lang="vi-VN" altLang="vi-VN" sz="2204">
              <a:latin typeface="Comic Sans MS" panose="030F0702030302020204" pitchFamily="66" charset="0"/>
            </a:endParaRPr>
          </a:p>
        </p:txBody>
      </p:sp>
      <p:sp>
        <p:nvSpPr>
          <p:cNvPr id="4099" name="Text Box 3"/>
          <p:cNvSpPr txBox="1">
            <a:spLocks noChangeArrowheads="1"/>
          </p:cNvSpPr>
          <p:nvPr/>
        </p:nvSpPr>
        <p:spPr bwMode="auto">
          <a:xfrm>
            <a:off x="127000" y="152400"/>
            <a:ext cx="11125200" cy="613053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2405" tIns="56202" rIns="112405" bIns="56202">
            <a:spAutoFit/>
          </a:bodyPr>
          <a:lstStyle>
            <a:lvl1pPr defTabSz="866775">
              <a:spcBef>
                <a:spcPct val="20000"/>
              </a:spcBef>
              <a:buChar char="•"/>
              <a:defRPr sz="3800">
                <a:solidFill>
                  <a:schemeClr val="tx1"/>
                </a:solidFill>
                <a:latin typeface="Arial" panose="020B0604020202020204" pitchFamily="34" charset="0"/>
              </a:defRPr>
            </a:lvl1pPr>
            <a:lvl2pPr marL="742950" indent="-285750" defTabSz="866775">
              <a:spcBef>
                <a:spcPct val="20000"/>
              </a:spcBef>
              <a:buChar char="–"/>
              <a:defRPr sz="3500">
                <a:solidFill>
                  <a:schemeClr val="tx1"/>
                </a:solidFill>
                <a:latin typeface="Arial" panose="020B0604020202020204" pitchFamily="34" charset="0"/>
              </a:defRPr>
            </a:lvl2pPr>
            <a:lvl3pPr marL="1143000" indent="-228600" defTabSz="866775">
              <a:spcBef>
                <a:spcPct val="20000"/>
              </a:spcBef>
              <a:buChar char="•"/>
              <a:defRPr sz="2900">
                <a:solidFill>
                  <a:schemeClr val="tx1"/>
                </a:solidFill>
                <a:latin typeface="Arial" panose="020B0604020202020204" pitchFamily="34" charset="0"/>
              </a:defRPr>
            </a:lvl3pPr>
            <a:lvl4pPr marL="1600200" indent="-228600" defTabSz="866775">
              <a:spcBef>
                <a:spcPct val="20000"/>
              </a:spcBef>
              <a:buChar char="–"/>
              <a:defRPr sz="2400">
                <a:solidFill>
                  <a:schemeClr val="tx1"/>
                </a:solidFill>
                <a:latin typeface="Arial" panose="020B0604020202020204" pitchFamily="34" charset="0"/>
              </a:defRPr>
            </a:lvl4pPr>
            <a:lvl5pPr marL="2057400" indent="-228600" defTabSz="866775">
              <a:spcBef>
                <a:spcPct val="20000"/>
              </a:spcBef>
              <a:buChar char="»"/>
              <a:defRPr sz="2400">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9pPr>
          </a:lstStyle>
          <a:p>
            <a:pPr algn="just">
              <a:spcBef>
                <a:spcPct val="0"/>
              </a:spcBef>
              <a:buFontTx/>
              <a:buNone/>
            </a:pPr>
            <a:r>
              <a:rPr lang="en-US" altLang="vi-VN" sz="2000" i="1" dirty="0">
                <a:latin typeface=".VnArial" panose="020B7200000000000000" pitchFamily="34" charset="0"/>
              </a:rPr>
              <a:t>	</a:t>
            </a:r>
            <a:r>
              <a:rPr lang="vi-VN" altLang="vi-VN" sz="2300" i="1" dirty="0"/>
              <a:t>Vua Quang Trung lại truyền lấy sáu chục tấm ván, cứ ghép liền ba tấm làm một bức, bên ngoài lấy rơm dấp nước phủ kín, tất cả là hai </a:t>
            </a:r>
            <a:r>
              <a:rPr lang="vi-VN" altLang="vi-VN" sz="2300" i="1" dirty="0" smtClean="0"/>
              <a:t>mươi </a:t>
            </a:r>
            <a:r>
              <a:rPr lang="vi-VN" altLang="vi-VN" sz="2300" i="1" dirty="0"/>
              <a:t>bức. Đoạn kén hạng lính khoẻ mạnh, cứ mười người khênh một bức, lưng giắt dao ngắn, hai mươi người khác đều cầm binh khí theo sau, dàn thành trận chữ “nhất”, vua Quang Trung cưỡi voi đi đốc thúc, mờ sáng ngày mùng 5 tiến sát đồn Ngọc Hồi. Quân Thanh nổ súng bắn ra, chẳng trúng người nào cả. Nhân có gió bắc, quân Thanh bèn dùng ống phun khói lửa ra, khói toả mù trời, cách gang tấc không thấy gì, hòng làm cho quân Nam rối loạn. Không ngờ trong chốc lát trời bỗng trở gió nam, thành ra quân Thanh lại tự làm hại mình. </a:t>
            </a:r>
          </a:p>
          <a:p>
            <a:pPr algn="just">
              <a:spcBef>
                <a:spcPct val="0"/>
              </a:spcBef>
              <a:buFontTx/>
              <a:buNone/>
            </a:pPr>
            <a:r>
              <a:rPr lang="vi-VN" altLang="vi-VN" sz="2300" i="1" dirty="0"/>
              <a:t>	Vua Quang Trung liền gấp rút sai đội khiêng ván vừa che vừa xông thẳng lên trước. Khi gươm giáo của hai bên đã chạm nhau thì quăng ván xuống đất, ai nấy cầm dao ngắn chém bừa, những người cầm binh khí theo sau cũng nhất tề xông tới mà đánh.</a:t>
            </a:r>
          </a:p>
          <a:p>
            <a:pPr algn="just">
              <a:spcBef>
                <a:spcPct val="0"/>
              </a:spcBef>
              <a:buFontTx/>
              <a:buNone/>
            </a:pPr>
            <a:r>
              <a:rPr lang="vi-VN" altLang="vi-VN" sz="2300" i="1" dirty="0"/>
              <a:t>	Quân Thanh chống không nổi, bỏ chạy tán loạn giày xéo lên nhau mà chết. Tên Thái thú Điền Châu là Sầm Nghi Đống tự thắt cổ chết. Quân Tây Sơn thừa thế chém giết lung tung thây nằm đầy đồng, máu chảy thành suối, quân Thanh đại bại. </a:t>
            </a:r>
          </a:p>
          <a:p>
            <a:pPr algn="just">
              <a:spcBef>
                <a:spcPct val="0"/>
              </a:spcBef>
              <a:buFontTx/>
              <a:buNone/>
            </a:pPr>
            <a:r>
              <a:rPr lang="en-US" altLang="vi-VN" sz="2300" i="1" dirty="0"/>
              <a:t>			               				</a:t>
            </a:r>
            <a:r>
              <a:rPr lang="en-US" altLang="vi-VN" sz="2000" i="1" dirty="0"/>
              <a:t> (</a:t>
            </a:r>
            <a:r>
              <a:rPr lang="en-US" altLang="vi-VN" sz="2000" i="1" dirty="0" err="1"/>
              <a:t>Hoàng</a:t>
            </a:r>
            <a:r>
              <a:rPr lang="en-US" altLang="vi-VN" sz="2000" i="1" dirty="0"/>
              <a:t> Lê </a:t>
            </a:r>
            <a:r>
              <a:rPr lang="en-US" altLang="vi-VN" sz="2000" i="1" dirty="0" err="1"/>
              <a:t>nhất</a:t>
            </a:r>
            <a:r>
              <a:rPr lang="en-US" altLang="vi-VN" sz="2000" i="1" dirty="0"/>
              <a:t> </a:t>
            </a:r>
            <a:r>
              <a:rPr lang="en-US" altLang="vi-VN" sz="2000" i="1" dirty="0" err="1"/>
              <a:t>thống</a:t>
            </a:r>
            <a:r>
              <a:rPr lang="en-US" altLang="vi-VN" sz="2000" i="1" dirty="0"/>
              <a:t> </a:t>
            </a:r>
            <a:r>
              <a:rPr lang="en-US" altLang="vi-VN" sz="2000" i="1" dirty="0" err="1"/>
              <a:t>chí</a:t>
            </a:r>
            <a:r>
              <a:rPr lang="en-US" altLang="vi-VN" sz="2000" i="1" dirty="0"/>
              <a:t>)</a:t>
            </a:r>
          </a:p>
        </p:txBody>
      </p:sp>
    </p:spTree>
    <p:extLst>
      <p:ext uri="{BB962C8B-B14F-4D97-AF65-F5344CB8AC3E}">
        <p14:creationId xmlns:p14="http://schemas.microsoft.com/office/powerpoint/2010/main" val="2689763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377">
                                          <p:stCondLst>
                                            <p:cond delay="0"/>
                                          </p:stCondLst>
                                        </p:cTn>
                                        <p:tgtEl>
                                          <p:spTgt spid="4099"/>
                                        </p:tgtEl>
                                      </p:cBhvr>
                                    </p:animEffect>
                                    <p:anim calcmode="lin" valueType="num">
                                      <p:cBhvr>
                                        <p:cTn id="8" dur="1184"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4099"/>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4099"/>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4099"/>
                                        </p:tgtEl>
                                        <p:attrNameLst>
                                          <p:attrName>ppt_y</p:attrName>
                                        </p:attrNameLst>
                                      </p:cBhvr>
                                      <p:tavLst>
                                        <p:tav tm="0" fmla="#ppt_y-sin(pi*$)/81">
                                          <p:val>
                                            <p:fltVal val="0"/>
                                          </p:val>
                                        </p:tav>
                                        <p:tav tm="100000">
                                          <p:val>
                                            <p:fltVal val="1"/>
                                          </p:val>
                                        </p:tav>
                                      </p:tavLst>
                                    </p:anim>
                                    <p:animScale>
                                      <p:cBhvr>
                                        <p:cTn id="13" dur="17">
                                          <p:stCondLst>
                                            <p:cond delay="423"/>
                                          </p:stCondLst>
                                        </p:cTn>
                                        <p:tgtEl>
                                          <p:spTgt spid="4099"/>
                                        </p:tgtEl>
                                      </p:cBhvr>
                                      <p:to x="100000" y="60000"/>
                                    </p:animScale>
                                    <p:animScale>
                                      <p:cBhvr>
                                        <p:cTn id="14" dur="108" decel="50000">
                                          <p:stCondLst>
                                            <p:cond delay="439"/>
                                          </p:stCondLst>
                                        </p:cTn>
                                        <p:tgtEl>
                                          <p:spTgt spid="4099"/>
                                        </p:tgtEl>
                                      </p:cBhvr>
                                      <p:to x="100000" y="100000"/>
                                    </p:animScale>
                                    <p:animScale>
                                      <p:cBhvr>
                                        <p:cTn id="15" dur="17">
                                          <p:stCondLst>
                                            <p:cond delay="853"/>
                                          </p:stCondLst>
                                        </p:cTn>
                                        <p:tgtEl>
                                          <p:spTgt spid="4099"/>
                                        </p:tgtEl>
                                      </p:cBhvr>
                                      <p:to x="100000" y="80000"/>
                                    </p:animScale>
                                    <p:animScale>
                                      <p:cBhvr>
                                        <p:cTn id="16" dur="108" decel="50000">
                                          <p:stCondLst>
                                            <p:cond delay="870"/>
                                          </p:stCondLst>
                                        </p:cTn>
                                        <p:tgtEl>
                                          <p:spTgt spid="4099"/>
                                        </p:tgtEl>
                                      </p:cBhvr>
                                      <p:to x="100000" y="100000"/>
                                    </p:animScale>
                                    <p:animScale>
                                      <p:cBhvr>
                                        <p:cTn id="17" dur="17">
                                          <p:stCondLst>
                                            <p:cond delay="1067"/>
                                          </p:stCondLst>
                                        </p:cTn>
                                        <p:tgtEl>
                                          <p:spTgt spid="4099"/>
                                        </p:tgtEl>
                                      </p:cBhvr>
                                      <p:to x="100000" y="90000"/>
                                    </p:animScale>
                                    <p:animScale>
                                      <p:cBhvr>
                                        <p:cTn id="18" dur="108" decel="50000">
                                          <p:stCondLst>
                                            <p:cond delay="1084"/>
                                          </p:stCondLst>
                                        </p:cTn>
                                        <p:tgtEl>
                                          <p:spTgt spid="4099"/>
                                        </p:tgtEl>
                                      </p:cBhvr>
                                      <p:to x="100000" y="100000"/>
                                    </p:animScale>
                                    <p:animScale>
                                      <p:cBhvr>
                                        <p:cTn id="19" dur="17">
                                          <p:stCondLst>
                                            <p:cond delay="1175"/>
                                          </p:stCondLst>
                                        </p:cTn>
                                        <p:tgtEl>
                                          <p:spTgt spid="4099"/>
                                        </p:tgtEl>
                                      </p:cBhvr>
                                      <p:to x="100000" y="95000"/>
                                    </p:animScale>
                                    <p:animScale>
                                      <p:cBhvr>
                                        <p:cTn id="20" dur="108" decel="50000">
                                          <p:stCondLst>
                                            <p:cond delay="1192"/>
                                          </p:stCondLst>
                                        </p:cTn>
                                        <p:tgtEl>
                                          <p:spTgt spid="40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16063" y="434975"/>
            <a:ext cx="7870825"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2405" tIns="56202" rIns="112405" bIns="56202">
            <a:spAutoFit/>
          </a:bodyPr>
          <a:lstStyle>
            <a:lvl1pPr defTabSz="866775" eaLnBrk="0" hangingPunct="0">
              <a:defRPr sz="2000">
                <a:solidFill>
                  <a:schemeClr val="tx1"/>
                </a:solidFill>
                <a:latin typeface="Arial" panose="020B0604020202020204" pitchFamily="34" charset="0"/>
              </a:defRPr>
            </a:lvl1pPr>
            <a:lvl2pPr marL="742950" indent="-285750" defTabSz="866775" eaLnBrk="0" hangingPunct="0">
              <a:defRPr sz="2000">
                <a:solidFill>
                  <a:schemeClr val="tx1"/>
                </a:solidFill>
                <a:latin typeface="Arial" panose="020B0604020202020204" pitchFamily="34" charset="0"/>
              </a:defRPr>
            </a:lvl2pPr>
            <a:lvl3pPr marL="1143000" indent="-228600" defTabSz="866775" eaLnBrk="0" hangingPunct="0">
              <a:defRPr sz="2000">
                <a:solidFill>
                  <a:schemeClr val="tx1"/>
                </a:solidFill>
                <a:latin typeface="Arial" panose="020B0604020202020204" pitchFamily="34" charset="0"/>
              </a:defRPr>
            </a:lvl3pPr>
            <a:lvl4pPr marL="1600200" indent="-228600" defTabSz="866775" eaLnBrk="0" hangingPunct="0">
              <a:defRPr sz="2000">
                <a:solidFill>
                  <a:schemeClr val="tx1"/>
                </a:solidFill>
                <a:latin typeface="Arial" panose="020B0604020202020204" pitchFamily="34" charset="0"/>
              </a:defRPr>
            </a:lvl4pPr>
            <a:lvl5pPr marL="2057400" indent="-228600" defTabSz="866775" eaLnBrk="0" hangingPunct="0">
              <a:defRPr sz="2000">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defRPr/>
            </a:pPr>
            <a:endParaRPr lang="vi-VN" altLang="vi-VN" sz="2204">
              <a:latin typeface="Comic Sans MS" panose="030F0702030302020204" pitchFamily="66" charset="0"/>
            </a:endParaRPr>
          </a:p>
        </p:txBody>
      </p:sp>
      <p:sp>
        <p:nvSpPr>
          <p:cNvPr id="4099" name="Text Box 3"/>
          <p:cNvSpPr txBox="1">
            <a:spLocks noChangeArrowheads="1"/>
          </p:cNvSpPr>
          <p:nvPr/>
        </p:nvSpPr>
        <p:spPr bwMode="auto">
          <a:xfrm>
            <a:off x="127000" y="152400"/>
            <a:ext cx="11125200" cy="648447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2405" tIns="56202" rIns="112405" bIns="56202">
            <a:spAutoFit/>
          </a:bodyPr>
          <a:lstStyle>
            <a:lvl1pPr defTabSz="866775">
              <a:spcBef>
                <a:spcPct val="20000"/>
              </a:spcBef>
              <a:buChar char="•"/>
              <a:defRPr sz="3800">
                <a:solidFill>
                  <a:schemeClr val="tx1"/>
                </a:solidFill>
                <a:latin typeface="Arial" panose="020B0604020202020204" pitchFamily="34" charset="0"/>
              </a:defRPr>
            </a:lvl1pPr>
            <a:lvl2pPr marL="742950" indent="-285750" defTabSz="866775">
              <a:spcBef>
                <a:spcPct val="20000"/>
              </a:spcBef>
              <a:buChar char="–"/>
              <a:defRPr sz="3500">
                <a:solidFill>
                  <a:schemeClr val="tx1"/>
                </a:solidFill>
                <a:latin typeface="Arial" panose="020B0604020202020204" pitchFamily="34" charset="0"/>
              </a:defRPr>
            </a:lvl2pPr>
            <a:lvl3pPr marL="1143000" indent="-228600" defTabSz="866775">
              <a:spcBef>
                <a:spcPct val="20000"/>
              </a:spcBef>
              <a:buChar char="•"/>
              <a:defRPr sz="2900">
                <a:solidFill>
                  <a:schemeClr val="tx1"/>
                </a:solidFill>
                <a:latin typeface="Arial" panose="020B0604020202020204" pitchFamily="34" charset="0"/>
              </a:defRPr>
            </a:lvl3pPr>
            <a:lvl4pPr marL="1600200" indent="-228600" defTabSz="866775">
              <a:spcBef>
                <a:spcPct val="20000"/>
              </a:spcBef>
              <a:buChar char="–"/>
              <a:defRPr sz="2400">
                <a:solidFill>
                  <a:schemeClr val="tx1"/>
                </a:solidFill>
                <a:latin typeface="Arial" panose="020B0604020202020204" pitchFamily="34" charset="0"/>
              </a:defRPr>
            </a:lvl4pPr>
            <a:lvl5pPr marL="2057400" indent="-228600" defTabSz="866775">
              <a:spcBef>
                <a:spcPct val="20000"/>
              </a:spcBef>
              <a:buChar char="»"/>
              <a:defRPr sz="2400">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9pPr>
          </a:lstStyle>
          <a:p>
            <a:pPr algn="just">
              <a:spcBef>
                <a:spcPct val="0"/>
              </a:spcBef>
              <a:buFontTx/>
              <a:buNone/>
            </a:pPr>
            <a:r>
              <a:rPr lang="en-US" altLang="vi-VN" sz="2000" i="1" dirty="0">
                <a:latin typeface=".VnArial" panose="020B7200000000000000" pitchFamily="34" charset="0"/>
              </a:rPr>
              <a:t>	</a:t>
            </a:r>
            <a:r>
              <a:rPr lang="vi-VN" altLang="vi-VN" sz="2300" i="1" dirty="0"/>
              <a:t>Vua Quang Trung lại truyền lấy sáu chục tấm ván, cứ ghép liền ba tấm làm một bức, bên ngoài </a:t>
            </a:r>
            <a:r>
              <a:rPr lang="vi-VN" altLang="vi-VN" sz="2300" b="1" i="1" dirty="0"/>
              <a:t>lấy rơm dấp nước phủ kín</a:t>
            </a:r>
            <a:r>
              <a:rPr lang="vi-VN" altLang="vi-VN" sz="2300" i="1" dirty="0"/>
              <a:t>, tất cả là hai </a:t>
            </a:r>
            <a:r>
              <a:rPr lang="vi-VN" altLang="vi-VN" sz="2300" i="1" dirty="0" smtClean="0"/>
              <a:t>mươi </a:t>
            </a:r>
            <a:r>
              <a:rPr lang="vi-VN" altLang="vi-VN" sz="2300" i="1" dirty="0"/>
              <a:t>bức. Đoạn kén hạng lính khoẻ mạnh, cứ mười người khênh một bức, lưng giắt dao ngắn, hai mươi người khác đều cầm binh khí theo sau, </a:t>
            </a:r>
            <a:r>
              <a:rPr lang="vi-VN" altLang="vi-VN" sz="2300" b="1" i="1" dirty="0"/>
              <a:t>dàn thành trận chữ “nhất”, </a:t>
            </a:r>
            <a:r>
              <a:rPr lang="vi-VN" altLang="vi-VN" sz="2300" i="1" dirty="0"/>
              <a:t>vua Quang Trung cưỡi voi đi đốc thúc, mờ sáng ngày mùng 5 tiến sát đồn Ngọc Hồi. Quân Thanh nổ súng bắn ra, chẳng trúng người nào cả. Nhân có gió bắc, quân Thanh bèn dùng ống phun khói lửa ra, </a:t>
            </a:r>
            <a:r>
              <a:rPr lang="vi-VN" altLang="vi-VN" sz="2300" b="1" i="1" dirty="0"/>
              <a:t>khói toả mù trời,</a:t>
            </a:r>
            <a:r>
              <a:rPr lang="vi-VN" altLang="vi-VN" sz="2300" i="1" dirty="0"/>
              <a:t> cách gang tấc không thấy gì, hòng làm cho quân Nam rối loạn. Không ngờ trong chốc lát trời bỗng trở gió nam, thành ra quân Thanh lại tự làm hại mình. </a:t>
            </a:r>
          </a:p>
          <a:p>
            <a:pPr algn="just">
              <a:spcBef>
                <a:spcPct val="0"/>
              </a:spcBef>
              <a:buFontTx/>
              <a:buNone/>
            </a:pPr>
            <a:r>
              <a:rPr lang="vi-VN" altLang="vi-VN" sz="2300" i="1" dirty="0"/>
              <a:t>	Vua Quang Trung liền gấp rút sai đội khiêng ván vừa che vừa xông thẳng lên trước. Khi gươm giáo của hai bên đã chạm nhau thì quăng ván xuống đất, ai nấy </a:t>
            </a:r>
            <a:r>
              <a:rPr lang="vi-VN" altLang="vi-VN" sz="2300" b="1" i="1" dirty="0"/>
              <a:t>cầm dao ngắn chém bừa</a:t>
            </a:r>
            <a:r>
              <a:rPr lang="vi-VN" altLang="vi-VN" sz="2300" i="1" dirty="0"/>
              <a:t>, những người cầm binh khí theo sau cũng nhất tề xông tới mà đánh.</a:t>
            </a:r>
          </a:p>
          <a:p>
            <a:pPr algn="just">
              <a:spcBef>
                <a:spcPct val="0"/>
              </a:spcBef>
              <a:buFontTx/>
              <a:buNone/>
            </a:pPr>
            <a:r>
              <a:rPr lang="vi-VN" altLang="vi-VN" sz="2300" i="1" dirty="0"/>
              <a:t>	Quân Thanh chống không nổi, </a:t>
            </a:r>
            <a:r>
              <a:rPr lang="vi-VN" altLang="vi-VN" sz="2300" b="1" i="1" dirty="0"/>
              <a:t>bỏ chạy tán loạn giày xéo lên nhau </a:t>
            </a:r>
            <a:r>
              <a:rPr lang="vi-VN" altLang="vi-VN" sz="2300" i="1" dirty="0"/>
              <a:t>mà chết. Tên Thái thú Điền Châu là Sầm Nghi Đống tự thắt cổ chết. Quân Tây Sơn thừa thế chém giết lung tung </a:t>
            </a:r>
            <a:r>
              <a:rPr lang="vi-VN" altLang="vi-VN" sz="2300" b="1" i="1" dirty="0"/>
              <a:t>thây nằm đầy đồng, máu chảy thành suối, </a:t>
            </a:r>
            <a:r>
              <a:rPr lang="vi-VN" altLang="vi-VN" sz="2300" i="1" dirty="0"/>
              <a:t>quân Thanh đại bại. </a:t>
            </a:r>
          </a:p>
          <a:p>
            <a:pPr algn="just">
              <a:spcBef>
                <a:spcPct val="0"/>
              </a:spcBef>
              <a:buFontTx/>
              <a:buNone/>
            </a:pPr>
            <a:r>
              <a:rPr lang="en-US" altLang="vi-VN" sz="2300" i="1" dirty="0"/>
              <a:t>			               				</a:t>
            </a:r>
            <a:r>
              <a:rPr lang="en-US" altLang="vi-VN" sz="2000" i="1" dirty="0"/>
              <a:t> (</a:t>
            </a:r>
            <a:r>
              <a:rPr lang="en-US" altLang="vi-VN" sz="2000" i="1" dirty="0" err="1"/>
              <a:t>Hoàng</a:t>
            </a:r>
            <a:r>
              <a:rPr lang="en-US" altLang="vi-VN" sz="2000" i="1" dirty="0"/>
              <a:t> Lê </a:t>
            </a:r>
            <a:r>
              <a:rPr lang="en-US" altLang="vi-VN" sz="2000" i="1" dirty="0" err="1"/>
              <a:t>nhất</a:t>
            </a:r>
            <a:r>
              <a:rPr lang="en-US" altLang="vi-VN" sz="2000" i="1" dirty="0"/>
              <a:t> </a:t>
            </a:r>
            <a:r>
              <a:rPr lang="en-US" altLang="vi-VN" sz="2000" i="1" dirty="0" err="1"/>
              <a:t>thống</a:t>
            </a:r>
            <a:r>
              <a:rPr lang="en-US" altLang="vi-VN" sz="2000" i="1" dirty="0"/>
              <a:t> </a:t>
            </a:r>
            <a:r>
              <a:rPr lang="en-US" altLang="vi-VN" sz="2000" i="1" dirty="0" err="1"/>
              <a:t>chí</a:t>
            </a:r>
            <a:r>
              <a:rPr lang="en-US" altLang="vi-VN" sz="2000" i="1" dirty="0"/>
              <a:t>)</a:t>
            </a:r>
          </a:p>
        </p:txBody>
      </p:sp>
      <p:cxnSp>
        <p:nvCxnSpPr>
          <p:cNvPr id="22" name="Straight Connector 21"/>
          <p:cNvCxnSpPr/>
          <p:nvPr/>
        </p:nvCxnSpPr>
        <p:spPr>
          <a:xfrm>
            <a:off x="5765800" y="1600200"/>
            <a:ext cx="35052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87442" y="2641242"/>
            <a:ext cx="22098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55600" y="4419600"/>
            <a:ext cx="330993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243513" y="5105400"/>
            <a:ext cx="463708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22600" y="5791200"/>
            <a:ext cx="575786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70200" y="887413"/>
            <a:ext cx="3581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377">
                                          <p:stCondLst>
                                            <p:cond delay="0"/>
                                          </p:stCondLst>
                                        </p:cTn>
                                        <p:tgtEl>
                                          <p:spTgt spid="4099"/>
                                        </p:tgtEl>
                                      </p:cBhvr>
                                    </p:animEffect>
                                    <p:anim calcmode="lin" valueType="num">
                                      <p:cBhvr>
                                        <p:cTn id="8" dur="1184"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4099"/>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4099"/>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4099"/>
                                        </p:tgtEl>
                                        <p:attrNameLst>
                                          <p:attrName>ppt_y</p:attrName>
                                        </p:attrNameLst>
                                      </p:cBhvr>
                                      <p:tavLst>
                                        <p:tav tm="0" fmla="#ppt_y-sin(pi*$)/81">
                                          <p:val>
                                            <p:fltVal val="0"/>
                                          </p:val>
                                        </p:tav>
                                        <p:tav tm="100000">
                                          <p:val>
                                            <p:fltVal val="1"/>
                                          </p:val>
                                        </p:tav>
                                      </p:tavLst>
                                    </p:anim>
                                    <p:animScale>
                                      <p:cBhvr>
                                        <p:cTn id="13" dur="17">
                                          <p:stCondLst>
                                            <p:cond delay="423"/>
                                          </p:stCondLst>
                                        </p:cTn>
                                        <p:tgtEl>
                                          <p:spTgt spid="4099"/>
                                        </p:tgtEl>
                                      </p:cBhvr>
                                      <p:to x="100000" y="60000"/>
                                    </p:animScale>
                                    <p:animScale>
                                      <p:cBhvr>
                                        <p:cTn id="14" dur="108" decel="50000">
                                          <p:stCondLst>
                                            <p:cond delay="439"/>
                                          </p:stCondLst>
                                        </p:cTn>
                                        <p:tgtEl>
                                          <p:spTgt spid="4099"/>
                                        </p:tgtEl>
                                      </p:cBhvr>
                                      <p:to x="100000" y="100000"/>
                                    </p:animScale>
                                    <p:animScale>
                                      <p:cBhvr>
                                        <p:cTn id="15" dur="17">
                                          <p:stCondLst>
                                            <p:cond delay="853"/>
                                          </p:stCondLst>
                                        </p:cTn>
                                        <p:tgtEl>
                                          <p:spTgt spid="4099"/>
                                        </p:tgtEl>
                                      </p:cBhvr>
                                      <p:to x="100000" y="80000"/>
                                    </p:animScale>
                                    <p:animScale>
                                      <p:cBhvr>
                                        <p:cTn id="16" dur="108" decel="50000">
                                          <p:stCondLst>
                                            <p:cond delay="870"/>
                                          </p:stCondLst>
                                        </p:cTn>
                                        <p:tgtEl>
                                          <p:spTgt spid="4099"/>
                                        </p:tgtEl>
                                      </p:cBhvr>
                                      <p:to x="100000" y="100000"/>
                                    </p:animScale>
                                    <p:animScale>
                                      <p:cBhvr>
                                        <p:cTn id="17" dur="17">
                                          <p:stCondLst>
                                            <p:cond delay="1067"/>
                                          </p:stCondLst>
                                        </p:cTn>
                                        <p:tgtEl>
                                          <p:spTgt spid="4099"/>
                                        </p:tgtEl>
                                      </p:cBhvr>
                                      <p:to x="100000" y="90000"/>
                                    </p:animScale>
                                    <p:animScale>
                                      <p:cBhvr>
                                        <p:cTn id="18" dur="108" decel="50000">
                                          <p:stCondLst>
                                            <p:cond delay="1084"/>
                                          </p:stCondLst>
                                        </p:cTn>
                                        <p:tgtEl>
                                          <p:spTgt spid="4099"/>
                                        </p:tgtEl>
                                      </p:cBhvr>
                                      <p:to x="100000" y="100000"/>
                                    </p:animScale>
                                    <p:animScale>
                                      <p:cBhvr>
                                        <p:cTn id="19" dur="17">
                                          <p:stCondLst>
                                            <p:cond delay="1175"/>
                                          </p:stCondLst>
                                        </p:cTn>
                                        <p:tgtEl>
                                          <p:spTgt spid="4099"/>
                                        </p:tgtEl>
                                      </p:cBhvr>
                                      <p:to x="100000" y="95000"/>
                                    </p:animScale>
                                    <p:animScale>
                                      <p:cBhvr>
                                        <p:cTn id="20" dur="108" decel="50000">
                                          <p:stCondLst>
                                            <p:cond delay="1192"/>
                                          </p:stCondLst>
                                        </p:cTn>
                                        <p:tgtEl>
                                          <p:spTgt spid="409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ppt_x"/>
                                          </p:val>
                                        </p:tav>
                                        <p:tav tm="100000">
                                          <p:val>
                                            <p:strVal val="#ppt_x"/>
                                          </p:val>
                                        </p:tav>
                                      </p:tavLst>
                                    </p:anim>
                                    <p:anim calcmode="lin" valueType="num">
                                      <p:cBhvr additive="base">
                                        <p:cTn id="43" dur="500" fill="hold"/>
                                        <p:tgtEl>
                                          <p:spTgt spid="32"/>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ppt_x"/>
                                          </p:val>
                                        </p:tav>
                                        <p:tav tm="100000">
                                          <p:val>
                                            <p:strVal val="#ppt_x"/>
                                          </p:val>
                                        </p:tav>
                                      </p:tavLst>
                                    </p:anim>
                                    <p:anim calcmode="lin" valueType="num">
                                      <p:cBhvr additive="base">
                                        <p:cTn id="4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163513"/>
            <a:ext cx="11379200" cy="7581901"/>
          </a:xfrm>
          <a:prstGeom prst="rect">
            <a:avLst/>
          </a:prstGeom>
          <a:gradFill rotWithShape="1">
            <a:gsLst>
              <a:gs pos="0">
                <a:schemeClr val="bg1"/>
              </a:gs>
              <a:gs pos="100000">
                <a:srgbClr val="CC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496" tIns="59247" rIns="118496" bIns="59247">
            <a:spAutoFit/>
          </a:bodyPr>
          <a:lstStyle>
            <a:lvl1pPr defTabSz="866775" eaLnBrk="0" hangingPunct="0">
              <a:defRPr sz="2000">
                <a:solidFill>
                  <a:schemeClr val="tx1"/>
                </a:solidFill>
                <a:latin typeface="Arial" panose="020B0604020202020204" pitchFamily="34" charset="0"/>
              </a:defRPr>
            </a:lvl1pPr>
            <a:lvl2pPr marL="742950" indent="-285750" defTabSz="866775" eaLnBrk="0" hangingPunct="0">
              <a:defRPr sz="2000">
                <a:solidFill>
                  <a:schemeClr val="tx1"/>
                </a:solidFill>
                <a:latin typeface="Arial" panose="020B0604020202020204" pitchFamily="34" charset="0"/>
              </a:defRPr>
            </a:lvl2pPr>
            <a:lvl3pPr marL="1143000" indent="-228600" defTabSz="866775" eaLnBrk="0" hangingPunct="0">
              <a:defRPr sz="2000">
                <a:solidFill>
                  <a:schemeClr val="tx1"/>
                </a:solidFill>
                <a:latin typeface="Arial" panose="020B0604020202020204" pitchFamily="34" charset="0"/>
              </a:defRPr>
            </a:lvl3pPr>
            <a:lvl4pPr marL="1600200" indent="-228600" defTabSz="866775" eaLnBrk="0" hangingPunct="0">
              <a:defRPr sz="2000">
                <a:solidFill>
                  <a:schemeClr val="tx1"/>
                </a:solidFill>
                <a:latin typeface="Arial" panose="020B0604020202020204" pitchFamily="34" charset="0"/>
              </a:defRPr>
            </a:lvl4pPr>
            <a:lvl5pPr marL="2057400" indent="-228600" defTabSz="866775" eaLnBrk="0" hangingPunct="0">
              <a:defRPr sz="2000">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p:txBody>
      </p:sp>
      <p:sp>
        <p:nvSpPr>
          <p:cNvPr id="13317" name="Text Box 5"/>
          <p:cNvSpPr txBox="1">
            <a:spLocks noChangeArrowheads="1"/>
          </p:cNvSpPr>
          <p:nvPr/>
        </p:nvSpPr>
        <p:spPr bwMode="auto">
          <a:xfrm>
            <a:off x="431800" y="655256"/>
            <a:ext cx="10272712" cy="570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496" tIns="59247" rIns="118496" bIns="59247">
            <a:spAutoFit/>
          </a:bodyPr>
          <a:lstStyle>
            <a:lvl1pPr defTabSz="866775" eaLnBrk="0" hangingPunct="0">
              <a:defRPr sz="2000">
                <a:solidFill>
                  <a:schemeClr val="tx1"/>
                </a:solidFill>
                <a:latin typeface="Arial" panose="020B0604020202020204" pitchFamily="34" charset="0"/>
              </a:defRPr>
            </a:lvl1pPr>
            <a:lvl2pPr marL="742950" indent="-285750" defTabSz="866775" eaLnBrk="0" hangingPunct="0">
              <a:defRPr sz="2000">
                <a:solidFill>
                  <a:schemeClr val="tx1"/>
                </a:solidFill>
                <a:latin typeface="Arial" panose="020B0604020202020204" pitchFamily="34" charset="0"/>
              </a:defRPr>
            </a:lvl2pPr>
            <a:lvl3pPr marL="1143000" indent="-228600" defTabSz="866775" eaLnBrk="0" hangingPunct="0">
              <a:defRPr sz="2000">
                <a:solidFill>
                  <a:schemeClr val="tx1"/>
                </a:solidFill>
                <a:latin typeface="Arial" panose="020B0604020202020204" pitchFamily="34" charset="0"/>
              </a:defRPr>
            </a:lvl3pPr>
            <a:lvl4pPr marL="1600200" indent="-228600" defTabSz="866775" eaLnBrk="0" hangingPunct="0">
              <a:defRPr sz="2000">
                <a:solidFill>
                  <a:schemeClr val="tx1"/>
                </a:solidFill>
                <a:latin typeface="Arial" panose="020B0604020202020204" pitchFamily="34" charset="0"/>
              </a:defRPr>
            </a:lvl4pPr>
            <a:lvl5pPr marL="2057400" indent="-228600" defTabSz="866775" eaLnBrk="0" hangingPunct="0">
              <a:defRPr sz="2000">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sz="2000">
                <a:solidFill>
                  <a:schemeClr val="tx1"/>
                </a:solidFill>
                <a:latin typeface="Arial" panose="020B0604020202020204" pitchFamily="34" charset="0"/>
              </a:defRPr>
            </a:lvl9pPr>
          </a:lstStyle>
          <a:p>
            <a:pPr algn="just">
              <a:defRPr/>
            </a:pPr>
            <a:r>
              <a:rPr lang="vi-VN" altLang="vi-VN" sz="3629" b="1" dirty="0"/>
              <a:t>- </a:t>
            </a:r>
            <a:r>
              <a:rPr lang="vi-VN" altLang="vi-VN" sz="3629" dirty="0"/>
              <a:t>Vua Quang Trung cho ghép ván lại, cứ mười người khiêng một bức, rồi tiến sát đến đồn Ngọc Hồi.</a:t>
            </a:r>
          </a:p>
          <a:p>
            <a:pPr algn="just">
              <a:defRPr/>
            </a:pPr>
            <a:r>
              <a:rPr lang="vi-VN" altLang="vi-VN" sz="3629" dirty="0"/>
              <a:t>- Quân Thanh bắn ra, không trúng người nào, sau đó phun khói lửa.</a:t>
            </a:r>
          </a:p>
          <a:p>
            <a:pPr algn="just">
              <a:defRPr/>
            </a:pPr>
            <a:r>
              <a:rPr lang="vi-VN" altLang="vi-VN" sz="3629" dirty="0"/>
              <a:t>- Quân của vua Quang Trung khiêng ván nhất tề xông lên mà đánh.</a:t>
            </a:r>
          </a:p>
          <a:p>
            <a:pPr algn="just">
              <a:defRPr/>
            </a:pPr>
            <a:r>
              <a:rPr lang="vi-VN" altLang="vi-VN" sz="3629" dirty="0"/>
              <a:t>- Quân Thanh chống đỡ không nổi, tướng nhà Thanh là Sầm Nghi Đống thắt cổ chết. Quân Thanh đại bại.</a:t>
            </a:r>
          </a:p>
        </p:txBody>
      </p:sp>
      <p:sp>
        <p:nvSpPr>
          <p:cNvPr id="2" name="TextBox 1">
            <a:extLst>
              <a:ext uri="{FF2B5EF4-FFF2-40B4-BE49-F238E27FC236}">
                <a16:creationId xmlns:a16="http://schemas.microsoft.com/office/drawing/2014/main" id="{3B2C4038-07BD-4470-6A39-AFDB43A10F57}"/>
              </a:ext>
            </a:extLst>
          </p:cNvPr>
          <p:cNvSpPr txBox="1"/>
          <p:nvPr/>
        </p:nvSpPr>
        <p:spPr>
          <a:xfrm>
            <a:off x="1346200" y="35169"/>
            <a:ext cx="5715000" cy="650819"/>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3629"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 </a:t>
            </a:r>
            <a:r>
              <a:rPr kumimoji="0" lang="en-US" altLang="vi-VN" sz="3629" b="1" i="0" u="none" strike="noStrike" kern="1200" cap="none" spc="0" normalizeH="0" baseline="0" noProof="0" dirty="0" err="1">
                <a:ln>
                  <a:noFill/>
                </a:ln>
                <a:solidFill>
                  <a:srgbClr val="0000CC"/>
                </a:solidFill>
                <a:effectLst/>
                <a:uLnTx/>
                <a:uFillTx/>
                <a:latin typeface="Arial" panose="020B0604020202020204" pitchFamily="34" charset="0"/>
                <a:ea typeface="+mn-ea"/>
                <a:cs typeface="+mn-cs"/>
              </a:rPr>
              <a:t>Các</a:t>
            </a:r>
            <a:r>
              <a:rPr kumimoji="0" lang="en-US" altLang="vi-VN" sz="3629"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 </a:t>
            </a:r>
            <a:r>
              <a:rPr kumimoji="0" lang="en-US" altLang="vi-VN" sz="3629" b="1" i="0" u="none" strike="noStrike" kern="1200" cap="none" spc="0" normalizeH="0" baseline="0" noProof="0" dirty="0" err="1">
                <a:ln>
                  <a:noFill/>
                </a:ln>
                <a:solidFill>
                  <a:srgbClr val="0000CC"/>
                </a:solidFill>
                <a:effectLst/>
                <a:uLnTx/>
                <a:uFillTx/>
                <a:latin typeface="Arial" panose="020B0604020202020204" pitchFamily="34" charset="0"/>
                <a:ea typeface="+mn-ea"/>
                <a:cs typeface="+mn-cs"/>
              </a:rPr>
              <a:t>sự</a:t>
            </a:r>
            <a:r>
              <a:rPr kumimoji="0" lang="en-US" altLang="vi-VN" sz="3629"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 </a:t>
            </a:r>
            <a:r>
              <a:rPr kumimoji="0" lang="en-US" altLang="vi-VN" sz="3629" b="1" i="0" u="none" strike="noStrike" kern="1200" cap="none" spc="0" normalizeH="0" baseline="0" noProof="0" dirty="0" err="1">
                <a:ln>
                  <a:noFill/>
                </a:ln>
                <a:solidFill>
                  <a:srgbClr val="0000CC"/>
                </a:solidFill>
                <a:effectLst/>
                <a:uLnTx/>
                <a:uFillTx/>
                <a:latin typeface="Arial" panose="020B0604020202020204" pitchFamily="34" charset="0"/>
                <a:ea typeface="+mn-ea"/>
                <a:cs typeface="+mn-cs"/>
              </a:rPr>
              <a:t>việc</a:t>
            </a:r>
            <a:r>
              <a:rPr kumimoji="0" lang="en-US" altLang="vi-VN" sz="3629"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 </a:t>
            </a:r>
            <a:r>
              <a:rPr kumimoji="0" lang="en-US" altLang="vi-VN" sz="3629"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mn-cs"/>
              </a:rPr>
              <a:t>chính</a:t>
            </a:r>
            <a:r>
              <a:rPr lang="en-US" altLang="vi-VN" sz="3629" b="1" noProof="0" dirty="0">
                <a:solidFill>
                  <a:srgbClr val="0000CC"/>
                </a:solidFill>
              </a:rPr>
              <a:t>:</a:t>
            </a:r>
            <a:endParaRPr kumimoji="0" lang="en-US" altLang="vi-VN" sz="3629" b="1" i="0" u="none" strike="noStrike" kern="1200" cap="none" spc="0" normalizeH="0" baseline="0" noProof="0" dirty="0">
              <a:ln>
                <a:noFill/>
              </a:ln>
              <a:solidFill>
                <a:srgbClr val="0000CC"/>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0" y="-163513"/>
            <a:ext cx="11379200" cy="7581901"/>
          </a:xfrm>
          <a:prstGeom prst="rect">
            <a:avLst/>
          </a:prstGeom>
          <a:gradFill rotWithShape="1">
            <a:gsLst>
              <a:gs pos="0">
                <a:schemeClr val="bg1"/>
              </a:gs>
              <a:gs pos="100000">
                <a:srgbClr val="CC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496" tIns="59247" rIns="118496" bIns="59247">
            <a:spAutoFit/>
          </a:bodyPr>
          <a:lstStyle>
            <a:lvl1pPr defTabSz="866775" eaLnBrk="0" hangingPunct="0">
              <a:defRPr sz="2000">
                <a:solidFill>
                  <a:schemeClr val="tx1"/>
                </a:solidFill>
                <a:latin typeface="Arial" panose="020B0604020202020204" pitchFamily="34" charset="0"/>
              </a:defRPr>
            </a:lvl1pPr>
            <a:lvl2pPr marL="742950" indent="-285750" defTabSz="866775" eaLnBrk="0" hangingPunct="0">
              <a:defRPr sz="2000">
                <a:solidFill>
                  <a:schemeClr val="tx1"/>
                </a:solidFill>
                <a:latin typeface="Arial" panose="020B0604020202020204" pitchFamily="34" charset="0"/>
              </a:defRPr>
            </a:lvl2pPr>
            <a:lvl3pPr marL="1143000" indent="-228600" defTabSz="866775" eaLnBrk="0" hangingPunct="0">
              <a:defRPr sz="2000">
                <a:solidFill>
                  <a:schemeClr val="tx1"/>
                </a:solidFill>
                <a:latin typeface="Arial" panose="020B0604020202020204" pitchFamily="34" charset="0"/>
              </a:defRPr>
            </a:lvl3pPr>
            <a:lvl4pPr marL="1600200" indent="-228600" defTabSz="866775" eaLnBrk="0" hangingPunct="0">
              <a:defRPr sz="2000">
                <a:solidFill>
                  <a:schemeClr val="tx1"/>
                </a:solidFill>
                <a:latin typeface="Arial" panose="020B0604020202020204" pitchFamily="34" charset="0"/>
              </a:defRPr>
            </a:lvl4pPr>
            <a:lvl5pPr marL="2057400" indent="-228600" defTabSz="866775" eaLnBrk="0" hangingPunct="0">
              <a:defRPr sz="2000">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a:p>
            <a:pPr>
              <a:spcBef>
                <a:spcPct val="50000"/>
              </a:spcBef>
              <a:defRPr/>
            </a:pPr>
            <a:endParaRPr lang="en-US" altLang="vi-VN" sz="2204">
              <a:latin typeface="Comic Sans MS" panose="030F0702030302020204" pitchFamily="66" charset="0"/>
            </a:endParaRPr>
          </a:p>
        </p:txBody>
      </p:sp>
      <p:sp>
        <p:nvSpPr>
          <p:cNvPr id="6147" name="Text Box 4"/>
          <p:cNvSpPr txBox="1">
            <a:spLocks noChangeArrowheads="1"/>
          </p:cNvSpPr>
          <p:nvPr/>
        </p:nvSpPr>
        <p:spPr bwMode="auto">
          <a:xfrm>
            <a:off x="750888" y="-355600"/>
            <a:ext cx="9086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496" tIns="59247" rIns="118496" bIns="59247">
            <a:spAutoFit/>
          </a:bodyPr>
          <a:lstStyle>
            <a:lvl1pPr defTabSz="866775" eaLnBrk="0" hangingPunct="0">
              <a:defRPr sz="2000">
                <a:solidFill>
                  <a:schemeClr val="tx1"/>
                </a:solidFill>
                <a:latin typeface="Arial" panose="020B0604020202020204" pitchFamily="34" charset="0"/>
              </a:defRPr>
            </a:lvl1pPr>
            <a:lvl2pPr marL="742950" indent="-285750" defTabSz="866775" eaLnBrk="0" hangingPunct="0">
              <a:defRPr sz="2000">
                <a:solidFill>
                  <a:schemeClr val="tx1"/>
                </a:solidFill>
                <a:latin typeface="Arial" panose="020B0604020202020204" pitchFamily="34" charset="0"/>
              </a:defRPr>
            </a:lvl2pPr>
            <a:lvl3pPr marL="1143000" indent="-228600" defTabSz="866775" eaLnBrk="0" hangingPunct="0">
              <a:defRPr sz="2000">
                <a:solidFill>
                  <a:schemeClr val="tx1"/>
                </a:solidFill>
                <a:latin typeface="Arial" panose="020B0604020202020204" pitchFamily="34" charset="0"/>
              </a:defRPr>
            </a:lvl3pPr>
            <a:lvl4pPr marL="1600200" indent="-228600" defTabSz="866775" eaLnBrk="0" hangingPunct="0">
              <a:defRPr sz="2000">
                <a:solidFill>
                  <a:schemeClr val="tx1"/>
                </a:solidFill>
                <a:latin typeface="Arial" panose="020B0604020202020204" pitchFamily="34" charset="0"/>
              </a:defRPr>
            </a:lvl4pPr>
            <a:lvl5pPr marL="2057400" indent="-228600" defTabSz="866775" eaLnBrk="0" hangingPunct="0">
              <a:defRPr sz="2000">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defRPr/>
            </a:pPr>
            <a:endParaRPr lang="vi-VN" altLang="vi-VN" sz="2333">
              <a:solidFill>
                <a:srgbClr val="0000FF"/>
              </a:solidFill>
              <a:latin typeface=".VnArial" panose="020B7200000000000000" pitchFamily="34" charset="0"/>
            </a:endParaRPr>
          </a:p>
        </p:txBody>
      </p:sp>
      <p:sp>
        <p:nvSpPr>
          <p:cNvPr id="6148" name="Text Box 5"/>
          <p:cNvSpPr txBox="1">
            <a:spLocks noChangeArrowheads="1"/>
          </p:cNvSpPr>
          <p:nvPr/>
        </p:nvSpPr>
        <p:spPr bwMode="auto">
          <a:xfrm>
            <a:off x="554038" y="336550"/>
            <a:ext cx="10469562"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496" tIns="59247" rIns="118496" bIns="59247">
            <a:spAutoFit/>
          </a:bodyPr>
          <a:lstStyle>
            <a:lvl1pPr defTabSz="866775">
              <a:spcBef>
                <a:spcPct val="20000"/>
              </a:spcBef>
              <a:buChar char="•"/>
              <a:defRPr sz="3800">
                <a:solidFill>
                  <a:schemeClr val="tx1"/>
                </a:solidFill>
                <a:latin typeface="Arial" panose="020B0604020202020204" pitchFamily="34" charset="0"/>
              </a:defRPr>
            </a:lvl1pPr>
            <a:lvl2pPr marL="742950" indent="-285750" defTabSz="866775">
              <a:spcBef>
                <a:spcPct val="20000"/>
              </a:spcBef>
              <a:buChar char="–"/>
              <a:defRPr sz="3500">
                <a:solidFill>
                  <a:schemeClr val="tx1"/>
                </a:solidFill>
                <a:latin typeface="Arial" panose="020B0604020202020204" pitchFamily="34" charset="0"/>
              </a:defRPr>
            </a:lvl2pPr>
            <a:lvl3pPr marL="1143000" indent="-228600" defTabSz="866775">
              <a:spcBef>
                <a:spcPct val="20000"/>
              </a:spcBef>
              <a:buChar char="•"/>
              <a:defRPr sz="2900">
                <a:solidFill>
                  <a:schemeClr val="tx1"/>
                </a:solidFill>
                <a:latin typeface="Arial" panose="020B0604020202020204" pitchFamily="34" charset="0"/>
              </a:defRPr>
            </a:lvl3pPr>
            <a:lvl4pPr marL="1600200" indent="-228600" defTabSz="866775">
              <a:spcBef>
                <a:spcPct val="20000"/>
              </a:spcBef>
              <a:buChar char="–"/>
              <a:defRPr sz="2400">
                <a:solidFill>
                  <a:schemeClr val="tx1"/>
                </a:solidFill>
                <a:latin typeface="Arial" panose="020B0604020202020204" pitchFamily="34" charset="0"/>
              </a:defRPr>
            </a:lvl4pPr>
            <a:lvl5pPr marL="2057400" indent="-228600" defTabSz="866775">
              <a:spcBef>
                <a:spcPct val="20000"/>
              </a:spcBef>
              <a:buChar char="»"/>
              <a:defRPr sz="2400">
                <a:solidFill>
                  <a:schemeClr val="tx1"/>
                </a:solidFill>
                <a:latin typeface="Arial" panose="020B0604020202020204" pitchFamily="34" charset="0"/>
              </a:defRPr>
            </a:lvl5pPr>
            <a:lvl6pPr marL="25146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866775" eaLnBrk="0" fontAlgn="base" hangingPunct="0">
              <a:spcBef>
                <a:spcPct val="20000"/>
              </a:spcBef>
              <a:spcAft>
                <a:spcPct val="0"/>
              </a:spcAft>
              <a:buChar char="»"/>
              <a:defRPr sz="2400">
                <a:solidFill>
                  <a:schemeClr val="tx1"/>
                </a:solidFill>
                <a:latin typeface="Arial" panose="020B0604020202020204" pitchFamily="34" charset="0"/>
              </a:defRPr>
            </a:lvl9pPr>
          </a:lstStyle>
          <a:p>
            <a:pPr algn="just">
              <a:spcBef>
                <a:spcPct val="0"/>
              </a:spcBef>
              <a:buFontTx/>
              <a:buNone/>
            </a:pPr>
            <a:r>
              <a:rPr lang="en-US" altLang="vi-VN" sz="4000" b="1" dirty="0">
                <a:latin typeface=".VnArial" panose="020B7200000000000000" pitchFamily="34" charset="0"/>
              </a:rPr>
              <a:t>      	</a:t>
            </a:r>
            <a:r>
              <a:rPr lang="vi-VN" altLang="vi-VN" sz="4000" b="1" dirty="0"/>
              <a:t>Vua Quang Trung cho ghép ván, cứ mười người khiêng một bức, rồi tiến sát đến đồn Ngọc Hồi. Quân Thanh bắn ra, không trúng người nào sau đó phun khói lửa. Quân của vua Quang Trung khiêng ván nhất tề xông lên mà đánh. Quân Thanh chống đỡ không nổi, tướng nhà Thanh là Sầm Nghi Đống thắt cổ chết. Quân Thanh đại bại.</a:t>
            </a:r>
          </a:p>
          <a:p>
            <a:pPr algn="just">
              <a:spcBef>
                <a:spcPct val="50000"/>
              </a:spcBef>
              <a:buFontTx/>
              <a:buNone/>
            </a:pPr>
            <a:endParaRPr lang="en-US" altLang="vi-VN" sz="4000" b="1" dirty="0">
              <a:latin typeface=".VnArial"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fltVal val="0"/>
                                          </p:val>
                                        </p:tav>
                                        <p:tav tm="100000">
                                          <p:val>
                                            <p:strVal val="#ppt_w"/>
                                          </p:val>
                                        </p:tav>
                                      </p:tavLst>
                                    </p:anim>
                                    <p:anim calcmode="lin" valueType="num">
                                      <p:cBhvr>
                                        <p:cTn id="8" dur="1000" fill="hold"/>
                                        <p:tgtEl>
                                          <p:spTgt spid="6148"/>
                                        </p:tgtEl>
                                        <p:attrNameLst>
                                          <p:attrName>ppt_h</p:attrName>
                                        </p:attrNameLst>
                                      </p:cBhvr>
                                      <p:tavLst>
                                        <p:tav tm="0">
                                          <p:val>
                                            <p:fltVal val="0"/>
                                          </p:val>
                                        </p:tav>
                                        <p:tav tm="100000">
                                          <p:val>
                                            <p:strVal val="#ppt_h"/>
                                          </p:val>
                                        </p:tav>
                                      </p:tavLst>
                                    </p:anim>
                                    <p:anim calcmode="lin" valueType="num">
                                      <p:cBhvr>
                                        <p:cTn id="9" dur="1000" fill="hold"/>
                                        <p:tgtEl>
                                          <p:spTgt spid="6148"/>
                                        </p:tgtEl>
                                        <p:attrNameLst>
                                          <p:attrName>style.rotation</p:attrName>
                                        </p:attrNameLst>
                                      </p:cBhvr>
                                      <p:tavLst>
                                        <p:tav tm="0">
                                          <p:val>
                                            <p:fltVal val="90"/>
                                          </p:val>
                                        </p:tav>
                                        <p:tav tm="100000">
                                          <p:val>
                                            <p:fltVal val="0"/>
                                          </p:val>
                                        </p:tav>
                                      </p:tavLst>
                                    </p:anim>
                                    <p:animEffect transition="in" filter="fade">
                                      <p:cBhvr>
                                        <p:cTn id="10"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84800" y="2744643"/>
            <a:ext cx="5692093" cy="3452659"/>
          </a:xfrm>
          <a:prstGeom prst="rect">
            <a:avLst/>
          </a:prstGeom>
        </p:spPr>
      </p:pic>
      <p:sp>
        <p:nvSpPr>
          <p:cNvPr id="3" name="Explosion 2 2"/>
          <p:cNvSpPr/>
          <p:nvPr/>
        </p:nvSpPr>
        <p:spPr>
          <a:xfrm>
            <a:off x="-16301" y="-200096"/>
            <a:ext cx="5791200" cy="336523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50000"/>
              </a:spcBef>
              <a:defRPr/>
            </a:pPr>
            <a:r>
              <a:rPr lang="en-US" altLang="vi-VN" sz="2800" b="1" i="1" dirty="0">
                <a:solidFill>
                  <a:srgbClr val="660066"/>
                </a:solidFill>
                <a:latin typeface="Arial" panose="020B0604020202020204" pitchFamily="34" charset="0"/>
              </a:rPr>
              <a:t>Nhân vật vua Quang Trung có nổi bật không?</a:t>
            </a:r>
            <a:r>
              <a:rPr lang="en-US" altLang="vi-VN" sz="2800" dirty="0">
                <a:solidFill>
                  <a:srgbClr val="660066"/>
                </a:solidFill>
                <a:latin typeface="Arial" panose="020B0604020202020204" pitchFamily="34" charset="0"/>
              </a:rPr>
              <a:t> </a:t>
            </a:r>
          </a:p>
        </p:txBody>
      </p:sp>
      <p:sp>
        <p:nvSpPr>
          <p:cNvPr id="6" name="Explosion 2 5"/>
          <p:cNvSpPr/>
          <p:nvPr/>
        </p:nvSpPr>
        <p:spPr>
          <a:xfrm>
            <a:off x="203200" y="2832063"/>
            <a:ext cx="5791200" cy="350519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50000"/>
              </a:spcBef>
              <a:defRPr/>
            </a:pPr>
            <a:r>
              <a:rPr lang="en-US" altLang="vi-VN" sz="2800" b="1" i="1" dirty="0">
                <a:solidFill>
                  <a:srgbClr val="FF3300"/>
                </a:solidFill>
                <a:latin typeface="Arial" panose="020B0604020202020204" pitchFamily="34" charset="0"/>
              </a:rPr>
              <a:t>Trận đánh có sinh động không?</a:t>
            </a:r>
            <a:r>
              <a:rPr lang="en-US" altLang="vi-VN" sz="2800" b="1" dirty="0">
                <a:solidFill>
                  <a:srgbClr val="FF3300"/>
                </a:solidFill>
                <a:latin typeface="Arial" panose="020B0604020202020204" pitchFamily="34" charset="0"/>
              </a:rPr>
              <a:t> </a:t>
            </a:r>
          </a:p>
        </p:txBody>
      </p:sp>
      <p:pic>
        <p:nvPicPr>
          <p:cNvPr id="2050" name="Picture 2" descr="Vua Quang Trung bắt ai như bắt một đứa trẻ?">
            <a:extLst>
              <a:ext uri="{FF2B5EF4-FFF2-40B4-BE49-F238E27FC236}">
                <a16:creationId xmlns:a16="http://schemas.microsoft.com/office/drawing/2014/main" id="{BD40AB68-3120-A29D-7A95-43D845E73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900" y="0"/>
            <a:ext cx="5301994" cy="2604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1048543" y="240945"/>
            <a:ext cx="9282114" cy="29924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8496" tIns="59247" rIns="118496" bIns="59247">
            <a:spAutoFit/>
          </a:bodyPr>
          <a:lstStyle>
            <a:lvl1pPr defTabSz="866775" eaLnBrk="0" hangingPunct="0">
              <a:defRPr sz="2000">
                <a:solidFill>
                  <a:schemeClr val="tx1"/>
                </a:solidFill>
                <a:latin typeface="Arial" panose="020B0604020202020204" pitchFamily="34" charset="0"/>
              </a:defRPr>
            </a:lvl1pPr>
            <a:lvl2pPr marL="742950" indent="-285750" defTabSz="866775" eaLnBrk="0" hangingPunct="0">
              <a:defRPr sz="2000">
                <a:solidFill>
                  <a:schemeClr val="tx1"/>
                </a:solidFill>
                <a:latin typeface="Arial" panose="020B0604020202020204" pitchFamily="34" charset="0"/>
              </a:defRPr>
            </a:lvl2pPr>
            <a:lvl3pPr marL="1143000" indent="-228600" defTabSz="866775" eaLnBrk="0" hangingPunct="0">
              <a:defRPr sz="2000">
                <a:solidFill>
                  <a:schemeClr val="tx1"/>
                </a:solidFill>
                <a:latin typeface="Arial" panose="020B0604020202020204" pitchFamily="34" charset="0"/>
              </a:defRPr>
            </a:lvl3pPr>
            <a:lvl4pPr marL="1600200" indent="-228600" defTabSz="866775" eaLnBrk="0" hangingPunct="0">
              <a:defRPr sz="2000">
                <a:solidFill>
                  <a:schemeClr val="tx1"/>
                </a:solidFill>
                <a:latin typeface="Arial" panose="020B0604020202020204" pitchFamily="34" charset="0"/>
              </a:defRPr>
            </a:lvl4pPr>
            <a:lvl5pPr marL="2057400" indent="-228600" defTabSz="866775" eaLnBrk="0" hangingPunct="0">
              <a:defRPr sz="2000">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sz="2000">
                <a:solidFill>
                  <a:schemeClr val="tx1"/>
                </a:solidFill>
                <a:latin typeface="Arial" panose="020B0604020202020204" pitchFamily="34" charset="0"/>
              </a:defRPr>
            </a:lvl9pPr>
          </a:lstStyle>
          <a:p>
            <a:pPr algn="just">
              <a:defRPr/>
            </a:pPr>
            <a:r>
              <a:rPr lang="vi-VN" altLang="vi-VN" sz="4666" b="1" dirty="0"/>
              <a:t>Đoạn văn bị lược bỏ yếu tố miêu tả trở nên thiếu sinh động, khô khan, kém hấp dẫn vì chỉ đơn giản kể lại sự việc.</a:t>
            </a:r>
          </a:p>
        </p:txBody>
      </p:sp>
      <p:sp>
        <p:nvSpPr>
          <p:cNvPr id="20486" name="Text Box 6"/>
          <p:cNvSpPr txBox="1">
            <a:spLocks noChangeArrowheads="1"/>
          </p:cNvSpPr>
          <p:nvPr/>
        </p:nvSpPr>
        <p:spPr bwMode="auto">
          <a:xfrm>
            <a:off x="1048543" y="3733800"/>
            <a:ext cx="9282114" cy="22733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8496" tIns="59247" rIns="118496" bIns="59247">
            <a:spAutoFit/>
          </a:bodyPr>
          <a:lstStyle>
            <a:lvl1pPr defTabSz="866775" eaLnBrk="0" hangingPunct="0">
              <a:defRPr sz="2000">
                <a:solidFill>
                  <a:schemeClr val="tx1"/>
                </a:solidFill>
                <a:latin typeface="Arial" panose="020B0604020202020204" pitchFamily="34" charset="0"/>
              </a:defRPr>
            </a:lvl1pPr>
            <a:lvl2pPr marL="742950" indent="-285750" defTabSz="866775" eaLnBrk="0" hangingPunct="0">
              <a:defRPr sz="2000">
                <a:solidFill>
                  <a:schemeClr val="tx1"/>
                </a:solidFill>
                <a:latin typeface="Arial" panose="020B0604020202020204" pitchFamily="34" charset="0"/>
              </a:defRPr>
            </a:lvl2pPr>
            <a:lvl3pPr marL="1143000" indent="-228600" defTabSz="866775" eaLnBrk="0" hangingPunct="0">
              <a:defRPr sz="2000">
                <a:solidFill>
                  <a:schemeClr val="tx1"/>
                </a:solidFill>
                <a:latin typeface="Arial" panose="020B0604020202020204" pitchFamily="34" charset="0"/>
              </a:defRPr>
            </a:lvl3pPr>
            <a:lvl4pPr marL="1600200" indent="-228600" defTabSz="866775" eaLnBrk="0" hangingPunct="0">
              <a:defRPr sz="2000">
                <a:solidFill>
                  <a:schemeClr val="tx1"/>
                </a:solidFill>
                <a:latin typeface="Arial" panose="020B0604020202020204" pitchFamily="34" charset="0"/>
              </a:defRPr>
            </a:lvl4pPr>
            <a:lvl5pPr marL="2057400" indent="-228600" defTabSz="866775" eaLnBrk="0" hangingPunct="0">
              <a:defRPr sz="2000">
                <a:solidFill>
                  <a:schemeClr val="tx1"/>
                </a:solidFill>
                <a:latin typeface="Arial" panose="020B0604020202020204" pitchFamily="34" charset="0"/>
              </a:defRPr>
            </a:lvl5pPr>
            <a:lvl6pPr marL="2514600" indent="-228600" defTabSz="8667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8667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8667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866775" eaLnBrk="0" fontAlgn="base" hangingPunct="0">
              <a:spcBef>
                <a:spcPct val="0"/>
              </a:spcBef>
              <a:spcAft>
                <a:spcPct val="0"/>
              </a:spcAft>
              <a:defRPr sz="2000">
                <a:solidFill>
                  <a:schemeClr val="tx1"/>
                </a:solidFill>
                <a:latin typeface="Arial" panose="020B0604020202020204" pitchFamily="34" charset="0"/>
              </a:defRPr>
            </a:lvl9pPr>
          </a:lstStyle>
          <a:p>
            <a:pPr algn="just">
              <a:defRPr/>
            </a:pPr>
            <a:r>
              <a:rPr lang="en-US" altLang="vi-VN" sz="4666" b="1" dirty="0">
                <a:solidFill>
                  <a:srgbClr val="660066"/>
                </a:solidFill>
                <a:latin typeface=".VnArial" panose="020B7200000000000000" pitchFamily="34" charset="0"/>
              </a:rPr>
              <a:t> </a:t>
            </a:r>
            <a:r>
              <a:rPr lang="vi-VN" altLang="vi-VN" sz="4666" b="1" dirty="0">
                <a:solidFill>
                  <a:srgbClr val="660066"/>
                </a:solidFill>
              </a:rPr>
              <a:t>Đoạn văn nhờ có yếu tố miêu tả mà trận đánh được tái hiện cụ thể, sinh động, hấp dẫn.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1000" fill="hold"/>
                                        <p:tgtEl>
                                          <p:spTgt spid="20485"/>
                                        </p:tgtEl>
                                        <p:attrNameLst>
                                          <p:attrName>ppt_x</p:attrName>
                                        </p:attrNameLst>
                                      </p:cBhvr>
                                      <p:tavLst>
                                        <p:tav tm="0">
                                          <p:val>
                                            <p:strVal val="#ppt_x-.2"/>
                                          </p:val>
                                        </p:tav>
                                        <p:tav tm="100000">
                                          <p:val>
                                            <p:strVal val="#ppt_x"/>
                                          </p:val>
                                        </p:tav>
                                      </p:tavLst>
                                    </p:anim>
                                    <p:anim calcmode="lin" valueType="num">
                                      <p:cBhvr>
                                        <p:cTn id="8" dur="1000" fill="hold"/>
                                        <p:tgtEl>
                                          <p:spTgt spid="204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0486"/>
                                        </p:tgtEl>
                                        <p:attrNameLst>
                                          <p:attrName>style.visibility</p:attrName>
                                        </p:attrNameLst>
                                      </p:cBhvr>
                                      <p:to>
                                        <p:strVal val="visible"/>
                                      </p:to>
                                    </p:set>
                                    <p:anim calcmode="lin" valueType="num">
                                      <p:cBhvr>
                                        <p:cTn id="14" dur="1000" fill="hold"/>
                                        <p:tgtEl>
                                          <p:spTgt spid="20486"/>
                                        </p:tgtEl>
                                        <p:attrNameLst>
                                          <p:attrName>ppt_x</p:attrName>
                                        </p:attrNameLst>
                                      </p:cBhvr>
                                      <p:tavLst>
                                        <p:tav tm="0">
                                          <p:val>
                                            <p:strVal val="#ppt_x-.2"/>
                                          </p:val>
                                        </p:tav>
                                        <p:tav tm="100000">
                                          <p:val>
                                            <p:strVal val="#ppt_x"/>
                                          </p:val>
                                        </p:tav>
                                      </p:tavLst>
                                    </p:anim>
                                    <p:anim calcmode="lin" valueType="num">
                                      <p:cBhvr>
                                        <p:cTn id="15" dur="1000" fill="hold"/>
                                        <p:tgtEl>
                                          <p:spTgt spid="2048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01070089"/>
              </p:ext>
            </p:extLst>
          </p:nvPr>
        </p:nvGraphicFramePr>
        <p:xfrm>
          <a:off x="965200" y="38637"/>
          <a:ext cx="9525000" cy="324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xplosion 2 3"/>
          <p:cNvSpPr/>
          <p:nvPr/>
        </p:nvSpPr>
        <p:spPr>
          <a:xfrm>
            <a:off x="812800" y="3886200"/>
            <a:ext cx="9677400" cy="2514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i="1" dirty="0" err="1">
                <a:solidFill>
                  <a:srgbClr val="660066"/>
                </a:solidFill>
              </a:rPr>
              <a:t>Đoạn</a:t>
            </a:r>
            <a:r>
              <a:rPr lang="en-US" sz="3600" b="1" i="1" dirty="0">
                <a:solidFill>
                  <a:srgbClr val="660066"/>
                </a:solidFill>
              </a:rPr>
              <a:t> văn </a:t>
            </a:r>
            <a:r>
              <a:rPr lang="en-US" sz="3600" b="1" i="1" dirty="0" err="1">
                <a:solidFill>
                  <a:srgbClr val="660066"/>
                </a:solidFill>
              </a:rPr>
              <a:t>hấp</a:t>
            </a:r>
            <a:r>
              <a:rPr lang="en-US" sz="3600" b="1" i="1" dirty="0">
                <a:solidFill>
                  <a:srgbClr val="660066"/>
                </a:solidFill>
              </a:rPr>
              <a:t> </a:t>
            </a:r>
            <a:r>
              <a:rPr lang="en-US" sz="3600" b="1" i="1" dirty="0" err="1">
                <a:solidFill>
                  <a:srgbClr val="660066"/>
                </a:solidFill>
              </a:rPr>
              <a:t>dẫn</a:t>
            </a:r>
            <a:r>
              <a:rPr lang="en-US" sz="3600" b="1" i="1" dirty="0">
                <a:solidFill>
                  <a:srgbClr val="660066"/>
                </a:solidFill>
              </a:rPr>
              <a:t>, </a:t>
            </a:r>
            <a:r>
              <a:rPr lang="en-US" sz="3600" b="1" i="1" dirty="0" err="1">
                <a:solidFill>
                  <a:srgbClr val="660066"/>
                </a:solidFill>
              </a:rPr>
              <a:t>gợi</a:t>
            </a:r>
            <a:r>
              <a:rPr lang="en-US" sz="3600" b="1" i="1" dirty="0">
                <a:solidFill>
                  <a:srgbClr val="660066"/>
                </a:solidFill>
              </a:rPr>
              <a:t> </a:t>
            </a:r>
            <a:r>
              <a:rPr lang="en-US" sz="3600" b="1" i="1" dirty="0" err="1">
                <a:solidFill>
                  <a:srgbClr val="660066"/>
                </a:solidFill>
              </a:rPr>
              <a:t>cảm</a:t>
            </a:r>
            <a:r>
              <a:rPr lang="en-US" sz="3600" b="1" i="1" dirty="0">
                <a:solidFill>
                  <a:srgbClr val="660066"/>
                </a:solidFill>
              </a:rPr>
              <a:t>, sinh </a:t>
            </a:r>
            <a:r>
              <a:rPr lang="en-US" sz="3600" b="1" i="1" dirty="0" err="1">
                <a:solidFill>
                  <a:srgbClr val="660066"/>
                </a:solidFill>
              </a:rPr>
              <a:t>động</a:t>
            </a:r>
            <a:r>
              <a:rPr lang="en-US" sz="3600" b="1" i="1" dirty="0">
                <a:solidFill>
                  <a:srgbClr val="660066"/>
                </a:solidFill>
              </a:rPr>
              <a:t>.</a:t>
            </a:r>
            <a:endParaRPr lang="vi-VN" sz="3600" b="1" i="1" dirty="0">
              <a:solidFill>
                <a:srgbClr val="660066"/>
              </a:solidFill>
            </a:endParaRPr>
          </a:p>
        </p:txBody>
      </p:sp>
      <p:sp>
        <p:nvSpPr>
          <p:cNvPr id="5" name="Down Arrow 4"/>
          <p:cNvSpPr/>
          <p:nvPr/>
        </p:nvSpPr>
        <p:spPr>
          <a:xfrm>
            <a:off x="5613400" y="3352800"/>
            <a:ext cx="395288" cy="79216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91&quot;/&gt;&lt;/object&gt;&lt;object type=&quot;3&quot; unique_id=&quot;10004&quot;&gt;&lt;property id=&quot;20148&quot; value=&quot;5&quot;/&gt;&lt;property id=&quot;20300&quot; value=&quot;Slide 2&quot;/&gt;&lt;property id=&quot;20307&quot; value=&quot;292&quot;/&gt;&lt;/object&gt;&lt;object type=&quot;3&quot; unique_id=&quot;10005&quot;&gt;&lt;property id=&quot;20148&quot; value=&quot;5&quot;/&gt;&lt;property id=&quot;20300&quot; value=&quot;Slide 3&quot;/&gt;&lt;property id=&quot;20307&quot; value=&quot;298&quot;/&gt;&lt;/object&gt;&lt;object type=&quot;3&quot; unique_id=&quot;10006&quot;&gt;&lt;property id=&quot;20148&quot; value=&quot;5&quot;/&gt;&lt;property id=&quot;20300&quot; value=&quot;Slide 4&quot;/&gt;&lt;property id=&quot;20307&quot; value=&quot;286&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93&quot;/&gt;&lt;/object&gt;&lt;object type=&quot;3&quot; unique_id=&quot;10010&quot;&gt;&lt;property id=&quot;20148&quot; value=&quot;5&quot;/&gt;&lt;property id=&quot;20300&quot; value=&quot;Slide 8&quot;/&gt;&lt;property id=&quot;20307&quot; value=&quot;294&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84&quot;/&gt;&lt;/object&gt;&lt;object type=&quot;3&quot; unique_id=&quot;10013&quot;&gt;&lt;property id=&quot;20148&quot; value=&quot;5&quot;/&gt;&lt;property id=&quot;20300&quot; value=&quot;Slide 11&quot;/&gt;&lt;property id=&quot;20307&quot; value=&quot;299&quot;/&gt;&lt;/object&gt;&lt;object type=&quot;3&quot; unique_id=&quot;10014&quot;&gt;&lt;property id=&quot;20148&quot; value=&quot;5&quot;/&gt;&lt;property id=&quot;20300&quot; value=&quot;Slide 12&quot;/&gt;&lt;property id=&quot;20307&quot; value=&quot;285&quot;/&gt;&lt;/object&gt;&lt;object type=&quot;3&quot; unique_id=&quot;10015&quot;&gt;&lt;property id=&quot;20148&quot; value=&quot;5&quot;/&gt;&lt;property id=&quot;20300&quot; value=&quot;Slide 13&quot;/&gt;&lt;property id=&quot;20307&quot; value=&quot;265&quot;/&gt;&lt;/object&gt;&lt;object type=&quot;3&quot; unique_id=&quot;10016&quot;&gt;&lt;property id=&quot;20148&quot; value=&quot;5&quot;/&gt;&lt;property id=&quot;20300&quot; value=&quot;Slide 14&quot;/&gt;&lt;property id=&quot;20307&quot; value=&quot;288&quot;/&gt;&lt;/object&gt;&lt;object type=&quot;3&quot; unique_id=&quot;10017&quot;&gt;&lt;property id=&quot;20148&quot; value=&quot;5&quot;/&gt;&lt;property id=&quot;20300&quot; value=&quot;Slide 15&quot;/&gt;&lt;property id=&quot;20307&quot; value=&quot;289&quot;/&gt;&lt;/object&gt;&lt;object type=&quot;3&quot; unique_id=&quot;10018&quot;&gt;&lt;property id=&quot;20148&quot; value=&quot;5&quot;/&gt;&lt;property id=&quot;20300&quot; value=&quot;Slide 16&quot;/&gt;&lt;property id=&quot;20307&quot; value=&quot;273&quot;/&gt;&lt;/object&gt;&lt;object type=&quot;3&quot; unique_id=&quot;10019&quot;&gt;&lt;property id=&quot;20148&quot; value=&quot;5&quot;/&gt;&lt;property id=&quot;20300&quot; value=&quot;Slide 17&quot;/&gt;&lt;property id=&quot;20307&quot; value=&quot;279&quot;/&gt;&lt;/object&gt;&lt;object type=&quot;3&quot; unique_id=&quot;10020&quot;&gt;&lt;property id=&quot;20148&quot; value=&quot;5&quot;/&gt;&lt;property id=&quot;20300&quot; value=&quot;Slide 18&quot;/&gt;&lt;property id=&quot;20307&quot; value=&quot;276&quot;/&gt;&lt;/object&gt;&lt;object type=&quot;3&quot; unique_id=&quot;10021&quot;&gt;&lt;property id=&quot;20148&quot; value=&quot;5&quot;/&gt;&lt;property id=&quot;20300&quot; value=&quot;Slide 19&quot;/&gt;&lt;property id=&quot;20307&quot; value=&quot;264&quot;/&gt;&lt;/object&gt;&lt;object type=&quot;3&quot; unique_id=&quot;10022&quot;&gt;&lt;property id=&quot;20148&quot; value=&quot;5&quot;/&gt;&lt;property id=&quot;20300&quot; value=&quot;Slide 20&quot;/&gt;&lt;property id=&quot;20307&quot; value=&quot;297&quot;/&gt;&lt;/object&gt;&lt;/object&gt;&lt;object type=&quot;8&quot; unique_id=&quot;10044&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1369</TotalTime>
  <Words>811</Words>
  <Application>Microsoft Office PowerPoint</Application>
  <PresentationFormat>Custom</PresentationFormat>
  <Paragraphs>106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.VnArial</vt:lpstr>
      <vt:lpstr>.VnTime</vt:lpstr>
      <vt:lpstr>Arial</vt:lpstr>
      <vt:lpstr>Comic Sans MS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Mr.Quang</cp:lastModifiedBy>
  <cp:revision>144</cp:revision>
  <dcterms:created xsi:type="dcterms:W3CDTF">2003-12-31T17:54:50Z</dcterms:created>
  <dcterms:modified xsi:type="dcterms:W3CDTF">2022-10-29T14:03:35Z</dcterms:modified>
</cp:coreProperties>
</file>