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329" r:id="rId5"/>
    <p:sldId id="330" r:id="rId6"/>
    <p:sldId id="331" r:id="rId7"/>
    <p:sldId id="337" r:id="rId8"/>
    <p:sldId id="333" r:id="rId9"/>
    <p:sldId id="338" r:id="rId10"/>
    <p:sldId id="398" r:id="rId11"/>
    <p:sldId id="393" r:id="rId12"/>
    <p:sldId id="399" r:id="rId13"/>
    <p:sldId id="404" r:id="rId14"/>
    <p:sldId id="426" r:id="rId15"/>
    <p:sldId id="400" r:id="rId16"/>
    <p:sldId id="371" r:id="rId17"/>
    <p:sldId id="428" r:id="rId18"/>
    <p:sldId id="406" r:id="rId19"/>
    <p:sldId id="372" r:id="rId20"/>
    <p:sldId id="429" r:id="rId21"/>
    <p:sldId id="407" r:id="rId22"/>
    <p:sldId id="374" r:id="rId23"/>
    <p:sldId id="430" r:id="rId24"/>
    <p:sldId id="408" r:id="rId25"/>
    <p:sldId id="366" r:id="rId26"/>
    <p:sldId id="368" r:id="rId27"/>
    <p:sldId id="411" r:id="rId28"/>
    <p:sldId id="370" r:id="rId29"/>
    <p:sldId id="377" r:id="rId30"/>
    <p:sldId id="378" r:id="rId31"/>
    <p:sldId id="376" r:id="rId32"/>
    <p:sldId id="412" r:id="rId33"/>
    <p:sldId id="380" r:id="rId34"/>
    <p:sldId id="382" r:id="rId35"/>
    <p:sldId id="381" r:id="rId36"/>
    <p:sldId id="387" r:id="rId37"/>
  </p:sldIdLst>
  <p:sldSz cx="12192000" cy="6858000"/>
  <p:notesSz cx="6858000" cy="9144000"/>
  <p:embeddedFontLst>
    <p:embeddedFont>
      <p:font typeface="SimSun" panose="02010600030101010101" pitchFamily="2" charset="-122"/>
      <p:regular r:id="rId42"/>
    </p:embeddedFont>
    <p:embeddedFont>
      <p:font typeface="Calibri" panose="020F0502020204030204"/>
      <p:regular r:id="rId43"/>
      <p:bold r:id="rId44"/>
      <p:italic r:id="rId45"/>
      <p:boldItalic r:id="rId46"/>
    </p:embeddedFont>
    <p:embeddedFont>
      <p:font typeface="Microsoft YaHei" panose="020B0503020204020204" pitchFamily="34" charset="-122"/>
      <p:regular r:id="rId47"/>
    </p:embeddedFont>
    <p:embeddedFont>
      <p:font typeface="Calibri" panose="020F0502020204030204" pitchFamily="34" charset="0"/>
      <p:regular r:id="rId48"/>
      <p:bold r:id="rId49"/>
      <p:italic r:id="rId50"/>
      <p:boldItalic r:id="rId51"/>
    </p:embeddedFont>
    <p:embeddedFont>
      <p:font typeface="Calibri Light" panose="020F0302020204030204" charset="0"/>
      <p:regular r:id="rId52"/>
      <p:italic r:id="rId53"/>
    </p:embeddedFont>
  </p:embeddedFontLst>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FF0066"/>
    <a:srgbClr val="006600"/>
    <a:srgbClr val="008000"/>
    <a:srgbClr val="FF6600"/>
    <a:srgbClr val="3ABFA8"/>
    <a:srgbClr val="EC6063"/>
    <a:srgbClr val="FCCB00"/>
    <a:srgbClr val="6BD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69" d="100"/>
          <a:sy n="69" d="100"/>
        </p:scale>
        <p:origin x="714" y="60"/>
      </p:cViewPr>
      <p:guideLst>
        <p:guide orient="horz" pos="2132"/>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35.xml"/><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2.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8T17:52:05.829" idx="2">
    <p:pos x="10" y="10"/>
    <p:text>Đôn Ki-hô-tê được coi là một kiệt tác văn chương. Tác phẩm đã chế giễu tàn dư của lí tưởng hiệp sĩ phong kiến lỗi thời, báo trước sự xuất hiện của thời đại phục hưng với những con người mới, tính cách mới và nghị lực mới, sáng ngời chủ nghĩa nhân văn.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695E-E947-488C-8123-1566C4D639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1128-6269-4A27-B3EA-1F389F14F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ongbai">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13.png"/><Relationship Id="rId26" Type="http://schemas.microsoft.com/office/2007/relationships/hdphoto" Target="../media/image12.wdp"/><Relationship Id="rId25" Type="http://schemas.openxmlformats.org/officeDocument/2006/relationships/image" Target="../media/image11.png"/><Relationship Id="rId24" Type="http://schemas.microsoft.com/office/2007/relationships/hdphoto" Target="../media/image10.wdp"/><Relationship Id="rId23" Type="http://schemas.openxmlformats.org/officeDocument/2006/relationships/image" Target="../media/image9.png"/><Relationship Id="rId22" Type="http://schemas.microsoft.com/office/2007/relationships/hdphoto" Target="../media/image8.wdp"/><Relationship Id="rId21" Type="http://schemas.openxmlformats.org/officeDocument/2006/relationships/image" Target="../media/image7.png"/><Relationship Id="rId20" Type="http://schemas.microsoft.com/office/2007/relationships/hdphoto" Target="../media/image6.wdp"/><Relationship Id="rId2" Type="http://schemas.openxmlformats.org/officeDocument/2006/relationships/slideLayout" Target="../slideLayouts/slideLayout2.xml"/><Relationship Id="rId19" Type="http://schemas.openxmlformats.org/officeDocument/2006/relationships/image" Target="../media/image5.png"/><Relationship Id="rId18" Type="http://schemas.openxmlformats.org/officeDocument/2006/relationships/image" Target="../media/image4.png"/><Relationship Id="rId17" Type="http://schemas.openxmlformats.org/officeDocument/2006/relationships/image" Target="../media/image3.png"/><Relationship Id="rId16" Type="http://schemas.microsoft.com/office/2007/relationships/hdphoto" Target="../media/image2.wdp"/><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pic>
        <p:nvPicPr>
          <p:cNvPr id="7" name="图片 3"/>
          <p:cNvPicPr>
            <a:picLocks noChangeAspect="1"/>
          </p:cNvPicPr>
          <p:nvPr userDrawn="1"/>
        </p:nvPicPr>
        <p:blipFill>
          <a:blip r:embed="rId15">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tretch>
            <a:fillRect/>
          </a:stretch>
        </p:blipFill>
        <p:spPr>
          <a:xfrm>
            <a:off x="-17230" y="-26504"/>
            <a:ext cx="12209231" cy="5802097"/>
          </a:xfrm>
          <a:prstGeom prst="rect">
            <a:avLst/>
          </a:prstGeom>
        </p:spPr>
      </p:pic>
      <p:pic>
        <p:nvPicPr>
          <p:cNvPr id="8" name="图片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091969" y="3311076"/>
            <a:ext cx="2885201" cy="1444633"/>
          </a:xfrm>
          <a:prstGeom prst="rect">
            <a:avLst/>
          </a:prstGeom>
        </p:spPr>
      </p:pic>
      <p:pic>
        <p:nvPicPr>
          <p:cNvPr id="9" name="图片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00357" y="4229277"/>
            <a:ext cx="10533017" cy="2200474"/>
          </a:xfrm>
          <a:prstGeom prst="rect">
            <a:avLst/>
          </a:prstGeom>
        </p:spPr>
      </p:pic>
      <p:pic>
        <p:nvPicPr>
          <p:cNvPr id="10" name="图片 9"/>
          <p:cNvPicPr>
            <a:picLocks noChangeAspect="1"/>
          </p:cNvPicPr>
          <p:nvPr userDrawn="1"/>
        </p:nvPicPr>
        <p:blipFill>
          <a:blip r:embed="rId19">
            <a:extLst>
              <a:ext uri="{BEBA8EAE-BF5A-486C-A8C5-ECC9F3942E4B}">
                <a14:imgProps xmlns:a14="http://schemas.microsoft.com/office/drawing/2010/main">
                  <a14:imgLayer r:embed="rId20">
                    <a14:imgEffect>
                      <a14:saturation sat="130000"/>
                    </a14:imgEffect>
                  </a14:imgLayer>
                </a14:imgProps>
              </a:ext>
              <a:ext uri="{28A0092B-C50C-407E-A947-70E740481C1C}">
                <a14:useLocalDpi xmlns:a14="http://schemas.microsoft.com/office/drawing/2010/main" val="0"/>
              </a:ext>
            </a:extLst>
          </a:blip>
          <a:stretch>
            <a:fillRect/>
          </a:stretch>
        </p:blipFill>
        <p:spPr>
          <a:xfrm>
            <a:off x="6614565" y="3789854"/>
            <a:ext cx="5672876" cy="2694209"/>
          </a:xfrm>
          <a:prstGeom prst="rect">
            <a:avLst/>
          </a:prstGeom>
        </p:spPr>
      </p:pic>
      <p:pic>
        <p:nvPicPr>
          <p:cNvPr id="11" name="图片 11"/>
          <p:cNvPicPr>
            <a:picLocks noChangeAspect="1"/>
          </p:cNvPicPr>
          <p:nvPr userDrawn="1"/>
        </p:nvPicPr>
        <p:blipFill>
          <a:blip r:embed="rId21">
            <a:extLst>
              <a:ext uri="{BEBA8EAE-BF5A-486C-A8C5-ECC9F3942E4B}">
                <a14:imgProps xmlns:a14="http://schemas.microsoft.com/office/drawing/2010/main">
                  <a14:imgLayer r:embed="rId22">
                    <a14:imgEffect>
                      <a14:saturation sat="135000"/>
                    </a14:imgEffect>
                  </a14:imgLayer>
                </a14:imgProps>
              </a:ext>
              <a:ext uri="{28A0092B-C50C-407E-A947-70E740481C1C}">
                <a14:useLocalDpi xmlns:a14="http://schemas.microsoft.com/office/drawing/2010/main" val="0"/>
              </a:ext>
            </a:extLst>
          </a:blip>
          <a:stretch>
            <a:fillRect/>
          </a:stretch>
        </p:blipFill>
        <p:spPr>
          <a:xfrm>
            <a:off x="4937241" y="4860699"/>
            <a:ext cx="7639689" cy="2011514"/>
          </a:xfrm>
          <a:prstGeom prst="rect">
            <a:avLst/>
          </a:prstGeom>
        </p:spPr>
      </p:pic>
      <p:pic>
        <p:nvPicPr>
          <p:cNvPr id="12" name="图片 12"/>
          <p:cNvPicPr>
            <a:picLocks noChangeAspect="1"/>
          </p:cNvPicPr>
          <p:nvPr userDrawn="1"/>
        </p:nvPicPr>
        <p:blipFill>
          <a:blip r:embed="rId23">
            <a:extLst>
              <a:ext uri="{BEBA8EAE-BF5A-486C-A8C5-ECC9F3942E4B}">
                <a14:imgProps xmlns:a14="http://schemas.microsoft.com/office/drawing/2010/main">
                  <a14:imgLayer r:embed="rId24">
                    <a14:imgEffect>
                      <a14:saturation sat="135000"/>
                    </a14:imgEffect>
                  </a14:imgLayer>
                </a14:imgProps>
              </a:ext>
              <a:ext uri="{28A0092B-C50C-407E-A947-70E740481C1C}">
                <a14:useLocalDpi xmlns:a14="http://schemas.microsoft.com/office/drawing/2010/main" val="0"/>
              </a:ext>
            </a:extLst>
          </a:blip>
          <a:stretch>
            <a:fillRect/>
          </a:stretch>
        </p:blipFill>
        <p:spPr>
          <a:xfrm>
            <a:off x="-974236" y="5654975"/>
            <a:ext cx="8306459" cy="1392476"/>
          </a:xfrm>
          <a:prstGeom prst="rect">
            <a:avLst/>
          </a:prstGeom>
        </p:spPr>
      </p:pic>
      <p:pic>
        <p:nvPicPr>
          <p:cNvPr id="13" name="图片 13"/>
          <p:cNvPicPr>
            <a:picLocks noChangeAspect="1"/>
          </p:cNvPicPr>
          <p:nvPr userDrawn="1"/>
        </p:nvPicPr>
        <p:blipFill>
          <a:blip r:embed="rId25">
            <a:extLst>
              <a:ext uri="{BEBA8EAE-BF5A-486C-A8C5-ECC9F3942E4B}">
                <a14:imgProps xmlns:a14="http://schemas.microsoft.com/office/drawing/2010/main">
                  <a14:imgLayer r:embed="rId26">
                    <a14:imgEffect>
                      <a14:saturation sat="135000"/>
                    </a14:imgEffect>
                  </a14:imgLayer>
                </a14:imgProps>
              </a:ext>
              <a:ext uri="{28A0092B-C50C-407E-A947-70E740481C1C}">
                <a14:useLocalDpi xmlns:a14="http://schemas.microsoft.com/office/drawing/2010/main" val="0"/>
              </a:ext>
            </a:extLst>
          </a:blip>
          <a:stretch>
            <a:fillRect/>
          </a:stretch>
        </p:blipFill>
        <p:spPr>
          <a:xfrm>
            <a:off x="3496123" y="5866456"/>
            <a:ext cx="9338300" cy="1334914"/>
          </a:xfrm>
          <a:prstGeom prst="rect">
            <a:avLst/>
          </a:prstGeom>
        </p:spPr>
      </p:pic>
      <p:pic>
        <p:nvPicPr>
          <p:cNvPr id="14" name="图片 1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445499" y="5037849"/>
            <a:ext cx="3746699" cy="1505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image8.wdp"/><Relationship Id="rId7" Type="http://schemas.openxmlformats.org/officeDocument/2006/relationships/image" Target="../media/image7.png"/><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2" Type="http://schemas.openxmlformats.org/officeDocument/2006/relationships/notesSlide" Target="../notesSlides/notesSlide1.xml"/><Relationship Id="rId21" Type="http://schemas.openxmlformats.org/officeDocument/2006/relationships/slideLayout" Target="../slideLayouts/slideLayout12.xml"/><Relationship Id="rId20" Type="http://schemas.openxmlformats.org/officeDocument/2006/relationships/tags" Target="../tags/tag1.xml"/><Relationship Id="rId2" Type="http://schemas.microsoft.com/office/2007/relationships/hdphoto" Target="../media/image2.wdp"/><Relationship Id="rId19" Type="http://schemas.openxmlformats.org/officeDocument/2006/relationships/image" Target="../media/image19.png"/><Relationship Id="rId18" Type="http://schemas.openxmlformats.org/officeDocument/2006/relationships/image" Target="../media/image18.emf"/><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microsoft.com/office/2007/relationships/hdphoto" Target="../media/image12.wdp"/><Relationship Id="rId11" Type="http://schemas.openxmlformats.org/officeDocument/2006/relationships/image" Target="../media/image11.png"/><Relationship Id="rId10" Type="http://schemas.microsoft.com/office/2007/relationships/hdphoto" Target="../media/image10.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3.xml"/><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xml"/><Relationship Id="rId2" Type="http://schemas.openxmlformats.org/officeDocument/2006/relationships/image" Target="../media/image26.pn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9.xml"/><Relationship Id="rId2" Type="http://schemas.openxmlformats.org/officeDocument/2006/relationships/image" Target="../media/image30.jpe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image" Target="../media/image2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tags" Target="../tags/tag23.xml"/><Relationship Id="rId2" Type="http://schemas.openxmlformats.org/officeDocument/2006/relationships/image" Target="../media/image33.jpeg"/><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tags" Target="../tags/tag26.xml"/><Relationship Id="rId2" Type="http://schemas.microsoft.com/office/2007/relationships/hdphoto" Target="../media/image28.wdp"/><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3.xml"/><Relationship Id="rId2" Type="http://schemas.openxmlformats.org/officeDocument/2006/relationships/image" Target="../media/image22.png"/><Relationship Id="rId1"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2.xml"/><Relationship Id="rId5" Type="http://schemas.openxmlformats.org/officeDocument/2006/relationships/tags" Target="../tags/tag4.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8.xml"/><Relationship Id="rId5" Type="http://schemas.openxmlformats.org/officeDocument/2006/relationships/image" Target="../media/image29.jpeg"/><Relationship Id="rId4" Type="http://schemas.microsoft.com/office/2007/relationships/hdphoto" Target="../media/image28.wdp"/><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9.xml"/><Relationship Id="rId2" Type="http://schemas.openxmlformats.org/officeDocument/2006/relationships/image" Target="../media/image26.png"/><Relationship Id="rId1"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0" y="-26504"/>
            <a:ext cx="12192000" cy="6898717"/>
          </a:xfrm>
          <a:prstGeom prst="rect">
            <a:avLst/>
          </a:prstGeom>
        </p:spPr>
      </p:pic>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58" y="3816766"/>
            <a:ext cx="2163901" cy="1444633"/>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175" y="4323811"/>
            <a:ext cx="7899763" cy="2200474"/>
          </a:xfrm>
          <a:prstGeom prst="rect">
            <a:avLst/>
          </a:prstGeom>
        </p:spPr>
      </p:pic>
      <p:pic>
        <p:nvPicPr>
          <p:cNvPr id="36" name="图片 35"/>
          <p:cNvPicPr>
            <a:picLocks noChangeAspect="1"/>
          </p:cNvPicPr>
          <p:nvPr/>
        </p:nvPicPr>
        <p:blipFill>
          <a:blip r:embed="rId5">
            <a:extLst>
              <a:ext uri="{BEBA8EAE-BF5A-486C-A8C5-ECC9F3942E4B}">
                <a14:imgProps xmlns:a14="http://schemas.microsoft.com/office/drawing/2010/main">
                  <a14:imgLayer r:embed="rId6">
                    <a14:imgEffect>
                      <a14:saturation sat="130000"/>
                    </a14:imgEffect>
                  </a14:imgLayer>
                </a14:imgProps>
              </a:ext>
              <a:ext uri="{28A0092B-C50C-407E-A947-70E740481C1C}">
                <a14:useLocalDpi xmlns:a14="http://schemas.microsoft.com/office/drawing/2010/main" val="0"/>
              </a:ext>
            </a:extLst>
          </a:blip>
          <a:stretch>
            <a:fillRect/>
          </a:stretch>
        </p:blipFill>
        <p:spPr>
          <a:xfrm>
            <a:off x="7602280" y="4226064"/>
            <a:ext cx="4648726" cy="2694209"/>
          </a:xfrm>
          <a:prstGeom prst="rect">
            <a:avLst/>
          </a:prstGeom>
        </p:spPr>
      </p:pic>
      <p:pic>
        <p:nvPicPr>
          <p:cNvPr id="37" name="图片 36"/>
          <p:cNvPicPr>
            <a:picLocks noChangeAspect="1"/>
          </p:cNvPicPr>
          <p:nvPr/>
        </p:nvPicPr>
        <p:blipFill>
          <a:blip r:embed="rId7">
            <a:extLst>
              <a:ext uri="{BEBA8EAE-BF5A-486C-A8C5-ECC9F3942E4B}">
                <a14:imgProps xmlns:a14="http://schemas.microsoft.com/office/drawing/2010/main">
                  <a14:imgLayer r:embed="rId8">
                    <a14:imgEffect>
                      <a14:saturation sat="135000"/>
                    </a14:imgEffect>
                  </a14:imgLayer>
                </a14:imgProps>
              </a:ext>
              <a:ext uri="{28A0092B-C50C-407E-A947-70E740481C1C}">
                <a14:useLocalDpi xmlns:a14="http://schemas.microsoft.com/office/drawing/2010/main" val="0"/>
              </a:ext>
            </a:extLst>
          </a:blip>
          <a:stretch>
            <a:fillRect/>
          </a:stretch>
        </p:blipFill>
        <p:spPr>
          <a:xfrm>
            <a:off x="5308316" y="4842060"/>
            <a:ext cx="5729767" cy="2011514"/>
          </a:xfrm>
          <a:prstGeom prst="rect">
            <a:avLst/>
          </a:prstGeom>
        </p:spPr>
      </p:pic>
      <p:pic>
        <p:nvPicPr>
          <p:cNvPr id="38" name="图片 37"/>
          <p:cNvPicPr>
            <a:picLocks noChangeAspect="1"/>
          </p:cNvPicPr>
          <p:nvPr/>
        </p:nvPicPr>
        <p:blipFill>
          <a:blip r:embed="rId9">
            <a:extLst>
              <a:ext uri="{BEBA8EAE-BF5A-486C-A8C5-ECC9F3942E4B}">
                <a14:imgProps xmlns:a14="http://schemas.microsoft.com/office/drawing/2010/main">
                  <a14:imgLayer r:embed="rId10">
                    <a14:imgEffect>
                      <a14:saturation sat="135000"/>
                    </a14:imgEffect>
                  </a14:imgLayer>
                </a14:imgProps>
              </a:ext>
              <a:ext uri="{28A0092B-C50C-407E-A947-70E740481C1C}">
                <a14:useLocalDpi xmlns:a14="http://schemas.microsoft.com/office/drawing/2010/main" val="0"/>
              </a:ext>
            </a:extLst>
          </a:blip>
          <a:stretch>
            <a:fillRect/>
          </a:stretch>
        </p:blipFill>
        <p:spPr>
          <a:xfrm>
            <a:off x="-522768" y="5570420"/>
            <a:ext cx="9868787" cy="1392476"/>
          </a:xfrm>
          <a:prstGeom prst="rect">
            <a:avLst/>
          </a:prstGeom>
        </p:spPr>
      </p:pic>
      <p:pic>
        <p:nvPicPr>
          <p:cNvPr id="39" name="图片 38"/>
          <p:cNvPicPr>
            <a:picLocks noChangeAspect="1"/>
          </p:cNvPicPr>
          <p:nvPr/>
        </p:nvPicPr>
        <p:blipFill>
          <a:blip r:embed="rId11">
            <a:extLst>
              <a:ext uri="{BEBA8EAE-BF5A-486C-A8C5-ECC9F3942E4B}">
                <a14:imgProps xmlns:a14="http://schemas.microsoft.com/office/drawing/2010/main">
                  <a14:imgLayer r:embed="rId12">
                    <a14:imgEffect>
                      <a14:saturation sat="135000"/>
                    </a14:imgEffect>
                  </a14:imgLayer>
                </a14:imgProps>
              </a:ext>
              <a:ext uri="{28A0092B-C50C-407E-A947-70E740481C1C}">
                <a14:useLocalDpi xmlns:a14="http://schemas.microsoft.com/office/drawing/2010/main" val="0"/>
              </a:ext>
            </a:extLst>
          </a:blip>
          <a:stretch>
            <a:fillRect/>
          </a:stretch>
        </p:blipFill>
        <p:spPr>
          <a:xfrm>
            <a:off x="4606029" y="5537299"/>
            <a:ext cx="7703982" cy="1334914"/>
          </a:xfrm>
          <a:prstGeom prst="rect">
            <a:avLst/>
          </a:prstGeom>
        </p:spPr>
      </p:pic>
      <p:pic>
        <p:nvPicPr>
          <p:cNvPr id="40" name="图片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7016" y="4963899"/>
            <a:ext cx="2810024" cy="1505588"/>
          </a:xfrm>
          <a:prstGeom prst="rect">
            <a:avLst/>
          </a:prstGeom>
        </p:spPr>
      </p:pic>
      <p:pic>
        <p:nvPicPr>
          <p:cNvPr id="19" name="图片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4561" y="475410"/>
            <a:ext cx="4230275" cy="1353200"/>
          </a:xfrm>
          <a:prstGeom prst="rect">
            <a:avLst/>
          </a:prstGeom>
        </p:spPr>
      </p:pic>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40146" y="1360182"/>
            <a:ext cx="515130" cy="515130"/>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94486" y="454519"/>
            <a:ext cx="468344" cy="468344"/>
          </a:xfrm>
          <a:prstGeom prst="rect">
            <a:avLst/>
          </a:prstGeom>
        </p:spPr>
      </p:pic>
      <p:pic>
        <p:nvPicPr>
          <p:cNvPr id="41" name="图片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273" y="2261155"/>
            <a:ext cx="3600404" cy="4752120"/>
          </a:xfrm>
          <a:prstGeom prst="rect">
            <a:avLst/>
          </a:prstGeom>
        </p:spPr>
      </p:pic>
      <p:pic>
        <p:nvPicPr>
          <p:cNvPr id="22" name="图片 2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161813" y="242905"/>
            <a:ext cx="1422589" cy="125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22836" y="639752"/>
            <a:ext cx="4339994" cy="1621402"/>
          </a:xfrm>
          <a:prstGeom prst="rect">
            <a:avLst/>
          </a:prstGeom>
        </p:spPr>
      </p:pic>
      <p:sp>
        <p:nvSpPr>
          <p:cNvPr id="17" name="矩形 9"/>
          <p:cNvSpPr/>
          <p:nvPr/>
        </p:nvSpPr>
        <p:spPr>
          <a:xfrm>
            <a:off x="2605405" y="2114550"/>
            <a:ext cx="8813800" cy="3761740"/>
          </a:xfrm>
          <a:prstGeom prst="rect">
            <a:avLst/>
          </a:prstGeom>
        </p:spPr>
        <p:txBody>
          <a:bodyPr wrap="squar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6000" b="1" u="sng" spc="38" err="1">
                <a:ln w="11430"/>
                <a:solidFill>
                  <a:srgbClr val="FF0000"/>
                </a:solidFill>
                <a:latin typeface="Times New Roman" panose="02020603050405020304" pitchFamily="18" charset="0"/>
                <a:ea typeface="华康方圆体W7" pitchFamily="81" charset="-122"/>
                <a:cs typeface="Times New Roman" panose="02020603050405020304" pitchFamily="18" charset="0"/>
              </a:rPr>
              <a:t>Tiết</a:t>
            </a:r>
            <a:r>
              <a:rPr lang="en-US" altLang="zh-CN" sz="6000" b="1" u="sng" spc="38">
                <a:ln w="11430"/>
                <a:solidFill>
                  <a:srgbClr val="FF0000"/>
                </a:solidFill>
                <a:latin typeface="Times New Roman" panose="02020603050405020304" pitchFamily="18" charset="0"/>
                <a:ea typeface="华康方圆体W7" pitchFamily="81" charset="-122"/>
                <a:cs typeface="Times New Roman" panose="02020603050405020304" pitchFamily="18" charset="0"/>
              </a:rPr>
              <a:t> </a:t>
            </a:r>
            <a:r>
              <a:rPr lang="en-US" altLang="zh-CN" sz="6000" b="1" u="sng" spc="38" smtClean="0">
                <a:ln w="11430"/>
                <a:solidFill>
                  <a:srgbClr val="FF0000"/>
                </a:solidFill>
                <a:latin typeface="Times New Roman" panose="02020603050405020304" pitchFamily="18" charset="0"/>
                <a:ea typeface="华康方圆体W7" pitchFamily="81" charset="-122"/>
                <a:cs typeface="Times New Roman" panose="02020603050405020304" pitchFamily="18" charset="0"/>
              </a:rPr>
              <a:t>25-26:</a:t>
            </a:r>
            <a:endParaRPr lang="en-US" altLang="zh-CN" sz="6000" b="1" u="sng" spc="38" dirty="0">
              <a:ln w="11430"/>
              <a:solidFill>
                <a:srgbClr val="FF0000"/>
              </a:solidFill>
              <a:latin typeface="Times New Roman" panose="02020603050405020304" pitchFamily="18" charset="0"/>
              <a:ea typeface="华康方圆体W7" pitchFamily="81" charset="-122"/>
              <a:cs typeface="Times New Roman" panose="02020603050405020304" pitchFamily="18" charset="0"/>
            </a:endParaRPr>
          </a:p>
          <a:p>
            <a:pPr algn="ctr">
              <a:defRPr/>
            </a:pPr>
            <a:r>
              <a:rPr lang="en-US" altLang="zh-CN" sz="6000" b="1" spc="38" dirty="0">
                <a:ln w="11430"/>
                <a:solidFill>
                  <a:srgbClr val="FF0000"/>
                </a:solidFill>
                <a:latin typeface="Times New Roman" panose="02020603050405020304" pitchFamily="18" charset="0"/>
                <a:ea typeface="华康方圆体W7" pitchFamily="81" charset="-122"/>
                <a:cs typeface="Times New Roman" panose="02020603050405020304" pitchFamily="18" charset="0"/>
              </a:rPr>
              <a:t>ĐÁNH NHAU VỚI CỐI XAY GIÓ</a:t>
            </a:r>
            <a:endParaRPr lang="en-US" altLang="zh-CN" sz="6000" b="1" spc="38" dirty="0">
              <a:ln w="11430"/>
              <a:solidFill>
                <a:srgbClr val="FF0000"/>
              </a:solidFill>
              <a:latin typeface="Times New Roman" panose="02020603050405020304" pitchFamily="18" charset="0"/>
              <a:ea typeface="华康方圆体W7" pitchFamily="81" charset="-122"/>
              <a:cs typeface="Times New Roman" panose="02020603050405020304" pitchFamily="18" charset="0"/>
            </a:endParaRPr>
          </a:p>
          <a:p>
            <a:pPr algn="ctr">
              <a:defRPr/>
            </a:pPr>
            <a:endParaRPr lang="zh-CN" altLang="en-US" sz="6000" b="1" spc="38" dirty="0">
              <a:ln w="11430"/>
              <a:solidFill>
                <a:srgbClr val="FF0000"/>
              </a:solidFill>
              <a:latin typeface="Times New Roman" panose="02020603050405020304" pitchFamily="18" charset="0"/>
              <a:ea typeface="华康方圆体W7" pitchFamily="81" charset="-122"/>
              <a:cs typeface="Times New Roman" panose="02020603050405020304" pitchFamily="18" charset="0"/>
            </a:endParaRPr>
          </a:p>
        </p:txBody>
      </p:sp>
      <p:sp>
        <p:nvSpPr>
          <p:cNvPr id="18" name="TextBox 17"/>
          <p:cNvSpPr txBox="1"/>
          <p:nvPr/>
        </p:nvSpPr>
        <p:spPr>
          <a:xfrm flipH="1">
            <a:off x="6989702" y="4878056"/>
            <a:ext cx="3852838" cy="622300"/>
          </a:xfrm>
          <a:prstGeom prst="rect">
            <a:avLst/>
          </a:prstGeom>
          <a:noFill/>
        </p:spPr>
        <p:txBody>
          <a:bodyPr wrap="square" lIns="68580" tIns="34290" rIns="68580" bIns="34290" rtlCol="0">
            <a:spAutoFit/>
          </a:bodyPr>
          <a:lstStyle/>
          <a:p>
            <a:r>
              <a:rPr lang="en-US" sz="3600" b="1" dirty="0" err="1">
                <a:latin typeface="Times New Roman" panose="02020603050405020304" pitchFamily="18" charset="0"/>
                <a:cs typeface="Times New Roman" panose="02020603050405020304" pitchFamily="18" charset="0"/>
              </a:rPr>
              <a:t>       Xéc</a:t>
            </a:r>
            <a:r>
              <a:rPr lang="en-US" sz="3600" b="1" dirty="0">
                <a:latin typeface="Times New Roman" panose="02020603050405020304" pitchFamily="18" charset="0"/>
                <a:cs typeface="Times New Roman" panose="02020603050405020304" pitchFamily="18" charset="0"/>
              </a:rPr>
              <a:t>-van-</a:t>
            </a:r>
            <a:r>
              <a:rPr lang="en-US" sz="3600" b="1" dirty="0" err="1">
                <a:latin typeface="Times New Roman" panose="02020603050405020304" pitchFamily="18" charset="0"/>
                <a:cs typeface="Times New Roman" panose="02020603050405020304" pitchFamily="18" charset="0"/>
              </a:rPr>
              <a:t>tét</a:t>
            </a:r>
            <a:endParaRPr lang="en-US" sz="3600" b="1" dirty="0">
              <a:latin typeface="Times New Roman" panose="02020603050405020304" pitchFamily="18" charset="0"/>
              <a:cs typeface="Times New Roman" panose="02020603050405020304" pitchFamily="18" charset="0"/>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325" y="-12192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049" y="1639821"/>
            <a:ext cx="2609975" cy="3333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863078" y="1784540"/>
            <a:ext cx="8328922" cy="4751705"/>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Xuất thân: Quý tộc nghèo.</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Ngoại hình:</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Gầy gò, cao lêu nghêu.</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Trang bị những binh giáp đã han gỉ, được đánh bóng lại.</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Cưỡi một con ngựa còm.</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loud Callout 6"/>
          <p:cNvSpPr/>
          <p:nvPr/>
        </p:nvSpPr>
        <p:spPr>
          <a:xfrm flipH="1">
            <a:off x="5140036" y="2116338"/>
            <a:ext cx="7051964" cy="3647820"/>
          </a:xfrm>
          <a:prstGeom prst="cloudCallout">
            <a:avLst>
              <a:gd name="adj1" fmla="val -27191"/>
              <a:gd name="adj2" fmla="val 6982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smtClean="0">
                <a:solidFill>
                  <a:srgbClr val="0000CC"/>
                </a:solidFill>
                <a:latin typeface="Times New Roman" panose="02020603050405020304" pitchFamily="18" charset="0"/>
                <a:cs typeface="Times New Roman" panose="02020603050405020304" pitchFamily="18" charset="0"/>
              </a:rPr>
              <a:t>Khi thấy những chiếc cối xay gió, Đôn ki hô tê đã có nhận định và thái độ gì?</a:t>
            </a:r>
            <a:endParaRPr lang="en-US" sz="3200" dirty="0">
              <a:solidFill>
                <a:srgbClr val="0000CC"/>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3123812" y="1965370"/>
            <a:ext cx="4032448" cy="954107"/>
          </a:xfrm>
          <a:prstGeom prst="rect">
            <a:avLst/>
          </a:prstGeom>
          <a:solidFill>
            <a:schemeClr val="accent5">
              <a:lumMod val="60000"/>
              <a:lumOff val="40000"/>
            </a:schemeClr>
          </a:solid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Thái độ và nhận định khi thấy chiếc cối xay gió</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65018" y="3552964"/>
            <a:ext cx="2582162" cy="31526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Tưởng đó là những </a:t>
            </a:r>
            <a:r>
              <a:rPr lang="en-US" sz="2800" b="1" i="1">
                <a:solidFill>
                  <a:schemeClr val="bg1"/>
                </a:solidFill>
                <a:latin typeface="Times New Roman" panose="02020603050405020304" pitchFamily="18" charset="0"/>
                <a:cs typeface="Times New Roman" panose="02020603050405020304" pitchFamily="18" charset="0"/>
              </a:rPr>
              <a:t>gã khổng </a:t>
            </a:r>
            <a:r>
              <a:rPr lang="en-US" sz="2800" b="1" i="1" smtClean="0">
                <a:solidFill>
                  <a:schemeClr val="bg1"/>
                </a:solidFill>
                <a:latin typeface="Times New Roman" panose="02020603050405020304" pitchFamily="18" charset="0"/>
                <a:cs typeface="Times New Roman" panose="02020603050405020304" pitchFamily="18" charset="0"/>
              </a:rPr>
              <a:t>lồ</a:t>
            </a:r>
            <a:r>
              <a:rPr lang="en-US" sz="2800" b="1" smtClean="0">
                <a:solidFill>
                  <a:schemeClr val="bg1"/>
                </a:solidFill>
                <a:latin typeface="Times New Roman" panose="02020603050405020304" pitchFamily="18" charset="0"/>
                <a:cs typeface="Times New Roman" panose="02020603050405020304" pitchFamily="18" charset="0"/>
              </a:rPr>
              <a:t> </a:t>
            </a:r>
            <a:r>
              <a:rPr lang="en-US" sz="2800" b="1" i="1">
                <a:solidFill>
                  <a:schemeClr val="bg1"/>
                </a:solidFill>
                <a:latin typeface="Times New Roman" panose="02020603050405020304" pitchFamily="18" charset="0"/>
                <a:cs typeface="Times New Roman" panose="02020603050405020304" pitchFamily="18" charset="0"/>
              </a:rPr>
              <a:t>ghê gớm</a:t>
            </a:r>
            <a:r>
              <a:rPr lang="en-US" sz="2800" b="1">
                <a:solidFill>
                  <a:schemeClr val="bg1"/>
                </a:solidFill>
                <a:latin typeface="Times New Roman" panose="02020603050405020304" pitchFamily="18" charset="0"/>
                <a:cs typeface="Times New Roman" panose="02020603050405020304" pitchFamily="18" charset="0"/>
              </a:rPr>
              <a:t> </a:t>
            </a:r>
            <a:r>
              <a:rPr lang="en-US" sz="2800" b="1" i="1">
                <a:solidFill>
                  <a:schemeClr val="bg1"/>
                </a:solidFill>
                <a:latin typeface="Times New Roman" panose="02020603050405020304" pitchFamily="18" charset="0"/>
                <a:cs typeface="Times New Roman" panose="02020603050405020304" pitchFamily="18" charset="0"/>
              </a:rPr>
              <a:t>và quyết </a:t>
            </a:r>
            <a:r>
              <a:rPr lang="en-US" sz="2800" b="1" i="1" smtClean="0">
                <a:solidFill>
                  <a:schemeClr val="bg1"/>
                </a:solidFill>
                <a:latin typeface="Times New Roman" panose="02020603050405020304" pitchFamily="18" charset="0"/>
                <a:cs typeface="Times New Roman" panose="02020603050405020304" pitchFamily="18" charset="0"/>
              </a:rPr>
              <a:t>giao chiến giết hết bọn chúng</a:t>
            </a:r>
            <a:endParaRPr lang="vi-VN" sz="2800" b="1" i="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43745" y="3583681"/>
            <a:ext cx="2396837" cy="31219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Times New Roman" panose="02020603050405020304" pitchFamily="18" charset="0"/>
                <a:cs typeface="Times New Roman" panose="02020603050405020304" pitchFamily="18" charset="0"/>
              </a:rPr>
              <a:t>Tưởng tượng </a:t>
            </a:r>
            <a:r>
              <a:rPr lang="en-US" sz="2800" b="1" i="1">
                <a:solidFill>
                  <a:schemeClr val="bg1"/>
                </a:solidFill>
                <a:latin typeface="Times New Roman" panose="02020603050405020304" pitchFamily="18" charset="0"/>
                <a:cs typeface="Times New Roman" panose="02020603050405020304" pitchFamily="18" charset="0"/>
              </a:rPr>
              <a:t>những cánh tay của chúng dài ngoẵng, có đứa </a:t>
            </a:r>
            <a:r>
              <a:rPr lang="en-US" sz="2800" b="1" i="1" smtClean="0">
                <a:solidFill>
                  <a:schemeClr val="bg1"/>
                </a:solidFill>
                <a:latin typeface="Times New Roman" panose="02020603050405020304" pitchFamily="18" charset="0"/>
                <a:cs typeface="Times New Roman" panose="02020603050405020304" pitchFamily="18" charset="0"/>
              </a:rPr>
              <a:t>cánh tay dài </a:t>
            </a:r>
            <a:r>
              <a:rPr lang="en-US" sz="2800" b="1" i="1">
                <a:solidFill>
                  <a:schemeClr val="bg1"/>
                </a:solidFill>
                <a:latin typeface="Times New Roman" panose="02020603050405020304" pitchFamily="18" charset="0"/>
                <a:cs typeface="Times New Roman" panose="02020603050405020304" pitchFamily="18" charset="0"/>
              </a:rPr>
              <a:t>tới 2 dặm</a:t>
            </a:r>
            <a:endParaRPr lang="vi-VN" sz="2800" b="1" i="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39346" y="3552965"/>
            <a:ext cx="2572696" cy="31526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a:solidFill>
                  <a:schemeClr val="bg1"/>
                </a:solidFill>
                <a:latin typeface="Times New Roman" panose="02020603050405020304" pitchFamily="18" charset="0"/>
                <a:cs typeface="Times New Roman" panose="02020603050405020304" pitchFamily="18" charset="0"/>
              </a:rPr>
              <a:t>Nhận định </a:t>
            </a:r>
            <a:endParaRPr lang="en-US" sz="2800" b="1">
              <a:solidFill>
                <a:schemeClr val="bg1"/>
              </a:solidFill>
              <a:latin typeface="Times New Roman" panose="02020603050405020304" pitchFamily="18" charset="0"/>
              <a:cs typeface="Times New Roman" panose="02020603050405020304" pitchFamily="18" charset="0"/>
            </a:endParaRPr>
          </a:p>
          <a:p>
            <a:pPr algn="ctr"/>
            <a:r>
              <a:rPr lang="en-US" sz="2800" b="1" i="1" smtClean="0">
                <a:solidFill>
                  <a:schemeClr val="bg1"/>
                </a:solidFill>
                <a:latin typeface="Times New Roman" panose="02020603050405020304" pitchFamily="18" charset="0"/>
                <a:cs typeface="Times New Roman" panose="02020603050405020304" pitchFamily="18" charset="0"/>
              </a:rPr>
              <a:t>Đây là một cuộc </a:t>
            </a:r>
            <a:r>
              <a:rPr lang="en-US" sz="2800" b="1" i="1">
                <a:solidFill>
                  <a:schemeClr val="bg1"/>
                </a:solidFill>
                <a:latin typeface="Times New Roman" panose="02020603050405020304" pitchFamily="18" charset="0"/>
                <a:cs typeface="Times New Roman" panose="02020603050405020304" pitchFamily="18" charset="0"/>
              </a:rPr>
              <a:t>giao </a:t>
            </a:r>
            <a:r>
              <a:rPr lang="en-US" sz="2800" b="1" i="1" smtClean="0">
                <a:solidFill>
                  <a:schemeClr val="bg1"/>
                </a:solidFill>
                <a:latin typeface="Times New Roman" panose="02020603050405020304" pitchFamily="18" charset="0"/>
                <a:cs typeface="Times New Roman" panose="02020603050405020304" pitchFamily="18" charset="0"/>
              </a:rPr>
              <a:t>tranh </a:t>
            </a:r>
            <a:r>
              <a:rPr lang="en-US" sz="2800" b="1" i="1">
                <a:solidFill>
                  <a:schemeClr val="bg1"/>
                </a:solidFill>
                <a:latin typeface="Times New Roman" panose="02020603050405020304" pitchFamily="18" charset="0"/>
                <a:cs typeface="Times New Roman" panose="02020603050405020304" pitchFamily="18" charset="0"/>
              </a:rPr>
              <a:t>điên </a:t>
            </a:r>
            <a:r>
              <a:rPr lang="en-US" sz="2800" b="1" i="1" smtClean="0">
                <a:solidFill>
                  <a:schemeClr val="bg1"/>
                </a:solidFill>
                <a:latin typeface="Times New Roman" panose="02020603050405020304" pitchFamily="18" charset="0"/>
                <a:cs typeface="Times New Roman" panose="02020603050405020304" pitchFamily="18" charset="0"/>
              </a:rPr>
              <a:t>cuồng và không </a:t>
            </a:r>
            <a:r>
              <a:rPr lang="en-US" sz="2800" b="1" i="1">
                <a:solidFill>
                  <a:schemeClr val="bg1"/>
                </a:solidFill>
                <a:latin typeface="Times New Roman" panose="02020603050405020304" pitchFamily="18" charset="0"/>
                <a:cs typeface="Times New Roman" panose="02020603050405020304" pitchFamily="18" charset="0"/>
              </a:rPr>
              <a:t>cân </a:t>
            </a:r>
            <a:r>
              <a:rPr lang="en-US" sz="2800" b="1" i="1" smtClean="0">
                <a:solidFill>
                  <a:schemeClr val="bg1"/>
                </a:solidFill>
                <a:latin typeface="Times New Roman" panose="02020603050405020304" pitchFamily="18" charset="0"/>
                <a:cs typeface="Times New Roman" panose="02020603050405020304" pitchFamily="18" charset="0"/>
              </a:rPr>
              <a:t>sức</a:t>
            </a:r>
            <a:endParaRPr lang="vi-VN" sz="2800" b="1" i="1"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054688">
            <a:off x="8580334" y="563936"/>
            <a:ext cx="3310966" cy="203946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Freeform 7"/>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9" name="TextBox 8"/>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279" y="2167506"/>
            <a:ext cx="2609975" cy="3333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847340" y="1925320"/>
            <a:ext cx="9260840" cy="2768600"/>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Hành động, suy nghĩ:</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Khi trông thấy cối xay gió:</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Tưởng là bọn khổng lồ.</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Tưởng là pháp thuật của pháp sư Phơ- re-xtôn.</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7281" y="417507"/>
            <a:ext cx="2655410" cy="313878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22858PICdbgea5Gz679dY_PIC2018.png"/>
          <p:cNvPicPr>
            <a:picLocks noChangeAspect="1"/>
          </p:cNvPicPr>
          <p:nvPr/>
        </p:nvPicPr>
        <p:blipFill>
          <a:blip r:embed="rId2" cstate="print"/>
          <a:stretch>
            <a:fillRect/>
          </a:stretch>
        </p:blipFill>
        <p:spPr>
          <a:xfrm>
            <a:off x="9653500" y="4160374"/>
            <a:ext cx="2697626" cy="2697626"/>
          </a:xfrm>
          <a:prstGeom prst="rect">
            <a:avLst/>
          </a:prstGeom>
        </p:spPr>
      </p:pic>
      <p:sp>
        <p:nvSpPr>
          <p:cNvPr id="6" name="Cloud Callout 6"/>
          <p:cNvSpPr/>
          <p:nvPr/>
        </p:nvSpPr>
        <p:spPr>
          <a:xfrm flipH="1">
            <a:off x="5721927" y="1165589"/>
            <a:ext cx="6204906" cy="3392426"/>
          </a:xfrm>
          <a:prstGeom prst="cloudCallout">
            <a:avLst>
              <a:gd name="adj1" fmla="val -27191"/>
              <a:gd name="adj2" fmla="val 698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smtClean="0">
                <a:solidFill>
                  <a:srgbClr val="0000CC"/>
                </a:solidFill>
                <a:latin typeface="Times New Roman" panose="02020603050405020304" pitchFamily="18" charset="0"/>
                <a:cs typeface="Times New Roman" panose="02020603050405020304" pitchFamily="18" charset="0"/>
              </a:rPr>
              <a:t>Đứng trước những bọn khổng lồ xấu xa đó Đôn ki hô tê đã có những hành động gì?</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986" y="3611643"/>
            <a:ext cx="4694359" cy="28915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5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p:cNvGrpSpPr/>
          <p:nvPr/>
        </p:nvGrpSpPr>
        <p:grpSpPr>
          <a:xfrm rot="16200000">
            <a:off x="5644514" y="-3192726"/>
            <a:ext cx="902972" cy="7961730"/>
            <a:chOff x="7674573" y="2033798"/>
            <a:chExt cx="3041350" cy="2626693"/>
          </a:xfrm>
        </p:grpSpPr>
        <p:sp>
          <p:nvSpPr>
            <p:cNvPr id="6" name="TextBox 30"/>
            <p:cNvSpPr txBox="1"/>
            <p:nvPr/>
          </p:nvSpPr>
          <p:spPr>
            <a:xfrm>
              <a:off x="7674573" y="2065952"/>
              <a:ext cx="2688443" cy="2557439"/>
            </a:xfrm>
            <a:prstGeom prst="rect">
              <a:avLst/>
            </a:prstGeom>
            <a:noFill/>
          </p:spPr>
          <p:txBody>
            <a:bodyPr vert="eaVert" wrap="square" rtlCol="0">
              <a:spAutoFit/>
            </a:bodyPr>
            <a:lstStyle/>
            <a:p>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Hành</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động</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trong</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cuộc</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giao</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tranh</a:t>
              </a:r>
              <a:endParaRPr lang="en-US"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7" name="Rounded Rectangle 12"/>
          <p:cNvSpPr/>
          <p:nvPr/>
        </p:nvSpPr>
        <p:spPr>
          <a:xfrm>
            <a:off x="479002" y="1917912"/>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0" name="Rounded Rectangle 7"/>
          <p:cNvSpPr/>
          <p:nvPr/>
        </p:nvSpPr>
        <p:spPr>
          <a:xfrm>
            <a:off x="629891" y="2052889"/>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1" name="TextBox 18"/>
          <p:cNvSpPr txBox="1"/>
          <p:nvPr/>
        </p:nvSpPr>
        <p:spPr>
          <a:xfrm>
            <a:off x="663344" y="2166456"/>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Đôn</a:t>
            </a:r>
            <a:r>
              <a:rPr lang="en-US" sz="3200" b="1" dirty="0">
                <a:latin typeface="Times New Roman" panose="02020603050405020304" pitchFamily="18" charset="0"/>
                <a:cs typeface="Times New Roman" panose="02020603050405020304" pitchFamily="18" charset="0"/>
              </a:rPr>
              <a:t> Ki-</a:t>
            </a:r>
            <a:r>
              <a:rPr lang="en-US" sz="3200" b="1" dirty="0" err="1">
                <a:latin typeface="Times New Roman" panose="02020603050405020304" pitchFamily="18" charset="0"/>
                <a:cs typeface="Times New Roman" panose="02020603050405020304" pitchFamily="18" charset="0"/>
              </a:rPr>
              <a:t>hô</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tê</a:t>
            </a:r>
            <a:r>
              <a:rPr lang="en-US" sz="3200" b="1" dirty="0">
                <a:latin typeface="Times New Roman" panose="02020603050405020304" pitchFamily="18" charset="0"/>
                <a:cs typeface="Times New Roman" panose="02020603050405020304" pitchFamily="18" charset="0"/>
              </a:rPr>
              <a:t> lao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hiệp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l</a:t>
            </a:r>
            <a:r>
              <a:rPr lang="en-SG" sz="3200" i="1" dirty="0" err="1">
                <a:latin typeface="Times New Roman" panose="02020603050405020304" pitchFamily="18" charset="0"/>
                <a:cs typeface="Times New Roman" panose="02020603050405020304" pitchFamily="18" charset="0"/>
              </a:rPr>
              <a:t>ớn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lấy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khiên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che</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kín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thân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lăm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ngọn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đâm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vào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quạt</a:t>
            </a:r>
            <a:r>
              <a:rPr lang="en-SG" sz="3200" i="1" dirty="0">
                <a:latin typeface="Times New Roman" panose="02020603050405020304" pitchFamily="18" charset="0"/>
                <a:cs typeface="Times New Roman" panose="02020603050405020304" pitchFamily="18" charset="0"/>
              </a:rPr>
              <a:t> ở </a:t>
            </a:r>
            <a:r>
              <a:rPr lang="en-SG" sz="3200" i="1" dirty="0" err="1">
                <a:latin typeface="Times New Roman" panose="02020603050405020304" pitchFamily="18" charset="0"/>
                <a:cs typeface="Times New Roman" panose="02020603050405020304" pitchFamily="18" charset="0"/>
              </a:rPr>
              <a:t>cối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xay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gió</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gần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nhất</a:t>
            </a:r>
            <a:r>
              <a:rPr lang="en-SG" sz="3200" i="1"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64" name="TextBox 18"/>
          <p:cNvSpPr txBox="1"/>
          <p:nvPr/>
        </p:nvSpPr>
        <p:spPr>
          <a:xfrm>
            <a:off x="4884235" y="6223067"/>
            <a:ext cx="4416698"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
        <p:nvSpPr>
          <p:cNvPr id="66" name="TextBox 18"/>
          <p:cNvSpPr txBox="1"/>
          <p:nvPr/>
        </p:nvSpPr>
        <p:spPr>
          <a:xfrm>
            <a:off x="67225" y="5641792"/>
            <a:ext cx="5761642" cy="107721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Hành</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động</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hài</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h</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ớc</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điên</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rồ</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lố</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bịch</a:t>
            </a:r>
            <a:endParaRPr lang="en-US" sz="3200" i="1" dirty="0">
              <a:solidFill>
                <a:schemeClr val="accent1"/>
              </a:solidFill>
              <a:latin typeface="Times New Roman" panose="02020603050405020304" pitchFamily="18" charset="0"/>
              <a:cs typeface="Times New Roman" panose="02020603050405020304" pitchFamily="18" charset="0"/>
            </a:endParaRPr>
          </a:p>
        </p:txBody>
      </p:sp>
      <p:sp>
        <p:nvSpPr>
          <p:cNvPr id="67" name="Rounded Rectangle 12"/>
          <p:cNvSpPr/>
          <p:nvPr/>
        </p:nvSpPr>
        <p:spPr>
          <a:xfrm>
            <a:off x="6307870" y="1946294"/>
            <a:ext cx="5405128" cy="3483608"/>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8" name="Rounded Rectangle 7"/>
          <p:cNvSpPr/>
          <p:nvPr/>
        </p:nvSpPr>
        <p:spPr>
          <a:xfrm>
            <a:off x="6458759" y="2081271"/>
            <a:ext cx="5052854" cy="3160556"/>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9" name="TextBox 18"/>
          <p:cNvSpPr txBox="1"/>
          <p:nvPr/>
        </p:nvSpPr>
        <p:spPr>
          <a:xfrm>
            <a:off x="6492212" y="2194838"/>
            <a:ext cx="4968024" cy="304698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r>
              <a:rPr lang="en-US" sz="3200" b="1" dirty="0" err="1">
                <a:latin typeface="Times New Roman" panose="02020603050405020304" pitchFamily="18" charset="0"/>
                <a:cs typeface="Times New Roman" panose="02020603050405020304" pitchFamily="18" charset="0"/>
              </a:rPr>
              <a:t>Thất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nặng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SG" sz="3200" b="1" dirty="0" err="1">
                <a:latin typeface="Times New Roman" panose="02020603050405020304" pitchFamily="18" charset="0"/>
                <a:cs typeface="Times New Roman" panose="02020603050405020304" pitchFamily="18" charset="0"/>
              </a:rPr>
              <a:t>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và</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ngựa</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ngã</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trời</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giáng</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SG" sz="3200" b="1" dirty="0">
                <a:latin typeface="Times New Roman" panose="02020603050405020304" pitchFamily="18" charset="0"/>
                <a:cs typeface="Times New Roman" panose="02020603050405020304" pitchFamily="18" charset="0"/>
              </a:rPr>
              <a:t>ng </a:t>
            </a:r>
            <a:r>
              <a:rPr lang="en-SG" sz="3200" b="1" dirty="0" err="1">
                <a:latin typeface="Times New Roman" panose="02020603050405020304" pitchFamily="18" charset="0"/>
                <a:cs typeface="Times New Roman" panose="02020603050405020304" pitchFamily="18" charset="0"/>
              </a:rPr>
              <a:t>vẫn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không</a:t>
            </a:r>
            <a:r>
              <a:rPr lang="en-SG" sz="3200" b="1" dirty="0">
                <a:latin typeface="Times New Roman" panose="02020603050405020304" pitchFamily="18" charset="0"/>
                <a:cs typeface="Times New Roman" panose="02020603050405020304" pitchFamily="18" charset="0"/>
              </a:rPr>
              <a:t> cam </a:t>
            </a:r>
            <a:r>
              <a:rPr lang="en-SG" sz="3200" b="1" dirty="0" err="1">
                <a:latin typeface="Times New Roman" panose="02020603050405020304" pitchFamily="18" charset="0"/>
                <a:cs typeface="Times New Roman" panose="02020603050405020304" pitchFamily="18" charset="0"/>
              </a:rPr>
              <a:t>nhận</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thất</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bại</a:t>
            </a:r>
            <a:r>
              <a:rPr lang="en-US" sz="3200" b="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chuyện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chiến</a:t>
            </a:r>
            <a:r>
              <a:rPr lang="en-SG" sz="3200" i="1" dirty="0">
                <a:latin typeface="Times New Roman" panose="02020603050405020304" pitchFamily="18" charset="0"/>
                <a:cs typeface="Times New Roman" panose="02020603050405020304" pitchFamily="18" charset="0"/>
              </a:rPr>
              <a:t>… t</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niềm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vinh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quan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đánh</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bại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chúng</a:t>
            </a:r>
            <a:r>
              <a:rPr lang="en-SG" sz="3200" i="1" dirty="0">
                <a:latin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cs typeface="Times New Roman" panose="02020603050405020304" pitchFamily="18" charset="0"/>
            </a:endParaRPr>
          </a:p>
        </p:txBody>
      </p:sp>
      <p:sp>
        <p:nvSpPr>
          <p:cNvPr id="70" name="TextBox 18"/>
          <p:cNvSpPr txBox="1"/>
          <p:nvPr/>
        </p:nvSpPr>
        <p:spPr>
          <a:xfrm>
            <a:off x="6217053" y="5773504"/>
            <a:ext cx="5586761"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Tiếp</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tục</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r</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ơ</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i</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vào</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hoang</a:t>
            </a:r>
            <a:r>
              <a:rPr lang="en-SG"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t</a:t>
            </a:r>
            <a:r>
              <a:rPr lang="vi-VN" sz="3200" b="1" i="1" dirty="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ư</a:t>
            </a:r>
            <a:r>
              <a:rPr lang="en-SG" sz="3200" b="1" i="1" dirty="0" err="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ởng</a:t>
            </a:r>
            <a:endParaRPr lang="en-US" sz="3200" i="1" dirty="0">
              <a:solidFill>
                <a:schemeClr val="accent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randombar(horizontal)">
                                      <p:cBhvr>
                                        <p:cTn id="10" dur="500"/>
                                        <p:tgtEl>
                                          <p:spTgt spid="6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randombar(horizontal)">
                                      <p:cBhvr>
                                        <p:cTn id="26" dur="500"/>
                                        <p:tgtEl>
                                          <p:spTgt spid="68"/>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1" grpId="0"/>
      <p:bldP spid="66" grpId="0"/>
      <p:bldP spid="67" grpId="0" animBg="1"/>
      <p:bldP spid="68" grpId="0" animBg="1"/>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5919" y="2166871"/>
            <a:ext cx="2609975" cy="3333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981960" y="1783715"/>
            <a:ext cx="8966835" cy="4056380"/>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Hành động, suy nghĩ:</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Khi trông thấy cối xay gió:</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Tưởng là bọn khổng lồ.</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Tưởng là pháp thuật của pháp sư Phơ- re-xtôn.</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Dũng cảm xông vào cuộc giao tranh không cân sức và bị thương.</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Freeform 2"/>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4" name="TextBox 3"/>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36995" y="1055045"/>
            <a:ext cx="6045328" cy="58477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8067" y="1965370"/>
            <a:ext cx="3538545" cy="4520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22858PICdbgea5Gz679dY_PIC2018.png"/>
          <p:cNvPicPr>
            <a:picLocks noChangeAspect="1"/>
          </p:cNvPicPr>
          <p:nvPr/>
        </p:nvPicPr>
        <p:blipFill>
          <a:blip r:embed="rId2" cstate="print"/>
          <a:stretch>
            <a:fillRect/>
          </a:stretch>
        </p:blipFill>
        <p:spPr>
          <a:xfrm>
            <a:off x="9653500" y="4160374"/>
            <a:ext cx="2697626" cy="2697626"/>
          </a:xfrm>
          <a:prstGeom prst="rect">
            <a:avLst/>
          </a:prstGeom>
        </p:spPr>
      </p:pic>
      <p:sp>
        <p:nvSpPr>
          <p:cNvPr id="8" name="Cloud Callout 6"/>
          <p:cNvSpPr/>
          <p:nvPr/>
        </p:nvSpPr>
        <p:spPr>
          <a:xfrm flipH="1">
            <a:off x="6078450" y="535238"/>
            <a:ext cx="6025259" cy="3399453"/>
          </a:xfrm>
          <a:prstGeom prst="cloudCallout">
            <a:avLst>
              <a:gd name="adj1" fmla="val -27191"/>
              <a:gd name="adj2" fmla="val 6982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fr-FR" sz="3600" smtClean="0">
                <a:solidFill>
                  <a:srgbClr val="0000CC"/>
                </a:solidFill>
                <a:latin typeface="Times New Roman" panose="02020603050405020304" pitchFamily="18" charset="0"/>
                <a:cs typeface="Times New Roman" panose="02020603050405020304" pitchFamily="18" charset="0"/>
              </a:rPr>
              <a:t>Cách xử sự sau trận đấu </a:t>
            </a:r>
            <a:r>
              <a:rPr lang="fr-FR" sz="3600" smtClean="0">
                <a:solidFill>
                  <a:srgbClr val="0000CC"/>
                </a:solidFill>
                <a:latin typeface="Times New Roman" panose="02020603050405020304" pitchFamily="18" charset="0"/>
                <a:cs typeface="Times New Roman" panose="02020603050405020304" pitchFamily="18" charset="0"/>
              </a:rPr>
              <a:t>như thế nào?</a:t>
            </a:r>
            <a:endParaRPr lang="en-US" sz="3600" dirty="0">
              <a:solidFill>
                <a:srgbClr val="0000CC"/>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773026"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p:cNvGrpSpPr/>
          <p:nvPr/>
        </p:nvGrpSpPr>
        <p:grpSpPr>
          <a:xfrm rot="16200000">
            <a:off x="5766652" y="-4004321"/>
            <a:ext cx="902957" cy="9631116"/>
            <a:chOff x="7674627" y="2033798"/>
            <a:chExt cx="3041301" cy="4799314"/>
          </a:xfrm>
        </p:grpSpPr>
        <p:sp>
          <p:nvSpPr>
            <p:cNvPr id="8" name="TextBox 30"/>
            <p:cNvSpPr txBox="1"/>
            <p:nvPr/>
          </p:nvSpPr>
          <p:spPr>
            <a:xfrm>
              <a:off x="7674627" y="2148413"/>
              <a:ext cx="2688446" cy="4629131"/>
            </a:xfrm>
            <a:prstGeom prst="rect">
              <a:avLst/>
            </a:prstGeom>
            <a:noFill/>
          </p:spPr>
          <p:txBody>
            <a:bodyPr vert="eaVert" wrap="square" rtlCol="0">
              <a:spAutoFit/>
            </a:bodyPr>
            <a:lstStyle/>
            <a:p>
              <a:pPr algn="ctr"/>
              <a:r>
                <a:rPr lang="en-SG" altLang="zh-CN" sz="4000" b="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a:t>
              </a:r>
              <a:r>
                <a:rPr lang="en-SG" altLang="zh-CN" sz="4000" b="1" smtClean="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ách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xử</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sự</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sau</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cuộc</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chiến</a:t>
              </a:r>
              <a:endParaRPr lang="en-US"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9" y="2033798"/>
              <a:ext cx="3036929"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0" name="AutoShape 3"/>
          <p:cNvSpPr>
            <a:spLocks noChangeArrowheads="1"/>
          </p:cNvSpPr>
          <p:nvPr/>
        </p:nvSpPr>
        <p:spPr bwMode="auto">
          <a:xfrm>
            <a:off x="7583758" y="3751179"/>
            <a:ext cx="4247686" cy="2667000"/>
          </a:xfrm>
          <a:prstGeom prst="roundRect">
            <a:avLst>
              <a:gd name="adj" fmla="val 16667"/>
            </a:avLst>
          </a:prstGeom>
          <a:noFill/>
          <a:ln w="38100">
            <a:solidFill>
              <a:schemeClr val="tx1"/>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1" name="AutoShape 5"/>
          <p:cNvSpPr>
            <a:spLocks noChangeArrowheads="1"/>
          </p:cNvSpPr>
          <p:nvPr/>
        </p:nvSpPr>
        <p:spPr bwMode="auto">
          <a:xfrm>
            <a:off x="442564" y="3813125"/>
            <a:ext cx="4653687" cy="2667000"/>
          </a:xfrm>
          <a:prstGeom prst="roundRect">
            <a:avLst>
              <a:gd name="adj" fmla="val 16667"/>
            </a:avLst>
          </a:prstGeom>
          <a:noFill/>
          <a:ln w="38100">
            <a:solidFill>
              <a:schemeClr val="tx1"/>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p:cNvSpPr txBox="1">
            <a:spLocks noChangeArrowheads="1"/>
          </p:cNvSpPr>
          <p:nvPr/>
        </p:nvSpPr>
        <p:spPr bwMode="auto">
          <a:xfrm>
            <a:off x="616213" y="3951883"/>
            <a:ext cx="442372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0"/>
              </a:spcBef>
              <a:buClrTx/>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rên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rỉ</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kêu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đau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a:t>
            </a:r>
            <a:r>
              <a:rPr lang="en-US" altLang="en-US" sz="2800" i="1" dirty="0" err="1">
                <a:solidFill>
                  <a:srgbClr val="000000"/>
                </a:solidFill>
                <a:latin typeface="Times New Roman" panose="02020603050405020304" pitchFamily="18" charset="0"/>
                <a:cs typeface="Times New Roman" panose="02020603050405020304" pitchFamily="18" charset="0"/>
              </a:rPr>
              <a:t>vì</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các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hiệp</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sĩ</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giang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hồ</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có</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bị</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thương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thế</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nào</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cũng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được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rên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rỉ</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xổ</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cả</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gan</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ruột</a:t>
            </a:r>
            <a:r>
              <a:rPr lang="en-US" altLang="en-US" sz="2800" i="1" dirty="0">
                <a:solidFill>
                  <a:srgbClr val="000000"/>
                </a:solidFill>
                <a:latin typeface="Times New Roman" panose="02020603050405020304" pitchFamily="18" charset="0"/>
                <a:cs typeface="Times New Roman" panose="02020603050405020304" pitchFamily="18" charset="0"/>
              </a:rPr>
              <a:t> ra </a:t>
            </a:r>
            <a:r>
              <a:rPr lang="en-US" altLang="en-US" sz="2800" i="1" dirty="0" err="1">
                <a:solidFill>
                  <a:srgbClr val="000000"/>
                </a:solidFill>
                <a:latin typeface="Times New Roman" panose="02020603050405020304" pitchFamily="18" charset="0"/>
                <a:cs typeface="Times New Roman" panose="02020603050405020304" pitchFamily="18" charset="0"/>
              </a:rPr>
              <a:t>ngoài</a:t>
            </a:r>
            <a:r>
              <a:rPr lang="en-US" altLang="en-US" sz="2800" i="1" dirty="0">
                <a:solidFill>
                  <a:srgbClr val="000000"/>
                </a:solidFill>
                <a:latin typeface="Times New Roman" panose="02020603050405020304" pitchFamily="18" charset="0"/>
                <a:cs typeface="Times New Roman" panose="02020603050405020304" pitchFamily="18" charset="0"/>
              </a:rPr>
              <a:t>)</a:t>
            </a:r>
            <a:endParaRPr lang="en-US" altLang="en-US" sz="3200" i="1" dirty="0">
              <a:solidFill>
                <a:srgbClr val="000000"/>
              </a:solidFill>
              <a:latin typeface="Times New Roman" panose="02020603050405020304" pitchFamily="18" charset="0"/>
              <a:cs typeface="Times New Roman" panose="02020603050405020304" pitchFamily="18" charset="0"/>
            </a:endParaRPr>
          </a:p>
        </p:txBody>
      </p:sp>
      <p:sp>
        <p:nvSpPr>
          <p:cNvPr id="23" name="Freeform 7"/>
          <p:cNvSpPr/>
          <p:nvPr/>
        </p:nvSpPr>
        <p:spPr bwMode="gray">
          <a:xfrm>
            <a:off x="5397333" y="310533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dirty="0"/>
          </a:p>
        </p:txBody>
      </p:sp>
      <p:sp>
        <p:nvSpPr>
          <p:cNvPr id="33" name="AutoShape 8"/>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sp>
        <p:nvSpPr>
          <p:cNvPr id="34" name="Freeform 9"/>
          <p:cNvSpPr/>
          <p:nvPr/>
        </p:nvSpPr>
        <p:spPr bwMode="gray">
          <a:xfrm flipH="1">
            <a:off x="6502821" y="312843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a:p>
        </p:txBody>
      </p:sp>
      <p:sp>
        <p:nvSpPr>
          <p:cNvPr id="36" name="Text Box 18"/>
          <p:cNvSpPr txBox="1">
            <a:spLocks noChangeArrowheads="1"/>
          </p:cNvSpPr>
          <p:nvPr/>
        </p:nvSpPr>
        <p:spPr bwMode="auto">
          <a:xfrm>
            <a:off x="4252458" y="3762312"/>
            <a:ext cx="4038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spcBef>
                <a:spcPct val="0"/>
              </a:spcBef>
              <a:buClrTx/>
              <a:buFontTx/>
              <a:buNone/>
            </a:pP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37" name="Text Box 19"/>
          <p:cNvSpPr txBox="1">
            <a:spLocks noChangeArrowheads="1"/>
          </p:cNvSpPr>
          <p:nvPr/>
        </p:nvSpPr>
        <p:spPr bwMode="auto">
          <a:xfrm>
            <a:off x="7676224" y="3807879"/>
            <a:ext cx="407716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0"/>
              </a:spcBef>
              <a:buClrTx/>
              <a:buFontTx/>
              <a:buNone/>
            </a:pPr>
            <a:r>
              <a:rPr lang="en-US" altLang="en-US" sz="3200" b="1" dirty="0" err="1">
                <a:solidFill>
                  <a:srgbClr val="000000"/>
                </a:solidFill>
                <a:latin typeface="Times New Roman" panose="02020603050405020304" pitchFamily="18" charset="0"/>
                <a:cs typeface="Times New Roman" panose="02020603050405020304" pitchFamily="18" charset="0"/>
              </a:rPr>
              <a:t>Không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quan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tâm</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đến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những</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cầu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cá</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nhân</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kể</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cả</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chuyện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ăn</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err="1">
                <a:solidFill>
                  <a:srgbClr val="000000"/>
                </a:solidFill>
                <a:latin typeface="Times New Roman" panose="02020603050405020304" pitchFamily="18" charset="0"/>
                <a:cs typeface="Times New Roman" panose="02020603050405020304" pitchFamily="18" charset="0"/>
              </a:rPr>
              <a:t>ngủ</a:t>
            </a:r>
            <a:r>
              <a:rPr lang="en-US" altLang="en-US" sz="3200">
                <a:solidFill>
                  <a:srgbClr val="000000"/>
                </a:solidFill>
                <a:latin typeface="Times New Roman" panose="02020603050405020304" pitchFamily="18" charset="0"/>
                <a:cs typeface="Times New Roman" panose="02020603050405020304" pitchFamily="18" charset="0"/>
              </a:rPr>
              <a:t> </a:t>
            </a:r>
            <a:r>
              <a:rPr lang="en-US" altLang="en-US" sz="3200" smtClean="0">
                <a:solidFill>
                  <a:srgbClr val="000000"/>
                </a:solidFill>
                <a:latin typeface="Times New Roman" panose="02020603050405020304" pitchFamily="18" charset="0"/>
                <a:cs typeface="Times New Roman" panose="02020603050405020304" pitchFamily="18" charset="0"/>
              </a:rPr>
              <a:t>chỉ để </a:t>
            </a:r>
            <a:r>
              <a:rPr lang="en-US" altLang="en-US" sz="3200" dirty="0" err="1">
                <a:solidFill>
                  <a:srgbClr val="000000"/>
                </a:solidFill>
                <a:latin typeface="Times New Roman" panose="02020603050405020304" pitchFamily="18" charset="0"/>
                <a:cs typeface="Times New Roman" panose="02020603050405020304" pitchFamily="18" charset="0"/>
              </a:rPr>
              <a:t>nghĩ</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tới</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nàng</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err="1">
                <a:solidFill>
                  <a:srgbClr val="000000"/>
                </a:solidFill>
                <a:latin typeface="Times New Roman" panose="02020603050405020304" pitchFamily="18" charset="0"/>
                <a:cs typeface="Times New Roman" panose="02020603050405020304" pitchFamily="18" charset="0"/>
              </a:rPr>
              <a:t>Đuyn</a:t>
            </a:r>
            <a:r>
              <a:rPr lang="en-US" altLang="en-US" sz="3200" dirty="0">
                <a:solidFill>
                  <a:srgbClr val="000000"/>
                </a:solidFill>
                <a:latin typeface="Times New Roman" panose="02020603050405020304" pitchFamily="18" charset="0"/>
                <a:cs typeface="Times New Roman" panose="02020603050405020304" pitchFamily="18" charset="0"/>
              </a:rPr>
              <a:t>-xi-</a:t>
            </a:r>
            <a:r>
              <a:rPr lang="en-US" altLang="en-US" sz="3200" dirty="0" err="1">
                <a:solidFill>
                  <a:srgbClr val="000000"/>
                </a:solidFill>
                <a:latin typeface="Times New Roman" panose="02020603050405020304" pitchFamily="18" charset="0"/>
                <a:cs typeface="Times New Roman" panose="02020603050405020304" pitchFamily="18" charset="0"/>
              </a:rPr>
              <a:t>nê</a:t>
            </a:r>
            <a:r>
              <a:rPr lang="en-US" altLang="en-US" sz="3200" dirty="0">
                <a:solidFill>
                  <a:srgbClr val="000000"/>
                </a:solidFill>
                <a:latin typeface="Times New Roman" panose="02020603050405020304" pitchFamily="18" charset="0"/>
                <a:cs typeface="Times New Roman" panose="02020603050405020304" pitchFamily="18" charset="0"/>
              </a:rPr>
              <a:t>-a</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grpSp>
        <p:nvGrpSpPr>
          <p:cNvPr id="45" name="Google Shape;461;p41"/>
          <p:cNvGrpSpPr/>
          <p:nvPr/>
        </p:nvGrpSpPr>
        <p:grpSpPr>
          <a:xfrm>
            <a:off x="3714254" y="1837330"/>
            <a:ext cx="5519137" cy="984741"/>
            <a:chOff x="2891850" y="702066"/>
            <a:chExt cx="3360312" cy="1123908"/>
          </a:xfrm>
        </p:grpSpPr>
        <p:sp>
          <p:nvSpPr>
            <p:cNvPr id="46" name="Google Shape;463;p41"/>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dirty="0"/>
            </a:p>
          </p:txBody>
        </p:sp>
        <p:sp>
          <p:nvSpPr>
            <p:cNvPr id="47" name="Google Shape;464;p41"/>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grpSp>
      <p:sp>
        <p:nvSpPr>
          <p:cNvPr id="48" name="Google Shape;467;p41"/>
          <p:cNvSpPr txBox="1">
            <a:spLocks noGrp="1"/>
          </p:cNvSpPr>
          <p:nvPr/>
        </p:nvSpPr>
        <p:spPr>
          <a:xfrm>
            <a:off x="4002294" y="1955448"/>
            <a:ext cx="48217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1pPr>
            <a:lvl2pPr marR="0" lvl="1"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2pPr>
            <a:lvl3pPr marR="0" lvl="2"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3pPr>
            <a:lvl4pPr marR="0" lvl="3"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4pPr>
            <a:lvl5pPr marR="0" lvl="4"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5pPr>
            <a:lvl6pPr marR="0" lvl="5"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6pPr>
            <a:lvl7pPr marR="0" lvl="6"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7pPr>
            <a:lvl8pPr marR="0" lvl="7"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8pPr>
            <a:lvl9pPr marR="0" lvl="8"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9pPr>
          </a:lstStyle>
          <a:p>
            <a:pPr>
              <a:spcBef>
                <a:spcPct val="0"/>
              </a:spcBef>
              <a:buClrTx/>
            </a:pPr>
            <a:r>
              <a:rPr lang="en-US" altLang="en-US" sz="3600" b="1" dirty="0" err="1">
                <a:solidFill>
                  <a:schemeClr val="accent1"/>
                </a:solidFill>
                <a:latin typeface="Times New Roman" panose="02020603050405020304" pitchFamily="18" charset="0"/>
                <a:cs typeface="Times New Roman" panose="02020603050405020304" pitchFamily="18" charset="0"/>
              </a:rPr>
              <a:t>Bắt</a:t>
            </a:r>
            <a:r>
              <a:rPr lang="en-US" altLang="en-US" sz="3600" b="1" dirty="0">
                <a:solidFill>
                  <a:schemeClr val="accent1"/>
                </a:solidFill>
                <a:latin typeface="Times New Roman" panose="02020603050405020304" pitchFamily="18" charset="0"/>
                <a:cs typeface="Times New Roman" panose="02020603050405020304" pitchFamily="18" charset="0"/>
              </a:rPr>
              <a:t> </a:t>
            </a:r>
            <a:r>
              <a:rPr lang="en-US" altLang="en-US" sz="3600" b="1" dirty="0" err="1">
                <a:solidFill>
                  <a:schemeClr val="accent1"/>
                </a:solidFill>
                <a:latin typeface="Times New Roman" panose="02020603050405020304" pitchFamily="18" charset="0"/>
                <a:cs typeface="Times New Roman" panose="02020603050405020304" pitchFamily="18" charset="0"/>
              </a:rPr>
              <a:t>ch</a:t>
            </a:r>
            <a:r>
              <a:rPr lang="vi-VN" altLang="en-US" sz="3600" b="1" dirty="0">
                <a:solidFill>
                  <a:schemeClr val="accent1"/>
                </a:solidFill>
                <a:latin typeface="Times New Roman" panose="02020603050405020304" pitchFamily="18" charset="0"/>
                <a:cs typeface="Times New Roman" panose="02020603050405020304" pitchFamily="18" charset="0"/>
              </a:rPr>
              <a:t>ư</a:t>
            </a:r>
            <a:r>
              <a:rPr lang="en-SG" altLang="en-US" sz="3600" b="1" dirty="0" err="1">
                <a:solidFill>
                  <a:schemeClr val="accent1"/>
                </a:solidFill>
                <a:latin typeface="Times New Roman" panose="02020603050405020304" pitchFamily="18" charset="0"/>
                <a:cs typeface="Times New Roman" panose="02020603050405020304" pitchFamily="18" charset="0"/>
              </a:rPr>
              <a:t>ớc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các</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hiệp</a:t>
            </a:r>
            <a:r>
              <a:rPr lang="en-SG" altLang="en-US" sz="3600" b="1" dirty="0">
                <a:solidFill>
                  <a:schemeClr val="accent1"/>
                </a:solidFill>
                <a:latin typeface="Times New Roman" panose="02020603050405020304" pitchFamily="18" charset="0"/>
                <a:cs typeface="Times New Roman" panose="02020603050405020304" pitchFamily="18" charset="0"/>
              </a:rPr>
              <a:t> </a:t>
            </a:r>
            <a:r>
              <a:rPr lang="en-SG" altLang="en-US" sz="3600" b="1" dirty="0" err="1">
                <a:solidFill>
                  <a:schemeClr val="accent1"/>
                </a:solidFill>
                <a:latin typeface="Times New Roman" panose="02020603050405020304" pitchFamily="18" charset="0"/>
                <a:cs typeface="Times New Roman" panose="02020603050405020304" pitchFamily="18" charset="0"/>
              </a:rPr>
              <a:t>sĩ</a:t>
            </a:r>
            <a:endParaRPr lang="en-US" altLang="en-US" sz="3600" dirty="0">
              <a:solidFill>
                <a:schemeClr val="accent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par>
                                <p:cTn id="13" presetID="16" presetClass="entr" presetSubtype="21"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34" grpId="0" animBg="1"/>
      <p:bldP spid="36" grpId="0"/>
      <p:bldP spid="3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a:t>
            </a:r>
            <a:r>
              <a:rPr lang="en-US" sz="3200" b="1" u="sng">
                <a:solidFill>
                  <a:schemeClr val="accent5">
                    <a:lumMod val="50000"/>
                  </a:schemeClr>
                </a:solidFill>
                <a:latin typeface="Times New Roman" panose="02020603050405020304" pitchFamily="18" charset="0"/>
                <a:cs typeface="Times New Roman" panose="02020603050405020304" pitchFamily="18" charset="0"/>
              </a:rPr>
              <a:t>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799" y="2044316"/>
            <a:ext cx="2609975" cy="3333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042285" y="1783715"/>
            <a:ext cx="9078595" cy="2666365"/>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Sau khi đánh nhau:</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Bị trọng thương nhưng không rên rỉ.</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 Không cần ăn, không cần ngủ để nghĩ tới tình nương.</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Freeform 2"/>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4" name="TextBox 3"/>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descr="22858PICdbgea5Gz679dY_PIC2018.png"/>
          <p:cNvPicPr>
            <a:picLocks noChangeAspect="1"/>
          </p:cNvPicPr>
          <p:nvPr/>
        </p:nvPicPr>
        <p:blipFill>
          <a:blip r:embed="rId1" cstate="print"/>
          <a:stretch>
            <a:fillRect/>
          </a:stretch>
        </p:blipFill>
        <p:spPr>
          <a:xfrm>
            <a:off x="9653500" y="4160374"/>
            <a:ext cx="2697626" cy="2697626"/>
          </a:xfrm>
          <a:prstGeom prst="rect">
            <a:avLst/>
          </a:prstGeom>
        </p:spPr>
      </p:pic>
      <p:sp>
        <p:nvSpPr>
          <p:cNvPr id="8" name="Cloud Callout 6"/>
          <p:cNvSpPr/>
          <p:nvPr/>
        </p:nvSpPr>
        <p:spPr>
          <a:xfrm flipH="1">
            <a:off x="5300980" y="535305"/>
            <a:ext cx="6792595" cy="3399155"/>
          </a:xfrm>
          <a:prstGeom prst="cloudCallout">
            <a:avLst>
              <a:gd name="adj1" fmla="val -27191"/>
              <a:gd name="adj2" fmla="val 6982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smtClean="0">
                <a:solidFill>
                  <a:srgbClr val="0000CC"/>
                </a:solidFill>
                <a:latin typeface="Times New Roman" panose="02020603050405020304" pitchFamily="18" charset="0"/>
                <a:cs typeface="Times New Roman" panose="02020603050405020304" pitchFamily="18" charset="0"/>
              </a:rPr>
              <a:t>Qua những chi tiết trên các em thấy Đôn-ki-hô-tê là con người đáng trách hay đáng thương? Vì sao?</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68" y="3198035"/>
            <a:ext cx="4190784" cy="258141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0" advClick="0" advTm="2000"/>
    </mc:Choice>
    <mc:Fallback>
      <p:transition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p:cNvSpPr/>
          <p:nvPr/>
        </p:nvSpPr>
        <p:spPr>
          <a:xfrm>
            <a:off x="3798570" y="2028825"/>
            <a:ext cx="8393430" cy="304609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I.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Tìm</a:t>
            </a:r>
            <a:r>
              <a:rPr lang="en-US" altLang="zh-CN"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hiểu</a:t>
            </a:r>
            <a:r>
              <a:rPr lang="en-US" altLang="zh-CN"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chung</a:t>
            </a:r>
            <a:endParaRPr lang="zh-CN" altLang="en-US"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ÃN TÃCH NHÃN Váº¬T ÄÃN-KI-HÃ-TÃ TRONG ÄÃNH NHAU Vá»I Cá»I XAY GIÃ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8267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461;p41"/>
          <p:cNvGrpSpPr/>
          <p:nvPr/>
        </p:nvGrpSpPr>
        <p:grpSpPr>
          <a:xfrm>
            <a:off x="3324225" y="324485"/>
            <a:ext cx="6470650" cy="1247775"/>
            <a:chOff x="2891850" y="702066"/>
            <a:chExt cx="3360312" cy="1123908"/>
          </a:xfrm>
        </p:grpSpPr>
        <p:sp>
          <p:nvSpPr>
            <p:cNvPr id="4" name="Google Shape;463;p41"/>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sz="1600" dirty="0"/>
            </a:p>
          </p:txBody>
        </p:sp>
        <p:sp>
          <p:nvSpPr>
            <p:cNvPr id="5" name="Google Shape;464;p41"/>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sz="1600"/>
            </a:p>
          </p:txBody>
        </p:sp>
      </p:grpSp>
      <p:sp>
        <p:nvSpPr>
          <p:cNvPr id="6" name="Google Shape;467;p41"/>
          <p:cNvSpPr txBox="1">
            <a:spLocks noGrp="1"/>
          </p:cNvSpPr>
          <p:nvPr/>
        </p:nvSpPr>
        <p:spPr>
          <a:xfrm>
            <a:off x="3597910" y="585470"/>
            <a:ext cx="5726430" cy="725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1pPr>
            <a:lvl2pPr marR="0" lvl="1"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2pPr>
            <a:lvl3pPr marR="0" lvl="2"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3pPr>
            <a:lvl4pPr marR="0" lvl="3"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4pPr>
            <a:lvl5pPr marR="0" lvl="4"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5pPr>
            <a:lvl6pPr marR="0" lvl="5"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6pPr>
            <a:lvl7pPr marR="0" lvl="6"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7pPr>
            <a:lvl8pPr marR="0" lvl="7"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8pPr>
            <a:lvl9pPr marR="0" lvl="8"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9pPr>
          </a:lstStyle>
          <a:p>
            <a:pPr marL="0" lvl="0" indent="0" algn="ctr" rtl="0">
              <a:spcBef>
                <a:spcPts val="0"/>
              </a:spcBef>
              <a:spcAft>
                <a:spcPts val="0"/>
              </a:spcAft>
              <a:buNone/>
            </a:pPr>
            <a:r>
              <a:rPr lang="en-SG" sz="3200" dirty="0">
                <a:latin typeface="Times New Roman" panose="02020603050405020304" pitchFamily="18" charset="0"/>
                <a:cs typeface="Times New Roman" panose="02020603050405020304" pitchFamily="18" charset="0"/>
              </a:rPr>
              <a:t>HÌNH TƯỢNG ĐÔN KI-HÔ-TÊ</a:t>
            </a:r>
            <a:endParaRPr sz="3200" dirty="0">
              <a:latin typeface="Times New Roman" panose="02020603050405020304" pitchFamily="18" charset="0"/>
              <a:cs typeface="Times New Roman" panose="02020603050405020304" pitchFamily="18" charset="0"/>
            </a:endParaRPr>
          </a:p>
        </p:txBody>
      </p:sp>
      <p:sp>
        <p:nvSpPr>
          <p:cNvPr id="7" name="Google Shape;1523;p56"/>
          <p:cNvSpPr/>
          <p:nvPr/>
        </p:nvSpPr>
        <p:spPr>
          <a:xfrm>
            <a:off x="371257"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8" name="Google Shape;1525;p56"/>
          <p:cNvSpPr/>
          <p:nvPr/>
        </p:nvSpPr>
        <p:spPr>
          <a:xfrm>
            <a:off x="6493799" y="2400546"/>
            <a:ext cx="5315341" cy="375844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9" name="Google Shape;1599;p56"/>
          <p:cNvSpPr/>
          <p:nvPr/>
        </p:nvSpPr>
        <p:spPr>
          <a:xfrm>
            <a:off x="1793481"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r>
              <a:rPr lang="vi-VN" sz="3200" b="1" dirty="0">
                <a:solidFill>
                  <a:srgbClr val="FFFF00"/>
                </a:solidFill>
                <a:latin typeface="Times New Roman" panose="02020603050405020304" pitchFamily="18" charset="0"/>
                <a:cs typeface="Times New Roman" panose="02020603050405020304" pitchFamily="18" charset="0"/>
              </a:rPr>
              <a:t>Ưu</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10" name="Google Shape;1600;p56"/>
          <p:cNvSpPr/>
          <p:nvPr/>
        </p:nvSpPr>
        <p:spPr>
          <a:xfrm>
            <a:off x="7884405" y="2017641"/>
            <a:ext cx="2531986"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r>
              <a:rPr lang="vi-VN" sz="3200" b="1" dirty="0">
                <a:solidFill>
                  <a:srgbClr val="FFFF00"/>
                </a:solidFill>
                <a:latin typeface="Times New Roman" panose="02020603050405020304" pitchFamily="18" charset="0"/>
                <a:cs typeface="Times New Roman" panose="02020603050405020304" pitchFamily="18" charset="0"/>
              </a:rPr>
              <a:t>Nhược</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426835" y="3115846"/>
            <a:ext cx="5155953" cy="206210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SG" sz="32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chuộng</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kumimoji="0" lang="en-SG" sz="32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SG" sz="3200" b="1" i="0" u="none" strike="noStrike" cap="none" normalizeH="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SG" sz="3200" b="1"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t>
            </a:r>
            <a:endParaRPr kumimoji="0" 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6653172" y="3435670"/>
            <a:ext cx="4959558" cy="107721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en-SG" sz="3200" b="1" dirty="0" err="1">
                <a:latin typeface="Times New Roman" panose="02020603050405020304" pitchFamily="18" charset="0"/>
                <a:cs typeface="Times New Roman" panose="02020603050405020304" pitchFamily="18" charset="0"/>
              </a:rPr>
              <a:t>Đầu</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óc</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quá</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hoang</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tưởng</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hão</a:t>
            </a:r>
            <a:r>
              <a:rPr lang="en-SG" sz="3200" b="1" dirty="0">
                <a:latin typeface="Times New Roman" panose="02020603050405020304" pitchFamily="18" charset="0"/>
                <a:cs typeface="Times New Roman" panose="02020603050405020304" pitchFamily="18" charset="0"/>
              </a:rPr>
              <a:t> </a:t>
            </a:r>
            <a:r>
              <a:rPr lang="en-SG" sz="3200" b="1" dirty="0" err="1">
                <a:latin typeface="Times New Roman" panose="02020603050405020304" pitchFamily="18" charset="0"/>
                <a:cs typeface="Times New Roman" panose="02020603050405020304" pitchFamily="18" charset="0"/>
              </a:rPr>
              <a:t>huyền</a:t>
            </a:r>
            <a:endParaRPr kumimoji="0" lang="pt-BR"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Arrow: Right 1"/>
          <p:cNvSpPr/>
          <p:nvPr/>
        </p:nvSpPr>
        <p:spPr>
          <a:xfrm>
            <a:off x="356839" y="5082190"/>
            <a:ext cx="11452301" cy="167402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000" dirty="0" err="1">
                <a:solidFill>
                  <a:srgbClr val="FF0000"/>
                </a:solidFill>
                <a:latin typeface="Times New Roman" panose="02020603050405020304" pitchFamily="18" charset="0"/>
                <a:cs typeface="Times New Roman" panose="02020603050405020304" pitchFamily="18" charset="0"/>
              </a:rPr>
              <a:t>Đáng</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giận</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đáng</a:t>
            </a:r>
            <a:r>
              <a:rPr lang="en-SG" sz="3000" dirty="0">
                <a:solidFill>
                  <a:srgbClr val="FF0000"/>
                </a:solidFill>
                <a:latin typeface="Times New Roman" panose="02020603050405020304" pitchFamily="18" charset="0"/>
                <a:cs typeface="Times New Roman" panose="02020603050405020304" pitchFamily="18" charset="0"/>
              </a:rPr>
              <a:t> c</a:t>
            </a:r>
            <a:r>
              <a:rPr lang="vi-VN" sz="3000" dirty="0">
                <a:solidFill>
                  <a:srgbClr val="FF0000"/>
                </a:solidFill>
                <a:latin typeface="Times New Roman" panose="02020603050405020304" pitchFamily="18" charset="0"/>
                <a:cs typeface="Times New Roman" panose="02020603050405020304" pitchFamily="18" charset="0"/>
              </a:rPr>
              <a:t>ư</a:t>
            </a:r>
            <a:r>
              <a:rPr lang="en-SG" sz="3000" dirty="0" err="1">
                <a:solidFill>
                  <a:srgbClr val="FF0000"/>
                </a:solidFill>
                <a:latin typeface="Times New Roman" panose="02020603050405020304" pitchFamily="18" charset="0"/>
                <a:cs typeface="Times New Roman" panose="02020603050405020304" pitchFamily="18" charset="0"/>
              </a:rPr>
              <a:t>ời</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nhưng</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cũng</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đáng</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trách</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đáng</a:t>
            </a:r>
            <a:r>
              <a:rPr lang="en-SG" sz="3000" dirty="0">
                <a:solidFill>
                  <a:srgbClr val="FF0000"/>
                </a:solidFill>
                <a:latin typeface="Times New Roman" panose="02020603050405020304" pitchFamily="18" charset="0"/>
                <a:cs typeface="Times New Roman" panose="02020603050405020304" pitchFamily="18" charset="0"/>
              </a:rPr>
              <a:t> </a:t>
            </a:r>
            <a:r>
              <a:rPr lang="en-SG" sz="3000" dirty="0" err="1">
                <a:solidFill>
                  <a:srgbClr val="FF0000"/>
                </a:solidFill>
                <a:latin typeface="Times New Roman" panose="02020603050405020304" pitchFamily="18" charset="0"/>
                <a:cs typeface="Times New Roman" panose="02020603050405020304" pitchFamily="18" charset="0"/>
              </a:rPr>
              <a:t>th</a:t>
            </a:r>
            <a:r>
              <a:rPr lang="vi-VN" sz="3000" dirty="0">
                <a:solidFill>
                  <a:srgbClr val="FF0000"/>
                </a:solidFill>
                <a:latin typeface="Times New Roman" panose="02020603050405020304" pitchFamily="18" charset="0"/>
                <a:cs typeface="Times New Roman" panose="02020603050405020304" pitchFamily="18" charset="0"/>
              </a:rPr>
              <a:t>ư</a:t>
            </a:r>
            <a:r>
              <a:rPr lang="en-SG" sz="3000" dirty="0" err="1">
                <a:solidFill>
                  <a:srgbClr val="FF0000"/>
                </a:solidFill>
                <a:latin typeface="Times New Roman" panose="02020603050405020304" pitchFamily="18" charset="0"/>
                <a:cs typeface="Times New Roman" panose="02020603050405020304" pitchFamily="18" charset="0"/>
              </a:rPr>
              <a:t>ơng</a:t>
            </a:r>
            <a:endParaRPr lang="en-SG" sz="3000"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a:t>
            </a:r>
            <a:r>
              <a:rPr lang="en-US" sz="3200" b="1" u="sng">
                <a:solidFill>
                  <a:schemeClr val="accent5">
                    <a:lumMod val="50000"/>
                  </a:schemeClr>
                </a:solidFill>
                <a:latin typeface="Times New Roman" panose="02020603050405020304" pitchFamily="18" charset="0"/>
                <a:cs typeface="Times New Roman" panose="02020603050405020304" pitchFamily="18" charset="0"/>
              </a:rPr>
              <a:t>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049" y="1639821"/>
            <a:ext cx="2609975" cy="3333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469005" y="1783715"/>
            <a:ext cx="8560435" cy="2461260"/>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=&gt; Đôn-ki-hô-tê có lòng dũng cảm, có khát vọng diệt trừ cái xấu, không quan tâm đến bản thân. Song lại mê muội, xa rời thực tế, không lượng sức mình.</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reeform 6"/>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8" name="TextBox 7"/>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605" y="1080135"/>
            <a:ext cx="5837555"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2. </a:t>
            </a:r>
            <a:r>
              <a:rPr lang="en-US" sz="3200" b="1" u="sng">
                <a:solidFill>
                  <a:schemeClr val="accent5">
                    <a:lumMod val="50000"/>
                  </a:schemeClr>
                </a:solidFill>
                <a:latin typeface="Times New Roman" panose="02020603050405020304" pitchFamily="18" charset="0"/>
                <a:cs typeface="Times New Roman" panose="02020603050405020304" pitchFamily="18" charset="0"/>
              </a:rPr>
              <a:t>Hình tượng Xan- chô- pan- xa</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02887" y="1726911"/>
            <a:ext cx="3891698" cy="2983635"/>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Ã¢n tÃ­ch Äoáº¡n trÃ­ch ÄÃ¡nh nhau vá»i cá»i xay giÃ³ cá»§a Xec-van-tex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5" y="105930"/>
            <a:ext cx="12072350" cy="675207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endParaRPr lang="en-US" altLang="en-US" dirty="0">
              <a:solidFill>
                <a:srgbClr val="0000FF"/>
              </a:solidFill>
              <a:latin typeface="Times New Roman" panose="02020603050405020304" pitchFamily="18" charset="0"/>
              <a:cs typeface="Times New Roman" panose="02020603050405020304" pitchFamily="18" charset="0"/>
            </a:endParaRPr>
          </a:p>
        </p:txBody>
      </p:sp>
      <p:grpSp>
        <p:nvGrpSpPr>
          <p:cNvPr id="5" name="组合 20"/>
          <p:cNvGrpSpPr/>
          <p:nvPr/>
        </p:nvGrpSpPr>
        <p:grpSpPr>
          <a:xfrm rot="16200000">
            <a:off x="6024078" y="-2216623"/>
            <a:ext cx="964231" cy="6091554"/>
            <a:chOff x="7468240" y="2033798"/>
            <a:chExt cx="3247683" cy="3035503"/>
          </a:xfrm>
        </p:grpSpPr>
        <p:sp>
          <p:nvSpPr>
            <p:cNvPr id="8" name="TextBox 30"/>
            <p:cNvSpPr txBox="1"/>
            <p:nvPr/>
          </p:nvSpPr>
          <p:spPr>
            <a:xfrm>
              <a:off x="7468240" y="2033798"/>
              <a:ext cx="2895909" cy="3035503"/>
            </a:xfrm>
            <a:prstGeom prst="rect">
              <a:avLst/>
            </a:prstGeom>
            <a:noFill/>
          </p:spPr>
          <p:txBody>
            <a:bodyPr vert="eaVert" wrap="square" rtlCol="0">
              <a:spAutoFit/>
            </a:bodyPr>
            <a:lstStyle/>
            <a:p>
              <a:r>
                <a:rPr lang="en-US" altLang="en-SG" sz="44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Xuất thân</a:t>
              </a:r>
              <a:r>
                <a:rPr lang="en-SG" altLang="zh-CN" sz="44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4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chân</a:t>
              </a:r>
              <a:r>
                <a:rPr lang="en-SG" altLang="zh-CN" sz="44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dung</a:t>
              </a:r>
              <a:endParaRPr lang="en-US" sz="44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AutoShape 6" descr="Káº¿t quáº£ hÃ¬nh áº£nh cho buá»i thiá»n nguyá»n giÃºp cÃ¡c hoÃ n cáº£nh khÃ³ khÄ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4" name="Google Shape;508;p43"/>
          <p:cNvSpPr/>
          <p:nvPr/>
        </p:nvSpPr>
        <p:spPr>
          <a:xfrm>
            <a:off x="497219" y="2171700"/>
            <a:ext cx="2588753" cy="3120450"/>
          </a:xfrm>
          <a:custGeom>
            <a:avLst/>
            <a:gdLst/>
            <a:ahLst/>
            <a:cxnLst/>
            <a:rect l="l" t="t" r="r" b="b"/>
            <a:pathLst>
              <a:path w="4732" h="5225" extrusionOk="0">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Xuất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thân</a:t>
            </a:r>
            <a:r>
              <a:rPr lang="en-US" altLang="en-US" sz="3200" smtClean="0">
                <a:solidFill>
                  <a:srgbClr val="FF0000"/>
                </a:solidFill>
                <a:latin typeface="Times New Roman" panose="02020603050405020304" pitchFamily="18" charset="0"/>
                <a:cs typeface="Times New Roman" panose="02020603050405020304" pitchFamily="18" charset="0"/>
              </a:rPr>
              <a:t>:</a:t>
            </a:r>
            <a:endParaRPr lang="en-US" altLang="en-US" sz="320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320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320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25" name="Google Shape;509;p43"/>
          <p:cNvSpPr/>
          <p:nvPr/>
        </p:nvSpPr>
        <p:spPr>
          <a:xfrm>
            <a:off x="3924935" y="2169160"/>
            <a:ext cx="4227830" cy="3122295"/>
          </a:xfrm>
          <a:custGeom>
            <a:avLst/>
            <a:gdLst/>
            <a:ahLst/>
            <a:cxnLst/>
            <a:rect l="l" t="t" r="r" b="b"/>
            <a:pathLst>
              <a:path w="4720" h="5225" extrusionOk="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Ngoại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hình</a:t>
            </a:r>
            <a:r>
              <a:rPr lang="en-US" altLang="en-US" sz="3200" smtClean="0">
                <a:solidFill>
                  <a:srgbClr val="FF0000"/>
                </a:solidFill>
                <a:latin typeface="Times New Roman" panose="02020603050405020304" pitchFamily="18" charset="0"/>
                <a:cs typeface="Times New Roman" panose="02020603050405020304" pitchFamily="18" charset="0"/>
              </a:rPr>
              <a:t>:</a:t>
            </a:r>
            <a:endParaRPr lang="en-US" altLang="en-US" sz="320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Google Shape;512;p43"/>
          <p:cNvSpPr/>
          <p:nvPr/>
        </p:nvSpPr>
        <p:spPr>
          <a:xfrm>
            <a:off x="8411845" y="2169160"/>
            <a:ext cx="3779520" cy="312039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r>
              <a:rPr lang="en-US" altLang="en-US" sz="3200" dirty="0" err="1">
                <a:solidFill>
                  <a:srgbClr val="FF0000"/>
                </a:solidFill>
                <a:latin typeface="Times New Roman" panose="02020603050405020304" pitchFamily="18" charset="0"/>
                <a:cs typeface="Times New Roman" panose="02020603050405020304" pitchFamily="18" charset="0"/>
              </a:rPr>
              <a:t>Khát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vọng</a:t>
            </a:r>
            <a:r>
              <a:rPr lang="en-US" altLang="en-US" sz="3200" smtClean="0">
                <a:solidFill>
                  <a:srgbClr val="FF0000"/>
                </a:solidFill>
                <a:latin typeface="Times New Roman" panose="02020603050405020304" pitchFamily="18" charset="0"/>
                <a:cs typeface="Times New Roman" panose="02020603050405020304" pitchFamily="18" charset="0"/>
              </a:rPr>
              <a:t>:</a:t>
            </a:r>
            <a:endParaRPr lang="en-US" altLang="en-US" sz="3200" smtClean="0">
              <a:solidFill>
                <a:srgbClr val="FF0000"/>
              </a:solidFill>
              <a:latin typeface="Times New Roman" panose="02020603050405020304" pitchFamily="18" charset="0"/>
              <a:cs typeface="Times New Roman" panose="02020603050405020304" pitchFamily="18" charset="0"/>
            </a:endParaRPr>
          </a:p>
          <a:p>
            <a:pPr algn="ctr"/>
            <a:endParaRPr lang="en-US" sz="2800">
              <a:solidFill>
                <a:srgbClr val="FF0000"/>
              </a:solidFill>
              <a:latin typeface="Times New Roman" panose="02020603050405020304" pitchFamily="18" charset="0"/>
              <a:cs typeface="Times New Roman" panose="02020603050405020304" pitchFamily="18" charset="0"/>
            </a:endParaRPr>
          </a:p>
          <a:p>
            <a:pPr algn="ctr"/>
            <a:endParaRPr lang="en-US" sz="2800" smtClean="0">
              <a:solidFill>
                <a:srgbClr val="FF0000"/>
              </a:solidFill>
              <a:latin typeface="Times New Roman" panose="02020603050405020304" pitchFamily="18" charset="0"/>
              <a:cs typeface="Times New Roman" panose="02020603050405020304" pitchFamily="18" charset="0"/>
            </a:endParaRPr>
          </a:p>
          <a:p>
            <a:pPr algn="ctr"/>
            <a:endParaRPr lang="en-US" sz="2800">
              <a:solidFill>
                <a:srgbClr val="FF0000"/>
              </a:solidFill>
              <a:latin typeface="Times New Roman" panose="02020603050405020304" pitchFamily="18" charset="0"/>
              <a:cs typeface="Times New Roman" panose="02020603050405020304" pitchFamily="18" charset="0"/>
            </a:endParaRPr>
          </a:p>
          <a:p>
            <a:pPr algn="ctr"/>
            <a:endParaRPr lang="en-US" sz="2800" smtClean="0">
              <a:solidFill>
                <a:srgbClr val="FF0000"/>
              </a:solidFill>
              <a:latin typeface="Times New Roman" panose="02020603050405020304" pitchFamily="18" charset="0"/>
              <a:cs typeface="Times New Roman" panose="02020603050405020304" pitchFamily="18" charset="0"/>
            </a:endParaRPr>
          </a:p>
          <a:p>
            <a:pPr algn="ctr"/>
            <a:endParaRPr lang="en-US" sz="2800">
              <a:solidFill>
                <a:srgbClr val="FF0000"/>
              </a:solidFill>
              <a:latin typeface="Times New Roman" panose="02020603050405020304" pitchFamily="18" charset="0"/>
              <a:cs typeface="Times New Roman" panose="02020603050405020304" pitchFamily="18" charset="0"/>
            </a:endParaRPr>
          </a:p>
          <a:p>
            <a:pPr algn="ctr"/>
            <a:endParaRPr sz="2800" dirty="0"/>
          </a:p>
        </p:txBody>
      </p:sp>
      <p:sp>
        <p:nvSpPr>
          <p:cNvPr id="27" name="Google Shape;513;p43"/>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 name="Rectangle 2"/>
          <p:cNvSpPr/>
          <p:nvPr/>
        </p:nvSpPr>
        <p:spPr>
          <a:xfrm>
            <a:off x="823651" y="3207915"/>
            <a:ext cx="1774190" cy="583565"/>
          </a:xfrm>
          <a:prstGeom prst="rect">
            <a:avLst/>
          </a:prstGeom>
        </p:spPr>
        <p:txBody>
          <a:bodyPr wrap="none">
            <a:spAutoFit/>
          </a:bodyPr>
          <a:lstStyle/>
          <a:p>
            <a:pPr algn="ctr">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Nông dân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88435" y="2701290"/>
            <a:ext cx="4100830" cy="2061210"/>
          </a:xfrm>
          <a:prstGeom prst="rect">
            <a:avLst/>
          </a:prstGeom>
        </p:spPr>
        <p:txBody>
          <a:bodyPr wrap="square">
            <a:spAutoFit/>
          </a:bodyPr>
          <a:lstStyle/>
          <a:p>
            <a:pPr algn="ctr">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Béo, lùn, đủng đỉnh cưỡi lừa theo chủ, luôn mang theo rượu và túi 2 ngăn đựng đầy thức ăn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48345" y="2606040"/>
            <a:ext cx="3723005" cy="2553335"/>
          </a:xfrm>
          <a:prstGeom prst="rect">
            <a:avLst/>
          </a:prstGeom>
        </p:spPr>
        <p:txBody>
          <a:bodyPr wrap="square">
            <a:spAutoFit/>
          </a:bodyPr>
          <a:lstStyle/>
          <a:p>
            <a:pPr algn="ctr"/>
            <a:r>
              <a:rPr lang="en-US" altLang="en-US" sz="3200">
                <a:solidFill>
                  <a:srgbClr val="0000CC"/>
                </a:solidFill>
                <a:latin typeface="Times New Roman" panose="02020603050405020304" pitchFamily="18" charset="0"/>
                <a:cs typeface="Times New Roman" panose="02020603050405020304" pitchFamily="18" charset="0"/>
              </a:rPr>
              <a:t>Làm giám mã cho Đôn Ki hô-tê với hi vọng sau này được làm thống đốc, cai trị vài hòn đảo</a:t>
            </a:r>
            <a:endParaRPr lang="en-US" altLang="en-US" sz="3200" i="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bldLvl="0" animBg="1"/>
      <p:bldP spid="26" grpId="0" bldLvl="0" animBg="1"/>
      <p:bldP spid="27" grpId="0" animBg="1"/>
      <p:bldP spid="28" grpId="0" animBg="1"/>
      <p:bldP spid="29" grpId="0" animBg="1"/>
      <p:bldP spid="30" grpId="0" animBg="1"/>
      <p:bldP spid="31" grpId="0" animBg="1"/>
      <p:bldP spid="32" grpId="0" animBg="1"/>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reeform 6"/>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8" name="TextBox 7"/>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605" y="1080135"/>
            <a:ext cx="6456680"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2. </a:t>
            </a:r>
            <a:r>
              <a:rPr lang="en-US" sz="3200" b="1" u="sng">
                <a:solidFill>
                  <a:schemeClr val="accent5">
                    <a:lumMod val="50000"/>
                  </a:schemeClr>
                </a:solidFill>
                <a:latin typeface="Times New Roman" panose="02020603050405020304" pitchFamily="18" charset="0"/>
                <a:cs typeface="Times New Roman" panose="02020603050405020304" pitchFamily="18" charset="0"/>
              </a:rPr>
              <a:t>Hình tượng Xan- chô- pan- xa</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46296" y="1341432"/>
            <a:ext cx="3891698" cy="2983635"/>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8"/>
          <p:cNvSpPr/>
          <p:nvPr/>
        </p:nvSpPr>
        <p:spPr>
          <a:xfrm>
            <a:off x="193040" y="1747520"/>
            <a:ext cx="7399020" cy="1971040"/>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Xuất thân: nông dân</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Ngoại hình: béo, lùn, cưỡi trên lưng con lừa…</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p:cNvGrpSpPr/>
          <p:nvPr/>
        </p:nvGrpSpPr>
        <p:grpSpPr>
          <a:xfrm rot="16200000">
            <a:off x="5645170" y="-4312207"/>
            <a:ext cx="901660" cy="10117395"/>
            <a:chOff x="7678992" y="2033798"/>
            <a:chExt cx="3036931" cy="2626693"/>
          </a:xfrm>
        </p:grpSpPr>
        <p:sp>
          <p:nvSpPr>
            <p:cNvPr id="6" name="TextBox 30"/>
            <p:cNvSpPr txBox="1"/>
            <p:nvPr/>
          </p:nvSpPr>
          <p:spPr>
            <a:xfrm>
              <a:off x="8022163" y="2065952"/>
              <a:ext cx="2273522" cy="2557439"/>
            </a:xfrm>
            <a:prstGeom prst="rect">
              <a:avLst/>
            </a:prstGeom>
            <a:noFill/>
          </p:spPr>
          <p:txBody>
            <a:bodyPr vert="eaVert" wrap="square" rtlCol="0">
              <a:spAutoFit/>
            </a:bodyPr>
            <a:lstStyle/>
            <a:p>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Thái</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độ</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và</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nhận</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định</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khi</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thấy</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những</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chiếc</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cối</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xay</a:t>
              </a:r>
              <a:r>
                <a:rPr lang="en-SG" altLang="zh-CN"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32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gió</a:t>
              </a:r>
              <a:endParaRPr lang="en-US" sz="32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pic>
        <p:nvPicPr>
          <p:cNvPr id="54" name="Picture 2" descr="PhÃ¢n tÃ­ch Äoáº¡n trÃ­ch ÄÃ¡nh nhau vá»i cá»i xay giÃ³ cá»§a Xec-van-tex ..."/>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8219" b="99178" l="667" r="56667">
                        <a14:foregroundMark x1="5833" y1="30959" x2="6333" y2="27671"/>
                        <a14:foregroundMark x1="3833" y1="39178" x2="6833" y2="81644"/>
                        <a14:foregroundMark x1="6833" y1="81644" x2="6333" y2="87671"/>
                        <a14:foregroundMark x1="9833" y1="41096" x2="15167" y2="56164"/>
                        <a14:foregroundMark x1="15167" y1="56164" x2="15000" y2="63836"/>
                        <a14:foregroundMark x1="15000" y1="63836" x2="14667" y2="64932"/>
                        <a14:foregroundMark x1="833" y1="45479" x2="3500" y2="89041"/>
                        <a14:foregroundMark x1="3500" y1="89041" x2="8000" y2="92329"/>
                        <a14:foregroundMark x1="8000" y1="92329" x2="14667" y2="90137"/>
                        <a14:foregroundMark x1="14667" y1="90137" x2="33833" y2="78356"/>
                        <a14:foregroundMark x1="33833" y1="78356" x2="35000" y2="78082"/>
                        <a14:foregroundMark x1="1333" y1="46301" x2="1500" y2="84932"/>
                        <a14:foregroundMark x1="1500" y1="84932" x2="3167" y2="92877"/>
                        <a14:foregroundMark x1="3167" y1="92877" x2="7333" y2="98630"/>
                        <a14:foregroundMark x1="7333" y1="98630" x2="18167" y2="98082"/>
                        <a14:foregroundMark x1="18167" y1="98082" x2="32333" y2="89315"/>
                        <a14:foregroundMark x1="32333" y1="89315" x2="37000" y2="89041"/>
                        <a14:foregroundMark x1="37000" y1="89041" x2="37333" y2="89041"/>
                        <a14:foregroundMark x1="833" y1="43562" x2="1000" y2="99178"/>
                        <a14:foregroundMark x1="51667" y1="91781" x2="46333" y2="89589"/>
                        <a14:foregroundMark x1="46333" y1="89589" x2="42333" y2="85479"/>
                        <a14:foregroundMark x1="42333" y1="85479" x2="46667" y2="83288"/>
                        <a14:foregroundMark x1="46667" y1="83288" x2="55500" y2="91507"/>
                        <a14:foregroundMark x1="55500" y1="91507" x2="44500" y2="99452"/>
                        <a14:foregroundMark x1="44500" y1="99452" x2="42167" y2="92329"/>
                        <a14:foregroundMark x1="42167" y1="92329" x2="44333" y2="88493"/>
                        <a14:foregroundMark x1="39500" y1="81644" x2="41000" y2="83288"/>
                        <a14:foregroundMark x1="56667" y1="90137" x2="56167" y2="95068"/>
                        <a14:foregroundMark x1="43000" y1="74795" x2="42500" y2="75068"/>
                        <a14:foregroundMark x1="19657" y1="66031" x2="19167" y2="65753"/>
                        <a14:foregroundMark x1="19904" y1="66171" x2="19669" y2="66038"/>
                        <a14:foregroundMark x1="24000" y1="68493" x2="22467" y2="67624"/>
                        <a14:foregroundMark x1="18803" y1="68235" x2="18000" y2="73699"/>
                        <a14:foregroundMark x1="19167" y1="65753" x2="19107" y2="66161"/>
                        <a14:foregroundMark x1="23322" y1="69833" x2="24544" y2="68945"/>
                        <a14:foregroundMark x1="20895" y1="71595" x2="21761" y2="70966"/>
                        <a14:foregroundMark x1="18000" y1="73699" x2="20628" y2="71789"/>
                        <a14:backgroundMark x1="24333" y1="30411" x2="19667" y2="43014"/>
                        <a14:backgroundMark x1="19667" y1="43014" x2="24667" y2="44110"/>
                        <a14:backgroundMark x1="24667" y1="44110" x2="28833" y2="43288"/>
                        <a14:backgroundMark x1="28833" y1="43288" x2="27000" y2="34521"/>
                        <a14:backgroundMark x1="27000" y1="34521" x2="24500" y2="30685"/>
                        <a14:backgroundMark x1="19000" y1="42466" x2="18667" y2="49863"/>
                        <a14:backgroundMark x1="18667" y1="49863" x2="20667" y2="56438"/>
                        <a14:backgroundMark x1="20667" y1="56438" x2="20667" y2="62382"/>
                        <a14:backgroundMark x1="24736" y1="64760" x2="26000" y2="61644"/>
                        <a14:backgroundMark x1="26000" y1="61644" x2="30667" y2="61918"/>
                        <a14:backgroundMark x1="30667" y1="61918" x2="35000" y2="64384"/>
                        <a14:backgroundMark x1="35000" y1="64384" x2="39667" y2="64384"/>
                        <a14:backgroundMark x1="39667" y1="64384" x2="43167" y2="57534"/>
                        <a14:backgroundMark x1="43167" y1="57534" x2="46333" y2="42192"/>
                        <a14:backgroundMark x1="46333" y1="42192" x2="43333" y2="36712"/>
                        <a14:backgroundMark x1="43333" y1="36712" x2="39000" y2="33151"/>
                        <a14:backgroundMark x1="39000" y1="33151" x2="32000" y2="20000"/>
                        <a14:backgroundMark x1="32000" y1="20000" x2="27667" y2="20000"/>
                        <a14:backgroundMark x1="27667" y1="20000" x2="24833" y2="35068"/>
                        <a14:backgroundMark x1="24833" y1="35068" x2="22167" y2="40822"/>
                        <a14:backgroundMark x1="22167" y1="40822" x2="19167" y2="42466"/>
                        <a14:backgroundMark x1="25167" y1="67123" x2="17667" y2="53699"/>
                        <a14:backgroundMark x1="17667" y1="53699" x2="17000" y2="51507"/>
                        <a14:backgroundMark x1="22167" y1="66849" x2="20167" y2="66849"/>
                        <a14:backgroundMark x1="19833" y1="66849" x2="19667" y2="66027"/>
                        <a14:backgroundMark x1="19333" y1="66849" x2="18167" y2="66301"/>
                        <a14:backgroundMark x1="19167" y1="66301" x2="18667" y2="66027"/>
                      </a14:backgroundRemoval>
                    </a14:imgEffect>
                  </a14:imgLayer>
                </a14:imgProps>
              </a:ext>
              <a:ext uri="{28A0092B-C50C-407E-A947-70E740481C1C}">
                <a14:useLocalDpi xmlns:a14="http://schemas.microsoft.com/office/drawing/2010/main" val="0"/>
              </a:ext>
            </a:extLst>
          </a:blip>
          <a:srcRect r="39958"/>
          <a:stretch>
            <a:fillRect/>
          </a:stretch>
        </p:blipFill>
        <p:spPr bwMode="auto">
          <a:xfrm>
            <a:off x="1" y="1254098"/>
            <a:ext cx="5531004" cy="560390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4875568" y="1478423"/>
            <a:ext cx="6686549" cy="4932044"/>
            <a:chOff x="517820" y="903514"/>
            <a:chExt cx="2881876" cy="2312430"/>
          </a:xfrm>
        </p:grpSpPr>
        <p:sp>
          <p:nvSpPr>
            <p:cNvPr id="61" name="Oval 60"/>
            <p:cNvSpPr/>
            <p:nvPr/>
          </p:nvSpPr>
          <p:spPr>
            <a:xfrm>
              <a:off x="517820" y="903514"/>
              <a:ext cx="2881876" cy="2312430"/>
            </a:xfrm>
            <a:prstGeom prst="ellipse">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latin typeface="Times New Roman" panose="02020603050405020304" pitchFamily="18" charset="0"/>
                  <a:cs typeface="Times New Roman" panose="02020603050405020304" pitchFamily="18" charset="0"/>
                </a:rPr>
                <a:t>Đầu</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óc</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hoàn</a:t>
              </a:r>
              <a:r>
                <a:rPr lang="en-SG" sz="3600" dirty="0">
                  <a:latin typeface="Times New Roman" panose="02020603050405020304" pitchFamily="18" charset="0"/>
                  <a:cs typeface="Times New Roman" panose="02020603050405020304" pitchFamily="18" charset="0"/>
                </a:rPr>
                <a:t> </a:t>
              </a:r>
              <a:endParaRPr lang="en-SG" sz="3600" dirty="0">
                <a:latin typeface="Times New Roman" panose="02020603050405020304" pitchFamily="18" charset="0"/>
                <a:cs typeface="Times New Roman" panose="02020603050405020304" pitchFamily="18" charset="0"/>
              </a:endParaRPr>
            </a:p>
            <a:p>
              <a:pPr algn="ctr"/>
              <a:r>
                <a:rPr lang="en-SG" sz="3600" dirty="0" err="1">
                  <a:latin typeface="Times New Roman" panose="02020603050405020304" pitchFamily="18" charset="0"/>
                  <a:cs typeface="Times New Roman" panose="02020603050405020304" pitchFamily="18" charset="0"/>
                </a:rPr>
                <a:t>toàn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tỉnh</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táo</a:t>
              </a:r>
              <a:r>
                <a:rPr lang="en-SG" sz="3600" dirty="0">
                  <a:latin typeface="Times New Roman" panose="02020603050405020304" pitchFamily="18" charset="0"/>
                  <a:cs typeface="Times New Roman" panose="02020603050405020304" pitchFamily="18" charset="0"/>
                </a:rPr>
                <a:t>: </a:t>
              </a:r>
              <a:r>
                <a:rPr lang="en-SG" sz="3600" i="1" dirty="0">
                  <a:latin typeface="Times New Roman" panose="02020603050405020304" pitchFamily="18" charset="0"/>
                  <a:cs typeface="Times New Roman" panose="02020603050405020304" pitchFamily="18" charset="0"/>
                </a:rPr>
                <a:t>“</a:t>
              </a:r>
              <a:r>
                <a:rPr lang="en-SG" sz="3600" i="1" dirty="0" err="1">
                  <a:latin typeface="Times New Roman" panose="02020603050405020304" pitchFamily="18" charset="0"/>
                  <a:cs typeface="Times New Roman" panose="02020603050405020304" pitchFamily="18" charset="0"/>
                </a:rPr>
                <a:t>Xuất</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hiện</a:t>
              </a:r>
              <a:r>
                <a:rPr lang="en-SG" sz="3600" i="1" dirty="0">
                  <a:latin typeface="Times New Roman" panose="02020603050405020304" pitchFamily="18" charset="0"/>
                  <a:cs typeface="Times New Roman" panose="02020603050405020304" pitchFamily="18" charset="0"/>
                </a:rPr>
                <a:t> ở </a:t>
              </a:r>
              <a:r>
                <a:rPr lang="en-SG" sz="3600" i="1" dirty="0" err="1">
                  <a:latin typeface="Times New Roman" panose="02020603050405020304" pitchFamily="18" charset="0"/>
                  <a:cs typeface="Times New Roman" panose="02020603050405020304" pitchFamily="18" charset="0"/>
                </a:rPr>
                <a:t>đằng</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kia</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chẳng</a:t>
              </a:r>
              <a:r>
                <a:rPr lang="en-SG" sz="3600" i="1" dirty="0">
                  <a:latin typeface="Times New Roman" panose="02020603050405020304" pitchFamily="18" charset="0"/>
                  <a:cs typeface="Times New Roman" panose="02020603050405020304" pitchFamily="18" charset="0"/>
                </a:rPr>
                <a:t> </a:t>
              </a:r>
              <a:r>
                <a:rPr lang="en-SG" sz="3600" i="1" err="1">
                  <a:latin typeface="Times New Roman" panose="02020603050405020304" pitchFamily="18" charset="0"/>
                  <a:cs typeface="Times New Roman" panose="02020603050405020304" pitchFamily="18" charset="0"/>
                </a:rPr>
                <a:t>phải</a:t>
              </a:r>
              <a:r>
                <a:rPr lang="en-SG" sz="3600" i="1">
                  <a:latin typeface="Times New Roman" panose="02020603050405020304" pitchFamily="18" charset="0"/>
                  <a:cs typeface="Times New Roman" panose="02020603050405020304" pitchFamily="18" charset="0"/>
                </a:rPr>
                <a:t> </a:t>
              </a:r>
              <a:r>
                <a:rPr lang="en-SG" sz="3600" i="1" smtClean="0">
                  <a:latin typeface="Times New Roman" panose="02020603050405020304" pitchFamily="18" charset="0"/>
                  <a:cs typeface="Times New Roman" panose="02020603050405020304" pitchFamily="18" charset="0"/>
                </a:rPr>
                <a:t>là các tên khổng lồ đâu mà </a:t>
              </a:r>
              <a:r>
                <a:rPr lang="en-SG" sz="3600" i="1" dirty="0" err="1">
                  <a:latin typeface="Times New Roman" panose="02020603050405020304" pitchFamily="18" charset="0"/>
                  <a:cs typeface="Times New Roman" panose="02020603050405020304" pitchFamily="18" charset="0"/>
                </a:rPr>
                <a:t>chỉ</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là</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những</a:t>
              </a:r>
              <a:r>
                <a:rPr lang="en-SG" sz="3600" i="1" dirty="0">
                  <a:latin typeface="Times New Roman" panose="02020603050405020304" pitchFamily="18" charset="0"/>
                  <a:cs typeface="Times New Roman" panose="02020603050405020304" pitchFamily="18" charset="0"/>
                </a:rPr>
                <a:t> </a:t>
              </a:r>
              <a:r>
                <a:rPr lang="en-SG" sz="3600" i="1" dirty="0" err="1">
                  <a:latin typeface="Times New Roman" panose="02020603050405020304" pitchFamily="18" charset="0"/>
                  <a:cs typeface="Times New Roman" panose="02020603050405020304" pitchFamily="18" charset="0"/>
                </a:rPr>
                <a:t>cối</a:t>
              </a:r>
              <a:r>
                <a:rPr lang="en-SG" sz="3600" i="1" dirty="0">
                  <a:latin typeface="Times New Roman" panose="02020603050405020304" pitchFamily="18" charset="0"/>
                  <a:cs typeface="Times New Roman" panose="02020603050405020304" pitchFamily="18" charset="0"/>
                </a:rPr>
                <a:t> </a:t>
              </a:r>
              <a:r>
                <a:rPr lang="en-SG" sz="3600" i="1" err="1">
                  <a:latin typeface="Times New Roman" panose="02020603050405020304" pitchFamily="18" charset="0"/>
                  <a:cs typeface="Times New Roman" panose="02020603050405020304" pitchFamily="18" charset="0"/>
                </a:rPr>
                <a:t>xay</a:t>
              </a:r>
              <a:r>
                <a:rPr lang="en-SG" sz="3600" i="1">
                  <a:latin typeface="Times New Roman" panose="02020603050405020304" pitchFamily="18" charset="0"/>
                  <a:cs typeface="Times New Roman" panose="02020603050405020304" pitchFamily="18" charset="0"/>
                </a:rPr>
                <a:t> </a:t>
              </a:r>
              <a:r>
                <a:rPr lang="en-SG" sz="3600" i="1" smtClean="0">
                  <a:latin typeface="Times New Roman" panose="02020603050405020304" pitchFamily="18" charset="0"/>
                  <a:cs typeface="Times New Roman" panose="02020603050405020304" pitchFamily="18" charset="0"/>
                </a:rPr>
                <a:t>gió…cối đá bên trong”</a:t>
              </a:r>
              <a:endParaRPr lang="en-SG" sz="3600" i="1" dirty="0">
                <a:latin typeface="Times New Roman" panose="02020603050405020304" pitchFamily="18" charset="0"/>
                <a:cs typeface="Times New Roman" panose="02020603050405020304" pitchFamily="18" charset="0"/>
              </a:endParaRPr>
            </a:p>
          </p:txBody>
        </p:sp>
        <p:sp>
          <p:nvSpPr>
            <p:cNvPr id="62" name="Google Shape;1700;p60"/>
            <p:cNvSpPr/>
            <p:nvPr/>
          </p:nvSpPr>
          <p:spPr>
            <a:xfrm>
              <a:off x="597188" y="1016054"/>
              <a:ext cx="2626804" cy="2111764"/>
            </a:xfrm>
            <a:prstGeom prst="ellipse">
              <a:avLst/>
            </a:pr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sz="1200" dirty="0"/>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ox(in)">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组合 20"/>
          <p:cNvGrpSpPr/>
          <p:nvPr/>
        </p:nvGrpSpPr>
        <p:grpSpPr>
          <a:xfrm rot="16200000">
            <a:off x="5644514" y="-2913944"/>
            <a:ext cx="902972" cy="7961730"/>
            <a:chOff x="7674573" y="2033798"/>
            <a:chExt cx="3041350" cy="2626693"/>
          </a:xfrm>
        </p:grpSpPr>
        <p:sp>
          <p:nvSpPr>
            <p:cNvPr id="6" name="TextBox 30"/>
            <p:cNvSpPr txBox="1"/>
            <p:nvPr/>
          </p:nvSpPr>
          <p:spPr>
            <a:xfrm>
              <a:off x="7674573" y="2065952"/>
              <a:ext cx="2688443" cy="2557439"/>
            </a:xfrm>
            <a:prstGeom prst="rect">
              <a:avLst/>
            </a:prstGeom>
            <a:noFill/>
          </p:spPr>
          <p:txBody>
            <a:bodyPr vert="eaVert" wrap="square" rtlCol="0">
              <a:spAutoFit/>
            </a:bodyPr>
            <a:lstStyle/>
            <a:p>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Hành</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động</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trong</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cuộc</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giao</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tranh</a:t>
              </a:r>
              <a:endParaRPr lang="en-US"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2" y="2033798"/>
              <a:ext cx="3036931" cy="2626693"/>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7" name="Rounded Rectangle 12"/>
          <p:cNvSpPr/>
          <p:nvPr/>
        </p:nvSpPr>
        <p:spPr>
          <a:xfrm>
            <a:off x="891599" y="2285900"/>
            <a:ext cx="4419603" cy="2146204"/>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0" name="Rounded Rectangle 7"/>
          <p:cNvSpPr/>
          <p:nvPr/>
        </p:nvSpPr>
        <p:spPr>
          <a:xfrm>
            <a:off x="1042488" y="2465479"/>
            <a:ext cx="4131560" cy="183888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1" name="TextBox 18"/>
          <p:cNvSpPr txBox="1"/>
          <p:nvPr/>
        </p:nvSpPr>
        <p:spPr>
          <a:xfrm>
            <a:off x="1062996" y="2818211"/>
            <a:ext cx="4062197" cy="120032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fontAlgn="auto">
              <a:spcBef>
                <a:spcPts val="0"/>
              </a:spcBef>
              <a:spcAft>
                <a:spcPts val="0"/>
              </a:spcAft>
              <a:defRPr/>
            </a:pPr>
            <a:r>
              <a:rPr lang="en-SG" sz="3600" b="1" dirty="0">
                <a:latin typeface="Times New Roman" panose="02020603050405020304" pitchFamily="18" charset="0"/>
                <a:cs typeface="Times New Roman" panose="02020603050405020304" pitchFamily="18" charset="0"/>
              </a:rPr>
              <a:t>Can </a:t>
            </a:r>
            <a:r>
              <a:rPr lang="en-SG" sz="3600" b="1" dirty="0" err="1">
                <a:latin typeface="Times New Roman" panose="02020603050405020304" pitchFamily="18" charset="0"/>
                <a:cs typeface="Times New Roman" panose="02020603050405020304" pitchFamily="18" charset="0"/>
              </a:rPr>
              <a:t>ngăn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Đôn</a:t>
            </a:r>
            <a:r>
              <a:rPr lang="en-SG" sz="3600" b="1" dirty="0">
                <a:latin typeface="Times New Roman" panose="02020603050405020304" pitchFamily="18" charset="0"/>
                <a:cs typeface="Times New Roman" panose="02020603050405020304" pitchFamily="18" charset="0"/>
              </a:rPr>
              <a:t> Ki-</a:t>
            </a:r>
            <a:r>
              <a:rPr lang="en-SG" sz="3600" b="1" dirty="0" err="1">
                <a:latin typeface="Times New Roman" panose="02020603050405020304" pitchFamily="18" charset="0"/>
                <a:cs typeface="Times New Roman" panose="02020603050405020304" pitchFamily="18" charset="0"/>
              </a:rPr>
              <a:t>hô</a:t>
            </a:r>
            <a:r>
              <a:rPr lang="en-SG" sz="3600" b="1" dirty="0">
                <a:latin typeface="Times New Roman" panose="02020603050405020304" pitchFamily="18" charset="0"/>
                <a:cs typeface="Times New Roman" panose="02020603050405020304" pitchFamily="18" charset="0"/>
              </a:rPr>
              <a:t>-</a:t>
            </a:r>
            <a:r>
              <a:rPr lang="en-SG" sz="3600" b="1" dirty="0" err="1">
                <a:latin typeface="Times New Roman" panose="02020603050405020304" pitchFamily="18" charset="0"/>
                <a:cs typeface="Times New Roman" panose="02020603050405020304" pitchFamily="18" charset="0"/>
              </a:rPr>
              <a:t>tê</a:t>
            </a:r>
            <a:endParaRPr lang="en-US" sz="3600" i="1" dirty="0">
              <a:latin typeface="Times New Roman" panose="02020603050405020304" pitchFamily="18" charset="0"/>
              <a:cs typeface="Times New Roman" panose="02020603050405020304" pitchFamily="18" charset="0"/>
            </a:endParaRPr>
          </a:p>
        </p:txBody>
      </p:sp>
      <p:sp>
        <p:nvSpPr>
          <p:cNvPr id="64" name="TextBox 18"/>
          <p:cNvSpPr txBox="1"/>
          <p:nvPr/>
        </p:nvSpPr>
        <p:spPr>
          <a:xfrm>
            <a:off x="4884235" y="6223067"/>
            <a:ext cx="4416698" cy="58477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
        <p:nvSpPr>
          <p:cNvPr id="66" name="TextBox 18"/>
          <p:cNvSpPr txBox="1"/>
          <p:nvPr/>
        </p:nvSpPr>
        <p:spPr>
          <a:xfrm>
            <a:off x="435610" y="4929505"/>
            <a:ext cx="11756390" cy="1198880"/>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fontAlgn="auto">
              <a:spcBef>
                <a:spcPts val="0"/>
              </a:spcBef>
              <a:spcAft>
                <a:spcPts val="0"/>
              </a:spcAft>
              <a:defRPr/>
            </a:pP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Tỉnh</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táo</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và</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thực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tế</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Cho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rằng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đầu</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óc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Đôn</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Ki-</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hô</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tê</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cũng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quay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cuồng</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như</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chiếc</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cối</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xay</a:t>
            </a:r>
            <a:r>
              <a:rPr lang="en-SG" sz="3600" b="1" i="1"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SG" sz="3600" b="1" i="1"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gió</a:t>
            </a:r>
            <a:endParaRPr lang="en-US" sz="3600" i="1" dirty="0">
              <a:solidFill>
                <a:srgbClr val="7030A0"/>
              </a:solidFill>
              <a:latin typeface="Times New Roman" panose="02020603050405020304" pitchFamily="18" charset="0"/>
              <a:cs typeface="Times New Roman" panose="02020603050405020304" pitchFamily="18" charset="0"/>
            </a:endParaRPr>
          </a:p>
        </p:txBody>
      </p:sp>
      <p:sp>
        <p:nvSpPr>
          <p:cNvPr id="67" name="Rounded Rectangle 12"/>
          <p:cNvSpPr/>
          <p:nvPr/>
        </p:nvSpPr>
        <p:spPr>
          <a:xfrm>
            <a:off x="6943489" y="2213921"/>
            <a:ext cx="4419603" cy="2146204"/>
          </a:xfrm>
          <a:prstGeom prst="roundRect">
            <a:avLst>
              <a:gd name="adj" fmla="val 7739"/>
            </a:avLst>
          </a:prstGeom>
          <a:solidFill>
            <a:schemeClr val="accent6">
              <a:lumMod val="20000"/>
              <a:lumOff val="8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8" name="Rounded Rectangle 7"/>
          <p:cNvSpPr/>
          <p:nvPr/>
        </p:nvSpPr>
        <p:spPr>
          <a:xfrm>
            <a:off x="7094378" y="2382351"/>
            <a:ext cx="4131560" cy="1838887"/>
          </a:xfrm>
          <a:prstGeom prst="roundRect">
            <a:avLst>
              <a:gd name="adj" fmla="val 7739"/>
            </a:avLst>
          </a:prstGeom>
          <a:solidFill>
            <a:srgbClr val="FEF4EC"/>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9" name="TextBox 18"/>
          <p:cNvSpPr txBox="1"/>
          <p:nvPr/>
        </p:nvSpPr>
        <p:spPr>
          <a:xfrm>
            <a:off x="7092584" y="2701629"/>
            <a:ext cx="4062197" cy="120032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fontAlgn="auto">
              <a:spcBef>
                <a:spcPts val="0"/>
              </a:spcBef>
              <a:spcAft>
                <a:spcPts val="0"/>
              </a:spcAft>
              <a:defRPr/>
            </a:pPr>
            <a:r>
              <a:rPr lang="en-SG" sz="3600" b="1" dirty="0" err="1">
                <a:latin typeface="Times New Roman" panose="02020603050405020304" pitchFamily="18" charset="0"/>
                <a:cs typeface="Times New Roman" panose="02020603050405020304" pitchFamily="18" charset="0"/>
              </a:rPr>
              <a:t>Vội</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thúc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lừa</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chạy</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đến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cứu</a:t>
            </a:r>
            <a:endParaRPr lang="en-US" sz="3600" i="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randombar(horizontal)">
                                      <p:cBhvr>
                                        <p:cTn id="10" dur="500"/>
                                        <p:tgtEl>
                                          <p:spTgt spid="6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randombar(horizontal)">
                                      <p:cBhvr>
                                        <p:cTn id="18" dur="500"/>
                                        <p:tgtEl>
                                          <p:spTgt spid="6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randombar(horizontal)">
                                      <p:cBhvr>
                                        <p:cTn id="21" dur="500"/>
                                        <p:tgtEl>
                                          <p:spTgt spid="6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randombar(horizontal)">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1" grpId="0"/>
      <p:bldP spid="66" grpId="0"/>
      <p:bldP spid="67" grpId="0" animBg="1"/>
      <p:bldP spid="68" grpId="0" animBg="1"/>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5" name="组合 20"/>
          <p:cNvGrpSpPr/>
          <p:nvPr/>
        </p:nvGrpSpPr>
        <p:grpSpPr>
          <a:xfrm rot="16200000">
            <a:off x="5652352" y="-3918596"/>
            <a:ext cx="902957" cy="9631116"/>
            <a:chOff x="7674627" y="2033798"/>
            <a:chExt cx="3041301" cy="4799314"/>
          </a:xfrm>
        </p:grpSpPr>
        <p:sp>
          <p:nvSpPr>
            <p:cNvPr id="8" name="TextBox 30"/>
            <p:cNvSpPr txBox="1"/>
            <p:nvPr/>
          </p:nvSpPr>
          <p:spPr>
            <a:xfrm>
              <a:off x="7674627" y="2148413"/>
              <a:ext cx="2688446" cy="4629131"/>
            </a:xfrm>
            <a:prstGeom prst="rect">
              <a:avLst/>
            </a:prstGeom>
            <a:noFill/>
          </p:spPr>
          <p:txBody>
            <a:bodyPr vert="eaVert" wrap="square" rtlCol="0">
              <a:spAutoFit/>
            </a:bodyPr>
            <a:lstStyle/>
            <a:p>
              <a:pPr algn="ctr"/>
              <a:r>
                <a:rPr lang="en-SG" altLang="zh-CN" sz="4000" b="1" smtClean="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Cách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xử</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sự</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sau</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cuộc</a:t>
              </a:r>
              <a:r>
                <a:rPr lang="en-SG" altLang="zh-CN"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4000" b="1" dirty="0" err="1">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rPr>
                <a:t>chiến</a:t>
              </a:r>
              <a:endParaRPr lang="en-US" sz="4000" b="1" dirty="0">
                <a:solidFill>
                  <a:srgbClr val="FF0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7" name="矩形: 圆角 22"/>
            <p:cNvSpPr/>
            <p:nvPr/>
          </p:nvSpPr>
          <p:spPr>
            <a:xfrm>
              <a:off x="7678999" y="2033798"/>
              <a:ext cx="3036929" cy="4799314"/>
            </a:xfrm>
            <a:prstGeom prst="roundRect">
              <a:avLst>
                <a:gd name="adj" fmla="val 11280"/>
              </a:avLst>
            </a:prstGeom>
            <a:noFill/>
            <a:ln w="34925" cap="rnd">
              <a:solidFill>
                <a:srgbClr val="7B6A63"/>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AutoShape 6" descr="Káº¿t quáº£ hÃ¬nh áº£nh cho buá»i thiá»n nguyá»n giÃºp cÃ¡c hoÃ n cáº£nh khÃ³ khÄ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33" name="AutoShape 8"/>
          <p:cNvSpPr>
            <a:spLocks noChangeAspect="1" noChangeArrowheads="1" noTextEdit="1"/>
          </p:cNvSpPr>
          <p:nvPr/>
        </p:nvSpPr>
        <p:spPr bwMode="gray">
          <a:xfrm flipH="1">
            <a:off x="6265553" y="3461596"/>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SG"/>
          </a:p>
        </p:txBody>
      </p:sp>
      <p:grpSp>
        <p:nvGrpSpPr>
          <p:cNvPr id="25" name="Group 3"/>
          <p:cNvGrpSpPr/>
          <p:nvPr/>
        </p:nvGrpSpPr>
        <p:grpSpPr bwMode="auto">
          <a:xfrm>
            <a:off x="711267" y="2126086"/>
            <a:ext cx="3262268" cy="4129314"/>
            <a:chOff x="691" y="1296"/>
            <a:chExt cx="1405" cy="1994"/>
          </a:xfrm>
        </p:grpSpPr>
        <p:sp>
          <p:nvSpPr>
            <p:cNvPr id="2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 name="AutoShape 5"/>
            <p:cNvSpPr>
              <a:spLocks noChangeArrowheads="1"/>
            </p:cNvSpPr>
            <p:nvPr/>
          </p:nvSpPr>
          <p:spPr bwMode="gray">
            <a:xfrm>
              <a:off x="741" y="1495"/>
              <a:ext cx="1322" cy="1766"/>
            </a:xfrm>
            <a:prstGeom prst="roundRect">
              <a:avLst>
                <a:gd name="adj" fmla="val 16667"/>
              </a:avLst>
            </a:prstGeom>
            <a:solidFill>
              <a:schemeClr val="accent1">
                <a:lumMod val="40000"/>
                <a:lumOff val="6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32" name="Group 10"/>
            <p:cNvGrpSpPr/>
            <p:nvPr/>
          </p:nvGrpSpPr>
          <p:grpSpPr bwMode="auto">
            <a:xfrm>
              <a:off x="1189" y="1296"/>
              <a:ext cx="405" cy="405"/>
              <a:chOff x="1289" y="582"/>
              <a:chExt cx="668" cy="668"/>
            </a:xfrm>
          </p:grpSpPr>
          <p:sp>
            <p:nvSpPr>
              <p:cNvPr id="39"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1"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2"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35" name="Text Box 16"/>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1</a:t>
              </a:r>
              <a:endParaRPr lang="en-US" altLang="en-US" sz="1800"/>
            </a:p>
          </p:txBody>
        </p:sp>
        <p:sp>
          <p:nvSpPr>
            <p:cNvPr id="38" name="Text Box 17"/>
            <p:cNvSpPr txBox="1">
              <a:spLocks noChangeArrowheads="1"/>
            </p:cNvSpPr>
            <p:nvPr/>
          </p:nvSpPr>
          <p:spPr bwMode="gray">
            <a:xfrm>
              <a:off x="691" y="1760"/>
              <a:ext cx="1405" cy="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i="1" smtClean="0">
                  <a:solidFill>
                    <a:srgbClr val="000000"/>
                  </a:solidFill>
                  <a:latin typeface="Times New Roman" panose="02020603050405020304" pitchFamily="18" charset="0"/>
                  <a:cs typeface="Times New Roman" panose="02020603050405020304" pitchFamily="18" charset="0"/>
                </a:rPr>
                <a:t>“Chỉ </a:t>
              </a:r>
              <a:r>
                <a:rPr lang="en-US" altLang="en-US" sz="2800" i="1" dirty="0" err="1">
                  <a:solidFill>
                    <a:srgbClr val="000000"/>
                  </a:solidFill>
                  <a:latin typeface="Times New Roman" panose="02020603050405020304" pitchFamily="18" charset="0"/>
                  <a:cs typeface="Times New Roman" panose="02020603050405020304" pitchFamily="18" charset="0"/>
                </a:rPr>
                <a:t>cần</a:t>
              </a:r>
              <a:r>
                <a:rPr lang="en-US" altLang="en-US" sz="2800" i="1" dirty="0">
                  <a:solidFill>
                    <a:srgbClr val="000000"/>
                  </a:solidFill>
                  <a:latin typeface="Times New Roman" panose="02020603050405020304" pitchFamily="18" charset="0"/>
                  <a:cs typeface="Times New Roman" panose="02020603050405020304" pitchFamily="18" charset="0"/>
                </a:rPr>
                <a:t> h</a:t>
              </a:r>
              <a:r>
                <a:rPr lang="vi-VN" altLang="en-US" sz="2800" i="1" dirty="0">
                  <a:solidFill>
                    <a:srgbClr val="000000"/>
                  </a:solidFill>
                  <a:latin typeface="Times New Roman" panose="02020603050405020304" pitchFamily="18" charset="0"/>
                  <a:cs typeface="Times New Roman" panose="02020603050405020304" pitchFamily="18" charset="0"/>
                </a:rPr>
                <a:t>ơ</a:t>
              </a:r>
              <a:r>
                <a:rPr lang="en-US" altLang="en-US" sz="2800" i="1" dirty="0" err="1">
                  <a:solidFill>
                    <a:srgbClr val="000000"/>
                  </a:solidFill>
                  <a:latin typeface="Times New Roman" panose="02020603050405020304" pitchFamily="18" charset="0"/>
                  <a:cs typeface="Times New Roman" panose="02020603050405020304" pitchFamily="18" charset="0"/>
                </a:rPr>
                <a:t>i</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đau</a:t>
              </a:r>
              <a:r>
                <a:rPr lang="en-US" altLang="en-US" sz="2800" i="1" dirty="0">
                  <a:solidFill>
                    <a:srgbClr val="000000"/>
                  </a:solidFill>
                  <a:latin typeface="Times New Roman" panose="02020603050405020304" pitchFamily="18" charset="0"/>
                  <a:cs typeface="Times New Roman" panose="02020603050405020304" pitchFamily="18" charset="0"/>
                </a:rPr>
                <a:t> 1 </a:t>
              </a:r>
              <a:r>
                <a:rPr lang="en-US" altLang="en-US" sz="2800" i="1" dirty="0" err="1">
                  <a:solidFill>
                    <a:srgbClr val="000000"/>
                  </a:solidFill>
                  <a:latin typeface="Times New Roman" panose="02020603050405020304" pitchFamily="18" charset="0"/>
                  <a:cs typeface="Times New Roman" panose="02020603050405020304" pitchFamily="18" charset="0"/>
                </a:rPr>
                <a:t>chút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err="1">
                  <a:solidFill>
                    <a:srgbClr val="000000"/>
                  </a:solidFill>
                  <a:latin typeface="Times New Roman" panose="02020603050405020304" pitchFamily="18" charset="0"/>
                  <a:cs typeface="Times New Roman" panose="02020603050405020304" pitchFamily="18" charset="0"/>
                </a:rPr>
                <a:t>là</a:t>
              </a:r>
              <a:r>
                <a:rPr lang="en-US" altLang="en-US" sz="2800" i="1">
                  <a:solidFill>
                    <a:srgbClr val="000000"/>
                  </a:solidFill>
                  <a:latin typeface="Times New Roman" panose="02020603050405020304" pitchFamily="18" charset="0"/>
                  <a:cs typeface="Times New Roman" panose="02020603050405020304" pitchFamily="18" charset="0"/>
                </a:rPr>
                <a:t> </a:t>
              </a:r>
              <a:r>
                <a:rPr lang="en-US" altLang="en-US" sz="2800" i="1" smtClean="0">
                  <a:solidFill>
                    <a:srgbClr val="000000"/>
                  </a:solidFill>
                  <a:latin typeface="Times New Roman" panose="02020603050405020304" pitchFamily="18" charset="0"/>
                  <a:cs typeface="Times New Roman" panose="02020603050405020304" pitchFamily="18" charset="0"/>
                </a:rPr>
                <a:t>rên rỉ </a:t>
              </a:r>
              <a:r>
                <a:rPr lang="en-US" altLang="en-US" sz="2800" i="1" dirty="0" err="1">
                  <a:solidFill>
                    <a:srgbClr val="000000"/>
                  </a:solidFill>
                  <a:latin typeface="Times New Roman" panose="02020603050405020304" pitchFamily="18" charset="0"/>
                  <a:cs typeface="Times New Roman" panose="02020603050405020304" pitchFamily="18" charset="0"/>
                </a:rPr>
                <a:t>ngay</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trừ</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phi </a:t>
              </a:r>
              <a:r>
                <a:rPr lang="en-US" altLang="en-US" sz="2800" i="1" smtClean="0">
                  <a:solidFill>
                    <a:srgbClr val="000000"/>
                  </a:solidFill>
                  <a:latin typeface="Times New Roman" panose="02020603050405020304" pitchFamily="18" charset="0"/>
                  <a:cs typeface="Times New Roman" panose="02020603050405020304" pitchFamily="18" charset="0"/>
                </a:rPr>
                <a:t>đến giám </a:t>
              </a:r>
              <a:r>
                <a:rPr lang="en-US" altLang="en-US" sz="2800" i="1" err="1">
                  <a:solidFill>
                    <a:srgbClr val="000000"/>
                  </a:solidFill>
                  <a:latin typeface="Times New Roman" panose="02020603050405020304" pitchFamily="18" charset="0"/>
                  <a:cs typeface="Times New Roman" panose="02020603050405020304" pitchFamily="18" charset="0"/>
                </a:rPr>
                <a:t>mã</a:t>
              </a:r>
              <a:r>
                <a:rPr lang="en-US" altLang="en-US" sz="2800" i="1">
                  <a:solidFill>
                    <a:srgbClr val="000000"/>
                  </a:solidFill>
                  <a:latin typeface="Times New Roman" panose="02020603050405020304" pitchFamily="18" charset="0"/>
                  <a:cs typeface="Times New Roman" panose="02020603050405020304" pitchFamily="18" charset="0"/>
                </a:rPr>
                <a:t> </a:t>
              </a:r>
              <a:r>
                <a:rPr lang="en-US" altLang="en-US" sz="2800" i="1" smtClean="0">
                  <a:solidFill>
                    <a:srgbClr val="000000"/>
                  </a:solidFill>
                  <a:latin typeface="Times New Roman" panose="02020603050405020304" pitchFamily="18" charset="0"/>
                  <a:cs typeface="Times New Roman" panose="02020603050405020304" pitchFamily="18" charset="0"/>
                </a:rPr>
                <a:t>của hiệp sĩ giang hồ cũng </a:t>
              </a:r>
              <a:r>
                <a:rPr lang="en-US" altLang="en-US" sz="2800" i="1" dirty="0" err="1">
                  <a:solidFill>
                    <a:srgbClr val="000000"/>
                  </a:solidFill>
                  <a:latin typeface="Times New Roman" panose="02020603050405020304" pitchFamily="18" charset="0"/>
                  <a:cs typeface="Times New Roman" panose="02020603050405020304" pitchFamily="18" charset="0"/>
                </a:rPr>
                <a:t>bị</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cấm</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đ</a:t>
              </a:r>
              <a:r>
                <a:rPr lang="vi-VN" altLang="en-US" sz="2800" i="1" dirty="0">
                  <a:solidFill>
                    <a:srgbClr val="000000"/>
                  </a:solidFill>
                  <a:latin typeface="Times New Roman" panose="02020603050405020304" pitchFamily="18" charset="0"/>
                  <a:cs typeface="Times New Roman" panose="02020603050405020304" pitchFamily="18" charset="0"/>
                </a:rPr>
                <a:t>ư</a:t>
              </a:r>
              <a:r>
                <a:rPr lang="en-US" altLang="en-US" sz="2800" i="1" dirty="0" err="1">
                  <a:solidFill>
                    <a:srgbClr val="000000"/>
                  </a:solidFill>
                  <a:latin typeface="Times New Roman" panose="02020603050405020304" pitchFamily="18" charset="0"/>
                  <a:cs typeface="Times New Roman" panose="02020603050405020304" pitchFamily="18" charset="0"/>
                </a:rPr>
                <a:t>ợc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err="1">
                  <a:solidFill>
                    <a:srgbClr val="000000"/>
                  </a:solidFill>
                  <a:latin typeface="Times New Roman" panose="02020603050405020304" pitchFamily="18" charset="0"/>
                  <a:cs typeface="Times New Roman" panose="02020603050405020304" pitchFamily="18" charset="0"/>
                </a:rPr>
                <a:t>rên</a:t>
              </a:r>
              <a:r>
                <a:rPr lang="en-US" altLang="en-US" sz="2800" i="1">
                  <a:solidFill>
                    <a:srgbClr val="000000"/>
                  </a:solidFill>
                  <a:latin typeface="Times New Roman" panose="02020603050405020304" pitchFamily="18" charset="0"/>
                  <a:cs typeface="Times New Roman" panose="02020603050405020304" pitchFamily="18" charset="0"/>
                </a:rPr>
                <a:t> </a:t>
              </a:r>
              <a:r>
                <a:rPr lang="en-US" altLang="en-US" sz="2800" i="1" smtClean="0">
                  <a:solidFill>
                    <a:srgbClr val="000000"/>
                  </a:solidFill>
                  <a:latin typeface="Times New Roman" panose="02020603050405020304" pitchFamily="18" charset="0"/>
                  <a:cs typeface="Times New Roman" panose="02020603050405020304" pitchFamily="18" charset="0"/>
                </a:rPr>
                <a:t>rỉ”</a:t>
              </a:r>
              <a:endParaRPr lang="en-US" altLang="en-US" sz="2800" i="1" dirty="0">
                <a:latin typeface="Times New Roman" panose="02020603050405020304" pitchFamily="18" charset="0"/>
                <a:cs typeface="Times New Roman" panose="02020603050405020304" pitchFamily="18" charset="0"/>
              </a:endParaRPr>
            </a:p>
          </p:txBody>
        </p:sp>
      </p:grpSp>
      <p:grpSp>
        <p:nvGrpSpPr>
          <p:cNvPr id="44" name="Group 18"/>
          <p:cNvGrpSpPr/>
          <p:nvPr/>
        </p:nvGrpSpPr>
        <p:grpSpPr bwMode="auto">
          <a:xfrm>
            <a:off x="4553463" y="2120601"/>
            <a:ext cx="3164748" cy="4129314"/>
            <a:chOff x="2208" y="1296"/>
            <a:chExt cx="1363" cy="1994"/>
          </a:xfrm>
        </p:grpSpPr>
        <p:sp>
          <p:nvSpPr>
            <p:cNvPr id="49"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AutoShape 20"/>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2"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sp>
          <p:nvSpPr>
            <p:cNvPr id="53" name="Oval 23"/>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4"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5"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7"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Text Box 28"/>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2</a:t>
              </a:r>
              <a:endParaRPr lang="en-US" altLang="en-US" sz="1800"/>
            </a:p>
          </p:txBody>
        </p:sp>
        <p:sp>
          <p:nvSpPr>
            <p:cNvPr id="59" name="Text Box 29"/>
            <p:cNvSpPr txBox="1">
              <a:spLocks noChangeArrowheads="1"/>
            </p:cNvSpPr>
            <p:nvPr/>
          </p:nvSpPr>
          <p:spPr bwMode="gray">
            <a:xfrm>
              <a:off x="2307" y="1768"/>
              <a:ext cx="1213" cy="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dirty="0" err="1">
                  <a:solidFill>
                    <a:srgbClr val="000000"/>
                  </a:solidFill>
                  <a:latin typeface="Times New Roman" panose="02020603050405020304" pitchFamily="18" charset="0"/>
                  <a:cs typeface="Times New Roman" panose="02020603050405020304" pitchFamily="18" charset="0"/>
                </a:rPr>
                <a:t>Đến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bữa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ăn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uống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no </a:t>
              </a:r>
              <a:r>
                <a:rPr lang="en-US" altLang="en-US" sz="2800" smtClean="0">
                  <a:solidFill>
                    <a:srgbClr val="000000"/>
                  </a:solidFill>
                  <a:latin typeface="Times New Roman" panose="02020603050405020304" pitchFamily="18" charset="0"/>
                  <a:cs typeface="Times New Roman" panose="02020603050405020304" pitchFamily="18" charset="0"/>
                </a:rPr>
                <a:t>nê. </a:t>
              </a:r>
              <a:r>
                <a:rPr lang="en-US" altLang="en-US" sz="2800" i="1" smtClean="0">
                  <a:solidFill>
                    <a:srgbClr val="000000"/>
                  </a:solidFill>
                  <a:latin typeface="Times New Roman" panose="02020603050405020304" pitchFamily="18" charset="0"/>
                  <a:cs typeface="Times New Roman" panose="02020603050405020304" pitchFamily="18" charset="0"/>
                </a:rPr>
                <a:t>“vừa ung dung đánh chén thỉnh thoảng tu bầu rượu một cách ngon lành”</a:t>
              </a:r>
              <a:endParaRPr lang="en-US" altLang="en-US" sz="3600" i="1" dirty="0">
                <a:latin typeface="Times New Roman" panose="02020603050405020304" pitchFamily="18" charset="0"/>
                <a:cs typeface="Times New Roman" panose="02020603050405020304" pitchFamily="18" charset="0"/>
              </a:endParaRPr>
            </a:p>
          </p:txBody>
        </p:sp>
      </p:grpSp>
      <p:grpSp>
        <p:nvGrpSpPr>
          <p:cNvPr id="62" name="Group 32"/>
          <p:cNvGrpSpPr/>
          <p:nvPr/>
        </p:nvGrpSpPr>
        <p:grpSpPr bwMode="auto">
          <a:xfrm>
            <a:off x="8321301" y="2130955"/>
            <a:ext cx="3164748" cy="4129314"/>
            <a:chOff x="3696" y="1296"/>
            <a:chExt cx="1363" cy="1994"/>
          </a:xfrm>
        </p:grpSpPr>
        <p:sp>
          <p:nvSpPr>
            <p:cNvPr id="63"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4" name="AutoShape 34"/>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5"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dirty="0"/>
            </a:p>
          </p:txBody>
        </p:sp>
        <p:grpSp>
          <p:nvGrpSpPr>
            <p:cNvPr id="67" name="Group 37"/>
            <p:cNvGrpSpPr/>
            <p:nvPr/>
          </p:nvGrpSpPr>
          <p:grpSpPr bwMode="auto">
            <a:xfrm>
              <a:off x="4165" y="1296"/>
              <a:ext cx="405" cy="405"/>
              <a:chOff x="1289" y="582"/>
              <a:chExt cx="668" cy="668"/>
            </a:xfrm>
          </p:grpSpPr>
          <p:sp>
            <p:nvSpPr>
              <p:cNvPr id="72"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68" name="Text Box 43"/>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000000"/>
                  </a:solidFill>
                </a:rPr>
                <a:t>3</a:t>
              </a:r>
              <a:endParaRPr lang="en-US" altLang="en-US" sz="1800"/>
            </a:p>
          </p:txBody>
        </p:sp>
        <p:sp>
          <p:nvSpPr>
            <p:cNvPr id="69" name="Text Box 44"/>
            <p:cNvSpPr txBox="1">
              <a:spLocks noChangeArrowheads="1"/>
            </p:cNvSpPr>
            <p:nvPr/>
          </p:nvSpPr>
          <p:spPr bwMode="gray">
            <a:xfrm>
              <a:off x="3736" y="1715"/>
              <a:ext cx="1296" cy="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i="1" dirty="0" err="1">
                  <a:solidFill>
                    <a:srgbClr val="000000"/>
                  </a:solidFill>
                  <a:latin typeface="Times New Roman" panose="02020603050405020304" pitchFamily="18" charset="0"/>
                  <a:cs typeface="Times New Roman" panose="02020603050405020304" pitchFamily="18" charset="0"/>
                </a:rPr>
                <a:t>Ngủ</a:t>
              </a:r>
              <a:r>
                <a:rPr lang="en-US" altLang="en-US" sz="2800" i="1" dirty="0">
                  <a:solidFill>
                    <a:srgbClr val="000000"/>
                  </a:solidFill>
                  <a:latin typeface="Times New Roman" panose="02020603050405020304" pitchFamily="18" charset="0"/>
                  <a:cs typeface="Times New Roman" panose="02020603050405020304" pitchFamily="18" charset="0"/>
                </a:rPr>
                <a:t> 1 </a:t>
              </a:r>
              <a:r>
                <a:rPr lang="en-US" altLang="en-US" sz="2800" i="1" dirty="0" err="1">
                  <a:solidFill>
                    <a:srgbClr val="000000"/>
                  </a:solidFill>
                  <a:latin typeface="Times New Roman" panose="02020603050405020304" pitchFamily="18" charset="0"/>
                  <a:cs typeface="Times New Roman" panose="02020603050405020304" pitchFamily="18" charset="0"/>
                </a:rPr>
                <a:t>mạch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nếu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chủ</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gọi</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thì</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dù</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ánh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nắng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chiếu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vào</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mắt</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tiếng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chim</a:t>
              </a:r>
              <a:r>
                <a:rPr lang="en-US" altLang="en-US" sz="2800" i="1" dirty="0">
                  <a:solidFill>
                    <a:srgbClr val="000000"/>
                  </a:solidFill>
                  <a:latin typeface="Times New Roman" panose="02020603050405020304" pitchFamily="18" charset="0"/>
                  <a:cs typeface="Times New Roman" panose="02020603050405020304" pitchFamily="18" charset="0"/>
                </a:rPr>
                <a:t> … </a:t>
              </a:r>
              <a:r>
                <a:rPr lang="en-US" altLang="en-US" sz="2800" i="1" dirty="0" err="1">
                  <a:solidFill>
                    <a:srgbClr val="000000"/>
                  </a:solidFill>
                  <a:latin typeface="Times New Roman" panose="02020603050405020304" pitchFamily="18" charset="0"/>
                  <a:cs typeface="Times New Roman" panose="02020603050405020304" pitchFamily="18" charset="0"/>
                </a:rPr>
                <a:t>không</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thể</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đánh</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thức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bác</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dậy</a:t>
              </a:r>
              <a:r>
                <a:rPr lang="en-US" altLang="en-US" sz="2800" i="1" dirty="0">
                  <a:solidFill>
                    <a:srgbClr val="000000"/>
                  </a:solidFill>
                  <a:latin typeface="Times New Roman" panose="02020603050405020304" pitchFamily="18" charset="0"/>
                  <a:cs typeface="Times New Roman" panose="02020603050405020304" pitchFamily="18" charset="0"/>
                </a:rPr>
                <a:t> …</a:t>
              </a:r>
              <a:endParaRPr lang="en-US" altLang="en-US" sz="3600" i="1" dirty="0">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825" y="105930"/>
            <a:ext cx="12072350" cy="675207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4" name="Google Shape;461;p41"/>
          <p:cNvGrpSpPr/>
          <p:nvPr/>
        </p:nvGrpSpPr>
        <p:grpSpPr>
          <a:xfrm>
            <a:off x="2799715" y="581025"/>
            <a:ext cx="7390765" cy="1247775"/>
            <a:chOff x="2891850" y="702066"/>
            <a:chExt cx="3360312" cy="1123908"/>
          </a:xfrm>
        </p:grpSpPr>
        <p:sp>
          <p:nvSpPr>
            <p:cNvPr id="5" name="Google Shape;463;p41"/>
            <p:cNvSpPr/>
            <p:nvPr/>
          </p:nvSpPr>
          <p:spPr>
            <a:xfrm>
              <a:off x="2891850" y="702066"/>
              <a:ext cx="3360312" cy="1123908"/>
            </a:xfrm>
            <a:custGeom>
              <a:avLst/>
              <a:gdLst/>
              <a:ahLst/>
              <a:cxnLst/>
              <a:rect l="l" t="t" r="r" b="b"/>
              <a:pathLst>
                <a:path w="86278" h="28857" extrusionOk="0">
                  <a:moveTo>
                    <a:pt x="4658" y="1"/>
                  </a:moveTo>
                  <a:cubicBezTo>
                    <a:pt x="2077" y="1"/>
                    <a:pt x="1" y="2078"/>
                    <a:pt x="1" y="4659"/>
                  </a:cubicBezTo>
                  <a:lnTo>
                    <a:pt x="1" y="24199"/>
                  </a:lnTo>
                  <a:cubicBezTo>
                    <a:pt x="1" y="26779"/>
                    <a:pt x="2077" y="28856"/>
                    <a:pt x="4658" y="28856"/>
                  </a:cubicBezTo>
                  <a:lnTo>
                    <a:pt x="81620" y="28856"/>
                  </a:lnTo>
                  <a:cubicBezTo>
                    <a:pt x="84201" y="28856"/>
                    <a:pt x="86277" y="26779"/>
                    <a:pt x="86277" y="24199"/>
                  </a:cubicBezTo>
                  <a:lnTo>
                    <a:pt x="86277" y="4659"/>
                  </a:lnTo>
                  <a:cubicBezTo>
                    <a:pt x="86277" y="2078"/>
                    <a:pt x="84201" y="1"/>
                    <a:pt x="81620" y="1"/>
                  </a:cubicBez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sz="1600" dirty="0"/>
            </a:p>
          </p:txBody>
        </p:sp>
        <p:sp>
          <p:nvSpPr>
            <p:cNvPr id="6" name="Google Shape;464;p41"/>
            <p:cNvSpPr/>
            <p:nvPr/>
          </p:nvSpPr>
          <p:spPr>
            <a:xfrm>
              <a:off x="3033897" y="844152"/>
              <a:ext cx="3076229" cy="839825"/>
            </a:xfrm>
            <a:custGeom>
              <a:avLst/>
              <a:gdLst/>
              <a:ahLst/>
              <a:cxnLst/>
              <a:rect l="l" t="t" r="r" b="b"/>
              <a:pathLst>
                <a:path w="78984" h="21563" extrusionOk="0">
                  <a:moveTo>
                    <a:pt x="76724" y="1363"/>
                  </a:moveTo>
                  <a:cubicBezTo>
                    <a:pt x="77218" y="1363"/>
                    <a:pt x="77621" y="1766"/>
                    <a:pt x="77621" y="2260"/>
                  </a:cubicBezTo>
                  <a:lnTo>
                    <a:pt x="77621" y="19301"/>
                  </a:lnTo>
                  <a:cubicBezTo>
                    <a:pt x="77621" y="19797"/>
                    <a:pt x="77218" y="20199"/>
                    <a:pt x="76724" y="20199"/>
                  </a:cubicBezTo>
                  <a:lnTo>
                    <a:pt x="2260" y="20199"/>
                  </a:lnTo>
                  <a:cubicBezTo>
                    <a:pt x="1764" y="20199"/>
                    <a:pt x="1363" y="19797"/>
                    <a:pt x="1363" y="19301"/>
                  </a:cubicBezTo>
                  <a:lnTo>
                    <a:pt x="1363" y="2260"/>
                  </a:lnTo>
                  <a:cubicBezTo>
                    <a:pt x="1363" y="1764"/>
                    <a:pt x="1764" y="1363"/>
                    <a:pt x="2260" y="1363"/>
                  </a:cubicBezTo>
                  <a:close/>
                  <a:moveTo>
                    <a:pt x="2260" y="0"/>
                  </a:moveTo>
                  <a:cubicBezTo>
                    <a:pt x="1012" y="2"/>
                    <a:pt x="2" y="1013"/>
                    <a:pt x="0" y="2260"/>
                  </a:cubicBezTo>
                  <a:lnTo>
                    <a:pt x="0" y="19301"/>
                  </a:lnTo>
                  <a:cubicBezTo>
                    <a:pt x="2" y="20550"/>
                    <a:pt x="1012" y="21561"/>
                    <a:pt x="2260" y="21562"/>
                  </a:cubicBezTo>
                  <a:lnTo>
                    <a:pt x="76724" y="21562"/>
                  </a:lnTo>
                  <a:cubicBezTo>
                    <a:pt x="77972" y="21561"/>
                    <a:pt x="78982" y="20550"/>
                    <a:pt x="78984" y="19301"/>
                  </a:cubicBezTo>
                  <a:lnTo>
                    <a:pt x="78984" y="2260"/>
                  </a:lnTo>
                  <a:cubicBezTo>
                    <a:pt x="78982" y="1013"/>
                    <a:pt x="77972" y="2"/>
                    <a:pt x="7672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endParaRPr sz="1600"/>
            </a:p>
          </p:txBody>
        </p:sp>
      </p:grpSp>
      <p:sp>
        <p:nvSpPr>
          <p:cNvPr id="7" name="Google Shape;467;p41"/>
          <p:cNvSpPr txBox="1">
            <a:spLocks noGrp="1"/>
          </p:cNvSpPr>
          <p:nvPr/>
        </p:nvSpPr>
        <p:spPr>
          <a:xfrm>
            <a:off x="2799715" y="842010"/>
            <a:ext cx="7049770" cy="725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1pPr>
            <a:lvl2pPr marR="0" lvl="1"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2pPr>
            <a:lvl3pPr marR="0" lvl="2"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3pPr>
            <a:lvl4pPr marR="0" lvl="3"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4pPr>
            <a:lvl5pPr marR="0" lvl="4"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5pPr>
            <a:lvl6pPr marR="0" lvl="5"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6pPr>
            <a:lvl7pPr marR="0" lvl="6"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7pPr>
            <a:lvl8pPr marR="0" lvl="7"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8pPr>
            <a:lvl9pPr marR="0" lvl="8" algn="l" rtl="0">
              <a:lnSpc>
                <a:spcPct val="100000"/>
              </a:lnSpc>
              <a:spcBef>
                <a:spcPts val="0"/>
              </a:spcBef>
              <a:spcAft>
                <a:spcPts val="0"/>
              </a:spcAft>
              <a:buClr>
                <a:schemeClr val="dk2"/>
              </a:buClr>
              <a:buSzPts val="2800"/>
              <a:buFont typeface="Lobster Two" panose="02000506000000020003"/>
              <a:buNone/>
              <a:defRPr sz="2800" b="0" i="0" u="none" strike="noStrike" cap="none">
                <a:solidFill>
                  <a:schemeClr val="dk2"/>
                </a:solidFill>
                <a:latin typeface="Lobster Two" panose="02000506000000020003"/>
                <a:ea typeface="Lobster Two" panose="02000506000000020003"/>
                <a:cs typeface="Lobster Two" panose="02000506000000020003"/>
                <a:sym typeface="Lobster Two" panose="02000506000000020003"/>
              </a:defRPr>
            </a:lvl9pPr>
          </a:lstStyle>
          <a:p>
            <a:pPr marL="0" lvl="0" indent="0" algn="ctr" rtl="0">
              <a:spcBef>
                <a:spcPts val="0"/>
              </a:spcBef>
              <a:spcAft>
                <a:spcPts val="0"/>
              </a:spcAft>
              <a:buNone/>
            </a:pPr>
            <a:r>
              <a:rPr lang="en-SG" sz="3200" dirty="0">
                <a:latin typeface="Times New Roman" panose="02020603050405020304" pitchFamily="18" charset="0"/>
                <a:cs typeface="Times New Roman" panose="02020603050405020304" pitchFamily="18" charset="0"/>
              </a:rPr>
              <a:t>HÌNH TƯỢNG XAN-CHÔ PAN-XA</a:t>
            </a:r>
            <a:endParaRPr sz="3200" dirty="0">
              <a:latin typeface="Times New Roman" panose="02020603050405020304" pitchFamily="18" charset="0"/>
              <a:cs typeface="Times New Roman" panose="02020603050405020304" pitchFamily="18" charset="0"/>
            </a:endParaRPr>
          </a:p>
        </p:txBody>
      </p:sp>
      <p:sp>
        <p:nvSpPr>
          <p:cNvPr id="8" name="Google Shape;1523;p56"/>
          <p:cNvSpPr/>
          <p:nvPr/>
        </p:nvSpPr>
        <p:spPr>
          <a:xfrm>
            <a:off x="978252" y="286889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9" name="Google Shape;1525;p56"/>
          <p:cNvSpPr/>
          <p:nvPr/>
        </p:nvSpPr>
        <p:spPr>
          <a:xfrm>
            <a:off x="7100794" y="286889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10" name="Google Shape;1599;p56"/>
          <p:cNvSpPr/>
          <p:nvPr/>
        </p:nvSpPr>
        <p:spPr>
          <a:xfrm>
            <a:off x="2179655"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Ưu</a:t>
            </a:r>
            <a:endParaRPr lang="vi-VN" sz="3600" b="1" dirty="0">
              <a:solidFill>
                <a:srgbClr val="FFFF00"/>
              </a:solidFill>
              <a:latin typeface="Times New Roman" panose="02020603050405020304" pitchFamily="18" charset="0"/>
              <a:cs typeface="Times New Roman" panose="02020603050405020304" pitchFamily="18" charset="0"/>
            </a:endParaRPr>
          </a:p>
        </p:txBody>
      </p:sp>
      <p:sp>
        <p:nvSpPr>
          <p:cNvPr id="11" name="Google Shape;1600;p56"/>
          <p:cNvSpPr/>
          <p:nvPr/>
        </p:nvSpPr>
        <p:spPr>
          <a:xfrm>
            <a:off x="8270579" y="245986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Nhược</a:t>
            </a:r>
            <a:endParaRPr lang="vi-VN" sz="3600" b="1" dirty="0">
              <a:solidFill>
                <a:srgbClr val="FFFF0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1126273" y="4031610"/>
            <a:ext cx="4087484"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en-SG" sz="3600" b="1" dirty="0" err="1">
                <a:latin typeface="Times New Roman" panose="02020603050405020304" pitchFamily="18" charset="0"/>
                <a:cs typeface="Times New Roman" panose="02020603050405020304" pitchFamily="18" charset="0"/>
              </a:rPr>
              <a:t>Đầu</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óc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tỉnh</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táo</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thiết</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thực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lạc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quan</a:t>
            </a:r>
            <a:endPar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7250322" y="3528018"/>
            <a:ext cx="4168794"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en-SG" sz="3600" b="1" dirty="0" err="1">
                <a:latin typeface="Times New Roman" panose="02020603050405020304" pitchFamily="18" charset="0"/>
                <a:cs typeface="Times New Roman" panose="02020603050405020304" pitchFamily="18" charset="0"/>
              </a:rPr>
              <a:t>Ước</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muốn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tầm</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thường</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chỉ</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nghĩ</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đến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cá</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nhân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hèn</a:t>
            </a:r>
            <a:r>
              <a:rPr lang="en-SG" sz="3600" b="1" dirty="0">
                <a:latin typeface="Times New Roman" panose="02020603050405020304" pitchFamily="18" charset="0"/>
                <a:cs typeface="Times New Roman" panose="02020603050405020304" pitchFamily="18" charset="0"/>
              </a:rPr>
              <a:t> </a:t>
            </a:r>
            <a:r>
              <a:rPr lang="en-SG" sz="3600" b="1" dirty="0" err="1">
                <a:latin typeface="Times New Roman" panose="02020603050405020304" pitchFamily="18" charset="0"/>
                <a:cs typeface="Times New Roman" panose="02020603050405020304" pitchFamily="18" charset="0"/>
              </a:rPr>
              <a:t>nhát</a:t>
            </a:r>
            <a:endParaRPr kumimoji="0" lang="pt-BR"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p:cNvSpPr>
            <a:spLocks noGrp="1" noChangeArrowheads="1"/>
          </p:cNvSpPr>
          <p:nvPr/>
        </p:nvSpPr>
        <p:spPr bwMode="auto">
          <a:xfrm>
            <a:off x="-1496501" y="1011955"/>
            <a:ext cx="2688201" cy="90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12800" indent="-812800" algn="ctr">
              <a:lnSpc>
                <a:spcPct val="150000"/>
              </a:lnSpc>
              <a:buFontTx/>
              <a:buNone/>
              <a:defRPr/>
            </a:pPr>
            <a:endParaRPr lang="vi-VN" sz="4400" b="1" dirty="0">
              <a:solidFill>
                <a:srgbClr val="0000FF"/>
              </a:solidFill>
              <a:latin typeface="#9Slide03 Arima Madurai Black" panose="00000A00000000000000" pitchFamily="2" charset="0"/>
              <a:cs typeface="#9Slide03 Arima Madurai Black" panose="00000A00000000000000" pitchFamily="2" charset="0"/>
            </a:endParaRPr>
          </a:p>
        </p:txBody>
      </p:sp>
      <p:grpSp>
        <p:nvGrpSpPr>
          <p:cNvPr id="5" name="Google Shape;808;p20"/>
          <p:cNvGrpSpPr/>
          <p:nvPr/>
        </p:nvGrpSpPr>
        <p:grpSpPr>
          <a:xfrm>
            <a:off x="3953551" y="2392221"/>
            <a:ext cx="7788687" cy="1586937"/>
            <a:chOff x="1104900" y="5372100"/>
            <a:chExt cx="4991100" cy="1295401"/>
          </a:xfrm>
        </p:grpSpPr>
        <p:sp>
          <p:nvSpPr>
            <p:cNvPr id="11" name="Google Shape;809;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dirty="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 name="Google Shape;810;p20"/>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grpSp>
        <p:nvGrpSpPr>
          <p:cNvPr id="6" name="Google Shape;814;p20"/>
          <p:cNvGrpSpPr/>
          <p:nvPr/>
        </p:nvGrpSpPr>
        <p:grpSpPr>
          <a:xfrm>
            <a:off x="3953551" y="4611891"/>
            <a:ext cx="7788687" cy="2261144"/>
            <a:chOff x="1104900" y="5372100"/>
            <a:chExt cx="4991100" cy="1295401"/>
          </a:xfrm>
        </p:grpSpPr>
        <p:sp>
          <p:nvSpPr>
            <p:cNvPr id="9" name="Google Shape;815;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 name="Google Shape;816;p20"/>
            <p:cNvSpPr/>
            <p:nvPr/>
          </p:nvSpPr>
          <p:spPr>
            <a:xfrm>
              <a:off x="1104900" y="5372100"/>
              <a:ext cx="4819650" cy="1123950"/>
            </a:xfrm>
            <a:prstGeom prst="roundRect">
              <a:avLst>
                <a:gd name="adj" fmla="val 16667"/>
              </a:avLst>
            </a:prstGeom>
            <a:solidFill>
              <a:schemeClr val="accent1">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13" name="Rectangle 12"/>
          <p:cNvSpPr>
            <a:spLocks noGrp="1" noChangeArrowheads="1"/>
          </p:cNvSpPr>
          <p:nvPr/>
        </p:nvSpPr>
        <p:spPr bwMode="auto">
          <a:xfrm>
            <a:off x="4155304" y="2407260"/>
            <a:ext cx="6934665" cy="136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Xéc-van-tét (1547 – 1616) là nhà văn lỗi lạc của Tây Ban Nha.</a:t>
            </a:r>
            <a:endParaRPr lang="vi-VN" dirty="0">
              <a:solidFill>
                <a:srgbClr val="0000FF"/>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4738" y="2429745"/>
            <a:ext cx="2879197" cy="3581400"/>
          </a:xfrm>
          <a:prstGeom prst="rect">
            <a:avLst/>
          </a:prstGeom>
        </p:spPr>
      </p:pic>
      <p:sp>
        <p:nvSpPr>
          <p:cNvPr id="15" name="Rectangle 14"/>
          <p:cNvSpPr>
            <a:spLocks noGrp="1" noChangeArrowheads="1"/>
          </p:cNvSpPr>
          <p:nvPr/>
        </p:nvSpPr>
        <p:spPr bwMode="auto">
          <a:xfrm>
            <a:off x="3909580" y="4611890"/>
            <a:ext cx="7565107" cy="200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a:solidFill>
                  <a:srgbClr val="0000FF"/>
                </a:solidFill>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Nhà văn có cuộc đời cực nhọc, nghèo khổ, không may mắn </a:t>
            </a:r>
            <a:r>
              <a:rPr lang="en-US" smtClean="0">
                <a:latin typeface="Times New Roman" panose="02020603050405020304" pitchFamily="18" charset="0"/>
                <a:cs typeface="Times New Roman" panose="02020603050405020304" pitchFamily="18" charset="0"/>
              </a:rPr>
              <a:t>(bị </a:t>
            </a:r>
            <a:r>
              <a:rPr lang="en-US">
                <a:latin typeface="Times New Roman" panose="02020603050405020304" pitchFamily="18" charset="0"/>
                <a:cs typeface="Times New Roman" panose="02020603050405020304" pitchFamily="18" charset="0"/>
              </a:rPr>
              <a:t>đi lính, bị thương, bị cướp biển bắt giam, bị tù </a:t>
            </a:r>
            <a:r>
              <a:rPr lang="en-US" smtClean="0">
                <a:latin typeface="Times New Roman" panose="02020603050405020304" pitchFamily="18" charset="0"/>
                <a:cs typeface="Times New Roman" panose="02020603050405020304" pitchFamily="18" charset="0"/>
              </a:rPr>
              <a:t>đày...</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marL="0" indent="0" algn="just">
              <a:lnSpc>
                <a:spcPct val="130000"/>
              </a:lnSpc>
              <a:buNone/>
              <a:defRPr/>
            </a:pPr>
            <a:r>
              <a:rPr lang="en-SG" smtClean="0">
                <a:solidFill>
                  <a:srgbClr val="0000FF"/>
                </a:solidFill>
                <a:latin typeface="Times New Roman" panose="02020603050405020304" pitchFamily="18" charset="0"/>
                <a:cs typeface="Times New Roman" panose="02020603050405020304" pitchFamily="18" charset="0"/>
              </a:rPr>
              <a:t> </a:t>
            </a:r>
            <a:endParaRPr lang="vi-VN" dirty="0">
              <a:solidFill>
                <a:srgbClr val="0000FF"/>
              </a:solidFill>
              <a:latin typeface="Times New Roman" panose="02020603050405020304" pitchFamily="18" charset="0"/>
              <a:cs typeface="Times New Roman" panose="02020603050405020304" pitchFamily="18" charset="0"/>
            </a:endParaRPr>
          </a:p>
        </p:txBody>
      </p:sp>
      <p:pic>
        <p:nvPicPr>
          <p:cNvPr id="16" name="Group 8"/>
          <p:cNvPicPr>
            <a:picLocks noChangeAspect="1" noChangeArrowheads="1"/>
          </p:cNvPicPr>
          <p:nvPr/>
        </p:nvPicPr>
        <p:blipFill rotWithShape="1">
          <a:blip r:embed="rId2">
            <a:extLst>
              <a:ext uri="{28A0092B-C50C-407E-A947-70E740481C1C}">
                <a14:useLocalDpi xmlns:a14="http://schemas.microsoft.com/office/drawing/2010/main" val="0"/>
              </a:ext>
            </a:extLst>
          </a:blip>
          <a:srcRect l="16692" r="19778" b="283"/>
          <a:stretch>
            <a:fillRect/>
          </a:stretch>
        </p:blipFill>
        <p:spPr bwMode="auto">
          <a:xfrm>
            <a:off x="4440765" y="345859"/>
            <a:ext cx="3310469" cy="13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29"/>
          <p:cNvSpPr txBox="1"/>
          <p:nvPr/>
        </p:nvSpPr>
        <p:spPr>
          <a:xfrm>
            <a:off x="4358640" y="573405"/>
            <a:ext cx="3474085" cy="92202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Times New Roman" panose="02020603050405020304" pitchFamily="18" charset="0"/>
                <a:cs typeface="Times New Roman" panose="02020603050405020304" pitchFamily="18" charset="0"/>
              </a:rPr>
              <a:t>1.</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Tác</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giả:</a:t>
            </a:r>
            <a:endParaRPr lang="vi-VN" sz="3600" b="1" u="sng" dirty="0">
              <a:solidFill>
                <a:srgbClr val="0000FF"/>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Freeform 6"/>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8" name="TextBox 7"/>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605" y="1080135"/>
            <a:ext cx="6313805"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2.</a:t>
            </a:r>
            <a:r>
              <a:rPr lang="en-US" sz="3200" b="1" u="sng">
                <a:solidFill>
                  <a:schemeClr val="accent5">
                    <a:lumMod val="50000"/>
                  </a:schemeClr>
                </a:solidFill>
                <a:latin typeface="Times New Roman" panose="02020603050405020304" pitchFamily="18" charset="0"/>
                <a:cs typeface="Times New Roman" panose="02020603050405020304" pitchFamily="18" charset="0"/>
              </a:rPr>
              <a:t> Hình tượng Xan- chô- pan- xa</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46296" y="1341432"/>
            <a:ext cx="3891698" cy="2983635"/>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Rectangle 1"/>
          <p:cNvSpPr/>
          <p:nvPr/>
        </p:nvSpPr>
        <p:spPr>
          <a:xfrm>
            <a:off x="202565" y="1747520"/>
            <a:ext cx="7555865" cy="2666365"/>
          </a:xfrm>
          <a:prstGeom prst="rect">
            <a:avLst/>
          </a:prstGeom>
        </p:spPr>
        <p:txBody>
          <a:bodyPr wrap="square">
            <a:spAutoFit/>
          </a:bodyPr>
          <a:lstStyle/>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Đầu óc tỉnh táo. Can ngăn chủ. </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Sợ đau đớn, ham ăn uống, mê ngủ.</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b="1">
                <a:latin typeface="Times New Roman" panose="02020603050405020304" pitchFamily="18" charset="0"/>
                <a:ea typeface="Calibri" panose="020F0502020204030204" pitchFamily="34" charset="0"/>
                <a:cs typeface="Times New Roman" panose="02020603050405020304" pitchFamily="18" charset="0"/>
              </a:rPr>
              <a:t>=&gt; Là người thực tế, song lại hèn nhát và tầm thường.</a:t>
            </a:r>
            <a:endParaRPr lang="en-US" sz="3600" b="1">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p:cNvSpPr/>
          <p:nvPr/>
        </p:nvSpPr>
        <p:spPr>
          <a:xfrm>
            <a:off x="3844925" y="1981835"/>
            <a:ext cx="8347075" cy="11988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7200" b="1"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III. </a:t>
            </a:r>
            <a:r>
              <a:rPr lang="en-US" altLang="zh-CN" sz="72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Tổng</a:t>
            </a:r>
            <a:r>
              <a:rPr lang="en-US" altLang="zh-CN" sz="72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72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kết</a:t>
            </a:r>
            <a:endParaRPr lang="zh-CN" altLang="en-US" sz="72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KSO_Shape"/>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endParaRPr lang="zh-CN" altLang="en-US" sz="1015">
              <a:solidFill>
                <a:schemeClr val="lt1"/>
              </a:solidFill>
              <a:latin typeface="Microsoft YaHei" panose="020B0503020204020204" pitchFamily="34" charset="-122"/>
              <a:ea typeface="Microsoft YaHei" panose="020B0503020204020204" pitchFamily="34" charset="-122"/>
            </a:endParaRPr>
          </a:p>
        </p:txBody>
      </p:sp>
      <p:grpSp>
        <p:nvGrpSpPr>
          <p:cNvPr id="9" name="组合 1"/>
          <p:cNvGrpSpPr/>
          <p:nvPr/>
        </p:nvGrpSpPr>
        <p:grpSpPr>
          <a:xfrm>
            <a:off x="1374990" y="2044523"/>
            <a:ext cx="2647118" cy="2572517"/>
            <a:chOff x="4137818" y="917998"/>
            <a:chExt cx="1741513" cy="1692436"/>
          </a:xfrm>
        </p:grpSpPr>
        <p:sp>
          <p:nvSpPr>
            <p:cNvPr id="10" name="同心圆 8"/>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icrosoft YaHei" panose="020B0503020204020204" pitchFamily="34" charset="-122"/>
              </a:endParaRPr>
            </a:p>
          </p:txBody>
        </p:sp>
        <p:sp>
          <p:nvSpPr>
            <p:cNvPr id="11" name="椭圆 43"/>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Microsoft YaHei" panose="020B0503020204020204" pitchFamily="34" charset="-122"/>
                <a:ea typeface="Microsoft YaHei" panose="020B0503020204020204" pitchFamily="34" charset="-122"/>
              </a:endParaRPr>
            </a:p>
          </p:txBody>
        </p:sp>
        <p:sp>
          <p:nvSpPr>
            <p:cNvPr id="12" name="椭圆 41"/>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icrosoft YaHei" panose="020B0503020204020204" pitchFamily="34" charset="-122"/>
              </a:endParaRPr>
            </a:p>
          </p:txBody>
        </p:sp>
        <p:sp>
          <p:nvSpPr>
            <p:cNvPr id="13" name="TextBox 11"/>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rPr>
                <a:t>Nghệ</a:t>
              </a:r>
              <a:r>
                <a:rPr lang="en-SG" altLang="zh-CN" sz="4800" b="1" dirty="0">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rPr>
                <a:t> </a:t>
              </a:r>
              <a:r>
                <a:rPr lang="en-SG" altLang="zh-CN" sz="4800" b="1" dirty="0" err="1">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rPr>
                <a:t>thuật</a:t>
              </a:r>
              <a:endParaRPr lang="zh-CN" altLang="en-US" sz="4800" b="1" dirty="0">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14" name="矩形 9"/>
          <p:cNvSpPr/>
          <p:nvPr/>
        </p:nvSpPr>
        <p:spPr>
          <a:xfrm>
            <a:off x="5028034" y="1019912"/>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p:cNvSpPr/>
          <p:nvPr/>
        </p:nvSpPr>
        <p:spPr>
          <a:xfrm>
            <a:off x="5028034" y="3899433"/>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5422900" y="1270511"/>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X</a:t>
            </a:r>
            <a:r>
              <a:rPr lang="vi-VN" sz="4400" dirty="0">
                <a:solidFill>
                  <a:srgbClr val="000000"/>
                </a:solidFill>
                <a:latin typeface="+mj-lt"/>
              </a:rPr>
              <a:t>ây dựng được cặp nhân vật tương phản</a:t>
            </a:r>
            <a:endParaRPr lang="vi-VN" sz="4400" b="0" i="0" dirty="0">
              <a:solidFill>
                <a:srgbClr val="000000"/>
              </a:solidFill>
              <a:effectLst/>
              <a:latin typeface="+mj-lt"/>
            </a:endParaRPr>
          </a:p>
        </p:txBody>
      </p:sp>
      <p:sp>
        <p:nvSpPr>
          <p:cNvPr id="17" name="Rectangle 16"/>
          <p:cNvSpPr/>
          <p:nvPr/>
        </p:nvSpPr>
        <p:spPr>
          <a:xfrm>
            <a:off x="5534605" y="4191534"/>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G</a:t>
            </a:r>
            <a:r>
              <a:rPr lang="vi-VN" sz="4400" dirty="0">
                <a:solidFill>
                  <a:srgbClr val="000000"/>
                </a:solidFill>
                <a:latin typeface="+mj-lt"/>
              </a:rPr>
              <a:t>iọng điệu hài hước, phê phán</a:t>
            </a:r>
            <a:endParaRPr lang="vi-VN" sz="4400" b="0" i="0" dirty="0">
              <a:solidFill>
                <a:srgbClr val="000000"/>
              </a:solidFill>
              <a:effectLst/>
              <a:latin typeface="+mj-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p:cNvSpPr/>
          <p:nvPr/>
        </p:nvSpPr>
        <p:spPr>
          <a:xfrm>
            <a:off x="4893953" y="1233438"/>
            <a:ext cx="6616497" cy="4401205"/>
          </a:xfrm>
          <a:prstGeom prst="rect">
            <a:avLst/>
          </a:prstGeom>
        </p:spPr>
        <p:txBody>
          <a:bodyPr wrap="square">
            <a:spAutoFit/>
          </a:bodyPr>
          <a:lstStyle/>
          <a:p>
            <a:pPr algn="just"/>
            <a:r>
              <a:rPr lang="fr-FR" altLang="en-US" sz="4000" dirty="0" err="1">
                <a:solidFill>
                  <a:srgbClr val="0000FF"/>
                </a:solidFill>
                <a:latin typeface="Times New Roman" panose="02020603050405020304" pitchFamily="18" charset="0"/>
                <a:cs typeface="Times New Roman" panose="02020603050405020304" pitchFamily="18" charset="0"/>
              </a:rPr>
              <a:t>Kể</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câu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chuyện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về</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sự</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thất</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bại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Đôn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ki-hô</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đánh</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nhau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với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cối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xay</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gió</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nhà</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chế</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giễu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lí</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tưởng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hiệp</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sĩ</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phiêu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lưu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hão</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huyền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phán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thói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thực</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dụng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thiển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cận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con </a:t>
            </a:r>
            <a:r>
              <a:rPr lang="fr-FR" altLang="en-US" sz="4000" dirty="0" err="1">
                <a:solidFill>
                  <a:srgbClr val="0000FF"/>
                </a:solidFill>
                <a:latin typeface="Times New Roman" panose="02020603050405020304" pitchFamily="18" charset="0"/>
                <a:cs typeface="Times New Roman" panose="02020603050405020304" pitchFamily="18" charset="0"/>
              </a:rPr>
              <a:t>người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trong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sống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xã</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hội</a:t>
            </a:r>
            <a:endParaRPr lang="vi-VN" sz="4000" dirty="0">
              <a:solidFill>
                <a:srgbClr val="000000"/>
              </a:solidFill>
              <a:latin typeface="+mj-lt"/>
            </a:endParaRPr>
          </a:p>
        </p:txBody>
      </p:sp>
      <p:sp>
        <p:nvSpPr>
          <p:cNvPr id="8" name="KSO_Shape"/>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endParaRPr lang="zh-CN" altLang="en-US" sz="1015">
              <a:solidFill>
                <a:schemeClr val="lt1"/>
              </a:solidFill>
              <a:latin typeface="Microsoft YaHei" panose="020B0503020204020204" pitchFamily="34" charset="-122"/>
              <a:ea typeface="Microsoft YaHei" panose="020B0503020204020204" pitchFamily="34" charset="-122"/>
            </a:endParaRPr>
          </a:p>
        </p:txBody>
      </p:sp>
      <p:grpSp>
        <p:nvGrpSpPr>
          <p:cNvPr id="9" name="组合 1"/>
          <p:cNvGrpSpPr/>
          <p:nvPr/>
        </p:nvGrpSpPr>
        <p:grpSpPr>
          <a:xfrm>
            <a:off x="1374990" y="2044523"/>
            <a:ext cx="2647118" cy="2572517"/>
            <a:chOff x="4137818" y="917998"/>
            <a:chExt cx="1741513" cy="1692436"/>
          </a:xfrm>
        </p:grpSpPr>
        <p:sp>
          <p:nvSpPr>
            <p:cNvPr id="10" name="同心圆 8"/>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icrosoft YaHei" panose="020B0503020204020204" pitchFamily="34" charset="-122"/>
              </a:endParaRPr>
            </a:p>
          </p:txBody>
        </p:sp>
        <p:sp>
          <p:nvSpPr>
            <p:cNvPr id="11" name="椭圆 43"/>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Microsoft YaHei" panose="020B0503020204020204" pitchFamily="34" charset="-122"/>
                <a:ea typeface="Microsoft YaHei" panose="020B0503020204020204" pitchFamily="34" charset="-122"/>
              </a:endParaRPr>
            </a:p>
          </p:txBody>
        </p:sp>
        <p:sp>
          <p:nvSpPr>
            <p:cNvPr id="12" name="椭圆 41"/>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icrosoft YaHei" panose="020B0503020204020204" pitchFamily="34" charset="-122"/>
              </a:endParaRPr>
            </a:p>
          </p:txBody>
        </p:sp>
        <p:sp>
          <p:nvSpPr>
            <p:cNvPr id="13" name="TextBox 11"/>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rPr>
                <a:t>Nội</a:t>
              </a:r>
              <a:r>
                <a:rPr lang="en-SG" altLang="zh-CN" sz="4800" b="1" dirty="0">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rPr>
                <a:t> dung</a:t>
              </a:r>
              <a:endParaRPr lang="zh-CN" altLang="en-US" sz="4800" b="1" dirty="0">
                <a:solidFill>
                  <a:srgbClr val="FD6B6B"/>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Tạm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biệt</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các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em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87"/>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Group 8"/>
          <p:cNvPicPr>
            <a:picLocks noChangeAspect="1" noChangeArrowheads="1"/>
          </p:cNvPicPr>
          <p:nvPr/>
        </p:nvPicPr>
        <p:blipFill rotWithShape="1">
          <a:blip r:embed="rId1">
            <a:extLst>
              <a:ext uri="{28A0092B-C50C-407E-A947-70E740481C1C}">
                <a14:useLocalDpi xmlns:a14="http://schemas.microsoft.com/office/drawing/2010/main" val="0"/>
              </a:ext>
            </a:extLst>
          </a:blip>
          <a:srcRect l="16692" r="19778" b="283"/>
          <a:stretch>
            <a:fillRect/>
          </a:stretch>
        </p:blipFill>
        <p:spPr bwMode="auto">
          <a:xfrm>
            <a:off x="4440765" y="345859"/>
            <a:ext cx="3310469" cy="13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9"/>
          <p:cNvSpPr txBox="1"/>
          <p:nvPr/>
        </p:nvSpPr>
        <p:spPr>
          <a:xfrm>
            <a:off x="4610101" y="564606"/>
            <a:ext cx="2916618" cy="922020"/>
          </a:xfrm>
          <a:prstGeom prst="rect">
            <a:avLst/>
          </a:prstGeom>
          <a:noFill/>
        </p:spPr>
        <p:txBody>
          <a:bodyPr wrap="square" rtlCol="0">
            <a:spAutoFit/>
          </a:bodyPr>
          <a:lstStyle/>
          <a:p>
            <a:pPr marL="812800" indent="-812800" algn="ctr">
              <a:lnSpc>
                <a:spcPct val="150000"/>
              </a:lnSpc>
              <a:buFontTx/>
              <a:buNone/>
              <a:defRPr/>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phẩm</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121" y="1892461"/>
            <a:ext cx="3086485" cy="4213926"/>
          </a:xfrm>
          <a:prstGeom prst="rect">
            <a:avLst/>
          </a:prstGeom>
        </p:spPr>
      </p:pic>
      <p:pic>
        <p:nvPicPr>
          <p:cNvPr id="6" name="Picture 6" descr="13527625053_3e1739bc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426" y="1892461"/>
            <a:ext cx="3249293" cy="421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539" y="1892461"/>
            <a:ext cx="3149737" cy="4213926"/>
          </a:xfrm>
          <a:prstGeom prst="rect">
            <a:avLst/>
          </a:prstGeom>
        </p:spPr>
      </p:pic>
      <p:sp>
        <p:nvSpPr>
          <p:cNvPr id="7" name="TextBox 6"/>
          <p:cNvSpPr txBox="1"/>
          <p:nvPr/>
        </p:nvSpPr>
        <p:spPr>
          <a:xfrm>
            <a:off x="1537854" y="6286281"/>
            <a:ext cx="9310255" cy="523220"/>
          </a:xfrm>
          <a:prstGeom prst="rect">
            <a:avLst/>
          </a:prstGeom>
          <a:noFill/>
        </p:spPr>
        <p:txBody>
          <a:bodyPr wrap="square" rtlCol="0">
            <a:spAutoFit/>
          </a:bodyPr>
          <a:lstStyle/>
          <a:p>
            <a:r>
              <a:rPr lang="en-US" sz="2800" b="1" smtClean="0">
                <a:solidFill>
                  <a:srgbClr val="0000CC"/>
                </a:solidFill>
                <a:latin typeface="Times New Roman" panose="02020603050405020304" pitchFamily="18" charset="0"/>
                <a:cs typeface="Times New Roman" panose="02020603050405020304" pitchFamily="18" charset="0"/>
              </a:rPr>
              <a:t>Văn bản Đánh nhau với cối xay gió được trích từ đâu ?</a:t>
            </a:r>
            <a:endParaRPr lang="en-US" sz="2800" b="1">
              <a:solidFill>
                <a:srgbClr val="0000CC"/>
              </a:solidFill>
              <a:latin typeface="Times New Roman" panose="02020603050405020304" pitchFamily="18" charset="0"/>
              <a:cs typeface="Times New Roman" panose="02020603050405020304" pitchFamily="18"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oogle Shape;808;p20"/>
          <p:cNvGrpSpPr/>
          <p:nvPr/>
        </p:nvGrpSpPr>
        <p:grpSpPr>
          <a:xfrm>
            <a:off x="4314723" y="557597"/>
            <a:ext cx="7341041" cy="1841185"/>
            <a:chOff x="1104900" y="5372100"/>
            <a:chExt cx="4991100" cy="1295401"/>
          </a:xfrm>
        </p:grpSpPr>
        <p:sp>
          <p:nvSpPr>
            <p:cNvPr id="9" name="Google Shape;809;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dirty="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 name="Google Shape;810;p20"/>
            <p:cNvSpPr/>
            <p:nvPr/>
          </p:nvSpPr>
          <p:spPr>
            <a:xfrm>
              <a:off x="1104900" y="5372100"/>
              <a:ext cx="4819650" cy="1123950"/>
            </a:xfrm>
            <a:prstGeom prst="roundRect">
              <a:avLst>
                <a:gd name="adj" fmla="val 16667"/>
              </a:avLst>
            </a:prstGeom>
            <a:solidFill>
              <a:schemeClr val="accent2">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14" name="Rectangle 13"/>
          <p:cNvSpPr>
            <a:spLocks noGrp="1" noChangeArrowheads="1"/>
          </p:cNvSpPr>
          <p:nvPr/>
        </p:nvSpPr>
        <p:spPr bwMode="auto">
          <a:xfrm>
            <a:off x="4476637" y="699637"/>
            <a:ext cx="6686664" cy="75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20000"/>
              </a:lnSpc>
              <a:buFont typeface="Wingdings" panose="05000000000000000000" pitchFamily="2" charset="2"/>
              <a:buChar char="ü"/>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Xuất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xứ</a:t>
            </a:r>
            <a:r>
              <a:rPr lang="en-US" sz="3600" b="1" dirty="0">
                <a:solidFill>
                  <a:srgbClr val="0000FF"/>
                </a:solidFill>
                <a:latin typeface="Times New Roman" panose="02020603050405020304" pitchFamily="18" charset="0"/>
                <a:cs typeface="Times New Roman" panose="02020603050405020304" pitchFamily="18" charset="0"/>
              </a:rPr>
              <a:t>: </a:t>
            </a:r>
            <a:r>
              <a:rPr lang="en-SG" sz="3600" dirty="0">
                <a:solidFill>
                  <a:srgbClr val="0000CC"/>
                </a:solidFill>
                <a:latin typeface="Times New Roman" panose="02020603050405020304" pitchFamily="18" charset="0"/>
                <a:cs typeface="Times New Roman" panose="02020603050405020304" pitchFamily="18" charset="0"/>
              </a:rPr>
              <a:t>T</a:t>
            </a:r>
            <a:r>
              <a:rPr lang="vi-VN" sz="3600" dirty="0">
                <a:solidFill>
                  <a:srgbClr val="0000CC"/>
                </a:solidFill>
                <a:latin typeface="Times New Roman" panose="02020603050405020304" pitchFamily="18" charset="0"/>
                <a:cs typeface="Times New Roman" panose="02020603050405020304" pitchFamily="18" charset="0"/>
              </a:rPr>
              <a:t>rích từ </a:t>
            </a:r>
            <a:r>
              <a:rPr lang="en-SG" sz="3600" dirty="0" err="1">
                <a:solidFill>
                  <a:srgbClr val="0000CC"/>
                </a:solidFill>
                <a:latin typeface="Times New Roman" panose="02020603050405020304" pitchFamily="18" charset="0"/>
                <a:cs typeface="Times New Roman" panose="02020603050405020304" pitchFamily="18" charset="0"/>
              </a:rPr>
              <a:t>chương</a:t>
            </a:r>
            <a:r>
              <a:rPr lang="en-SG" sz="3600" dirty="0">
                <a:solidFill>
                  <a:srgbClr val="0000CC"/>
                </a:solidFill>
                <a:latin typeface="Times New Roman" panose="02020603050405020304" pitchFamily="18" charset="0"/>
                <a:cs typeface="Times New Roman" panose="02020603050405020304" pitchFamily="18" charset="0"/>
              </a:rPr>
              <a:t> VIII </a:t>
            </a:r>
            <a:r>
              <a:rPr lang="en-SG" sz="3600" dirty="0" err="1">
                <a:solidFill>
                  <a:srgbClr val="0000CC"/>
                </a:solidFill>
                <a:latin typeface="Times New Roman" panose="02020603050405020304" pitchFamily="18" charset="0"/>
                <a:cs typeface="Times New Roman" panose="02020603050405020304" pitchFamily="18" charset="0"/>
              </a:rPr>
              <a:t>của</a:t>
            </a:r>
            <a:r>
              <a:rPr lang="en-SG" sz="3600" dirty="0">
                <a:solidFill>
                  <a:srgbClr val="0000CC"/>
                </a:solidFill>
                <a:latin typeface="Times New Roman" panose="02020603050405020304" pitchFamily="18" charset="0"/>
                <a:cs typeface="Times New Roman" panose="02020603050405020304" pitchFamily="18" charset="0"/>
              </a:rPr>
              <a:t> </a:t>
            </a:r>
            <a:r>
              <a:rPr lang="vi-VN" sz="3600" dirty="0">
                <a:solidFill>
                  <a:srgbClr val="0000CC"/>
                </a:solidFill>
                <a:latin typeface="Times New Roman" panose="02020603050405020304" pitchFamily="18" charset="0"/>
                <a:cs typeface="Times New Roman" panose="02020603050405020304" pitchFamily="18" charset="0"/>
              </a:rPr>
              <a:t>tiểu thuyết </a:t>
            </a:r>
            <a:r>
              <a:rPr lang="vi-VN" sz="3600" i="1" dirty="0">
                <a:solidFill>
                  <a:srgbClr val="FF0066"/>
                </a:solidFill>
                <a:latin typeface="Times New Roman" panose="02020603050405020304" pitchFamily="18" charset="0"/>
                <a:cs typeface="Times New Roman" panose="02020603050405020304" pitchFamily="18" charset="0"/>
              </a:rPr>
              <a:t>Đôn Ki-hô-t</a:t>
            </a:r>
            <a:r>
              <a:rPr lang="en-US" sz="3600" i="1" dirty="0">
                <a:solidFill>
                  <a:srgbClr val="FF0066"/>
                </a:solidFill>
                <a:latin typeface="Times New Roman" panose="02020603050405020304" pitchFamily="18" charset="0"/>
                <a:cs typeface="Times New Roman" panose="02020603050405020304" pitchFamily="18" charset="0"/>
              </a:rPr>
              <a:t>ê</a:t>
            </a:r>
            <a:r>
              <a:rPr lang="vi-VN" sz="3600" i="1" dirty="0">
                <a:solidFill>
                  <a:srgbClr val="FF0066"/>
                </a:solidFill>
                <a:latin typeface="Times New Roman" panose="02020603050405020304" pitchFamily="18" charset="0"/>
                <a:cs typeface="Times New Roman" panose="02020603050405020304" pitchFamily="18" charset="0"/>
              </a:rPr>
              <a:t>.</a:t>
            </a:r>
            <a:endParaRPr lang="vi-VN" sz="3600" dirty="0">
              <a:solidFill>
                <a:srgbClr val="0000FF"/>
              </a:solidFill>
              <a:latin typeface="Times New Roman" panose="02020603050405020304" pitchFamily="18" charset="0"/>
              <a:cs typeface="Times New Roman" panose="02020603050405020304" pitchFamily="18" charset="0"/>
            </a:endParaRPr>
          </a:p>
        </p:txBody>
      </p:sp>
      <p:pic>
        <p:nvPicPr>
          <p:cNvPr id="16" name="Picture 6" descr="13527625053_3e1739bcc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1320" y="1221105"/>
            <a:ext cx="3025140" cy="392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oogle Shape;814;p20"/>
          <p:cNvGrpSpPr/>
          <p:nvPr/>
        </p:nvGrpSpPr>
        <p:grpSpPr>
          <a:xfrm>
            <a:off x="6429051" y="2846118"/>
            <a:ext cx="3986104" cy="1343957"/>
            <a:chOff x="1104900" y="5372100"/>
            <a:chExt cx="4991100" cy="1295401"/>
          </a:xfrm>
        </p:grpSpPr>
        <p:sp>
          <p:nvSpPr>
            <p:cNvPr id="12" name="Google Shape;815;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 name="Google Shape;816;p20"/>
            <p:cNvSpPr/>
            <p:nvPr/>
          </p:nvSpPr>
          <p:spPr>
            <a:xfrm>
              <a:off x="1104900" y="5372100"/>
              <a:ext cx="4819650" cy="1123950"/>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dirty="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18" name="Rectangle 17"/>
          <p:cNvSpPr>
            <a:spLocks noGrp="1" noChangeArrowheads="1"/>
          </p:cNvSpPr>
          <p:nvPr/>
        </p:nvSpPr>
        <p:spPr bwMode="auto">
          <a:xfrm>
            <a:off x="6701363" y="2983429"/>
            <a:ext cx="3576699" cy="8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sz="3600" b="1">
                <a:solidFill>
                  <a:srgbClr val="0000FF"/>
                </a:solidFill>
                <a:latin typeface="Times New Roman" panose="02020603050405020304" pitchFamily="18" charset="0"/>
                <a:cs typeface="Times New Roman" panose="02020603050405020304" pitchFamily="18" charset="0"/>
              </a:rPr>
              <a:t> </a:t>
            </a:r>
            <a:r>
              <a:rPr lang="en-US" altLang="en-SG" sz="3600" b="1" smtClean="0">
                <a:solidFill>
                  <a:srgbClr val="0000FF"/>
                </a:solidFill>
                <a:latin typeface="Times New Roman" panose="02020603050405020304" pitchFamily="18" charset="0"/>
                <a:cs typeface="Times New Roman" panose="02020603050405020304" pitchFamily="18" charset="0"/>
              </a:rPr>
              <a:t>Bố cục:</a:t>
            </a:r>
            <a:endParaRPr lang="en-US" altLang="en-SG" sz="3600" b="1" dirty="0" smtClean="0">
              <a:solidFill>
                <a:srgbClr val="0000FF"/>
              </a:solidFill>
              <a:latin typeface="Times New Roman" panose="02020603050405020304" pitchFamily="18" charset="0"/>
              <a:cs typeface="Times New Roman" panose="02020603050405020304" pitchFamily="18" charset="0"/>
            </a:endParaRPr>
          </a:p>
        </p:txBody>
      </p:sp>
      <p:grpSp>
        <p:nvGrpSpPr>
          <p:cNvPr id="3" name="Google Shape;814;p20"/>
          <p:cNvGrpSpPr/>
          <p:nvPr/>
        </p:nvGrpSpPr>
        <p:grpSpPr>
          <a:xfrm>
            <a:off x="3503930" y="4307205"/>
            <a:ext cx="8687435" cy="2169795"/>
            <a:chOff x="377615" y="4990704"/>
            <a:chExt cx="5718385" cy="2091864"/>
          </a:xfrm>
        </p:grpSpPr>
        <p:sp>
          <p:nvSpPr>
            <p:cNvPr id="4" name="Google Shape;815;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 name="Google Shape;816;p20"/>
            <p:cNvSpPr/>
            <p:nvPr/>
          </p:nvSpPr>
          <p:spPr>
            <a:xfrm>
              <a:off x="377615" y="4990704"/>
              <a:ext cx="5718385" cy="2091864"/>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just" rtl="0">
                <a:lnSpc>
                  <a:spcPct val="100000"/>
                </a:lnSpc>
                <a:spcBef>
                  <a:spcPts val="0"/>
                </a:spcBef>
                <a:spcAft>
                  <a:spcPts val="0"/>
                </a:spcAft>
                <a:buClr>
                  <a:schemeClr val="lt1"/>
                </a:buClr>
                <a:buSzPts val="1800"/>
                <a:buFont typeface="Calibri" panose="020F0502020204030204"/>
                <a:buNone/>
              </a:pPr>
              <a:r>
                <a:rPr lang="en-US" sz="2800" b="1" i="0"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rPr>
                <a:t>3 phần</a:t>
              </a:r>
              <a:r>
                <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lt1"/>
                </a:buClr>
                <a:buSzPts val="1800"/>
                <a:buFont typeface="Calibri" panose="020F0502020204030204"/>
                <a:buNone/>
              </a:pPr>
              <a:r>
                <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rPr>
                <a:t>+ Từ đầu … cân sức: Nhìn thấy và nhận định về những chiếc cối xay gió.</a:t>
              </a:r>
              <a:endPar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lt1"/>
                </a:buClr>
                <a:buSzPts val="1800"/>
                <a:buFont typeface="Calibri" panose="020F0502020204030204"/>
                <a:buNone/>
              </a:pPr>
              <a:r>
                <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rPr>
                <a:t>+ Tiếp…nửa vai: Thái độ và hành động của mỗi người.</a:t>
              </a:r>
              <a:endPar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lt1"/>
                </a:buClr>
                <a:buSzPts val="1800"/>
                <a:buFont typeface="Calibri" panose="020F0502020204030204"/>
                <a:buNone/>
              </a:pPr>
              <a:r>
                <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rPr>
                <a:t>+ Còn lại: Quan niệm và cách xử sự của mỗi người.</a:t>
              </a:r>
              <a:endParaRPr lang="en-US" sz="2800" b="1" i="0" u="none" strike="noStrike" cap="none" dirty="0">
                <a:solidFill>
                  <a:schemeClr val="tx1"/>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 name="Google Shape;814;p20"/>
          <p:cNvGrpSpPr/>
          <p:nvPr/>
        </p:nvGrpSpPr>
        <p:grpSpPr>
          <a:xfrm>
            <a:off x="4118806" y="263166"/>
            <a:ext cx="3747002" cy="1046088"/>
            <a:chOff x="1104900" y="5372100"/>
            <a:chExt cx="4991100" cy="1295401"/>
          </a:xfrm>
        </p:grpSpPr>
        <p:sp>
          <p:nvSpPr>
            <p:cNvPr id="4" name="Google Shape;815;p20"/>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6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5" name="Google Shape;816;p20"/>
            <p:cNvSpPr/>
            <p:nvPr/>
          </p:nvSpPr>
          <p:spPr>
            <a:xfrm>
              <a:off x="1104900" y="5372100"/>
              <a:ext cx="4819650" cy="1123950"/>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rtl="0">
                <a:lnSpc>
                  <a:spcPct val="100000"/>
                </a:lnSpc>
                <a:spcBef>
                  <a:spcPts val="0"/>
                </a:spcBef>
                <a:spcAft>
                  <a:spcPts val="0"/>
                </a:spcAft>
                <a:buClr>
                  <a:schemeClr val="lt1"/>
                </a:buClr>
                <a:buSzPts val="1800"/>
                <a:buFont typeface="Calibri" panose="020F0502020204030204"/>
                <a:buNone/>
              </a:pPr>
              <a:endParaRPr sz="1600" b="0" i="0" u="none" strike="noStrike" cap="none" dirty="0">
                <a:solidFill>
                  <a:srgbClr val="FFFFFF"/>
                </a:solidFill>
                <a:latin typeface="Calibri" panose="020F0502020204030204"/>
                <a:ea typeface="Calibri" panose="020F0502020204030204"/>
                <a:cs typeface="Calibri" panose="020F0502020204030204"/>
                <a:sym typeface="Calibri" panose="020F0502020204030204"/>
              </a:endParaRPr>
            </a:p>
          </p:txBody>
        </p:sp>
      </p:grpSp>
      <p:sp>
        <p:nvSpPr>
          <p:cNvPr id="6" name="Rectangle 5"/>
          <p:cNvSpPr>
            <a:spLocks noGrp="1" noChangeArrowheads="1"/>
          </p:cNvSpPr>
          <p:nvPr/>
        </p:nvSpPr>
        <p:spPr bwMode="auto">
          <a:xfrm>
            <a:off x="4429218" y="364916"/>
            <a:ext cx="3576699" cy="8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b="1" dirty="0">
                <a:solidFill>
                  <a:srgbClr val="0000FF"/>
                </a:solidFill>
                <a:latin typeface="Times New Roman" panose="02020603050405020304" pitchFamily="18" charset="0"/>
                <a:cs typeface="Times New Roman" panose="02020603050405020304" pitchFamily="18" charset="0"/>
              </a:rPr>
              <a:t> </a:t>
            </a:r>
            <a:r>
              <a:rPr lang="en-SG" b="1" dirty="0" err="1">
                <a:solidFill>
                  <a:srgbClr val="0000FF"/>
                </a:solidFill>
                <a:latin typeface="Times New Roman" panose="02020603050405020304" pitchFamily="18" charset="0"/>
                <a:cs typeface="Times New Roman" panose="02020603050405020304" pitchFamily="18" charset="0"/>
              </a:rPr>
              <a:t>Đọc</a:t>
            </a:r>
            <a:r>
              <a:rPr lang="en-SG" b="1" dirty="0">
                <a:solidFill>
                  <a:srgbClr val="0000FF"/>
                </a:solidFill>
                <a:latin typeface="Times New Roman" panose="02020603050405020304" pitchFamily="18" charset="0"/>
                <a:cs typeface="Times New Roman" panose="02020603050405020304" pitchFamily="18" charset="0"/>
              </a:rPr>
              <a:t> - </a:t>
            </a:r>
            <a:r>
              <a:rPr lang="en-SG" b="1" dirty="0" err="1">
                <a:solidFill>
                  <a:srgbClr val="0000FF"/>
                </a:solidFill>
                <a:latin typeface="Times New Roman" panose="02020603050405020304" pitchFamily="18" charset="0"/>
                <a:cs typeface="Times New Roman" panose="02020603050405020304" pitchFamily="18" charset="0"/>
              </a:rPr>
              <a:t>Tóm</a:t>
            </a:r>
            <a:r>
              <a:rPr lang="en-SG" b="1" dirty="0">
                <a:solidFill>
                  <a:srgbClr val="0000FF"/>
                </a:solidFill>
                <a:latin typeface="Times New Roman" panose="02020603050405020304" pitchFamily="18" charset="0"/>
                <a:cs typeface="Times New Roman" panose="02020603050405020304" pitchFamily="18" charset="0"/>
              </a:rPr>
              <a:t> </a:t>
            </a:r>
            <a:r>
              <a:rPr lang="en-SG" b="1" dirty="0" err="1">
                <a:solidFill>
                  <a:srgbClr val="0000FF"/>
                </a:solidFill>
                <a:latin typeface="Times New Roman" panose="02020603050405020304" pitchFamily="18" charset="0"/>
                <a:cs typeface="Times New Roman" panose="02020603050405020304" pitchFamily="18" charset="0"/>
              </a:rPr>
              <a:t>tắt</a:t>
            </a:r>
            <a:r>
              <a:rPr lang="en-SG" b="1" dirty="0">
                <a:solidFill>
                  <a:srgbClr val="0000FF"/>
                </a:solidFill>
                <a:latin typeface="Times New Roman" panose="02020603050405020304" pitchFamily="18" charset="0"/>
                <a:cs typeface="Times New Roman" panose="02020603050405020304" pitchFamily="18" charset="0"/>
              </a:rPr>
              <a:t> </a:t>
            </a:r>
            <a:endParaRPr lang="vi-VN"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434150" y="167842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571500" indent="-571500" algn="just">
              <a:buFont typeface="Courier New" panose="02070309020205020404" pitchFamily="49" charset="0"/>
              <a:buChar char="o"/>
            </a:pPr>
            <a:r>
              <a:rPr lang="vi-VN" dirty="0">
                <a:solidFill>
                  <a:srgbClr val="0000CC"/>
                </a:solidFill>
                <a:latin typeface="+mj-lt"/>
              </a:rPr>
              <a:t>Trên đường đi thực hiện những ý định viển vông, </a:t>
            </a:r>
            <a:r>
              <a:rPr lang="en-SG" dirty="0">
                <a:solidFill>
                  <a:srgbClr val="0000CC"/>
                </a:solidFill>
                <a:latin typeface="Times New Roman" panose="02020603050405020304" pitchFamily="18" charset="0"/>
                <a:cs typeface="Times New Roman" panose="02020603050405020304" pitchFamily="18" charset="0"/>
              </a:rPr>
              <a:t>2</a:t>
            </a:r>
            <a:r>
              <a:rPr lang="vi-VN" dirty="0">
                <a:solidFill>
                  <a:srgbClr val="0000CC"/>
                </a:solidFill>
                <a:latin typeface="+mj-lt"/>
              </a:rPr>
              <a:t> thầy trò Đôn</a:t>
            </a:r>
            <a:r>
              <a:rPr lang="en-US" dirty="0">
                <a:solidFill>
                  <a:srgbClr val="0000CC"/>
                </a:solidFill>
                <a:latin typeface="+mj-lt"/>
              </a:rPr>
              <a:t> </a:t>
            </a:r>
            <a:r>
              <a:rPr lang="vi-VN" dirty="0">
                <a:solidFill>
                  <a:srgbClr val="0000CC"/>
                </a:solidFill>
                <a:latin typeface="+mj-lt"/>
              </a:rPr>
              <a:t>Ki-hô-tê thấy </a:t>
            </a:r>
            <a:r>
              <a:rPr lang="en-SG" dirty="0">
                <a:solidFill>
                  <a:srgbClr val="0000CC"/>
                </a:solidFill>
                <a:latin typeface="Times New Roman" panose="02020603050405020304" pitchFamily="18" charset="0"/>
                <a:cs typeface="Times New Roman" panose="02020603050405020304" pitchFamily="18" charset="0"/>
              </a:rPr>
              <a:t>30-40</a:t>
            </a:r>
            <a:r>
              <a:rPr lang="vi-VN" dirty="0">
                <a:solidFill>
                  <a:srgbClr val="0000CC"/>
                </a:solidFill>
                <a:latin typeface="+mj-lt"/>
              </a:rPr>
              <a:t> chiếc cối xay gió giữa đồng. </a:t>
            </a:r>
            <a:endParaRPr lang="en-US" dirty="0">
              <a:solidFill>
                <a:srgbClr val="0000CC"/>
              </a:solidFill>
              <a:latin typeface="+mj-lt"/>
            </a:endParaRPr>
          </a:p>
        </p:txBody>
      </p:sp>
      <p:sp>
        <p:nvSpPr>
          <p:cNvPr id="8" name="Rectangle 7"/>
          <p:cNvSpPr>
            <a:spLocks noChangeArrowheads="1"/>
          </p:cNvSpPr>
          <p:nvPr/>
        </p:nvSpPr>
        <p:spPr bwMode="auto">
          <a:xfrm>
            <a:off x="434150" y="2708732"/>
            <a:ext cx="1125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Đôn Ki-hô-tê tưởng tượng đó là những tên khổng lồ và quyết giao chiến. </a:t>
            </a:r>
            <a:endParaRPr lang="en-US" dirty="0">
              <a:solidFill>
                <a:srgbClr val="0000CC"/>
              </a:solidFill>
              <a:latin typeface="+mj-lt"/>
            </a:endParaRPr>
          </a:p>
        </p:txBody>
      </p:sp>
      <p:sp>
        <p:nvSpPr>
          <p:cNvPr id="9" name="Rectangle 8"/>
          <p:cNvSpPr>
            <a:spLocks noChangeArrowheads="1"/>
          </p:cNvSpPr>
          <p:nvPr/>
        </p:nvSpPr>
        <p:spPr bwMode="auto">
          <a:xfrm>
            <a:off x="434150" y="340933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Bỗng</a:t>
            </a:r>
            <a:r>
              <a:rPr lang="en-US" dirty="0">
                <a:solidFill>
                  <a:srgbClr val="0000CC"/>
                </a:solidFill>
                <a:latin typeface="+mj-lt"/>
              </a:rPr>
              <a:t> </a:t>
            </a:r>
            <a:r>
              <a:rPr lang="vi-VN" dirty="0">
                <a:solidFill>
                  <a:srgbClr val="0000CC"/>
                </a:solidFill>
                <a:latin typeface="+mj-lt"/>
              </a:rPr>
              <a:t>gió nổi lên, cối xay gió chuyển động và Đôn Ki-hô-tê càng hăng máu</a:t>
            </a:r>
            <a:r>
              <a:rPr lang="en-US" dirty="0">
                <a:solidFill>
                  <a:srgbClr val="0000CC"/>
                </a:solidFill>
                <a:latin typeface="+mj-lt"/>
              </a:rPr>
              <a:t> </a:t>
            </a:r>
            <a:r>
              <a:rPr lang="vi-VN" dirty="0">
                <a:solidFill>
                  <a:srgbClr val="0000CC"/>
                </a:solidFill>
                <a:latin typeface="+mj-lt"/>
              </a:rPr>
              <a:t>xông vào. </a:t>
            </a:r>
            <a:endParaRPr lang="en-US" dirty="0">
              <a:solidFill>
                <a:srgbClr val="0000CC"/>
              </a:solidFill>
              <a:latin typeface="+mj-lt"/>
            </a:endParaRPr>
          </a:p>
        </p:txBody>
      </p:sp>
      <p:sp>
        <p:nvSpPr>
          <p:cNvPr id="10" name="Rectangle 9"/>
          <p:cNvSpPr>
            <a:spLocks noChangeArrowheads="1"/>
          </p:cNvSpPr>
          <p:nvPr/>
        </p:nvSpPr>
        <p:spPr bwMode="auto">
          <a:xfrm>
            <a:off x="434150" y="4430930"/>
            <a:ext cx="11252200" cy="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Kết cục, giáo gẫy, ngựa và người văng ra xa, Đôn Ki-hô-tê bị</a:t>
            </a:r>
            <a:r>
              <a:rPr lang="en-US" dirty="0">
                <a:solidFill>
                  <a:srgbClr val="0000CC"/>
                </a:solidFill>
                <a:latin typeface="+mj-lt"/>
              </a:rPr>
              <a:t> </a:t>
            </a:r>
            <a:r>
              <a:rPr lang="vi-VN" dirty="0">
                <a:solidFill>
                  <a:srgbClr val="0000CC"/>
                </a:solidFill>
                <a:latin typeface="+mj-lt"/>
              </a:rPr>
              <a:t>đau như trời giáng. </a:t>
            </a:r>
            <a:endParaRPr lang="en-US" dirty="0">
              <a:solidFill>
                <a:srgbClr val="0000CC"/>
              </a:solidFill>
              <a:latin typeface="+mj-lt"/>
            </a:endParaRPr>
          </a:p>
        </p:txBody>
      </p:sp>
      <p:sp>
        <p:nvSpPr>
          <p:cNvPr id="11" name="Rectangle 10"/>
          <p:cNvSpPr>
            <a:spLocks noChangeArrowheads="1"/>
          </p:cNvSpPr>
          <p:nvPr/>
        </p:nvSpPr>
        <p:spPr bwMode="auto">
          <a:xfrm>
            <a:off x="434150" y="5445914"/>
            <a:ext cx="11252200" cy="12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Sau đó, hai thầy trò đi về phía cảng La-pi-xe, vì Đôn</a:t>
            </a:r>
            <a:r>
              <a:rPr lang="en-US" dirty="0">
                <a:solidFill>
                  <a:srgbClr val="0000CC"/>
                </a:solidFill>
                <a:latin typeface="+mj-lt"/>
              </a:rPr>
              <a:t> </a:t>
            </a:r>
            <a:r>
              <a:rPr lang="vi-VN" dirty="0">
                <a:solidFill>
                  <a:srgbClr val="0000CC"/>
                </a:solidFill>
                <a:latin typeface="+mj-lt"/>
              </a:rPr>
              <a:t>Ki-hô-tê nghĩ: con đường này có lắm người qua lại chẳng thể nào không</a:t>
            </a:r>
            <a:r>
              <a:rPr lang="en-US" dirty="0">
                <a:solidFill>
                  <a:srgbClr val="0000CC"/>
                </a:solidFill>
                <a:latin typeface="+mj-lt"/>
              </a:rPr>
              <a:t> </a:t>
            </a:r>
            <a:r>
              <a:rPr lang="vi-VN" dirty="0">
                <a:solidFill>
                  <a:srgbClr val="0000CC"/>
                </a:solidFill>
                <a:latin typeface="+mj-lt"/>
              </a:rPr>
              <a:t>gặp nhiều chuyện phiêu lưu khác nhau.</a:t>
            </a:r>
            <a:endParaRPr lang="en-US" dirty="0">
              <a:solidFill>
                <a:srgbClr val="0000CC"/>
              </a:solidFill>
              <a:latin typeface="+mj-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 y="-63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p:cNvSpPr/>
          <p:nvPr/>
        </p:nvSpPr>
        <p:spPr>
          <a:xfrm>
            <a:off x="4199255" y="1905635"/>
            <a:ext cx="7992745" cy="304609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II.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Đọc</a:t>
            </a:r>
            <a:r>
              <a:rPr lang="en-US" altLang="zh-CN"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hiểu</a:t>
            </a:r>
            <a:r>
              <a:rPr lang="en-US" altLang="zh-CN"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văn</a:t>
            </a:r>
            <a:r>
              <a:rPr lang="en-US" altLang="zh-CN"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rPr>
              <a:t> </a:t>
            </a:r>
            <a:r>
              <a:rPr lang="en-US" altLang="zh-CN" sz="9600" b="1" u="sng" spc="50" dirty="0" err="1">
                <a:ln w="11430"/>
                <a:solidFill>
                  <a:schemeClr val="accent2"/>
                </a:solidFill>
                <a:latin typeface="Times New Roman" panose="02020603050405020304" pitchFamily="18" charset="0"/>
                <a:ea typeface="华康方圆体W7" pitchFamily="81" charset="-122"/>
                <a:cs typeface="Times New Roman" panose="02020603050405020304" pitchFamily="18" charset="0"/>
              </a:rPr>
              <a:t>bản</a:t>
            </a:r>
            <a:endParaRPr lang="zh-CN" altLang="en-US" sz="9600" b="1" u="sng" spc="50" dirty="0">
              <a:ln w="11430"/>
              <a:solidFill>
                <a:schemeClr val="accent2"/>
              </a:solidFill>
              <a:latin typeface="Times New Roman" panose="02020603050405020304" pitchFamily="18" charset="0"/>
              <a:ea typeface="华康方圆体W7" pitchFamily="81" charset="-122"/>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4197" y="-28146"/>
            <a:ext cx="4793673" cy="4793673"/>
          </a:xfrm>
          <a:prstGeom prst="rect">
            <a:avLst/>
          </a:prstGeom>
        </p:spPr>
      </p:pic>
      <p:pic>
        <p:nvPicPr>
          <p:cNvPr id="4" name="Picture 3" descr="22858PICdbgea5Gz679dY_PIC2018.png"/>
          <p:cNvPicPr>
            <a:picLocks noChangeAspect="1"/>
          </p:cNvPicPr>
          <p:nvPr/>
        </p:nvPicPr>
        <p:blipFill>
          <a:blip r:embed="rId2" cstate="print"/>
          <a:stretch>
            <a:fillRect/>
          </a:stretch>
        </p:blipFill>
        <p:spPr>
          <a:xfrm>
            <a:off x="8434300" y="3416714"/>
            <a:ext cx="2697626" cy="2697626"/>
          </a:xfrm>
          <a:prstGeom prst="rect">
            <a:avLst/>
          </a:prstGeom>
        </p:spPr>
      </p:pic>
      <p:sp>
        <p:nvSpPr>
          <p:cNvPr id="5" name="Cloud Callout 6"/>
          <p:cNvSpPr/>
          <p:nvPr/>
        </p:nvSpPr>
        <p:spPr>
          <a:xfrm flipH="1">
            <a:off x="5666508" y="1039090"/>
            <a:ext cx="5155807" cy="2377623"/>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smtClean="0">
                <a:latin typeface="Times New Roman" panose="02020603050405020304" pitchFamily="18" charset="0"/>
                <a:cs typeface="Times New Roman" panose="02020603050405020304" pitchFamily="18" charset="0"/>
              </a:rPr>
              <a:t>Truyện xoay quanh các nhân vật nào?</a:t>
            </a:r>
            <a:endParaRPr lang="en-US" sz="3200" dirty="0">
              <a:latin typeface="Times New Roman" panose="02020603050405020304" pitchFamily="18" charset="0"/>
              <a:cs typeface="Times New Roman" panose="02020603050405020304" pitchFamily="18" charset="0"/>
            </a:endParaRPr>
          </a:p>
        </p:txBody>
      </p:sp>
      <p:pic>
        <p:nvPicPr>
          <p:cNvPr id="6" name="Picture 2" descr="PhÃ¢n tÃ­ch Äoáº¡n trÃ­ch ÄÃ¡nh nhau vá»i cá»i xay giÃ³ cá»§a Xec-van-tex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219" b="99178" l="667" r="56667">
                        <a14:foregroundMark x1="5833" y1="30959" x2="6333" y2="27671"/>
                        <a14:foregroundMark x1="3833" y1="39178" x2="6833" y2="81644"/>
                        <a14:foregroundMark x1="6833" y1="81644" x2="6333" y2="87671"/>
                        <a14:foregroundMark x1="9833" y1="41096" x2="15167" y2="56164"/>
                        <a14:foregroundMark x1="15167" y1="56164" x2="15000" y2="63836"/>
                        <a14:foregroundMark x1="15000" y1="63836" x2="14667" y2="64932"/>
                        <a14:foregroundMark x1="833" y1="45479" x2="3500" y2="89041"/>
                        <a14:foregroundMark x1="3500" y1="89041" x2="8000" y2="92329"/>
                        <a14:foregroundMark x1="8000" y1="92329" x2="14667" y2="90137"/>
                        <a14:foregroundMark x1="14667" y1="90137" x2="33833" y2="78356"/>
                        <a14:foregroundMark x1="33833" y1="78356" x2="35000" y2="78082"/>
                        <a14:foregroundMark x1="1333" y1="46301" x2="1500" y2="84932"/>
                        <a14:foregroundMark x1="1500" y1="84932" x2="3167" y2="92877"/>
                        <a14:foregroundMark x1="3167" y1="92877" x2="7333" y2="98630"/>
                        <a14:foregroundMark x1="7333" y1="98630" x2="18167" y2="98082"/>
                        <a14:foregroundMark x1="18167" y1="98082" x2="32333" y2="89315"/>
                        <a14:foregroundMark x1="32333" y1="89315" x2="37000" y2="89041"/>
                        <a14:foregroundMark x1="37000" y1="89041" x2="37333" y2="89041"/>
                        <a14:foregroundMark x1="833" y1="43562" x2="1000" y2="99178"/>
                        <a14:foregroundMark x1="51667" y1="91781" x2="46333" y2="89589"/>
                        <a14:foregroundMark x1="46333" y1="89589" x2="42333" y2="85479"/>
                        <a14:foregroundMark x1="42333" y1="85479" x2="46667" y2="83288"/>
                        <a14:foregroundMark x1="46667" y1="83288" x2="55500" y2="91507"/>
                        <a14:foregroundMark x1="55500" y1="91507" x2="44500" y2="99452"/>
                        <a14:foregroundMark x1="44500" y1="99452" x2="42167" y2="92329"/>
                        <a14:foregroundMark x1="42167" y1="92329" x2="44333" y2="88493"/>
                        <a14:foregroundMark x1="39500" y1="81644" x2="41000" y2="83288"/>
                        <a14:foregroundMark x1="56667" y1="90137" x2="56167" y2="95068"/>
                        <a14:foregroundMark x1="43000" y1="74795" x2="42500" y2="75068"/>
                        <a14:foregroundMark x1="19657" y1="66031" x2="19167" y2="65753"/>
                        <a14:foregroundMark x1="19904" y1="66171" x2="19669" y2="66038"/>
                        <a14:foregroundMark x1="24000" y1="68493" x2="22467" y2="67624"/>
                        <a14:foregroundMark x1="18803" y1="68235" x2="18000" y2="73699"/>
                        <a14:foregroundMark x1="19167" y1="65753" x2="19107" y2="66161"/>
                        <a14:foregroundMark x1="23322" y1="69833" x2="24544" y2="68945"/>
                        <a14:foregroundMark x1="20895" y1="71595" x2="21761" y2="70966"/>
                        <a14:foregroundMark x1="18000" y1="73699" x2="20628" y2="71789"/>
                        <a14:backgroundMark x1="24333" y1="30411" x2="19667" y2="43014"/>
                        <a14:backgroundMark x1="19667" y1="43014" x2="24667" y2="44110"/>
                        <a14:backgroundMark x1="24667" y1="44110" x2="28833" y2="43288"/>
                        <a14:backgroundMark x1="28833" y1="43288" x2="27000" y2="34521"/>
                        <a14:backgroundMark x1="27000" y1="34521" x2="24500" y2="30685"/>
                        <a14:backgroundMark x1="19000" y1="42466" x2="18667" y2="49863"/>
                        <a14:backgroundMark x1="18667" y1="49863" x2="20667" y2="56438"/>
                        <a14:backgroundMark x1="20667" y1="56438" x2="20667" y2="62382"/>
                        <a14:backgroundMark x1="24736" y1="64760" x2="26000" y2="61644"/>
                        <a14:backgroundMark x1="26000" y1="61644" x2="30667" y2="61918"/>
                        <a14:backgroundMark x1="30667" y1="61918" x2="35000" y2="64384"/>
                        <a14:backgroundMark x1="35000" y1="64384" x2="39667" y2="64384"/>
                        <a14:backgroundMark x1="39667" y1="64384" x2="43167" y2="57534"/>
                        <a14:backgroundMark x1="43167" y1="57534" x2="46333" y2="42192"/>
                        <a14:backgroundMark x1="46333" y1="42192" x2="43333" y2="36712"/>
                        <a14:backgroundMark x1="43333" y1="36712" x2="39000" y2="33151"/>
                        <a14:backgroundMark x1="39000" y1="33151" x2="32000" y2="20000"/>
                        <a14:backgroundMark x1="32000" y1="20000" x2="27667" y2="20000"/>
                        <a14:backgroundMark x1="27667" y1="20000" x2="24833" y2="35068"/>
                        <a14:backgroundMark x1="24833" y1="35068" x2="22167" y2="40822"/>
                        <a14:backgroundMark x1="22167" y1="40822" x2="19167" y2="42466"/>
                        <a14:backgroundMark x1="25167" y1="67123" x2="17667" y2="53699"/>
                        <a14:backgroundMark x1="17667" y1="53699" x2="17000" y2="51507"/>
                        <a14:backgroundMark x1="22167" y1="66849" x2="20167" y2="66849"/>
                        <a14:backgroundMark x1="19833" y1="66849" x2="19667" y2="66027"/>
                        <a14:backgroundMark x1="19333" y1="66849" x2="18167" y2="66301"/>
                        <a14:backgroundMark x1="19167" y1="66301" x2="18667" y2="66027"/>
                      </a14:backgroundRemoval>
                    </a14:imgEffect>
                  </a14:imgLayer>
                </a14:imgProps>
              </a:ext>
              <a:ext uri="{28A0092B-C50C-407E-A947-70E740481C1C}">
                <a14:useLocalDpi xmlns:a14="http://schemas.microsoft.com/office/drawing/2010/main" val="0"/>
              </a:ext>
            </a:extLst>
          </a:blip>
          <a:srcRect r="39958"/>
          <a:stretch>
            <a:fillRect/>
          </a:stretch>
        </p:blipFill>
        <p:spPr bwMode="auto">
          <a:xfrm>
            <a:off x="6234103" y="3438488"/>
            <a:ext cx="2943294" cy="2982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6274" y="3160561"/>
            <a:ext cx="2638526" cy="3370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3859875" y="6516814"/>
            <a:ext cx="1441420" cy="369332"/>
          </a:xfrm>
          <a:prstGeom prst="rect">
            <a:avLst/>
          </a:prstGeom>
        </p:spPr>
        <p:txBody>
          <a:bodyPr wrap="none">
            <a:spAutoFit/>
          </a:bodyPr>
          <a:lstStyle/>
          <a:p>
            <a:r>
              <a:rPr lang="en-US" b="1">
                <a:solidFill>
                  <a:schemeClr val="accent5">
                    <a:lumMod val="50000"/>
                  </a:schemeClr>
                </a:solidFill>
                <a:latin typeface="Times New Roman" panose="02020603050405020304" pitchFamily="18" charset="0"/>
                <a:cs typeface="Times New Roman" panose="02020603050405020304" pitchFamily="18" charset="0"/>
              </a:rPr>
              <a:t>Đôn-ki-hô-tê</a:t>
            </a:r>
            <a:endParaRPr lang="en-US"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67503" y="6447539"/>
            <a:ext cx="1768433" cy="369332"/>
          </a:xfrm>
          <a:prstGeom prst="rect">
            <a:avLst/>
          </a:prstGeom>
        </p:spPr>
        <p:txBody>
          <a:bodyPr wrap="none">
            <a:spAutoFit/>
          </a:bodyPr>
          <a:lstStyle/>
          <a:p>
            <a:r>
              <a:rPr lang="en-US" b="1" smtClean="0">
                <a:solidFill>
                  <a:schemeClr val="accent5">
                    <a:lumMod val="50000"/>
                  </a:schemeClr>
                </a:solidFill>
                <a:latin typeface="Times New Roman" panose="02020603050405020304" pitchFamily="18" charset="0"/>
                <a:cs typeface="Times New Roman" panose="02020603050405020304" pitchFamily="18" charset="0"/>
              </a:rPr>
              <a:t>Xan-chô Pan-xa</a:t>
            </a:r>
            <a:endParaRPr lang="en-US" b="1">
              <a:solidFill>
                <a:schemeClr val="accent5">
                  <a:lumMod val="50000"/>
                </a:schemeClr>
              </a:solidFill>
              <a:latin typeface="Times New Roman" panose="02020603050405020304" pitchFamily="18" charset="0"/>
              <a:cs typeface="Times New Roman" panose="02020603050405020304" pitchFamily="18"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a:spLocks noEditPoints="1"/>
          </p:cNvSpPr>
          <p:nvPr/>
        </p:nvSpPr>
        <p:spPr bwMode="auto">
          <a:xfrm rot="16200000">
            <a:off x="1248504" y="-1088351"/>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prstClr val="white"/>
              </a:solidFill>
              <a:latin typeface="Microsoft YaHei" panose="020B0503020204020204" pitchFamily="34" charset="-122"/>
            </a:endParaRPr>
          </a:p>
        </p:txBody>
      </p:sp>
      <p:sp>
        <p:nvSpPr>
          <p:cNvPr id="13" name="TextBox 12"/>
          <p:cNvSpPr txBox="1"/>
          <p:nvPr/>
        </p:nvSpPr>
        <p:spPr>
          <a:xfrm>
            <a:off x="395536" y="350572"/>
            <a:ext cx="4744500" cy="584775"/>
          </a:xfrm>
          <a:prstGeom prst="rect">
            <a:avLst/>
          </a:prstGeom>
          <a:solidFill>
            <a:schemeClr val="accent5">
              <a:lumMod val="75000"/>
            </a:schemeClr>
          </a:solid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II. </a:t>
            </a:r>
            <a:r>
              <a:rPr lang="en-US" sz="3200" b="1" smtClean="0">
                <a:solidFill>
                  <a:schemeClr val="bg1"/>
                </a:solidFill>
                <a:latin typeface="Times New Roman" panose="02020603050405020304" pitchFamily="18" charset="0"/>
                <a:cs typeface="Times New Roman" panose="02020603050405020304" pitchFamily="18" charset="0"/>
              </a:rPr>
              <a:t>ĐỌC HIỂU VĂN BẢN</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6995" y="1055045"/>
            <a:ext cx="6045328" cy="583565"/>
          </a:xfrm>
          <a:prstGeom prst="rect">
            <a:avLst/>
          </a:prstGeom>
          <a:noFill/>
        </p:spPr>
        <p:txBody>
          <a:bodyPr wrap="square" rtlCol="0">
            <a:spAutoFit/>
          </a:bodyP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1. </a:t>
            </a:r>
            <a:r>
              <a:rPr lang="en-US" sz="3200" b="1" u="sng" smtClean="0">
                <a:solidFill>
                  <a:schemeClr val="accent5">
                    <a:lumMod val="50000"/>
                  </a:schemeClr>
                </a:solidFill>
                <a:latin typeface="Times New Roman" panose="02020603050405020304" pitchFamily="18" charset="0"/>
                <a:cs typeface="Times New Roman" panose="02020603050405020304" pitchFamily="18" charset="0"/>
              </a:rPr>
              <a:t>Hiệp sĩ Đôn-ki-hô-tê</a:t>
            </a:r>
            <a:endParaRPr lang="en-US" sz="3200" b="1" u="sng">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5049" y="1639820"/>
            <a:ext cx="3945473" cy="50399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22858PICdbgea5Gz679dY_PIC2018.png"/>
          <p:cNvPicPr>
            <a:picLocks noChangeAspect="1"/>
          </p:cNvPicPr>
          <p:nvPr/>
        </p:nvPicPr>
        <p:blipFill>
          <a:blip r:embed="rId2" cstate="print"/>
          <a:stretch>
            <a:fillRect/>
          </a:stretch>
        </p:blipFill>
        <p:spPr>
          <a:xfrm>
            <a:off x="9653500" y="4160374"/>
            <a:ext cx="2697626" cy="2697626"/>
          </a:xfrm>
          <a:prstGeom prst="rect">
            <a:avLst/>
          </a:prstGeom>
        </p:spPr>
      </p:pic>
      <p:sp>
        <p:nvSpPr>
          <p:cNvPr id="23" name="Cloud Callout 6"/>
          <p:cNvSpPr/>
          <p:nvPr/>
        </p:nvSpPr>
        <p:spPr>
          <a:xfrm flipH="1">
            <a:off x="5721927" y="568036"/>
            <a:ext cx="6319588" cy="3592337"/>
          </a:xfrm>
          <a:prstGeom prst="cloudCallout">
            <a:avLst>
              <a:gd name="adj1" fmla="val -27191"/>
              <a:gd name="adj2" fmla="val 6982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3200" smtClean="0">
                <a:latin typeface="Times New Roman" panose="02020603050405020304" pitchFamily="18" charset="0"/>
                <a:cs typeface="Times New Roman" panose="02020603050405020304" pitchFamily="18" charset="0"/>
              </a:rPr>
              <a:t>Dựa vào SGK phần chú thích/78, Em hãy giới thiệu v</a:t>
            </a:r>
            <a:r>
              <a:rPr lang="en-US" altLang="fr-FR" sz="3200" smtClean="0">
                <a:latin typeface="Times New Roman" panose="02020603050405020304" pitchFamily="18" charset="0"/>
                <a:cs typeface="Times New Roman" panose="02020603050405020304" pitchFamily="18" charset="0"/>
              </a:rPr>
              <a:t>ài</a:t>
            </a:r>
            <a:r>
              <a:rPr lang="fr-FR" sz="3200" smtClean="0">
                <a:latin typeface="Times New Roman" panose="02020603050405020304" pitchFamily="18" charset="0"/>
                <a:cs typeface="Times New Roman" panose="02020603050405020304" pitchFamily="18" charset="0"/>
              </a:rPr>
              <a:t> nét về chân dung và </a:t>
            </a:r>
            <a:r>
              <a:rPr lang="en-US" altLang="fr-FR" sz="3200" smtClean="0">
                <a:latin typeface="Times New Roman" panose="02020603050405020304" pitchFamily="18" charset="0"/>
                <a:cs typeface="Times New Roman" panose="02020603050405020304" pitchFamily="18" charset="0"/>
              </a:rPr>
              <a:t>xuất thân</a:t>
            </a:r>
            <a:r>
              <a:rPr lang="fr-FR" sz="3200" smtClean="0">
                <a:latin typeface="Times New Roman" panose="02020603050405020304" pitchFamily="18" charset="0"/>
                <a:cs typeface="Times New Roman" panose="02020603050405020304" pitchFamily="18" charset="0"/>
              </a:rPr>
              <a:t> của nhân vật Đôn ki hô tê ?</a:t>
            </a:r>
            <a:endParaRPr lang="en-US" sz="3200" dirty="0">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tags/tag1.xml><?xml version="1.0" encoding="utf-8"?>
<p:tagLst xmlns:p="http://schemas.openxmlformats.org/presentationml/2006/main">
  <p:tag name="ARTICULATE_SLIDE_THUMBNAIL_REFRESH" val="1"/>
</p:tagLst>
</file>

<file path=ppt/tags/tag10.xml><?xml version="1.0" encoding="utf-8"?>
<p:tagLst xmlns:p="http://schemas.openxmlformats.org/presentationml/2006/main">
  <p:tag name="ARTICULATE_SLIDE_THUMBNAIL_REFRESH" val="1"/>
</p:tagLst>
</file>

<file path=ppt/tags/tag11.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ARTICULATE_SLIDE_THUMBNAIL_REFRESH" val="1"/>
</p:tagLst>
</file>

<file path=ppt/tags/tag13.xml><?xml version="1.0" encoding="utf-8"?>
<p:tagLst xmlns:p="http://schemas.openxmlformats.org/presentationml/2006/main">
  <p:tag name="ARTICULATE_SLIDE_THUMBNAIL_REFRESH" val="1"/>
</p:tagLst>
</file>

<file path=ppt/tags/tag14.xml><?xml version="1.0" encoding="utf-8"?>
<p:tagLst xmlns:p="http://schemas.openxmlformats.org/presentationml/2006/main">
  <p:tag name="ARTICULATE_SLIDE_THUMBNAIL_REFRESH" val="1"/>
</p:tagLst>
</file>

<file path=ppt/tags/tag15.xml><?xml version="1.0" encoding="utf-8"?>
<p:tagLst xmlns:p="http://schemas.openxmlformats.org/presentationml/2006/main">
  <p:tag name="ARTICULATE_SLIDE_THUMBNAIL_REFRESH" val="1"/>
</p:tagLst>
</file>

<file path=ppt/tags/tag16.xml><?xml version="1.0" encoding="utf-8"?>
<p:tagLst xmlns:p="http://schemas.openxmlformats.org/presentationml/2006/main">
  <p:tag name="ARTICULATE_SLIDE_THUMBNAIL_REFRESH" val="1"/>
</p:tagLst>
</file>

<file path=ppt/tags/tag17.xml><?xml version="1.0" encoding="utf-8"?>
<p:tagLst xmlns:p="http://schemas.openxmlformats.org/presentationml/2006/main">
  <p:tag name="ARTICULATE_SLIDE_THUMBNAIL_REFRESH" val="1"/>
</p:tagLst>
</file>

<file path=ppt/tags/tag18.xml><?xml version="1.0" encoding="utf-8"?>
<p:tagLst xmlns:p="http://schemas.openxmlformats.org/presentationml/2006/main">
  <p:tag name="ARTICULATE_SLIDE_THUMBNAIL_REFRESH" val="1"/>
</p:tagLst>
</file>

<file path=ppt/tags/tag19.xml><?xml version="1.0" encoding="utf-8"?>
<p:tagLst xmlns:p="http://schemas.openxmlformats.org/presentationml/2006/main">
  <p:tag name="ARTICULATE_SLIDE_THUMBNAIL_REFRESH" val="1"/>
</p:tagLst>
</file>

<file path=ppt/tags/tag2.xml><?xml version="1.0" encoding="utf-8"?>
<p:tagLst xmlns:p="http://schemas.openxmlformats.org/presentationml/2006/main">
  <p:tag name="ARTICULATE_SLIDE_THUMBNAIL_REFRESH" val="1"/>
</p:tagLst>
</file>

<file path=ppt/tags/tag20.xml><?xml version="1.0" encoding="utf-8"?>
<p:tagLst xmlns:p="http://schemas.openxmlformats.org/presentationml/2006/main">
  <p:tag name="ARTICULATE_SLIDE_THUMBNAIL_REFRESH" val="1"/>
</p:tagLst>
</file>

<file path=ppt/tags/tag21.xml><?xml version="1.0" encoding="utf-8"?>
<p:tagLst xmlns:p="http://schemas.openxmlformats.org/presentationml/2006/main">
  <p:tag name="ARTICULATE_SLIDE_THUMBNAIL_REFRESH" val="1"/>
</p:tagLst>
</file>

<file path=ppt/tags/tag22.xml><?xml version="1.0" encoding="utf-8"?>
<p:tagLst xmlns:p="http://schemas.openxmlformats.org/presentationml/2006/main">
  <p:tag name="ARTICULATE_SLIDE_THUMBNAIL_REFRESH" val="1"/>
</p:tagLst>
</file>

<file path=ppt/tags/tag23.xml><?xml version="1.0" encoding="utf-8"?>
<p:tagLst xmlns:p="http://schemas.openxmlformats.org/presentationml/2006/main">
  <p:tag name="ARTICULATE_SLIDE_THUMBNAIL_REFRESH" val="1"/>
</p:tagLst>
</file>

<file path=ppt/tags/tag24.xml><?xml version="1.0" encoding="utf-8"?>
<p:tagLst xmlns:p="http://schemas.openxmlformats.org/presentationml/2006/main">
  <p:tag name="ARTICULATE_SLIDE_THUMBNAIL_REFRESH" val="1"/>
</p:tagLst>
</file>

<file path=ppt/tags/tag25.xml><?xml version="1.0" encoding="utf-8"?>
<p:tagLst xmlns:p="http://schemas.openxmlformats.org/presentationml/2006/main">
  <p:tag name="ARTICULATE_SLIDE_THUMBNAIL_REFRESH" val="1"/>
</p:tagLst>
</file>

<file path=ppt/tags/tag26.xml><?xml version="1.0" encoding="utf-8"?>
<p:tagLst xmlns:p="http://schemas.openxmlformats.org/presentationml/2006/main">
  <p:tag name="ARTICULATE_SLIDE_THUMBNAIL_REFRESH" val="1"/>
</p:tagLst>
</file>

<file path=ppt/tags/tag27.xml><?xml version="1.0" encoding="utf-8"?>
<p:tagLst xmlns:p="http://schemas.openxmlformats.org/presentationml/2006/main">
  <p:tag name="ARTICULATE_SLIDE_THUMBNAIL_REFRESH" val="1"/>
</p:tagLst>
</file>

<file path=ppt/tags/tag28.xml><?xml version="1.0" encoding="utf-8"?>
<p:tagLst xmlns:p="http://schemas.openxmlformats.org/presentationml/2006/main">
  <p:tag name="ARTICULATE_SLIDE_THUMBNAIL_REFRESH" val="1"/>
</p:tagLst>
</file>

<file path=ppt/tags/tag29.xml><?xml version="1.0" encoding="utf-8"?>
<p:tagLst xmlns:p="http://schemas.openxmlformats.org/presentationml/2006/main">
  <p:tag name="ARTICULATE_SLIDE_THUMBNAIL_REFRESH" val="1"/>
</p:tagLst>
</file>

<file path=ppt/tags/tag3.xml><?xml version="1.0" encoding="utf-8"?>
<p:tagLst xmlns:p="http://schemas.openxmlformats.org/presentationml/2006/main">
  <p:tag name="ARTICULATE_SLIDE_THUMBNAIL_REFRESH" val="1"/>
</p:tagLst>
</file>

<file path=ppt/tags/tag30.xml><?xml version="1.0" encoding="utf-8"?>
<p:tagLst xmlns:p="http://schemas.openxmlformats.org/presentationml/2006/main">
  <p:tag name="ARTICULATE_SLIDE_THUMBNAIL_REFRESH" val="1"/>
</p:tagLst>
</file>

<file path=ppt/tags/tag31.xml><?xml version="1.0" encoding="utf-8"?>
<p:tagLst xmlns:p="http://schemas.openxmlformats.org/presentationml/2006/main">
  <p:tag name="ARTICULATE_SLIDE_THUMBNAIL_REFRESH" val="1"/>
</p:tagLst>
</file>

<file path=ppt/tags/tag32.xml><?xml version="1.0" encoding="utf-8"?>
<p:tagLst xmlns:p="http://schemas.openxmlformats.org/presentationml/2006/main">
  <p:tag name="ARTICULATE_SLIDE_THUMBNAIL_REFRESH" val="1"/>
</p:tagLst>
</file>

<file path=ppt/tags/tag33.xml><?xml version="1.0" encoding="utf-8"?>
<p:tagLst xmlns:p="http://schemas.openxmlformats.org/presentationml/2006/main">
  <p:tag name="ARTICULATE_SLIDE_THUMBNAIL_REFRESH" val="1"/>
</p:tagLst>
</file>

<file path=ppt/tags/tag34.xml><?xml version="1.0" encoding="utf-8"?>
<p:tagLst xmlns:p="http://schemas.openxmlformats.org/presentationml/2006/main">
  <p:tag name="ARTICULATE_SLIDE_THUMBNAIL_REFRESH" val="1"/>
</p:tagLst>
</file>

<file path=ppt/tags/tag35.xml><?xml version="1.0" encoding="utf-8"?>
<p:tagLst xmlns:p="http://schemas.openxmlformats.org/presentationml/2006/main">
  <p:tag name="ISPRING_ULTRA_SCORM_COURSE_ID" val="AF16BD50-2B08-4F4B-9DEB-CD42096B56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育教学培训课件通用通用PPT模板2"/>
  <p:tag name="ARTICULATE_SLIDE_THUMBNAIL_REFRESH" val="1"/>
  <p:tag name="ARTICULATE_PROJECT_OPEN" val="0"/>
  <p:tag name="ARTICULATE_SLIDE_COUNT" val="32"/>
</p:tagLst>
</file>

<file path=ppt/tags/tag4.xml><?xml version="1.0" encoding="utf-8"?>
<p:tagLst xmlns:p="http://schemas.openxmlformats.org/presentationml/2006/main">
  <p:tag name="ARTICULATE_SLIDE_THUMBNAIL_REFRESH" val="1"/>
</p:tagLst>
</file>

<file path=ppt/tags/tag5.xml><?xml version="1.0" encoding="utf-8"?>
<p:tagLst xmlns:p="http://schemas.openxmlformats.org/presentationml/2006/main">
  <p:tag name="ARTICULATE_SLIDE_THUMBNAIL_REFRESH" val="1"/>
</p:tagLst>
</file>

<file path=ppt/tags/tag6.xml><?xml version="1.0" encoding="utf-8"?>
<p:tagLst xmlns:p="http://schemas.openxmlformats.org/presentationml/2006/main">
  <p:tag name="ARTICULATE_SLIDE_THUMBNAIL_REFRESH" val="1"/>
</p:tagLst>
</file>

<file path=ppt/tags/tag7.xml><?xml version="1.0" encoding="utf-8"?>
<p:tagLst xmlns:p="http://schemas.openxmlformats.org/presentationml/2006/main">
  <p:tag name="ARTICULATE_SLIDE_THUMBNAIL_REFRESH" val="1"/>
</p:tagLst>
</file>

<file path=ppt/tags/tag8.xml><?xml version="1.0" encoding="utf-8"?>
<p:tagLst xmlns:p="http://schemas.openxmlformats.org/presentationml/2006/main">
  <p:tag name="ARTICULATE_SLIDE_THUMBNAIL_REFRESH" val="1"/>
</p:tagLst>
</file>

<file path=ppt/tags/tag9.xml><?xml version="1.0" encoding="utf-8"?>
<p:tagLst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5521</Words>
  <Application>WPS Presentation</Application>
  <PresentationFormat>Widescreen</PresentationFormat>
  <Paragraphs>254</Paragraphs>
  <Slides>34</Slides>
  <Notes>20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34</vt:i4>
      </vt:variant>
    </vt:vector>
  </HeadingPairs>
  <TitlesOfParts>
    <vt:vector size="55" baseType="lpstr">
      <vt:lpstr>Arial</vt:lpstr>
      <vt:lpstr>SimSun</vt:lpstr>
      <vt:lpstr>Wingdings</vt:lpstr>
      <vt:lpstr>Times New Roman</vt:lpstr>
      <vt:lpstr>华康方圆体W7</vt:lpstr>
      <vt:lpstr>#9Slide03 Arima Madurai Black</vt:lpstr>
      <vt:lpstr>Segoe Print</vt:lpstr>
      <vt:lpstr>Arial</vt:lpstr>
      <vt:lpstr>Calibri</vt:lpstr>
      <vt:lpstr>.VnTime</vt:lpstr>
      <vt:lpstr>Courier New</vt:lpstr>
      <vt:lpstr>Microsoft YaHei</vt:lpstr>
      <vt:lpstr>Calibri</vt:lpstr>
      <vt:lpstr>Arial Unicode MS</vt:lpstr>
      <vt:lpstr>字魂52号-阿开漫画体</vt:lpstr>
      <vt:lpstr>Verdana</vt:lpstr>
      <vt:lpstr>Lobster Two</vt:lpstr>
      <vt:lpstr>Yu Gothic UI</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教育教学培训课件通用通用PPT模板2</dc:title>
  <dc:creator>瑞哥</dc:creator>
  <dc:subject>卡通教育模板</dc:subject>
  <cp:lastModifiedBy>asus</cp:lastModifiedBy>
  <cp:revision>273</cp:revision>
  <dcterms:created xsi:type="dcterms:W3CDTF">2015-08-08T12:00:00Z</dcterms:created>
  <dcterms:modified xsi:type="dcterms:W3CDTF">2022-10-18T18:34:00Z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905C23D3-AABA-40A9-BF1F-BF5E9BC2C28F</vt:lpwstr>
  </property>
  <property fmtid="{D5CDD505-2E9C-101B-9397-08002B2CF9AE}" pid="3" name="ArticulatePath">
    <vt:lpwstr>7.1. Đánh nhau với cối xay gió_Hạnh</vt:lpwstr>
  </property>
  <property fmtid="{D5CDD505-2E9C-101B-9397-08002B2CF9AE}" pid="4" name="ICV">
    <vt:lpwstr>187EE566E86C4B259F8ED9FEB42DFF8F</vt:lpwstr>
  </property>
  <property fmtid="{D5CDD505-2E9C-101B-9397-08002B2CF9AE}" pid="5" name="KSOProductBuildVer">
    <vt:lpwstr>1033-11.2.0.11341</vt:lpwstr>
  </property>
</Properties>
</file>