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7" r:id="rId2"/>
    <p:sldMasterId id="2147483700" r:id="rId3"/>
    <p:sldMasterId id="2147483712" r:id="rId4"/>
    <p:sldMasterId id="2147483724" r:id="rId5"/>
  </p:sldMasterIdLst>
  <p:notesMasterIdLst>
    <p:notesMasterId r:id="rId60"/>
  </p:notesMasterIdLst>
  <p:sldIdLst>
    <p:sldId id="313" r:id="rId6"/>
    <p:sldId id="314" r:id="rId7"/>
    <p:sldId id="290" r:id="rId8"/>
    <p:sldId id="318" r:id="rId9"/>
    <p:sldId id="320" r:id="rId10"/>
    <p:sldId id="293" r:id="rId11"/>
    <p:sldId id="316" r:id="rId12"/>
    <p:sldId id="295" r:id="rId13"/>
    <p:sldId id="294" r:id="rId14"/>
    <p:sldId id="321" r:id="rId15"/>
    <p:sldId id="296" r:id="rId16"/>
    <p:sldId id="298" r:id="rId17"/>
    <p:sldId id="299" r:id="rId18"/>
    <p:sldId id="300" r:id="rId19"/>
    <p:sldId id="301" r:id="rId20"/>
    <p:sldId id="302" r:id="rId21"/>
    <p:sldId id="312" r:id="rId22"/>
    <p:sldId id="311" r:id="rId23"/>
    <p:sldId id="303" r:id="rId24"/>
    <p:sldId id="304" r:id="rId25"/>
    <p:sldId id="305" r:id="rId26"/>
    <p:sldId id="306" r:id="rId27"/>
    <p:sldId id="307" r:id="rId28"/>
    <p:sldId id="308" r:id="rId29"/>
    <p:sldId id="309" r:id="rId30"/>
    <p:sldId id="310" r:id="rId31"/>
    <p:sldId id="257" r:id="rId32"/>
    <p:sldId id="258"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Lst>
  <p:sldSz cx="12192000" cy="6858000"/>
  <p:notesSz cx="6858000" cy="9144000"/>
  <p:embeddedFontLst>
    <p:embeddedFont>
      <p:font typeface="Calibri" pitchFamily="34" charset="0"/>
      <p:regular r:id="rId61"/>
      <p:bold r:id="rId62"/>
      <p:italic r:id="rId63"/>
      <p:boldItalic r:id="rId64"/>
    </p:embeddedFont>
    <p:embeddedFont>
      <p:font typeface="Open Sans" charset="0"/>
      <p:regular r:id="rId65"/>
      <p:bold r:id="rId66"/>
      <p:italic r:id="rId67"/>
      <p:boldItalic r:id="rId68"/>
    </p:embeddedFont>
    <p:embeddedFont>
      <p:font typeface=".VnTime" pitchFamily="34" charset="0"/>
      <p:bold r:id="rId69"/>
      <p:italic r:id="rId70"/>
      <p:boldItalic r:id="rId71"/>
    </p:embeddedFont>
    <p:embeddedFont>
      <p:font typeface="Calibri Light" charset="0"/>
      <p:regular r:id="rId72"/>
      <p:italic r:id="rId73"/>
    </p:embeddedFont>
    <p:embeddedFont>
      <p:font typeface="맑은 고딕" pitchFamily="34" charset="-127"/>
      <p:regular r:id="rId74"/>
      <p:bold r:id="rId75"/>
    </p:embeddedFont>
  </p:embeddedFontLst>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05/11/2022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65228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7336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0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05/11/2022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05/11/2022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05/11/2022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115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64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6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2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90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6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05/11/2022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17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60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6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452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01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4339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05/11/2022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t>05/11/2022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t>05/11/2022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t>05/11/2022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05/11/2022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05/11/2022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05/11/2022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05/11/2022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737" r:id="rId1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811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05/11/2022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3.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3.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43.xml"/><Relationship Id="rId5" Type="http://schemas.microsoft.com/office/2007/relationships/hdphoto" Target="../media/hdphoto8.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3.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jpeg"/><Relationship Id="rId2" Type="http://schemas.openxmlformats.org/officeDocument/2006/relationships/notesSlide" Target="../notesSlides/notesSlide5.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54.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jpe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Tôi - Thùy Ch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4843" y="764275"/>
            <a:ext cx="11354936" cy="5412688"/>
          </a:xfrm>
        </p:spPr>
      </p:pic>
    </p:spTree>
    <p:extLst>
      <p:ext uri="{BB962C8B-B14F-4D97-AF65-F5344CB8AC3E}">
        <p14:creationId xmlns:p14="http://schemas.microsoft.com/office/powerpoint/2010/main" val="95266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1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48"/>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86"/>
            <a:ext cx="9124956" cy="707886"/>
          </a:xfrm>
          <a:prstGeom prst="rect">
            <a:avLst/>
          </a:prstGeom>
          <a:noFill/>
        </p:spPr>
        <p:txBody>
          <a:bodyPr wrap="square">
            <a:spAutoFit/>
          </a:bodyPr>
          <a:lstStyle/>
          <a:p>
            <a:pPr defTabSz="914377">
              <a:defRPr/>
            </a:pP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hân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Hai</a:t>
            </a:r>
            <a:endPar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2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p>
        </p:txBody>
      </p:sp>
      <p:sp>
        <p:nvSpPr>
          <p:cNvPr id="9" name="TextBox 8"/>
          <p:cNvSpPr txBox="1"/>
          <p:nvPr/>
        </p:nvSpPr>
        <p:spPr bwMode="auto">
          <a:xfrm>
            <a:off x="1011600" y="3265210"/>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10" name="TextBox 9"/>
          <p:cNvSpPr txBox="1"/>
          <p:nvPr/>
        </p:nvSpPr>
        <p:spPr bwMode="auto">
          <a:xfrm>
            <a:off x="2220744" y="4831828"/>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5" y="0"/>
            <a:ext cx="8184282" cy="8184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395785" y="218539"/>
            <a:ext cx="94602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949541" y="1046945"/>
            <a:ext cx="8007350"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Tìm</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những</a:t>
            </a:r>
            <a:r>
              <a:rPr lang="fr-FR" altLang="en-US" sz="2800" b="1" dirty="0" smtClean="0">
                <a:solidFill>
                  <a:prstClr val="black"/>
                </a:solidFill>
                <a:latin typeface="Times New Roman" panose="02020603050405020304" pitchFamily="18" charset="0"/>
                <a:cs typeface="Times New Roman" panose="02020603050405020304" pitchFamily="18" charset="0"/>
              </a:rPr>
              <a:t> chi </a:t>
            </a:r>
            <a:r>
              <a:rPr lang="fr-FR" altLang="en-US" sz="2800" b="1" dirty="0" err="1" smtClean="0">
                <a:solidFill>
                  <a:prstClr val="black"/>
                </a:solidFill>
                <a:latin typeface="Times New Roman" panose="02020603050405020304" pitchFamily="18" charset="0"/>
                <a:cs typeface="Times New Roman" panose="02020603050405020304" pitchFamily="18" charset="0"/>
              </a:rPr>
              <a:t>tiết</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nói</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về</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nỗi</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nhớ</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làng</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kháng</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chiến</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của</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ông</a:t>
            </a:r>
            <a:r>
              <a:rPr lang="fr-FR" altLang="en-US" sz="2800" b="1" dirty="0">
                <a:solidFill>
                  <a:prstClr val="black"/>
                </a:solidFill>
                <a:latin typeface="Times New Roman" panose="02020603050405020304" pitchFamily="18" charset="0"/>
                <a:cs typeface="Times New Roman" panose="02020603050405020304" pitchFamily="18" charset="0"/>
              </a:rPr>
              <a:t> </a:t>
            </a:r>
            <a:r>
              <a:rPr lang="fr-FR" altLang="en-US" sz="2800" b="1" dirty="0" smtClean="0">
                <a:solidFill>
                  <a:prstClr val="black"/>
                </a:solidFill>
                <a:latin typeface="Times New Roman" panose="02020603050405020304" pitchFamily="18" charset="0"/>
                <a:cs typeface="Times New Roman" panose="02020603050405020304" pitchFamily="18" charset="0"/>
              </a:rPr>
              <a:t>Hai ? </a:t>
            </a:r>
            <a:endParaRPr lang="en-US" altLang="en-US" sz="2800" b="1" dirty="0" smtClean="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Những</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nét</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đặc</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sắc</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về</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nghệ</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thuật</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trong</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đoạn</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văn</a:t>
            </a:r>
            <a:r>
              <a:rPr lang="fr-FR" altLang="en-US" sz="2800" b="1" dirty="0" smtClean="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Tác</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dụng</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của</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biện</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pháp</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nghệ</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thuật</a:t>
            </a:r>
            <a:r>
              <a:rPr lang="fr-FR" altLang="en-US" sz="2800" b="1" dirty="0" smtClean="0">
                <a:solidFill>
                  <a:prstClr val="black"/>
                </a:solidFill>
                <a:latin typeface="Times New Roman" panose="02020603050405020304" pitchFamily="18" charset="0"/>
                <a:cs typeface="Times New Roman" panose="02020603050405020304" pitchFamily="18" charset="0"/>
              </a:rPr>
              <a:t> </a:t>
            </a:r>
            <a:r>
              <a:rPr lang="fr-FR" altLang="en-US" sz="2800" b="1" dirty="0" err="1" smtClean="0">
                <a:solidFill>
                  <a:prstClr val="black"/>
                </a:solidFill>
                <a:latin typeface="Times New Roman" panose="02020603050405020304" pitchFamily="18" charset="0"/>
                <a:cs typeface="Times New Roman" panose="02020603050405020304" pitchFamily="18" charset="0"/>
              </a:rPr>
              <a:t>ấy</a:t>
            </a:r>
            <a:r>
              <a:rPr lang="fr-FR" altLang="en-US" sz="2800" b="1" dirty="0" smtClean="0">
                <a:solidFill>
                  <a:prstClr val="black"/>
                </a:solidFill>
                <a:latin typeface="Times New Roman" panose="02020603050405020304" pitchFamily="18" charset="0"/>
                <a:cs typeface="Times New Roman" panose="02020603050405020304" pitchFamily="18" charset="0"/>
              </a:rPr>
              <a:t> ?</a:t>
            </a:r>
            <a:endParaRPr lang="en-US" alt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278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457201"/>
            <a:ext cx="8656320" cy="7037824"/>
          </a:xfrm>
          <a:prstGeom prst="rect">
            <a:avLst/>
          </a:prstGeom>
        </p:spPr>
        <p:txBody>
          <a:bodyPr wrap="square">
            <a:spAutoFit/>
          </a:bodyPr>
          <a:lstStyle/>
          <a:p>
            <a:pPr algn="just" fontAlgn="base">
              <a:spcBef>
                <a:spcPts val="100"/>
              </a:spcBef>
              <a:spcAft>
                <a:spcPts val="100"/>
              </a:spcAft>
              <a:defRPr/>
            </a:pPr>
            <a:r>
              <a:rPr lang="en-US" sz="2800" b="1" i="1" dirty="0">
                <a:solidFill>
                  <a:srgbClr val="002060"/>
                </a:solidFill>
                <a:latin typeface="Times New Roman" pitchFamily="18" charset="0"/>
                <a:cs typeface="Times New Roman" pitchFamily="18" charset="0"/>
              </a:rPr>
              <a:t>….</a:t>
            </a:r>
            <a:r>
              <a:rPr lang="vi-VN" sz="2800" b="1" i="1" dirty="0">
                <a:solidFill>
                  <a:srgbClr val="002060"/>
                </a:solidFill>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b="1" i="1" dirty="0">
                <a:solidFill>
                  <a:srgbClr val="002060"/>
                </a:solidFill>
                <a:uFill>
                  <a:solidFill>
                    <a:srgbClr val="FF0000"/>
                  </a:solidFill>
                </a:uFill>
                <a:latin typeface="Times New Roman" pitchFamily="18" charset="0"/>
                <a:cs typeface="Times New Roman" pitchFamily="18" charset="0"/>
              </a:rPr>
              <a:t>Ông lại nghĩ về cái làng của ông</a:t>
            </a:r>
            <a:r>
              <a:rPr lang="vi-VN" sz="2800" b="1" i="1" dirty="0">
                <a:solidFill>
                  <a:srgbClr val="002060"/>
                </a:solidFill>
                <a:latin typeface="Times New Roman" pitchFamily="18" charset="0"/>
                <a:cs typeface="Times New Roman" pitchFamily="18" charset="0"/>
              </a:rPr>
              <a:t>, lại nghĩ đến những ngày cùng làm với anh em. </a:t>
            </a:r>
            <a:r>
              <a:rPr lang="en-US" sz="2800" b="1" i="1" dirty="0">
                <a:solidFill>
                  <a:srgbClr val="002060"/>
                </a:solidFill>
                <a:latin typeface="Times New Roman" pitchFamily="18" charset="0"/>
                <a:cs typeface="Times New Roman" pitchFamily="18" charset="0"/>
              </a:rPr>
              <a:t>Ồ</a:t>
            </a:r>
            <a:r>
              <a:rPr lang="vi-VN" sz="2800" b="1" i="1" dirty="0">
                <a:solidFill>
                  <a:srgbClr val="002060"/>
                </a:solidFill>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r>
              <a:rPr lang="vi-VN" sz="2800" b="1" i="1" dirty="0" smtClean="0">
                <a:solidFill>
                  <a:srgbClr val="002060"/>
                </a:solidFill>
                <a:latin typeface="Times New Roman" pitchFamily="18" charset="0"/>
                <a:cs typeface="Times New Roman" pitchFamily="18" charset="0"/>
              </a:rPr>
              <a:t>…</a:t>
            </a:r>
            <a:endParaRPr lang="en-US" sz="2800" b="1" i="1" dirty="0" smtClean="0">
              <a:solidFill>
                <a:srgbClr val="002060"/>
              </a:solidFill>
              <a:latin typeface="Times New Roman" pitchFamily="18" charset="0"/>
              <a:cs typeface="Times New Roman" pitchFamily="18" charset="0"/>
            </a:endParaRPr>
          </a:p>
          <a:p>
            <a:pPr algn="just" fontAlgn="base">
              <a:spcBef>
                <a:spcPts val="100"/>
              </a:spcBef>
              <a:spcAft>
                <a:spcPts val="100"/>
              </a:spcAft>
              <a:defRPr/>
            </a:pPr>
            <a:r>
              <a:rPr lang="en-US" sz="2800" b="1" i="1" dirty="0">
                <a:solidFill>
                  <a:srgbClr val="002060"/>
                </a:solidFill>
                <a:latin typeface="Times New Roman" pitchFamily="18" charset="0"/>
                <a:cs typeface="Times New Roman" pitchFamily="18" charset="0"/>
              </a:rPr>
              <a:t> </a:t>
            </a:r>
            <a:r>
              <a:rPr lang="en-US" sz="2800" b="1" i="1" dirty="0" smtClean="0">
                <a:solidFill>
                  <a:srgbClr val="002060"/>
                </a:solidFill>
                <a:latin typeface="Times New Roman" pitchFamily="18" charset="0"/>
                <a:cs typeface="Times New Roman"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Trích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Làng</a:t>
            </a:r>
            <a:r>
              <a:rPr lang="en-US" sz="2800" b="1" i="1" dirty="0">
                <a:solidFill>
                  <a:srgbClr val="002060"/>
                </a:solidFill>
                <a:latin typeface="Times New Roman" panose="02020603050405020304" pitchFamily="18" charset="0"/>
                <a:cs typeface="Times New Roman" panose="02020603050405020304" pitchFamily="18" charset="0"/>
              </a:rPr>
              <a:t> – Kim </a:t>
            </a:r>
            <a:r>
              <a:rPr lang="en-US" sz="2800" b="1" i="1" dirty="0" err="1">
                <a:solidFill>
                  <a:srgbClr val="002060"/>
                </a:solidFill>
                <a:latin typeface="Times New Roman" panose="02020603050405020304" pitchFamily="18" charset="0"/>
                <a:cs typeface="Times New Roman" panose="02020603050405020304" pitchFamily="18" charset="0"/>
              </a:rPr>
              <a:t>Lân</a:t>
            </a:r>
            <a:r>
              <a:rPr lang="en-US" sz="2800" b="1" i="1" dirty="0">
                <a:solidFill>
                  <a:srgbClr val="002060"/>
                </a:solidFill>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b="1" i="1" dirty="0">
              <a:solidFill>
                <a:srgbClr val="00206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8"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08264"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87713" y="6126480"/>
            <a:ext cx="4902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36064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7400" y="6565483"/>
            <a:ext cx="19004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768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879918"/>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Ngôi Nhà Hình ảnh | Định dạng hình ảnh PNG 4002020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837" l="10000" r="90000"/>
                    </a14:imgEffect>
                  </a14:imgLayer>
                </a14:imgProps>
              </a:ext>
              <a:ext uri="{28A0092B-C50C-407E-A947-70E740481C1C}">
                <a14:useLocalDpi xmlns:a14="http://schemas.microsoft.com/office/drawing/2010/main" val="0"/>
              </a:ext>
            </a:extLst>
          </a:blip>
          <a:srcRect/>
          <a:stretch>
            <a:fillRect/>
          </a:stretch>
        </p:blipFill>
        <p:spPr bwMode="auto">
          <a:xfrm>
            <a:off x="-381795" y="-616024"/>
            <a:ext cx="3610622" cy="361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81795" y="3099664"/>
            <a:ext cx="3884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Phòng</a:t>
            </a:r>
            <a:r>
              <a:rPr lang="en-US" sz="3200" b="1" dirty="0" smtClean="0">
                <a:solidFill>
                  <a:srgbClr val="FF0000"/>
                </a:solidFill>
                <a:latin typeface="Times New Roman" panose="02020603050405020304" pitchFamily="18" charset="0"/>
                <a:cs typeface="Times New Roman" panose="02020603050405020304" pitchFamily="18" charset="0"/>
              </a:rPr>
              <a:t> T.T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3502818" y="2958509"/>
            <a:ext cx="7239000" cy="107721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0070C0"/>
                </a:solidFill>
                <a:latin typeface="Times New Roman" panose="02020603050405020304" pitchFamily="18" charset="0"/>
              </a:rPr>
              <a:t>=&gt;</a:t>
            </a:r>
            <a:r>
              <a:rPr lang="en-US" altLang="en-US" sz="3200" b="1" dirty="0" err="1">
                <a:solidFill>
                  <a:srgbClr val="0070C0"/>
                </a:solidFill>
                <a:latin typeface="Times New Roman" panose="02020603050405020304" pitchFamily="18" charset="0"/>
              </a:rPr>
              <a:t>Ruột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gan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ông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cứ</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múa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cả</a:t>
            </a:r>
            <a:r>
              <a:rPr lang="en-US" altLang="en-US" sz="3200" b="1" dirty="0">
                <a:solidFill>
                  <a:srgbClr val="0070C0"/>
                </a:solidFill>
                <a:latin typeface="Times New Roman" panose="02020603050405020304" pitchFamily="18" charset="0"/>
              </a:rPr>
              <a:t> </a:t>
            </a:r>
            <a:r>
              <a:rPr lang="en-US" altLang="en-US" sz="3200" b="1" dirty="0" err="1" smtClean="0">
                <a:solidFill>
                  <a:srgbClr val="0070C0"/>
                </a:solidFill>
                <a:latin typeface="Times New Roman" panose="02020603050405020304" pitchFamily="18" charset="0"/>
              </a:rPr>
              <a:t>lên</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Niềm</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tự</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hào</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Tình</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yêu</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nước</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căm</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thù</a:t>
            </a:r>
            <a:r>
              <a:rPr lang="en-US" altLang="en-US" sz="3200" b="1" dirty="0" smtClean="0">
                <a:solidFill>
                  <a:srgbClr val="0070C0"/>
                </a:solidFill>
                <a:latin typeface="Times New Roman" panose="02020603050405020304" pitchFamily="18" charset="0"/>
                <a:sym typeface="Wingdings" panose="05000000000000000000" pitchFamily="2" charset="2"/>
              </a:rPr>
              <a:t> </a:t>
            </a:r>
            <a:r>
              <a:rPr lang="en-US" altLang="en-US" sz="3200" b="1" dirty="0" err="1" smtClean="0">
                <a:solidFill>
                  <a:srgbClr val="0070C0"/>
                </a:solidFill>
                <a:latin typeface="Times New Roman" panose="02020603050405020304" pitchFamily="18" charset="0"/>
                <a:sym typeface="Wingdings" panose="05000000000000000000" pitchFamily="2" charset="2"/>
              </a:rPr>
              <a:t>giặc</a:t>
            </a:r>
            <a:endParaRPr lang="en-US" altLang="en-US" sz="3200" b="1" dirty="0">
              <a:solidFill>
                <a:srgbClr val="0070C0"/>
              </a:solidFill>
              <a:latin typeface="Times New Roman" panose="02020603050405020304" pitchFamily="18" charset="0"/>
            </a:endParaRPr>
          </a:p>
        </p:txBody>
      </p:sp>
      <p:sp>
        <p:nvSpPr>
          <p:cNvPr id="8" name="Rectangle 8"/>
          <p:cNvSpPr>
            <a:spLocks noChangeArrowheads="1"/>
          </p:cNvSpPr>
          <p:nvPr/>
        </p:nvSpPr>
        <p:spPr bwMode="auto">
          <a:xfrm>
            <a:off x="2819400" y="648483"/>
            <a:ext cx="633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em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nhỏ</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xung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phong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bơi</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ra</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giữa</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hồ</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Hoàn</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Kiếm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cắm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Quốc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kì</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lên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Tháp</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Rùa</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10"/>
          <p:cNvSpPr>
            <a:spLocks noChangeArrowheads="1"/>
          </p:cNvSpPr>
          <p:nvPr/>
        </p:nvSpPr>
        <p:spPr bwMode="auto">
          <a:xfrm>
            <a:off x="2819400" y="1787531"/>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nữ</a:t>
            </a:r>
            <a:r>
              <a:rPr lang="en-US" altLang="en-US" sz="2800" dirty="0">
                <a:solidFill>
                  <a:srgbClr val="0070C0"/>
                </a:solidFill>
                <a:latin typeface="Times New Roman" panose="02020603050405020304" pitchFamily="18" charset="0"/>
              </a:rPr>
              <a:t> du </a:t>
            </a:r>
            <a:r>
              <a:rPr lang="en-US" altLang="en-US" sz="2800" dirty="0" err="1">
                <a:solidFill>
                  <a:srgbClr val="0070C0"/>
                </a:solidFill>
                <a:latin typeface="Times New Roman" panose="02020603050405020304" pitchFamily="18" charset="0"/>
              </a:rPr>
              <a:t>kích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Trắc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bắt</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sống</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một</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quan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hai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bốt</a:t>
            </a:r>
            <a:r>
              <a:rPr lang="en-US" altLang="en-US" sz="2800" dirty="0">
                <a:solidFill>
                  <a:srgbClr val="0070C0"/>
                </a:solidFill>
                <a:latin typeface="Times New Roman" panose="02020603050405020304" pitchFamily="18" charset="0"/>
              </a:rPr>
              <a:t> .</a:t>
            </a:r>
          </a:p>
        </p:txBody>
      </p:sp>
      <p:sp>
        <p:nvSpPr>
          <p:cNvPr id="10" name="Rectangle 12"/>
          <p:cNvSpPr>
            <a:spLocks noChangeArrowheads="1"/>
          </p:cNvSpPr>
          <p:nvPr/>
        </p:nvSpPr>
        <p:spPr bwMode="auto">
          <a:xfrm>
            <a:off x="2819400" y="2409393"/>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Anh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trưởng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giết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được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bảy</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giặc</a:t>
            </a:r>
            <a:r>
              <a:rPr lang="en-US" altLang="en-US" sz="2800" dirty="0">
                <a:solidFill>
                  <a:srgbClr val="0070C0"/>
                </a:solidFill>
                <a:latin typeface="Times New Roman" panose="02020603050405020304" pitchFamily="18" charset="0"/>
              </a:rPr>
              <a:t>.</a:t>
            </a:r>
          </a:p>
        </p:txBody>
      </p:sp>
      <p:sp>
        <p:nvSpPr>
          <p:cNvPr id="13" name="TextBox 12">
            <a:extLst>
              <a:ext uri="{FF2B5EF4-FFF2-40B4-BE49-F238E27FC236}">
                <a16:creationId xmlns:a16="http://schemas.microsoft.com/office/drawing/2014/main" xmlns="" id="{0F40B238-4B2A-467F-9C5C-1EF43AFF9521}"/>
              </a:ext>
            </a:extLst>
          </p:cNvPr>
          <p:cNvSpPr txBox="1"/>
          <p:nvPr/>
        </p:nvSpPr>
        <p:spPr>
          <a:xfrm>
            <a:off x="623391" y="4318902"/>
            <a:ext cx="10936149" cy="1865126"/>
          </a:xfrm>
          <a:prstGeom prst="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Từ ngữ biểu cảm, miêu tả nội tâm, câu cảm thán, phép liệt kê... </a:t>
            </a:r>
          </a:p>
          <a:p>
            <a:pPr marR="0" lvl="0" defTabSz="914400" eaLnBrk="1" fontAlgn="auto" latinLnBrk="0" hangingPunct="1">
              <a:lnSpc>
                <a:spcPct val="120000"/>
              </a:lnSpc>
              <a:spcBef>
                <a:spcPts val="0"/>
              </a:spcBef>
              <a:spcAft>
                <a:spcPts val="0"/>
              </a:spcAft>
              <a:buClrTx/>
              <a:buSzTx/>
              <a:tabLst/>
              <a:defRPr/>
            </a:pP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Độc thoại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2864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heel(1)">
                                      <p:cBhvr>
                                        <p:cTn id="18" dur="2000"/>
                                        <p:tgtEl>
                                          <p:spTgt spid="2355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heel(1)">
                                      <p:cBhvr>
                                        <p:cTn id="28" dur="2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54995974"/>
              </p:ext>
            </p:extLst>
          </p:nvPr>
        </p:nvGraphicFramePr>
        <p:xfrm>
          <a:off x="441960" y="836507"/>
          <a:ext cx="11049000" cy="5177444"/>
        </p:xfrm>
        <a:graphic>
          <a:graphicData uri="http://schemas.openxmlformats.org/drawingml/2006/table">
            <a:tbl>
              <a:tblPr/>
              <a:tblGrid>
                <a:gridCol w="3893457">
                  <a:extLst>
                    <a:ext uri="{9D8B030D-6E8A-4147-A177-3AD203B41FA5}">
                      <a16:colId xmlns:a16="http://schemas.microsoft.com/office/drawing/2014/main" xmlns="" val="20000"/>
                    </a:ext>
                  </a:extLst>
                </a:gridCol>
                <a:gridCol w="3472543">
                  <a:extLst>
                    <a:ext uri="{9D8B030D-6E8A-4147-A177-3AD203B41FA5}">
                      <a16:colId xmlns:a16="http://schemas.microsoft.com/office/drawing/2014/main" xmlns="" val="20001"/>
                    </a:ext>
                  </a:extLst>
                </a:gridCol>
                <a:gridCol w="3683000">
                  <a:extLst>
                    <a:ext uri="{9D8B030D-6E8A-4147-A177-3AD203B41FA5}">
                      <a16:colId xmlns:a16="http://schemas.microsoft.com/office/drawing/2014/main" xmlns=""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dirty="0" smtClean="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8743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Lúc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nghe</a:t>
            </a:r>
            <a:r>
              <a:rPr lang="en-US" sz="3200" b="1" dirty="0" smtClean="0">
                <a:solidFill>
                  <a:srgbClr val="FF0000"/>
                </a:solidFill>
                <a:latin typeface="Times New Roman" panose="02020603050405020304" pitchFamily="18" charset="0"/>
                <a:cs typeface="Times New Roman" panose="02020603050405020304" pitchFamily="18" charset="0"/>
              </a:rPr>
              <a:t> tin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286000" y="195322"/>
            <a:ext cx="9662160" cy="181588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Cổ </a:t>
            </a:r>
            <a:r>
              <a:rPr lang="nl-NL" altLang="en-US" sz="2800" i="1" dirty="0">
                <a:solidFill>
                  <a:srgbClr val="0070C0"/>
                </a:solidFill>
                <a:latin typeface="Times New Roman" panose="02020603050405020304" pitchFamily="18" charset="0"/>
                <a:cs typeface="Times New Roman" panose="02020603050405020304" pitchFamily="18" charset="0"/>
              </a:rPr>
              <a:t>lão nghẹn ắng hẳn lại, da mặt tê rân rân lặng đi, tưởng như không thở được. </a:t>
            </a:r>
            <a:endParaRPr lang="nl-NL" altLang="en-US" sz="2800" i="1" dirty="0" smtClean="0">
              <a:solidFill>
                <a:srgbClr val="0070C0"/>
              </a:solidFill>
              <a:latin typeface="Times New Roman" panose="02020603050405020304" pitchFamily="18" charset="0"/>
              <a:cs typeface="Times New Roman" panose="02020603050405020304" pitchFamily="18" charset="0"/>
            </a:endParaRP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Một </a:t>
            </a:r>
            <a:r>
              <a:rPr lang="nl-NL" altLang="en-US" sz="2800" i="1" dirty="0">
                <a:solidFill>
                  <a:srgbClr val="0070C0"/>
                </a:solidFill>
                <a:latin typeface="Times New Roman" panose="02020603050405020304" pitchFamily="18" charset="0"/>
                <a:cs typeface="Times New Roman" panose="02020603050405020304" pitchFamily="18" charset="0"/>
              </a:rPr>
              <a:t>lúc lâu ông mới rặn è è, nuốt một cái gì vướng ở cổ,  giọng lạc đi</a:t>
            </a:r>
            <a:r>
              <a:rPr lang="nl-NL" altLang="en-US" sz="2800" i="1" dirty="0" smtClean="0">
                <a:solidFill>
                  <a:srgbClr val="0070C0"/>
                </a:solidFill>
                <a:latin typeface="Times New Roman" panose="02020603050405020304" pitchFamily="18" charset="0"/>
                <a:cs typeface="Times New Roman" panose="02020603050405020304" pitchFamily="18" charset="0"/>
              </a:rPr>
              <a:t>...</a:t>
            </a: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a:spLocks noChangeArrowheads="1"/>
          </p:cNvSpPr>
          <p:nvPr/>
        </p:nvSpPr>
        <p:spPr bwMode="auto">
          <a:xfrm>
            <a:off x="2286000" y="2646307"/>
            <a:ext cx="9662160" cy="523220"/>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 “Liệu có thật không hở bác? Hay là chỉ lại”</a:t>
            </a:r>
          </a:p>
        </p:txBody>
      </p:sp>
      <p:sp>
        <p:nvSpPr>
          <p:cNvPr id="2" name="Rectangle 1"/>
          <p:cNvSpPr/>
          <p:nvPr/>
        </p:nvSpPr>
        <p:spPr>
          <a:xfrm>
            <a:off x="2286000" y="1991658"/>
            <a:ext cx="3847527" cy="523220"/>
          </a:xfrm>
          <a:prstGeom prst="rect">
            <a:avLst/>
          </a:prstGeom>
        </p:spPr>
        <p:txBody>
          <a:bodyPr wrap="none">
            <a:spAutoFit/>
          </a:bodyPr>
          <a:lstStyle/>
          <a:p>
            <a:pPr lvl="0" algn="ctr"/>
            <a:r>
              <a:rPr lang="nl-NL" altLang="en-US" sz="2800" b="1" i="1" dirty="0">
                <a:solidFill>
                  <a:srgbClr val="FF0000"/>
                </a:solidFill>
                <a:latin typeface="Times New Roman" panose="02020603050405020304" pitchFamily="18" charset="0"/>
                <a:cs typeface="Times New Roman" panose="02020603050405020304" pitchFamily="18" charset="0"/>
              </a:rPr>
              <a:t>=&gt; Bàng hoàng, sững sờ</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2286000" y="4029867"/>
            <a:ext cx="7512474" cy="954107"/>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nl-NL" altLang="en-US" sz="2800" i="1" dirty="0">
                <a:solidFill>
                  <a:srgbClr val="0070C0"/>
                </a:solidFill>
                <a:latin typeface="Times New Roman" panose="02020603050405020304" pitchFamily="18" charset="0"/>
                <a:cs typeface="Times New Roman" panose="02020603050405020304" pitchFamily="18" charset="0"/>
              </a:rPr>
              <a:t>- Đứng dậy, chèm chẹp miệng, cười nhạt một tiếng, vươn vai nói to: Hà, nắng gớm, về nào...</a:t>
            </a:r>
          </a:p>
        </p:txBody>
      </p:sp>
      <p:sp>
        <p:nvSpPr>
          <p:cNvPr id="8" name="Rectangle 7"/>
          <p:cNvSpPr/>
          <p:nvPr/>
        </p:nvSpPr>
        <p:spPr>
          <a:xfrm>
            <a:off x="2286000" y="3246472"/>
            <a:ext cx="5838458" cy="523220"/>
          </a:xfrm>
          <a:prstGeom prst="rect">
            <a:avLst/>
          </a:prstGeom>
        </p:spPr>
        <p:txBody>
          <a:bodyPr wrap="none">
            <a:spAutoFit/>
          </a:bodyPr>
          <a:lstStyle/>
          <a:p>
            <a:pPr marL="457200" lvl="0" indent="-457200" algn="just">
              <a:buFont typeface="Symbol" panose="05050102010706020507" pitchFamily="18" charset="2"/>
              <a:buChar char="Þ"/>
            </a:pPr>
            <a:r>
              <a:rPr lang="nl-NL" altLang="en-US" sz="2800" b="1" i="1" dirty="0">
                <a:solidFill>
                  <a:srgbClr val="FF0000"/>
                </a:solidFill>
                <a:latin typeface="Times New Roman" panose="02020603050405020304" pitchFamily="18" charset="0"/>
                <a:cs typeface="Times New Roman" panose="02020603050405020304" pitchFamily="18" charset="0"/>
              </a:rPr>
              <a:t>Nghi ngờ, hi vọng đó chỉ là tin đồn</a:t>
            </a:r>
          </a:p>
        </p:txBody>
      </p:sp>
      <p:sp>
        <p:nvSpPr>
          <p:cNvPr id="16" name="Rectangle 15"/>
          <p:cNvSpPr/>
          <p:nvPr/>
        </p:nvSpPr>
        <p:spPr>
          <a:xfrm>
            <a:off x="2696786" y="5117546"/>
            <a:ext cx="4876656" cy="523220"/>
          </a:xfrm>
          <a:prstGeom prst="rect">
            <a:avLst/>
          </a:prstGeom>
        </p:spPr>
        <p:txBody>
          <a:bodyPr wrap="none">
            <a:spAutoFit/>
          </a:bodyPr>
          <a:lstStyle/>
          <a:p>
            <a:pPr marL="457200" lvl="0" indent="-457200" algn="just">
              <a:buFont typeface="Symbol" panose="05050102010706020507" pitchFamily="18" charset="2"/>
              <a:buChar char="Þ"/>
            </a:pPr>
            <a:r>
              <a:rPr lang="nl-NL" altLang="en-US" sz="2800" b="1" i="1" dirty="0" smtClean="0">
                <a:solidFill>
                  <a:srgbClr val="FF0000"/>
                </a:solidFill>
                <a:latin typeface="Times New Roman" panose="02020603050405020304" pitchFamily="18" charset="0"/>
                <a:cs typeface="Times New Roman" panose="02020603050405020304" pitchFamily="18" charset="0"/>
              </a:rPr>
              <a:t>Nói lảng sang chuyện khác, </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4580"/>
                                        </p:tgtEl>
                                        <p:attrNameLst>
                                          <p:attrName>style.visibility</p:attrName>
                                        </p:attrNameLst>
                                      </p:cBhvr>
                                      <p:to>
                                        <p:strVal val="visible"/>
                                      </p:to>
                                    </p:set>
                                    <p:animEffect transition="in" filter="wipe(down)">
                                      <p:cBhvr>
                                        <p:cTn id="15" dur="500"/>
                                        <p:tgtEl>
                                          <p:spTgt spid="24580"/>
                                        </p:tgtEl>
                                      </p:cBhvr>
                                    </p:animEffect>
                                  </p:childTnLst>
                                </p:cTn>
                              </p:par>
                              <p:par>
                                <p:cTn id="16" presetID="22" presetClass="entr" presetSubtype="4" fill="hold" nodeType="withEffect">
                                  <p:stCondLst>
                                    <p:cond delay="0"/>
                                  </p:stCondLst>
                                  <p:childTnLst>
                                    <p:set>
                                      <p:cBhvr>
                                        <p:cTn id="17" dur="1" fill="hold">
                                          <p:stCondLst>
                                            <p:cond delay="0"/>
                                          </p:stCondLst>
                                        </p:cTn>
                                        <p:tgtEl>
                                          <p:spTgt spid="24582"/>
                                        </p:tgtEl>
                                        <p:attrNameLst>
                                          <p:attrName>style.visibility</p:attrName>
                                        </p:attrNameLst>
                                      </p:cBhvr>
                                      <p:to>
                                        <p:strVal val="visible"/>
                                      </p:to>
                                    </p:set>
                                    <p:animEffect transition="in" filter="wipe(down)">
                                      <p:cBhvr>
                                        <p:cTn id="18" dur="500"/>
                                        <p:tgtEl>
                                          <p:spTgt spid="245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ox(i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2" grpId="0" animBg="1"/>
      <p:bldP spid="2" grpId="0"/>
      <p:bldP spid="13" grpId="0" animBg="1"/>
      <p:bldP spid="8"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4296" y="674132"/>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Trên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537460" y="547375"/>
            <a:ext cx="7117080" cy="2677656"/>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 Cúi gằm mặt mà đi</a:t>
            </a:r>
          </a:p>
          <a:p>
            <a:pPr marL="457200" indent="-457200" algn="ctr" eaLnBrk="1" hangingPunct="1">
              <a:buFont typeface="Symbol" panose="05050102010706020507" pitchFamily="18" charset="2"/>
              <a:buChar char="Þ"/>
            </a:pPr>
            <a:r>
              <a:rPr lang="nl-NL" altLang="en-US" sz="2800" b="1" i="1" dirty="0" smtClean="0">
                <a:solidFill>
                  <a:srgbClr val="FF0000"/>
                </a:solidFill>
                <a:latin typeface="Times New Roman" panose="02020603050405020304" pitchFamily="18" charset="0"/>
                <a:cs typeface="Times New Roman" panose="02020603050405020304" pitchFamily="18" charset="0"/>
              </a:rPr>
              <a:t>Nỗi xấu hổ xâm chiếm</a:t>
            </a:r>
          </a:p>
          <a:p>
            <a:pPr marL="457200" indent="-457200" eaLnBrk="1" hangingPunct="1">
              <a:buFontTx/>
              <a:buChar char="-"/>
            </a:pPr>
            <a:r>
              <a:rPr lang="nl-NL" altLang="en-US" sz="2800" i="1" dirty="0" smtClean="0">
                <a:solidFill>
                  <a:srgbClr val="0070C0"/>
                </a:solidFill>
                <a:latin typeface="Times New Roman" panose="02020603050405020304" pitchFamily="18" charset="0"/>
                <a:cs typeface="Times New Roman" panose="02020603050405020304" pitchFamily="18" charset="0"/>
              </a:rPr>
              <a:t>Thoáng nghĩ tới mụ chủ nhà</a:t>
            </a:r>
          </a:p>
          <a:p>
            <a:pPr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--&gt;</a:t>
            </a:r>
            <a:r>
              <a:rPr lang="nl-NL" altLang="en-US" sz="2800" b="1" i="1" dirty="0" smtClean="0">
                <a:solidFill>
                  <a:srgbClr val="FF0000"/>
                </a:solidFill>
                <a:latin typeface="Times New Roman" panose="02020603050405020304" pitchFamily="18" charset="0"/>
                <a:cs typeface="Times New Roman" panose="02020603050405020304" pitchFamily="18" charset="0"/>
              </a:rPr>
              <a:t>Lo sợ mụ chủ nhà</a:t>
            </a:r>
            <a:endParaRPr lang="nl-NL" altLang="en-US" sz="2800" b="1" i="1" dirty="0">
              <a:solidFill>
                <a:srgbClr val="FF0000"/>
              </a:solidFill>
              <a:latin typeface="Times New Roman" panose="02020603050405020304" pitchFamily="18" charset="0"/>
              <a:cs typeface="Times New Roman" panose="02020603050405020304" pitchFamily="18" charset="0"/>
            </a:endParaRPr>
          </a:p>
          <a:p>
            <a:pPr eaLnBrk="1" hangingPunct="1"/>
            <a:endParaRPr lang="nl-NL" altLang="en-US" sz="2800" i="1" dirty="0">
              <a:solidFill>
                <a:srgbClr val="0070C0"/>
              </a:solidFill>
              <a:latin typeface="Times New Roman" panose="02020603050405020304" pitchFamily="18" charset="0"/>
              <a:cs typeface="Times New Roman" panose="02020603050405020304" pitchFamily="18" charset="0"/>
            </a:endParaRPr>
          </a:p>
          <a:p>
            <a:pPr algn="ctr" eaLnBrk="1" hangingPunct="1"/>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74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4580"/>
                                        </p:tgtEl>
                                        <p:attrNameLst>
                                          <p:attrName>style.visibility</p:attrName>
                                        </p:attrNameLst>
                                      </p:cBhvr>
                                      <p:to>
                                        <p:strVal val="visible"/>
                                      </p:to>
                                    </p:set>
                                    <p:animEffect transition="in" filter="wipe(down)">
                                      <p:cBhvr>
                                        <p:cTn id="15" dur="500"/>
                                        <p:tgtEl>
                                          <p:spTgt spid="24580"/>
                                        </p:tgtEl>
                                      </p:cBhvr>
                                    </p:animEffect>
                                  </p:childTnLst>
                                </p:cTn>
                              </p:par>
                              <p:par>
                                <p:cTn id="16" presetID="22" presetClass="entr" presetSubtype="4" fill="hold" nodeType="withEffect">
                                  <p:stCondLst>
                                    <p:cond delay="0"/>
                                  </p:stCondLst>
                                  <p:childTnLst>
                                    <p:set>
                                      <p:cBhvr>
                                        <p:cTn id="17" dur="1" fill="hold">
                                          <p:stCondLst>
                                            <p:cond delay="0"/>
                                          </p:stCondLst>
                                        </p:cTn>
                                        <p:tgtEl>
                                          <p:spTgt spid="24582"/>
                                        </p:tgtEl>
                                        <p:attrNameLst>
                                          <p:attrName>style.visibility</p:attrName>
                                        </p:attrNameLst>
                                      </p:cBhvr>
                                      <p:to>
                                        <p:strVal val="visible"/>
                                      </p:to>
                                    </p:set>
                                    <p:animEffect transition="in" filter="wipe(down)">
                                      <p:cBhvr>
                                        <p:cTn id="18"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175260" y="514901"/>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895600" y="684178"/>
            <a:ext cx="7117080" cy="954107"/>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Nằm </a:t>
            </a:r>
            <a:r>
              <a:rPr lang="nl-NL" altLang="en-US" sz="2800" i="1" dirty="0">
                <a:solidFill>
                  <a:srgbClr val="0070C0"/>
                </a:solidFill>
                <a:latin typeface="Times New Roman" panose="02020603050405020304" pitchFamily="18" charset="0"/>
                <a:cs typeface="Times New Roman" panose="02020603050405020304" pitchFamily="18" charset="0"/>
              </a:rPr>
              <a:t>vật ra </a:t>
            </a:r>
            <a:r>
              <a:rPr lang="nl-NL" altLang="en-US" sz="2800" i="1" dirty="0" smtClean="0">
                <a:solidFill>
                  <a:srgbClr val="0070C0"/>
                </a:solidFill>
                <a:latin typeface="Times New Roman" panose="02020603050405020304" pitchFamily="18" charset="0"/>
                <a:cs typeface="Times New Roman" panose="02020603050405020304" pitchFamily="18" charset="0"/>
              </a:rPr>
              <a:t>giường.</a:t>
            </a:r>
          </a:p>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Nhìn </a:t>
            </a:r>
            <a:r>
              <a:rPr lang="nl-NL" altLang="en-US" sz="2800" i="1" dirty="0">
                <a:solidFill>
                  <a:srgbClr val="0070C0"/>
                </a:solidFill>
                <a:latin typeface="Times New Roman" panose="02020603050405020304" pitchFamily="18" charset="0"/>
                <a:cs typeface="Times New Roman" panose="02020603050405020304" pitchFamily="18" charset="0"/>
              </a:rPr>
              <a:t>lũ con </a:t>
            </a:r>
            <a:r>
              <a:rPr lang="nl-NL" altLang="en-US" sz="2800" i="1" dirty="0" smtClean="0">
                <a:solidFill>
                  <a:srgbClr val="0070C0"/>
                </a:solidFill>
                <a:latin typeface="Times New Roman" panose="02020603050405020304" pitchFamily="18" charset="0"/>
                <a:cs typeface="Times New Roman" panose="02020603050405020304" pitchFamily="18" charset="0"/>
              </a:rPr>
              <a:t>thấy </a:t>
            </a:r>
            <a:r>
              <a:rPr lang="nl-NL" altLang="en-US" sz="2800" i="1" dirty="0">
                <a:solidFill>
                  <a:srgbClr val="0070C0"/>
                </a:solidFill>
                <a:latin typeface="Times New Roman" panose="02020603050405020304" pitchFamily="18" charset="0"/>
                <a:cs typeface="Times New Roman" panose="02020603050405020304" pitchFamily="18" charset="0"/>
              </a:rPr>
              <a:t>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ra.</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038475" y="2644349"/>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Chúng</a:t>
            </a:r>
            <a:r>
              <a:rPr lang="en-US" altLang="en-US" sz="2800" i="1" dirty="0" smtClean="0">
                <a:solidFill>
                  <a:srgbClr val="0070C0"/>
                </a:solidFill>
                <a:latin typeface="Times New Roman" panose="02020603050405020304" pitchFamily="18" charset="0"/>
                <a:cs typeface="Times New Roman" panose="02020603050405020304" pitchFamily="18" charset="0"/>
              </a:rPr>
              <a:t> bay </a:t>
            </a:r>
            <a:r>
              <a:rPr lang="en-US" altLang="en-US" sz="2800" i="1" dirty="0" err="1" smtClean="0">
                <a:solidFill>
                  <a:srgbClr val="0070C0"/>
                </a:solidFill>
                <a:latin typeface="Times New Roman" panose="02020603050405020304" pitchFamily="18" charset="0"/>
                <a:cs typeface="Times New Roman" panose="02020603050405020304" pitchFamily="18" charset="0"/>
              </a:rPr>
              <a:t>ăn</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miếng</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cơm</a:t>
            </a:r>
            <a:r>
              <a:rPr lang="en-US" altLang="en-US" sz="2800" i="1" dirty="0" smtClean="0">
                <a:solidFill>
                  <a:srgbClr val="0070C0"/>
                </a:solidFill>
                <a:latin typeface="Times New Roman" panose="02020603050405020304" pitchFamily="18" charset="0"/>
                <a:cs typeface="Times New Roman" panose="02020603050405020304" pitchFamily="18" charset="0"/>
              </a:rPr>
              <a:t> hay </a:t>
            </a:r>
            <a:r>
              <a:rPr lang="en-US" altLang="en-US" sz="2800" i="1" dirty="0" err="1" smtClean="0">
                <a:solidFill>
                  <a:srgbClr val="0070C0"/>
                </a:solidFill>
                <a:latin typeface="Times New Roman" panose="02020603050405020304" pitchFamily="18" charset="0"/>
                <a:cs typeface="Times New Roman" panose="02020603050405020304" pitchFamily="18" charset="0"/>
              </a:rPr>
              <a:t>miếng</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gì</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vào</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mồm</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mà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đi</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làm</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cái</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giống</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Việt</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gian</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bán</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nước</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để</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nhục</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nhã</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thế</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này</a:t>
            </a:r>
            <a:r>
              <a:rPr lang="en-US" altLang="en-US" sz="2800" i="1" dirty="0" smtClean="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70870" y="1867199"/>
            <a:ext cx="3283270" cy="523220"/>
          </a:xfrm>
          <a:prstGeom prst="rect">
            <a:avLst/>
          </a:prstGeom>
        </p:spPr>
        <p:txBody>
          <a:bodyPr wrap="none">
            <a:spAutoFit/>
          </a:bodyPr>
          <a:lstStyle/>
          <a:p>
            <a:pPr lvl="0" algn="ctr"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Tủi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hổ</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nhục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nhã</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377767" y="4190941"/>
            <a:ext cx="2026516" cy="523220"/>
          </a:xfrm>
          <a:prstGeom prst="rect">
            <a:avLst/>
          </a:prstGeom>
        </p:spPr>
        <p:txBody>
          <a:bodyPr wrap="none">
            <a:spAutoFit/>
          </a:bodyPr>
          <a:lstStyle/>
          <a:p>
            <a:pPr lvl="0" algn="ctr"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Tức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giận</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170870" y="4773798"/>
            <a:ext cx="7117080" cy="523220"/>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Ông</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lão</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ngờ</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ngợ</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cơ</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sự</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này</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chưa</a:t>
            </a:r>
            <a:r>
              <a:rPr lang="en-US" altLang="en-US" sz="2800" i="1" dirty="0" smtClean="0">
                <a:solidFill>
                  <a:srgbClr val="0070C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3038475" y="5401152"/>
            <a:ext cx="6643388" cy="954107"/>
          </a:xfrm>
          <a:prstGeom prst="rect">
            <a:avLst/>
          </a:prstGeom>
        </p:spPr>
        <p:txBody>
          <a:bodyPr wrap="square">
            <a:spAutoFit/>
          </a:bodyPr>
          <a:lstStyle/>
          <a:p>
            <a:pPr lvl="0" algn="ctr"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en-US" altLang="en-US" sz="2800" b="1" i="1" dirty="0" err="1" smtClean="0">
                <a:solidFill>
                  <a:srgbClr val="FF0000"/>
                </a:solidFill>
                <a:latin typeface="Times New Roman" panose="02020603050405020304" pitchFamily="18" charset="0"/>
                <a:cs typeface="Times New Roman" panose="02020603050405020304" pitchFamily="18" charset="0"/>
              </a:rPr>
              <a:t>Xem</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xét</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suy</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nghĩ</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lại</a:t>
            </a:r>
            <a:r>
              <a:rPr lang="en-US" altLang="en-US" sz="2800" b="1" i="1" dirty="0" smtClean="0">
                <a:solidFill>
                  <a:srgbClr val="FF0000"/>
                </a:solidFill>
                <a:latin typeface="Times New Roman" panose="02020603050405020304" pitchFamily="18" charset="0"/>
                <a:cs typeface="Times New Roman" panose="02020603050405020304" pitchFamily="18" charset="0"/>
              </a:rPr>
              <a:t> tin </a:t>
            </a:r>
            <a:r>
              <a:rPr lang="en-US" altLang="en-US" sz="2800" b="1" i="1" dirty="0" err="1" smtClean="0">
                <a:solidFill>
                  <a:srgbClr val="FF0000"/>
                </a:solidFill>
                <a:latin typeface="Times New Roman" panose="02020603050405020304" pitchFamily="18" charset="0"/>
                <a:cs typeface="Times New Roman" panose="02020603050405020304" pitchFamily="18" charset="0"/>
              </a:rPr>
              <a:t>đó</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có</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đúng</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không</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Rồi</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lại</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nhục</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nhã</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xấu</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hổ</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306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down)">
                                      <p:cBhvr>
                                        <p:cTn id="7" dur="500"/>
                                        <p:tgtEl>
                                          <p:spTgt spid="24580"/>
                                        </p:tgtEl>
                                      </p:cBhvr>
                                    </p:animEffect>
                                  </p:childTnLst>
                                </p:cTn>
                              </p:par>
                              <p:par>
                                <p:cTn id="8" presetID="22" presetClass="entr" presetSubtype="4"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wipe(down)">
                                      <p:cBhvr>
                                        <p:cTn id="10" dur="500"/>
                                        <p:tgtEl>
                                          <p:spTgt spid="2458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ox(i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2" grpId="0"/>
      <p:bldP spid="7"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4" y="234045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69" y="234045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77"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79"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0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bốn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hôm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6" y="2263406"/>
            <a:ext cx="89095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7" y="270892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1" y="4268393"/>
            <a:ext cx="3229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lòng</a:t>
            </a:r>
            <a:r>
              <a:rPr lang="en-US" altLang="en-US" sz="2800" b="1" dirty="0" smtClean="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ọc - Tóm tắt: LÀNG - Kim Lân (đoạn trích sgk ngữ văn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07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6" y="269390"/>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KHI CHỦ NHÀ CÓ Ý ĐUỔI GIA ĐÌNH 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9938" name="Picture 2" descr="Suitcase Cartoon png download - 512*512 - Free Transparent Briefcase png  Download. - CleanPNG / Kiss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0778" y1="57885" x2="34222" y2="72692"/>
                        <a14:foregroundMark x1="64333" y1="59423" x2="74111" y2="76923"/>
                        <a14:foregroundMark x1="70556" y1="59231" x2="61111" y2="68269"/>
                        <a14:foregroundMark x1="41556" y1="55962" x2="25333" y2="64615"/>
                      </a14:backgroundRemoval>
                    </a14:imgEffect>
                  </a14:imgLayer>
                </a14:imgProps>
              </a:ext>
              <a:ext uri="{28A0092B-C50C-407E-A947-70E740481C1C}">
                <a14:useLocalDpi xmlns:a14="http://schemas.microsoft.com/office/drawing/2010/main" val="0"/>
              </a:ext>
            </a:extLst>
          </a:blip>
          <a:srcRect/>
          <a:stretch>
            <a:fillRect/>
          </a:stretch>
        </p:blipFill>
        <p:spPr bwMode="auto">
          <a:xfrm>
            <a:off x="6275345" y="4172225"/>
            <a:ext cx="5029883" cy="290615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0" name="Picture 4" descr="Briefcase Bag, bag, orange, accessories, cartoon png | PNGW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51" b="100000" l="10000" r="90000">
                        <a14:foregroundMark x1="31304" y1="50743" x2="31739" y2="63941"/>
                        <a14:foregroundMark x1="59457" y1="55948" x2="62174" y2="67844"/>
                        <a14:foregroundMark x1="41848" y1="60967" x2="48043" y2="65242"/>
                      </a14:backgroundRemoval>
                    </a14:imgEffect>
                  </a14:imgLayer>
                </a14:imgProps>
              </a:ext>
              <a:ext uri="{28A0092B-C50C-407E-A947-70E740481C1C}">
                <a14:useLocalDpi xmlns:a14="http://schemas.microsoft.com/office/drawing/2010/main" val="0"/>
              </a:ext>
            </a:extLst>
          </a:blip>
          <a:srcRect/>
          <a:stretch>
            <a:fillRect/>
          </a:stretch>
        </p:blipFill>
        <p:spPr bwMode="auto">
          <a:xfrm>
            <a:off x="9352344" y="5073828"/>
            <a:ext cx="3050999" cy="17841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0">
            <a:extLst>
              <a:ext uri="{FF2B5EF4-FFF2-40B4-BE49-F238E27FC236}">
                <a16:creationId xmlns:a16="http://schemas.microsoft.com/office/drawing/2014/main" xmlns="" id="{2241C324-BB44-420D-B755-14DEB85C5A9E}"/>
              </a:ext>
            </a:extLst>
          </p:cNvPr>
          <p:cNvSpPr/>
          <p:nvPr/>
        </p:nvSpPr>
        <p:spPr>
          <a:xfrm>
            <a:off x="509152" y="1582034"/>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xmlns="" id="{0938BD58-0E5F-48B8-98E1-4294A8A37EE5}"/>
              </a:ext>
            </a:extLst>
          </p:cNvPr>
          <p:cNvSpPr/>
          <p:nvPr/>
        </p:nvSpPr>
        <p:spPr>
          <a:xfrm>
            <a:off x="3685114" y="1579490"/>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xmlns=""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xmlns="" id="{AD43F079-6CF9-4270-AB42-A4436D1DCF17}"/>
              </a:ext>
            </a:extLst>
          </p:cNvPr>
          <p:cNvCxnSpPr>
            <a:cxnSpLocks/>
            <a:stCxn id="7" idx="2"/>
            <a:endCxn id="9" idx="0"/>
          </p:cNvCxnSpPr>
          <p:nvPr/>
        </p:nvCxnSpPr>
        <p:spPr>
          <a:xfrm>
            <a:off x="3394157" y="848815"/>
            <a:ext cx="1513258"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xmlns="" id="{518EEAD0-C45E-41E8-8618-55DB52305154}"/>
              </a:ext>
            </a:extLst>
          </p:cNvPr>
          <p:cNvCxnSpPr>
            <a:cxnSpLocks/>
          </p:cNvCxnSpPr>
          <p:nvPr/>
        </p:nvCxnSpPr>
        <p:spPr>
          <a:xfrm>
            <a:off x="1703553" y="221895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xmlns=""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xmlns="" id="{A1EF22D9-2557-4A70-BBD6-F05077076AE3}"/>
              </a:ext>
            </a:extLst>
          </p:cNvPr>
          <p:cNvSpPr/>
          <p:nvPr/>
        </p:nvSpPr>
        <p:spPr>
          <a:xfrm>
            <a:off x="509152"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xmlns="" id="{59CA592A-1E82-44F5-9869-5ECA63F686A1}"/>
              </a:ext>
            </a:extLst>
          </p:cNvPr>
          <p:cNvCxnSpPr>
            <a:cxnSpLocks/>
            <a:stCxn id="15" idx="0"/>
            <a:endCxn id="18" idx="2"/>
          </p:cNvCxnSpPr>
          <p:nvPr/>
        </p:nvCxnSpPr>
        <p:spPr>
          <a:xfrm flipH="1" flipV="1">
            <a:off x="1731454"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xmlns="" id="{24B044BD-53EC-47D0-9976-4857392DE6AA}"/>
              </a:ext>
            </a:extLst>
          </p:cNvPr>
          <p:cNvCxnSpPr>
            <a:cxnSpLocks/>
            <a:stCxn id="15" idx="0"/>
            <a:endCxn id="19" idx="2"/>
          </p:cNvCxnSpPr>
          <p:nvPr/>
        </p:nvCxnSpPr>
        <p:spPr>
          <a:xfrm flipV="1">
            <a:off x="3319434" y="484638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xmlns="" id="{642AA76D-154C-42E7-B20A-3DEBFC64063C}"/>
              </a:ext>
            </a:extLst>
          </p:cNvPr>
          <p:cNvSpPr/>
          <p:nvPr/>
        </p:nvSpPr>
        <p:spPr>
          <a:xfrm>
            <a:off x="509153" y="2849548"/>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xmlns="" id="{D221048D-561A-40EA-8C42-75B8C837CE6A}"/>
              </a:ext>
            </a:extLst>
          </p:cNvPr>
          <p:cNvSpPr/>
          <p:nvPr/>
        </p:nvSpPr>
        <p:spPr>
          <a:xfrm>
            <a:off x="3685114" y="2849549"/>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xmlns="" id="{4074AD45-2E6F-42C6-8334-82FCFBB890D3}"/>
              </a:ext>
            </a:extLst>
          </p:cNvPr>
          <p:cNvSpPr/>
          <p:nvPr/>
        </p:nvSpPr>
        <p:spPr>
          <a:xfrm>
            <a:off x="7135233" y="62568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4" y="187849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Đấu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vọng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4" y="2827060"/>
            <a:ext cx="4429843" cy="1384995"/>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yêu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trùm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ipe(down)">
                                      <p:cBhvr>
                                        <p:cTn id="18" dur="500"/>
                                        <p:tgtEl>
                                          <p:spTgt spid="39938"/>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4" y="140053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4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a:t>
            </a:r>
            <a:r>
              <a:rPr lang="en-US" altLang="en-US" sz="2800" i="1" dirty="0" smtClean="0">
                <a:solidFill>
                  <a:srgbClr val="0070C0"/>
                </a:solidFill>
                <a:latin typeface="Times New Roman" panose="02020603050405020304" pitchFamily="18" charset="0"/>
                <a:cs typeface="Times New Roman" panose="02020603050405020304" pitchFamily="18" charset="0"/>
              </a:rPr>
              <a:t>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2" y="283971"/>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KHI TRÒ CHUYỆN CÙNG CON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929777" y="1058501"/>
            <a:ext cx="6941998" cy="2062103"/>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sâu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nặng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quê</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Tấm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thủy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gắn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chiến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cách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a:t>
            </a:r>
            <a:r>
              <a:rPr lang="en-US" altLang="en-US" sz="3200" dirty="0" err="1" smtClean="0">
                <a:solidFill>
                  <a:srgbClr val="002060"/>
                </a:solidFill>
                <a:latin typeface="Times New Roman" panose="02020603050405020304" pitchFamily="18" charset="0"/>
                <a:cs typeface="Times New Roman" panose="02020603050405020304" pitchFamily="18" charset="0"/>
              </a:rPr>
              <a:t>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thiêng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liêng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0" y="48768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04"/>
            <a:ext cx="5638800" cy="4524315"/>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a:t>
            </a:r>
            <a:r>
              <a:rPr lang="vi-VN" sz="3600" dirty="0" smtClean="0">
                <a:solidFill>
                  <a:srgbClr val="002060"/>
                </a:solidFill>
                <a:latin typeface="Times New Roman" panose="02020603050405020304" pitchFamily="18" charset="0"/>
                <a:cs typeface="Times New Roman" panose="02020603050405020304" pitchFamily="18" charset="0"/>
              </a:rPr>
              <a:t>thể</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tinh tế,</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sâu </a:t>
            </a:r>
            <a:r>
              <a:rPr lang="vi-VN" sz="3600" dirty="0">
                <a:solidFill>
                  <a:srgbClr val="002060"/>
                </a:solidFill>
                <a:latin typeface="Times New Roman" panose="02020603050405020304" pitchFamily="18" charset="0"/>
                <a:cs typeface="Times New Roman" panose="02020603050405020304" pitchFamily="18" charset="0"/>
              </a:rPr>
              <a:t>sắc những biến động dữ dội trong nội tâm nhân </a:t>
            </a:r>
            <a:r>
              <a:rPr lang="vi-VN" sz="3600" dirty="0" smtClean="0">
                <a:solidFill>
                  <a:srgbClr val="002060"/>
                </a:solidFill>
                <a:latin typeface="Times New Roman" panose="02020603050405020304" pitchFamily="18" charset="0"/>
                <a:cs typeface="Times New Roman" panose="02020603050405020304" pitchFamily="18" charset="0"/>
              </a:rPr>
              <a:t>vật</a:t>
            </a:r>
            <a:endParaRPr lang="en-US" sz="3600" dirty="0" smtClean="0">
              <a:solidFill>
                <a:srgbClr val="002060"/>
              </a:solidFill>
              <a:latin typeface="Times New Roman" panose="02020603050405020304" pitchFamily="18" charset="0"/>
              <a:cs typeface="Times New Roman" panose="02020603050405020304" pitchFamily="18" charset="0"/>
            </a:endParaRPr>
          </a:p>
          <a:p>
            <a:pPr lvl="0" algn="just"/>
            <a:r>
              <a:rPr lang="en-US" sz="3600" dirty="0" smtClean="0">
                <a:solidFill>
                  <a:srgbClr val="002060"/>
                </a:solidFill>
                <a:latin typeface="Times New Roman" panose="02020603050405020304" pitchFamily="18" charset="0"/>
                <a:cs typeface="Times New Roman" panose="02020603050405020304" pitchFamily="18" charset="0"/>
              </a:rPr>
              <a:t>=&gt;</a:t>
            </a:r>
            <a:r>
              <a:rPr lang="vi-VN"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smtClean="0">
                <a:solidFill>
                  <a:srgbClr val="002060"/>
                </a:solidFill>
                <a:latin typeface="Times New Roman" panose="02020603050405020304" pitchFamily="18" charset="0"/>
                <a:cs typeface="Times New Roman" panose="02020603050405020304" pitchFamily="18" charset="0"/>
              </a:rPr>
              <a:t>hứng </a:t>
            </a:r>
            <a:r>
              <a:rPr lang="vi-VN" sz="3600" dirty="0">
                <a:solidFill>
                  <a:srgbClr val="002060"/>
                </a:solidFill>
                <a:latin typeface="Times New Roman" panose="02020603050405020304" pitchFamily="18" charset="0"/>
                <a:cs typeface="Times New Roman" panose="02020603050405020304" pitchFamily="18" charset="0"/>
              </a:rPr>
              <a:t>tỏ Kim </a:t>
            </a:r>
            <a:r>
              <a:rPr lang="en-US" sz="3600" dirty="0" smtClean="0">
                <a:solidFill>
                  <a:srgbClr val="002060"/>
                </a:solidFill>
                <a:latin typeface="Times New Roman" panose="02020603050405020304" pitchFamily="18" charset="0"/>
                <a:cs typeface="Times New Roman" panose="02020603050405020304" pitchFamily="18" charset="0"/>
              </a:rPr>
              <a:t>L</a:t>
            </a:r>
            <a:r>
              <a:rPr lang="vi-VN" sz="3600" dirty="0" smtClean="0">
                <a:solidFill>
                  <a:srgbClr val="002060"/>
                </a:solidFill>
                <a:latin typeface="Times New Roman" panose="02020603050405020304" pitchFamily="18" charset="0"/>
                <a:cs typeface="Times New Roman" panose="02020603050405020304" pitchFamily="18" charset="0"/>
              </a:rPr>
              <a:t>ân </a:t>
            </a:r>
            <a:r>
              <a:rPr lang="vi-VN" sz="3600" dirty="0">
                <a:solidFill>
                  <a:srgbClr val="002060"/>
                </a:solidFill>
                <a:latin typeface="Times New Roman" panose="02020603050405020304" pitchFamily="18" charset="0"/>
                <a:cs typeface="Times New Roman" panose="02020603050405020304" pitchFamily="18" charset="0"/>
              </a:rPr>
              <a:t>rất am hiểu thế giới nội tâm, đời sống tinh thần của người nông </a:t>
            </a:r>
            <a:r>
              <a:rPr lang="vi-VN" sz="3600" dirty="0"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89"/>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2525271" y="0"/>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KHI NGHE TIN CẢI CHÍNH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791" y="1203960"/>
            <a:ext cx="2275329" cy="77976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Gương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22"/>
            <a:ext cx="7162800" cy="95410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háy</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0791" y="2420034"/>
            <a:ext cx="2275329" cy="77976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Mua</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quà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cho</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các</a:t>
            </a:r>
            <a:r>
              <a:rPr lang="en-US" altLang="en-US" sz="2800" b="1" i="1" dirty="0" smtClean="0">
                <a:solidFill>
                  <a:srgbClr val="002060"/>
                </a:solidFill>
                <a:latin typeface="Times New Roman" panose="02020603050405020304" pitchFamily="18" charset="0"/>
                <a:cs typeface="Times New Roman" panose="02020603050405020304" pitchFamily="18" charset="0"/>
              </a:rPr>
              <a:t> con, </a:t>
            </a:r>
            <a:r>
              <a:rPr lang="en-US" altLang="en-US" sz="2800" b="1" i="1" dirty="0" err="1">
                <a:solidFill>
                  <a:srgbClr val="002060"/>
                </a:solidFill>
                <a:latin typeface="Times New Roman" panose="02020603050405020304" pitchFamily="18" charset="0"/>
                <a:cs typeface="Times New Roman" panose="02020603050405020304" pitchFamily="18" charset="0"/>
              </a:rPr>
              <a:t>l</a:t>
            </a:r>
            <a:r>
              <a:rPr lang="en-US" altLang="en-US" sz="2800" b="1" i="1" dirty="0" err="1" smtClean="0">
                <a:solidFill>
                  <a:srgbClr val="002060"/>
                </a:solidFill>
                <a:latin typeface="Times New Roman" panose="02020603050405020304" pitchFamily="18" charset="0"/>
                <a:cs typeface="Times New Roman" panose="02020603050405020304" pitchFamily="18" charset="0"/>
              </a:rPr>
              <a:t>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0" y="3624096"/>
            <a:ext cx="2275329" cy="77976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Tây</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nó</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tôi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rồi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39" y="5141250"/>
            <a:ext cx="9514330"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Sung </a:t>
            </a:r>
            <a:r>
              <a:rPr lang="en-US" altLang="en-US" sz="3200" b="1" dirty="0" err="1" smtClean="0">
                <a:solidFill>
                  <a:srgbClr val="FF0000"/>
                </a:solidFill>
                <a:latin typeface="Times New Roman" panose="02020603050405020304" pitchFamily="18" charset="0"/>
                <a:cs typeface="Times New Roman" panose="02020603050405020304" pitchFamily="18" charset="0"/>
              </a:rPr>
              <a:t>sướng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hê</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yêu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đặt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bản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Nghệ</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4" y="82882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1.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XD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huống</a:t>
            </a:r>
            <a:r>
              <a:rPr lang="en-US" altLang="en-US" sz="3600" i="1" kern="0" dirty="0" smtClean="0">
                <a:solidFill>
                  <a:srgbClr val="002060"/>
                </a:solidFill>
                <a:latin typeface="Times New Roman" panose="02020603050405020304" pitchFamily="18" charset="0"/>
                <a:cs typeface="Times New Roman" panose="02020603050405020304" pitchFamily="18" charset="0"/>
              </a:rPr>
              <a:t> gay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cấn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2.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Miêu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tả</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tâm</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lí</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thực</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qua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suy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nghĩ</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hành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lời</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nói</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3.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Ngôn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giàu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khẩu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thể</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hiện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rõ</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tính</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4.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trần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thuật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hoạt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tự</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nhiên</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4" y="116410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smtClean="0">
                <a:solidFill>
                  <a:srgbClr val="0070C0"/>
                </a:solidFill>
                <a:latin typeface="Times New Roman" panose="02020603050405020304" pitchFamily="18" charset="0"/>
                <a:cs typeface="Times New Roman" panose="02020603050405020304" pitchFamily="18" charset="0"/>
              </a:rPr>
              <a:t>Truyện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thể</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hiện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thực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động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một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bền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chặt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sâu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sắc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quê</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nhất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với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tinh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thần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qua </a:t>
            </a:r>
            <a:r>
              <a:rPr lang="en-US" altLang="en-US" i="1" kern="0" dirty="0" err="1" smtClean="0">
                <a:solidFill>
                  <a:srgbClr val="0070C0"/>
                </a:solidFill>
                <a:latin typeface="Times New Roman" panose="02020603050405020304" pitchFamily="18" charset="0"/>
                <a:cs typeface="Times New Roman" panose="02020603050405020304" pitchFamily="18" charset="0"/>
              </a:rPr>
              <a:t>nhân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vât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ông</a:t>
            </a:r>
            <a:r>
              <a:rPr lang="en-US" altLang="en-US" i="1" kern="0" dirty="0" smtClean="0">
                <a:solidFill>
                  <a:srgbClr val="0070C0"/>
                </a:solidFill>
                <a:latin typeface="Times New Roman" panose="02020603050405020304" pitchFamily="18" charset="0"/>
                <a:cs typeface="Times New Roman" panose="02020603050405020304" pitchFamily="18" charset="0"/>
              </a:rPr>
              <a:t> Hai. Qua </a:t>
            </a:r>
            <a:r>
              <a:rPr lang="en-US" altLang="en-US" i="1" kern="0" dirty="0" err="1" smtClean="0">
                <a:solidFill>
                  <a:srgbClr val="0070C0"/>
                </a:solidFill>
                <a:latin typeface="Times New Roman" panose="02020603050405020304" pitchFamily="18" charset="0"/>
                <a:cs typeface="Times New Roman" panose="02020603050405020304" pitchFamily="18" charset="0"/>
              </a:rPr>
              <a:t>đó</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khẳng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định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của</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người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nông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dân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trong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kì</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Pháp</a:t>
            </a:r>
            <a:r>
              <a:rPr lang="en-US" altLang="en-US" i="1" kern="0" dirty="0" smtClean="0">
                <a:solidFill>
                  <a:srgbClr val="0070C0"/>
                </a:solidFill>
                <a:latin typeface="Times New Roman" panose="02020603050405020304" pitchFamily="18" charset="0"/>
                <a:cs typeface="Times New Roman" panose="02020603050405020304" pitchFamily="18" charset="0"/>
              </a:rPr>
              <a:t>.</a:t>
            </a:r>
            <a:endParaRPr lang="en-US" altLang="en-US" kern="0"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xmlns=""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6"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xmlns=""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6"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xmlns=""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6" y="4892040"/>
            <a:ext cx="2230754"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xmlns=""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0"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xmlns=""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396" y="3747136"/>
            <a:ext cx="2268854"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xmlns=""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0"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xmlns=""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10" y="2472690"/>
            <a:ext cx="1952626"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xmlns=""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0" y="3436620"/>
            <a:ext cx="1579246"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xmlns=""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0"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xmlns=""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06" y="1880236"/>
            <a:ext cx="2116454"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xmlns=""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0"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xmlns=""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6"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xmlns=""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6"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xmlns=""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1" y="4099560"/>
            <a:ext cx="2472690"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xmlns=""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xmlns=""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6"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xmlns=""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6"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xmlns=""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2305050"/>
            <a:ext cx="2714626"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xmlns=""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6"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xmlns=""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6"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xmlns=""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50" y="1"/>
            <a:ext cx="193738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xmlns=""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0"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xmlns="" id="{185F9534-AE5E-4469-9C81-CD89FB079D45}"/>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xmlns=""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0"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 y="117693"/>
            <a:ext cx="11811000" cy="6740307"/>
          </a:xfrm>
          <a:prstGeom prst="rect">
            <a:avLst/>
          </a:prstGeom>
        </p:spPr>
        <p:txBody>
          <a:bodyPr wrap="square">
            <a:spAutoFit/>
          </a:bodyPr>
          <a:lstStyle/>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6" y="295573"/>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61"/>
            <a:ext cx="5479944" cy="3108543"/>
          </a:xfrm>
          <a:prstGeom prst="rect">
            <a:avLst/>
          </a:prstGeom>
          <a:solidFill>
            <a:schemeClr val="accent6">
              <a:lumMod val="40000"/>
              <a:lumOff val="60000"/>
            </a:schemeClr>
          </a:solidFill>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smtClean="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smtClean="0">
                <a:latin typeface="Times New Roman" panose="02020603050405020304" pitchFamily="18" charset="0"/>
                <a:cs typeface="Times New Roman" panose="02020603050405020304" pitchFamily="18" charset="0"/>
              </a:rPr>
              <a:t>- “Cái cơ sự này” trong đoạn trích là: cái tin làng Chợ Dầu theo giặc làm Việt gian.</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098066"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75"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4" y="393918"/>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148754" y="229108"/>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giả</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Google Shape;1134;p70"/>
          <p:cNvSpPr/>
          <p:nvPr/>
        </p:nvSpPr>
        <p:spPr>
          <a:xfrm>
            <a:off x="5617036" y="4040710"/>
            <a:ext cx="5320200" cy="2283068"/>
          </a:xfrm>
          <a:prstGeom prst="roundRect">
            <a:avLst>
              <a:gd name="adj" fmla="val 16667"/>
            </a:avLst>
          </a:prstGeom>
          <a:solidFill>
            <a:srgbClr val="33BB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2800" kern="0" dirty="0" err="1">
                <a:latin typeface="Times New Roman" panose="02020603050405020304" pitchFamily="18" charset="0"/>
                <a:cs typeface="Times New Roman" panose="02020603050405020304" pitchFamily="18" charset="0"/>
              </a:rPr>
              <a:t>Sở</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trường</a:t>
            </a:r>
            <a:r>
              <a:rPr lang="en-US" sz="2800" kern="0" dirty="0">
                <a:latin typeface="Times New Roman" panose="02020603050405020304" pitchFamily="18" charset="0"/>
                <a:cs typeface="Times New Roman" panose="02020603050405020304" pitchFamily="18" charset="0"/>
              </a:rPr>
              <a:t>: </a:t>
            </a:r>
          </a:p>
          <a:p>
            <a:pPr lvl="0" algn="ctr">
              <a:defRPr/>
            </a:pPr>
            <a:r>
              <a:rPr lang="en-US" sz="2800" b="1" kern="0" dirty="0" err="1">
                <a:latin typeface="Times New Roman" panose="02020603050405020304" pitchFamily="18" charset="0"/>
                <a:cs typeface="Times New Roman" panose="02020603050405020304" pitchFamily="18" charset="0"/>
              </a:rPr>
              <a:t>Truyện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ngắn</a:t>
            </a:r>
            <a:endParaRPr lang="en-US" sz="2800" b="1" kern="0" dirty="0">
              <a:latin typeface="Times New Roman" panose="02020603050405020304" pitchFamily="18" charset="0"/>
              <a:cs typeface="Times New Roman" panose="02020603050405020304" pitchFamily="18" charset="0"/>
            </a:endParaRPr>
          </a:p>
          <a:p>
            <a:pPr lvl="0">
              <a:defRPr/>
            </a:pPr>
            <a:r>
              <a:rPr lang="en-US" sz="2800" kern="0" dirty="0" err="1">
                <a:latin typeface="Times New Roman" panose="02020603050405020304" pitchFamily="18" charset="0"/>
                <a:cs typeface="Times New Roman" panose="02020603050405020304" pitchFamily="18" charset="0"/>
              </a:rPr>
              <a:t>Đề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tài</a:t>
            </a:r>
            <a:r>
              <a:rPr lang="en-US" sz="2800" kern="0" dirty="0">
                <a:latin typeface="Times New Roman" panose="02020603050405020304" pitchFamily="18" charset="0"/>
                <a:cs typeface="Times New Roman" panose="02020603050405020304" pitchFamily="18" charset="0"/>
              </a:rPr>
              <a:t>:</a:t>
            </a:r>
          </a:p>
          <a:p>
            <a:pPr lvl="0" algn="ctr">
              <a:defRPr/>
            </a:pP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thôn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và</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người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dân</a:t>
            </a:r>
            <a:endParaRPr lang="en-US" sz="2800" b="1" kern="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136;p70"/>
          <p:cNvSpPr/>
          <p:nvPr/>
        </p:nvSpPr>
        <p:spPr>
          <a:xfrm>
            <a:off x="6267950" y="1388109"/>
            <a:ext cx="4076200" cy="1818248"/>
          </a:xfrm>
          <a:prstGeom prst="roundRect">
            <a:avLst>
              <a:gd name="adj" fmla="val 16667"/>
            </a:avLst>
          </a:pr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Aft>
                <a:spcPts val="600"/>
              </a:spcAft>
              <a:buClr>
                <a:srgbClr val="000000"/>
              </a:buClr>
              <a:buSzTx/>
              <a:buFont typeface="Arial"/>
              <a:buNone/>
              <a:tabLst/>
              <a:defRPr/>
            </a:pPr>
            <a:r>
              <a:rPr kumimoji="0" lang="en-US" sz="2800" b="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KIM LÂN</a:t>
            </a:r>
            <a:r>
              <a:rPr kumimoji="0" lang="en-US" sz="2800" b="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(1920 -2007)</a:t>
            </a: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400" i="1" kern="0" baseline="0" dirty="0" err="1" smtClean="0">
                <a:latin typeface="Times New Roman" panose="02020603050405020304" pitchFamily="18" charset="0"/>
                <a:cs typeface="Times New Roman" panose="02020603050405020304" pitchFamily="18" charset="0"/>
              </a:rPr>
              <a:t>Nguyễn</a:t>
            </a:r>
            <a:r>
              <a:rPr lang="en-US" sz="2400" i="1" kern="0" dirty="0" smtClean="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V</a:t>
            </a:r>
            <a:r>
              <a:rPr lang="en-US" sz="2400" i="1" kern="0" dirty="0" err="1" smtClean="0">
                <a:latin typeface="Times New Roman" panose="02020603050405020304" pitchFamily="18" charset="0"/>
                <a:cs typeface="Times New Roman" panose="02020603050405020304" pitchFamily="18" charset="0"/>
              </a:rPr>
              <a:t>ăn</a:t>
            </a:r>
            <a:r>
              <a:rPr lang="en-US" sz="2400" i="1" kern="0" dirty="0" smtClean="0">
                <a:latin typeface="Times New Roman" panose="02020603050405020304" pitchFamily="18" charset="0"/>
                <a:cs typeface="Times New Roman" panose="02020603050405020304" pitchFamily="18" charset="0"/>
              </a:rPr>
              <a:t> </a:t>
            </a:r>
            <a:r>
              <a:rPr lang="en-US" sz="2400" i="1" kern="0" dirty="0" err="1" smtClean="0">
                <a:latin typeface="Times New Roman" panose="02020603050405020304" pitchFamily="18" charset="0"/>
                <a:cs typeface="Times New Roman" panose="02020603050405020304" pitchFamily="18" charset="0"/>
              </a:rPr>
              <a:t>Tài</a:t>
            </a:r>
            <a:endParaRPr lang="en-US" sz="2400" i="1" kern="0" dirty="0" smtClean="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800" kern="0" dirty="0" err="1" smtClean="0">
                <a:latin typeface="Times New Roman" panose="02020603050405020304" pitchFamily="18" charset="0"/>
                <a:cs typeface="Times New Roman" panose="02020603050405020304" pitchFamily="18" charset="0"/>
              </a:rPr>
              <a:t>Quê</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Bắc</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Ninh</a:t>
            </a:r>
            <a:endParaRPr kumimoji="0" sz="28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5" name="Google Shape;1143;p70"/>
          <p:cNvCxnSpPr>
            <a:stCxn id="8" idx="1"/>
          </p:cNvCxnSpPr>
          <p:nvPr/>
        </p:nvCxnSpPr>
        <p:spPr>
          <a:xfrm rot="10800000" flipH="1" flipV="1">
            <a:off x="6267950" y="2297233"/>
            <a:ext cx="269584" cy="1364468"/>
          </a:xfrm>
          <a:prstGeom prst="bentConnector4">
            <a:avLst>
              <a:gd name="adj1" fmla="val -84797"/>
              <a:gd name="adj2" fmla="val 83314"/>
            </a:avLst>
          </a:prstGeom>
          <a:noFill/>
          <a:ln w="28575" cap="flat" cmpd="sng">
            <a:solidFill>
              <a:srgbClr val="FFFFFF"/>
            </a:solidFill>
            <a:prstDash val="dot"/>
            <a:round/>
            <a:headEnd type="none" w="med" len="med"/>
            <a:tailEnd type="none" w="med" len="med"/>
          </a:ln>
        </p:spPr>
      </p:cxnSp>
      <p:cxnSp>
        <p:nvCxnSpPr>
          <p:cNvPr id="16" name="Google Shape;1144;p70"/>
          <p:cNvCxnSpPr>
            <a:endCxn id="6" idx="1"/>
          </p:cNvCxnSpPr>
          <p:nvPr/>
        </p:nvCxnSpPr>
        <p:spPr>
          <a:xfrm flipV="1">
            <a:off x="4876645" y="5182244"/>
            <a:ext cx="740391" cy="25596"/>
          </a:xfrm>
          <a:prstGeom prst="bentConnector3">
            <a:avLst>
              <a:gd name="adj1" fmla="val 50000"/>
            </a:avLst>
          </a:prstGeom>
          <a:noFill/>
          <a:ln w="28575" cap="flat" cmpd="sng">
            <a:solidFill>
              <a:srgbClr val="FFFFFF"/>
            </a:solidFill>
            <a:prstDash val="dot"/>
            <a:round/>
            <a:headEnd type="none" w="med" len="med"/>
            <a:tailEnd type="none" w="med" len="med"/>
          </a:ln>
        </p:spPr>
      </p:cxnSp>
      <p:grpSp>
        <p:nvGrpSpPr>
          <p:cNvPr id="17" name="Google Shape;1145;p70"/>
          <p:cNvGrpSpPr/>
          <p:nvPr/>
        </p:nvGrpSpPr>
        <p:grpSpPr>
          <a:xfrm>
            <a:off x="9997287" y="4117092"/>
            <a:ext cx="693726" cy="768407"/>
            <a:chOff x="2042867" y="525573"/>
            <a:chExt cx="693726" cy="768407"/>
          </a:xfrm>
        </p:grpSpPr>
        <p:sp>
          <p:nvSpPr>
            <p:cNvPr id="18" name="Google Shape;1146;p70"/>
            <p:cNvSpPr/>
            <p:nvPr/>
          </p:nvSpPr>
          <p:spPr>
            <a:xfrm rot="42">
              <a:off x="2097892" y="6768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147;p70"/>
            <p:cNvSpPr/>
            <p:nvPr/>
          </p:nvSpPr>
          <p:spPr>
            <a:xfrm rot="42">
              <a:off x="2042867" y="5255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 name="Right Arrow 25"/>
          <p:cNvSpPr/>
          <p:nvPr/>
        </p:nvSpPr>
        <p:spPr>
          <a:xfrm rot="5400000">
            <a:off x="8083298" y="3311877"/>
            <a:ext cx="590550" cy="623315"/>
          </a:xfrm>
          <a:prstGeom prst="rightArrow">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2" name="图片占位符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893"/>
            <a:ext cx="4904532" cy="6857107"/>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p:spPr>
      </p:pic>
    </p:spTree>
    <p:extLst>
      <p:ext uri="{BB962C8B-B14F-4D97-AF65-F5344CB8AC3E}">
        <p14:creationId xmlns:p14="http://schemas.microsoft.com/office/powerpoint/2010/main" val="1384751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3" y="142316"/>
            <a:ext cx="1093569" cy="523220"/>
          </a:xfrm>
          <a:prstGeom prst="rect">
            <a:avLst/>
          </a:prstGeom>
          <a:noFill/>
          <a:ln>
            <a:solidFill>
              <a:srgbClr val="0070C0"/>
            </a:solidFill>
            <a:prstDash val="dashDot"/>
          </a:ln>
        </p:spPr>
        <p:txBody>
          <a:bodyPr wrap="none" rtlCol="0">
            <a:spAutoFit/>
          </a:bodyPr>
          <a:lstStyle/>
          <a:p>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045" y="258762"/>
            <a:ext cx="11780520" cy="1384995"/>
          </a:xfrm>
          <a:prstGeom prst="rect">
            <a:avLst/>
          </a:prstGeom>
          <a:ln>
            <a:solidFill>
              <a:srgbClr val="FF0000"/>
            </a:solidFill>
            <a:prstDash val="lgDashDot"/>
          </a:ln>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5265" y="1906901"/>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gũi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0" y="3135690"/>
            <a:ext cx="6264275" cy="3539430"/>
          </a:xfrm>
          <a:prstGeom prst="rect">
            <a:avLst/>
          </a:prstGeom>
          <a:solidFill>
            <a:schemeClr val="accent4">
              <a:lumMod val="20000"/>
              <a:lumOff val="80000"/>
            </a:schemeClr>
          </a:solidFill>
        </p:spPr>
        <p:txBody>
          <a:bodyPr wrap="square">
            <a:spAutoFit/>
          </a:bodyPr>
          <a:lstStyle/>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337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5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77"/>
            <a:ext cx="11490960" cy="1384995"/>
          </a:xfrm>
          <a:prstGeom prst="rect">
            <a:avLst/>
          </a:prstGeom>
          <a:solidFill>
            <a:schemeClr val="accent4">
              <a:lumMod val="20000"/>
              <a:lumOff val="80000"/>
            </a:schemeClr>
          </a:solidFill>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494"/>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6" y="228815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1" y="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69" y="528690"/>
            <a:ext cx="10278319" cy="5576783"/>
          </a:xfrm>
          <a:prstGeom prst="rect">
            <a:avLst/>
          </a:prstGeom>
        </p:spPr>
        <p:txBody>
          <a:bodyPr wrap="square">
            <a:spAutoFit/>
          </a:bodyPr>
          <a:lstStyle/>
          <a:p>
            <a:pPr algn="just">
              <a:lnSpc>
                <a:spcPct val="120000"/>
              </a:lnSpc>
              <a:spcAft>
                <a:spcPts val="0"/>
              </a:spcAft>
            </a:pP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ồi</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118343" y="187141"/>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47" y="395465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58"/>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4"/>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20"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199"/>
            <a:ext cx="5551872" cy="3539430"/>
          </a:xfrm>
          <a:prstGeom prst="rect">
            <a:avLst/>
          </a:prstGeom>
          <a:ln w="28575">
            <a:solidFill>
              <a:srgbClr val="FF0000"/>
            </a:solidFill>
            <a:prstDash val="dashDot"/>
          </a:ln>
        </p:spPr>
        <p:txBody>
          <a:bodyPr wrap="square">
            <a:spAutoFit/>
          </a:bodyPr>
          <a:lstStyle/>
          <a:p>
            <a:pPr algn="just"/>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8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4" y="-365759"/>
            <a:ext cx="8214766"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5"/>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78"/>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CÂU 3</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73787" y="1859963"/>
            <a:ext cx="4815841" cy="2952603"/>
          </a:xfrm>
          <a:prstGeom prst="rect">
            <a:avLst/>
          </a:prstGeom>
        </p:spPr>
        <p:txBody>
          <a:bodyPr wrap="square">
            <a:spAutoFit/>
          </a:bodyPr>
          <a:lstStyle/>
          <a:p>
            <a:pPr>
              <a:lnSpc>
                <a:spcPct val="120000"/>
              </a:lnSpc>
              <a:spcAft>
                <a:spcPts val="800"/>
              </a:spcAft>
            </a:pP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15"/>
            <a:ext cx="11280152" cy="523220"/>
          </a:xfrm>
          <a:prstGeom prst="rect">
            <a:avLst/>
          </a:prstGeom>
          <a:solidFill>
            <a:schemeClr val="accent6">
              <a:lumMod val="40000"/>
              <a:lumOff val="60000"/>
            </a:schemeClr>
          </a:solidFill>
        </p:spPr>
        <p:txBody>
          <a:bodyPr wrap="square">
            <a:spAutoFit/>
          </a:bodyPr>
          <a:lstStyle/>
          <a:p>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896"/>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8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750040" cy="6292172"/>
          </a:xfrm>
          <a:prstGeom prst="rect">
            <a:avLst/>
          </a:prstGeom>
        </p:spPr>
        <p:txBody>
          <a:bodyPr wrap="square">
            <a:spAutoFit/>
          </a:bodyPr>
          <a:lstStyle/>
          <a:p>
            <a:pPr algn="just">
              <a:lnSpc>
                <a:spcPct val="120000"/>
              </a:lnSpc>
              <a:spcAft>
                <a:spcPts val="0"/>
              </a:spcAft>
            </a:pP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5" y="204475"/>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3"/>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1196642" y="-1"/>
            <a:ext cx="8890333" cy="16763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012" y="1264895"/>
            <a:ext cx="9767889" cy="5378793"/>
          </a:xfrm>
          <a:prstGeom prst="rect">
            <a:avLst/>
          </a:prstGeom>
        </p:spPr>
      </p:pic>
    </p:spTree>
    <p:extLst>
      <p:ext uri="{BB962C8B-B14F-4D97-AF65-F5344CB8AC3E}">
        <p14:creationId xmlns:p14="http://schemas.microsoft.com/office/powerpoint/2010/main" val="183744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23" y="242315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0"/>
            <a:ext cx="11567160" cy="1384995"/>
          </a:xfrm>
          <a:prstGeom prst="rect">
            <a:avLst/>
          </a:prstGeom>
          <a:solidFill>
            <a:srgbClr val="FFFF99"/>
          </a:soli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75"/>
            <a:ext cx="8122920" cy="4795159"/>
          </a:xfrm>
          <a:prstGeom prst="rect">
            <a:avLst/>
          </a:prstGeom>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7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2"/>
            <a:ext cx="11780520" cy="707886"/>
          </a:xfrm>
          <a:prstGeom prst="rect">
            <a:avLst/>
          </a:prstGeom>
          <a:solidFill>
            <a:schemeClr val="accent6">
              <a:lumMod val="40000"/>
              <a:lumOff val="60000"/>
            </a:schemeClr>
          </a:solidFill>
        </p:spPr>
        <p:txBody>
          <a:bodyPr wrap="square">
            <a:spAutoFit/>
          </a:bodyPr>
          <a:lstStyle/>
          <a:p>
            <a:pPr algn="just"/>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09"/>
            <a:ext cx="11658600" cy="5940088"/>
          </a:xfrm>
          <a:prstGeom prst="rect">
            <a:avLst/>
          </a:prstGeom>
          <a:ln>
            <a:solidFill>
              <a:srgbClr val="FF0000"/>
            </a:solidFill>
            <a:prstDash val="lgDash"/>
          </a:ln>
        </p:spPr>
        <p:txBody>
          <a:bodyPr wrap="square">
            <a:spAutoFit/>
          </a:bodyPr>
          <a:lstStyle/>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50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84867" y="634758"/>
            <a:ext cx="9525000" cy="6223242"/>
          </a:xfrm>
          <a:prstGeom prst="rect">
            <a:avLst/>
          </a:prstGeom>
        </p:spPr>
        <p:txBody>
          <a:bodyPr wrap="square">
            <a:spAutoFit/>
          </a:bodyPr>
          <a:lstStyle/>
          <a:p>
            <a:pPr algn="just">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77"/>
            <a:ext cx="8001000" cy="1384995"/>
          </a:xfrm>
          <a:prstGeom prst="rect">
            <a:avLst/>
          </a:prstGeom>
        </p:spPr>
        <p:txBody>
          <a:bodyPr wrap="square">
            <a:spAutoFit/>
          </a:bodyPr>
          <a:lstStyle/>
          <a:p>
            <a:pPr algn="just"/>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77"/>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49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2"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3" y="189235"/>
            <a:ext cx="11405527" cy="954107"/>
          </a:xfrm>
          <a:prstGeom prst="rect">
            <a:avLst/>
          </a:prstGeom>
          <a:solidFill>
            <a:schemeClr val="accent6">
              <a:lumMod val="20000"/>
              <a:lumOff val="80000"/>
            </a:schemeClr>
          </a:solidFill>
        </p:spPr>
        <p:txBody>
          <a:bodyPr wrap="square">
            <a:spAutoFit/>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44"/>
            <a:ext cx="10972800" cy="5189113"/>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6" y="-137160"/>
            <a:ext cx="12691746"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597"/>
            <a:ext cx="9525000" cy="1384995"/>
          </a:xfrm>
          <a:prstGeom prst="rect">
            <a:avLst/>
          </a:prstGeom>
        </p:spPr>
        <p:txBody>
          <a:bodyPr wrap="square">
            <a:spAutoFit/>
          </a:bodyPr>
          <a:lstStyle/>
          <a:p>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4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398"/>
            <a:ext cx="11948160" cy="1384995"/>
          </a:xfrm>
          <a:prstGeom prst="rect">
            <a:avLst/>
          </a:prstGeom>
          <a:solidFill>
            <a:schemeClr val="accent4">
              <a:lumMod val="20000"/>
              <a:lumOff val="80000"/>
            </a:schemeClr>
          </a:solidFill>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24"/>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494"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66" y="325474"/>
            <a:ext cx="8695694"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 y="243512"/>
            <a:ext cx="11948160" cy="6370975"/>
          </a:xfrm>
          <a:prstGeom prst="rect">
            <a:avLst/>
          </a:prstGeom>
        </p:spPr>
        <p:txBody>
          <a:bodyPr wrap="square">
            <a:spAutoFit/>
          </a:bodyPr>
          <a:lstStyle/>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37" y="124446"/>
            <a:ext cx="11062476" cy="27119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37" y="2347912"/>
            <a:ext cx="6619876" cy="4195764"/>
          </a:xfrm>
          <a:prstGeom prst="rect">
            <a:avLst/>
          </a:prstGeom>
        </p:spPr>
      </p:pic>
      <p:pic>
        <p:nvPicPr>
          <p:cNvPr id="6" name="Picture 5" descr="Kim LÃ¢n trong phim 'Con VÃ¡'."/>
          <p:cNvPicPr/>
          <p:nvPr/>
        </p:nvPicPr>
        <p:blipFill rotWithShape="1">
          <a:blip r:embed="rId5">
            <a:extLst>
              <a:ext uri="{28A0092B-C50C-407E-A947-70E740481C1C}">
                <a14:useLocalDpi xmlns:a14="http://schemas.microsoft.com/office/drawing/2010/main" val="0"/>
              </a:ext>
            </a:extLst>
          </a:blip>
          <a:srcRect l="10631" r="6830"/>
          <a:stretch/>
        </p:blipFill>
        <p:spPr bwMode="auto">
          <a:xfrm>
            <a:off x="7250149" y="2347912"/>
            <a:ext cx="4380689" cy="4195764"/>
          </a:xfrm>
          <a:prstGeom prst="rect">
            <a:avLst/>
          </a:prstGeom>
          <a:noFill/>
          <a:ln>
            <a:noFill/>
          </a:ln>
        </p:spPr>
      </p:pic>
      <p:sp>
        <p:nvSpPr>
          <p:cNvPr id="7" name="TextBox 6"/>
          <p:cNvSpPr txBox="1"/>
          <p:nvPr/>
        </p:nvSpPr>
        <p:spPr>
          <a:xfrm>
            <a:off x="498021" y="5059871"/>
            <a:ext cx="6589392" cy="1077218"/>
          </a:xfrm>
          <a:prstGeom prst="rect">
            <a:avLst/>
          </a:prstGeom>
          <a:solidFill>
            <a:srgbClr val="FFFFFF">
              <a:alpha val="90980"/>
            </a:srgbClr>
          </a:solidFill>
          <a:ln>
            <a:solidFill>
              <a:schemeClr val="bg1"/>
            </a:solidFill>
          </a:ln>
        </p:spPr>
        <p:txBody>
          <a:bodyPr wrap="square" rtlCol="0">
            <a:spAutoFit/>
          </a:bodyPr>
          <a:lstStyle/>
          <a:p>
            <a:pPr algn="ctr"/>
            <a:r>
              <a:rPr lang="en-US" sz="3200" b="1" i="1" dirty="0">
                <a:solidFill>
                  <a:srgbClr val="FF0000"/>
                </a:solidFill>
                <a:latin typeface="Times New Roman" pitchFamily="18" charset="0"/>
                <a:cs typeface="Times New Roman" pitchFamily="18" charset="0"/>
              </a:rPr>
              <a:t>Kim </a:t>
            </a:r>
            <a:r>
              <a:rPr lang="en-US" sz="3200" b="1" i="1" dirty="0" err="1">
                <a:solidFill>
                  <a:srgbClr val="FF0000"/>
                </a:solidFill>
                <a:latin typeface="Times New Roman" pitchFamily="18" charset="0"/>
                <a:cs typeface="Times New Roman" pitchFamily="18" charset="0"/>
              </a:rPr>
              <a:t>Lân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trong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vai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lão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Hạc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phim</a:t>
            </a:r>
            <a:r>
              <a:rPr lang="en-US" sz="3200" b="1" i="1" dirty="0">
                <a:solidFill>
                  <a:srgbClr val="FF0000"/>
                </a:solidFill>
                <a:latin typeface="Times New Roman" pitchFamily="18" charset="0"/>
                <a:cs typeface="Times New Roman" pitchFamily="18" charset="0"/>
              </a:rPr>
              <a:t>:  </a:t>
            </a:r>
            <a:r>
              <a:rPr lang="en-US" sz="3200" b="1" i="1" dirty="0" smtClean="0">
                <a:solidFill>
                  <a:srgbClr val="FF0000"/>
                </a:solidFill>
                <a:latin typeface="Times New Roman" pitchFamily="18" charset="0"/>
                <a:cs typeface="Times New Roman" pitchFamily="18" charset="0"/>
              </a:rPr>
              <a:t>“</a:t>
            </a:r>
            <a:r>
              <a:rPr lang="en-US" sz="3200" b="1" i="1" dirty="0" err="1" smtClean="0">
                <a:solidFill>
                  <a:srgbClr val="FF0000"/>
                </a:solidFill>
                <a:latin typeface="Times New Roman" pitchFamily="18" charset="0"/>
                <a:cs typeface="Times New Roman" pitchFamily="18" charset="0"/>
              </a:rPr>
              <a:t>Làng</a:t>
            </a:r>
            <a:r>
              <a:rPr lang="en-US" sz="3200" b="1" i="1" dirty="0" smtClean="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Vũ</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Đại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ngày</a:t>
            </a:r>
            <a:r>
              <a:rPr lang="en-US" sz="3200" b="1" i="1" dirty="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ấy</a:t>
            </a:r>
            <a:r>
              <a:rPr lang="en-US" sz="3200" b="1" i="1" dirty="0" smtClean="0">
                <a:solidFill>
                  <a:srgbClr val="FF0000"/>
                </a:solidFill>
                <a:latin typeface="Times New Roman" pitchFamily="18" charset="0"/>
                <a:cs typeface="Times New Roman" pitchFamily="18" charset="0"/>
              </a:rPr>
              <a:t>”</a:t>
            </a:r>
            <a:endParaRPr lang="en-US" sz="3200" b="1" i="1" dirty="0">
              <a:solidFill>
                <a:srgbClr val="FF0000"/>
              </a:solidFill>
              <a:latin typeface="Times New Roman" pitchFamily="18" charset="0"/>
              <a:cs typeface="Times New Roman" pitchFamily="18" charset="0"/>
            </a:endParaRPr>
          </a:p>
        </p:txBody>
      </p:sp>
      <p:sp>
        <p:nvSpPr>
          <p:cNvPr id="8" name="TextBox 7"/>
          <p:cNvSpPr txBox="1"/>
          <p:nvPr/>
        </p:nvSpPr>
        <p:spPr>
          <a:xfrm>
            <a:off x="7250149" y="5059871"/>
            <a:ext cx="4380689" cy="1077218"/>
          </a:xfrm>
          <a:prstGeom prst="rect">
            <a:avLst/>
          </a:prstGeom>
          <a:solidFill>
            <a:srgbClr val="FFFFFF">
              <a:alpha val="90980"/>
            </a:srgbClr>
          </a:solidFill>
          <a:ln>
            <a:solidFill>
              <a:schemeClr val="bg1"/>
            </a:solidFill>
          </a:ln>
        </p:spPr>
        <p:txBody>
          <a:bodyPr wrap="square" rtlCol="0">
            <a:spAutoFit/>
          </a:bodyPr>
          <a:lstStyle/>
          <a:p>
            <a:pPr algn="ctr"/>
            <a:r>
              <a:rPr lang="en-US" sz="3200" b="1" i="1" dirty="0">
                <a:solidFill>
                  <a:srgbClr val="FF0000"/>
                </a:solidFill>
                <a:latin typeface="Times New Roman" pitchFamily="18" charset="0"/>
                <a:cs typeface="Times New Roman" pitchFamily="18" charset="0"/>
              </a:rPr>
              <a:t>Kim </a:t>
            </a:r>
            <a:r>
              <a:rPr lang="en-US" sz="3200" b="1" i="1" dirty="0" err="1">
                <a:solidFill>
                  <a:srgbClr val="FF0000"/>
                </a:solidFill>
                <a:latin typeface="Times New Roman" pitchFamily="18" charset="0"/>
                <a:cs typeface="Times New Roman" pitchFamily="18" charset="0"/>
              </a:rPr>
              <a:t>Lân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trong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vai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Lý</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cựu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phim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Chị</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Dậu</a:t>
            </a:r>
            <a:r>
              <a:rPr lang="en-US" sz="3200" b="1" i="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3800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2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2" y="165557"/>
            <a:ext cx="11129188" cy="830997"/>
          </a:xfrm>
          <a:prstGeom prst="rect">
            <a:avLst/>
          </a:prstGeom>
        </p:spPr>
        <p:txBody>
          <a:bodyPr wrap="square">
            <a:spAutoFit/>
          </a:bodyPr>
          <a:lstStyle/>
          <a:p>
            <a:pPr algn="just"/>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0"/>
            <a:ext cx="6659880" cy="255864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55" y="297417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77"/>
            <a:ext cx="11308080" cy="1200329"/>
          </a:xfrm>
          <a:prstGeom prst="rect">
            <a:avLst/>
          </a:prstGeom>
        </p:spPr>
        <p:txBody>
          <a:bodyPr wrap="square">
            <a:spAutoFit/>
          </a:bodyPr>
          <a:lstStyle/>
          <a:p>
            <a:pPr algn="just"/>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6"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6" y="287477"/>
            <a:ext cx="11475720" cy="1384995"/>
          </a:xfrm>
          <a:prstGeom prst="rect">
            <a:avLst/>
          </a:prstGeom>
          <a:ln>
            <a:solidFill>
              <a:schemeClr val="tx1"/>
            </a:solidFill>
            <a:prstDash val="lgDash"/>
          </a:ln>
        </p:spPr>
        <p:txBody>
          <a:bodyPr wrap="square">
            <a:spAutoFit/>
          </a:bodyPr>
          <a:lstStyle/>
          <a:p>
            <a:pPr algn="just"/>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395"/>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1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88"/>
            <a:ext cx="3139440" cy="3785652"/>
          </a:xfrm>
          <a:prstGeom prst="rect">
            <a:avLst/>
          </a:prstGeom>
          <a:solidFill>
            <a:srgbClr val="FFFF99"/>
          </a:solidFill>
        </p:spPr>
        <p:txBody>
          <a:bodyPr wrap="square">
            <a:spAutoFit/>
          </a:bodyPr>
          <a:lstStyle/>
          <a:p>
            <a:pPr algn="just"/>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1"/>
            <a:ext cx="8473440" cy="681006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phẩm</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28" name="Hình ảnh 7">
            <a:extLst>
              <a:ext uri="{FF2B5EF4-FFF2-40B4-BE49-F238E27FC236}">
                <a16:creationId xmlns:a16="http://schemas.microsoft.com/office/drawing/2014/main" xmlns="" id="{92B38625-0F08-9649-878E-69093F06D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746" y="791431"/>
            <a:ext cx="8924764" cy="5902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427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138460" y="40944"/>
            <a:ext cx="6422696" cy="1828527"/>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1668673638"/>
              </p:ext>
            </p:extLst>
          </p:nvPr>
        </p:nvGraphicFramePr>
        <p:xfrm>
          <a:off x="156855" y="1760566"/>
          <a:ext cx="11743993" cy="4940490"/>
        </p:xfrm>
        <a:graphic>
          <a:graphicData uri="http://schemas.openxmlformats.org/drawingml/2006/table">
            <a:tbl>
              <a:tblPr firstRow="1" firstCol="1" bandRow="1">
                <a:tableStyleId>{5940675A-B579-460E-94D1-54222C63F5DA}</a:tableStyleId>
              </a:tblPr>
              <a:tblGrid>
                <a:gridCol w="3186841"/>
                <a:gridCol w="8557152"/>
              </a:tblGrid>
              <a:tr h="627796">
                <a:tc>
                  <a:txBody>
                    <a:bodyPr/>
                    <a:lstStyle/>
                    <a:p>
                      <a:pPr algn="just">
                        <a:lnSpc>
                          <a:spcPct val="150000"/>
                        </a:lnSpc>
                        <a:spcAft>
                          <a:spcPts val="1000"/>
                        </a:spcAft>
                      </a:pPr>
                      <a:r>
                        <a:rPr lang="en-US" sz="2800" dirty="0" err="1" smtClean="0">
                          <a:effectLst/>
                          <a:latin typeface="Times New Roman" panose="02020603050405020304" pitchFamily="18" charset="0"/>
                          <a:ea typeface="+mn-ea"/>
                          <a:cs typeface="Times New Roman" panose="02020603050405020304" pitchFamily="18" charset="0"/>
                        </a:rPr>
                        <a:t>Hoàn</a:t>
                      </a:r>
                      <a:r>
                        <a:rPr lang="en-US" sz="2800" baseline="0" dirty="0" smtClean="0">
                          <a:effectLst/>
                          <a:latin typeface="Times New Roman" panose="02020603050405020304" pitchFamily="18" charset="0"/>
                          <a:ea typeface="+mn-ea"/>
                          <a:cs typeface="Times New Roman" panose="02020603050405020304" pitchFamily="18" charset="0"/>
                        </a:rPr>
                        <a:t> </a:t>
                      </a:r>
                      <a:r>
                        <a:rPr lang="en-US" sz="2800" baseline="0" dirty="0" err="1" smtClean="0">
                          <a:effectLst/>
                          <a:latin typeface="Times New Roman" panose="02020603050405020304" pitchFamily="18" charset="0"/>
                          <a:ea typeface="+mn-ea"/>
                          <a:cs typeface="Times New Roman" panose="02020603050405020304" pitchFamily="18" charset="0"/>
                        </a:rPr>
                        <a:t>cảnh</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tc>
              </a:tr>
              <a:tr h="640080">
                <a:tc>
                  <a:txBody>
                    <a:bodyPr/>
                    <a:lstStyle/>
                    <a:p>
                      <a:pPr algn="just">
                        <a:lnSpc>
                          <a:spcPct val="150000"/>
                        </a:lnSpc>
                        <a:spcAft>
                          <a:spcPts val="100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a:cs typeface="Times New Roman" panose="02020603050405020304" pitchFamily="18" charset="0"/>
                      </a:endParaRPr>
                    </a:p>
                  </a:txBody>
                  <a:tcPr marL="68580" marR="68580" marT="0" marB="0"/>
                </a:tc>
              </a:tr>
              <a:tr h="640080">
                <a:tc>
                  <a:txBody>
                    <a:bodyPr/>
                    <a:lstStyle/>
                    <a:p>
                      <a:pPr algn="just">
                        <a:lnSpc>
                          <a:spcPct val="150000"/>
                        </a:lnSpc>
                        <a:spcAft>
                          <a:spcPts val="1000"/>
                        </a:spcAft>
                      </a:pP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tc>
              </a:tr>
              <a:tr h="863903">
                <a:tc>
                  <a:txBody>
                    <a:bodyPr/>
                    <a:lstStyle/>
                    <a:p>
                      <a:pPr algn="just">
                        <a:lnSpc>
                          <a:spcPct val="150000"/>
                        </a:lnSpc>
                        <a:spcAft>
                          <a:spcPts val="1000"/>
                        </a:spcAft>
                      </a:pPr>
                      <a:r>
                        <a:rPr lang="en-US" sz="2800" dirty="0" err="1" smtClean="0">
                          <a:effectLst/>
                          <a:latin typeface="Times New Roman" panose="02020603050405020304" pitchFamily="18" charset="0"/>
                          <a:ea typeface="+mn-ea"/>
                          <a:cs typeface="Times New Roman" panose="02020603050405020304" pitchFamily="18" charset="0"/>
                        </a:rPr>
                        <a:t>Phương</a:t>
                      </a:r>
                      <a:r>
                        <a:rPr lang="en-US" sz="2800" baseline="0" dirty="0" smtClean="0">
                          <a:effectLst/>
                          <a:latin typeface="Times New Roman" panose="02020603050405020304" pitchFamily="18" charset="0"/>
                          <a:ea typeface="+mn-ea"/>
                          <a:cs typeface="Times New Roman" panose="02020603050405020304" pitchFamily="18" charset="0"/>
                        </a:rPr>
                        <a:t> </a:t>
                      </a:r>
                      <a:r>
                        <a:rPr lang="en-US" sz="2800" baseline="0" dirty="0" err="1" smtClean="0">
                          <a:effectLst/>
                          <a:latin typeface="Times New Roman" panose="02020603050405020304" pitchFamily="18" charset="0"/>
                          <a:ea typeface="+mn-ea"/>
                          <a:cs typeface="Times New Roman" panose="02020603050405020304" pitchFamily="18" charset="0"/>
                        </a:rPr>
                        <a:t>thức</a:t>
                      </a:r>
                      <a:r>
                        <a:rPr lang="en-US" sz="2800" baseline="0" dirty="0" smtClean="0">
                          <a:effectLst/>
                          <a:latin typeface="Times New Roman" panose="02020603050405020304" pitchFamily="18" charset="0"/>
                          <a:ea typeface="+mn-ea"/>
                          <a:cs typeface="Times New Roman" panose="02020603050405020304" pitchFamily="18" charset="0"/>
                        </a:rPr>
                        <a:t> </a:t>
                      </a:r>
                      <a:r>
                        <a:rPr lang="en-US" sz="2800" baseline="0" dirty="0" err="1" smtClean="0">
                          <a:effectLst/>
                          <a:latin typeface="Times New Roman" panose="02020603050405020304" pitchFamily="18" charset="0"/>
                          <a:ea typeface="+mn-ea"/>
                          <a:cs typeface="Times New Roman" panose="02020603050405020304" pitchFamily="18" charset="0"/>
                        </a:rPr>
                        <a:t>biểu</a:t>
                      </a:r>
                      <a:r>
                        <a:rPr lang="en-US" sz="2800" baseline="0" dirty="0" smtClean="0">
                          <a:effectLst/>
                          <a:latin typeface="Times New Roman" panose="02020603050405020304" pitchFamily="18" charset="0"/>
                          <a:ea typeface="+mn-ea"/>
                          <a:cs typeface="Times New Roman" panose="02020603050405020304" pitchFamily="18" charset="0"/>
                        </a:rPr>
                        <a:t> </a:t>
                      </a:r>
                      <a:r>
                        <a:rPr lang="en-US" sz="2800" baseline="0" dirty="0" err="1" smtClean="0">
                          <a:effectLst/>
                          <a:latin typeface="Times New Roman" panose="02020603050405020304" pitchFamily="18" charset="0"/>
                          <a:ea typeface="+mn-ea"/>
                          <a:cs typeface="Times New Roman" panose="02020603050405020304" pitchFamily="18" charset="0"/>
                        </a:rPr>
                        <a:t>đạt</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tc>
              </a:tr>
              <a:tr h="1091821">
                <a:tc>
                  <a:txBody>
                    <a:bodyPr/>
                    <a:lstStyle/>
                    <a:p>
                      <a:pPr algn="just">
                        <a:lnSpc>
                          <a:spcPct val="150000"/>
                        </a:lnSpc>
                        <a:spcAft>
                          <a:spcPts val="100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vật</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a:cs typeface="Times New Roman" panose="02020603050405020304" pitchFamily="18" charset="0"/>
                      </a:endParaRPr>
                    </a:p>
                  </a:txBody>
                  <a:tcPr marL="68580" marR="68580" marT="0" marB="0"/>
                </a:tc>
              </a:tr>
              <a:tr h="1064526">
                <a:tc>
                  <a:txBody>
                    <a:bodyPr/>
                    <a:lstStyle/>
                    <a:p>
                      <a:pPr algn="just">
                        <a:lnSpc>
                          <a:spcPct val="150000"/>
                        </a:lnSpc>
                        <a:spcAft>
                          <a:spcPts val="1000"/>
                        </a:spcAft>
                      </a:pP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50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4290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ình ảnh Hải Quân Quân đội Không Quân đại Diện Quân đội Trung Quốc, Clipart  Quân đội, Hải Quân, Quân đội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33" b="90000" l="0" r="100000">
                        <a14:foregroundMark x1="23417" y1="53167" x2="57833" y2="46833"/>
                        <a14:foregroundMark x1="69417" y1="47333" x2="69583" y2="53583"/>
                        <a14:foregroundMark x1="53667" y1="27333" x2="65333" y2="25333"/>
                      </a14:backgroundRemoval>
                    </a14:imgEffect>
                  </a14:imgLayer>
                </a14:imgProps>
              </a:ext>
              <a:ext uri="{28A0092B-C50C-407E-A947-70E740481C1C}">
                <a14:useLocalDpi xmlns:a14="http://schemas.microsoft.com/office/drawing/2010/main" val="0"/>
              </a:ext>
            </a:extLst>
          </a:blip>
          <a:srcRect/>
          <a:stretch>
            <a:fillRect/>
          </a:stretch>
        </p:blipFill>
        <p:spPr bwMode="auto">
          <a:xfrm>
            <a:off x="-6349" y="-849629"/>
            <a:ext cx="10323829" cy="9886950"/>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7367270" y="289214"/>
            <a:ext cx="495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TÌNH HUỐNG TRUYỆN</a:t>
            </a:r>
          </a:p>
        </p:txBody>
      </p:sp>
      <p:sp>
        <p:nvSpPr>
          <p:cNvPr id="26650" name="Rectangle 26"/>
          <p:cNvSpPr>
            <a:spLocks noChangeArrowheads="1"/>
          </p:cNvSpPr>
          <p:nvPr/>
        </p:nvSpPr>
        <p:spPr bwMode="auto">
          <a:xfrm>
            <a:off x="2651760" y="5694678"/>
            <a:ext cx="766572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D7CF0BE6-81DF-4520-98E3-56A4B286F22C}"/>
              </a:ext>
            </a:extLst>
          </p:cNvPr>
          <p:cNvSpPr/>
          <p:nvPr/>
        </p:nvSpPr>
        <p:spPr>
          <a:xfrm>
            <a:off x="345440" y="112649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2800" b="1" dirty="0" err="1" smtClean="0">
                <a:solidFill>
                  <a:srgbClr val="FF0000"/>
                </a:solidFill>
                <a:latin typeface="Times New Roman" panose="02020603050405020304" pitchFamily="18" charset="0"/>
                <a:cs typeface="Times New Roman" pitchFamily="18" charset="0"/>
              </a:rPr>
              <a:t>Ông</a:t>
            </a:r>
            <a:r>
              <a:rPr lang="en-US" sz="2800" b="1" dirty="0" smtClean="0">
                <a:solidFill>
                  <a:srgbClr val="FF0000"/>
                </a:solidFill>
                <a:latin typeface="Times New Roman" panose="02020603050405020304" pitchFamily="18" charset="0"/>
                <a:cs typeface="Times New Roman" pitchFamily="18" charset="0"/>
              </a:rPr>
              <a:t> </a:t>
            </a:r>
            <a:r>
              <a:rPr lang="en-US" sz="2800" b="1" dirty="0" err="1" smtClean="0">
                <a:solidFill>
                  <a:srgbClr val="FF0000"/>
                </a:solidFill>
                <a:latin typeface="Times New Roman" panose="02020603050405020304" pitchFamily="18" charset="0"/>
                <a:cs typeface="Times New Roman" pitchFamily="18" charset="0"/>
              </a:rPr>
              <a:t>Hai</a:t>
            </a:r>
            <a:r>
              <a:rPr lang="en-US" sz="2800" b="1" dirty="0" smtClean="0">
                <a:solidFill>
                  <a:srgbClr val="FF0000"/>
                </a:solidFill>
                <a:latin typeface="Times New Roman" panose="02020603050405020304" pitchFamily="18" charset="0"/>
                <a:cs typeface="Times New Roman" pitchFamily="18" charset="0"/>
              </a:rPr>
              <a:t> </a:t>
            </a:r>
            <a:r>
              <a:rPr lang="en-US" sz="2800" b="1" dirty="0" err="1" smtClean="0">
                <a:solidFill>
                  <a:srgbClr val="FF0000"/>
                </a:solidFill>
                <a:latin typeface="Times New Roman" panose="02020603050405020304" pitchFamily="18" charset="0"/>
                <a:cs typeface="Times New Roman" pitchFamily="18" charset="0"/>
              </a:rPr>
              <a:t>rất</a:t>
            </a:r>
            <a:r>
              <a:rPr lang="en-US" sz="2800" b="1" dirty="0" smtClean="0">
                <a:solidFill>
                  <a:srgbClr val="FF0000"/>
                </a:solidFill>
                <a:latin typeface="Times New Roman" panose="02020603050405020304" pitchFamily="18" charset="0"/>
                <a:cs typeface="Times New Roman" pitchFamily="18" charset="0"/>
              </a:rPr>
              <a:t> </a:t>
            </a:r>
            <a:r>
              <a:rPr lang="en-US" sz="2800" b="1" dirty="0" err="1" smtClean="0">
                <a:solidFill>
                  <a:srgbClr val="FF0000"/>
                </a:solidFill>
                <a:latin typeface="Times New Roman" panose="02020603050405020304" pitchFamily="18" charset="0"/>
                <a:cs typeface="Times New Roman" pitchFamily="18" charset="0"/>
              </a:rPr>
              <a:t>yêu</a:t>
            </a:r>
            <a:r>
              <a:rPr lang="en-US" sz="2800" b="1" dirty="0" smtClean="0">
                <a:solidFill>
                  <a:srgbClr val="FF0000"/>
                </a:solidFill>
                <a:latin typeface="Times New Roman" panose="02020603050405020304" pitchFamily="18" charset="0"/>
                <a:cs typeface="Times New Roman" pitchFamily="18" charset="0"/>
              </a:rPr>
              <a:t> </a:t>
            </a:r>
            <a:r>
              <a:rPr lang="en-US" sz="2800" b="1" dirty="0" err="1" smtClean="0">
                <a:solidFill>
                  <a:srgbClr val="FF0000"/>
                </a:solidFill>
                <a:latin typeface="Times New Roman" panose="02020603050405020304" pitchFamily="18" charset="0"/>
                <a:cs typeface="Times New Roman" pitchFamily="18" charset="0"/>
              </a:rPr>
              <a:t>làng</a:t>
            </a:r>
            <a:r>
              <a:rPr lang="en-US" sz="2800" b="1" dirty="0" smtClean="0">
                <a:solidFill>
                  <a:srgbClr val="FF0000"/>
                </a:solidFill>
                <a:latin typeface="Times New Roman" panose="02020603050405020304" pitchFamily="18" charset="0"/>
                <a:cs typeface="Times New Roman" pitchFamily="18" charset="0"/>
              </a:rPr>
              <a:t> </a:t>
            </a:r>
            <a:r>
              <a:rPr lang="en-US" sz="2800" b="1" dirty="0" err="1" smtClean="0">
                <a:solidFill>
                  <a:srgbClr val="FF0000"/>
                </a:solidFill>
                <a:latin typeface="Times New Roman" panose="02020603050405020304" pitchFamily="18" charset="0"/>
                <a:cs typeface="Times New Roman" pitchFamily="18" charset="0"/>
              </a:rPr>
              <a:t>nhưng</a:t>
            </a:r>
            <a:r>
              <a:rPr lang="en-US" sz="2800" b="1" dirty="0" smtClean="0">
                <a:solidFill>
                  <a:srgbClr val="FF0000"/>
                </a:solidFill>
                <a:latin typeface="Times New Roman" panose="02020603050405020304" pitchFamily="18" charset="0"/>
                <a:cs typeface="Times New Roman" pitchFamily="18" charset="0"/>
              </a:rPr>
              <a:t> </a:t>
            </a:r>
            <a:r>
              <a:rPr lang="en-US" sz="2800" b="1" dirty="0">
                <a:solidFill>
                  <a:srgbClr val="FF0000"/>
                </a:solidFill>
                <a:latin typeface="Times New Roman" panose="02020603050405020304" pitchFamily="18" charset="0"/>
                <a:cs typeface="Times New Roman" pitchFamily="18" charset="0"/>
              </a:rPr>
              <a:t>n</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itchFamily="18" charset="0"/>
              </a:rPr>
              <a:t>ghe</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itchFamily="18" charset="0"/>
              </a:rPr>
              <a:t> </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tin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xmlns="" id="{AD5D5A03-3859-4BA5-B452-BB2E5616FB5C}"/>
              </a:ext>
            </a:extLst>
          </p:cNvPr>
          <p:cNvSpPr/>
          <p:nvPr/>
        </p:nvSpPr>
        <p:spPr>
          <a:xfrm>
            <a:off x="345440" y="2552700"/>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Tình huống đặc sắc, kịch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tính</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5" name="Straight Arrow Connector 4">
            <a:extLst>
              <a:ext uri="{FF2B5EF4-FFF2-40B4-BE49-F238E27FC236}">
                <a16:creationId xmlns:a16="http://schemas.microsoft.com/office/drawing/2014/main" xmlns="" id="{197C01AC-CD8B-4C2E-9107-D7FC0A3925D5}"/>
              </a:ext>
            </a:extLst>
          </p:cNvPr>
          <p:cNvCxnSpPr>
            <a:cxnSpLocks/>
            <a:stCxn id="3" idx="2"/>
            <a:endCxn id="28" idx="0"/>
          </p:cNvCxnSpPr>
          <p:nvPr/>
        </p:nvCxnSpPr>
        <p:spPr>
          <a:xfrm>
            <a:off x="2821941" y="1888491"/>
            <a:ext cx="0" cy="664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6835574D-B2CB-4FEC-B38D-D4EAAFF75317}"/>
              </a:ext>
            </a:extLst>
          </p:cNvPr>
          <p:cNvSpPr/>
          <p:nvPr/>
        </p:nvSpPr>
        <p:spPr>
          <a:xfrm>
            <a:off x="345440" y="4142739"/>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Thắt</a:t>
            </a:r>
            <a:r>
              <a:rPr kumimoji="0" lang="de-DE"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nút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câu </a:t>
            </a: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35" name="Straight Arrow Connector 34">
            <a:extLst>
              <a:ext uri="{FF2B5EF4-FFF2-40B4-BE49-F238E27FC236}">
                <a16:creationId xmlns:a16="http://schemas.microsoft.com/office/drawing/2014/main" xmlns="" id="{69A7D499-F916-442E-8A4F-E0616A067D3D}"/>
              </a:ext>
            </a:extLst>
          </p:cNvPr>
          <p:cNvCxnSpPr>
            <a:cxnSpLocks/>
            <a:stCxn id="28" idx="2"/>
            <a:endCxn id="34" idx="0"/>
          </p:cNvCxnSpPr>
          <p:nvPr/>
        </p:nvCxnSpPr>
        <p:spPr>
          <a:xfrm>
            <a:off x="2821941" y="3576320"/>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xmlns="" id="{DDFDCAAF-548E-4537-A85C-58363257B778}"/>
              </a:ext>
            </a:extLst>
          </p:cNvPr>
          <p:cNvSpPr/>
          <p:nvPr/>
        </p:nvSpPr>
        <p:spPr>
          <a:xfrm>
            <a:off x="6893558" y="126746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itchFamily="18" charset="0"/>
              </a:rPr>
              <a:t>Cải</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8" name="Rectangle: Rounded Corners 67">
            <a:extLst>
              <a:ext uri="{FF2B5EF4-FFF2-40B4-BE49-F238E27FC236}">
                <a16:creationId xmlns:a16="http://schemas.microsoft.com/office/drawing/2014/main" xmlns="" id="{D1FAEEFF-A0F9-48F6-AE85-3EACC4A4A603}"/>
              </a:ext>
            </a:extLst>
          </p:cNvPr>
          <p:cNvSpPr/>
          <p:nvPr/>
        </p:nvSpPr>
        <p:spPr>
          <a:xfrm>
            <a:off x="6893558" y="2600961"/>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Tình</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huống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trọng</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69" name="Straight Arrow Connector 68">
            <a:extLst>
              <a:ext uri="{FF2B5EF4-FFF2-40B4-BE49-F238E27FC236}">
                <a16:creationId xmlns:a16="http://schemas.microsoft.com/office/drawing/2014/main" xmlns="" id="{D2AB40D9-CAFF-455F-AF6F-1B92EDAB6AC4}"/>
              </a:ext>
            </a:extLst>
          </p:cNvPr>
          <p:cNvCxnSpPr>
            <a:cxnSpLocks/>
            <a:stCxn id="67" idx="2"/>
            <a:endCxn id="68" idx="0"/>
          </p:cNvCxnSpPr>
          <p:nvPr/>
        </p:nvCxnSpPr>
        <p:spPr>
          <a:xfrm>
            <a:off x="9370059" y="2029461"/>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xmlns="" id="{8A51FE40-944E-4A26-BF3E-0C4BB692C040}"/>
              </a:ext>
            </a:extLst>
          </p:cNvPr>
          <p:cNvSpPr/>
          <p:nvPr/>
        </p:nvSpPr>
        <p:spPr>
          <a:xfrm>
            <a:off x="6893558" y="41910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itchFamily="18" charset="0"/>
              </a:rPr>
              <a:t>Mở</a:t>
            </a:r>
            <a:r>
              <a:rPr kumimoji="0" lang="en-US"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nút</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71" name="Straight Arrow Connector 70">
            <a:extLst>
              <a:ext uri="{FF2B5EF4-FFF2-40B4-BE49-F238E27FC236}">
                <a16:creationId xmlns:a16="http://schemas.microsoft.com/office/drawing/2014/main" xmlns="" id="{457C20B0-3523-4B7B-95AE-BC026C19B9C0}"/>
              </a:ext>
            </a:extLst>
          </p:cNvPr>
          <p:cNvCxnSpPr>
            <a:cxnSpLocks/>
            <a:stCxn id="68" idx="2"/>
            <a:endCxn id="70" idx="0"/>
          </p:cNvCxnSpPr>
          <p:nvPr/>
        </p:nvCxnSpPr>
        <p:spPr>
          <a:xfrm>
            <a:off x="9370059" y="3624581"/>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B4513E37-1E38-42C9-A628-D4FD77F44114}"/>
              </a:ext>
            </a:extLst>
          </p:cNvPr>
          <p:cNvCxnSpPr>
            <a:cxnSpLocks/>
            <a:stCxn id="26628" idx="2"/>
            <a:endCxn id="67" idx="0"/>
          </p:cNvCxnSpPr>
          <p:nvPr/>
        </p:nvCxnSpPr>
        <p:spPr>
          <a:xfrm flipH="1">
            <a:off x="9370059" y="750879"/>
            <a:ext cx="473711" cy="5165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xmlns="" id="{836BD857-F7A6-4A9C-9A71-1369B0BF7033}"/>
              </a:ext>
            </a:extLst>
          </p:cNvPr>
          <p:cNvCxnSpPr>
            <a:cxnSpLocks/>
            <a:stCxn id="26628" idx="2"/>
            <a:endCxn id="3" idx="0"/>
          </p:cNvCxnSpPr>
          <p:nvPr/>
        </p:nvCxnSpPr>
        <p:spPr>
          <a:xfrm flipH="1">
            <a:off x="2821941" y="750879"/>
            <a:ext cx="7021829" cy="3756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8CDCBF9F-F5D4-4DD3-8DCB-730361A8057B}"/>
              </a:ext>
            </a:extLst>
          </p:cNvPr>
          <p:cNvCxnSpPr>
            <a:cxnSpLocks/>
            <a:stCxn id="34" idx="2"/>
          </p:cNvCxnSpPr>
          <p:nvPr/>
        </p:nvCxnSpPr>
        <p:spPr>
          <a:xfrm>
            <a:off x="2821941" y="4904739"/>
            <a:ext cx="3540759" cy="657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58199EA3-45E2-41F6-A242-57CC2F367075}"/>
              </a:ext>
            </a:extLst>
          </p:cNvPr>
          <p:cNvCxnSpPr>
            <a:cxnSpLocks/>
            <a:stCxn id="70" idx="2"/>
          </p:cNvCxnSpPr>
          <p:nvPr/>
        </p:nvCxnSpPr>
        <p:spPr>
          <a:xfrm flipH="1">
            <a:off x="6362700" y="4953000"/>
            <a:ext cx="3007359"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99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heel(1)">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6650"/>
                                        </p:tgtEl>
                                        <p:attrNameLst>
                                          <p:attrName>style.visibility</p:attrName>
                                        </p:attrNameLst>
                                      </p:cBhvr>
                                      <p:to>
                                        <p:strVal val="visible"/>
                                      </p:to>
                                    </p:set>
                                    <p:animEffect transition="in" filter="randombar(horizontal)">
                                      <p:cBhvr>
                                        <p:cTn id="60" dur="500"/>
                                        <p:tgtEl>
                                          <p:spTgt spid="26650"/>
                                        </p:tgtEl>
                                      </p:cBhvr>
                                    </p:animEffect>
                                  </p:childTnLst>
                                </p:cTn>
                              </p:par>
                              <p:par>
                                <p:cTn id="61" presetID="14" presetClass="entr" presetSubtype="1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randombar(horizontal)">
                                      <p:cBhvr>
                                        <p:cTn id="63" dur="500"/>
                                        <p:tgtEl>
                                          <p:spTgt spid="82"/>
                                        </p:tgtEl>
                                      </p:cBhvr>
                                    </p:animEffect>
                                  </p:childTnLst>
                                </p:cTn>
                              </p:par>
                              <p:par>
                                <p:cTn id="64" presetID="14" presetClass="entr" presetSubtype="1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randombar(horizontal)">
                                      <p:cBhvr>
                                        <p:cTn id="6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50" grpId="0" animBg="1"/>
      <p:bldP spid="3" grpId="0" animBg="1"/>
      <p:bldP spid="28" grpId="0" animBg="1"/>
      <p:bldP spid="34"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him trên Power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84" y="0"/>
            <a:ext cx="12192000" cy="6835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521462" y="46436"/>
            <a:ext cx="5287086" cy="769441"/>
          </a:xfrm>
          <a:prstGeom prst="rect">
            <a:avLst/>
          </a:prstGeom>
          <a:noFill/>
        </p:spPr>
        <p:txBody>
          <a:bodyPr wrap="square">
            <a:spAutoFit/>
          </a:bodyPr>
          <a:lstStyle/>
          <a:p>
            <a:pPr defTabSz="914377">
              <a:defRPr/>
            </a:pP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Tóm</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tắt</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văn</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bản</a:t>
            </a:r>
            <a:endPar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AutoShape 8" descr="Hình ảnh nam học sinh nhí ngồi đọc sách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 name="AutoShape 10" descr="Hình ảnh nam học sinh nhí ngồi đọc sách -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12" descr="Hình ảnh nam học sinh nhí ngồi đọc sách - 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160" name="Picture 16" descr="Children Read, Children Clipart, Child, Reading PNG Transparent Clipart  Image and PSD File for Free Download | Kids reading, Kids clipart, Clip 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3728" y="4812981"/>
            <a:ext cx="3280012" cy="2098382"/>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8">
            <a:extLst>
              <a:ext uri="{FF2B5EF4-FFF2-40B4-BE49-F238E27FC236}">
                <a16:creationId xmlns:a16="http://schemas.microsoft.com/office/drawing/2014/main" xmlns="" id="{1436EF72-D871-4D40-9FC5-110F85D3482B}"/>
              </a:ext>
            </a:extLst>
          </p:cNvPr>
          <p:cNvSpPr txBox="1"/>
          <p:nvPr/>
        </p:nvSpPr>
        <p:spPr>
          <a:xfrm>
            <a:off x="353695" y="910903"/>
            <a:ext cx="11442065" cy="3970318"/>
          </a:xfrm>
          <a:prstGeom prst="rect">
            <a:avLst/>
          </a:prstGeom>
          <a:noFill/>
          <a:ln>
            <a:solidFill>
              <a:schemeClr val="tx1"/>
            </a:solidFill>
            <a:prstDash val="dash"/>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Ông Hai là một người nông dân sống ở làng Chợ Dầu, do chiến tranh nên ông phải đi tản cư. Ở nơi tản cư, ông luôn tự hào về cái làng của mình và mang nó khoe với mọi người. Khi tin làng Chợ Dầu theo giặc, ông sững sờ, cổ ông nghẹn ắng lại, da mặt tê rân rân, xấu hổ tới mức cứ cúi gằm mặt xuống mà đi. Suốt mấy ngày ở nhà, ông chẳng dám đi đâu, mang nỗi ám ảnh nặng nề, đau đớn, tủi hổ, bế tắc, tuyệt vọng. Tâm trạng ông bế tắc khi mụ chủ nhà nói sẽ đuổi hết người làng Chợ Dầu khỏi nơi sơ tán. Rồi cái tin cải chính khiến ông sung sướng đi khoe về làng mình với tâm trạng như lúc ban đầu, ông hạnh phúc khi khoe Tây nó đốt nhà mình.</a:t>
            </a:r>
          </a:p>
        </p:txBody>
      </p:sp>
    </p:spTree>
    <p:extLst>
      <p:ext uri="{BB962C8B-B14F-4D97-AF65-F5344CB8AC3E}">
        <p14:creationId xmlns:p14="http://schemas.microsoft.com/office/powerpoint/2010/main" val="3577695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c646219ab2e63a4e994e2a1ad27dfcfe11a2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3821</TotalTime>
  <Words>5556</Words>
  <Application>Microsoft Office PowerPoint</Application>
  <PresentationFormat>Custom</PresentationFormat>
  <Paragraphs>303</Paragraphs>
  <Slides>54</Slides>
  <Notes>5</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54</vt:i4>
      </vt:variant>
    </vt:vector>
  </HeadingPairs>
  <TitlesOfParts>
    <vt:vector size="70" baseType="lpstr">
      <vt:lpstr>Arial</vt:lpstr>
      <vt:lpstr>Permanent Marker</vt:lpstr>
      <vt:lpstr>Symbol</vt:lpstr>
      <vt:lpstr>Calibri</vt:lpstr>
      <vt:lpstr>Open Sans</vt:lpstr>
      <vt:lpstr>.VnTime</vt:lpstr>
      <vt:lpstr>Fira Sans Medium Italic</vt:lpstr>
      <vt:lpstr>Calibri Light</vt:lpstr>
      <vt:lpstr>맑은 고딕</vt:lpstr>
      <vt:lpstr>Times New Roman</vt:lpstr>
      <vt:lpstr>Wingdings</vt:lpstr>
      <vt:lpstr>Office Theme</vt:lpstr>
      <vt:lpstr>2_Office Theme</vt:lpstr>
      <vt:lpstr>3_Office Theme</vt:lpstr>
      <vt:lpstr>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75</cp:revision>
  <dcterms:created xsi:type="dcterms:W3CDTF">2021-03-22T07:55:32Z</dcterms:created>
  <dcterms:modified xsi:type="dcterms:W3CDTF">2022-11-05T03:42:43Z</dcterms:modified>
</cp:coreProperties>
</file>