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2" r:id="rId5"/>
    <p:sldId id="263" r:id="rId6"/>
    <p:sldId id="264" r:id="rId7"/>
    <p:sldId id="265" r:id="rId8"/>
    <p:sldId id="266" r:id="rId9"/>
    <p:sldId id="267" r:id="rId10"/>
    <p:sldId id="268" r:id="rId11"/>
    <p:sldId id="270" r:id="rId12"/>
    <p:sldId id="271" r:id="rId13"/>
    <p:sldId id="272" r:id="rId14"/>
    <p:sldId id="273" r:id="rId15"/>
    <p:sldId id="275" r:id="rId16"/>
    <p:sldId id="277" r:id="rId17"/>
    <p:sldId id="279" r:id="rId18"/>
    <p:sldId id="280" r:id="rId19"/>
    <p:sldId id="281" r:id="rId20"/>
    <p:sldId id="282" r:id="rId21"/>
    <p:sldId id="283" r:id="rId22"/>
    <p:sldId id="284" r:id="rId23"/>
    <p:sldId id="285" r:id="rId24"/>
    <p:sldId id="286" r:id="rId25"/>
    <p:sldId id="287" r:id="rId26"/>
  </p:sldIdLst>
  <p:sldSz cx="12192000" cy="6858000"/>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varScale="1">
        <p:scale>
          <a:sx n="70" d="100"/>
          <a:sy n="70"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bg>
      <p:bgPr>
        <a:blipFill rotWithShape="0">
          <a:blip r:embed="rId2"/>
        </a:blip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1524000" y="304800"/>
            <a:ext cx="10363200" cy="579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4"/>
          <p:cNvSpPr>
            <a:spLocks noGrp="1" noChangeArrowheads="1"/>
          </p:cNvSpPr>
          <p:nvPr>
            <p:ph type="dt" sz="half" idx="2"/>
          </p:nvPr>
        </p:nvSpPr>
        <p:spPr bwMode="auto">
          <a:xfrm>
            <a:off x="1524000" y="6248400"/>
            <a:ext cx="2540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bg1"/>
              </a:solidFill>
              <a:effectLst/>
              <a:uLnTx/>
              <a:uFillTx/>
              <a:latin typeface="+mn-lt"/>
              <a:ea typeface="+mn-ea"/>
              <a:cs typeface="+mn-cs"/>
            </a:endParaRPr>
          </a:p>
        </p:txBody>
      </p:sp>
      <p:sp>
        <p:nvSpPr>
          <p:cNvPr id="9" name="Rectangle 5"/>
          <p:cNvSpPr>
            <a:spLocks noGrp="1" noChangeArrowheads="1"/>
          </p:cNvSpPr>
          <p:nvPr>
            <p:ph type="ftr" sz="quarter" idx="3"/>
          </p:nvPr>
        </p:nvSpPr>
        <p:spPr bwMode="auto">
          <a:xfrm>
            <a:off x="4775200" y="6248400"/>
            <a:ext cx="38608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bg1"/>
              </a:solidFill>
              <a:effectLst/>
              <a:uLnTx/>
              <a:uFillTx/>
              <a:latin typeface="+mn-lt"/>
              <a:ea typeface="+mn-ea"/>
              <a:cs typeface="+mn-cs"/>
            </a:endParaRPr>
          </a:p>
        </p:txBody>
      </p:sp>
      <p:sp>
        <p:nvSpPr>
          <p:cNvPr id="10" name="Rectangle 6"/>
          <p:cNvSpPr>
            <a:spLocks noGrp="1" noChangeArrowheads="1"/>
          </p:cNvSpPr>
          <p:nvPr>
            <p:ph type="sldNum" sz="quarter" idx="4"/>
          </p:nvPr>
        </p:nvSpPr>
        <p:spPr bwMode="auto">
          <a:xfrm>
            <a:off x="9347200" y="6248400"/>
            <a:ext cx="2540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a:buNone/>
            </a:pPr>
            <a:fld id="{9A0DB2DC-4C9A-4742-B13C-FB6460FD3503}" type="slidenum">
              <a:rPr lang="en-US" dirty="0">
                <a:latin typeface="Times New Roman" panose="02020603050405020304" pitchFamily="18" charset="0"/>
              </a:rPr>
              <a:t>‹#›</a:t>
            </a:fld>
            <a:endParaRPr lang="en-US" dirty="0">
              <a:latin typeface="Times New Roman" panose="02020603050405020304" pitchFamily="18" charset="0"/>
            </a:endParaRPr>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19/10/2022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19/10/2022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19/10/2022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19/10/2022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19/10/2022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4"/>
          <p:cNvSpPr/>
          <p:nvPr/>
        </p:nvSpPr>
        <p:spPr>
          <a:xfrm>
            <a:off x="1052830" y="1931980"/>
            <a:ext cx="9857740" cy="1066800"/>
          </a:xfrm>
          <a:prstGeom prst="rect">
            <a:avLst/>
          </a:prstGeom>
          <a:noFill/>
          <a:ln w="9525">
            <a:noFill/>
          </a:ln>
        </p:spPr>
        <p:txBody>
          <a:bodyPr wrap="none" anchor="ctr" anchorCtr="0"/>
          <a:lstStyle/>
          <a:p>
            <a:pPr algn="l"/>
            <a:r>
              <a:rPr lang="en-US" sz="3600" b="1" dirty="0" smtClean="0">
                <a:solidFill>
                  <a:srgbClr val="DA0000"/>
                </a:solidFill>
                <a:latin typeface="Times New Roman" panose="02020603050405020304" pitchFamily="18" charset="0"/>
              </a:rPr>
              <a:t>                           TIẾT 33, 34: </a:t>
            </a:r>
          </a:p>
          <a:p>
            <a:pPr algn="l"/>
            <a:r>
              <a:rPr sz="3600" b="1" dirty="0" smtClean="0">
                <a:solidFill>
                  <a:srgbClr val="DA0000"/>
                </a:solidFill>
                <a:latin typeface="Times New Roman" panose="02020603050405020304" pitchFamily="18" charset="0"/>
              </a:rPr>
              <a:t>MIÊU </a:t>
            </a:r>
            <a:r>
              <a:rPr sz="3600" b="1" dirty="0">
                <a:solidFill>
                  <a:srgbClr val="DA0000"/>
                </a:solidFill>
                <a:latin typeface="Times New Roman" panose="02020603050405020304" pitchFamily="18" charset="0"/>
              </a:rPr>
              <a:t>TẢ NỘI TÂM TRONG VĂN BẢN TỰ SỰ</a:t>
            </a:r>
          </a:p>
        </p:txBody>
      </p:sp>
      <p:pic>
        <p:nvPicPr>
          <p:cNvPr id="15364" name="Picture 5" descr="193"/>
          <p:cNvPicPr>
            <a:picLocks noChangeAspect="1"/>
          </p:cNvPicPr>
          <p:nvPr/>
        </p:nvPicPr>
        <p:blipFill>
          <a:blip r:embed="rId2"/>
          <a:stretch>
            <a:fillRect/>
          </a:stretch>
        </p:blipFill>
        <p:spPr>
          <a:xfrm>
            <a:off x="10668000" y="0"/>
            <a:ext cx="1524000" cy="2771775"/>
          </a:xfrm>
          <a:prstGeom prst="rect">
            <a:avLst/>
          </a:prstGeom>
          <a:noFill/>
          <a:ln w="9525">
            <a:noFill/>
          </a:ln>
        </p:spPr>
      </p:pic>
      <p:pic>
        <p:nvPicPr>
          <p:cNvPr id="15365" name="Picture 6" descr="20070910003329640"/>
          <p:cNvPicPr>
            <a:picLocks noChangeAspect="1"/>
          </p:cNvPicPr>
          <p:nvPr/>
        </p:nvPicPr>
        <p:blipFill>
          <a:blip r:embed="rId3"/>
          <a:stretch>
            <a:fillRect/>
          </a:stretch>
        </p:blipFill>
        <p:spPr>
          <a:xfrm>
            <a:off x="-90170" y="91440"/>
            <a:ext cx="1143000" cy="3200400"/>
          </a:xfrm>
          <a:prstGeom prst="rect">
            <a:avLst/>
          </a:prstGeom>
          <a:noFill/>
          <a:ln w="9525">
            <a:noFill/>
          </a:ln>
        </p:spPr>
      </p:pic>
      <p:pic>
        <p:nvPicPr>
          <p:cNvPr id="15366" name="Picture 8" descr="193"/>
          <p:cNvPicPr>
            <a:picLocks noChangeAspect="1"/>
          </p:cNvPicPr>
          <p:nvPr/>
        </p:nvPicPr>
        <p:blipFill>
          <a:blip r:embed="rId2"/>
          <a:stretch>
            <a:fillRect/>
          </a:stretch>
        </p:blipFill>
        <p:spPr>
          <a:xfrm rot="5400000">
            <a:off x="883920" y="4399915"/>
            <a:ext cx="1524000" cy="3657600"/>
          </a:xfrm>
          <a:prstGeom prst="rect">
            <a:avLst/>
          </a:prstGeom>
          <a:noFill/>
          <a:ln w="9525">
            <a:noFill/>
          </a:ln>
        </p:spPr>
      </p:pic>
      <p:pic>
        <p:nvPicPr>
          <p:cNvPr id="15367" name="Picture 9" descr="20070910003329640"/>
          <p:cNvPicPr>
            <a:picLocks noChangeAspect="1"/>
          </p:cNvPicPr>
          <p:nvPr/>
        </p:nvPicPr>
        <p:blipFill>
          <a:blip r:embed="rId3"/>
          <a:stretch>
            <a:fillRect/>
          </a:stretch>
        </p:blipFill>
        <p:spPr>
          <a:xfrm rot="5400000">
            <a:off x="9958070" y="4686300"/>
            <a:ext cx="1143000" cy="3200400"/>
          </a:xfrm>
          <a:prstGeom prst="rect">
            <a:avLst/>
          </a:prstGeom>
          <a:noFill/>
          <a:ln w="9525">
            <a:noFill/>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91" name="Rectangle 7"/>
          <p:cNvSpPr/>
          <p:nvPr/>
        </p:nvSpPr>
        <p:spPr>
          <a:xfrm>
            <a:off x="80010" y="674370"/>
            <a:ext cx="11983720" cy="5128895"/>
          </a:xfrm>
          <a:prstGeom prst="rect">
            <a:avLst/>
          </a:prstGeom>
          <a:noFill/>
          <a:ln w="9525">
            <a:noFill/>
          </a:ln>
        </p:spPr>
        <p:txBody>
          <a:bodyPr wrap="square" anchor="ctr" anchorCtr="0">
            <a:spAutoFit/>
          </a:bodyPr>
          <a:lstStyle/>
          <a:p>
            <a:pPr algn="just">
              <a:lnSpc>
                <a:spcPct val="130000"/>
              </a:lnSpc>
            </a:pPr>
            <a:r>
              <a:rPr sz="2800" b="1" dirty="0">
                <a:latin typeface="Times New Roman" pitchFamily="18" charset="0"/>
                <a:cs typeface="Times New Roman" pitchFamily="18" charset="0"/>
                <a:sym typeface="Wingdings" panose="05000000000000000000" pitchFamily="2" charset="2"/>
              </a:rPr>
              <a:t></a:t>
            </a:r>
            <a:r>
              <a:rPr sz="2800" b="1" dirty="0">
                <a:latin typeface="Times New Roman" pitchFamily="18" charset="0"/>
                <a:cs typeface="Times New Roman" pitchFamily="18" charset="0"/>
              </a:rPr>
              <a:t> Những câu thơ tả cảnh có liên quan đến việc thể hiện nội tâm nhân vật, </a:t>
            </a:r>
            <a:r>
              <a:rPr sz="2800" b="1" dirty="0">
                <a:latin typeface="Times New Roman" pitchFamily="18" charset="0"/>
                <a:cs typeface="Times New Roman" pitchFamily="18" charset="0"/>
                <a:sym typeface="Wingdings" panose="05000000000000000000" pitchFamily="2" charset="2"/>
              </a:rPr>
              <a:t>vì nhiều khi từ việc </a:t>
            </a:r>
            <a:r>
              <a:rPr sz="2800" b="1" u="sng" dirty="0">
                <a:latin typeface="Times New Roman" pitchFamily="18" charset="0"/>
                <a:cs typeface="Times New Roman" pitchFamily="18" charset="0"/>
                <a:sym typeface="Wingdings" panose="05000000000000000000" pitchFamily="2" charset="2"/>
              </a:rPr>
              <a:t>miêu tả ngoại cảnh, ngoại hình </a:t>
            </a:r>
            <a:r>
              <a:rPr sz="2800" b="1" dirty="0">
                <a:latin typeface="Times New Roman" pitchFamily="18" charset="0"/>
                <a:cs typeface="Times New Roman" pitchFamily="18" charset="0"/>
                <a:sym typeface="Wingdings" panose="05000000000000000000" pitchFamily="2" charset="2"/>
              </a:rPr>
              <a:t>mà người viết cho </a:t>
            </a:r>
            <a:r>
              <a:rPr sz="2800" b="1" u="sng" dirty="0">
                <a:latin typeface="Times New Roman" pitchFamily="18" charset="0"/>
                <a:cs typeface="Times New Roman" pitchFamily="18" charset="0"/>
                <a:sym typeface="Wingdings" panose="05000000000000000000" pitchFamily="2" charset="2"/>
              </a:rPr>
              <a:t>thấy được tâm trạng bên trong của nhân vật</a:t>
            </a:r>
          </a:p>
          <a:p>
            <a:pPr algn="just">
              <a:lnSpc>
                <a:spcPct val="130000"/>
              </a:lnSpc>
            </a:pPr>
            <a:r>
              <a:rPr lang="en-US" sz="2800" b="1" dirty="0">
                <a:latin typeface="Times New Roman" pitchFamily="18" charset="0"/>
                <a:cs typeface="Times New Roman" pitchFamily="18" charset="0"/>
                <a:sym typeface="Wingdings" panose="05000000000000000000" pitchFamily="2" charset="2"/>
              </a:rPr>
              <a:t>V</a:t>
            </a:r>
            <a:r>
              <a:rPr sz="2800" b="1" dirty="0">
                <a:latin typeface="Times New Roman" pitchFamily="18" charset="0"/>
                <a:cs typeface="Times New Roman" pitchFamily="18" charset="0"/>
                <a:sym typeface="Wingdings" panose="05000000000000000000" pitchFamily="2" charset="2"/>
              </a:rPr>
              <a:t>í dụ:</a:t>
            </a:r>
          </a:p>
          <a:p>
            <a:pPr algn="just">
              <a:lnSpc>
                <a:spcPct val="130000"/>
              </a:lnSpc>
            </a:pPr>
            <a:r>
              <a:rPr sz="2800" b="1" dirty="0">
                <a:latin typeface="Times New Roman" pitchFamily="18" charset="0"/>
                <a:cs typeface="Times New Roman" pitchFamily="18" charset="0"/>
                <a:sym typeface="Wingdings" panose="05000000000000000000" pitchFamily="2" charset="2"/>
              </a:rPr>
              <a:t>  - Cảnh vật thiên nhiên trong 4 câu thơ đầu càng bao la, hoang vắng thì càng làm nổi bật nỗi cô đơn của Kiều.</a:t>
            </a:r>
          </a:p>
          <a:p>
            <a:pPr algn="just">
              <a:lnSpc>
                <a:spcPct val="130000"/>
              </a:lnSpc>
            </a:pPr>
            <a:endParaRPr sz="2800" b="1" dirty="0">
              <a:latin typeface="Times New Roman" pitchFamily="18" charset="0"/>
              <a:cs typeface="Times New Roman" pitchFamily="18" charset="0"/>
              <a:sym typeface="Wingdings" panose="05000000000000000000" pitchFamily="2" charset="2"/>
            </a:endParaRPr>
          </a:p>
          <a:p>
            <a:pPr algn="just">
              <a:lnSpc>
                <a:spcPct val="130000"/>
              </a:lnSpc>
            </a:pPr>
            <a:r>
              <a:rPr sz="2800" b="1" dirty="0">
                <a:latin typeface="Times New Roman" pitchFamily="18" charset="0"/>
                <a:cs typeface="Times New Roman" pitchFamily="18" charset="0"/>
                <a:sym typeface="Wingdings" panose="05000000000000000000" pitchFamily="2" charset="2"/>
              </a:rPr>
              <a:t>  - Cảnh vật thiên nhiên 8 câu thơ cuối buồn vắng mênh mông thì đó cũng chính là tâm trạng của Kiều khi ngồi ở lầu Ngưng Bích.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246791">
                                            <p:txEl>
                                              <p:charRg st="0" end="194"/>
                                            </p:txEl>
                                          </p:spTgt>
                                        </p:tgtEl>
                                        <p:attrNameLst>
                                          <p:attrName>style.visibility</p:attrName>
                                        </p:attrNameLst>
                                      </p:cBhvr>
                                      <p:to>
                                        <p:strVal val="visible"/>
                                      </p:to>
                                    </p:set>
                                    <p:animEffect transition="in" filter="plus(in)">
                                      <p:cBhvr>
                                        <p:cTn id="7" dur="2000"/>
                                        <p:tgtEl>
                                          <p:spTgt spid="246791">
                                            <p:txEl>
                                              <p:charRg st="0" end="19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246791">
                                            <p:txEl>
                                              <p:charRg st="1" end="1"/>
                                            </p:txEl>
                                          </p:spTgt>
                                        </p:tgtEl>
                                        <p:attrNameLst>
                                          <p:attrName>style.visibility</p:attrName>
                                        </p:attrNameLst>
                                      </p:cBhvr>
                                      <p:to>
                                        <p:strVal val="visible"/>
                                      </p:to>
                                    </p:set>
                                    <p:animEffect transition="in" filter="plus(in)">
                                      <p:cBhvr>
                                        <p:cTn id="12" dur="2000"/>
                                        <p:tgtEl>
                                          <p:spTgt spid="246791">
                                            <p:txEl>
                                              <p:char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46791">
                                            <p:txEl>
                                              <p:charRg st="194" end="305"/>
                                            </p:txEl>
                                          </p:spTgt>
                                        </p:tgtEl>
                                        <p:attrNameLst>
                                          <p:attrName>style.visibility</p:attrName>
                                        </p:attrNameLst>
                                      </p:cBhvr>
                                      <p:to>
                                        <p:strVal val="visible"/>
                                      </p:to>
                                    </p:set>
                                    <p:animEffect transition="in" filter="wheel(4)">
                                      <p:cBhvr>
                                        <p:cTn id="17" dur="2000"/>
                                        <p:tgtEl>
                                          <p:spTgt spid="246791">
                                            <p:txEl>
                                              <p:charRg st="194" end="30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246791">
                                            <p:txEl>
                                              <p:pRg st="4" end="4"/>
                                            </p:txEl>
                                          </p:spTgt>
                                        </p:tgtEl>
                                        <p:attrNameLst>
                                          <p:attrName>style.visibility</p:attrName>
                                        </p:attrNameLst>
                                      </p:cBhvr>
                                      <p:to>
                                        <p:strVal val="visible"/>
                                      </p:to>
                                    </p:set>
                                    <p:anim calcmode="lin" valueType="num">
                                      <p:cBhvr>
                                        <p:cTn id="22" dur="500" fill="hold"/>
                                        <p:tgtEl>
                                          <p:spTgt spid="246791">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24679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3"/>
          <p:cNvSpPr/>
          <p:nvPr/>
        </p:nvSpPr>
        <p:spPr>
          <a:xfrm>
            <a:off x="2514600" y="751205"/>
            <a:ext cx="8653145" cy="4133215"/>
          </a:xfrm>
          <a:prstGeom prst="cloudCallout">
            <a:avLst>
              <a:gd name="adj1" fmla="val -42884"/>
              <a:gd name="adj2" fmla="val 78505"/>
            </a:avLst>
          </a:prstGeom>
          <a:solidFill>
            <a:srgbClr val="FFCCCC"/>
          </a:solidFill>
          <a:ln w="9525" cap="flat" cmpd="sng">
            <a:solidFill>
              <a:schemeClr val="tx1"/>
            </a:solidFill>
            <a:prstDash val="solid"/>
            <a:headEnd type="none" w="med" len="med"/>
            <a:tailEnd type="none" w="med" len="med"/>
          </a:ln>
        </p:spPr>
        <p:txBody>
          <a:bodyPr/>
          <a:lstStyle/>
          <a:p>
            <a:pPr>
              <a:lnSpc>
                <a:spcPct val="150000"/>
              </a:lnSpc>
            </a:pPr>
            <a:r>
              <a:rPr sz="3200" b="1" i="1" dirty="0">
                <a:solidFill>
                  <a:srgbClr val="FF0000"/>
                </a:solidFill>
                <a:latin typeface="Times New Roman" pitchFamily="18" charset="0"/>
                <a:cs typeface="Times New Roman" pitchFamily="18" charset="0"/>
                <a:sym typeface="Wingdings" panose="05000000000000000000" pitchFamily="2" charset="2"/>
              </a:rPr>
              <a:t>    </a:t>
            </a:r>
            <a:r>
              <a:rPr sz="3200" b="1" i="1" dirty="0" err="1" smtClean="0">
                <a:solidFill>
                  <a:srgbClr val="FF0000"/>
                </a:solidFill>
                <a:latin typeface="Times New Roman" pitchFamily="18" charset="0"/>
                <a:cs typeface="Times New Roman" pitchFamily="18" charset="0"/>
                <a:sym typeface="Wingdings" panose="05000000000000000000" pitchFamily="2" charset="2"/>
              </a:rPr>
              <a:t>Miêu</a:t>
            </a:r>
            <a:r>
              <a:rPr sz="3200" b="1" i="1" dirty="0" smtClean="0">
                <a:solidFill>
                  <a:srgbClr val="FF0000"/>
                </a:solidFill>
                <a:latin typeface="Times New Roman" pitchFamily="18" charset="0"/>
                <a:cs typeface="Times New Roman" pitchFamily="18" charset="0"/>
                <a:sym typeface="Wingdings" panose="05000000000000000000" pitchFamily="2" charset="2"/>
              </a:rPr>
              <a:t> </a:t>
            </a:r>
            <a:r>
              <a:rPr sz="3200" b="1" i="1" dirty="0">
                <a:solidFill>
                  <a:srgbClr val="FF0000"/>
                </a:solidFill>
                <a:latin typeface="Times New Roman" pitchFamily="18" charset="0"/>
                <a:cs typeface="Times New Roman" pitchFamily="18" charset="0"/>
                <a:sym typeface="Wingdings" panose="05000000000000000000" pitchFamily="2" charset="2"/>
              </a:rPr>
              <a:t>tả nội tâm có tác dụng như thế nào đối với việc khắc họa nhân vật trong văn bản tự sự?</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8"/>
          <p:cNvSpPr/>
          <p:nvPr/>
        </p:nvSpPr>
        <p:spPr>
          <a:xfrm>
            <a:off x="205739" y="91623"/>
            <a:ext cx="9538761" cy="2862322"/>
          </a:xfrm>
          <a:prstGeom prst="rect">
            <a:avLst/>
          </a:prstGeom>
          <a:noFill/>
          <a:ln w="9525">
            <a:noFill/>
          </a:ln>
        </p:spPr>
        <p:txBody>
          <a:bodyPr wrap="square" anchor="ctr" anchorCtr="0">
            <a:spAutoFit/>
          </a:bodyPr>
          <a:lstStyle/>
          <a:p>
            <a:r>
              <a:rPr sz="3600" dirty="0">
                <a:solidFill>
                  <a:srgbClr val="FF0000"/>
                </a:solidFill>
                <a:latin typeface="Times New Roman" pitchFamily="18" charset="0"/>
                <a:cs typeface="Times New Roman" pitchFamily="18" charset="0"/>
                <a:sym typeface="Wingdings" panose="05000000000000000000" pitchFamily="2" charset="2"/>
              </a:rPr>
              <a:t>a.</a:t>
            </a:r>
            <a:r>
              <a:rPr sz="3600" dirty="0">
                <a:solidFill>
                  <a:srgbClr val="FF0000"/>
                </a:solidFill>
                <a:latin typeface="Times New Roman" pitchFamily="18" charset="0"/>
                <a:cs typeface="Times New Roman" pitchFamily="18" charset="0"/>
              </a:rPr>
              <a:t> </a:t>
            </a:r>
            <a:r>
              <a:rPr sz="3600" u="sng" dirty="0">
                <a:solidFill>
                  <a:srgbClr val="FF0000"/>
                </a:solidFill>
                <a:latin typeface="Times New Roman" pitchFamily="18" charset="0"/>
                <a:cs typeface="Times New Roman" pitchFamily="18" charset="0"/>
                <a:sym typeface="Wingdings" panose="05000000000000000000" pitchFamily="2" charset="2"/>
              </a:rPr>
              <a:t>Tả cảnh:</a:t>
            </a:r>
            <a:r>
              <a:rPr sz="3600" dirty="0">
                <a:solidFill>
                  <a:srgbClr val="FF0000"/>
                </a:solidFill>
                <a:latin typeface="Times New Roman" pitchFamily="18" charset="0"/>
                <a:cs typeface="Times New Roman" pitchFamily="18" charset="0"/>
                <a:sym typeface="Wingdings" panose="05000000000000000000" pitchFamily="2" charset="2"/>
              </a:rPr>
              <a:t> </a:t>
            </a:r>
            <a:r>
              <a:rPr sz="3600" dirty="0">
                <a:solidFill>
                  <a:srgbClr val="006600"/>
                </a:solidFill>
                <a:latin typeface="Times New Roman" pitchFamily="18" charset="0"/>
                <a:cs typeface="Times New Roman" pitchFamily="18" charset="0"/>
                <a:sym typeface="Wingdings" panose="05000000000000000000" pitchFamily="2" charset="2"/>
              </a:rPr>
              <a:t>6 câu đầu và  8 câu cuối</a:t>
            </a:r>
          </a:p>
          <a:p>
            <a:r>
              <a:rPr sz="3600" dirty="0">
                <a:latin typeface="Times New Roman" pitchFamily="18" charset="0"/>
                <a:cs typeface="Times New Roman" pitchFamily="18" charset="0"/>
                <a:sym typeface="Wingdings" panose="05000000000000000000" pitchFamily="2" charset="2"/>
              </a:rPr>
              <a:t>       “</a:t>
            </a:r>
            <a:r>
              <a:rPr sz="3600" i="1" dirty="0">
                <a:latin typeface="Times New Roman" pitchFamily="18" charset="0"/>
                <a:cs typeface="Times New Roman" pitchFamily="18" charset="0"/>
                <a:sym typeface="Wingdings" panose="05000000000000000000" pitchFamily="2" charset="2"/>
              </a:rPr>
              <a:t>Trước lầu … tấm lòng”.</a:t>
            </a:r>
            <a:endParaRPr sz="3600" dirty="0">
              <a:latin typeface="Times New Roman" pitchFamily="18" charset="0"/>
              <a:cs typeface="Times New Roman" pitchFamily="18" charset="0"/>
              <a:sym typeface="Wingdings" panose="05000000000000000000" pitchFamily="2" charset="2"/>
            </a:endParaRPr>
          </a:p>
          <a:p>
            <a:r>
              <a:rPr sz="3600" dirty="0">
                <a:latin typeface="Times New Roman" pitchFamily="18" charset="0"/>
                <a:cs typeface="Times New Roman" pitchFamily="18" charset="0"/>
                <a:sym typeface="Wingdings" panose="05000000000000000000" pitchFamily="2" charset="2"/>
              </a:rPr>
              <a:t>Và </a:t>
            </a:r>
            <a:r>
              <a:rPr sz="3600" i="1" dirty="0">
                <a:latin typeface="Times New Roman" pitchFamily="18" charset="0"/>
                <a:cs typeface="Times New Roman" pitchFamily="18" charset="0"/>
                <a:sym typeface="Wingdings" panose="05000000000000000000" pitchFamily="2" charset="2"/>
              </a:rPr>
              <a:t>“Buồn trông … ghế ngồi”.</a:t>
            </a:r>
            <a:endParaRPr sz="3600" dirty="0">
              <a:latin typeface="Times New Roman" pitchFamily="18" charset="0"/>
              <a:cs typeface="Times New Roman" pitchFamily="18" charset="0"/>
              <a:sym typeface="Wingdings" panose="05000000000000000000" pitchFamily="2" charset="2"/>
            </a:endParaRPr>
          </a:p>
          <a:p>
            <a:endParaRPr sz="3600" dirty="0">
              <a:latin typeface="Times New Roman" pitchFamily="18" charset="0"/>
              <a:cs typeface="Times New Roman" pitchFamily="18" charset="0"/>
              <a:sym typeface="Wingdings" panose="05000000000000000000" pitchFamily="2" charset="2"/>
            </a:endParaRPr>
          </a:p>
          <a:p>
            <a:endParaRPr sz="3600" i="1" dirty="0">
              <a:solidFill>
                <a:srgbClr val="006600"/>
              </a:solidFill>
              <a:latin typeface="Times New Roman" pitchFamily="18" charset="0"/>
              <a:cs typeface="Times New Roman" pitchFamily="18" charset="0"/>
              <a:sym typeface="Wingdings" panose="05000000000000000000" pitchFamily="2" charset="2"/>
            </a:endParaRPr>
          </a:p>
        </p:txBody>
      </p:sp>
      <p:sp>
        <p:nvSpPr>
          <p:cNvPr id="27653" name="Rectangle 2"/>
          <p:cNvSpPr/>
          <p:nvPr/>
        </p:nvSpPr>
        <p:spPr>
          <a:xfrm>
            <a:off x="266031" y="2906247"/>
            <a:ext cx="7990865" cy="1754326"/>
          </a:xfrm>
          <a:prstGeom prst="rect">
            <a:avLst/>
          </a:prstGeom>
          <a:noFill/>
          <a:ln w="9525">
            <a:noFill/>
          </a:ln>
        </p:spPr>
        <p:txBody>
          <a:bodyPr wrap="square">
            <a:spAutoFit/>
          </a:bodyPr>
          <a:lstStyle/>
          <a:p>
            <a:r>
              <a:rPr sz="3600" dirty="0">
                <a:solidFill>
                  <a:srgbClr val="FF0000"/>
                </a:solidFill>
                <a:latin typeface="Times New Roman" pitchFamily="18" charset="0"/>
                <a:cs typeface="Times New Roman" pitchFamily="18" charset="0"/>
                <a:sym typeface="Wingdings" panose="05000000000000000000" pitchFamily="2" charset="2"/>
              </a:rPr>
              <a:t>b. </a:t>
            </a:r>
            <a:r>
              <a:rPr sz="3600" dirty="0">
                <a:solidFill>
                  <a:srgbClr val="FF0000"/>
                </a:solidFill>
                <a:latin typeface="Times New Roman" pitchFamily="18" charset="0"/>
                <a:cs typeface="Times New Roman" pitchFamily="18" charset="0"/>
              </a:rPr>
              <a:t> </a:t>
            </a:r>
            <a:r>
              <a:rPr sz="3600" u="sng" dirty="0">
                <a:solidFill>
                  <a:srgbClr val="FF0000"/>
                </a:solidFill>
                <a:latin typeface="Times New Roman" pitchFamily="18" charset="0"/>
                <a:cs typeface="Times New Roman" pitchFamily="18" charset="0"/>
                <a:sym typeface="Wingdings" panose="05000000000000000000" pitchFamily="2" charset="2"/>
              </a:rPr>
              <a:t>Miêu tả tâm trạng:</a:t>
            </a:r>
            <a:r>
              <a:rPr sz="3600" dirty="0">
                <a:solidFill>
                  <a:srgbClr val="FF0000"/>
                </a:solidFill>
                <a:latin typeface="Times New Roman" pitchFamily="18" charset="0"/>
                <a:cs typeface="Times New Roman" pitchFamily="18" charset="0"/>
                <a:sym typeface="Wingdings" panose="05000000000000000000" pitchFamily="2" charset="2"/>
              </a:rPr>
              <a:t> </a:t>
            </a:r>
            <a:r>
              <a:rPr sz="3600" dirty="0">
                <a:solidFill>
                  <a:srgbClr val="006600"/>
                </a:solidFill>
                <a:latin typeface="Times New Roman" pitchFamily="18" charset="0"/>
                <a:cs typeface="Times New Roman" pitchFamily="18" charset="0"/>
                <a:sym typeface="Wingdings" panose="05000000000000000000" pitchFamily="2" charset="2"/>
              </a:rPr>
              <a:t>8 câu giữa</a:t>
            </a:r>
          </a:p>
          <a:p>
            <a:r>
              <a:rPr sz="3600" dirty="0">
                <a:latin typeface="Times New Roman" pitchFamily="18" charset="0"/>
                <a:cs typeface="Times New Roman" pitchFamily="18" charset="0"/>
                <a:sym typeface="Wingdings" panose="05000000000000000000" pitchFamily="2" charset="2"/>
              </a:rPr>
              <a:t>“</a:t>
            </a:r>
            <a:r>
              <a:rPr sz="3600" i="1" dirty="0">
                <a:latin typeface="Times New Roman" pitchFamily="18" charset="0"/>
                <a:cs typeface="Times New Roman" pitchFamily="18" charset="0"/>
                <a:sym typeface="Wingdings" panose="05000000000000000000" pitchFamily="2" charset="2"/>
              </a:rPr>
              <a:t>Tưởng người  … vừa người ôm” </a:t>
            </a:r>
            <a:endParaRPr sz="3600" dirty="0">
              <a:latin typeface="Times New Roman" pitchFamily="18" charset="0"/>
              <a:cs typeface="Times New Roman" pitchFamily="18" charset="0"/>
              <a:sym typeface="Wingdings" panose="05000000000000000000" pitchFamily="2" charset="2"/>
            </a:endParaRPr>
          </a:p>
          <a:p>
            <a:endParaRPr sz="3600" i="1" dirty="0">
              <a:solidFill>
                <a:srgbClr val="006600"/>
              </a:solidFill>
              <a:latin typeface="Times New Roman" pitchFamily="18" charset="0"/>
              <a:cs typeface="Times New Roman" pitchFamily="18" charset="0"/>
              <a:sym typeface="Wingdings" panose="05000000000000000000" pitchFamily="2" charset="2"/>
            </a:endParaRPr>
          </a:p>
        </p:txBody>
      </p:sp>
      <p:sp>
        <p:nvSpPr>
          <p:cNvPr id="27655" name="TextBox 3"/>
          <p:cNvSpPr txBox="1"/>
          <p:nvPr/>
        </p:nvSpPr>
        <p:spPr>
          <a:xfrm>
            <a:off x="157462" y="2090908"/>
            <a:ext cx="10446848" cy="646331"/>
          </a:xfrm>
          <a:prstGeom prst="rect">
            <a:avLst/>
          </a:prstGeom>
          <a:noFill/>
          <a:ln w="9525">
            <a:noFill/>
          </a:ln>
        </p:spPr>
        <p:txBody>
          <a:bodyPr wrap="square">
            <a:spAutoFit/>
          </a:bodyPr>
          <a:lstStyle/>
          <a:p>
            <a:r>
              <a:rPr sz="3600" dirty="0">
                <a:solidFill>
                  <a:srgbClr val="FF0000"/>
                </a:solidFill>
                <a:latin typeface="Times New Roman" pitchFamily="18" charset="0"/>
                <a:cs typeface="Times New Roman" pitchFamily="18" charset="0"/>
              </a:rPr>
              <a:t>-&gt;Thấy được tâm trạng bên trong </a:t>
            </a:r>
            <a:r>
              <a:rPr sz="3600" dirty="0" err="1">
                <a:solidFill>
                  <a:srgbClr val="FF0000"/>
                </a:solidFill>
                <a:latin typeface="Times New Roman" pitchFamily="18" charset="0"/>
                <a:cs typeface="Times New Roman" pitchFamily="18" charset="0"/>
              </a:rPr>
              <a:t>của</a:t>
            </a:r>
            <a:r>
              <a:rPr sz="3600" dirty="0">
                <a:solidFill>
                  <a:srgbClr val="FF0000"/>
                </a:solidFill>
                <a:latin typeface="Times New Roman" pitchFamily="18" charset="0"/>
                <a:cs typeface="Times New Roman" pitchFamily="18" charset="0"/>
              </a:rPr>
              <a:t> </a:t>
            </a:r>
            <a:r>
              <a:rPr sz="3600" dirty="0" err="1" smtClean="0">
                <a:solidFill>
                  <a:srgbClr val="FF0000"/>
                </a:solidFill>
                <a:latin typeface="Times New Roman" pitchFamily="18" charset="0"/>
                <a:cs typeface="Times New Roman" pitchFamily="18" charset="0"/>
              </a:rPr>
              <a:t>Kiều</a:t>
            </a:r>
            <a:r>
              <a:rPr lang="en-US" sz="3600" dirty="0" smtClean="0">
                <a:solidFill>
                  <a:srgbClr val="FF0000"/>
                </a:solidFill>
                <a:latin typeface="Times New Roman" pitchFamily="18" charset="0"/>
                <a:cs typeface="Times New Roman" pitchFamily="18" charset="0"/>
              </a:rPr>
              <a:t>.</a:t>
            </a:r>
            <a:endParaRPr sz="3600" dirty="0">
              <a:solidFill>
                <a:srgbClr val="FF0000"/>
              </a:solidFill>
              <a:latin typeface="Times New Roman" pitchFamily="18" charset="0"/>
              <a:cs typeface="Times New Roman" pitchFamily="18" charset="0"/>
            </a:endParaRPr>
          </a:p>
        </p:txBody>
      </p:sp>
      <p:sp>
        <p:nvSpPr>
          <p:cNvPr id="19464" name="TextBox 8"/>
          <p:cNvSpPr txBox="1"/>
          <p:nvPr/>
        </p:nvSpPr>
        <p:spPr>
          <a:xfrm>
            <a:off x="184520" y="4380838"/>
            <a:ext cx="10351544" cy="1200329"/>
          </a:xfrm>
          <a:prstGeom prst="rect">
            <a:avLst/>
          </a:prstGeom>
          <a:noFill/>
          <a:ln w="9525">
            <a:noFill/>
          </a:ln>
        </p:spPr>
        <p:txBody>
          <a:bodyPr wrap="square">
            <a:spAutoFit/>
          </a:bodyPr>
          <a:lstStyle/>
          <a:p>
            <a:r>
              <a:rPr sz="3600" dirty="0">
                <a:solidFill>
                  <a:srgbClr val="FF0000"/>
                </a:solidFill>
                <a:latin typeface="Times New Roman" pitchFamily="18" charset="0"/>
                <a:cs typeface="Times New Roman" pitchFamily="18" charset="0"/>
              </a:rPr>
              <a:t>-&gt;Tác dụng tái hiện lại ý nghĩ, cảm xúc, tâm trạng của nhân vật.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wipe(down)">
                                      <p:cBhvr>
                                        <p:cTn id="7" dur="500"/>
                                        <p:tgtEl>
                                          <p:spTgt spid="2765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7655"/>
                                        </p:tgtEl>
                                        <p:attrNameLst>
                                          <p:attrName>style.visibility</p:attrName>
                                        </p:attrNameLst>
                                      </p:cBhvr>
                                      <p:to>
                                        <p:strVal val="visible"/>
                                      </p:to>
                                    </p:set>
                                    <p:animEffect transition="in" filter="wipe(down)">
                                      <p:cBhvr>
                                        <p:cTn id="10" dur="500"/>
                                        <p:tgtEl>
                                          <p:spTgt spid="2765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27653"/>
                                        </p:tgtEl>
                                        <p:attrNameLst>
                                          <p:attrName>style.visibility</p:attrName>
                                        </p:attrNameLst>
                                      </p:cBhvr>
                                      <p:to>
                                        <p:strVal val="visible"/>
                                      </p:to>
                                    </p:set>
                                    <p:animEffect transition="in" filter="circle(in)">
                                      <p:cBhvr>
                                        <p:cTn id="15" dur="2000"/>
                                        <p:tgtEl>
                                          <p:spTgt spid="27653"/>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9464"/>
                                        </p:tgtEl>
                                        <p:attrNameLst>
                                          <p:attrName>style.visibility</p:attrName>
                                        </p:attrNameLst>
                                      </p:cBhvr>
                                      <p:to>
                                        <p:strVal val="visible"/>
                                      </p:to>
                                    </p:set>
                                    <p:animEffect transition="in" filter="circle(in)">
                                      <p:cBhvr>
                                        <p:cTn id="18" dur="2000"/>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3" grpId="0"/>
      <p:bldP spid="27655" grpId="0"/>
      <p:bldP spid="1946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3"/>
          <p:cNvSpPr/>
          <p:nvPr/>
        </p:nvSpPr>
        <p:spPr>
          <a:xfrm>
            <a:off x="3200400" y="685800"/>
            <a:ext cx="7799696" cy="3793490"/>
          </a:xfrm>
          <a:prstGeom prst="cloudCallout">
            <a:avLst>
              <a:gd name="adj1" fmla="val -59843"/>
              <a:gd name="adj2" fmla="val -13408"/>
            </a:avLst>
          </a:prstGeom>
          <a:solidFill>
            <a:srgbClr val="FFCCCC"/>
          </a:solidFill>
          <a:ln w="9525" cap="flat" cmpd="sng">
            <a:solidFill>
              <a:schemeClr val="tx1"/>
            </a:solidFill>
            <a:prstDash val="solid"/>
            <a:headEnd type="none" w="med" len="med"/>
            <a:tailEnd type="none" w="med" len="med"/>
          </a:ln>
        </p:spPr>
        <p:txBody>
          <a:bodyPr/>
          <a:lstStyle/>
          <a:p>
            <a:pPr>
              <a:lnSpc>
                <a:spcPct val="130000"/>
              </a:lnSpc>
            </a:pPr>
            <a:r>
              <a:rPr sz="3200" b="1" i="1" dirty="0">
                <a:solidFill>
                  <a:srgbClr val="FF0000"/>
                </a:solidFill>
                <a:latin typeface="Times New Roman" pitchFamily="18" charset="0"/>
                <a:cs typeface="Times New Roman" pitchFamily="18" charset="0"/>
              </a:rPr>
              <a:t>Miêu tả tâm trạng Kiều trong đoạn trích</a:t>
            </a:r>
            <a:r>
              <a:rPr lang="en-US" sz="3200" b="1" i="1" dirty="0">
                <a:solidFill>
                  <a:srgbClr val="FF0000"/>
                </a:solidFill>
                <a:latin typeface="Times New Roman" pitchFamily="18" charset="0"/>
                <a:cs typeface="Times New Roman" pitchFamily="18" charset="0"/>
              </a:rPr>
              <a:t> </a:t>
            </a:r>
            <a:r>
              <a:rPr sz="3200" b="1" i="1" dirty="0">
                <a:solidFill>
                  <a:srgbClr val="FF0000"/>
                </a:solidFill>
                <a:latin typeface="Times New Roman" pitchFamily="18" charset="0"/>
                <a:cs typeface="Times New Roman" pitchFamily="18" charset="0"/>
              </a:rPr>
              <a:t>(8 </a:t>
            </a:r>
            <a:r>
              <a:rPr sz="3200" b="1" i="1" dirty="0" err="1" smtClean="0">
                <a:solidFill>
                  <a:srgbClr val="FF0000"/>
                </a:solidFill>
                <a:latin typeface="Times New Roman" pitchFamily="18" charset="0"/>
                <a:cs typeface="Times New Roman" pitchFamily="18" charset="0"/>
              </a:rPr>
              <a:t>câu</a:t>
            </a:r>
            <a:r>
              <a:rPr sz="3200" b="1" i="1" dirty="0" smtClean="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g</a:t>
            </a:r>
            <a:r>
              <a:rPr sz="3200" b="1" i="1" dirty="0" err="1" smtClean="0">
                <a:solidFill>
                  <a:srgbClr val="FF0000"/>
                </a:solidFill>
                <a:latin typeface="Times New Roman" pitchFamily="18" charset="0"/>
                <a:cs typeface="Times New Roman" pitchFamily="18" charset="0"/>
              </a:rPr>
              <a:t>iữa</a:t>
            </a:r>
            <a:r>
              <a:rPr sz="3200" b="1" i="1" dirty="0">
                <a:solidFill>
                  <a:srgbClr val="FF0000"/>
                </a:solidFill>
                <a:latin typeface="Times New Roman" pitchFamily="18" charset="0"/>
                <a:cs typeface="Times New Roman" pitchFamily="18" charset="0"/>
              </a:rPr>
              <a:t>) là </a:t>
            </a:r>
            <a:r>
              <a:rPr sz="3200" b="1" i="1" u="sng" dirty="0">
                <a:solidFill>
                  <a:srgbClr val="FF0000"/>
                </a:solidFill>
                <a:latin typeface="Times New Roman" pitchFamily="18" charset="0"/>
                <a:cs typeface="Times New Roman" pitchFamily="18" charset="0"/>
              </a:rPr>
              <a:t>miêu tả trực tiếp hay gián tiếp</a:t>
            </a:r>
            <a:r>
              <a:rPr sz="3200" b="1" i="1" dirty="0">
                <a:solidFill>
                  <a:srgbClr val="FF0000"/>
                </a:solidFill>
                <a:latin typeface="Times New Roman" pitchFamily="18" charset="0"/>
                <a:cs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grpId="0" nodeType="clickEffect">
                                  <p:stCondLst>
                                    <p:cond delay="0"/>
                                  </p:stCondLst>
                                  <p:childTnLst>
                                    <p:animEffect transition="out" filter="diamond(in)">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p:nvPr/>
        </p:nvSpPr>
        <p:spPr>
          <a:xfrm>
            <a:off x="94901" y="33330"/>
            <a:ext cx="9240168" cy="1754326"/>
          </a:xfrm>
          <a:prstGeom prst="rect">
            <a:avLst/>
          </a:prstGeom>
          <a:noFill/>
          <a:ln w="9525">
            <a:noFill/>
          </a:ln>
        </p:spPr>
        <p:txBody>
          <a:bodyPr wrap="square" anchor="ctr" anchorCtr="0">
            <a:spAutoFit/>
          </a:bodyPr>
          <a:lstStyle/>
          <a:p>
            <a:r>
              <a:rPr sz="3600" dirty="0">
                <a:solidFill>
                  <a:srgbClr val="FF0000"/>
                </a:solidFill>
                <a:latin typeface="Times New Roman" pitchFamily="18" charset="0"/>
                <a:cs typeface="Times New Roman" pitchFamily="18" charset="0"/>
                <a:sym typeface="Wingdings" panose="05000000000000000000" pitchFamily="2" charset="2"/>
              </a:rPr>
              <a:t>a.</a:t>
            </a:r>
            <a:r>
              <a:rPr sz="3600" dirty="0">
                <a:solidFill>
                  <a:srgbClr val="FF0000"/>
                </a:solidFill>
                <a:latin typeface="Times New Roman" pitchFamily="18" charset="0"/>
                <a:cs typeface="Times New Roman" pitchFamily="18" charset="0"/>
              </a:rPr>
              <a:t> </a:t>
            </a:r>
            <a:r>
              <a:rPr sz="3600" u="sng" dirty="0">
                <a:solidFill>
                  <a:srgbClr val="FF0000"/>
                </a:solidFill>
                <a:latin typeface="Times New Roman" pitchFamily="18" charset="0"/>
                <a:cs typeface="Times New Roman" pitchFamily="18" charset="0"/>
                <a:sym typeface="Wingdings" panose="05000000000000000000" pitchFamily="2" charset="2"/>
              </a:rPr>
              <a:t>Tả cảnh:</a:t>
            </a:r>
            <a:r>
              <a:rPr sz="3600" dirty="0">
                <a:solidFill>
                  <a:srgbClr val="FF0000"/>
                </a:solidFill>
                <a:latin typeface="Times New Roman" pitchFamily="18" charset="0"/>
                <a:cs typeface="Times New Roman" pitchFamily="18" charset="0"/>
                <a:sym typeface="Wingdings" panose="05000000000000000000" pitchFamily="2" charset="2"/>
              </a:rPr>
              <a:t> </a:t>
            </a:r>
            <a:r>
              <a:rPr sz="3600" dirty="0">
                <a:solidFill>
                  <a:srgbClr val="006600"/>
                </a:solidFill>
                <a:latin typeface="Times New Roman" pitchFamily="18" charset="0"/>
                <a:cs typeface="Times New Roman" pitchFamily="18" charset="0"/>
                <a:sym typeface="Wingdings" panose="05000000000000000000" pitchFamily="2" charset="2"/>
              </a:rPr>
              <a:t>6 câu đầu và  8 câu cuối</a:t>
            </a:r>
          </a:p>
          <a:p>
            <a:r>
              <a:rPr sz="3600" dirty="0">
                <a:latin typeface="Times New Roman" pitchFamily="18" charset="0"/>
                <a:cs typeface="Times New Roman" pitchFamily="18" charset="0"/>
                <a:sym typeface="Wingdings" panose="05000000000000000000" pitchFamily="2" charset="2"/>
              </a:rPr>
              <a:t>“</a:t>
            </a:r>
            <a:r>
              <a:rPr sz="3600" i="1" dirty="0">
                <a:latin typeface="Times New Roman" pitchFamily="18" charset="0"/>
                <a:cs typeface="Times New Roman" pitchFamily="18" charset="0"/>
                <a:sym typeface="Wingdings" panose="05000000000000000000" pitchFamily="2" charset="2"/>
              </a:rPr>
              <a:t>Trước lầu Ngưng Bích … bụi hồng dặm kia”.</a:t>
            </a:r>
            <a:endParaRPr sz="3600" dirty="0">
              <a:latin typeface="Times New Roman" pitchFamily="18" charset="0"/>
              <a:cs typeface="Times New Roman" pitchFamily="18" charset="0"/>
              <a:sym typeface="Wingdings" panose="05000000000000000000" pitchFamily="2" charset="2"/>
            </a:endParaRPr>
          </a:p>
          <a:p>
            <a:r>
              <a:rPr sz="3600" dirty="0">
                <a:latin typeface="Times New Roman" pitchFamily="18" charset="0"/>
                <a:cs typeface="Times New Roman" pitchFamily="18" charset="0"/>
                <a:sym typeface="Wingdings" panose="05000000000000000000" pitchFamily="2" charset="2"/>
              </a:rPr>
              <a:t>Và “</a:t>
            </a:r>
            <a:r>
              <a:rPr sz="3600" i="1" dirty="0">
                <a:latin typeface="Times New Roman" pitchFamily="18" charset="0"/>
                <a:cs typeface="Times New Roman" pitchFamily="18" charset="0"/>
                <a:sym typeface="Wingdings" panose="05000000000000000000" pitchFamily="2" charset="2"/>
              </a:rPr>
              <a:t>Tưởng người  … vừa người ôm” </a:t>
            </a:r>
            <a:endParaRPr sz="3600" dirty="0">
              <a:latin typeface="Times New Roman" pitchFamily="18" charset="0"/>
              <a:cs typeface="Times New Roman" pitchFamily="18" charset="0"/>
              <a:sym typeface="Wingdings" panose="05000000000000000000" pitchFamily="2" charset="2"/>
            </a:endParaRPr>
          </a:p>
        </p:txBody>
      </p:sp>
      <p:sp>
        <p:nvSpPr>
          <p:cNvPr id="29701" name="Rectangle 2"/>
          <p:cNvSpPr/>
          <p:nvPr/>
        </p:nvSpPr>
        <p:spPr>
          <a:xfrm>
            <a:off x="212763" y="3291016"/>
            <a:ext cx="9804693" cy="1754326"/>
          </a:xfrm>
          <a:prstGeom prst="rect">
            <a:avLst/>
          </a:prstGeom>
          <a:noFill/>
          <a:ln w="9525">
            <a:noFill/>
          </a:ln>
        </p:spPr>
        <p:txBody>
          <a:bodyPr wrap="square">
            <a:spAutoFit/>
          </a:bodyPr>
          <a:lstStyle/>
          <a:p>
            <a:r>
              <a:rPr sz="3600" dirty="0">
                <a:solidFill>
                  <a:srgbClr val="FF0000"/>
                </a:solidFill>
                <a:latin typeface="Times New Roman" pitchFamily="18" charset="0"/>
                <a:cs typeface="Times New Roman" pitchFamily="18" charset="0"/>
                <a:sym typeface="Wingdings" panose="05000000000000000000" pitchFamily="2" charset="2"/>
              </a:rPr>
              <a:t>b. </a:t>
            </a:r>
            <a:r>
              <a:rPr sz="3600" dirty="0">
                <a:solidFill>
                  <a:srgbClr val="FF0000"/>
                </a:solidFill>
                <a:latin typeface="Times New Roman" pitchFamily="18" charset="0"/>
                <a:cs typeface="Times New Roman" pitchFamily="18" charset="0"/>
              </a:rPr>
              <a:t> </a:t>
            </a:r>
            <a:r>
              <a:rPr sz="3600" u="sng" dirty="0">
                <a:solidFill>
                  <a:srgbClr val="FF0000"/>
                </a:solidFill>
                <a:latin typeface="Times New Roman" pitchFamily="18" charset="0"/>
                <a:cs typeface="Times New Roman" pitchFamily="18" charset="0"/>
                <a:sym typeface="Wingdings" panose="05000000000000000000" pitchFamily="2" charset="2"/>
              </a:rPr>
              <a:t>Miêu tả tâm trạng:</a:t>
            </a:r>
            <a:r>
              <a:rPr sz="3600" dirty="0">
                <a:solidFill>
                  <a:srgbClr val="FF0000"/>
                </a:solidFill>
                <a:latin typeface="Times New Roman" pitchFamily="18" charset="0"/>
                <a:cs typeface="Times New Roman" pitchFamily="18" charset="0"/>
                <a:sym typeface="Wingdings" panose="05000000000000000000" pitchFamily="2" charset="2"/>
              </a:rPr>
              <a:t> </a:t>
            </a:r>
            <a:r>
              <a:rPr sz="3600" dirty="0">
                <a:solidFill>
                  <a:srgbClr val="006600"/>
                </a:solidFill>
                <a:latin typeface="Times New Roman" pitchFamily="18" charset="0"/>
                <a:cs typeface="Times New Roman" pitchFamily="18" charset="0"/>
                <a:sym typeface="Wingdings" panose="05000000000000000000" pitchFamily="2" charset="2"/>
              </a:rPr>
              <a:t>8 câu giữa</a:t>
            </a:r>
          </a:p>
          <a:p>
            <a:r>
              <a:rPr sz="3600" i="1" dirty="0">
                <a:latin typeface="Times New Roman" pitchFamily="18" charset="0"/>
                <a:cs typeface="Times New Roman" pitchFamily="18" charset="0"/>
                <a:sym typeface="Wingdings" panose="05000000000000000000" pitchFamily="2" charset="2"/>
              </a:rPr>
              <a:t>“Buồn trông cửa bể … kêu quanh ghế ngồi”.</a:t>
            </a:r>
            <a:endParaRPr sz="3600" dirty="0">
              <a:latin typeface="Times New Roman" pitchFamily="18" charset="0"/>
              <a:cs typeface="Times New Roman" pitchFamily="18" charset="0"/>
              <a:sym typeface="Wingdings" panose="05000000000000000000" pitchFamily="2" charset="2"/>
            </a:endParaRPr>
          </a:p>
          <a:p>
            <a:endParaRPr sz="3600" i="1" dirty="0">
              <a:solidFill>
                <a:srgbClr val="006600"/>
              </a:solidFill>
              <a:latin typeface="Times New Roman" pitchFamily="18" charset="0"/>
              <a:cs typeface="Times New Roman" pitchFamily="18" charset="0"/>
              <a:sym typeface="Wingdings" panose="05000000000000000000" pitchFamily="2" charset="2"/>
            </a:endParaRPr>
          </a:p>
        </p:txBody>
      </p:sp>
      <p:sp>
        <p:nvSpPr>
          <p:cNvPr id="29703" name="TextBox 3"/>
          <p:cNvSpPr txBox="1"/>
          <p:nvPr/>
        </p:nvSpPr>
        <p:spPr>
          <a:xfrm>
            <a:off x="62229" y="1889694"/>
            <a:ext cx="8590451" cy="646331"/>
          </a:xfrm>
          <a:prstGeom prst="rect">
            <a:avLst/>
          </a:prstGeom>
          <a:noFill/>
          <a:ln w="9525">
            <a:noFill/>
          </a:ln>
        </p:spPr>
        <p:txBody>
          <a:bodyPr wrap="square">
            <a:spAutoFit/>
          </a:bodyPr>
          <a:lstStyle/>
          <a:p>
            <a:r>
              <a:rPr sz="3600" dirty="0">
                <a:solidFill>
                  <a:srgbClr val="FF0000"/>
                </a:solidFill>
                <a:latin typeface="Times New Roman" pitchFamily="18" charset="0"/>
                <a:cs typeface="Times New Roman" pitchFamily="18" charset="0"/>
              </a:rPr>
              <a:t>-&gt;Thấy được tâm trạng bên trong của Kiều</a:t>
            </a:r>
          </a:p>
        </p:txBody>
      </p:sp>
      <p:sp>
        <p:nvSpPr>
          <p:cNvPr id="29704" name="TextBox 8"/>
          <p:cNvSpPr txBox="1"/>
          <p:nvPr/>
        </p:nvSpPr>
        <p:spPr>
          <a:xfrm>
            <a:off x="259303" y="4568009"/>
            <a:ext cx="10331355" cy="646331"/>
          </a:xfrm>
          <a:prstGeom prst="rect">
            <a:avLst/>
          </a:prstGeom>
          <a:noFill/>
          <a:ln w="9525">
            <a:noFill/>
          </a:ln>
        </p:spPr>
        <p:txBody>
          <a:bodyPr wrap="square">
            <a:spAutoFit/>
          </a:bodyPr>
          <a:lstStyle/>
          <a:p>
            <a:r>
              <a:rPr sz="3600" dirty="0">
                <a:solidFill>
                  <a:srgbClr val="FF0000"/>
                </a:solidFill>
                <a:latin typeface="Times New Roman" pitchFamily="18" charset="0"/>
                <a:cs typeface="Times New Roman" pitchFamily="18" charset="0"/>
              </a:rPr>
              <a:t>-&gt;Tái hiện lại ý nghĩ, cảm xúc, tâm trạng của nhân vật.</a:t>
            </a:r>
          </a:p>
        </p:txBody>
      </p:sp>
      <p:sp>
        <p:nvSpPr>
          <p:cNvPr id="21513" name="TextBox 9"/>
          <p:cNvSpPr txBox="1"/>
          <p:nvPr/>
        </p:nvSpPr>
        <p:spPr>
          <a:xfrm>
            <a:off x="389821" y="5410200"/>
            <a:ext cx="5915445" cy="646331"/>
          </a:xfrm>
          <a:prstGeom prst="rect">
            <a:avLst/>
          </a:prstGeom>
          <a:noFill/>
          <a:ln w="9525">
            <a:noFill/>
          </a:ln>
        </p:spPr>
        <p:txBody>
          <a:bodyPr wrap="square">
            <a:spAutoFit/>
          </a:bodyPr>
          <a:lstStyle/>
          <a:p>
            <a:r>
              <a:rPr sz="3600" dirty="0" smtClean="0">
                <a:solidFill>
                  <a:srgbClr val="FF0000"/>
                </a:solidFill>
                <a:latin typeface="Times New Roman" pitchFamily="18" charset="0"/>
                <a:cs typeface="Times New Roman" pitchFamily="18" charset="0"/>
              </a:rPr>
              <a:t>=&gt; </a:t>
            </a:r>
            <a:r>
              <a:rPr sz="3600" dirty="0" err="1" smtClean="0">
                <a:solidFill>
                  <a:srgbClr val="FF0000"/>
                </a:solidFill>
                <a:latin typeface="Times New Roman" pitchFamily="18" charset="0"/>
                <a:cs typeface="Times New Roman" pitchFamily="18" charset="0"/>
              </a:rPr>
              <a:t>Miêu</a:t>
            </a:r>
            <a:r>
              <a:rPr sz="3600" dirty="0" smtClean="0">
                <a:solidFill>
                  <a:srgbClr val="FF0000"/>
                </a:solidFill>
                <a:latin typeface="Times New Roman" pitchFamily="18" charset="0"/>
                <a:cs typeface="Times New Roman" pitchFamily="18" charset="0"/>
              </a:rPr>
              <a:t> </a:t>
            </a:r>
            <a:r>
              <a:rPr sz="3600" dirty="0">
                <a:solidFill>
                  <a:srgbClr val="FF0000"/>
                </a:solidFill>
                <a:latin typeface="Times New Roman" pitchFamily="18" charset="0"/>
                <a:cs typeface="Times New Roman" pitchFamily="18" charset="0"/>
              </a:rPr>
              <a:t>tả nội tâm trực tiếp.</a:t>
            </a:r>
          </a:p>
        </p:txBody>
      </p:sp>
      <p:sp>
        <p:nvSpPr>
          <p:cNvPr id="3" name="TextBox 2"/>
          <p:cNvSpPr txBox="1"/>
          <p:nvPr/>
        </p:nvSpPr>
        <p:spPr>
          <a:xfrm>
            <a:off x="143483" y="2679697"/>
            <a:ext cx="5524500" cy="646331"/>
          </a:xfrm>
          <a:prstGeom prst="rect">
            <a:avLst/>
          </a:prstGeom>
          <a:noFill/>
          <a:ln w="9525">
            <a:noFill/>
          </a:ln>
        </p:spPr>
        <p:txBody>
          <a:bodyPr wrap="square">
            <a:spAutoFit/>
          </a:bodyPr>
          <a:lstStyle/>
          <a:p>
            <a:r>
              <a:rPr sz="3600" dirty="0">
                <a:solidFill>
                  <a:srgbClr val="FF0000"/>
                </a:solidFill>
                <a:latin typeface="Times New Roman" pitchFamily="18" charset="0"/>
                <a:cs typeface="Times New Roman" pitchFamily="18" charset="0"/>
              </a:rPr>
              <a:t>=&gt;Miêu tả nội tâm gián tiếp</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wheel(1)">
                                      <p:cBhvr>
                                        <p:cTn id="7" dur="2000"/>
                                        <p:tgtEl>
                                          <p:spTgt spid="29698"/>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9703"/>
                                        </p:tgtEl>
                                        <p:attrNameLst>
                                          <p:attrName>style.visibility</p:attrName>
                                        </p:attrNameLst>
                                      </p:cBhvr>
                                      <p:to>
                                        <p:strVal val="visible"/>
                                      </p:to>
                                    </p:set>
                                    <p:animEffect transition="in" filter="wheel(1)">
                                      <p:cBhvr>
                                        <p:cTn id="10" dur="2000"/>
                                        <p:tgtEl>
                                          <p:spTgt spid="29703"/>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heel(1)">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29701"/>
                                        </p:tgtEl>
                                        <p:attrNameLst>
                                          <p:attrName>style.visibility</p:attrName>
                                        </p:attrNameLst>
                                      </p:cBhvr>
                                      <p:to>
                                        <p:strVal val="visible"/>
                                      </p:to>
                                    </p:set>
                                    <p:animEffect transition="in" filter="wheel(1)">
                                      <p:cBhvr>
                                        <p:cTn id="18" dur="2000"/>
                                        <p:tgtEl>
                                          <p:spTgt spid="29701"/>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29704"/>
                                        </p:tgtEl>
                                        <p:attrNameLst>
                                          <p:attrName>style.visibility</p:attrName>
                                        </p:attrNameLst>
                                      </p:cBhvr>
                                      <p:to>
                                        <p:strVal val="visible"/>
                                      </p:to>
                                    </p:set>
                                    <p:animEffect transition="in" filter="wheel(1)">
                                      <p:cBhvr>
                                        <p:cTn id="21" dur="2000"/>
                                        <p:tgtEl>
                                          <p:spTgt spid="29704"/>
                                        </p:tgtEl>
                                      </p:cBhvr>
                                    </p:animEffect>
                                  </p:childTnLst>
                                </p:cTn>
                              </p:par>
                              <p:par>
                                <p:cTn id="22" presetID="21" presetClass="entr" presetSubtype="1" fill="hold" grpId="0" nodeType="withEffect">
                                  <p:stCondLst>
                                    <p:cond delay="0"/>
                                  </p:stCondLst>
                                  <p:childTnLst>
                                    <p:set>
                                      <p:cBhvr>
                                        <p:cTn id="23" dur="1" fill="hold">
                                          <p:stCondLst>
                                            <p:cond delay="0"/>
                                          </p:stCondLst>
                                        </p:cTn>
                                        <p:tgtEl>
                                          <p:spTgt spid="21513"/>
                                        </p:tgtEl>
                                        <p:attrNameLst>
                                          <p:attrName>style.visibility</p:attrName>
                                        </p:attrNameLst>
                                      </p:cBhvr>
                                      <p:to>
                                        <p:strVal val="visible"/>
                                      </p:to>
                                    </p:set>
                                    <p:animEffect transition="in" filter="wheel(1)">
                                      <p:cBhvr>
                                        <p:cTn id="24" dur="2000"/>
                                        <p:tgtEl>
                                          <p:spTgt spid="21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701" grpId="0"/>
      <p:bldP spid="29703" grpId="0"/>
      <p:bldP spid="29704" grpId="0"/>
      <p:bldP spid="21513"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7827" name="Group 19"/>
          <p:cNvGraphicFramePr>
            <a:graphicFrameLocks noGrp="1"/>
          </p:cNvGraphicFramePr>
          <p:nvPr>
            <p:ph idx="1"/>
            <p:extLst>
              <p:ext uri="{D42A27DB-BD31-4B8C-83A1-F6EECF244321}">
                <p14:modId xmlns:p14="http://schemas.microsoft.com/office/powerpoint/2010/main" val="3499748713"/>
              </p:ext>
            </p:extLst>
          </p:nvPr>
        </p:nvGraphicFramePr>
        <p:xfrm>
          <a:off x="222885" y="314228"/>
          <a:ext cx="11686540" cy="3944038"/>
        </p:xfrm>
        <a:graphic>
          <a:graphicData uri="http://schemas.openxmlformats.org/drawingml/2006/table">
            <a:tbl>
              <a:tblPr/>
              <a:tblGrid>
                <a:gridCol w="11686540"/>
              </a:tblGrid>
              <a:tr h="2857500">
                <a:tc>
                  <a:txBody>
                    <a:bodyPr/>
                    <a:lstStyle/>
                    <a:p>
                      <a:pPr marL="0" marR="0" lvl="0" indent="0" algn="l" defTabSz="914400" rtl="0" eaLnBrk="0" fontAlgn="base" latinLnBrk="0" hangingPunct="0">
                        <a:lnSpc>
                          <a:spcPct val="150000"/>
                        </a:lnSpc>
                        <a:spcBef>
                          <a:spcPct val="20000"/>
                        </a:spcBef>
                        <a:spcAft>
                          <a:spcPct val="0"/>
                        </a:spcAft>
                        <a:buClrTx/>
                        <a:buSzTx/>
                        <a:buFontTx/>
                        <a:buNone/>
                      </a:pP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Ví</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dụ</a:t>
                      </a:r>
                      <a:r>
                        <a:rPr kumimoji="0" lang="en-US" sz="3200" b="0" u="none" strike="noStrike" cap="none" normalizeH="0" baseline="0" dirty="0" smtClean="0">
                          <a:ln>
                            <a:noFill/>
                          </a:ln>
                          <a:solidFill>
                            <a:srgbClr val="006600"/>
                          </a:solidFill>
                          <a:effectLst/>
                          <a:latin typeface="Times New Roman" panose="02020603050405020304" pitchFamily="18" charset="0"/>
                        </a:rPr>
                        <a:t> 2: </a:t>
                      </a:r>
                    </a:p>
                    <a:p>
                      <a:pPr marL="0" marR="0" lvl="0" indent="0" algn="l" defTabSz="914400" rtl="0" eaLnBrk="0" fontAlgn="base" latinLnBrk="0" hangingPunct="0">
                        <a:lnSpc>
                          <a:spcPct val="150000"/>
                        </a:lnSpc>
                        <a:spcBef>
                          <a:spcPct val="20000"/>
                        </a:spcBef>
                        <a:spcAft>
                          <a:spcPct val="0"/>
                        </a:spcAft>
                        <a:buClrTx/>
                        <a:buSzTx/>
                        <a:buFontTx/>
                        <a:buNone/>
                      </a:pP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Mặt</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lão</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đột</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nhiên</a:t>
                      </a:r>
                      <a:r>
                        <a:rPr kumimoji="0" lang="en-US" sz="3200" b="0" u="none" strike="noStrike" cap="none" normalizeH="0" baseline="0" dirty="0" smtClean="0">
                          <a:ln>
                            <a:noFill/>
                          </a:ln>
                          <a:solidFill>
                            <a:srgbClr val="006600"/>
                          </a:solidFill>
                          <a:effectLst/>
                          <a:latin typeface="Times New Roman" panose="02020603050405020304" pitchFamily="18" charset="0"/>
                        </a:rPr>
                        <a:t> co </a:t>
                      </a:r>
                      <a:r>
                        <a:rPr kumimoji="0" lang="en-US" sz="3200" b="0" u="none" strike="noStrike" cap="none" normalizeH="0" baseline="0" dirty="0" err="1" smtClean="0">
                          <a:ln>
                            <a:noFill/>
                          </a:ln>
                          <a:solidFill>
                            <a:srgbClr val="006600"/>
                          </a:solidFill>
                          <a:effectLst/>
                          <a:latin typeface="Times New Roman" panose="02020603050405020304" pitchFamily="18" charset="0"/>
                        </a:rPr>
                        <a:t>rúm</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lại</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Những</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vết</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nhăn</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xô</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lại</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với</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nhau</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ép</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cho</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nước</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mắt</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chảy</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ra.</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Cái</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đầu</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lão</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ngoẹo</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về</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một</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bên</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và</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cái</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miệng</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móm</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mém</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của</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lão</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mếu</a:t>
                      </a:r>
                      <a:r>
                        <a:rPr kumimoji="0" lang="en-US" sz="3200" b="0" u="none" strike="noStrike" cap="none" normalizeH="0" baseline="0" dirty="0" smtClean="0">
                          <a:ln>
                            <a:noFill/>
                          </a:ln>
                          <a:solidFill>
                            <a:srgbClr val="006600"/>
                          </a:solidFill>
                          <a:effectLst/>
                          <a:latin typeface="Times New Roman" panose="02020603050405020304" pitchFamily="18" charset="0"/>
                        </a:rPr>
                        <a:t> </a:t>
                      </a:r>
                      <a:r>
                        <a:rPr kumimoji="0" lang="en-US" sz="3200" b="0" u="none" strike="noStrike" cap="none" normalizeH="0" baseline="0" dirty="0" err="1" smtClean="0">
                          <a:ln>
                            <a:noFill/>
                          </a:ln>
                          <a:solidFill>
                            <a:srgbClr val="006600"/>
                          </a:solidFill>
                          <a:effectLst/>
                          <a:latin typeface="Times New Roman" panose="02020603050405020304" pitchFamily="18" charset="0"/>
                        </a:rPr>
                        <a:t>như</a:t>
                      </a:r>
                      <a:r>
                        <a:rPr kumimoji="0" lang="en-US" sz="3200" b="0" u="none" strike="noStrike" cap="none" normalizeH="0" baseline="0" dirty="0" smtClean="0">
                          <a:ln>
                            <a:noFill/>
                          </a:ln>
                          <a:solidFill>
                            <a:srgbClr val="006600"/>
                          </a:solidFill>
                          <a:effectLst/>
                          <a:latin typeface="Times New Roman" panose="02020603050405020304" pitchFamily="18" charset="0"/>
                        </a:rPr>
                        <a:t> con </a:t>
                      </a:r>
                      <a:r>
                        <a:rPr kumimoji="0" lang="en-US" sz="3200" b="0" u="none" strike="noStrike" cap="none" normalizeH="0" baseline="0" dirty="0" err="1" smtClean="0">
                          <a:ln>
                            <a:noFill/>
                          </a:ln>
                          <a:solidFill>
                            <a:srgbClr val="006600"/>
                          </a:solidFill>
                          <a:effectLst/>
                          <a:latin typeface="Times New Roman" panose="02020603050405020304" pitchFamily="18" charset="0"/>
                        </a:rPr>
                        <a:t>nít</a:t>
                      </a:r>
                      <a:r>
                        <a:rPr kumimoji="0" lang="en-US" sz="3200" b="0" u="none" strike="noStrike" cap="none" normalizeH="0" baseline="0" dirty="0" smtClean="0">
                          <a:ln>
                            <a:noFill/>
                          </a:ln>
                          <a:solidFill>
                            <a:srgbClr val="006600"/>
                          </a:solidFill>
                          <a:effectLst/>
                          <a:latin typeface="Times New Roman" panose="02020603050405020304" pitchFamily="18" charset="0"/>
                        </a:rPr>
                        <a:t>.</a:t>
                      </a:r>
                    </a:p>
                    <a:p>
                      <a:pPr marL="0" marR="0" lvl="0" indent="0" algn="r" defTabSz="914400" rtl="0" eaLnBrk="0" fontAlgn="base" latinLnBrk="0" hangingPunct="0">
                        <a:lnSpc>
                          <a:spcPct val="150000"/>
                        </a:lnSpc>
                        <a:spcBef>
                          <a:spcPct val="20000"/>
                        </a:spcBef>
                        <a:spcAft>
                          <a:spcPct val="0"/>
                        </a:spcAft>
                        <a:buClrTx/>
                        <a:buSzTx/>
                        <a:buFontTx/>
                        <a:buNone/>
                      </a:pPr>
                      <a:r>
                        <a:rPr kumimoji="0" lang="en-US" sz="3200" b="0" u="none" strike="noStrike" cap="none" normalizeH="0" baseline="0" dirty="0" smtClean="0">
                          <a:ln>
                            <a:noFill/>
                          </a:ln>
                          <a:solidFill>
                            <a:srgbClr val="006600"/>
                          </a:solidFill>
                          <a:effectLst/>
                          <a:latin typeface="Times New Roman" panose="02020603050405020304" pitchFamily="18" charset="0"/>
                        </a:rPr>
                        <a:t>(Nam Cao – </a:t>
                      </a:r>
                      <a:r>
                        <a:rPr kumimoji="0" lang="en-US" sz="3200" b="0" i="1" u="none" strike="noStrike" cap="none" normalizeH="0" baseline="0" dirty="0" err="1" smtClean="0">
                          <a:ln>
                            <a:noFill/>
                          </a:ln>
                          <a:solidFill>
                            <a:srgbClr val="006600"/>
                          </a:solidFill>
                          <a:effectLst/>
                          <a:latin typeface="Times New Roman" panose="02020603050405020304" pitchFamily="18" charset="0"/>
                        </a:rPr>
                        <a:t>Lão</a:t>
                      </a:r>
                      <a:r>
                        <a:rPr kumimoji="0" lang="en-US" sz="3200" b="0" i="1" u="none" strike="noStrike" cap="none" normalizeH="0" baseline="0" dirty="0" smtClean="0">
                          <a:ln>
                            <a:noFill/>
                          </a:ln>
                          <a:solidFill>
                            <a:srgbClr val="006600"/>
                          </a:solidFill>
                          <a:effectLst/>
                          <a:latin typeface="Times New Roman" panose="02020603050405020304" pitchFamily="18" charset="0"/>
                        </a:rPr>
                        <a:t> </a:t>
                      </a:r>
                      <a:r>
                        <a:rPr kumimoji="0" lang="en-US" sz="3200" b="0" i="1" u="none" strike="noStrike" cap="none" normalizeH="0" baseline="0" dirty="0" err="1" smtClean="0">
                          <a:ln>
                            <a:noFill/>
                          </a:ln>
                          <a:solidFill>
                            <a:srgbClr val="006600"/>
                          </a:solidFill>
                          <a:effectLst/>
                          <a:latin typeface="Times New Roman" panose="02020603050405020304" pitchFamily="18" charset="0"/>
                        </a:rPr>
                        <a:t>Hạc</a:t>
                      </a:r>
                      <a:r>
                        <a:rPr kumimoji="0" lang="en-US" sz="3200" b="0" u="none" strike="noStrike" cap="none" normalizeH="0" baseline="0" dirty="0" smtClean="0">
                          <a:ln>
                            <a:noFill/>
                          </a:ln>
                          <a:solidFill>
                            <a:srgbClr val="006600"/>
                          </a:solidFill>
                          <a:effectLst/>
                          <a:latin typeface="Times New Roman" panose="02020603050405020304" pitchFamily="18" charset="0"/>
                        </a:rPr>
                        <a:t>)</a:t>
                      </a:r>
                    </a:p>
                  </a:txBody>
                  <a:tcPr marT="45683" marB="4568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AutoShape 13"/>
          <p:cNvSpPr/>
          <p:nvPr/>
        </p:nvSpPr>
        <p:spPr>
          <a:xfrm>
            <a:off x="4495800" y="4419600"/>
            <a:ext cx="6096000" cy="2405380"/>
          </a:xfrm>
          <a:prstGeom prst="cloudCallout">
            <a:avLst>
              <a:gd name="adj1" fmla="val -55148"/>
              <a:gd name="adj2" fmla="val -43542"/>
            </a:avLst>
          </a:prstGeom>
          <a:solidFill>
            <a:srgbClr val="FFCCCC"/>
          </a:solidFill>
          <a:ln w="9525" cap="flat" cmpd="sng">
            <a:solidFill>
              <a:schemeClr val="tx1"/>
            </a:solidFill>
            <a:prstDash val="solid"/>
            <a:headEnd type="none" w="med" len="med"/>
            <a:tailEnd type="none" w="med" len="med"/>
          </a:ln>
        </p:spPr>
        <p:txBody>
          <a:bodyPr/>
          <a:lstStyle/>
          <a:p>
            <a:pPr algn="just"/>
            <a:r>
              <a:rPr sz="2400" b="1" i="1" dirty="0">
                <a:solidFill>
                  <a:srgbClr val="FF0000"/>
                </a:solidFill>
                <a:latin typeface="Times New Roman" pitchFamily="18" charset="0"/>
                <a:cs typeface="Times New Roman" pitchFamily="18" charset="0"/>
              </a:rPr>
              <a:t>Đoạn trích miêu</a:t>
            </a:r>
            <a:r>
              <a:rPr sz="2400" b="1" i="1" u="sng" dirty="0">
                <a:solidFill>
                  <a:srgbClr val="FF0000"/>
                </a:solidFill>
                <a:latin typeface="Times New Roman" pitchFamily="18" charset="0"/>
                <a:cs typeface="Times New Roman" pitchFamily="18" charset="0"/>
              </a:rPr>
              <a:t> tả hình dáng bên ngoài </a:t>
            </a:r>
            <a:r>
              <a:rPr sz="2400" b="1" i="1" dirty="0">
                <a:solidFill>
                  <a:srgbClr val="FF0000"/>
                </a:solidFill>
                <a:latin typeface="Times New Roman" pitchFamily="18" charset="0"/>
                <a:cs typeface="Times New Roman" pitchFamily="18" charset="0"/>
              </a:rPr>
              <a:t>hay </a:t>
            </a:r>
            <a:r>
              <a:rPr sz="2400" b="1" i="1" u="sng" dirty="0">
                <a:solidFill>
                  <a:srgbClr val="FF0000"/>
                </a:solidFill>
                <a:latin typeface="Times New Roman" pitchFamily="18" charset="0"/>
                <a:cs typeface="Times New Roman" pitchFamily="18" charset="0"/>
              </a:rPr>
              <a:t>miêu tả nội tâm </a:t>
            </a:r>
            <a:r>
              <a:rPr sz="2400" b="1" i="1" dirty="0">
                <a:solidFill>
                  <a:srgbClr val="FF0000"/>
                </a:solidFill>
                <a:latin typeface="Times New Roman" pitchFamily="18" charset="0"/>
                <a:cs typeface="Times New Roman" pitchFamily="18" charset="0"/>
              </a:rPr>
              <a:t>của nhân vật lão Hạc?</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247827"/>
                                        </p:tgtEl>
                                        <p:attrNameLst>
                                          <p:attrName>style.visibility</p:attrName>
                                        </p:attrNameLst>
                                      </p:cBhvr>
                                      <p:to>
                                        <p:strVal val="visible"/>
                                      </p:to>
                                    </p:set>
                                    <p:anim calcmode="lin" valueType="num">
                                      <p:cBhvr>
                                        <p:cTn id="7" dur="500" fill="hold"/>
                                        <p:tgtEl>
                                          <p:spTgt spid="247827"/>
                                        </p:tgtEl>
                                        <p:attrNameLst>
                                          <p:attrName>ppt_w</p:attrName>
                                        </p:attrNameLst>
                                      </p:cBhvr>
                                      <p:tavLst>
                                        <p:tav tm="0">
                                          <p:val>
                                            <p:fltVal val="0"/>
                                          </p:val>
                                        </p:tav>
                                        <p:tav tm="100000">
                                          <p:val>
                                            <p:strVal val="#ppt_w"/>
                                          </p:val>
                                        </p:tav>
                                      </p:tavLst>
                                    </p:anim>
                                    <p:anim calcmode="lin" valueType="num">
                                      <p:cBhvr>
                                        <p:cTn id="8" dur="500" fill="hold"/>
                                        <p:tgtEl>
                                          <p:spTgt spid="247827"/>
                                        </p:tgtEl>
                                        <p:attrNameLst>
                                          <p:attrName>ppt_h</p:attrName>
                                        </p:attrNameLst>
                                      </p:cBhvr>
                                      <p:tavLst>
                                        <p:tav tm="0">
                                          <p:val>
                                            <p:fltVal val="0"/>
                                          </p:val>
                                        </p:tav>
                                        <p:tav tm="100000">
                                          <p:val>
                                            <p:strVal val="#ppt_h"/>
                                          </p:val>
                                        </p:tav>
                                      </p:tavLst>
                                    </p:anim>
                                    <p:anim calcmode="lin" valueType="num">
                                      <p:cBhvr>
                                        <p:cTn id="9" dur="500" fill="hold"/>
                                        <p:tgtEl>
                                          <p:spTgt spid="247827"/>
                                        </p:tgtEl>
                                        <p:attrNameLst>
                                          <p:attrName>style.rotation</p:attrName>
                                        </p:attrNameLst>
                                      </p:cBhvr>
                                      <p:tavLst>
                                        <p:tav tm="0">
                                          <p:val>
                                            <p:fltVal val="360"/>
                                          </p:val>
                                        </p:tav>
                                        <p:tav tm="100000">
                                          <p:val>
                                            <p:fltVal val="0"/>
                                          </p:val>
                                        </p:tav>
                                      </p:tavLst>
                                    </p:anim>
                                    <p:animEffect transition="in" filter="fade">
                                      <p:cBhvr>
                                        <p:cTn id="10" dur="500"/>
                                        <p:tgtEl>
                                          <p:spTgt spid="247827"/>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xit" presetSubtype="16" fill="hold" grpId="0" nodeType="clickEffect">
                                  <p:stCondLst>
                                    <p:cond delay="0"/>
                                  </p:stCondLst>
                                  <p:childTnLst>
                                    <p:animEffect transition="out" filter="diamond(in)">
                                      <p:cBhvr>
                                        <p:cTn id="14" dur="2000"/>
                                        <p:tgtEl>
                                          <p:spTgt spid="5"/>
                                        </p:tgtEl>
                                      </p:cBhvr>
                                    </p:animEffect>
                                    <p:set>
                                      <p:cBhvr>
                                        <p:cTn id="15"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1"/>
          <p:cNvGrpSpPr/>
          <p:nvPr/>
        </p:nvGrpSpPr>
        <p:grpSpPr>
          <a:xfrm>
            <a:off x="2667000" y="952500"/>
            <a:ext cx="1905000" cy="1905000"/>
            <a:chOff x="432" y="1536"/>
            <a:chExt cx="796" cy="792"/>
          </a:xfrm>
        </p:grpSpPr>
        <p:grpSp>
          <p:nvGrpSpPr>
            <p:cNvPr id="33797" name="Group 22"/>
            <p:cNvGrpSpPr/>
            <p:nvPr/>
          </p:nvGrpSpPr>
          <p:grpSpPr>
            <a:xfrm>
              <a:off x="432" y="1536"/>
              <a:ext cx="796" cy="423"/>
              <a:chOff x="432" y="1296"/>
              <a:chExt cx="796" cy="663"/>
            </a:xfrm>
          </p:grpSpPr>
          <p:pic>
            <p:nvPicPr>
              <p:cNvPr id="33800" name="Picture 23" descr="Dauhoi2"/>
              <p:cNvPicPr>
                <a:picLocks noChangeAspect="1"/>
              </p:cNvPicPr>
              <p:nvPr/>
            </p:nvPicPr>
            <p:blipFill>
              <a:blip r:embed="rId2"/>
              <a:stretch>
                <a:fillRect/>
              </a:stretch>
            </p:blipFill>
            <p:spPr>
              <a:xfrm>
                <a:off x="768" y="1296"/>
                <a:ext cx="460" cy="651"/>
              </a:xfrm>
              <a:prstGeom prst="rect">
                <a:avLst/>
              </a:prstGeom>
              <a:noFill/>
              <a:ln w="9525">
                <a:noFill/>
              </a:ln>
            </p:spPr>
          </p:pic>
          <p:pic>
            <p:nvPicPr>
              <p:cNvPr id="33801" name="Picture 24" descr="Dauhoi2"/>
              <p:cNvPicPr>
                <a:picLocks noChangeAspect="1"/>
              </p:cNvPicPr>
              <p:nvPr/>
            </p:nvPicPr>
            <p:blipFill>
              <a:blip r:embed="rId2"/>
              <a:stretch>
                <a:fillRect/>
              </a:stretch>
            </p:blipFill>
            <p:spPr>
              <a:xfrm flipH="1">
                <a:off x="432" y="1308"/>
                <a:ext cx="460" cy="651"/>
              </a:xfrm>
              <a:prstGeom prst="rect">
                <a:avLst/>
              </a:prstGeom>
              <a:noFill/>
              <a:ln w="9525">
                <a:noFill/>
              </a:ln>
            </p:spPr>
          </p:pic>
        </p:grpSp>
        <p:pic>
          <p:nvPicPr>
            <p:cNvPr id="33798" name="Picture 25" descr="ag00317_"/>
            <p:cNvPicPr>
              <a:picLocks noChangeAspect="1"/>
            </p:cNvPicPr>
            <p:nvPr/>
          </p:nvPicPr>
          <p:blipFill>
            <a:blip r:embed="rId3"/>
            <a:stretch>
              <a:fillRect/>
            </a:stretch>
          </p:blipFill>
          <p:spPr>
            <a:xfrm>
              <a:off x="432" y="1824"/>
              <a:ext cx="392" cy="504"/>
            </a:xfrm>
            <a:prstGeom prst="rect">
              <a:avLst/>
            </a:prstGeom>
            <a:noFill/>
            <a:ln w="9525">
              <a:noFill/>
            </a:ln>
          </p:spPr>
        </p:pic>
        <p:pic>
          <p:nvPicPr>
            <p:cNvPr id="33799" name="Picture 26" descr="ag00317_"/>
            <p:cNvPicPr>
              <a:picLocks noChangeAspect="1"/>
            </p:cNvPicPr>
            <p:nvPr/>
          </p:nvPicPr>
          <p:blipFill>
            <a:blip r:embed="rId3"/>
            <a:stretch>
              <a:fillRect/>
            </a:stretch>
          </p:blipFill>
          <p:spPr>
            <a:xfrm>
              <a:off x="768" y="1824"/>
              <a:ext cx="392" cy="504"/>
            </a:xfrm>
            <a:prstGeom prst="rect">
              <a:avLst/>
            </a:prstGeom>
            <a:noFill/>
            <a:ln w="9525">
              <a:noFill/>
            </a:ln>
          </p:spPr>
        </p:pic>
      </p:grpSp>
      <p:sp>
        <p:nvSpPr>
          <p:cNvPr id="248844" name="Rectangle 12"/>
          <p:cNvSpPr/>
          <p:nvPr/>
        </p:nvSpPr>
        <p:spPr>
          <a:xfrm>
            <a:off x="226060" y="3827016"/>
            <a:ext cx="11842750" cy="2062103"/>
          </a:xfrm>
          <a:prstGeom prst="rect">
            <a:avLst/>
          </a:prstGeom>
          <a:solidFill>
            <a:srgbClr val="ECD9FF"/>
          </a:solidFill>
          <a:ln w="9525" cap="flat" cmpd="sng">
            <a:solidFill>
              <a:srgbClr val="990000"/>
            </a:solidFill>
            <a:prstDash val="solid"/>
            <a:miter/>
            <a:headEnd type="none" w="med" len="med"/>
            <a:tailEnd type="none" w="med" len="med"/>
          </a:ln>
        </p:spPr>
        <p:txBody>
          <a:bodyPr wrap="square" anchor="ctr" anchorCtr="0">
            <a:spAutoFit/>
          </a:bodyPr>
          <a:lstStyle/>
          <a:p>
            <a:pPr algn="just"/>
            <a:r>
              <a:rPr sz="3200" dirty="0">
                <a:solidFill>
                  <a:srgbClr val="006600"/>
                </a:solidFill>
                <a:latin typeface="Times New Roman" pitchFamily="18" charset="0"/>
                <a:cs typeface="Times New Roman" pitchFamily="18" charset="0"/>
                <a:sym typeface="Wingdings" panose="05000000000000000000" pitchFamily="2" charset="2"/>
              </a:rPr>
              <a:t></a:t>
            </a:r>
            <a:r>
              <a:rPr sz="3200" dirty="0">
                <a:solidFill>
                  <a:srgbClr val="006600"/>
                </a:solidFill>
                <a:latin typeface="Times New Roman" pitchFamily="18" charset="0"/>
                <a:cs typeface="Times New Roman" pitchFamily="18" charset="0"/>
              </a:rPr>
              <a:t> Thông qua miêu tả bên ngoài cho thấy được tâm trạng của lão Hạc: </a:t>
            </a:r>
          </a:p>
          <a:p>
            <a:pPr algn="just"/>
            <a:r>
              <a:rPr sz="3200" dirty="0">
                <a:solidFill>
                  <a:srgbClr val="006600"/>
                </a:solidFill>
                <a:latin typeface="Times New Roman" pitchFamily="18" charset="0"/>
                <a:cs typeface="Times New Roman" pitchFamily="18" charset="0"/>
              </a:rPr>
              <a:t> </a:t>
            </a:r>
            <a:r>
              <a:rPr lang="en-US" sz="3200" dirty="0">
                <a:solidFill>
                  <a:srgbClr val="006600"/>
                </a:solidFill>
                <a:latin typeface="Times New Roman" pitchFamily="18" charset="0"/>
                <a:cs typeface="Times New Roman" pitchFamily="18" charset="0"/>
              </a:rPr>
              <a:t>   </a:t>
            </a:r>
            <a:r>
              <a:rPr sz="3200" dirty="0" err="1" smtClean="0">
                <a:solidFill>
                  <a:srgbClr val="006600"/>
                </a:solidFill>
                <a:latin typeface="Times New Roman" pitchFamily="18" charset="0"/>
                <a:cs typeface="Times New Roman" pitchFamily="18" charset="0"/>
              </a:rPr>
              <a:t>Đau</a:t>
            </a:r>
            <a:r>
              <a:rPr sz="3200" dirty="0" smtClean="0">
                <a:solidFill>
                  <a:srgbClr val="006600"/>
                </a:solidFill>
                <a:latin typeface="Times New Roman" pitchFamily="18" charset="0"/>
                <a:cs typeface="Times New Roman" pitchFamily="18" charset="0"/>
              </a:rPr>
              <a:t> </a:t>
            </a:r>
            <a:r>
              <a:rPr sz="3200" dirty="0">
                <a:solidFill>
                  <a:srgbClr val="006600"/>
                </a:solidFill>
                <a:latin typeface="Times New Roman" pitchFamily="18" charset="0"/>
                <a:cs typeface="Times New Roman" pitchFamily="18" charset="0"/>
              </a:rPr>
              <a:t>đớn tột cùng, dằn vặt, hối hận (khi bán đi “cậu Vàng” </a:t>
            </a:r>
            <a:r>
              <a:rPr sz="3200" dirty="0" err="1" smtClean="0">
                <a:solidFill>
                  <a:srgbClr val="006600"/>
                </a:solidFill>
                <a:latin typeface="Times New Roman" pitchFamily="18" charset="0"/>
                <a:cs typeface="Times New Roman" pitchFamily="18" charset="0"/>
              </a:rPr>
              <a:t>th</a:t>
            </a:r>
            <a:r>
              <a:rPr lang="en-US" sz="3200" dirty="0" err="1" smtClean="0">
                <a:solidFill>
                  <a:srgbClr val="006600"/>
                </a:solidFill>
                <a:latin typeface="Times New Roman" pitchFamily="18" charset="0"/>
                <a:cs typeface="Times New Roman" pitchFamily="18" charset="0"/>
              </a:rPr>
              <a:t>ân</a:t>
            </a:r>
            <a:r>
              <a:rPr lang="en-US" sz="3200" dirty="0" smtClean="0">
                <a:solidFill>
                  <a:srgbClr val="006600"/>
                </a:solidFill>
                <a:latin typeface="Times New Roman" pitchFamily="18" charset="0"/>
                <a:cs typeface="Times New Roman" pitchFamily="18" charset="0"/>
              </a:rPr>
              <a:t> </a:t>
            </a:r>
            <a:r>
              <a:rPr sz="3200" dirty="0" err="1" smtClean="0">
                <a:solidFill>
                  <a:srgbClr val="006600"/>
                </a:solidFill>
                <a:latin typeface="Times New Roman" pitchFamily="18" charset="0"/>
                <a:cs typeface="Times New Roman" pitchFamily="18" charset="0"/>
              </a:rPr>
              <a:t>yêu</a:t>
            </a:r>
            <a:r>
              <a:rPr sz="3200" dirty="0">
                <a:solidFill>
                  <a:srgbClr val="006600"/>
                </a:solidFill>
                <a:latin typeface="Times New Roman" pitchFamily="18" charset="0"/>
                <a:cs typeface="Times New Roman" pitchFamily="18" charset="0"/>
              </a:rPr>
              <a:t>).</a:t>
            </a:r>
          </a:p>
          <a:p>
            <a:pPr algn="just"/>
            <a:endParaRPr sz="3200" dirty="0">
              <a:solidFill>
                <a:srgbClr val="006600"/>
              </a:solidFill>
              <a:latin typeface="Times New Roman" pitchFamily="18" charset="0"/>
              <a:cs typeface="Times New Roman" pitchFamily="18" charset="0"/>
            </a:endParaRPr>
          </a:p>
          <a:p>
            <a:pPr algn="just"/>
            <a:r>
              <a:rPr sz="3200" dirty="0">
                <a:solidFill>
                  <a:srgbClr val="006600"/>
                </a:solidFill>
                <a:latin typeface="Times New Roman" pitchFamily="18" charset="0"/>
                <a:cs typeface="Times New Roman" pitchFamily="18" charset="0"/>
                <a:sym typeface="Wingdings" panose="05000000000000000000" pitchFamily="2" charset="2"/>
              </a:rPr>
              <a:t> Miêu tả gián tiếp.</a:t>
            </a:r>
            <a:endParaRPr sz="3200" dirty="0">
              <a:solidFill>
                <a:srgbClr val="006600"/>
              </a:solidFill>
              <a:latin typeface="Times New Roman" pitchFamily="18" charset="0"/>
              <a:cs typeface="Times New Roman" pitchFamily="18" charset="0"/>
            </a:endParaRPr>
          </a:p>
        </p:txBody>
      </p:sp>
      <p:sp>
        <p:nvSpPr>
          <p:cNvPr id="11" name="AutoShape 13"/>
          <p:cNvSpPr/>
          <p:nvPr/>
        </p:nvSpPr>
        <p:spPr>
          <a:xfrm>
            <a:off x="4168775" y="203200"/>
            <a:ext cx="6575425" cy="2654300"/>
          </a:xfrm>
          <a:prstGeom prst="cloudCallout">
            <a:avLst>
              <a:gd name="adj1" fmla="val -61096"/>
              <a:gd name="adj2" fmla="val 4641"/>
            </a:avLst>
          </a:prstGeom>
          <a:solidFill>
            <a:srgbClr val="FFCCCC"/>
          </a:solidFill>
          <a:ln w="9525" cap="flat" cmpd="sng">
            <a:solidFill>
              <a:schemeClr val="tx1"/>
            </a:solidFill>
            <a:prstDash val="solid"/>
            <a:headEnd type="none" w="med" len="med"/>
            <a:tailEnd type="none" w="med" len="med"/>
          </a:ln>
        </p:spPr>
        <p:txBody>
          <a:bodyPr/>
          <a:lstStyle/>
          <a:p>
            <a:pPr algn="ctr"/>
            <a:r>
              <a:rPr sz="2400" b="1" i="1" dirty="0">
                <a:solidFill>
                  <a:srgbClr val="FF0000"/>
                </a:solidFill>
                <a:latin typeface="Times New Roman" pitchFamily="18" charset="0"/>
                <a:cs typeface="Times New Roman" pitchFamily="18" charset="0"/>
              </a:rPr>
              <a:t>     Thông qua miêu tả hình dáng bên ngoài đó cho em thấy được tâm trạng gì của lão Hạc? Đây là cách miêu tả nội tâm trực tiếp hay gián tiếp?</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3"/>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grpId="0" nodeType="clickEffect">
                                  <p:stCondLst>
                                    <p:cond delay="0"/>
                                  </p:stCondLst>
                                  <p:childTnLst>
                                    <p:set>
                                      <p:cBhvr>
                                        <p:cTn id="13" dur="1" fill="hold">
                                          <p:stCondLst>
                                            <p:cond delay="0"/>
                                          </p:stCondLst>
                                        </p:cTn>
                                        <p:tgtEl>
                                          <p:spTgt spid="248844"/>
                                        </p:tgtEl>
                                        <p:attrNameLst>
                                          <p:attrName>style.visibility</p:attrName>
                                        </p:attrNameLst>
                                      </p:cBhvr>
                                      <p:to>
                                        <p:strVal val="visible"/>
                                      </p:to>
                                    </p:set>
                                    <p:anim calcmode="lin" valueType="num">
                                      <p:cBhvr>
                                        <p:cTn id="14" dur="500" fill="hold"/>
                                        <p:tgtEl>
                                          <p:spTgt spid="248844"/>
                                        </p:tgtEl>
                                        <p:attrNameLst>
                                          <p:attrName>ppt_w</p:attrName>
                                        </p:attrNameLst>
                                      </p:cBhvr>
                                      <p:tavLst>
                                        <p:tav tm="0">
                                          <p:val>
                                            <p:fltVal val="0"/>
                                          </p:val>
                                        </p:tav>
                                        <p:tav tm="100000">
                                          <p:val>
                                            <p:strVal val="#ppt_w"/>
                                          </p:val>
                                        </p:tav>
                                      </p:tavLst>
                                    </p:anim>
                                    <p:anim calcmode="lin" valueType="num">
                                      <p:cBhvr>
                                        <p:cTn id="15" dur="500" fill="hold"/>
                                        <p:tgtEl>
                                          <p:spTgt spid="248844"/>
                                        </p:tgtEl>
                                        <p:attrNameLst>
                                          <p:attrName>ppt_h</p:attrName>
                                        </p:attrNameLst>
                                      </p:cBhvr>
                                      <p:tavLst>
                                        <p:tav tm="0">
                                          <p:val>
                                            <p:fltVal val="0"/>
                                          </p:val>
                                        </p:tav>
                                        <p:tav tm="100000">
                                          <p:val>
                                            <p:strVal val="#ppt_h"/>
                                          </p:val>
                                        </p:tav>
                                      </p:tavLst>
                                    </p:anim>
                                    <p:anim calcmode="lin" valueType="num">
                                      <p:cBhvr>
                                        <p:cTn id="16" dur="500" fill="hold"/>
                                        <p:tgtEl>
                                          <p:spTgt spid="248844"/>
                                        </p:tgtEl>
                                        <p:attrNameLst>
                                          <p:attrName>style.rotation</p:attrName>
                                        </p:attrNameLst>
                                      </p:cBhvr>
                                      <p:tavLst>
                                        <p:tav tm="0">
                                          <p:val>
                                            <p:fltVal val="360"/>
                                          </p:val>
                                        </p:tav>
                                        <p:tav tm="100000">
                                          <p:val>
                                            <p:fltVal val="0"/>
                                          </p:val>
                                        </p:tav>
                                      </p:tavLst>
                                    </p:anim>
                                    <p:animEffect transition="in" filter="fade">
                                      <p:cBhvr>
                                        <p:cTn id="17" dur="500"/>
                                        <p:tgtEl>
                                          <p:spTgt spid="24884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xit" presetSubtype="16" fill="hold" grpId="0" nodeType="clickEffect">
                                  <p:stCondLst>
                                    <p:cond delay="0"/>
                                  </p:stCondLst>
                                  <p:childTnLst>
                                    <p:animEffect transition="out" filter="diamond(in)">
                                      <p:cBhvr>
                                        <p:cTn id="21" dur="2000"/>
                                        <p:tgtEl>
                                          <p:spTgt spid="11"/>
                                        </p:tgtEl>
                                      </p:cBhvr>
                                    </p:animEffect>
                                    <p:set>
                                      <p:cBhvr>
                                        <p:cTn id="2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44" grpId="0" bldLvl="0" animBg="1"/>
      <p:bldP spid="11"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60" name="Rectangle 4"/>
          <p:cNvSpPr>
            <a:spLocks noChangeArrowheads="1"/>
          </p:cNvSpPr>
          <p:nvPr/>
        </p:nvSpPr>
        <p:spPr bwMode="auto">
          <a:xfrm>
            <a:off x="478790" y="1145223"/>
            <a:ext cx="9980295" cy="1014730"/>
          </a:xfrm>
          <a:prstGeom prst="rect">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lvl="0" indent="0" algn="just" defTabSz="914400" rtl="0" eaLnBrk="0" fontAlgn="base" latinLnBrk="0" hangingPunct="0">
              <a:lnSpc>
                <a:spcPct val="100000"/>
              </a:lnSpc>
              <a:spcBef>
                <a:spcPct val="0"/>
              </a:spcBef>
              <a:spcAft>
                <a:spcPct val="0"/>
              </a:spcAft>
              <a:buClrTx/>
              <a:buSzTx/>
              <a:buFontTx/>
              <a:buNone/>
              <a:defRPr/>
            </a:pPr>
            <a:r>
              <a:rPr kumimoji="0" lang="en-US" sz="30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1. </a:t>
            </a:r>
            <a:r>
              <a:rPr kumimoji="0" lang="en-US" sz="3000" i="0" u="none" strike="noStrike" kern="1200" cap="none" spc="0" normalizeH="0" baseline="0" noProof="0" dirty="0" err="1" smtClean="0">
                <a:ln>
                  <a:noFill/>
                </a:ln>
                <a:solidFill>
                  <a:srgbClr val="FF0000"/>
                </a:solidFill>
                <a:effectLst/>
                <a:uLnTx/>
                <a:uFillTx/>
                <a:latin typeface="Times New Roman" pitchFamily="18" charset="0"/>
                <a:cs typeface="Times New Roman" pitchFamily="18" charset="0"/>
              </a:rPr>
              <a:t>E</a:t>
            </a:r>
            <a:r>
              <a:rPr kumimoji="0" lang="en-US" sz="3000" b="0" i="0" u="none" strike="noStrike" kern="1200" cap="none" spc="0" normalizeH="0" baseline="0" noProof="0" dirty="0" err="1" smtClean="0">
                <a:ln>
                  <a:noFill/>
                </a:ln>
                <a:solidFill>
                  <a:srgbClr val="FF0000"/>
                </a:solidFill>
                <a:effectLst/>
                <a:uLnTx/>
                <a:uFillTx/>
                <a:latin typeface="Times New Roman" pitchFamily="18" charset="0"/>
                <a:cs typeface="Times New Roman" pitchFamily="18" charset="0"/>
              </a:rPr>
              <a:t>m</a:t>
            </a:r>
            <a:r>
              <a:rPr kumimoji="0" lang="en-US" sz="30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hãy</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cho</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biết</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có</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mấy</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cách</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để</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miêu</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tả</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nội</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tâm</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nhân</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vật</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Đó</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là</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những</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cách</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nào</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p>
        </p:txBody>
      </p:sp>
      <p:sp>
        <p:nvSpPr>
          <p:cNvPr id="249861" name="Rectangle 5"/>
          <p:cNvSpPr/>
          <p:nvPr/>
        </p:nvSpPr>
        <p:spPr>
          <a:xfrm>
            <a:off x="560070" y="2553335"/>
            <a:ext cx="10284460" cy="583565"/>
          </a:xfrm>
          <a:prstGeom prst="rect">
            <a:avLst/>
          </a:prstGeom>
          <a:noFill/>
          <a:ln w="9525">
            <a:noFill/>
          </a:ln>
        </p:spPr>
        <p:txBody>
          <a:bodyPr wrap="square" anchor="ctr" anchorCtr="0">
            <a:spAutoFit/>
          </a:bodyPr>
          <a:lstStyle/>
          <a:p>
            <a:pPr algn="just"/>
            <a:r>
              <a:rPr sz="3200" dirty="0">
                <a:latin typeface="Times New Roman" pitchFamily="18" charset="0"/>
                <a:cs typeface="Times New Roman" pitchFamily="18" charset="0"/>
                <a:sym typeface="Wingdings" panose="05000000000000000000" pitchFamily="2" charset="2"/>
              </a:rPr>
              <a:t></a:t>
            </a:r>
            <a:r>
              <a:rPr sz="3200" dirty="0">
                <a:latin typeface="Times New Roman" pitchFamily="18" charset="0"/>
                <a:cs typeface="Times New Roman" pitchFamily="18" charset="0"/>
              </a:rPr>
              <a:t> Có 2 cách: </a:t>
            </a:r>
            <a:r>
              <a:rPr lang="en-US" sz="3200" dirty="0">
                <a:latin typeface="Times New Roman" pitchFamily="18" charset="0"/>
                <a:cs typeface="Times New Roman" pitchFamily="18" charset="0"/>
              </a:rPr>
              <a:t>D</a:t>
            </a:r>
            <a:r>
              <a:rPr sz="3200" dirty="0">
                <a:latin typeface="Times New Roman" pitchFamily="18" charset="0"/>
                <a:cs typeface="Times New Roman" pitchFamily="18" charset="0"/>
              </a:rPr>
              <a:t>iễn tả </a:t>
            </a:r>
            <a:r>
              <a:rPr sz="3200" u="sng" dirty="0">
                <a:latin typeface="Times New Roman" pitchFamily="18" charset="0"/>
                <a:cs typeface="Times New Roman" pitchFamily="18" charset="0"/>
              </a:rPr>
              <a:t>trực tiếp</a:t>
            </a:r>
            <a:r>
              <a:rPr sz="3200" dirty="0">
                <a:latin typeface="Times New Roman" pitchFamily="18" charset="0"/>
                <a:cs typeface="Times New Roman" pitchFamily="18" charset="0"/>
              </a:rPr>
              <a:t> và diễn tả </a:t>
            </a:r>
            <a:r>
              <a:rPr sz="3200" u="sng" dirty="0">
                <a:latin typeface="Times New Roman" pitchFamily="18" charset="0"/>
                <a:cs typeface="Times New Roman" pitchFamily="18" charset="0"/>
              </a:rPr>
              <a:t>gián tiếp</a:t>
            </a:r>
            <a:r>
              <a:rPr sz="3200" dirty="0">
                <a:latin typeface="Times New Roman" pitchFamily="18" charset="0"/>
                <a:cs typeface="Times New Roman" pitchFamily="18" charset="0"/>
              </a:rPr>
              <a:t>.</a:t>
            </a:r>
          </a:p>
        </p:txBody>
      </p:sp>
      <p:sp>
        <p:nvSpPr>
          <p:cNvPr id="249862" name="Rectangle 6"/>
          <p:cNvSpPr>
            <a:spLocks noChangeArrowheads="1"/>
          </p:cNvSpPr>
          <p:nvPr/>
        </p:nvSpPr>
        <p:spPr bwMode="auto">
          <a:xfrm>
            <a:off x="478790" y="3499485"/>
            <a:ext cx="10711815" cy="1014730"/>
          </a:xfrm>
          <a:prstGeom prst="rect">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30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2.</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Thế</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nào</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là</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cách</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diễn</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tả</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trực</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tiếp</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Cách</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diễn</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tả</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gián</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tiếp</a:t>
            </a:r>
            <a:r>
              <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defRPr/>
            </a:pPr>
            <a:endParaRPr kumimoji="0" lang="en-US" sz="3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sp>
        <p:nvSpPr>
          <p:cNvPr id="2" name="Text Box 1"/>
          <p:cNvSpPr txBox="1"/>
          <p:nvPr/>
        </p:nvSpPr>
        <p:spPr>
          <a:xfrm>
            <a:off x="183515" y="4876800"/>
            <a:ext cx="11894820" cy="1568450"/>
          </a:xfrm>
          <a:prstGeom prst="rect">
            <a:avLst/>
          </a:prstGeom>
          <a:noFill/>
        </p:spPr>
        <p:txBody>
          <a:bodyPr wrap="square" rtlCol="0" anchor="t">
            <a:spAutoFit/>
          </a:bodyPr>
          <a:lstStyle/>
          <a:p>
            <a:pPr algn="just"/>
            <a:r>
              <a:rPr sz="3200" dirty="0">
                <a:solidFill>
                  <a:schemeClr val="accent1">
                    <a:lumMod val="50000"/>
                  </a:schemeClr>
                </a:solidFill>
                <a:latin typeface="Times New Roman" panose="02020603050405020304" pitchFamily="18" charset="0"/>
                <a:cs typeface="Times New Roman" panose="02020603050405020304" pitchFamily="18" charset="0"/>
                <a:sym typeface="+mn-ea"/>
              </a:rPr>
              <a:t>- Những cách thức khác nhau để miêu tả nội tâm nhân vật: diễn tả trực tiếp những ý nghĩ, cảm xúc, tình cảm của nhân vật; </a:t>
            </a:r>
            <a:r>
              <a:rPr sz="3200" dirty="0">
                <a:solidFill>
                  <a:srgbClr val="FF0000"/>
                </a:solidFill>
                <a:latin typeface="Times New Roman" panose="02020603050405020304" pitchFamily="18" charset="0"/>
                <a:cs typeface="Times New Roman" panose="02020603050405020304" pitchFamily="18" charset="0"/>
                <a:sym typeface="+mn-ea"/>
              </a:rPr>
              <a:t>cũng có thể miêu tả nội tâm gián tiếp thông qua miêu tả ngoại hình của nhân vật.</a:t>
            </a:r>
            <a:endParaRPr lang="en-US" sz="3200">
              <a:latin typeface="Times New Roman" panose="02020603050405020304" pitchFamily="18" charset="0"/>
              <a:cs typeface="Times New Roman" panose="02020603050405020304" pitchFamily="18" charset="0"/>
            </a:endParaRPr>
          </a:p>
        </p:txBody>
      </p:sp>
      <p:sp>
        <p:nvSpPr>
          <p:cNvPr id="3" name="Text Box 2"/>
          <p:cNvSpPr txBox="1"/>
          <p:nvPr/>
        </p:nvSpPr>
        <p:spPr>
          <a:xfrm>
            <a:off x="4328795" y="161290"/>
            <a:ext cx="3533140" cy="583565"/>
          </a:xfrm>
          <a:prstGeom prst="rect">
            <a:avLst/>
          </a:prstGeom>
          <a:noFill/>
        </p:spPr>
        <p:txBody>
          <a:bodyPr wrap="square" rtlCol="0">
            <a:spAutoFit/>
          </a:bodyPr>
          <a:lstStyle/>
          <a:p>
            <a:r>
              <a:rPr lang="en-US" sz="3200" b="1" dirty="0">
                <a:solidFill>
                  <a:schemeClr val="accent2"/>
                </a:solidFill>
                <a:latin typeface="Times New Roman" pitchFamily="18" charset="0"/>
                <a:cs typeface="Times New Roman" pitchFamily="18" charset="0"/>
              </a:rPr>
              <a:t>PHIẾU HỌC TẬP</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49861"/>
                                        </p:tgtEl>
                                        <p:attrNameLst>
                                          <p:attrName>style.visibility</p:attrName>
                                        </p:attrNameLst>
                                      </p:cBhvr>
                                      <p:to>
                                        <p:strVal val="visible"/>
                                      </p:to>
                                    </p:set>
                                    <p:anim calcmode="lin" valueType="num">
                                      <p:cBhvr additive="base">
                                        <p:cTn id="7" dur="500"/>
                                        <p:tgtEl>
                                          <p:spTgt spid="249861"/>
                                        </p:tgtEl>
                                        <p:attrNameLst>
                                          <p:attrName>ppt_y</p:attrName>
                                        </p:attrNameLst>
                                      </p:cBhvr>
                                      <p:tavLst>
                                        <p:tav tm="0">
                                          <p:val>
                                            <p:strVal val="#ppt_y+#ppt_h*1.125000"/>
                                          </p:val>
                                        </p:tav>
                                        <p:tav tm="100000">
                                          <p:val>
                                            <p:strVal val="#ppt_y"/>
                                          </p:val>
                                        </p:tav>
                                      </p:tavLst>
                                    </p:anim>
                                    <p:animEffect transition="in" filter="wipe(up)">
                                      <p:cBhvr>
                                        <p:cTn id="8" dur="500"/>
                                        <p:tgtEl>
                                          <p:spTgt spid="249861"/>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edg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61" grpId="0"/>
      <p:bldP spid="249861" grpId="1"/>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4" name="Rectangle 4"/>
          <p:cNvSpPr>
            <a:spLocks noChangeArrowheads="1"/>
          </p:cNvSpPr>
          <p:nvPr/>
        </p:nvSpPr>
        <p:spPr bwMode="auto">
          <a:xfrm>
            <a:off x="286385" y="357505"/>
            <a:ext cx="11774170" cy="1014730"/>
          </a:xfrm>
          <a:prstGeom prst="rect">
            <a:avLst/>
          </a:prstGeom>
          <a:noFill/>
          <a:ln w="63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3000" b="1"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Nếu</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trong</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văn</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tự</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sự</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ta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bỏ</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đi</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phần</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miêu</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tả</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nội</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tâm</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nhân</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vật</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thì</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em</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thử</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hình</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dung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nhân</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vật</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đó</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như</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thế</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r>
              <a:rPr kumimoji="0" lang="en-US" sz="3000" b="0" i="0" u="none" strike="noStrike" kern="1200" cap="none" spc="0" normalizeH="0" baseline="0" noProof="0" dirty="0" err="1">
                <a:ln>
                  <a:noFill/>
                </a:ln>
                <a:solidFill>
                  <a:schemeClr val="accent5">
                    <a:lumMod val="50000"/>
                  </a:schemeClr>
                </a:solidFill>
                <a:effectLst/>
                <a:uLnTx/>
                <a:uFillTx/>
                <a:latin typeface="Times New Roman" pitchFamily="18" charset="0"/>
                <a:cs typeface="Times New Roman" pitchFamily="18" charset="0"/>
              </a:rPr>
              <a:t>nào</a:t>
            </a:r>
            <a:r>
              <a:rPr kumimoji="0" lang="en-US" sz="3000" b="0" i="0" u="none" strike="noStrike" kern="1200" cap="none" spc="0" normalizeH="0" baseline="0" noProof="0" dirty="0">
                <a:ln>
                  <a:noFill/>
                </a:ln>
                <a:solidFill>
                  <a:schemeClr val="accent5">
                    <a:lumMod val="50000"/>
                  </a:schemeClr>
                </a:solidFill>
                <a:effectLst/>
                <a:uLnTx/>
                <a:uFillTx/>
                <a:latin typeface="Times New Roman" pitchFamily="18" charset="0"/>
                <a:cs typeface="Times New Roman" pitchFamily="18" charset="0"/>
              </a:rPr>
              <a:t>? </a:t>
            </a:r>
          </a:p>
        </p:txBody>
      </p:sp>
      <p:sp>
        <p:nvSpPr>
          <p:cNvPr id="250885" name="Rectangle 5"/>
          <p:cNvSpPr/>
          <p:nvPr/>
        </p:nvSpPr>
        <p:spPr>
          <a:xfrm>
            <a:off x="352425" y="1494155"/>
            <a:ext cx="11566525" cy="1076325"/>
          </a:xfrm>
          <a:prstGeom prst="rect">
            <a:avLst/>
          </a:prstGeom>
          <a:noFill/>
          <a:ln w="9525">
            <a:noFill/>
          </a:ln>
        </p:spPr>
        <p:txBody>
          <a:bodyPr wrap="square" anchor="ctr" anchorCtr="0">
            <a:spAutoFit/>
          </a:bodyPr>
          <a:lstStyle/>
          <a:p>
            <a:pPr algn="just"/>
            <a:r>
              <a:rPr sz="3200" dirty="0">
                <a:latin typeface="Times New Roman" pitchFamily="18" charset="0"/>
                <a:cs typeface="Times New Roman" pitchFamily="18" charset="0"/>
                <a:sym typeface="Wingdings" panose="05000000000000000000" pitchFamily="2" charset="2"/>
              </a:rPr>
              <a:t> </a:t>
            </a:r>
            <a:r>
              <a:rPr sz="3200" dirty="0">
                <a:latin typeface="Times New Roman" panose="02020603050405020304" pitchFamily="18" charset="0"/>
                <a:cs typeface="Times New Roman" pitchFamily="18" charset="0"/>
              </a:rPr>
              <a:t>Nhân vật không sinh động, không thể hiện lên tích cảnh rõ, không có linh hồn…</a:t>
            </a:r>
          </a:p>
        </p:txBody>
      </p:sp>
      <p:graphicFrame>
        <p:nvGraphicFramePr>
          <p:cNvPr id="250912" name="Group 32"/>
          <p:cNvGraphicFramePr>
            <a:graphicFrameLocks noGrp="1"/>
          </p:cNvGraphicFramePr>
          <p:nvPr>
            <p:ph idx="1"/>
            <p:extLst>
              <p:ext uri="{D42A27DB-BD31-4B8C-83A1-F6EECF244321}">
                <p14:modId xmlns:p14="http://schemas.microsoft.com/office/powerpoint/2010/main" val="3425871792"/>
              </p:ext>
            </p:extLst>
          </p:nvPr>
        </p:nvGraphicFramePr>
        <p:xfrm>
          <a:off x="352425" y="4424680"/>
          <a:ext cx="11566525" cy="1955165"/>
        </p:xfrm>
        <a:graphic>
          <a:graphicData uri="http://schemas.openxmlformats.org/drawingml/2006/table">
            <a:tbl>
              <a:tblPr/>
              <a:tblGrid>
                <a:gridCol w="11566525"/>
              </a:tblGrid>
              <a:tr h="1955165">
                <a:tc>
                  <a:txBody>
                    <a:bodyPr/>
                    <a:lstStyle/>
                    <a:p>
                      <a:pPr marL="0" marR="0" lvl="0" indent="0" algn="l" defTabSz="914400" rtl="0" eaLnBrk="0" fontAlgn="base" latinLnBrk="0" hangingPunct="0">
                        <a:lnSpc>
                          <a:spcPct val="100000"/>
                        </a:lnSpc>
                        <a:spcBef>
                          <a:spcPct val="20000"/>
                        </a:spcBef>
                        <a:spcAft>
                          <a:spcPct val="0"/>
                        </a:spcAft>
                        <a:buClrTx/>
                        <a:buSzTx/>
                        <a:buFontTx/>
                        <a:buNone/>
                      </a:pPr>
                      <a:r>
                        <a:rPr kumimoji="0" lang="en-US" sz="3200" b="0" i="0" u="sng" strike="noStrike" cap="none" normalizeH="0" baseline="0" dirty="0" err="1" smtClean="0">
                          <a:ln>
                            <a:noFill/>
                          </a:ln>
                          <a:solidFill>
                            <a:srgbClr val="6600CC"/>
                          </a:solidFill>
                          <a:effectLst/>
                          <a:latin typeface="Times New Roman" panose="02020603050405020304" pitchFamily="18" charset="0"/>
                        </a:rPr>
                        <a:t>Ví</a:t>
                      </a:r>
                      <a:r>
                        <a:rPr kumimoji="0" lang="en-US" sz="3200" b="0" i="0" u="sng" strike="noStrike" cap="none" normalizeH="0" baseline="0" dirty="0" smtClean="0">
                          <a:ln>
                            <a:noFill/>
                          </a:ln>
                          <a:solidFill>
                            <a:srgbClr val="6600CC"/>
                          </a:solidFill>
                          <a:effectLst/>
                          <a:latin typeface="Times New Roman" panose="02020603050405020304" pitchFamily="18" charset="0"/>
                        </a:rPr>
                        <a:t> </a:t>
                      </a:r>
                      <a:r>
                        <a:rPr kumimoji="0" lang="en-US" sz="3200" b="0" i="0" u="sng" strike="noStrike" cap="none" normalizeH="0" baseline="0" dirty="0" err="1" smtClean="0">
                          <a:ln>
                            <a:noFill/>
                          </a:ln>
                          <a:solidFill>
                            <a:srgbClr val="6600CC"/>
                          </a:solidFill>
                          <a:effectLst/>
                          <a:latin typeface="Times New Roman" panose="02020603050405020304" pitchFamily="18" charset="0"/>
                        </a:rPr>
                        <a:t>dụ</a:t>
                      </a:r>
                      <a:r>
                        <a:rPr kumimoji="0" lang="en-US" sz="3200" b="0" i="0" u="sng" strike="noStrike" cap="none" normalizeH="0" baseline="0" dirty="0" smtClean="0">
                          <a:ln>
                            <a:noFill/>
                          </a:ln>
                          <a:solidFill>
                            <a:srgbClr val="6600CC"/>
                          </a:solidFill>
                          <a:effectLst/>
                          <a:latin typeface="Times New Roman" panose="02020603050405020304" pitchFamily="18" charset="0"/>
                        </a:rPr>
                        <a:t>:</a:t>
                      </a:r>
                      <a:r>
                        <a:rPr kumimoji="0" lang="en-US" sz="3200" b="0" i="0"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Tôi</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bất</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chợt</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giật</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mình</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thức</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dậy</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và</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nhận</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ra</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chỉ</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là</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giấc</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mơ</a:t>
                      </a:r>
                      <a:r>
                        <a:rPr kumimoji="0" lang="en-US" sz="3200" b="0" i="1" u="none" strike="noStrike" cap="none" normalizeH="0" baseline="0" dirty="0" smtClean="0">
                          <a:ln>
                            <a:noFill/>
                          </a:ln>
                          <a:solidFill>
                            <a:srgbClr val="6600CC"/>
                          </a:solidFill>
                          <a:effectLst/>
                          <a:latin typeface="Times New Roman" panose="02020603050405020304" pitchFamily="18" charset="0"/>
                        </a:rPr>
                        <a:t>….</a:t>
                      </a:r>
                      <a:r>
                        <a:rPr kumimoji="0" lang="en-US" sz="3200" b="1" i="1" u="none" strike="noStrike" cap="none" normalizeH="0" baseline="0" dirty="0" err="1" smtClean="0">
                          <a:ln>
                            <a:noFill/>
                          </a:ln>
                          <a:solidFill>
                            <a:srgbClr val="6600CC"/>
                          </a:solidFill>
                          <a:effectLst/>
                          <a:latin typeface="Times New Roman" panose="02020603050405020304" pitchFamily="18" charset="0"/>
                        </a:rPr>
                        <a:t>lòng</a:t>
                      </a:r>
                      <a:r>
                        <a:rPr kumimoji="0" lang="en-US" sz="3200" b="1" i="1" u="none" strike="noStrike" cap="none" normalizeH="0" baseline="0" dirty="0" smtClean="0">
                          <a:ln>
                            <a:noFill/>
                          </a:ln>
                          <a:solidFill>
                            <a:srgbClr val="6600CC"/>
                          </a:solidFill>
                          <a:effectLst/>
                          <a:latin typeface="Times New Roman" panose="02020603050405020304" pitchFamily="18" charset="0"/>
                        </a:rPr>
                        <a:t> </a:t>
                      </a:r>
                      <a:r>
                        <a:rPr kumimoji="0" lang="en-US" sz="3200" b="1" i="1" u="none" strike="noStrike" cap="none" normalizeH="0" baseline="0" dirty="0" err="1" smtClean="0">
                          <a:ln>
                            <a:noFill/>
                          </a:ln>
                          <a:solidFill>
                            <a:srgbClr val="6600CC"/>
                          </a:solidFill>
                          <a:effectLst/>
                          <a:latin typeface="Times New Roman" panose="02020603050405020304" pitchFamily="18" charset="0"/>
                        </a:rPr>
                        <a:t>tôi</a:t>
                      </a:r>
                      <a:r>
                        <a:rPr kumimoji="0" lang="en-US" sz="3200" b="1" i="1" u="none" strike="noStrike" cap="none" normalizeH="0" baseline="0" dirty="0" smtClean="0">
                          <a:ln>
                            <a:noFill/>
                          </a:ln>
                          <a:solidFill>
                            <a:srgbClr val="6600CC"/>
                          </a:solidFill>
                          <a:effectLst/>
                          <a:latin typeface="Times New Roman" panose="02020603050405020304" pitchFamily="18" charset="0"/>
                        </a:rPr>
                        <a:t> </a:t>
                      </a:r>
                      <a:r>
                        <a:rPr kumimoji="0" lang="en-US" sz="3200" b="1" i="1" u="none" strike="noStrike" cap="none" normalizeH="0" baseline="0" dirty="0" err="1" smtClean="0">
                          <a:ln>
                            <a:noFill/>
                          </a:ln>
                          <a:solidFill>
                            <a:srgbClr val="6600CC"/>
                          </a:solidFill>
                          <a:effectLst/>
                          <a:latin typeface="Times New Roman" panose="02020603050405020304" pitchFamily="18" charset="0"/>
                        </a:rPr>
                        <a:t>đau</a:t>
                      </a:r>
                      <a:r>
                        <a:rPr kumimoji="0" lang="en-US" sz="3200" b="1" i="1" u="none" strike="noStrike" cap="none" normalizeH="0" baseline="0" dirty="0" smtClean="0">
                          <a:ln>
                            <a:noFill/>
                          </a:ln>
                          <a:solidFill>
                            <a:srgbClr val="6600CC"/>
                          </a:solidFill>
                          <a:effectLst/>
                          <a:latin typeface="Times New Roman" panose="02020603050405020304" pitchFamily="18" charset="0"/>
                        </a:rPr>
                        <a:t> </a:t>
                      </a:r>
                      <a:r>
                        <a:rPr kumimoji="0" lang="en-US" sz="3200" b="1" i="1" u="none" strike="noStrike" cap="none" normalizeH="0" baseline="0" dirty="0" err="1" smtClean="0">
                          <a:ln>
                            <a:noFill/>
                          </a:ln>
                          <a:solidFill>
                            <a:srgbClr val="6600CC"/>
                          </a:solidFill>
                          <a:effectLst/>
                          <a:latin typeface="Times New Roman" panose="02020603050405020304" pitchFamily="18" charset="0"/>
                        </a:rPr>
                        <a:t>đớn</a:t>
                      </a:r>
                      <a:r>
                        <a:rPr kumimoji="0" lang="en-US" sz="3200" b="1" i="1" u="none" strike="noStrike" cap="none" normalizeH="0" baseline="0" dirty="0" smtClean="0">
                          <a:ln>
                            <a:noFill/>
                          </a:ln>
                          <a:solidFill>
                            <a:srgbClr val="6600CC"/>
                          </a:solidFill>
                          <a:effectLst/>
                          <a:latin typeface="Times New Roman" panose="02020603050405020304" pitchFamily="18" charset="0"/>
                        </a:rPr>
                        <a:t> </a:t>
                      </a:r>
                      <a:r>
                        <a:rPr kumimoji="0" lang="en-US" sz="3200" b="1" i="1" u="none" strike="noStrike" cap="none" normalizeH="0" baseline="0" dirty="0" err="1" smtClean="0">
                          <a:ln>
                            <a:noFill/>
                          </a:ln>
                          <a:solidFill>
                            <a:srgbClr val="6600CC"/>
                          </a:solidFill>
                          <a:effectLst/>
                          <a:latin typeface="Times New Roman" panose="02020603050405020304" pitchFamily="18" charset="0"/>
                        </a:rPr>
                        <a:t>và</a:t>
                      </a:r>
                      <a:r>
                        <a:rPr kumimoji="0" lang="en-US" sz="3200" b="1" i="1" u="none" strike="noStrike" cap="none" normalizeH="0" baseline="0" dirty="0" smtClean="0">
                          <a:ln>
                            <a:noFill/>
                          </a:ln>
                          <a:solidFill>
                            <a:srgbClr val="6600CC"/>
                          </a:solidFill>
                          <a:effectLst/>
                          <a:latin typeface="Times New Roman" panose="02020603050405020304" pitchFamily="18" charset="0"/>
                        </a:rPr>
                        <a:t> </a:t>
                      </a:r>
                      <a:r>
                        <a:rPr kumimoji="0" lang="en-US" sz="3200" b="1" i="1" u="none" strike="noStrike" cap="none" normalizeH="0" baseline="0" dirty="0" err="1" smtClean="0">
                          <a:ln>
                            <a:noFill/>
                          </a:ln>
                          <a:solidFill>
                            <a:srgbClr val="6600CC"/>
                          </a:solidFill>
                          <a:effectLst/>
                          <a:latin typeface="Times New Roman" panose="02020603050405020304" pitchFamily="18" charset="0"/>
                        </a:rPr>
                        <a:t>buồn</a:t>
                      </a:r>
                      <a:r>
                        <a:rPr kumimoji="0" lang="en-US" sz="3200" b="1" i="1" u="none" strike="noStrike" cap="none" normalizeH="0" baseline="0" dirty="0" smtClean="0">
                          <a:ln>
                            <a:noFill/>
                          </a:ln>
                          <a:solidFill>
                            <a:srgbClr val="6600CC"/>
                          </a:solidFill>
                          <a:effectLst/>
                          <a:latin typeface="Times New Roman" panose="02020603050405020304" pitchFamily="18" charset="0"/>
                        </a:rPr>
                        <a:t> </a:t>
                      </a:r>
                      <a:r>
                        <a:rPr kumimoji="0" lang="en-US" sz="3200" b="1" i="1" u="none" strike="noStrike" cap="none" normalizeH="0" baseline="0" dirty="0" err="1" smtClean="0">
                          <a:ln>
                            <a:noFill/>
                          </a:ln>
                          <a:solidFill>
                            <a:srgbClr val="6600CC"/>
                          </a:solidFill>
                          <a:effectLst/>
                          <a:latin typeface="Times New Roman" panose="02020603050405020304" pitchFamily="18" charset="0"/>
                        </a:rPr>
                        <a:t>tẻ</a:t>
                      </a:r>
                      <a:r>
                        <a:rPr kumimoji="0" lang="en-US" sz="3200" b="0" i="1" u="none" strike="noStrike" cap="none" normalizeH="0" baseline="0" dirty="0" smtClean="0">
                          <a:ln>
                            <a:noFill/>
                          </a:ln>
                          <a:solidFill>
                            <a:srgbClr val="6600CC"/>
                          </a:solidFill>
                          <a:effectLst/>
                          <a:latin typeface="Times New Roman" panose="02020603050405020304" pitchFamily="18" charset="0"/>
                        </a:rPr>
                        <a:t>…</a:t>
                      </a:r>
                      <a:r>
                        <a:rPr kumimoji="0" lang="en-US" sz="3200" b="0" i="1" u="none" strike="noStrike" cap="none" normalizeH="0" baseline="0" dirty="0" err="1" smtClean="0">
                          <a:ln>
                            <a:noFill/>
                          </a:ln>
                          <a:solidFill>
                            <a:srgbClr val="6600CC"/>
                          </a:solidFill>
                          <a:effectLst/>
                          <a:latin typeface="Times New Roman" panose="02020603050405020304" pitchFamily="18" charset="0"/>
                        </a:rPr>
                        <a:t>tôi</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suy</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nghĩ</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về</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bà</a:t>
                      </a:r>
                      <a:r>
                        <a:rPr kumimoji="0" lang="en-US" sz="3200" b="0" i="1" u="none" strike="noStrike" cap="none" normalizeH="0" baseline="0" dirty="0" smtClean="0">
                          <a:ln>
                            <a:noFill/>
                          </a:ln>
                          <a:solidFill>
                            <a:srgbClr val="6600CC"/>
                          </a:solidFill>
                          <a:effectLst/>
                          <a:latin typeface="Times New Roman" panose="02020603050405020304" pitchFamily="18" charset="0"/>
                        </a:rPr>
                        <a:t>…</a:t>
                      </a:r>
                      <a:r>
                        <a:rPr kumimoji="0" lang="en-US" sz="3200" b="1" i="1" u="none" strike="noStrike" cap="none" normalizeH="0" baseline="0" dirty="0" err="1" smtClean="0">
                          <a:ln>
                            <a:noFill/>
                          </a:ln>
                          <a:solidFill>
                            <a:srgbClr val="6600CC"/>
                          </a:solidFill>
                          <a:effectLst/>
                          <a:latin typeface="Times New Roman" panose="02020603050405020304" pitchFamily="18" charset="0"/>
                        </a:rPr>
                        <a:t>tôi</a:t>
                      </a:r>
                      <a:r>
                        <a:rPr kumimoji="0" lang="en-US" sz="3200" b="1" i="1" u="none" strike="noStrike" cap="none" normalizeH="0" baseline="0" dirty="0" smtClean="0">
                          <a:ln>
                            <a:noFill/>
                          </a:ln>
                          <a:solidFill>
                            <a:srgbClr val="6600CC"/>
                          </a:solidFill>
                          <a:effectLst/>
                          <a:latin typeface="Times New Roman" panose="02020603050405020304" pitchFamily="18" charset="0"/>
                        </a:rPr>
                        <a:t> </a:t>
                      </a:r>
                      <a:r>
                        <a:rPr kumimoji="0" lang="en-US" sz="3200" b="1" i="1" u="none" strike="noStrike" cap="none" normalizeH="0" baseline="0" dirty="0" err="1" smtClean="0">
                          <a:ln>
                            <a:noFill/>
                          </a:ln>
                          <a:solidFill>
                            <a:srgbClr val="6600CC"/>
                          </a:solidFill>
                          <a:effectLst/>
                          <a:latin typeface="Times New Roman" panose="02020603050405020304" pitchFamily="18" charset="0"/>
                        </a:rPr>
                        <a:t>yêu</a:t>
                      </a:r>
                      <a:r>
                        <a:rPr kumimoji="0" lang="en-US" sz="3200" b="1" i="1" u="none" strike="noStrike" cap="none" normalizeH="0" baseline="0" dirty="0" smtClean="0">
                          <a:ln>
                            <a:noFill/>
                          </a:ln>
                          <a:solidFill>
                            <a:srgbClr val="6600CC"/>
                          </a:solidFill>
                          <a:effectLst/>
                          <a:latin typeface="Times New Roman" panose="02020603050405020304" pitchFamily="18" charset="0"/>
                        </a:rPr>
                        <a:t> </a:t>
                      </a:r>
                      <a:r>
                        <a:rPr kumimoji="0" lang="en-US" sz="3200" b="1" i="1" u="none" strike="noStrike" cap="none" normalizeH="0" baseline="0" dirty="0" err="1" smtClean="0">
                          <a:ln>
                            <a:noFill/>
                          </a:ln>
                          <a:solidFill>
                            <a:srgbClr val="6600CC"/>
                          </a:solidFill>
                          <a:effectLst/>
                          <a:latin typeface="Times New Roman" panose="02020603050405020304" pitchFamily="18" charset="0"/>
                        </a:rPr>
                        <a:t>bà</a:t>
                      </a:r>
                      <a:r>
                        <a:rPr kumimoji="0" lang="en-US" sz="3200" b="0" i="1" u="none" strike="noStrike" cap="none" normalizeH="0" baseline="0" dirty="0" smtClean="0">
                          <a:ln>
                            <a:noFill/>
                          </a:ln>
                          <a:solidFill>
                            <a:srgbClr val="6600CC"/>
                          </a:solidFill>
                          <a:effectLst/>
                          <a:latin typeface="Times New Roman" panose="02020603050405020304" pitchFamily="18" charset="0"/>
                        </a:rPr>
                        <a:t>…”</a:t>
                      </a:r>
                    </a:p>
                    <a:p>
                      <a:pPr marL="0" marR="0" lvl="0" indent="0" algn="r" defTabSz="914400" rtl="0" eaLnBrk="0" fontAlgn="base" latinLnBrk="0" hangingPunct="0">
                        <a:lnSpc>
                          <a:spcPct val="100000"/>
                        </a:lnSpc>
                        <a:spcBef>
                          <a:spcPct val="20000"/>
                        </a:spcBef>
                        <a:spcAft>
                          <a:spcPct val="0"/>
                        </a:spcAft>
                        <a:buClrTx/>
                        <a:buSzTx/>
                        <a:buFontTx/>
                        <a:buNone/>
                      </a:pPr>
                      <a:r>
                        <a:rPr kumimoji="0" lang="en-US" sz="3200" b="0" i="1" u="none" strike="noStrike" cap="none" normalizeH="0" baseline="0" dirty="0" smtClean="0">
                          <a:ln>
                            <a:noFill/>
                          </a:ln>
                          <a:solidFill>
                            <a:srgbClr val="6600CC"/>
                          </a:solidFill>
                          <a:effectLst/>
                          <a:latin typeface="Times New Roman" panose="02020603050405020304" pitchFamily="18" charset="0"/>
                        </a:rPr>
                        <a:t>(</a:t>
                      </a:r>
                      <a:r>
                        <a:rPr kumimoji="0" lang="en-US" sz="3200" b="0" i="1" u="none" strike="noStrike" cap="none" normalizeH="0" baseline="0" dirty="0" err="1" smtClean="0">
                          <a:ln>
                            <a:noFill/>
                          </a:ln>
                          <a:solidFill>
                            <a:srgbClr val="6600CC"/>
                          </a:solidFill>
                          <a:effectLst/>
                          <a:latin typeface="Times New Roman" panose="02020603050405020304" pitchFamily="18" charset="0"/>
                        </a:rPr>
                        <a:t>Bài</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làm</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của</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Thúy</a:t>
                      </a:r>
                      <a:r>
                        <a:rPr kumimoji="0" lang="en-US" sz="3200" b="0" i="1" u="none" strike="noStrike" cap="none" normalizeH="0" baseline="0" dirty="0" smtClean="0">
                          <a:ln>
                            <a:noFill/>
                          </a:ln>
                          <a:solidFill>
                            <a:srgbClr val="6600CC"/>
                          </a:solidFill>
                          <a:effectLst/>
                          <a:latin typeface="Times New Roman" panose="02020603050405020304" pitchFamily="18" charset="0"/>
                        </a:rPr>
                        <a:t> </a:t>
                      </a:r>
                      <a:r>
                        <a:rPr kumimoji="0" lang="en-US" sz="3200" b="0" i="1" u="none" strike="noStrike" cap="none" normalizeH="0" baseline="0" dirty="0" err="1" smtClean="0">
                          <a:ln>
                            <a:noFill/>
                          </a:ln>
                          <a:solidFill>
                            <a:srgbClr val="6600CC"/>
                          </a:solidFill>
                          <a:effectLst/>
                          <a:latin typeface="Times New Roman" panose="02020603050405020304" pitchFamily="18" charset="0"/>
                        </a:rPr>
                        <a:t>Vy</a:t>
                      </a:r>
                      <a:r>
                        <a:rPr kumimoji="0" lang="en-US" sz="3200" b="0" i="1" u="none" strike="noStrike" cap="none" normalizeH="0" baseline="0" dirty="0" smtClean="0">
                          <a:ln>
                            <a:noFill/>
                          </a:ln>
                          <a:solidFill>
                            <a:srgbClr val="6600CC"/>
                          </a:solidFill>
                          <a:effectLst/>
                          <a:latin typeface="Times New Roman" panose="02020603050405020304" pitchFamily="18" charset="0"/>
                        </a:rPr>
                        <a:t>)</a:t>
                      </a:r>
                    </a:p>
                  </a:txBody>
                  <a:tcPr marT="45737" marB="45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ext Box 1"/>
          <p:cNvSpPr txBox="1"/>
          <p:nvPr/>
        </p:nvSpPr>
        <p:spPr>
          <a:xfrm>
            <a:off x="352425" y="3106420"/>
            <a:ext cx="11419205" cy="1076325"/>
          </a:xfrm>
          <a:prstGeom prst="rect">
            <a:avLst/>
          </a:prstGeom>
          <a:noFill/>
        </p:spPr>
        <p:txBody>
          <a:bodyPr wrap="square" rtlCol="0" anchor="t">
            <a:spAutoFit/>
          </a:bodyPr>
          <a:lstStyle/>
          <a:p>
            <a:pPr algn="just"/>
            <a:r>
              <a:rPr sz="3200" b="1" dirty="0">
                <a:solidFill>
                  <a:schemeClr val="accent2"/>
                </a:solidFill>
                <a:latin typeface="Times New Roman" panose="02020603050405020304" pitchFamily="18" charset="0"/>
                <a:cs typeface="Times New Roman" pitchFamily="18" charset="0"/>
                <a:sym typeface="+mn-ea"/>
              </a:rPr>
              <a:t>Cần phải sử dụng miêu tả nội tâm nhân vật trong quá trình làm văn tự sự để bài viết của mình đạt hiệu quả cao nhất.</a:t>
            </a:r>
            <a:endParaRPr lang="en-US" sz="3200" b="1" dirty="0">
              <a:solidFill>
                <a:schemeClr val="accent2"/>
              </a:solidFill>
              <a:latin typeface="Times New Roman" panose="02020603050405020304" pitchFamily="18" charset="0"/>
              <a:cs typeface="Times New Roman" pitchFamily="18"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50884"/>
                                        </p:tgtEl>
                                        <p:attrNameLst>
                                          <p:attrName>style.visibility</p:attrName>
                                        </p:attrNameLst>
                                      </p:cBhvr>
                                      <p:to>
                                        <p:strVal val="visible"/>
                                      </p:to>
                                    </p:set>
                                    <p:animEffect transition="in" filter="barn(inHorizontal)">
                                      <p:cBhvr>
                                        <p:cTn id="7" dur="500"/>
                                        <p:tgtEl>
                                          <p:spTgt spid="250884"/>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250885"/>
                                        </p:tgtEl>
                                        <p:attrNameLst>
                                          <p:attrName>style.visibility</p:attrName>
                                        </p:attrNameLst>
                                      </p:cBhvr>
                                      <p:to>
                                        <p:strVal val="visible"/>
                                      </p:to>
                                    </p:set>
                                    <p:anim calcmode="lin" valueType="num">
                                      <p:cBhvr>
                                        <p:cTn id="12" dur="500" fill="hold"/>
                                        <p:tgtEl>
                                          <p:spTgt spid="250885"/>
                                        </p:tgtEl>
                                        <p:attrNameLst>
                                          <p:attrName>ppt_w</p:attrName>
                                        </p:attrNameLst>
                                      </p:cBhvr>
                                      <p:tavLst>
                                        <p:tav tm="0">
                                          <p:val>
                                            <p:fltVal val="0"/>
                                          </p:val>
                                        </p:tav>
                                        <p:tav tm="100000">
                                          <p:val>
                                            <p:strVal val="#ppt_w"/>
                                          </p:val>
                                        </p:tav>
                                      </p:tavLst>
                                    </p:anim>
                                    <p:anim calcmode="lin" valueType="num">
                                      <p:cBhvr>
                                        <p:cTn id="13" dur="500" fill="hold"/>
                                        <p:tgtEl>
                                          <p:spTgt spid="250885"/>
                                        </p:tgtEl>
                                        <p:attrNameLst>
                                          <p:attrName>ppt_h</p:attrName>
                                        </p:attrNameLst>
                                      </p:cBhvr>
                                      <p:tavLst>
                                        <p:tav tm="0">
                                          <p:val>
                                            <p:fltVal val="0"/>
                                          </p:val>
                                        </p:tav>
                                        <p:tav tm="100000">
                                          <p:val>
                                            <p:strVal val="#ppt_h"/>
                                          </p:val>
                                        </p:tav>
                                      </p:tavLst>
                                    </p:anim>
                                    <p:anim calcmode="lin" valueType="num">
                                      <p:cBhvr>
                                        <p:cTn id="14" dur="500" fill="hold"/>
                                        <p:tgtEl>
                                          <p:spTgt spid="250885"/>
                                        </p:tgtEl>
                                        <p:attrNameLst>
                                          <p:attrName>style.rotation</p:attrName>
                                        </p:attrNameLst>
                                      </p:cBhvr>
                                      <p:tavLst>
                                        <p:tav tm="0">
                                          <p:val>
                                            <p:fltVal val="360"/>
                                          </p:val>
                                        </p:tav>
                                        <p:tav tm="100000">
                                          <p:val>
                                            <p:fltVal val="0"/>
                                          </p:val>
                                        </p:tav>
                                      </p:tavLst>
                                    </p:anim>
                                    <p:animEffect transition="in" filter="fade">
                                      <p:cBhvr>
                                        <p:cTn id="15" dur="500"/>
                                        <p:tgtEl>
                                          <p:spTgt spid="250885"/>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diamond(in)">
                                      <p:cBhvr>
                                        <p:cTn id="20" dur="20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50912"/>
                                        </p:tgtEl>
                                        <p:attrNameLst>
                                          <p:attrName>style.visibility</p:attrName>
                                        </p:attrNameLst>
                                      </p:cBhvr>
                                      <p:to>
                                        <p:strVal val="visible"/>
                                      </p:to>
                                    </p:set>
                                    <p:animEffect transition="in" filter="blinds(horizontal)">
                                      <p:cBhvr>
                                        <p:cTn id="25" dur="500"/>
                                        <p:tgtEl>
                                          <p:spTgt spid="2509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4" grpId="0" bldLvl="0" animBg="1"/>
      <p:bldP spid="250885" grpId="0"/>
      <p:bldP spid="2" grpId="0"/>
      <p:bldP spid="2"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8" name="Rectangle 4"/>
          <p:cNvSpPr/>
          <p:nvPr/>
        </p:nvSpPr>
        <p:spPr>
          <a:xfrm>
            <a:off x="4428014" y="154782"/>
            <a:ext cx="3381375" cy="583565"/>
          </a:xfrm>
          <a:prstGeom prst="rect">
            <a:avLst/>
          </a:prstGeom>
          <a:noFill/>
          <a:ln w="9525" cap="flat" cmpd="sng">
            <a:solidFill>
              <a:schemeClr val="tx1"/>
            </a:solidFill>
            <a:prstDash val="solid"/>
            <a:miter/>
            <a:headEnd type="none" w="med" len="med"/>
            <a:tailEnd type="none" w="med" len="med"/>
          </a:ln>
        </p:spPr>
        <p:txBody>
          <a:bodyPr wrap="none" anchor="ctr" anchorCtr="0">
            <a:spAutoFit/>
          </a:bodyPr>
          <a:lstStyle/>
          <a:p>
            <a:pPr algn="just"/>
            <a:r>
              <a:rPr sz="3200" b="1" dirty="0">
                <a:solidFill>
                  <a:schemeClr val="accent2"/>
                </a:solidFill>
                <a:latin typeface="Times New Roman" panose="02020603050405020304" pitchFamily="18" charset="0"/>
              </a:rPr>
              <a:t>  II/ LUYỆN TẬP:</a:t>
            </a:r>
          </a:p>
        </p:txBody>
      </p:sp>
      <p:pic>
        <p:nvPicPr>
          <p:cNvPr id="251909" name="Picture 14" descr="book3"/>
          <p:cNvPicPr>
            <a:picLocks noChangeAspect="1"/>
          </p:cNvPicPr>
          <p:nvPr/>
        </p:nvPicPr>
        <p:blipFill>
          <a:blip r:embed="rId2">
            <a:lum bright="-17999" contrast="-28000"/>
          </a:blip>
          <a:stretch>
            <a:fillRect/>
          </a:stretch>
        </p:blipFill>
        <p:spPr>
          <a:xfrm>
            <a:off x="1752600" y="381000"/>
            <a:ext cx="1905000" cy="1008063"/>
          </a:xfrm>
          <a:prstGeom prst="rect">
            <a:avLst/>
          </a:prstGeom>
          <a:noFill/>
          <a:ln w="9525">
            <a:noFill/>
          </a:ln>
        </p:spPr>
      </p:pic>
      <p:sp>
        <p:nvSpPr>
          <p:cNvPr id="251910" name="Rectangle 6"/>
          <p:cNvSpPr/>
          <p:nvPr/>
        </p:nvSpPr>
        <p:spPr>
          <a:xfrm>
            <a:off x="270510" y="1066800"/>
            <a:ext cx="11461750" cy="1076325"/>
          </a:xfrm>
          <a:prstGeom prst="rect">
            <a:avLst/>
          </a:prstGeom>
          <a:noFill/>
          <a:ln w="9525" cap="flat" cmpd="sng">
            <a:solidFill>
              <a:schemeClr val="accent2"/>
            </a:solidFill>
            <a:prstDash val="solid"/>
            <a:miter/>
            <a:headEnd type="none" w="med" len="med"/>
            <a:tailEnd type="none" w="med" len="med"/>
          </a:ln>
        </p:spPr>
        <p:txBody>
          <a:bodyPr wrap="square" anchor="ctr" anchorCtr="0">
            <a:spAutoFit/>
          </a:bodyPr>
          <a:lstStyle/>
          <a:p>
            <a:r>
              <a:rPr sz="3200" b="1" u="sng" dirty="0">
                <a:solidFill>
                  <a:schemeClr val="accent2"/>
                </a:solidFill>
                <a:latin typeface="Times New Roman" panose="02020603050405020304" pitchFamily="18" charset="0"/>
              </a:rPr>
              <a:t>Bài tập 3:</a:t>
            </a:r>
            <a:r>
              <a:rPr sz="3200" dirty="0">
                <a:solidFill>
                  <a:schemeClr val="accent2"/>
                </a:solidFill>
                <a:latin typeface="Times New Roman" panose="02020603050405020304" pitchFamily="18" charset="0"/>
              </a:rPr>
              <a:t> Ghi lại tâm trạng của em sau khi để xảy ra một chuyện có lỗi với bạn: </a:t>
            </a:r>
          </a:p>
        </p:txBody>
      </p:sp>
      <p:sp>
        <p:nvSpPr>
          <p:cNvPr id="251911" name="Rectangle 7"/>
          <p:cNvSpPr/>
          <p:nvPr/>
        </p:nvSpPr>
        <p:spPr>
          <a:xfrm>
            <a:off x="2057400" y="2357438"/>
            <a:ext cx="7854950" cy="1076325"/>
          </a:xfrm>
          <a:prstGeom prst="rect">
            <a:avLst/>
          </a:prstGeom>
          <a:noFill/>
          <a:ln w="9525">
            <a:noFill/>
          </a:ln>
        </p:spPr>
        <p:txBody>
          <a:bodyPr anchor="ctr" anchorCtr="0">
            <a:spAutoFit/>
          </a:bodyPr>
          <a:lstStyle/>
          <a:p>
            <a:pPr algn="just"/>
            <a:r>
              <a:rPr sz="3200" dirty="0">
                <a:latin typeface="Times New Roman" panose="02020603050405020304" pitchFamily="18" charset="0"/>
              </a:rPr>
              <a:t>* Lưu ý HS: </a:t>
            </a:r>
            <a:r>
              <a:rPr sz="3200" b="1" dirty="0">
                <a:latin typeface="Times New Roman" panose="02020603050405020304" pitchFamily="18" charset="0"/>
              </a:rPr>
              <a:t>Không</a:t>
            </a:r>
            <a:r>
              <a:rPr sz="3200" dirty="0">
                <a:latin typeface="Times New Roman" panose="02020603050405020304" pitchFamily="18" charset="0"/>
              </a:rPr>
              <a:t> phải kể lại </a:t>
            </a:r>
            <a:r>
              <a:rPr sz="3200" i="1" u="sng" dirty="0">
                <a:latin typeface="Times New Roman" panose="02020603050405020304" pitchFamily="18" charset="0"/>
              </a:rPr>
              <a:t>sự việc</a:t>
            </a:r>
            <a:r>
              <a:rPr sz="3200" dirty="0">
                <a:latin typeface="Times New Roman" panose="02020603050405020304" pitchFamily="18" charset="0"/>
              </a:rPr>
              <a:t> mà ghi lại </a:t>
            </a:r>
            <a:r>
              <a:rPr sz="3200" i="1" u="sng" dirty="0">
                <a:latin typeface="Times New Roman" panose="02020603050405020304" pitchFamily="18" charset="0"/>
              </a:rPr>
              <a:t>tâm trạng</a:t>
            </a:r>
            <a:r>
              <a:rPr sz="3200" i="1" dirty="0">
                <a:latin typeface="Times New Roman" panose="02020603050405020304" pitchFamily="18" charset="0"/>
              </a:rPr>
              <a:t> </a:t>
            </a:r>
            <a:r>
              <a:rPr sz="3200" dirty="0">
                <a:latin typeface="Times New Roman" panose="02020603050405020304" pitchFamily="18" charset="0"/>
              </a:rPr>
              <a:t>của em khi gây ra sự việc đó. </a:t>
            </a:r>
          </a:p>
        </p:txBody>
      </p:sp>
      <p:sp>
        <p:nvSpPr>
          <p:cNvPr id="251915" name="Line 11"/>
          <p:cNvSpPr/>
          <p:nvPr/>
        </p:nvSpPr>
        <p:spPr>
          <a:xfrm>
            <a:off x="1524000" y="3733800"/>
            <a:ext cx="9144000" cy="0"/>
          </a:xfrm>
          <a:prstGeom prst="line">
            <a:avLst/>
          </a:prstGeom>
          <a:ln w="38100" cap="flat" cmpd="sng">
            <a:solidFill>
              <a:schemeClr val="tx1"/>
            </a:solidFill>
            <a:prstDash val="lgDash"/>
            <a:headEnd type="none" w="med" len="med"/>
            <a:tailEnd type="none" w="med" len="med"/>
          </a:ln>
        </p:spPr>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1908"/>
                                        </p:tgtEl>
                                        <p:attrNameLst>
                                          <p:attrName>style.visibility</p:attrName>
                                        </p:attrNameLst>
                                      </p:cBhvr>
                                      <p:to>
                                        <p:strVal val="visible"/>
                                      </p:to>
                                    </p:set>
                                    <p:animEffect transition="in" filter="dissolve">
                                      <p:cBhvr>
                                        <p:cTn id="7" dur="500"/>
                                        <p:tgtEl>
                                          <p:spTgt spid="251908"/>
                                        </p:tgtEl>
                                      </p:cBhvr>
                                    </p:animEffect>
                                  </p:childTnLst>
                                </p:cTn>
                              </p:par>
                              <p:par>
                                <p:cTn id="8" presetID="9" presetClass="entr" presetSubtype="0" fill="hold" nodeType="withEffect">
                                  <p:stCondLst>
                                    <p:cond delay="0"/>
                                  </p:stCondLst>
                                  <p:childTnLst>
                                    <p:set>
                                      <p:cBhvr>
                                        <p:cTn id="9" dur="1" fill="hold">
                                          <p:stCondLst>
                                            <p:cond delay="0"/>
                                          </p:stCondLst>
                                        </p:cTn>
                                        <p:tgtEl>
                                          <p:spTgt spid="251909"/>
                                        </p:tgtEl>
                                        <p:attrNameLst>
                                          <p:attrName>style.visibility</p:attrName>
                                        </p:attrNameLst>
                                      </p:cBhvr>
                                      <p:to>
                                        <p:strVal val="visible"/>
                                      </p:to>
                                    </p:set>
                                    <p:animEffect transition="in" filter="dissolve">
                                      <p:cBhvr>
                                        <p:cTn id="10" dur="500"/>
                                        <p:tgtEl>
                                          <p:spTgt spid="251909"/>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251910"/>
                                        </p:tgtEl>
                                        <p:attrNameLst>
                                          <p:attrName>style.visibility</p:attrName>
                                        </p:attrNameLst>
                                      </p:cBhvr>
                                      <p:to>
                                        <p:strVal val="visible"/>
                                      </p:to>
                                    </p:set>
                                    <p:animEffect transition="in" filter="wedge">
                                      <p:cBhvr>
                                        <p:cTn id="15" dur="2000"/>
                                        <p:tgtEl>
                                          <p:spTgt spid="2519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251911"/>
                                        </p:tgtEl>
                                        <p:attrNameLst>
                                          <p:attrName>style.visibility</p:attrName>
                                        </p:attrNameLst>
                                      </p:cBhvr>
                                      <p:to>
                                        <p:strVal val="visible"/>
                                      </p:to>
                                    </p:set>
                                    <p:animEffect transition="in" filter="strips(downLeft)">
                                      <p:cBhvr>
                                        <p:cTn id="20" dur="500"/>
                                        <p:tgtEl>
                                          <p:spTgt spid="251911"/>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251915"/>
                                        </p:tgtEl>
                                        <p:attrNameLst>
                                          <p:attrName>style.visibility</p:attrName>
                                        </p:attrNameLst>
                                      </p:cBhvr>
                                      <p:to>
                                        <p:strVal val="visible"/>
                                      </p:to>
                                    </p:set>
                                    <p:anim calcmode="lin" valueType="num">
                                      <p:cBhvr>
                                        <p:cTn id="25" dur="500" fill="hold"/>
                                        <p:tgtEl>
                                          <p:spTgt spid="251915"/>
                                        </p:tgtEl>
                                        <p:attrNameLst>
                                          <p:attrName>ppt_w</p:attrName>
                                        </p:attrNameLst>
                                      </p:cBhvr>
                                      <p:tavLst>
                                        <p:tav tm="0">
                                          <p:val>
                                            <p:fltVal val="0"/>
                                          </p:val>
                                        </p:tav>
                                        <p:tav tm="100000">
                                          <p:val>
                                            <p:strVal val="#ppt_w"/>
                                          </p:val>
                                        </p:tav>
                                      </p:tavLst>
                                    </p:anim>
                                    <p:anim calcmode="lin" valueType="num">
                                      <p:cBhvr>
                                        <p:cTn id="26" dur="500" fill="hold"/>
                                        <p:tgtEl>
                                          <p:spTgt spid="251915"/>
                                        </p:tgtEl>
                                        <p:attrNameLst>
                                          <p:attrName>ppt_h</p:attrName>
                                        </p:attrNameLst>
                                      </p:cBhvr>
                                      <p:tavLst>
                                        <p:tav tm="0">
                                          <p:val>
                                            <p:fltVal val="0"/>
                                          </p:val>
                                        </p:tav>
                                        <p:tav tm="100000">
                                          <p:val>
                                            <p:strVal val="#ppt_h"/>
                                          </p:val>
                                        </p:tav>
                                      </p:tavLst>
                                    </p:anim>
                                    <p:animEffect transition="in" filter="fade">
                                      <p:cBhvr>
                                        <p:cTn id="27" dur="500"/>
                                        <p:tgtEl>
                                          <p:spTgt spid="251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8" grpId="0" bldLvl="0" animBg="1"/>
      <p:bldP spid="251910" grpId="0" bldLvl="0" animBg="1"/>
      <p:bldP spid="2519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p:nvPr/>
        </p:nvSpPr>
        <p:spPr>
          <a:xfrm>
            <a:off x="1524000" y="2849563"/>
            <a:ext cx="309880" cy="368300"/>
          </a:xfrm>
          <a:prstGeom prst="rect">
            <a:avLst/>
          </a:prstGeom>
          <a:noFill/>
          <a:ln w="9525">
            <a:noFill/>
          </a:ln>
        </p:spPr>
        <p:txBody>
          <a:bodyPr wrap="none" anchor="ctr" anchorCtr="0">
            <a:spAutoFit/>
          </a:bodyPr>
          <a:lstStyle/>
          <a:p>
            <a:endParaRPr dirty="0">
              <a:latin typeface="Arial" panose="020B0604020202020204" pitchFamily="34" charset="0"/>
            </a:endParaRPr>
          </a:p>
        </p:txBody>
      </p:sp>
      <p:pic>
        <p:nvPicPr>
          <p:cNvPr id="4" name="Picture 14" descr="book3"/>
          <p:cNvPicPr>
            <a:picLocks noChangeAspect="1"/>
          </p:cNvPicPr>
          <p:nvPr/>
        </p:nvPicPr>
        <p:blipFill>
          <a:blip r:embed="rId2">
            <a:lum bright="-17999" contrast="-28000"/>
          </a:blip>
          <a:stretch>
            <a:fillRect/>
          </a:stretch>
        </p:blipFill>
        <p:spPr>
          <a:xfrm>
            <a:off x="1610043" y="287077"/>
            <a:ext cx="2525230" cy="1738313"/>
          </a:xfrm>
          <a:prstGeom prst="rect">
            <a:avLst/>
          </a:prstGeom>
          <a:noFill/>
          <a:ln w="9525">
            <a:noFill/>
          </a:ln>
        </p:spPr>
      </p:pic>
      <p:sp>
        <p:nvSpPr>
          <p:cNvPr id="2" name="Text Box 1"/>
          <p:cNvSpPr txBox="1"/>
          <p:nvPr/>
        </p:nvSpPr>
        <p:spPr>
          <a:xfrm>
            <a:off x="141605" y="2221487"/>
            <a:ext cx="10570210" cy="1568450"/>
          </a:xfrm>
          <a:prstGeom prst="rect">
            <a:avLst/>
          </a:prstGeom>
          <a:noFill/>
        </p:spPr>
        <p:txBody>
          <a:bodyPr wrap="square" rtlCol="0" anchor="t">
            <a:spAutoFit/>
          </a:bodyPr>
          <a:lstStyle/>
          <a:p>
            <a:r>
              <a:rPr sz="3200" b="1" dirty="0">
                <a:solidFill>
                  <a:srgbClr val="FF0000"/>
                </a:solidFill>
                <a:latin typeface="Times New Roman" pitchFamily="18" charset="0"/>
                <a:cs typeface="Times New Roman" pitchFamily="18" charset="0"/>
                <a:sym typeface="+mn-ea"/>
              </a:rPr>
              <a:t>I/ </a:t>
            </a:r>
            <a:r>
              <a:rPr sz="3200" b="1" u="sng" dirty="0">
                <a:solidFill>
                  <a:srgbClr val="FF0000"/>
                </a:solidFill>
                <a:latin typeface="Times New Roman" pitchFamily="18" charset="0"/>
                <a:cs typeface="Times New Roman" pitchFamily="18" charset="0"/>
                <a:sym typeface="+mn-ea"/>
              </a:rPr>
              <a:t>Tìm hiểu yếu tố miêu tả nội tâm trong văn bản tự sự:</a:t>
            </a:r>
            <a:endParaRPr sz="3200" b="1" i="1" dirty="0">
              <a:solidFill>
                <a:srgbClr val="FF0000"/>
              </a:solidFill>
              <a:latin typeface="Times New Roman" pitchFamily="18" charset="0"/>
              <a:cs typeface="Times New Roman" pitchFamily="18" charset="0"/>
            </a:endParaRPr>
          </a:p>
          <a:p>
            <a:r>
              <a:rPr sz="3200" b="1" i="1" dirty="0">
                <a:solidFill>
                  <a:srgbClr val="FF0000"/>
                </a:solidFill>
                <a:latin typeface="Times New Roman" pitchFamily="18" charset="0"/>
                <a:cs typeface="Times New Roman" pitchFamily="18" charset="0"/>
                <a:sym typeface="+mn-ea"/>
              </a:rPr>
              <a:t>  1.</a:t>
            </a:r>
            <a:r>
              <a:rPr sz="3200" i="1" dirty="0">
                <a:solidFill>
                  <a:srgbClr val="FF0000"/>
                </a:solidFill>
                <a:latin typeface="Times New Roman" pitchFamily="18" charset="0"/>
                <a:cs typeface="Times New Roman" pitchFamily="18" charset="0"/>
                <a:sym typeface="+mn-ea"/>
              </a:rPr>
              <a:t> </a:t>
            </a:r>
            <a:r>
              <a:rPr sz="3200" dirty="0">
                <a:solidFill>
                  <a:srgbClr val="FF0000"/>
                </a:solidFill>
                <a:latin typeface="Times New Roman" pitchFamily="18" charset="0"/>
                <a:cs typeface="Times New Roman" pitchFamily="18" charset="0"/>
                <a:sym typeface="+mn-ea"/>
              </a:rPr>
              <a:t>Ví dụ: </a:t>
            </a:r>
            <a:r>
              <a:rPr sz="3200" dirty="0">
                <a:latin typeface="Times New Roman" pitchFamily="18" charset="0"/>
                <a:cs typeface="Times New Roman" pitchFamily="18" charset="0"/>
                <a:sym typeface="+mn-ea"/>
              </a:rPr>
              <a:t>(SGK/ 117)</a:t>
            </a:r>
            <a:endParaRPr sz="3200" dirty="0">
              <a:latin typeface="Times New Roman" panose="02020603050405020304" pitchFamily="18" charset="0"/>
              <a:cs typeface="Times New Roman" panose="02020603050405020304" pitchFamily="18" charset="0"/>
            </a:endParaRPr>
          </a:p>
          <a:p>
            <a:r>
              <a:rPr lang="en-US" sz="3200" dirty="0">
                <a:latin typeface="Times New Roman" pitchFamily="18" charset="0"/>
                <a:cs typeface="Times New Roman" pitchFamily="18" charset="0"/>
                <a:sym typeface="+mn-ea"/>
              </a:rPr>
              <a:t> </a:t>
            </a:r>
            <a:r>
              <a:rPr sz="3200" dirty="0">
                <a:latin typeface="Times New Roman" pitchFamily="18" charset="0"/>
                <a:cs typeface="Times New Roman" pitchFamily="18" charset="0"/>
                <a:sym typeface="+mn-ea"/>
              </a:rPr>
              <a:t> Đoạn trích “</a:t>
            </a:r>
            <a:r>
              <a:rPr sz="3200" i="1" dirty="0">
                <a:latin typeface="Times New Roman" pitchFamily="18" charset="0"/>
                <a:cs typeface="Times New Roman" pitchFamily="18" charset="0"/>
                <a:sym typeface="+mn-ea"/>
              </a:rPr>
              <a:t>Kiều ở lầu Ngưng Bích”.</a:t>
            </a:r>
            <a:endParaRPr lang="en-US" sz="32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2">
                                            <p:txEl>
                                              <p:pRg st="1" end="1"/>
                                            </p:txEl>
                                          </p:spTgt>
                                        </p:tgtEl>
                                      </p:cBhvr>
                                    </p:animEffec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edge">
                                      <p:cBhvr>
                                        <p:cTn id="13"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p:nvPr/>
        </p:nvSpPr>
        <p:spPr>
          <a:xfrm>
            <a:off x="306070" y="1233170"/>
            <a:ext cx="11659870" cy="4030980"/>
          </a:xfrm>
          <a:prstGeom prst="rect">
            <a:avLst/>
          </a:prstGeom>
          <a:noFill/>
          <a:ln w="9525">
            <a:noFill/>
          </a:ln>
        </p:spPr>
        <p:txBody>
          <a:bodyPr wrap="square">
            <a:spAutoFit/>
          </a:bodyPr>
          <a:lstStyle/>
          <a:p>
            <a:r>
              <a:rPr sz="3200" b="1" dirty="0">
                <a:solidFill>
                  <a:srgbClr val="FF0000"/>
                </a:solidFill>
                <a:latin typeface="Times New Roman" pitchFamily="18" charset="0"/>
                <a:cs typeface="Times New Roman" pitchFamily="18" charset="0"/>
              </a:rPr>
              <a:t>3/117 . Ghi lại tâm trạng của em sau khi làm một việc có lỗi với bạn.</a:t>
            </a:r>
            <a:endParaRPr sz="3200" dirty="0">
              <a:solidFill>
                <a:srgbClr val="FF0000"/>
              </a:solidFill>
              <a:latin typeface="Times New Roman" pitchFamily="18" charset="0"/>
              <a:cs typeface="Times New Roman" pitchFamily="18" charset="0"/>
            </a:endParaRPr>
          </a:p>
          <a:p>
            <a:r>
              <a:rPr sz="3200" u="sng" dirty="0">
                <a:latin typeface="Times New Roman" pitchFamily="18" charset="0"/>
                <a:cs typeface="Times New Roman" pitchFamily="18" charset="0"/>
              </a:rPr>
              <a:t>Gợi ý:</a:t>
            </a:r>
          </a:p>
          <a:p>
            <a:r>
              <a:rPr sz="3200" dirty="0">
                <a:latin typeface="Times New Roman" pitchFamily="18" charset="0"/>
                <a:cs typeface="Times New Roman" pitchFamily="18" charset="0"/>
              </a:rPr>
              <a:t>- Lỗi lầm ấy là gì?</a:t>
            </a:r>
          </a:p>
          <a:p>
            <a:r>
              <a:rPr sz="3200" dirty="0">
                <a:latin typeface="Times New Roman" pitchFamily="18" charset="0"/>
                <a:cs typeface="Times New Roman" pitchFamily="18" charset="0"/>
              </a:rPr>
              <a:t>- Nguyên nhân gây ra lỗi lầm.</a:t>
            </a:r>
          </a:p>
          <a:p>
            <a:r>
              <a:rPr sz="3200" dirty="0">
                <a:latin typeface="Times New Roman" pitchFamily="18" charset="0"/>
                <a:cs typeface="Times New Roman" pitchFamily="18" charset="0"/>
              </a:rPr>
              <a:t>- Tâm trạng của em ra sao: bứt rứt, lo lắng, sợ hãi.</a:t>
            </a:r>
          </a:p>
          <a:p>
            <a:r>
              <a:rPr sz="3200" dirty="0">
                <a:latin typeface="Times New Roman" pitchFamily="18" charset="0"/>
                <a:cs typeface="Times New Roman" pitchFamily="18" charset="0"/>
              </a:rPr>
              <a:t>- Lời thú tội với bạn.</a:t>
            </a:r>
          </a:p>
          <a:p>
            <a:r>
              <a:rPr sz="3200" dirty="0">
                <a:latin typeface="Times New Roman" pitchFamily="18" charset="0"/>
                <a:cs typeface="Times New Roman" pitchFamily="18" charset="0"/>
              </a:rPr>
              <a:t>- Bài học rút ra.</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txBox="1"/>
          <p:nvPr/>
        </p:nvSpPr>
        <p:spPr>
          <a:xfrm>
            <a:off x="-635" y="0"/>
            <a:ext cx="12192635" cy="6858000"/>
          </a:xfrm>
          <a:prstGeom prst="rect">
            <a:avLst/>
          </a:prstGeom>
          <a:solidFill>
            <a:srgbClr val="E7F6FF"/>
          </a:solidFill>
          <a:ln w="9525" cap="flat" cmpd="sng">
            <a:solidFill>
              <a:schemeClr val="tx1"/>
            </a:solidFill>
            <a:prstDash val="solid"/>
            <a:miter/>
            <a:headEnd type="none" w="med" len="med"/>
            <a:tailEnd type="none" w="med" len="med"/>
          </a:ln>
        </p:spPr>
        <p:txBody>
          <a:bodyPr/>
          <a:lstStyle/>
          <a:p>
            <a:pPr marL="342900" indent="-342900" algn="just">
              <a:lnSpc>
                <a:spcPct val="100000"/>
              </a:lnSpc>
              <a:spcBef>
                <a:spcPct val="20000"/>
              </a:spcBef>
            </a:pPr>
            <a:r>
              <a:rPr sz="2800" dirty="0">
                <a:latin typeface="Times New Roman" panose="02020603050405020304" pitchFamily="18" charset="0"/>
              </a:rPr>
              <a:t> </a:t>
            </a:r>
            <a:r>
              <a:rPr lang="en-US" sz="2800" dirty="0">
                <a:latin typeface="Times New Roman" panose="02020603050405020304" pitchFamily="18" charset="0"/>
              </a:rPr>
              <a:t>      </a:t>
            </a:r>
            <a:r>
              <a:rPr sz="2800" dirty="0">
                <a:latin typeface="Times New Roman" panose="02020603050405020304" pitchFamily="18" charset="0"/>
              </a:rPr>
              <a:t> </a:t>
            </a:r>
            <a:r>
              <a:rPr lang="vi-VN" altLang="x-none" sz="2800" dirty="0">
                <a:latin typeface="Times New Roman" panose="02020603050405020304" pitchFamily="18" charset="0"/>
              </a:rPr>
              <a:t>Tôi là đứa được coi là nghịch ngợm nhất lớp. Và cứ như thường lệ đến giờ sinh hoạt lớp là y như rằng tôi được nêu gương trước lớp. Tất cả là do đứa lớp trưởng khó ưa ấy, mặc cho tôi luôn nói khản cả giọng mà nó vẫn thưa với cô giáo. Thế mới tức chứ, tôi nghĩ bụng sẽ có lần tôi trả thù nó_đồ lắm chuyện. Và rồi như tôi mong ước trong giờ ra chơi chúng tôi đang chơi đá bóng, bỗng nhiên tôi thấy người mà tôi ghét(lớp trưởng) đi ngang qua.Như bắt được vàng tôi sung sướng và nghĩ đây là cơ hội để tôi trả thù, thế rồi tôi sút một cái, quả bóng bay trúng đầu đứa lớp trưởng, nó choáng và ngã xuống. Đáng lẽ tôi phải vui mới đúng chứ nhưng không trong lòng tôi lại cảm thấy có lỗi và bản thân mình ích kỉ. Từ lúc đó tôi luôn cảm thấy bứt rứt, khó tả vì mình đã làm một việc tệ hại. Trong đầu tôi nảy ra nhiều ý nghĩ có nên xin lỗi và nói thật với bạn ấy hay cứ coi như là chuyện ngoài ý muốn. Ôi ! đầu tôi như muốn nổ tung ra với những suy nghĩ đó và cuối cùng tôi đã nói thật. Hôm sau khi đến lớp tôi đã xin lỗi bạn ấy và nói sự thật. Bạn ấy đã tha lỗi cho mình, lúc ấy tôi vui không xao tả xiết trong lòng nhẹ đi nhiều.</a:t>
            </a:r>
            <a:endParaRPr sz="2800" i="1" dirty="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txBox="1"/>
          <p:nvPr/>
        </p:nvSpPr>
        <p:spPr>
          <a:xfrm>
            <a:off x="85725" y="0"/>
            <a:ext cx="12033250" cy="6858000"/>
          </a:xfrm>
          <a:prstGeom prst="rect">
            <a:avLst/>
          </a:prstGeom>
          <a:solidFill>
            <a:srgbClr val="E7F6FF"/>
          </a:solidFill>
          <a:ln w="9525" cap="flat" cmpd="sng">
            <a:solidFill>
              <a:schemeClr val="tx1"/>
            </a:solidFill>
            <a:prstDash val="solid"/>
            <a:miter/>
            <a:headEnd type="none" w="med" len="med"/>
            <a:tailEnd type="none" w="med" len="med"/>
          </a:ln>
        </p:spPr>
        <p:txBody>
          <a:bodyPr/>
          <a:lstStyle/>
          <a:p>
            <a:pPr marL="342900" indent="-342900" algn="just">
              <a:lnSpc>
                <a:spcPct val="100000"/>
              </a:lnSpc>
              <a:spcBef>
                <a:spcPct val="20000"/>
              </a:spcBef>
            </a:pPr>
            <a:r>
              <a:rPr sz="2800" dirty="0">
                <a:latin typeface="Times New Roman" panose="02020603050405020304" pitchFamily="18" charset="0"/>
              </a:rPr>
              <a:t>         </a:t>
            </a:r>
            <a:r>
              <a:rPr lang="vi-VN" altLang="x-none" sz="2800" dirty="0">
                <a:latin typeface="Times New Roman" panose="02020603050405020304" pitchFamily="18" charset="0"/>
              </a:rPr>
              <a:t>Tôi là đứa được coi là nghịch ngợm nhất lớp. Và cứ như thường lệ đến giờ sinh hoạt lớp là y như rằng tôi được nêu gương trước lớp. Tất cả là do đứa lớp trưởng khó ưa ấy, mặc cho tôi luôn nói khản cả giọng mà nó vẫn thưa với cô giáo. Thế mới tức chứ, tôi nghĩ bụng sẽ có lần tôi trả thù nó_đồ lắm chuyện. Và rồi như tôi mong ước trong giờ ra chơi chúng tôi đang chơi đá bóng, bỗng nhiên tôi thấy người mà tôi ghét(lớp trưởng) đi ngang qua.Như bắt được vàng tôi sung sướng và nghĩ đây là cơ hội để tôi trả thù, thế rồi tôi sút một cái, quả bóng bay trúng đầu đứa lớp trưởng, nó choáng và ngã xuống. Đáng lẽ tôi phải vui mới đúng </a:t>
            </a:r>
            <a:r>
              <a:rPr lang="en-US" altLang="vi-VN" sz="2800" dirty="0">
                <a:latin typeface="Times New Roman" panose="02020603050405020304" pitchFamily="18" charset="0"/>
              </a:rPr>
              <a:t> </a:t>
            </a:r>
            <a:r>
              <a:rPr lang="vi-VN" altLang="x-none" sz="2800" dirty="0">
                <a:latin typeface="Times New Roman" panose="02020603050405020304" pitchFamily="18" charset="0"/>
              </a:rPr>
              <a:t>nhưng không</a:t>
            </a:r>
            <a:r>
              <a:rPr lang="en-US" altLang="vi-VN" sz="2800" dirty="0">
                <a:latin typeface="Times New Roman" panose="02020603050405020304" pitchFamily="18" charset="0"/>
              </a:rPr>
              <a:t>,</a:t>
            </a:r>
            <a:r>
              <a:rPr lang="vi-VN" altLang="x-none" sz="2800" dirty="0">
                <a:latin typeface="Times New Roman" panose="02020603050405020304" pitchFamily="18" charset="0"/>
              </a:rPr>
              <a:t> trong lòng tôi lại cảm thấy có lỗi và bản thân mình ích kỉ. Từ lúc đó tôi luôn cảm thấy </a:t>
            </a:r>
            <a:r>
              <a:rPr lang="vi-VN" altLang="x-none" sz="2800" u="sng" dirty="0">
                <a:latin typeface="Times New Roman" panose="02020603050405020304" pitchFamily="18" charset="0"/>
              </a:rPr>
              <a:t>bứt rứt, khó tả </a:t>
            </a:r>
            <a:r>
              <a:rPr lang="vi-VN" altLang="x-none" sz="2800" dirty="0">
                <a:latin typeface="Times New Roman" panose="02020603050405020304" pitchFamily="18" charset="0"/>
              </a:rPr>
              <a:t>vì mình đã làm một việc tệ hại. Trong đầu tôi nảy ra nhiều ý nghĩ có nên xin lỗi và nói thật với bạn ấy hay cứ coi như là chuyện ngoài ý muốn. </a:t>
            </a:r>
            <a:r>
              <a:rPr lang="vi-VN" altLang="x-none" sz="2800" u="sng" dirty="0">
                <a:latin typeface="Times New Roman" panose="02020603050405020304" pitchFamily="18" charset="0"/>
              </a:rPr>
              <a:t>Ôi ! đầu tôi như muốn nổ tung ra </a:t>
            </a:r>
            <a:r>
              <a:rPr lang="vi-VN" altLang="x-none" sz="2800" dirty="0">
                <a:latin typeface="Times New Roman" panose="02020603050405020304" pitchFamily="18" charset="0"/>
              </a:rPr>
              <a:t>với những suy nghĩ đó và cuối cùng tôi đã nói thật. Hôm sau khi đến lớp tôi đã xin lỗi bạn ấy và nói sự thật. Bạn ấy đã tha lỗi cho mình, lúc ấy tôi vui không xao tả xiết trong lòng nhẹ đi nhiều.</a:t>
            </a:r>
            <a:endParaRPr sz="2800" i="1" dirty="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0349" name="Group 13"/>
          <p:cNvGraphicFramePr>
            <a:graphicFrameLocks noGrp="1"/>
          </p:cNvGraphicFramePr>
          <p:nvPr>
            <p:extLst>
              <p:ext uri="{D42A27DB-BD31-4B8C-83A1-F6EECF244321}">
                <p14:modId xmlns:p14="http://schemas.microsoft.com/office/powerpoint/2010/main" val="1876416486"/>
              </p:ext>
            </p:extLst>
          </p:nvPr>
        </p:nvGraphicFramePr>
        <p:xfrm>
          <a:off x="2995930" y="304800"/>
          <a:ext cx="7062470" cy="1066800"/>
        </p:xfrm>
        <a:graphic>
          <a:graphicData uri="http://schemas.openxmlformats.org/drawingml/2006/table">
            <a:tbl>
              <a:tblPr/>
              <a:tblGrid>
                <a:gridCol w="7062470"/>
              </a:tblGrid>
              <a:tr h="1066800">
                <a:tc>
                  <a:txBody>
                    <a:bodyPr/>
                    <a:lstStyle/>
                    <a:p>
                      <a:pPr marL="0" marR="0" lvl="0" indent="0" algn="l" defTabSz="914400" rtl="0" eaLnBrk="0" fontAlgn="base" latinLnBrk="0" hangingPunct="0">
                        <a:lnSpc>
                          <a:spcPct val="100000"/>
                        </a:lnSpc>
                        <a:spcBef>
                          <a:spcPct val="20000"/>
                        </a:spcBef>
                        <a:spcAft>
                          <a:spcPct val="0"/>
                        </a:spcAft>
                        <a:buClrTx/>
                        <a:buSzTx/>
                        <a:buFontTx/>
                        <a:buNone/>
                      </a:pP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Văn</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bản</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tự</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sự</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nào</a:t>
                      </a:r>
                      <a:r>
                        <a:rPr kumimoji="0" lang="en-US" sz="3200" b="1" i="0" u="none" strike="noStrike" cap="none" normalizeH="0" baseline="0" dirty="0" smtClean="0">
                          <a:ln>
                            <a:noFill/>
                          </a:ln>
                          <a:solidFill>
                            <a:srgbClr val="FF0000"/>
                          </a:solidFill>
                          <a:effectLst/>
                          <a:latin typeface="Times New Roman" panose="02020603050405020304" pitchFamily="18" charset="0"/>
                        </a:rPr>
                        <a:t> ở </a:t>
                      </a:r>
                      <a:r>
                        <a:rPr kumimoji="0" lang="en-US" sz="3200" b="1" i="0" u="none" strike="noStrike" cap="none" normalizeH="0" baseline="0" dirty="0" err="1" smtClean="0">
                          <a:ln>
                            <a:noFill/>
                          </a:ln>
                          <a:solidFill>
                            <a:srgbClr val="FF0000"/>
                          </a:solidFill>
                          <a:effectLst/>
                          <a:latin typeface="Times New Roman" panose="02020603050405020304" pitchFamily="18" charset="0"/>
                        </a:rPr>
                        <a:t>lớp</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dưới</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có</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yếu</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tố</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miêu</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tả</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nội</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tâm</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nhân</a:t>
                      </a:r>
                      <a:r>
                        <a:rPr kumimoji="0" lang="en-US" sz="3200" b="1" i="0" u="none" strike="noStrike" cap="none" normalizeH="0" baseline="0" dirty="0" smtClean="0">
                          <a:ln>
                            <a:noFill/>
                          </a:ln>
                          <a:solidFill>
                            <a:srgbClr val="FF0000"/>
                          </a:solidFill>
                          <a:effectLst/>
                          <a:latin typeface="Times New Roman" panose="02020603050405020304" pitchFamily="18" charset="0"/>
                        </a:rPr>
                        <a:t> </a:t>
                      </a:r>
                      <a:r>
                        <a:rPr kumimoji="0" lang="en-US" sz="3200" b="1" i="0" u="none" strike="noStrike" cap="none" normalizeH="0" baseline="0" dirty="0" err="1" smtClean="0">
                          <a:ln>
                            <a:noFill/>
                          </a:ln>
                          <a:solidFill>
                            <a:srgbClr val="FF0000"/>
                          </a:solidFill>
                          <a:effectLst/>
                          <a:latin typeface="Times New Roman" panose="02020603050405020304" pitchFamily="18" charset="0"/>
                        </a:rPr>
                        <a:t>vật</a:t>
                      </a:r>
                      <a:r>
                        <a:rPr kumimoji="0" lang="en-US" sz="3200" b="1" i="0" u="none" strike="noStrike" cap="none" normalizeH="0" baseline="0" dirty="0" smtClean="0">
                          <a:ln>
                            <a:noFill/>
                          </a:ln>
                          <a:solidFill>
                            <a:srgbClr val="FF0000"/>
                          </a:solidFill>
                          <a:effectLst/>
                          <a:latin typeface="Times New Roman" panose="02020603050405020304" pitchFamily="18" charset="0"/>
                        </a:rPr>
                        <a:t>?</a:t>
                      </a: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270363" name="Group 27"/>
          <p:cNvGraphicFramePr>
            <a:graphicFrameLocks noGrp="1"/>
          </p:cNvGraphicFramePr>
          <p:nvPr>
            <p:ph idx="1"/>
            <p:extLst>
              <p:ext uri="{D42A27DB-BD31-4B8C-83A1-F6EECF244321}">
                <p14:modId xmlns:p14="http://schemas.microsoft.com/office/powerpoint/2010/main" val="666413579"/>
              </p:ext>
            </p:extLst>
          </p:nvPr>
        </p:nvGraphicFramePr>
        <p:xfrm>
          <a:off x="163195" y="1831340"/>
          <a:ext cx="11824335" cy="4390390"/>
        </p:xfrm>
        <a:graphic>
          <a:graphicData uri="http://schemas.openxmlformats.org/drawingml/2006/table">
            <a:tbl>
              <a:tblPr/>
              <a:tblGrid>
                <a:gridCol w="11824335"/>
              </a:tblGrid>
              <a:tr h="4390390">
                <a:tc>
                  <a:txBody>
                    <a:bodyPr/>
                    <a:lstStyle/>
                    <a:p>
                      <a:pPr marL="0" marR="0" lvl="0" indent="0" algn="ctr" defTabSz="914400" rtl="0" eaLnBrk="0" fontAlgn="base" latinLnBrk="0" hangingPunct="0">
                        <a:lnSpc>
                          <a:spcPct val="100000"/>
                        </a:lnSpc>
                        <a:spcBef>
                          <a:spcPct val="20000"/>
                        </a:spcBef>
                        <a:spcAft>
                          <a:spcPct val="0"/>
                        </a:spcAft>
                        <a:buClrTx/>
                        <a:buSzTx/>
                        <a:buFontTx/>
                        <a:buNone/>
                      </a:pPr>
                      <a:r>
                        <a:rPr kumimoji="0" lang="en-US" sz="3200" b="1" i="1" u="none" strike="noStrike" cap="none" normalizeH="0" baseline="0" dirty="0" err="1" smtClean="0">
                          <a:ln>
                            <a:noFill/>
                          </a:ln>
                          <a:solidFill>
                            <a:srgbClr val="336600"/>
                          </a:solidFill>
                          <a:effectLst/>
                          <a:latin typeface="Times New Roman" panose="02020603050405020304" pitchFamily="18" charset="0"/>
                        </a:rPr>
                        <a:t>Bài</a:t>
                      </a:r>
                      <a:r>
                        <a:rPr kumimoji="0" lang="en-US" sz="3200" b="1" i="1" u="none" strike="noStrike" cap="none" normalizeH="0" baseline="0" dirty="0" smtClean="0">
                          <a:ln>
                            <a:noFill/>
                          </a:ln>
                          <a:solidFill>
                            <a:srgbClr val="336600"/>
                          </a:solidFill>
                          <a:effectLst/>
                          <a:latin typeface="Times New Roman" panose="02020603050405020304" pitchFamily="18" charset="0"/>
                        </a:rPr>
                        <a:t> </a:t>
                      </a:r>
                      <a:r>
                        <a:rPr kumimoji="0" lang="en-US" sz="3200" b="1" i="1" u="none" strike="noStrike" cap="none" normalizeH="0" baseline="0" dirty="0" err="1" smtClean="0">
                          <a:ln>
                            <a:noFill/>
                          </a:ln>
                          <a:solidFill>
                            <a:srgbClr val="336600"/>
                          </a:solidFill>
                          <a:effectLst/>
                          <a:latin typeface="Times New Roman" panose="02020603050405020304" pitchFamily="18" charset="0"/>
                        </a:rPr>
                        <a:t>học</a:t>
                      </a:r>
                      <a:r>
                        <a:rPr kumimoji="0" lang="en-US" sz="3200" b="1" i="1" u="none" strike="noStrike" cap="none" normalizeH="0" baseline="0" dirty="0" smtClean="0">
                          <a:ln>
                            <a:noFill/>
                          </a:ln>
                          <a:solidFill>
                            <a:srgbClr val="336600"/>
                          </a:solidFill>
                          <a:effectLst/>
                          <a:latin typeface="Times New Roman" panose="02020603050405020304" pitchFamily="18" charset="0"/>
                        </a:rPr>
                        <a:t> </a:t>
                      </a:r>
                      <a:r>
                        <a:rPr kumimoji="0" lang="en-US" sz="3200" b="1" i="1" u="none" strike="noStrike" cap="none" normalizeH="0" baseline="0" dirty="0" err="1" smtClean="0">
                          <a:ln>
                            <a:noFill/>
                          </a:ln>
                          <a:solidFill>
                            <a:srgbClr val="336600"/>
                          </a:solidFill>
                          <a:effectLst/>
                          <a:latin typeface="Times New Roman" panose="02020603050405020304" pitchFamily="18" charset="0"/>
                        </a:rPr>
                        <a:t>đường</a:t>
                      </a:r>
                      <a:r>
                        <a:rPr kumimoji="0" lang="en-US" sz="3200" b="1" i="1" u="none" strike="noStrike" cap="none" normalizeH="0" baseline="0" dirty="0" smtClean="0">
                          <a:ln>
                            <a:noFill/>
                          </a:ln>
                          <a:solidFill>
                            <a:srgbClr val="336600"/>
                          </a:solidFill>
                          <a:effectLst/>
                          <a:latin typeface="Times New Roman" panose="02020603050405020304" pitchFamily="18" charset="0"/>
                        </a:rPr>
                        <a:t> </a:t>
                      </a:r>
                      <a:r>
                        <a:rPr kumimoji="0" lang="en-US" sz="3200" b="1" i="1" u="none" strike="noStrike" cap="none" normalizeH="0" baseline="0" dirty="0" err="1" smtClean="0">
                          <a:ln>
                            <a:noFill/>
                          </a:ln>
                          <a:solidFill>
                            <a:srgbClr val="336600"/>
                          </a:solidFill>
                          <a:effectLst/>
                          <a:latin typeface="Times New Roman" panose="02020603050405020304" pitchFamily="18" charset="0"/>
                        </a:rPr>
                        <a:t>đời</a:t>
                      </a:r>
                      <a:r>
                        <a:rPr kumimoji="0" lang="en-US" sz="3200" b="1" i="1" u="none" strike="noStrike" cap="none" normalizeH="0" baseline="0" dirty="0" smtClean="0">
                          <a:ln>
                            <a:noFill/>
                          </a:ln>
                          <a:solidFill>
                            <a:srgbClr val="336600"/>
                          </a:solidFill>
                          <a:effectLst/>
                          <a:latin typeface="Times New Roman" panose="02020603050405020304" pitchFamily="18" charset="0"/>
                        </a:rPr>
                        <a:t> </a:t>
                      </a:r>
                      <a:r>
                        <a:rPr kumimoji="0" lang="en-US" sz="3200" b="1" i="1" u="none" strike="noStrike" cap="none" normalizeH="0" baseline="0" dirty="0" err="1" smtClean="0">
                          <a:ln>
                            <a:noFill/>
                          </a:ln>
                          <a:solidFill>
                            <a:srgbClr val="336600"/>
                          </a:solidFill>
                          <a:effectLst/>
                          <a:latin typeface="Times New Roman" panose="02020603050405020304" pitchFamily="18" charset="0"/>
                        </a:rPr>
                        <a:t>đầu</a:t>
                      </a:r>
                      <a:r>
                        <a:rPr kumimoji="0" lang="en-US" sz="3200" b="1" i="1" u="none" strike="noStrike" cap="none" normalizeH="0" baseline="0" dirty="0" smtClean="0">
                          <a:ln>
                            <a:noFill/>
                          </a:ln>
                          <a:solidFill>
                            <a:srgbClr val="336600"/>
                          </a:solidFill>
                          <a:effectLst/>
                          <a:latin typeface="Times New Roman" panose="02020603050405020304" pitchFamily="18" charset="0"/>
                        </a:rPr>
                        <a:t> </a:t>
                      </a:r>
                      <a:r>
                        <a:rPr kumimoji="0" lang="en-US" sz="3200" b="1" i="1" u="none" strike="noStrike" cap="none" normalizeH="0" baseline="0" dirty="0" err="1" smtClean="0">
                          <a:ln>
                            <a:noFill/>
                          </a:ln>
                          <a:solidFill>
                            <a:srgbClr val="336600"/>
                          </a:solidFill>
                          <a:effectLst/>
                          <a:latin typeface="Times New Roman" panose="02020603050405020304" pitchFamily="18" charset="0"/>
                        </a:rPr>
                        <a:t>tiên</a:t>
                      </a:r>
                      <a:endParaRPr kumimoji="0" lang="en-US" sz="3200" b="1" i="1" u="none" strike="noStrike" cap="none" normalizeH="0" baseline="0" dirty="0" smtClean="0">
                        <a:ln>
                          <a:noFill/>
                        </a:ln>
                        <a:solidFill>
                          <a:srgbClr val="3366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20000"/>
                        </a:spcBef>
                        <a:spcAft>
                          <a:spcPct val="0"/>
                        </a:spcAft>
                        <a:buClrTx/>
                        <a:buSzTx/>
                        <a:buFontTx/>
                        <a:buNone/>
                      </a:pPr>
                      <a:r>
                        <a:rPr kumimoji="0" lang="en-US" sz="3200" b="0" i="0" u="none" strike="noStrike" cap="none" normalizeH="0" baseline="0" dirty="0" smtClean="0">
                          <a:ln>
                            <a:noFill/>
                          </a:ln>
                          <a:solidFill>
                            <a:srgbClr val="336600"/>
                          </a:solidFill>
                          <a:effectLst/>
                          <a:latin typeface="Times New Roman" panose="02020603050405020304" pitchFamily="18" charset="0"/>
                        </a:rPr>
                        <a:t>(</a:t>
                      </a:r>
                      <a:r>
                        <a:rPr kumimoji="0" lang="en-US" sz="3200" b="0" i="0" u="none" strike="noStrike" cap="none" normalizeH="0" baseline="0" dirty="0" err="1" smtClean="0">
                          <a:ln>
                            <a:noFill/>
                          </a:ln>
                          <a:solidFill>
                            <a:srgbClr val="336600"/>
                          </a:solidFill>
                          <a:effectLst/>
                          <a:latin typeface="Times New Roman" panose="02020603050405020304" pitchFamily="18" charset="0"/>
                        </a:rPr>
                        <a:t>Dế</a:t>
                      </a:r>
                      <a:r>
                        <a:rPr kumimoji="0" lang="en-US" sz="3200" b="0" i="0" u="none" strike="noStrike" cap="none" normalizeH="0" baseline="0" dirty="0" smtClean="0">
                          <a:ln>
                            <a:noFill/>
                          </a:ln>
                          <a:solidFill>
                            <a:srgbClr val="336600"/>
                          </a:solidFill>
                          <a:effectLst/>
                          <a:latin typeface="Times New Roman" panose="02020603050405020304" pitchFamily="18" charset="0"/>
                        </a:rPr>
                        <a:t> </a:t>
                      </a:r>
                      <a:r>
                        <a:rPr kumimoji="0" lang="en-US" sz="3200" b="0" i="0" u="none" strike="noStrike" cap="none" normalizeH="0" baseline="0" dirty="0" err="1" smtClean="0">
                          <a:ln>
                            <a:noFill/>
                          </a:ln>
                          <a:solidFill>
                            <a:srgbClr val="336600"/>
                          </a:solidFill>
                          <a:effectLst/>
                          <a:latin typeface="Times New Roman" panose="02020603050405020304" pitchFamily="18" charset="0"/>
                        </a:rPr>
                        <a:t>Mèn</a:t>
                      </a:r>
                      <a:r>
                        <a:rPr kumimoji="0" lang="en-US" sz="3200" b="0" i="0" u="none" strike="noStrike" cap="none" normalizeH="0" baseline="0" dirty="0" smtClean="0">
                          <a:ln>
                            <a:noFill/>
                          </a:ln>
                          <a:solidFill>
                            <a:srgbClr val="336600"/>
                          </a:solidFill>
                          <a:effectLst/>
                          <a:latin typeface="Times New Roman" panose="02020603050405020304" pitchFamily="18" charset="0"/>
                        </a:rPr>
                        <a:t> </a:t>
                      </a:r>
                      <a:r>
                        <a:rPr kumimoji="0" lang="en-US" sz="3200" b="0" i="0" u="none" strike="noStrike" cap="none" normalizeH="0" baseline="0" dirty="0" err="1" smtClean="0">
                          <a:ln>
                            <a:noFill/>
                          </a:ln>
                          <a:solidFill>
                            <a:srgbClr val="336600"/>
                          </a:solidFill>
                          <a:effectLst/>
                          <a:latin typeface="Times New Roman" panose="02020603050405020304" pitchFamily="18" charset="0"/>
                        </a:rPr>
                        <a:t>phiêu</a:t>
                      </a:r>
                      <a:r>
                        <a:rPr kumimoji="0" lang="en-US" sz="3200" b="0" i="0" u="none" strike="noStrike" cap="none" normalizeH="0" baseline="0" dirty="0" smtClean="0">
                          <a:ln>
                            <a:noFill/>
                          </a:ln>
                          <a:solidFill>
                            <a:srgbClr val="336600"/>
                          </a:solidFill>
                          <a:effectLst/>
                          <a:latin typeface="Times New Roman" panose="02020603050405020304" pitchFamily="18" charset="0"/>
                        </a:rPr>
                        <a:t> </a:t>
                      </a:r>
                      <a:r>
                        <a:rPr kumimoji="0" lang="en-US" sz="3200" b="0" i="0" u="none" strike="noStrike" cap="none" normalizeH="0" baseline="0" dirty="0" err="1" smtClean="0">
                          <a:ln>
                            <a:noFill/>
                          </a:ln>
                          <a:solidFill>
                            <a:srgbClr val="336600"/>
                          </a:solidFill>
                          <a:effectLst/>
                          <a:latin typeface="Times New Roman" panose="02020603050405020304" pitchFamily="18" charset="0"/>
                        </a:rPr>
                        <a:t>lưu</a:t>
                      </a:r>
                      <a:r>
                        <a:rPr kumimoji="0" lang="en-US" sz="3200" b="0" i="0" u="none" strike="noStrike" cap="none" normalizeH="0" baseline="0" dirty="0" smtClean="0">
                          <a:ln>
                            <a:noFill/>
                          </a:ln>
                          <a:solidFill>
                            <a:srgbClr val="336600"/>
                          </a:solidFill>
                          <a:effectLst/>
                          <a:latin typeface="Times New Roman" panose="02020603050405020304" pitchFamily="18" charset="0"/>
                        </a:rPr>
                        <a:t> </a:t>
                      </a:r>
                      <a:r>
                        <a:rPr kumimoji="0" lang="en-US" sz="3200" b="0" i="0" u="none" strike="noStrike" cap="none" normalizeH="0" baseline="0" dirty="0" err="1" smtClean="0">
                          <a:ln>
                            <a:noFill/>
                          </a:ln>
                          <a:solidFill>
                            <a:srgbClr val="336600"/>
                          </a:solidFill>
                          <a:effectLst/>
                          <a:latin typeface="Times New Roman" panose="02020603050405020304" pitchFamily="18" charset="0"/>
                        </a:rPr>
                        <a:t>kí</a:t>
                      </a:r>
                      <a:r>
                        <a:rPr kumimoji="0" lang="en-US" sz="3200" b="0" i="0" u="none" strike="noStrike" cap="none" normalizeH="0" baseline="0" dirty="0" smtClean="0">
                          <a:ln>
                            <a:noFill/>
                          </a:ln>
                          <a:solidFill>
                            <a:srgbClr val="336600"/>
                          </a:solidFill>
                          <a:effectLst/>
                          <a:latin typeface="Times New Roman" panose="02020603050405020304" pitchFamily="18" charset="0"/>
                        </a:rPr>
                        <a:t> – </a:t>
                      </a:r>
                      <a:r>
                        <a:rPr kumimoji="0" lang="en-US" sz="3200" b="0" i="0" u="none" strike="noStrike" cap="none" normalizeH="0" baseline="0" dirty="0" err="1" smtClean="0">
                          <a:ln>
                            <a:noFill/>
                          </a:ln>
                          <a:solidFill>
                            <a:srgbClr val="336600"/>
                          </a:solidFill>
                          <a:effectLst/>
                          <a:latin typeface="Times New Roman" panose="02020603050405020304" pitchFamily="18" charset="0"/>
                        </a:rPr>
                        <a:t>Tô</a:t>
                      </a:r>
                      <a:r>
                        <a:rPr kumimoji="0" lang="en-US" sz="3200" b="0" i="0" u="none" strike="noStrike" cap="none" normalizeH="0" baseline="0" dirty="0" smtClean="0">
                          <a:ln>
                            <a:noFill/>
                          </a:ln>
                          <a:solidFill>
                            <a:srgbClr val="336600"/>
                          </a:solidFill>
                          <a:effectLst/>
                          <a:latin typeface="Times New Roman" panose="02020603050405020304" pitchFamily="18" charset="0"/>
                        </a:rPr>
                        <a:t> </a:t>
                      </a:r>
                      <a:r>
                        <a:rPr kumimoji="0" lang="en-US" sz="3200" b="0" i="0" u="none" strike="noStrike" cap="none" normalizeH="0" baseline="0" dirty="0" err="1" smtClean="0">
                          <a:ln>
                            <a:noFill/>
                          </a:ln>
                          <a:solidFill>
                            <a:srgbClr val="336600"/>
                          </a:solidFill>
                          <a:effectLst/>
                          <a:latin typeface="Times New Roman" panose="02020603050405020304" pitchFamily="18" charset="0"/>
                        </a:rPr>
                        <a:t>Hoài</a:t>
                      </a:r>
                      <a:r>
                        <a:rPr kumimoji="0" lang="en-US" sz="3200" b="0" i="0" u="none" strike="noStrike" cap="none" normalizeH="0" baseline="0" dirty="0" smtClean="0">
                          <a:ln>
                            <a:noFill/>
                          </a:ln>
                          <a:solidFill>
                            <a:srgbClr val="336600"/>
                          </a:solidFill>
                          <a:effectLst/>
                          <a:latin typeface="Times New Roman" panose="02020603050405020304" pitchFamily="18" charset="0"/>
                        </a:rPr>
                        <a:t>)</a:t>
                      </a:r>
                    </a:p>
                    <a:p>
                      <a:pPr marL="0" marR="0" lvl="0" indent="0" algn="l" defTabSz="914400" rtl="0" eaLnBrk="0" fontAlgn="base" latinLnBrk="0" hangingPunct="0">
                        <a:lnSpc>
                          <a:spcPct val="100000"/>
                        </a:lnSpc>
                        <a:spcBef>
                          <a:spcPct val="20000"/>
                        </a:spcBef>
                        <a:spcAft>
                          <a:spcPct val="0"/>
                        </a:spcAft>
                        <a:buClrTx/>
                        <a:buSzTx/>
                        <a:buFontTx/>
                        <a:buNone/>
                      </a:pPr>
                      <a:r>
                        <a:rPr kumimoji="0" lang="en-US" sz="3200" b="0" i="1" u="none" strike="noStrike" cap="none" normalizeH="0" baseline="0" dirty="0" smtClean="0">
                          <a:ln>
                            <a:noFill/>
                          </a:ln>
                          <a:solidFill>
                            <a:srgbClr val="CC3300"/>
                          </a:solidFill>
                          <a:effectLst/>
                          <a:latin typeface="Times New Roman" panose="02020603050405020304" pitchFamily="18" charset="0"/>
                        </a:rPr>
                        <a:t>  </a:t>
                      </a:r>
                      <a:r>
                        <a:rPr kumimoji="0" lang="en-US" sz="3200" b="1" i="1" u="none" strike="noStrike" cap="none" normalizeH="0" baseline="0" dirty="0" smtClean="0">
                          <a:ln>
                            <a:noFill/>
                          </a:ln>
                          <a:solidFill>
                            <a:schemeClr val="tx1"/>
                          </a:solidFill>
                          <a:effectLst/>
                          <a:latin typeface="Times New Roman" panose="02020603050405020304" pitchFamily="18" charset="0"/>
                        </a:rPr>
                        <a:t>“Chao </a:t>
                      </a:r>
                      <a:r>
                        <a:rPr kumimoji="0" lang="en-US" sz="3200" b="1" i="1" u="none" strike="noStrike" cap="none" normalizeH="0" baseline="0" dirty="0" err="1" smtClean="0">
                          <a:ln>
                            <a:noFill/>
                          </a:ln>
                          <a:solidFill>
                            <a:schemeClr val="tx1"/>
                          </a:solidFill>
                          <a:effectLst/>
                          <a:latin typeface="Times New Roman" panose="02020603050405020304" pitchFamily="18" charset="0"/>
                        </a:rPr>
                        <a:t>ôi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tôi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có</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biết</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đâu</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rằng</a:t>
                      </a:r>
                      <a:r>
                        <a:rPr kumimoji="0" lang="en-US" sz="3200" b="1" i="1" u="none" strike="noStrike" cap="none" normalizeH="0" baseline="0" dirty="0" smtClean="0">
                          <a:ln>
                            <a:noFill/>
                          </a:ln>
                          <a:solidFill>
                            <a:schemeClr val="tx1"/>
                          </a:solidFill>
                          <a:effectLst/>
                          <a:latin typeface="Times New Roman" panose="02020603050405020304" pitchFamily="18" charset="0"/>
                        </a:rPr>
                        <a:t>: hung </a:t>
                      </a:r>
                      <a:r>
                        <a:rPr kumimoji="0" lang="en-US" sz="3200" b="1" i="1" u="none" strike="noStrike" cap="none" normalizeH="0" baseline="0" dirty="0" err="1" smtClean="0">
                          <a:ln>
                            <a:noFill/>
                          </a:ln>
                          <a:solidFill>
                            <a:schemeClr val="tx1"/>
                          </a:solidFill>
                          <a:effectLst/>
                          <a:latin typeface="Times New Roman" panose="02020603050405020304" pitchFamily="18" charset="0"/>
                        </a:rPr>
                        <a:t>hăng</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hống</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hách</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láo</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chỉ</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tổ</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đem</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thân</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mà</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trả</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nợ</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những</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cử</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chỉ</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ngu</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dại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của</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mình</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thôị</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Tôi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đã</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phải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trải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cảnh</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như</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thế</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Thoát</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nạn</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rồi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mà</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còn</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ân</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hận</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quá</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ân</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hận</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mãi</a:t>
                      </a:r>
                      <a:r>
                        <a:rPr kumimoji="0" lang="en-US" sz="3200" b="1" i="1" u="none" strike="noStrike" cap="none" normalizeH="0" baseline="0" dirty="0" smtClean="0">
                          <a:ln>
                            <a:noFill/>
                          </a:ln>
                          <a:solidFill>
                            <a:schemeClr val="tx1"/>
                          </a:solidFill>
                          <a:effectLst/>
                          <a:latin typeface="Times New Roman" panose="02020603050405020304" pitchFamily="18" charset="0"/>
                        </a:rPr>
                        <a:t>…”</a:t>
                      </a:r>
                    </a:p>
                    <a:p>
                      <a:pPr marL="0" marR="0" lvl="0" indent="0" algn="l" defTabSz="914400" rtl="0" eaLnBrk="0" fontAlgn="base" latinLnBrk="0" hangingPunct="0">
                        <a:lnSpc>
                          <a:spcPct val="100000"/>
                        </a:lnSpc>
                        <a:spcBef>
                          <a:spcPct val="20000"/>
                        </a:spcBef>
                        <a:spcAft>
                          <a:spcPct val="0"/>
                        </a:spcAft>
                        <a:buClrTx/>
                        <a:buSzTx/>
                        <a:buFontTx/>
                        <a:buNone/>
                      </a:pP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Thế</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rồi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Dế</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Choắt</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tắt</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thở</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Tôi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thương</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lắm</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Vừa</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thương</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vừa</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ăn</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năn</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tội</a:t>
                      </a:r>
                      <a:r>
                        <a:rPr kumimoji="0" lang="en-US" sz="3200" b="1" i="1" u="none" strike="noStrike" cap="none" normalizeH="0" baseline="0" dirty="0" smtClean="0">
                          <a:ln>
                            <a:noFill/>
                          </a:ln>
                          <a:solidFill>
                            <a:schemeClr val="tx1"/>
                          </a:solidFill>
                          <a:effectLst/>
                          <a:latin typeface="Times New Roman" panose="02020603050405020304" pitchFamily="18" charset="0"/>
                        </a:rPr>
                        <a:t> </a:t>
                      </a:r>
                      <a:r>
                        <a:rPr kumimoji="0" lang="en-US" sz="3200" b="1" i="1" u="none" strike="noStrike" cap="none" normalizeH="0" baseline="0" dirty="0" err="1" smtClean="0">
                          <a:ln>
                            <a:noFill/>
                          </a:ln>
                          <a:solidFill>
                            <a:schemeClr val="tx1"/>
                          </a:solidFill>
                          <a:effectLst/>
                          <a:latin typeface="Times New Roman" panose="02020603050405020304" pitchFamily="18" charset="0"/>
                        </a:rPr>
                        <a:t>mình</a:t>
                      </a:r>
                      <a:r>
                        <a:rPr kumimoji="0" lang="en-US" sz="3200" b="1" i="1" u="none" strike="noStrike" cap="none" normalizeH="0" baseline="0" dirty="0" smtClean="0">
                          <a:ln>
                            <a:noFill/>
                          </a:ln>
                          <a:solidFill>
                            <a:schemeClr val="tx1"/>
                          </a:solidFill>
                          <a:effectLst/>
                          <a:latin typeface="Times New Roman" panose="02020603050405020304" pitchFamily="18" charset="0"/>
                        </a:rPr>
                        <a: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ED5"/>
                    </a:solid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70349"/>
                                        </p:tgtEl>
                                        <p:attrNameLst>
                                          <p:attrName>style.visibility</p:attrName>
                                        </p:attrNameLst>
                                      </p:cBhvr>
                                      <p:to>
                                        <p:strVal val="visible"/>
                                      </p:to>
                                    </p:set>
                                    <p:anim calcmode="lin" valueType="num">
                                      <p:cBhvr>
                                        <p:cTn id="7" dur="500" fill="hold"/>
                                        <p:tgtEl>
                                          <p:spTgt spid="270349"/>
                                        </p:tgtEl>
                                        <p:attrNameLst>
                                          <p:attrName>ppt_w</p:attrName>
                                        </p:attrNameLst>
                                      </p:cBhvr>
                                      <p:tavLst>
                                        <p:tav tm="0">
                                          <p:val>
                                            <p:fltVal val="0"/>
                                          </p:val>
                                        </p:tav>
                                        <p:tav tm="100000">
                                          <p:val>
                                            <p:strVal val="#ppt_w"/>
                                          </p:val>
                                        </p:tav>
                                      </p:tavLst>
                                    </p:anim>
                                    <p:anim calcmode="lin" valueType="num">
                                      <p:cBhvr>
                                        <p:cTn id="8" dur="500" fill="hold"/>
                                        <p:tgtEl>
                                          <p:spTgt spid="27034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0363"/>
                                        </p:tgtEl>
                                        <p:attrNameLst>
                                          <p:attrName>style.visibility</p:attrName>
                                        </p:attrNameLst>
                                      </p:cBhvr>
                                      <p:to>
                                        <p:strVal val="visible"/>
                                      </p:to>
                                    </p:set>
                                    <p:anim calcmode="lin" valueType="num">
                                      <p:cBhvr additive="base">
                                        <p:cTn id="13" dur="500" fill="hold"/>
                                        <p:tgtEl>
                                          <p:spTgt spid="270363"/>
                                        </p:tgtEl>
                                        <p:attrNameLst>
                                          <p:attrName>ppt_x</p:attrName>
                                        </p:attrNameLst>
                                      </p:cBhvr>
                                      <p:tavLst>
                                        <p:tav tm="0">
                                          <p:val>
                                            <p:strVal val="#ppt_x"/>
                                          </p:val>
                                        </p:tav>
                                        <p:tav tm="100000">
                                          <p:val>
                                            <p:strVal val="#ppt_x"/>
                                          </p:val>
                                        </p:tav>
                                      </p:tavLst>
                                    </p:anim>
                                    <p:anim calcmode="lin" valueType="num">
                                      <p:cBhvr additive="base">
                                        <p:cTn id="14" dur="500" fill="hold"/>
                                        <p:tgtEl>
                                          <p:spTgt spid="270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p:cNvSpPr>
          <p:nvPr>
            <p:ph idx="1"/>
          </p:nvPr>
        </p:nvSpPr>
        <p:spPr>
          <a:xfrm>
            <a:off x="1860550" y="367030"/>
            <a:ext cx="7772400" cy="685800"/>
          </a:xfrm>
        </p:spPr>
        <p:txBody>
          <a:bodyPr vert="horz" wrap="square" lIns="91440" tIns="45720" rIns="91440" bIns="45720" anchor="t" anchorCtr="0"/>
          <a:lstStyle/>
          <a:p>
            <a:pPr algn="ctr">
              <a:buNone/>
            </a:pPr>
            <a:r>
              <a:rPr dirty="0"/>
              <a:t>	</a:t>
            </a:r>
            <a:r>
              <a:rPr b="1" u="sng" dirty="0">
                <a:solidFill>
                  <a:schemeClr val="tx1"/>
                </a:solidFill>
              </a:rPr>
              <a:t>CỦNG CỐ KIẾN THỨC</a:t>
            </a:r>
          </a:p>
        </p:txBody>
      </p:sp>
      <p:sp>
        <p:nvSpPr>
          <p:cNvPr id="252932" name="Rectangle 4"/>
          <p:cNvSpPr/>
          <p:nvPr/>
        </p:nvSpPr>
        <p:spPr>
          <a:xfrm>
            <a:off x="871854" y="982678"/>
            <a:ext cx="8319135" cy="583565"/>
          </a:xfrm>
          <a:prstGeom prst="rect">
            <a:avLst/>
          </a:prstGeom>
          <a:noFill/>
          <a:ln w="9525">
            <a:noFill/>
          </a:ln>
        </p:spPr>
        <p:txBody>
          <a:bodyPr wrap="none" anchor="ctr" anchorCtr="0">
            <a:spAutoFit/>
          </a:bodyPr>
          <a:lstStyle/>
          <a:p>
            <a:r>
              <a:rPr lang="en-US" sz="3200" b="1" dirty="0">
                <a:latin typeface="Arial" panose="020B0604020202020204" pitchFamily="34" charset="0"/>
              </a:rPr>
              <a:t> 1. </a:t>
            </a:r>
            <a:r>
              <a:rPr sz="3200" dirty="0">
                <a:latin typeface="Arial" panose="020B0604020202020204" pitchFamily="34" charset="0"/>
              </a:rPr>
              <a:t>Miêu tả nội tâm trong văn bản tự sự là gì?</a:t>
            </a:r>
          </a:p>
        </p:txBody>
      </p:sp>
      <p:sp>
        <p:nvSpPr>
          <p:cNvPr id="252933" name="Rectangle 5"/>
          <p:cNvSpPr/>
          <p:nvPr/>
        </p:nvSpPr>
        <p:spPr>
          <a:xfrm>
            <a:off x="591820" y="1565275"/>
            <a:ext cx="10309225" cy="1076325"/>
          </a:xfrm>
          <a:prstGeom prst="rect">
            <a:avLst/>
          </a:prstGeom>
          <a:noFill/>
          <a:ln w="9525">
            <a:noFill/>
          </a:ln>
        </p:spPr>
        <p:txBody>
          <a:bodyPr wrap="square" anchor="ctr" anchorCtr="0">
            <a:spAutoFit/>
          </a:bodyPr>
          <a:lstStyle/>
          <a:p>
            <a:r>
              <a:rPr lang="en-US" sz="3200" b="1" dirty="0">
                <a:latin typeface="Arial" panose="020B0604020202020204" pitchFamily="34" charset="0"/>
              </a:rPr>
              <a:t> </a:t>
            </a:r>
            <a:r>
              <a:rPr sz="3200" dirty="0">
                <a:latin typeface="Arial" panose="020B0604020202020204" pitchFamily="34" charset="0"/>
              </a:rPr>
              <a:t> </a:t>
            </a:r>
            <a:r>
              <a:rPr lang="en-US" sz="3200" dirty="0">
                <a:latin typeface="Arial" panose="020B0604020202020204" pitchFamily="34" charset="0"/>
              </a:rPr>
              <a:t>2. </a:t>
            </a:r>
            <a:r>
              <a:rPr sz="3200" dirty="0">
                <a:latin typeface="Arial" panose="020B0604020202020204" pitchFamily="34" charset="0"/>
              </a:rPr>
              <a:t>Có mấy cách để miêu tả nội tâm nhân vật? </a:t>
            </a:r>
          </a:p>
          <a:p>
            <a:r>
              <a:rPr sz="3200" dirty="0">
                <a:latin typeface="Arial" panose="020B0604020202020204" pitchFamily="34" charset="0"/>
              </a:rPr>
              <a:t> </a:t>
            </a:r>
            <a:r>
              <a:rPr lang="en-US" sz="3200" dirty="0">
                <a:latin typeface="Arial" panose="020B0604020202020204" pitchFamily="34" charset="0"/>
              </a:rPr>
              <a:t> </a:t>
            </a:r>
            <a:r>
              <a:rPr sz="3200" dirty="0">
                <a:latin typeface="Arial" panose="020B0604020202020204" pitchFamily="34" charset="0"/>
              </a:rPr>
              <a:t>Là những </a:t>
            </a:r>
            <a:r>
              <a:rPr sz="3200" dirty="0" err="1">
                <a:latin typeface="Arial" panose="020B0604020202020204" pitchFamily="34" charset="0"/>
              </a:rPr>
              <a:t>cách</a:t>
            </a:r>
            <a:r>
              <a:rPr sz="3200" dirty="0">
                <a:latin typeface="Arial" panose="020B0604020202020204" pitchFamily="34" charset="0"/>
              </a:rPr>
              <a:t> </a:t>
            </a:r>
            <a:r>
              <a:rPr lang="en-US" sz="3200" dirty="0" err="1" smtClean="0">
                <a:latin typeface="Arial" panose="020B0604020202020204" pitchFamily="34" charset="0"/>
              </a:rPr>
              <a:t>nào</a:t>
            </a:r>
            <a:r>
              <a:rPr sz="3200" dirty="0" smtClean="0">
                <a:latin typeface="Arial" panose="020B0604020202020204" pitchFamily="34" charset="0"/>
              </a:rPr>
              <a:t>?</a:t>
            </a:r>
            <a:endParaRPr sz="3200" dirty="0">
              <a:latin typeface="Arial" panose="020B0604020202020204" pitchFamily="34" charset="0"/>
            </a:endParaRPr>
          </a:p>
        </p:txBody>
      </p:sp>
      <p:sp>
        <p:nvSpPr>
          <p:cNvPr id="252934" name="Rectangle 6"/>
          <p:cNvSpPr/>
          <p:nvPr/>
        </p:nvSpPr>
        <p:spPr>
          <a:xfrm>
            <a:off x="3962400" y="2667000"/>
            <a:ext cx="4267200" cy="990600"/>
          </a:xfrm>
          <a:prstGeom prst="rect">
            <a:avLst/>
          </a:prstGeom>
          <a:noFill/>
          <a:ln w="9525">
            <a:noFill/>
          </a:ln>
        </p:spPr>
        <p:txBody>
          <a:bodyPr wrap="none" anchor="ctr" anchorCtr="0"/>
          <a:lstStyle/>
          <a:p>
            <a:pPr algn="ctr"/>
            <a:r>
              <a:rPr sz="3200" b="1" u="sng" dirty="0">
                <a:solidFill>
                  <a:srgbClr val="336600"/>
                </a:solidFill>
                <a:latin typeface="Arial" panose="020B0604020202020204" pitchFamily="34" charset="0"/>
              </a:rPr>
              <a:t>CÔNG VIỆC VỀ NHÀ</a:t>
            </a:r>
          </a:p>
        </p:txBody>
      </p:sp>
      <p:sp>
        <p:nvSpPr>
          <p:cNvPr id="252935" name="Rectangle 7"/>
          <p:cNvSpPr/>
          <p:nvPr/>
        </p:nvSpPr>
        <p:spPr>
          <a:xfrm>
            <a:off x="871855" y="3511550"/>
            <a:ext cx="9326245" cy="2061210"/>
          </a:xfrm>
          <a:prstGeom prst="rect">
            <a:avLst/>
          </a:prstGeom>
          <a:noFill/>
          <a:ln w="9525">
            <a:noFill/>
          </a:ln>
        </p:spPr>
        <p:txBody>
          <a:bodyPr wrap="square" anchor="ctr" anchorCtr="0">
            <a:spAutoFit/>
          </a:bodyPr>
          <a:lstStyle/>
          <a:p>
            <a:r>
              <a:rPr sz="3200" dirty="0">
                <a:latin typeface="Arial" panose="020B0604020202020204" pitchFamily="34" charset="0"/>
              </a:rPr>
              <a:t>- Học bài. Xem lại bài tập.</a:t>
            </a:r>
          </a:p>
          <a:p>
            <a:r>
              <a:rPr sz="3200" dirty="0">
                <a:latin typeface="Arial" panose="020B0604020202020204" pitchFamily="34" charset="0"/>
              </a:rPr>
              <a:t>- Chuẩn bị bài tt: Luyện tập trau dồi vốn từ </a:t>
            </a:r>
          </a:p>
          <a:p>
            <a:r>
              <a:rPr sz="3200" dirty="0">
                <a:latin typeface="Arial" panose="020B0604020202020204" pitchFamily="34" charset="0"/>
              </a:rPr>
              <a:t>+ Xem lại phần Lí thuyết.</a:t>
            </a:r>
          </a:p>
          <a:p>
            <a:r>
              <a:rPr sz="3200" dirty="0">
                <a:latin typeface="Arial" panose="020B0604020202020204" pitchFamily="34" charset="0"/>
              </a:rPr>
              <a:t>+ Làm tất cả các bài tập còn lại.</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52932"/>
                                        </p:tgtEl>
                                        <p:attrNameLst>
                                          <p:attrName>style.visibility</p:attrName>
                                        </p:attrNameLst>
                                      </p:cBhvr>
                                      <p:to>
                                        <p:strVal val="visible"/>
                                      </p:to>
                                    </p:set>
                                    <p:anim calcmode="lin" valueType="num">
                                      <p:cBhvr>
                                        <p:cTn id="7" dur="500" fill="hold"/>
                                        <p:tgtEl>
                                          <p:spTgt spid="252932"/>
                                        </p:tgtEl>
                                        <p:attrNameLst>
                                          <p:attrName>ppt_w</p:attrName>
                                        </p:attrNameLst>
                                      </p:cBhvr>
                                      <p:tavLst>
                                        <p:tav tm="0">
                                          <p:val>
                                            <p:fltVal val="0"/>
                                          </p:val>
                                        </p:tav>
                                        <p:tav tm="100000">
                                          <p:val>
                                            <p:strVal val="#ppt_w"/>
                                          </p:val>
                                        </p:tav>
                                      </p:tavLst>
                                    </p:anim>
                                    <p:anim calcmode="lin" valueType="num">
                                      <p:cBhvr>
                                        <p:cTn id="8" dur="500" fill="hold"/>
                                        <p:tgtEl>
                                          <p:spTgt spid="252932"/>
                                        </p:tgtEl>
                                        <p:attrNameLst>
                                          <p:attrName>ppt_h</p:attrName>
                                        </p:attrNameLst>
                                      </p:cBhvr>
                                      <p:tavLst>
                                        <p:tav tm="0">
                                          <p:val>
                                            <p:fltVal val="0"/>
                                          </p:val>
                                        </p:tav>
                                        <p:tav tm="100000">
                                          <p:val>
                                            <p:strVal val="#ppt_h"/>
                                          </p:val>
                                        </p:tav>
                                      </p:tavLst>
                                    </p:anim>
                                    <p:anim calcmode="lin" valueType="num">
                                      <p:cBhvr>
                                        <p:cTn id="9" dur="500" fill="hold"/>
                                        <p:tgtEl>
                                          <p:spTgt spid="252932"/>
                                        </p:tgtEl>
                                        <p:attrNameLst>
                                          <p:attrName>style.rotation</p:attrName>
                                        </p:attrNameLst>
                                      </p:cBhvr>
                                      <p:tavLst>
                                        <p:tav tm="0">
                                          <p:val>
                                            <p:fltVal val="360"/>
                                          </p:val>
                                        </p:tav>
                                        <p:tav tm="100000">
                                          <p:val>
                                            <p:fltVal val="0"/>
                                          </p:val>
                                        </p:tav>
                                      </p:tavLst>
                                    </p:anim>
                                    <p:animEffect transition="in" filter="fade">
                                      <p:cBhvr>
                                        <p:cTn id="10" dur="500"/>
                                        <p:tgtEl>
                                          <p:spTgt spid="252932"/>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252933"/>
                                        </p:tgtEl>
                                        <p:attrNameLst>
                                          <p:attrName>style.visibility</p:attrName>
                                        </p:attrNameLst>
                                      </p:cBhvr>
                                      <p:to>
                                        <p:strVal val="visible"/>
                                      </p:to>
                                    </p:set>
                                    <p:anim calcmode="lin" valueType="num">
                                      <p:cBhvr>
                                        <p:cTn id="15" dur="500" fill="hold"/>
                                        <p:tgtEl>
                                          <p:spTgt spid="252933"/>
                                        </p:tgtEl>
                                        <p:attrNameLst>
                                          <p:attrName>ppt_w</p:attrName>
                                        </p:attrNameLst>
                                      </p:cBhvr>
                                      <p:tavLst>
                                        <p:tav tm="0">
                                          <p:val>
                                            <p:fltVal val="0"/>
                                          </p:val>
                                        </p:tav>
                                        <p:tav tm="100000">
                                          <p:val>
                                            <p:strVal val="#ppt_w"/>
                                          </p:val>
                                        </p:tav>
                                      </p:tavLst>
                                    </p:anim>
                                    <p:anim calcmode="lin" valueType="num">
                                      <p:cBhvr>
                                        <p:cTn id="16" dur="500" fill="hold"/>
                                        <p:tgtEl>
                                          <p:spTgt spid="252933"/>
                                        </p:tgtEl>
                                        <p:attrNameLst>
                                          <p:attrName>ppt_h</p:attrName>
                                        </p:attrNameLst>
                                      </p:cBhvr>
                                      <p:tavLst>
                                        <p:tav tm="0">
                                          <p:val>
                                            <p:fltVal val="0"/>
                                          </p:val>
                                        </p:tav>
                                        <p:tav tm="100000">
                                          <p:val>
                                            <p:strVal val="#ppt_h"/>
                                          </p:val>
                                        </p:tav>
                                      </p:tavLst>
                                    </p:anim>
                                    <p:anim calcmode="lin" valueType="num">
                                      <p:cBhvr>
                                        <p:cTn id="17" dur="500" fill="hold"/>
                                        <p:tgtEl>
                                          <p:spTgt spid="252933"/>
                                        </p:tgtEl>
                                        <p:attrNameLst>
                                          <p:attrName>style.rotation</p:attrName>
                                        </p:attrNameLst>
                                      </p:cBhvr>
                                      <p:tavLst>
                                        <p:tav tm="0">
                                          <p:val>
                                            <p:fltVal val="360"/>
                                          </p:val>
                                        </p:tav>
                                        <p:tav tm="100000">
                                          <p:val>
                                            <p:fltVal val="0"/>
                                          </p:val>
                                        </p:tav>
                                      </p:tavLst>
                                    </p:anim>
                                    <p:animEffect transition="in" filter="fade">
                                      <p:cBhvr>
                                        <p:cTn id="18" dur="500"/>
                                        <p:tgtEl>
                                          <p:spTgt spid="25293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252934"/>
                                        </p:tgtEl>
                                        <p:attrNameLst>
                                          <p:attrName>style.visibility</p:attrName>
                                        </p:attrNameLst>
                                      </p:cBhvr>
                                      <p:to>
                                        <p:strVal val="visible"/>
                                      </p:to>
                                    </p:set>
                                    <p:animEffect transition="in" filter="barn(inHorizontal)">
                                      <p:cBhvr>
                                        <p:cTn id="23" dur="500"/>
                                        <p:tgtEl>
                                          <p:spTgt spid="252934"/>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252935"/>
                                        </p:tgtEl>
                                        <p:attrNameLst>
                                          <p:attrName>style.visibility</p:attrName>
                                        </p:attrNameLst>
                                      </p:cBhvr>
                                      <p:to>
                                        <p:strVal val="visible"/>
                                      </p:to>
                                    </p:set>
                                    <p:animEffect transition="in" filter="barn(inHorizontal)">
                                      <p:cBhvr>
                                        <p:cTn id="28" dur="500"/>
                                        <p:tgtEl>
                                          <p:spTgt spid="2529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2" grpId="0"/>
      <p:bldP spid="252933" grpId="0"/>
      <p:bldP spid="252934" grpId="0"/>
      <p:bldP spid="25293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7" descr="011"/>
          <p:cNvPicPr>
            <a:picLocks noChangeAspect="1"/>
          </p:cNvPicPr>
          <p:nvPr/>
        </p:nvPicPr>
        <p:blipFill>
          <a:blip r:embed="rId2"/>
          <a:stretch>
            <a:fillRect/>
          </a:stretch>
        </p:blipFill>
        <p:spPr>
          <a:xfrm>
            <a:off x="0" y="0"/>
            <a:ext cx="12192000" cy="6858000"/>
          </a:xfrm>
          <a:prstGeom prst="rect">
            <a:avLst/>
          </a:prstGeom>
          <a:noFill/>
          <a:ln w="9525">
            <a:noFill/>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p:nvPr/>
        </p:nvSpPr>
        <p:spPr>
          <a:xfrm>
            <a:off x="625883" y="1059520"/>
            <a:ext cx="9200256" cy="583565"/>
          </a:xfrm>
          <a:prstGeom prst="rect">
            <a:avLst/>
          </a:prstGeom>
          <a:noFill/>
          <a:ln w="3175">
            <a:solidFill>
              <a:schemeClr val="tx1"/>
            </a:solidFill>
          </a:ln>
        </p:spPr>
        <p:txBody>
          <a:bodyPr wrap="square" anchor="ctr" anchorCtr="0">
            <a:spAutoFit/>
          </a:bodyPr>
          <a:lstStyle/>
          <a:p>
            <a:pPr algn="just"/>
            <a:r>
              <a:rPr lang="en-US" sz="3200" b="1" dirty="0">
                <a:latin typeface="Times New Roman" pitchFamily="18" charset="0"/>
                <a:cs typeface="Times New Roman" pitchFamily="18" charset="0"/>
              </a:rPr>
              <a:t> </a:t>
            </a:r>
            <a:r>
              <a:rPr sz="3200" b="1" dirty="0">
                <a:latin typeface="Times New Roman" pitchFamily="18" charset="0"/>
                <a:cs typeface="Times New Roman" pitchFamily="18" charset="0"/>
              </a:rPr>
              <a:t> </a:t>
            </a:r>
            <a:r>
              <a:rPr lang="en-US" sz="3200" b="1" dirty="0">
                <a:latin typeface="Times New Roman" pitchFamily="18" charset="0"/>
                <a:cs typeface="Times New Roman" pitchFamily="18" charset="0"/>
              </a:rPr>
              <a:t>1. </a:t>
            </a:r>
            <a:r>
              <a:rPr sz="3200" dirty="0">
                <a:latin typeface="Times New Roman" pitchFamily="18" charset="0"/>
                <a:cs typeface="Times New Roman" pitchFamily="18" charset="0"/>
              </a:rPr>
              <a:t>Nhắc lại yếu tố miêu tả trong văn bản tự sự ?</a:t>
            </a:r>
          </a:p>
        </p:txBody>
      </p:sp>
      <p:sp>
        <p:nvSpPr>
          <p:cNvPr id="240645" name="Rectangle 5"/>
          <p:cNvSpPr/>
          <p:nvPr/>
        </p:nvSpPr>
        <p:spPr>
          <a:xfrm>
            <a:off x="625884" y="1728175"/>
            <a:ext cx="10551054" cy="1568450"/>
          </a:xfrm>
          <a:prstGeom prst="rect">
            <a:avLst/>
          </a:prstGeom>
          <a:noFill/>
          <a:ln w="9525">
            <a:noFill/>
          </a:ln>
        </p:spPr>
        <p:txBody>
          <a:bodyPr wrap="square" anchor="ctr" anchorCtr="0">
            <a:spAutoFit/>
          </a:bodyPr>
          <a:lstStyle/>
          <a:p>
            <a:pPr algn="just"/>
            <a:r>
              <a:rPr sz="3200" b="1" dirty="0">
                <a:solidFill>
                  <a:srgbClr val="336600"/>
                </a:solidFill>
                <a:latin typeface="Times New Roman" pitchFamily="18" charset="0"/>
                <a:cs typeface="Times New Roman" pitchFamily="18" charset="0"/>
                <a:sym typeface="Wingdings" panose="05000000000000000000" pitchFamily="2" charset="2"/>
              </a:rPr>
              <a:t></a:t>
            </a:r>
            <a:r>
              <a:rPr sz="3200" b="1" dirty="0">
                <a:solidFill>
                  <a:srgbClr val="336600"/>
                </a:solidFill>
                <a:latin typeface="Times New Roman" pitchFamily="18" charset="0"/>
                <a:cs typeface="Times New Roman" pitchFamily="18" charset="0"/>
              </a:rPr>
              <a:t> </a:t>
            </a:r>
            <a:r>
              <a:rPr sz="3200" dirty="0">
                <a:solidFill>
                  <a:srgbClr val="336600"/>
                </a:solidFill>
                <a:latin typeface="Times New Roman" pitchFamily="18" charset="0"/>
                <a:cs typeface="Times New Roman" pitchFamily="18" charset="0"/>
                <a:sym typeface="Wingdings" panose="05000000000000000000" pitchFamily="2" charset="2"/>
              </a:rPr>
              <a:t>Yếu tố miêu tả là </a:t>
            </a:r>
            <a:r>
              <a:rPr sz="3200" b="1" dirty="0">
                <a:solidFill>
                  <a:srgbClr val="336600"/>
                </a:solidFill>
                <a:latin typeface="Times New Roman" pitchFamily="18" charset="0"/>
                <a:cs typeface="Times New Roman" pitchFamily="18" charset="0"/>
                <a:sym typeface="Wingdings" panose="05000000000000000000" pitchFamily="2" charset="2"/>
              </a:rPr>
              <a:t> </a:t>
            </a:r>
            <a:r>
              <a:rPr sz="3200" dirty="0">
                <a:solidFill>
                  <a:srgbClr val="336600"/>
                </a:solidFill>
                <a:latin typeface="Times New Roman" pitchFamily="18" charset="0"/>
                <a:cs typeface="Times New Roman" pitchFamily="18" charset="0"/>
                <a:sym typeface="Wingdings" panose="05000000000000000000" pitchFamily="2" charset="2"/>
              </a:rPr>
              <a:t>tái hiện lại những hình ảnh, những trạng thái, đặc điểm, tính chất, … của sự vật, con người và cảnh vật trong tác phẩm.</a:t>
            </a:r>
          </a:p>
        </p:txBody>
      </p:sp>
      <p:sp>
        <p:nvSpPr>
          <p:cNvPr id="240646" name="Rectangle 6"/>
          <p:cNvSpPr/>
          <p:nvPr/>
        </p:nvSpPr>
        <p:spPr>
          <a:xfrm>
            <a:off x="710973" y="3537925"/>
            <a:ext cx="10308281" cy="1076325"/>
          </a:xfrm>
          <a:prstGeom prst="rect">
            <a:avLst/>
          </a:prstGeom>
          <a:noFill/>
          <a:ln w="3175">
            <a:solidFill>
              <a:schemeClr val="tx1"/>
            </a:solidFill>
          </a:ln>
        </p:spPr>
        <p:txBody>
          <a:bodyPr wrap="square" anchor="ctr" anchorCtr="0">
            <a:spAutoFit/>
          </a:bodyPr>
          <a:lstStyle/>
          <a:p>
            <a:pPr algn="just"/>
            <a:r>
              <a:rPr lang="en-US" sz="3200" b="1" dirty="0">
                <a:latin typeface="Times New Roman" pitchFamily="18" charset="0"/>
                <a:cs typeface="Times New Roman" pitchFamily="18" charset="0"/>
              </a:rPr>
              <a:t> 2. </a:t>
            </a:r>
            <a:r>
              <a:rPr sz="3200" dirty="0">
                <a:latin typeface="Times New Roman" pitchFamily="18" charset="0"/>
                <a:cs typeface="Times New Roman" pitchFamily="18" charset="0"/>
              </a:rPr>
              <a:t>Bằng kiến thức của mình em hãy cho biết </a:t>
            </a:r>
            <a:r>
              <a:rPr sz="3200" u="sng" dirty="0">
                <a:latin typeface="Times New Roman" pitchFamily="18" charset="0"/>
                <a:cs typeface="Times New Roman" pitchFamily="18" charset="0"/>
              </a:rPr>
              <a:t>“nội tâm”</a:t>
            </a:r>
            <a:r>
              <a:rPr sz="3200" dirty="0">
                <a:latin typeface="Times New Roman" pitchFamily="18" charset="0"/>
                <a:cs typeface="Times New Roman" pitchFamily="18" charset="0"/>
              </a:rPr>
              <a:t> có nghĩa là gì?</a:t>
            </a:r>
          </a:p>
        </p:txBody>
      </p:sp>
      <p:sp>
        <p:nvSpPr>
          <p:cNvPr id="240647" name="Rectangle 7"/>
          <p:cNvSpPr/>
          <p:nvPr/>
        </p:nvSpPr>
        <p:spPr>
          <a:xfrm>
            <a:off x="782728" y="4813005"/>
            <a:ext cx="10165368" cy="1076325"/>
          </a:xfrm>
          <a:prstGeom prst="rect">
            <a:avLst/>
          </a:prstGeom>
          <a:noFill/>
          <a:ln w="9525">
            <a:noFill/>
          </a:ln>
        </p:spPr>
        <p:txBody>
          <a:bodyPr wrap="square" anchor="ctr" anchorCtr="0">
            <a:spAutoFit/>
          </a:bodyPr>
          <a:lstStyle/>
          <a:p>
            <a:r>
              <a:rPr sz="3200" dirty="0">
                <a:solidFill>
                  <a:srgbClr val="336600"/>
                </a:solidFill>
                <a:latin typeface="Times New Roman" pitchFamily="18" charset="0"/>
                <a:cs typeface="Times New Roman" pitchFamily="18" charset="0"/>
                <a:sym typeface="Wingdings" panose="05000000000000000000" pitchFamily="2" charset="2"/>
              </a:rPr>
              <a:t></a:t>
            </a:r>
            <a:r>
              <a:rPr sz="3200" dirty="0">
                <a:solidFill>
                  <a:srgbClr val="336600"/>
                </a:solidFill>
                <a:latin typeface="Times New Roman" pitchFamily="18" charset="0"/>
                <a:cs typeface="Times New Roman" pitchFamily="18" charset="0"/>
              </a:rPr>
              <a:t> Là </a:t>
            </a:r>
            <a:r>
              <a:rPr sz="3200" dirty="0">
                <a:solidFill>
                  <a:srgbClr val="336600"/>
                </a:solidFill>
                <a:latin typeface="Times New Roman" pitchFamily="18" charset="0"/>
                <a:cs typeface="Times New Roman" pitchFamily="18" charset="0"/>
                <a:sym typeface="Wingdings" panose="05000000000000000000" pitchFamily="2" charset="2"/>
              </a:rPr>
              <a:t>tâm tư, tình cảm riêng của mỗi con người</a:t>
            </a:r>
            <a:r>
              <a:rPr sz="3200" i="1" dirty="0">
                <a:solidFill>
                  <a:srgbClr val="336600"/>
                </a:solidFill>
                <a:latin typeface="Times New Roman" pitchFamily="18" charset="0"/>
                <a:cs typeface="Times New Roman" pitchFamily="18" charset="0"/>
                <a:sym typeface="Wingdings" panose="05000000000000000000" pitchFamily="2" charset="2"/>
              </a:rPr>
              <a:t> (nói khái quát) - </a:t>
            </a:r>
            <a:r>
              <a:rPr sz="3200" dirty="0">
                <a:solidFill>
                  <a:srgbClr val="336600"/>
                </a:solidFill>
                <a:latin typeface="Times New Roman" pitchFamily="18" charset="0"/>
                <a:cs typeface="Times New Roman" pitchFamily="18" charset="0"/>
                <a:sym typeface="Wingdings" panose="05000000000000000000" pitchFamily="2" charset="2"/>
              </a:rPr>
              <a:t>(Từ điển tiếng Việt)</a:t>
            </a:r>
          </a:p>
        </p:txBody>
      </p:sp>
      <p:sp>
        <p:nvSpPr>
          <p:cNvPr id="17414" name="Rectangle 9"/>
          <p:cNvSpPr/>
          <p:nvPr/>
        </p:nvSpPr>
        <p:spPr>
          <a:xfrm>
            <a:off x="1752600" y="5105400"/>
            <a:ext cx="8915400" cy="1752600"/>
          </a:xfrm>
          <a:prstGeom prst="rect">
            <a:avLst/>
          </a:prstGeom>
          <a:noFill/>
          <a:ln w="9525">
            <a:noFill/>
          </a:ln>
        </p:spPr>
        <p:txBody>
          <a:bodyPr wrap="none" anchor="ctr" anchorCtr="0"/>
          <a:lstStyle/>
          <a:p>
            <a:endParaRPr dirty="0">
              <a:latin typeface="Arial" panose="020B0604020202020204" pitchFamily="34" charset="0"/>
            </a:endParaRPr>
          </a:p>
        </p:txBody>
      </p:sp>
      <p:sp>
        <p:nvSpPr>
          <p:cNvPr id="2" name="Text Box 1"/>
          <p:cNvSpPr txBox="1"/>
          <p:nvPr/>
        </p:nvSpPr>
        <p:spPr>
          <a:xfrm>
            <a:off x="4431438" y="390865"/>
            <a:ext cx="4016525" cy="584775"/>
          </a:xfrm>
          <a:prstGeom prst="rect">
            <a:avLst/>
          </a:prstGeom>
          <a:noFill/>
        </p:spPr>
        <p:txBody>
          <a:bodyPr wrap="square" rtlCol="0">
            <a:spAutoFit/>
          </a:bodyPr>
          <a:lstStyle/>
          <a:p>
            <a:r>
              <a:rPr lang="en-US" sz="3200" b="1" dirty="0">
                <a:solidFill>
                  <a:srgbClr val="FF0000"/>
                </a:solidFill>
                <a:latin typeface="Times New Roman" pitchFamily="18" charset="0"/>
                <a:cs typeface="Times New Roman" pitchFamily="18" charset="0"/>
              </a:rPr>
              <a:t>PHIẾU HỌC </a:t>
            </a:r>
            <a:r>
              <a:rPr lang="en-US" sz="3200" b="1" dirty="0" smtClean="0">
                <a:solidFill>
                  <a:srgbClr val="FF0000"/>
                </a:solidFill>
                <a:latin typeface="Times New Roman" pitchFamily="18" charset="0"/>
                <a:cs typeface="Times New Roman" pitchFamily="18" charset="0"/>
              </a:rPr>
              <a:t>TẬP</a:t>
            </a:r>
            <a:endParaRPr lang="en-US" sz="3200" b="1"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40645"/>
                                        </p:tgtEl>
                                        <p:attrNameLst>
                                          <p:attrName>style.visibility</p:attrName>
                                        </p:attrNameLst>
                                      </p:cBhvr>
                                      <p:to>
                                        <p:strVal val="visible"/>
                                      </p:to>
                                    </p:set>
                                    <p:animEffect transition="in" filter="diamond(in)">
                                      <p:cBhvr>
                                        <p:cTn id="7" dur="2000"/>
                                        <p:tgtEl>
                                          <p:spTgt spid="24064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0647"/>
                                        </p:tgtEl>
                                        <p:attrNameLst>
                                          <p:attrName>style.visibility</p:attrName>
                                        </p:attrNameLst>
                                      </p:cBhvr>
                                      <p:to>
                                        <p:strVal val="visible"/>
                                      </p:to>
                                    </p:set>
                                    <p:animEffect transition="in" filter="blinds(horizontal)">
                                      <p:cBhvr>
                                        <p:cTn id="12" dur="500"/>
                                        <p:tgtEl>
                                          <p:spTgt spid="2406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5" grpId="0"/>
      <p:bldP spid="240645" grpId="1"/>
      <p:bldP spid="240647" grpId="0"/>
      <p:bldP spid="240647"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p:cNvSpPr>
          <p:nvPr>
            <p:ph idx="1"/>
          </p:nvPr>
        </p:nvSpPr>
        <p:spPr>
          <a:xfrm>
            <a:off x="83820" y="0"/>
            <a:ext cx="6393180" cy="6858000"/>
          </a:xfrm>
          <a:solidFill>
            <a:srgbClr val="E7F6FF">
              <a:alpha val="100000"/>
            </a:srgbClr>
          </a:solidFill>
          <a:ln>
            <a:solidFill>
              <a:schemeClr val="tx1">
                <a:alpha val="100000"/>
              </a:schemeClr>
            </a:solidFill>
            <a:miter lim="800000"/>
          </a:ln>
        </p:spPr>
        <p:txBody>
          <a:bodyPr vert="horz" wrap="square" lIns="91440" tIns="45720" rIns="91440" bIns="45720" anchor="t" anchorCtr="0">
            <a:normAutofit fontScale="90000" lnSpcReduction="20000"/>
          </a:bodyPr>
          <a:lstStyle/>
          <a:p>
            <a:pPr algn="ctr">
              <a:lnSpc>
                <a:spcPct val="90000"/>
              </a:lnSpc>
              <a:buNone/>
            </a:pPr>
            <a:r>
              <a:rPr sz="1800" i="1" dirty="0">
                <a:solidFill>
                  <a:srgbClr val="002060"/>
                </a:solidFill>
              </a:rPr>
              <a:t>Trước lầu Ngưng Bích khóa xuân</a:t>
            </a:r>
          </a:p>
          <a:p>
            <a:pPr algn="ctr">
              <a:lnSpc>
                <a:spcPct val="90000"/>
              </a:lnSpc>
              <a:buNone/>
            </a:pPr>
            <a:r>
              <a:rPr sz="1800" i="1" dirty="0">
                <a:solidFill>
                  <a:srgbClr val="002060"/>
                </a:solidFill>
              </a:rPr>
              <a:t>Vẻ non xa tấm trăng gần ở chung</a:t>
            </a:r>
          </a:p>
          <a:p>
            <a:pPr algn="ctr">
              <a:lnSpc>
                <a:spcPct val="90000"/>
              </a:lnSpc>
              <a:buNone/>
            </a:pPr>
            <a:r>
              <a:rPr sz="1800" i="1" dirty="0">
                <a:solidFill>
                  <a:srgbClr val="002060"/>
                </a:solidFill>
              </a:rPr>
              <a:t>Bốn bề bát ngát xa trông</a:t>
            </a:r>
          </a:p>
          <a:p>
            <a:pPr algn="ctr">
              <a:lnSpc>
                <a:spcPct val="90000"/>
              </a:lnSpc>
              <a:buNone/>
            </a:pPr>
            <a:r>
              <a:rPr sz="1800" i="1" dirty="0">
                <a:solidFill>
                  <a:srgbClr val="002060"/>
                </a:solidFill>
              </a:rPr>
              <a:t>Cát vàng cồn nọ bụi hồng dặm kia</a:t>
            </a:r>
          </a:p>
          <a:p>
            <a:pPr algn="ctr">
              <a:lnSpc>
                <a:spcPct val="90000"/>
              </a:lnSpc>
              <a:buNone/>
            </a:pPr>
            <a:r>
              <a:rPr sz="1800" i="1" dirty="0">
                <a:solidFill>
                  <a:srgbClr val="002060"/>
                </a:solidFill>
              </a:rPr>
              <a:t>Bẽ bàng mây sớm đèn khuya</a:t>
            </a:r>
          </a:p>
          <a:p>
            <a:pPr algn="ctr">
              <a:lnSpc>
                <a:spcPct val="90000"/>
              </a:lnSpc>
              <a:buNone/>
            </a:pPr>
            <a:r>
              <a:rPr sz="1800" i="1" dirty="0">
                <a:solidFill>
                  <a:srgbClr val="002060"/>
                </a:solidFill>
              </a:rPr>
              <a:t>Nửa tình nửa cảnh như chia tấm lòng</a:t>
            </a:r>
          </a:p>
          <a:p>
            <a:pPr algn="ctr">
              <a:lnSpc>
                <a:spcPct val="90000"/>
              </a:lnSpc>
              <a:buNone/>
            </a:pPr>
            <a:r>
              <a:rPr sz="1800" i="1" dirty="0">
                <a:solidFill>
                  <a:schemeClr val="tx1"/>
                </a:solidFill>
              </a:rPr>
              <a:t>Tưởng người dưới </a:t>
            </a:r>
            <a:r>
              <a:rPr sz="1800" i="1" dirty="0">
                <a:solidFill>
                  <a:schemeClr val="tx1"/>
                </a:solidFill>
                <a:latin typeface="Times New Roman" pitchFamily="18" charset="0"/>
                <a:cs typeface="Times New Roman" pitchFamily="18" charset="0"/>
              </a:rPr>
              <a:t>nguyệt</a:t>
            </a:r>
            <a:r>
              <a:rPr sz="1800" i="1" dirty="0">
                <a:solidFill>
                  <a:schemeClr val="tx1"/>
                </a:solidFill>
              </a:rPr>
              <a:t> chén đồng</a:t>
            </a:r>
          </a:p>
          <a:p>
            <a:pPr algn="ctr">
              <a:buNone/>
            </a:pPr>
            <a:r>
              <a:rPr sz="1800" i="1" dirty="0">
                <a:solidFill>
                  <a:schemeClr val="tx1"/>
                </a:solidFill>
              </a:rPr>
              <a:t>Tin sương luống những rày trông mai chờ.</a:t>
            </a:r>
          </a:p>
          <a:p>
            <a:pPr algn="ctr">
              <a:buNone/>
            </a:pPr>
            <a:r>
              <a:rPr sz="1800" i="1" dirty="0">
                <a:solidFill>
                  <a:schemeClr val="tx1"/>
                </a:solidFill>
              </a:rPr>
              <a:t>Bên trời góc bể bơ vơ,</a:t>
            </a:r>
          </a:p>
          <a:p>
            <a:pPr algn="ctr">
              <a:buNone/>
            </a:pPr>
            <a:r>
              <a:rPr sz="1800" i="1" dirty="0">
                <a:solidFill>
                  <a:schemeClr val="tx1"/>
                </a:solidFill>
              </a:rPr>
              <a:t>Tấm son gột rửa bao giờ cho phai.</a:t>
            </a:r>
          </a:p>
          <a:p>
            <a:pPr algn="ctr">
              <a:buNone/>
            </a:pPr>
            <a:r>
              <a:rPr sz="1800" i="1" dirty="0">
                <a:solidFill>
                  <a:schemeClr val="tx1"/>
                </a:solidFill>
              </a:rPr>
              <a:t>Xót người tựa cửa hôm mai,</a:t>
            </a:r>
          </a:p>
          <a:p>
            <a:pPr algn="ctr">
              <a:buNone/>
            </a:pPr>
            <a:r>
              <a:rPr sz="1800" i="1" dirty="0">
                <a:solidFill>
                  <a:schemeClr val="tx1"/>
                </a:solidFill>
              </a:rPr>
              <a:t>Quạt nồng ấm lạnh những ai đó giờ?</a:t>
            </a:r>
          </a:p>
          <a:p>
            <a:pPr algn="ctr">
              <a:buNone/>
            </a:pPr>
            <a:r>
              <a:rPr sz="1800" i="1" dirty="0">
                <a:solidFill>
                  <a:schemeClr val="tx1"/>
                </a:solidFill>
              </a:rPr>
              <a:t>Sân Lai cách mấy nắng mưa,</a:t>
            </a:r>
          </a:p>
          <a:p>
            <a:pPr algn="ctr">
              <a:buNone/>
            </a:pPr>
            <a:r>
              <a:rPr sz="1800" i="1" dirty="0">
                <a:solidFill>
                  <a:schemeClr val="tx1"/>
                </a:solidFill>
              </a:rPr>
              <a:t>Có khi gốc tử đã vừa người ôm.</a:t>
            </a:r>
          </a:p>
          <a:p>
            <a:pPr algn="ctr">
              <a:lnSpc>
                <a:spcPct val="90000"/>
              </a:lnSpc>
              <a:buNone/>
            </a:pPr>
            <a:r>
              <a:rPr sz="1800" i="1" dirty="0">
                <a:solidFill>
                  <a:srgbClr val="002060"/>
                </a:solidFill>
              </a:rPr>
              <a:t>Buồn trông cửa bể chiều hôm</a:t>
            </a:r>
          </a:p>
          <a:p>
            <a:pPr algn="ctr">
              <a:lnSpc>
                <a:spcPct val="90000"/>
              </a:lnSpc>
              <a:buNone/>
            </a:pPr>
            <a:r>
              <a:rPr sz="1800" i="1" dirty="0">
                <a:solidFill>
                  <a:srgbClr val="002060"/>
                </a:solidFill>
              </a:rPr>
              <a:t>Thuyền ai thấp thoáng cánh buồm xa xa?</a:t>
            </a:r>
          </a:p>
          <a:p>
            <a:pPr algn="ctr">
              <a:lnSpc>
                <a:spcPct val="90000"/>
              </a:lnSpc>
              <a:buNone/>
            </a:pPr>
            <a:r>
              <a:rPr sz="1800" i="1" dirty="0">
                <a:solidFill>
                  <a:srgbClr val="002060"/>
                </a:solidFill>
              </a:rPr>
              <a:t>Buồn trông ngọn nước mới sa</a:t>
            </a:r>
          </a:p>
          <a:p>
            <a:pPr algn="ctr">
              <a:lnSpc>
                <a:spcPct val="90000"/>
              </a:lnSpc>
              <a:buNone/>
            </a:pPr>
            <a:r>
              <a:rPr sz="1800" i="1" dirty="0">
                <a:solidFill>
                  <a:srgbClr val="002060"/>
                </a:solidFill>
              </a:rPr>
              <a:t>Hoa trôi man mác biết là về đâu?</a:t>
            </a:r>
          </a:p>
          <a:p>
            <a:pPr algn="ctr">
              <a:lnSpc>
                <a:spcPct val="90000"/>
              </a:lnSpc>
              <a:buNone/>
            </a:pPr>
            <a:r>
              <a:rPr sz="1800" i="1" dirty="0">
                <a:solidFill>
                  <a:srgbClr val="002060"/>
                </a:solidFill>
              </a:rPr>
              <a:t>Buồn trong nội cỏ rầu rầu,</a:t>
            </a:r>
          </a:p>
          <a:p>
            <a:pPr algn="ctr">
              <a:lnSpc>
                <a:spcPct val="90000"/>
              </a:lnSpc>
              <a:buNone/>
            </a:pPr>
            <a:r>
              <a:rPr sz="1800" i="1" dirty="0">
                <a:solidFill>
                  <a:srgbClr val="002060"/>
                </a:solidFill>
              </a:rPr>
              <a:t>Chân mây mặt đất một màu xanh xanh</a:t>
            </a:r>
          </a:p>
          <a:p>
            <a:pPr algn="ctr">
              <a:lnSpc>
                <a:spcPct val="90000"/>
              </a:lnSpc>
              <a:buNone/>
            </a:pPr>
            <a:r>
              <a:rPr sz="1800" i="1" dirty="0">
                <a:solidFill>
                  <a:srgbClr val="002060"/>
                </a:solidFill>
              </a:rPr>
              <a:t>Buồn trông gió cuốn mặt duềnh</a:t>
            </a:r>
          </a:p>
          <a:p>
            <a:pPr algn="ctr">
              <a:lnSpc>
                <a:spcPct val="90000"/>
              </a:lnSpc>
              <a:buNone/>
            </a:pPr>
            <a:r>
              <a:rPr sz="1800" i="1" dirty="0">
                <a:solidFill>
                  <a:srgbClr val="002060"/>
                </a:solidFill>
              </a:rPr>
              <a:t>Ầm  ầm tiếng sóng kêu quanh ghế ngồi</a:t>
            </a:r>
          </a:p>
        </p:txBody>
      </p:sp>
      <p:sp>
        <p:nvSpPr>
          <p:cNvPr id="18435" name="AutoShape 13"/>
          <p:cNvSpPr/>
          <p:nvPr/>
        </p:nvSpPr>
        <p:spPr>
          <a:xfrm>
            <a:off x="6400800" y="609600"/>
            <a:ext cx="5791200" cy="2743200"/>
          </a:xfrm>
          <a:prstGeom prst="cloudCallout">
            <a:avLst>
              <a:gd name="adj1" fmla="val -42884"/>
              <a:gd name="adj2" fmla="val 78505"/>
            </a:avLst>
          </a:prstGeom>
          <a:solidFill>
            <a:srgbClr val="FFCCCC"/>
          </a:solidFill>
          <a:ln w="9525" cap="flat" cmpd="sng">
            <a:solidFill>
              <a:schemeClr val="tx1"/>
            </a:solidFill>
            <a:prstDash val="solid"/>
            <a:headEnd type="none" w="med" len="med"/>
            <a:tailEnd type="none" w="med" len="med"/>
          </a:ln>
        </p:spPr>
        <p:txBody>
          <a:bodyPr/>
          <a:lstStyle/>
          <a:p>
            <a:pPr algn="ctr"/>
            <a:r>
              <a:rPr lang="en-US" altLang="vi-VN" sz="2400" i="1" dirty="0">
                <a:solidFill>
                  <a:srgbClr val="0000FF"/>
                </a:solidFill>
                <a:latin typeface=".VnArial" pitchFamily="34" charset="0"/>
              </a:rPr>
              <a:t> </a:t>
            </a:r>
          </a:p>
        </p:txBody>
      </p:sp>
      <p:sp>
        <p:nvSpPr>
          <p:cNvPr id="18436" name="TextBox 1"/>
          <p:cNvSpPr txBox="1"/>
          <p:nvPr/>
        </p:nvSpPr>
        <p:spPr>
          <a:xfrm>
            <a:off x="6999605" y="1019551"/>
            <a:ext cx="4860299" cy="2554545"/>
          </a:xfrm>
          <a:prstGeom prst="rect">
            <a:avLst/>
          </a:prstGeom>
          <a:noFill/>
          <a:ln w="9525">
            <a:noFill/>
          </a:ln>
        </p:spPr>
        <p:txBody>
          <a:bodyPr wrap="square">
            <a:spAutoFit/>
          </a:bodyPr>
          <a:lstStyle/>
          <a:p>
            <a:r>
              <a:rPr sz="3200" b="1" i="1" dirty="0">
                <a:solidFill>
                  <a:srgbClr val="FF0000"/>
                </a:solidFill>
                <a:latin typeface="Times New Roman" pitchFamily="18" charset="0"/>
                <a:cs typeface="Times New Roman" pitchFamily="18" charset="0"/>
              </a:rPr>
              <a:t>  Tìm những câu thơ </a:t>
            </a:r>
            <a:r>
              <a:rPr sz="3200" b="1" i="1" u="sng" dirty="0">
                <a:solidFill>
                  <a:srgbClr val="FF0000"/>
                </a:solidFill>
                <a:latin typeface="Times New Roman" pitchFamily="18" charset="0"/>
                <a:cs typeface="Times New Roman" pitchFamily="18" charset="0"/>
              </a:rPr>
              <a:t>tả cảnh</a:t>
            </a:r>
            <a:r>
              <a:rPr sz="3200" b="1" i="1" dirty="0">
                <a:solidFill>
                  <a:srgbClr val="FF0000"/>
                </a:solidFill>
                <a:latin typeface="Times New Roman" pitchFamily="18" charset="0"/>
                <a:cs typeface="Times New Roman" pitchFamily="18" charset="0"/>
              </a:rPr>
              <a:t> và những câu thơ </a:t>
            </a:r>
            <a:r>
              <a:rPr sz="3200" b="1" i="1" u="sng" dirty="0">
                <a:solidFill>
                  <a:srgbClr val="FF0000"/>
                </a:solidFill>
                <a:latin typeface="Times New Roman" pitchFamily="18" charset="0"/>
                <a:cs typeface="Times New Roman" pitchFamily="18" charset="0"/>
              </a:rPr>
              <a:t>miêu tả tâm trạng</a:t>
            </a:r>
            <a:r>
              <a:rPr sz="3200" b="1" i="1" dirty="0">
                <a:solidFill>
                  <a:srgbClr val="FF0000"/>
                </a:solidFill>
                <a:latin typeface="Times New Roman" pitchFamily="18" charset="0"/>
                <a:cs typeface="Times New Roman" pitchFamily="18" charset="0"/>
              </a:rPr>
              <a:t> của Thúy Kiều?</a:t>
            </a:r>
          </a:p>
          <a:p>
            <a:endParaRPr sz="3200" b="1" i="1"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72" name="Rectangle 8"/>
          <p:cNvSpPr/>
          <p:nvPr/>
        </p:nvSpPr>
        <p:spPr>
          <a:xfrm>
            <a:off x="505074" y="439959"/>
            <a:ext cx="9990053" cy="2554545"/>
          </a:xfrm>
          <a:prstGeom prst="rect">
            <a:avLst/>
          </a:prstGeom>
          <a:noFill/>
          <a:ln w="9525">
            <a:noFill/>
          </a:ln>
        </p:spPr>
        <p:txBody>
          <a:bodyPr wrap="square" anchor="ctr" anchorCtr="0">
            <a:spAutoFit/>
          </a:bodyPr>
          <a:lstStyle/>
          <a:p>
            <a:r>
              <a:rPr sz="4000" dirty="0">
                <a:solidFill>
                  <a:srgbClr val="FF0000"/>
                </a:solidFill>
                <a:latin typeface="Times New Roman" pitchFamily="18" charset="0"/>
                <a:cs typeface="Times New Roman" pitchFamily="18" charset="0"/>
                <a:sym typeface="Wingdings" panose="05000000000000000000" pitchFamily="2" charset="2"/>
              </a:rPr>
              <a:t>a.</a:t>
            </a:r>
            <a:r>
              <a:rPr sz="4000" dirty="0">
                <a:solidFill>
                  <a:srgbClr val="FF0000"/>
                </a:solidFill>
                <a:latin typeface="Times New Roman" pitchFamily="18" charset="0"/>
                <a:cs typeface="Times New Roman" pitchFamily="18" charset="0"/>
              </a:rPr>
              <a:t> </a:t>
            </a:r>
            <a:r>
              <a:rPr sz="4000" u="sng" dirty="0">
                <a:solidFill>
                  <a:srgbClr val="FF0000"/>
                </a:solidFill>
                <a:latin typeface="Times New Roman" pitchFamily="18" charset="0"/>
                <a:cs typeface="Times New Roman" pitchFamily="18" charset="0"/>
                <a:sym typeface="Wingdings" panose="05000000000000000000" pitchFamily="2" charset="2"/>
              </a:rPr>
              <a:t>Tả cảnh:</a:t>
            </a:r>
            <a:r>
              <a:rPr sz="4000" dirty="0">
                <a:solidFill>
                  <a:srgbClr val="006600"/>
                </a:solidFill>
                <a:latin typeface="Times New Roman" pitchFamily="18" charset="0"/>
                <a:cs typeface="Times New Roman" pitchFamily="18" charset="0"/>
                <a:sym typeface="Wingdings" panose="05000000000000000000" pitchFamily="2" charset="2"/>
              </a:rPr>
              <a:t> (</a:t>
            </a:r>
            <a:r>
              <a:rPr lang="en-US" sz="4000" dirty="0">
                <a:solidFill>
                  <a:srgbClr val="006600"/>
                </a:solidFill>
                <a:latin typeface="Times New Roman" pitchFamily="18" charset="0"/>
                <a:cs typeface="Times New Roman" pitchFamily="18" charset="0"/>
                <a:sym typeface="Wingdings" panose="05000000000000000000" pitchFamily="2" charset="2"/>
              </a:rPr>
              <a:t>4</a:t>
            </a:r>
            <a:r>
              <a:rPr sz="4000" dirty="0">
                <a:solidFill>
                  <a:srgbClr val="006600"/>
                </a:solidFill>
                <a:latin typeface="Times New Roman" pitchFamily="18" charset="0"/>
                <a:cs typeface="Times New Roman" pitchFamily="18" charset="0"/>
                <a:sym typeface="Wingdings" panose="05000000000000000000" pitchFamily="2" charset="2"/>
              </a:rPr>
              <a:t> câu đầu và  8 câu cuối)</a:t>
            </a:r>
          </a:p>
          <a:p>
            <a:r>
              <a:rPr sz="4000" dirty="0">
                <a:latin typeface="Times New Roman" pitchFamily="18" charset="0"/>
                <a:cs typeface="Times New Roman" pitchFamily="18" charset="0"/>
                <a:sym typeface="Wingdings" panose="05000000000000000000" pitchFamily="2" charset="2"/>
              </a:rPr>
              <a:t>       “</a:t>
            </a:r>
            <a:r>
              <a:rPr sz="4000" i="1" dirty="0">
                <a:latin typeface="Times New Roman" pitchFamily="18" charset="0"/>
                <a:cs typeface="Times New Roman" pitchFamily="18" charset="0"/>
                <a:sym typeface="Wingdings" panose="05000000000000000000" pitchFamily="2" charset="2"/>
              </a:rPr>
              <a:t>Trước lầu …tấm lòng”.</a:t>
            </a:r>
            <a:endParaRPr sz="4000" dirty="0">
              <a:latin typeface="Times New Roman" pitchFamily="18" charset="0"/>
              <a:cs typeface="Times New Roman" pitchFamily="18" charset="0"/>
              <a:sym typeface="Wingdings" panose="05000000000000000000" pitchFamily="2" charset="2"/>
            </a:endParaRPr>
          </a:p>
          <a:p>
            <a:r>
              <a:rPr sz="4000" dirty="0">
                <a:latin typeface="Times New Roman" pitchFamily="18" charset="0"/>
                <a:cs typeface="Times New Roman" pitchFamily="18" charset="0"/>
                <a:sym typeface="Wingdings" panose="05000000000000000000" pitchFamily="2" charset="2"/>
              </a:rPr>
              <a:t>Và  “</a:t>
            </a:r>
            <a:r>
              <a:rPr sz="4000" i="1" dirty="0">
                <a:latin typeface="Times New Roman" pitchFamily="18" charset="0"/>
                <a:cs typeface="Times New Roman" pitchFamily="18" charset="0"/>
                <a:sym typeface="Wingdings" panose="05000000000000000000" pitchFamily="2" charset="2"/>
              </a:rPr>
              <a:t>Buồn trông … ghế ngồi”.</a:t>
            </a:r>
            <a:endParaRPr sz="4000" dirty="0">
              <a:latin typeface="Times New Roman" pitchFamily="18" charset="0"/>
              <a:cs typeface="Times New Roman" pitchFamily="18" charset="0"/>
              <a:sym typeface="Wingdings" panose="05000000000000000000" pitchFamily="2" charset="2"/>
            </a:endParaRPr>
          </a:p>
          <a:p>
            <a:endParaRPr sz="4000" dirty="0">
              <a:latin typeface="Times New Roman" pitchFamily="18" charset="0"/>
              <a:cs typeface="Times New Roman" pitchFamily="18" charset="0"/>
              <a:sym typeface="Wingdings" panose="05000000000000000000" pitchFamily="2" charset="2"/>
            </a:endParaRPr>
          </a:p>
        </p:txBody>
      </p:sp>
      <p:pic>
        <p:nvPicPr>
          <p:cNvPr id="8" name="Picture 14" descr="book3"/>
          <p:cNvPicPr>
            <a:picLocks noChangeAspect="1"/>
          </p:cNvPicPr>
          <p:nvPr/>
        </p:nvPicPr>
        <p:blipFill>
          <a:blip r:embed="rId2">
            <a:lum bright="-17999" contrast="-28000"/>
          </a:blip>
          <a:stretch>
            <a:fillRect/>
          </a:stretch>
        </p:blipFill>
        <p:spPr>
          <a:xfrm>
            <a:off x="-158115" y="-274320"/>
            <a:ext cx="719455" cy="1737995"/>
          </a:xfrm>
          <a:prstGeom prst="rect">
            <a:avLst/>
          </a:prstGeom>
          <a:noFill/>
          <a:ln w="9525">
            <a:noFill/>
          </a:ln>
        </p:spPr>
      </p:pic>
      <p:sp>
        <p:nvSpPr>
          <p:cNvPr id="11269" name="Rectangle 2"/>
          <p:cNvSpPr/>
          <p:nvPr/>
        </p:nvSpPr>
        <p:spPr>
          <a:xfrm>
            <a:off x="709538" y="3492543"/>
            <a:ext cx="8898485" cy="1938992"/>
          </a:xfrm>
          <a:prstGeom prst="rect">
            <a:avLst/>
          </a:prstGeom>
          <a:noFill/>
          <a:ln w="9525">
            <a:noFill/>
          </a:ln>
        </p:spPr>
        <p:txBody>
          <a:bodyPr wrap="square">
            <a:spAutoFit/>
          </a:bodyPr>
          <a:lstStyle/>
          <a:p>
            <a:r>
              <a:rPr sz="4000" dirty="0">
                <a:solidFill>
                  <a:srgbClr val="FF0000"/>
                </a:solidFill>
                <a:latin typeface="Times New Roman" pitchFamily="18" charset="0"/>
                <a:cs typeface="Times New Roman" pitchFamily="18" charset="0"/>
                <a:sym typeface="Wingdings" panose="05000000000000000000" pitchFamily="2" charset="2"/>
              </a:rPr>
              <a:t>b. </a:t>
            </a:r>
            <a:r>
              <a:rPr sz="4000" dirty="0">
                <a:solidFill>
                  <a:srgbClr val="FF0000"/>
                </a:solidFill>
                <a:latin typeface="Times New Roman" pitchFamily="18" charset="0"/>
                <a:cs typeface="Times New Roman" pitchFamily="18" charset="0"/>
              </a:rPr>
              <a:t> </a:t>
            </a:r>
            <a:r>
              <a:rPr sz="4000" u="sng" dirty="0">
                <a:solidFill>
                  <a:srgbClr val="FF0000"/>
                </a:solidFill>
                <a:latin typeface="Times New Roman" pitchFamily="18" charset="0"/>
                <a:cs typeface="Times New Roman" pitchFamily="18" charset="0"/>
                <a:sym typeface="Wingdings" panose="05000000000000000000" pitchFamily="2" charset="2"/>
              </a:rPr>
              <a:t>Miêu tả tâm trạng:</a:t>
            </a:r>
            <a:r>
              <a:rPr sz="4000" dirty="0">
                <a:solidFill>
                  <a:srgbClr val="FF0000"/>
                </a:solidFill>
                <a:latin typeface="Times New Roman" pitchFamily="18" charset="0"/>
                <a:cs typeface="Times New Roman" pitchFamily="18" charset="0"/>
                <a:sym typeface="Wingdings" panose="05000000000000000000" pitchFamily="2" charset="2"/>
              </a:rPr>
              <a:t> </a:t>
            </a:r>
            <a:r>
              <a:rPr sz="4000" dirty="0">
                <a:solidFill>
                  <a:srgbClr val="006600"/>
                </a:solidFill>
                <a:latin typeface="Times New Roman" pitchFamily="18" charset="0"/>
                <a:cs typeface="Times New Roman" pitchFamily="18" charset="0"/>
                <a:sym typeface="Wingdings" panose="05000000000000000000" pitchFamily="2" charset="2"/>
              </a:rPr>
              <a:t>(8 câu giữa)</a:t>
            </a:r>
          </a:p>
          <a:p>
            <a:r>
              <a:rPr sz="4000" dirty="0">
                <a:latin typeface="Times New Roman" pitchFamily="18" charset="0"/>
                <a:cs typeface="Times New Roman" pitchFamily="18" charset="0"/>
                <a:sym typeface="Wingdings" panose="05000000000000000000" pitchFamily="2" charset="2"/>
              </a:rPr>
              <a:t> “</a:t>
            </a:r>
            <a:r>
              <a:rPr sz="4000" i="1" dirty="0">
                <a:latin typeface="Times New Roman" pitchFamily="18" charset="0"/>
                <a:cs typeface="Times New Roman" pitchFamily="18" charset="0"/>
                <a:sym typeface="Wingdings" panose="05000000000000000000" pitchFamily="2" charset="2"/>
              </a:rPr>
              <a:t>Tưởng người  … vừa người ôm” </a:t>
            </a:r>
            <a:endParaRPr sz="4000" dirty="0">
              <a:latin typeface="Times New Roman" pitchFamily="18" charset="0"/>
              <a:cs typeface="Times New Roman" pitchFamily="18" charset="0"/>
              <a:sym typeface="Wingdings" panose="05000000000000000000" pitchFamily="2" charset="2"/>
            </a:endParaRPr>
          </a:p>
          <a:p>
            <a:endParaRPr sz="4000" i="1" dirty="0">
              <a:solidFill>
                <a:srgbClr val="006600"/>
              </a:solidFill>
              <a:latin typeface="Times New Roman" pitchFamily="18" charset="0"/>
              <a:cs typeface="Times New Roman" pitchFamily="18" charset="0"/>
              <a:sym typeface="Wingdings" panose="05000000000000000000" pitchFamily="2"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1672"/>
                                        </p:tgtEl>
                                        <p:attrNameLst>
                                          <p:attrName>style.visibility</p:attrName>
                                        </p:attrNameLst>
                                      </p:cBhvr>
                                      <p:to>
                                        <p:strVal val="visible"/>
                                      </p:to>
                                    </p:set>
                                    <p:anim calcmode="lin" valueType="num">
                                      <p:cBhvr additive="base">
                                        <p:cTn id="7" dur="500" fill="hold"/>
                                        <p:tgtEl>
                                          <p:spTgt spid="241672"/>
                                        </p:tgtEl>
                                        <p:attrNameLst>
                                          <p:attrName>ppt_x</p:attrName>
                                        </p:attrNameLst>
                                      </p:cBhvr>
                                      <p:tavLst>
                                        <p:tav tm="0">
                                          <p:val>
                                            <p:strVal val="#ppt_x"/>
                                          </p:val>
                                        </p:tav>
                                        <p:tav tm="100000">
                                          <p:val>
                                            <p:strVal val="#ppt_x"/>
                                          </p:val>
                                        </p:tav>
                                      </p:tavLst>
                                    </p:anim>
                                    <p:anim calcmode="lin" valueType="num">
                                      <p:cBhvr additive="base">
                                        <p:cTn id="8" dur="500" fill="hold"/>
                                        <p:tgtEl>
                                          <p:spTgt spid="24167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9"/>
                                        </p:tgtEl>
                                        <p:attrNameLst>
                                          <p:attrName>style.visibility</p:attrName>
                                        </p:attrNameLst>
                                      </p:cBhvr>
                                      <p:to>
                                        <p:strVal val="visible"/>
                                      </p:to>
                                    </p:set>
                                    <p:anim calcmode="lin" valueType="num">
                                      <p:cBhvr additive="base">
                                        <p:cTn id="13" dur="500" fill="hold"/>
                                        <p:tgtEl>
                                          <p:spTgt spid="11269"/>
                                        </p:tgtEl>
                                        <p:attrNameLst>
                                          <p:attrName>ppt_x</p:attrName>
                                        </p:attrNameLst>
                                      </p:cBhvr>
                                      <p:tavLst>
                                        <p:tav tm="0">
                                          <p:val>
                                            <p:strVal val="#ppt_x"/>
                                          </p:val>
                                        </p:tav>
                                        <p:tav tm="100000">
                                          <p:val>
                                            <p:strVal val="#ppt_x"/>
                                          </p:val>
                                        </p:tav>
                                      </p:tavLst>
                                    </p:anim>
                                    <p:anim calcmode="lin" valueType="num">
                                      <p:cBhvr additive="base">
                                        <p:cTn id="14" dur="500" fill="hold"/>
                                        <p:tgtEl>
                                          <p:spTgt spid="112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2" grpId="0"/>
      <p:bldP spid="1126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p:cNvSpPr>
          <p:nvPr>
            <p:ph idx="1"/>
          </p:nvPr>
        </p:nvSpPr>
        <p:spPr>
          <a:xfrm>
            <a:off x="175895" y="0"/>
            <a:ext cx="6605905" cy="6858000"/>
          </a:xfrm>
          <a:solidFill>
            <a:srgbClr val="E7F6FF">
              <a:alpha val="100000"/>
            </a:srgbClr>
          </a:solidFill>
          <a:ln>
            <a:solidFill>
              <a:schemeClr val="tx1">
                <a:alpha val="100000"/>
              </a:schemeClr>
            </a:solidFill>
            <a:miter lim="800000"/>
          </a:ln>
        </p:spPr>
        <p:txBody>
          <a:bodyPr vert="horz" wrap="square" lIns="91440" tIns="45720" rIns="91440" bIns="45720" anchor="t" anchorCtr="0"/>
          <a:lstStyle/>
          <a:p>
            <a:pPr algn="ctr">
              <a:lnSpc>
                <a:spcPct val="90000"/>
              </a:lnSpc>
              <a:buNone/>
            </a:pPr>
            <a:endParaRPr sz="2400" b="1" i="1" dirty="0">
              <a:solidFill>
                <a:srgbClr val="002060"/>
              </a:solidFill>
              <a:latin typeface="Times New Roman" pitchFamily="18" charset="0"/>
              <a:cs typeface="Times New Roman" pitchFamily="18" charset="0"/>
            </a:endParaRPr>
          </a:p>
          <a:p>
            <a:pPr algn="ctr">
              <a:lnSpc>
                <a:spcPct val="90000"/>
              </a:lnSpc>
              <a:buNone/>
            </a:pPr>
            <a:r>
              <a:rPr sz="2400" b="1" i="1" dirty="0">
                <a:solidFill>
                  <a:srgbClr val="002060"/>
                </a:solidFill>
                <a:latin typeface="Times New Roman" pitchFamily="18" charset="0"/>
                <a:cs typeface="Times New Roman" pitchFamily="18" charset="0"/>
              </a:rPr>
              <a:t>Trước lầu Ngưng Bích khóa xuân</a:t>
            </a:r>
          </a:p>
          <a:p>
            <a:pPr algn="ctr">
              <a:lnSpc>
                <a:spcPct val="90000"/>
              </a:lnSpc>
              <a:buNone/>
            </a:pPr>
            <a:r>
              <a:rPr sz="2400" b="1" i="1" dirty="0">
                <a:solidFill>
                  <a:srgbClr val="002060"/>
                </a:solidFill>
                <a:latin typeface="Times New Roman" pitchFamily="18" charset="0"/>
                <a:cs typeface="Times New Roman" pitchFamily="18" charset="0"/>
              </a:rPr>
              <a:t>Vẻ non xa tấm trăng gần ở chung</a:t>
            </a:r>
          </a:p>
          <a:p>
            <a:pPr algn="ctr">
              <a:lnSpc>
                <a:spcPct val="90000"/>
              </a:lnSpc>
              <a:buNone/>
            </a:pPr>
            <a:r>
              <a:rPr sz="2400" b="1" i="1" dirty="0">
                <a:solidFill>
                  <a:srgbClr val="002060"/>
                </a:solidFill>
                <a:latin typeface="Times New Roman" pitchFamily="18" charset="0"/>
                <a:cs typeface="Times New Roman" pitchFamily="18" charset="0"/>
              </a:rPr>
              <a:t>Bốn bề bát ngát xa trông</a:t>
            </a:r>
          </a:p>
          <a:p>
            <a:pPr algn="ctr">
              <a:lnSpc>
                <a:spcPct val="90000"/>
              </a:lnSpc>
              <a:buNone/>
            </a:pPr>
            <a:r>
              <a:rPr sz="2400" b="1" i="1" dirty="0">
                <a:solidFill>
                  <a:srgbClr val="002060"/>
                </a:solidFill>
                <a:latin typeface="Times New Roman" pitchFamily="18" charset="0"/>
                <a:cs typeface="Times New Roman" pitchFamily="18" charset="0"/>
              </a:rPr>
              <a:t>Cát vàng cồn nọ bụi hồng dặm kia</a:t>
            </a:r>
          </a:p>
          <a:p>
            <a:pPr algn="ctr">
              <a:lnSpc>
                <a:spcPct val="90000"/>
              </a:lnSpc>
              <a:buNone/>
            </a:pPr>
            <a:endParaRPr sz="2400" b="1" i="1" dirty="0">
              <a:solidFill>
                <a:schemeClr val="tx1"/>
              </a:solidFill>
              <a:latin typeface="Times New Roman" pitchFamily="18" charset="0"/>
              <a:cs typeface="Times New Roman" pitchFamily="18" charset="0"/>
            </a:endParaRPr>
          </a:p>
          <a:p>
            <a:pPr algn="ctr">
              <a:lnSpc>
                <a:spcPct val="90000"/>
              </a:lnSpc>
              <a:buNone/>
            </a:pPr>
            <a:r>
              <a:rPr sz="2400" b="1" i="1" dirty="0">
                <a:solidFill>
                  <a:srgbClr val="006600"/>
                </a:solidFill>
                <a:latin typeface="Times New Roman" pitchFamily="18" charset="0"/>
                <a:cs typeface="Times New Roman" pitchFamily="18" charset="0"/>
              </a:rPr>
              <a:t>Buồn trông cửa bể chiều hôm</a:t>
            </a:r>
          </a:p>
          <a:p>
            <a:pPr algn="ctr">
              <a:lnSpc>
                <a:spcPct val="90000"/>
              </a:lnSpc>
              <a:buNone/>
            </a:pPr>
            <a:r>
              <a:rPr sz="2400" b="1" i="1" dirty="0">
                <a:solidFill>
                  <a:srgbClr val="006600"/>
                </a:solidFill>
                <a:latin typeface="Times New Roman" pitchFamily="18" charset="0"/>
                <a:cs typeface="Times New Roman" pitchFamily="18" charset="0"/>
              </a:rPr>
              <a:t>Thuyền ai thấp thoáng cánh buồm xa xa?</a:t>
            </a:r>
          </a:p>
          <a:p>
            <a:pPr algn="ctr">
              <a:lnSpc>
                <a:spcPct val="90000"/>
              </a:lnSpc>
              <a:buNone/>
            </a:pPr>
            <a:r>
              <a:rPr sz="2400" b="1" i="1" dirty="0">
                <a:solidFill>
                  <a:srgbClr val="006600"/>
                </a:solidFill>
                <a:latin typeface="Times New Roman" pitchFamily="18" charset="0"/>
                <a:cs typeface="Times New Roman" pitchFamily="18" charset="0"/>
              </a:rPr>
              <a:t>Buồn trông ngọn nước mới sa</a:t>
            </a:r>
          </a:p>
          <a:p>
            <a:pPr algn="ctr">
              <a:lnSpc>
                <a:spcPct val="90000"/>
              </a:lnSpc>
              <a:buNone/>
            </a:pPr>
            <a:r>
              <a:rPr sz="2400" b="1" i="1" dirty="0">
                <a:solidFill>
                  <a:srgbClr val="006600"/>
                </a:solidFill>
                <a:latin typeface="Times New Roman" pitchFamily="18" charset="0"/>
                <a:cs typeface="Times New Roman" pitchFamily="18" charset="0"/>
              </a:rPr>
              <a:t>Hoa trôi man mác biết là về đâu?</a:t>
            </a:r>
          </a:p>
          <a:p>
            <a:pPr algn="ctr">
              <a:lnSpc>
                <a:spcPct val="90000"/>
              </a:lnSpc>
              <a:buNone/>
            </a:pPr>
            <a:r>
              <a:rPr sz="2400" b="1" i="1" dirty="0">
                <a:solidFill>
                  <a:srgbClr val="006600"/>
                </a:solidFill>
                <a:latin typeface="Times New Roman" pitchFamily="18" charset="0"/>
                <a:cs typeface="Times New Roman" pitchFamily="18" charset="0"/>
              </a:rPr>
              <a:t>Buồn trong nội cỏ rầu rầu,</a:t>
            </a:r>
          </a:p>
          <a:p>
            <a:pPr algn="ctr">
              <a:lnSpc>
                <a:spcPct val="90000"/>
              </a:lnSpc>
              <a:buNone/>
            </a:pPr>
            <a:r>
              <a:rPr sz="2400" b="1" i="1" dirty="0">
                <a:solidFill>
                  <a:srgbClr val="006600"/>
                </a:solidFill>
                <a:latin typeface="Times New Roman" pitchFamily="18" charset="0"/>
                <a:cs typeface="Times New Roman" pitchFamily="18" charset="0"/>
              </a:rPr>
              <a:t>Chân mây mặt đất một màu xanh xanh</a:t>
            </a:r>
          </a:p>
          <a:p>
            <a:pPr algn="ctr">
              <a:lnSpc>
                <a:spcPct val="90000"/>
              </a:lnSpc>
              <a:buNone/>
            </a:pPr>
            <a:r>
              <a:rPr sz="2400" b="1" i="1" dirty="0">
                <a:solidFill>
                  <a:srgbClr val="006600"/>
                </a:solidFill>
                <a:latin typeface="Times New Roman" pitchFamily="18" charset="0"/>
                <a:cs typeface="Times New Roman" pitchFamily="18" charset="0"/>
              </a:rPr>
              <a:t>Buồn trông gió cuốn mặt duềnh</a:t>
            </a:r>
          </a:p>
          <a:p>
            <a:pPr algn="ctr">
              <a:lnSpc>
                <a:spcPct val="90000"/>
              </a:lnSpc>
              <a:buNone/>
            </a:pPr>
            <a:r>
              <a:rPr sz="2400" b="1" i="1" dirty="0">
                <a:solidFill>
                  <a:srgbClr val="006600"/>
                </a:solidFill>
                <a:latin typeface="Times New Roman" pitchFamily="18" charset="0"/>
                <a:cs typeface="Times New Roman" pitchFamily="18" charset="0"/>
              </a:rPr>
              <a:t>Ầm  ầm tiếng sóng kêu quanh ghế ngồi</a:t>
            </a:r>
            <a:endParaRPr sz="2400" b="1" dirty="0">
              <a:solidFill>
                <a:schemeClr val="tx1"/>
              </a:solidFill>
              <a:latin typeface="Times New Roman" pitchFamily="18" charset="0"/>
              <a:cs typeface="Times New Roman" pitchFamily="18" charset="0"/>
            </a:endParaRPr>
          </a:p>
        </p:txBody>
      </p:sp>
      <p:graphicFrame>
        <p:nvGraphicFramePr>
          <p:cNvPr id="242713" name="Group 25"/>
          <p:cNvGraphicFramePr>
            <a:graphicFrameLocks noGrp="1"/>
          </p:cNvGraphicFramePr>
          <p:nvPr>
            <p:extLst>
              <p:ext uri="{D42A27DB-BD31-4B8C-83A1-F6EECF244321}">
                <p14:modId xmlns:p14="http://schemas.microsoft.com/office/powerpoint/2010/main" val="1796926404"/>
              </p:ext>
            </p:extLst>
          </p:nvPr>
        </p:nvGraphicFramePr>
        <p:xfrm>
          <a:off x="6847205" y="2945765"/>
          <a:ext cx="5344795" cy="3886835"/>
        </p:xfrm>
        <a:graphic>
          <a:graphicData uri="http://schemas.openxmlformats.org/drawingml/2006/table">
            <a:tbl>
              <a:tblPr/>
              <a:tblGrid>
                <a:gridCol w="5344795"/>
              </a:tblGrid>
              <a:tr h="3886835">
                <a:tc>
                  <a:txBody>
                    <a:bodyPr/>
                    <a:lstStyle/>
                    <a:p>
                      <a:pPr marL="0" marR="0" lvl="0" indent="0" algn="just" defTabSz="914400" rtl="0" eaLnBrk="0" fontAlgn="base" latinLnBrk="0" hangingPunct="0">
                        <a:lnSpc>
                          <a:spcPct val="160000"/>
                        </a:lnSpc>
                        <a:spcBef>
                          <a:spcPct val="20000"/>
                        </a:spcBef>
                        <a:spcAft>
                          <a:spcPct val="0"/>
                        </a:spcAft>
                        <a:buClrTx/>
                        <a:buSzTx/>
                        <a:buFontTx/>
                        <a:buNone/>
                      </a:pP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Vì</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những</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câu</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thơ</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tái</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hiện</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lại</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những</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hình</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ảnh</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của</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sự</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vật</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hiện</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tượng</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(ta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có</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thể</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hình</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dung,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phát</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thảo</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để</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vẽ</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một</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bức</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r>
                        <a:rPr kumimoji="0" lang="en-US" sz="2900" b="1" i="0" u="none" strike="noStrike" cap="none" normalizeH="0" baseline="0" dirty="0" err="1" smtClean="0">
                          <a:ln>
                            <a:noFill/>
                          </a:ln>
                          <a:solidFill>
                            <a:schemeClr val="tx1"/>
                          </a:solidFill>
                          <a:effectLst/>
                          <a:latin typeface="Times New Roman" panose="02020603050405020304" pitchFamily="18" charset="0"/>
                          <a:sym typeface="Wingdings" panose="05000000000000000000" pitchFamily="2" charset="2"/>
                        </a:rPr>
                        <a:t>tranh</a:t>
                      </a:r>
                      <a:r>
                        <a:rPr kumimoji="0" lang="en-US" sz="2900" b="1" i="0" u="none" strike="noStrike" cap="none" normalizeH="0" baseline="0" dirty="0" smtClean="0">
                          <a:ln>
                            <a:noFill/>
                          </a:ln>
                          <a:solidFill>
                            <a:schemeClr val="tx1"/>
                          </a:solidFill>
                          <a:effectLst/>
                          <a:latin typeface="Times New Roman" panose="02020603050405020304" pitchFamily="18" charset="0"/>
                          <a:sym typeface="Wingdings" panose="05000000000000000000" pitchFamily="2" charset="2"/>
                        </a:rPr>
                        <a:t>). </a:t>
                      </a:r>
                    </a:p>
                  </a:txBody>
                  <a:tcPr marL="91445" marR="91445" horzOverflow="overflow">
                    <a:lnL cap="flat">
                      <a:noFill/>
                    </a:lnL>
                    <a:lnR cap="flat">
                      <a:noFill/>
                    </a:lnR>
                    <a:lnT cap="flat">
                      <a:noFill/>
                    </a:lnT>
                    <a:lnB cap="flat">
                      <a:noFill/>
                    </a:lnB>
                    <a:lnTlToBr>
                      <a:noFill/>
                    </a:lnTlToBr>
                    <a:lnBlToTr>
                      <a:noFill/>
                    </a:lnBlToTr>
                    <a:noFill/>
                  </a:tcPr>
                </a:tc>
              </a:tr>
            </a:tbl>
          </a:graphicData>
        </a:graphic>
      </p:graphicFrame>
      <p:sp>
        <p:nvSpPr>
          <p:cNvPr id="20485" name="AutoShape 13"/>
          <p:cNvSpPr/>
          <p:nvPr/>
        </p:nvSpPr>
        <p:spPr>
          <a:xfrm>
            <a:off x="6324600" y="-25400"/>
            <a:ext cx="5554345" cy="2743200"/>
          </a:xfrm>
          <a:prstGeom prst="cloudCallout">
            <a:avLst>
              <a:gd name="adj1" fmla="val -42884"/>
              <a:gd name="adj2" fmla="val 78505"/>
            </a:avLst>
          </a:prstGeom>
          <a:solidFill>
            <a:srgbClr val="FFCCCC"/>
          </a:solidFill>
          <a:ln w="9525" cap="flat" cmpd="sng">
            <a:solidFill>
              <a:schemeClr val="tx1"/>
            </a:solidFill>
            <a:prstDash val="solid"/>
            <a:headEnd type="none" w="med" len="med"/>
            <a:tailEnd type="none" w="med" len="med"/>
          </a:ln>
        </p:spPr>
        <p:txBody>
          <a:bodyPr/>
          <a:lstStyle/>
          <a:p>
            <a:pPr algn="ctr"/>
            <a:r>
              <a:rPr lang="en-US" altLang="vi-VN" sz="2400" i="1" dirty="0">
                <a:solidFill>
                  <a:srgbClr val="0000FF"/>
                </a:solidFill>
                <a:latin typeface=".VnArial" pitchFamily="34" charset="0"/>
              </a:rPr>
              <a:t> </a:t>
            </a:r>
          </a:p>
        </p:txBody>
      </p:sp>
      <p:sp>
        <p:nvSpPr>
          <p:cNvPr id="20486" name="TextBox 2"/>
          <p:cNvSpPr txBox="1"/>
          <p:nvPr/>
        </p:nvSpPr>
        <p:spPr>
          <a:xfrm>
            <a:off x="7649845" y="528320"/>
            <a:ext cx="3718740" cy="1200329"/>
          </a:xfrm>
          <a:prstGeom prst="rect">
            <a:avLst/>
          </a:prstGeom>
          <a:noFill/>
          <a:ln w="9525">
            <a:noFill/>
          </a:ln>
        </p:spPr>
        <p:txBody>
          <a:bodyPr wrap="square">
            <a:spAutoFit/>
          </a:bodyPr>
          <a:lstStyle/>
          <a:p>
            <a:r>
              <a:rPr sz="2400" b="1" dirty="0">
                <a:solidFill>
                  <a:srgbClr val="FF0000"/>
                </a:solidFill>
                <a:latin typeface="Times New Roman" panose="02020603050405020304" pitchFamily="18" charset="0"/>
              </a:rPr>
              <a:t>Vì sao em biết những đoạn văn này là tả cảnh?</a:t>
            </a:r>
          </a:p>
          <a:p>
            <a:endParaRPr sz="2400" b="1" dirty="0">
              <a:solidFill>
                <a:srgbClr val="FF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42713"/>
                                        </p:tgtEl>
                                        <p:attrNameLst>
                                          <p:attrName>style.visibility</p:attrName>
                                        </p:attrNameLst>
                                      </p:cBhvr>
                                      <p:to>
                                        <p:strVal val="visible"/>
                                      </p:to>
                                    </p:set>
                                    <p:anim calcmode="lin" valueType="num">
                                      <p:cBhvr>
                                        <p:cTn id="7" dur="500" fill="hold"/>
                                        <p:tgtEl>
                                          <p:spTgt spid="242713"/>
                                        </p:tgtEl>
                                        <p:attrNameLst>
                                          <p:attrName>ppt_w</p:attrName>
                                        </p:attrNameLst>
                                      </p:cBhvr>
                                      <p:tavLst>
                                        <p:tav tm="0">
                                          <p:val>
                                            <p:fltVal val="0"/>
                                          </p:val>
                                        </p:tav>
                                        <p:tav tm="100000">
                                          <p:val>
                                            <p:strVal val="#ppt_w"/>
                                          </p:val>
                                        </p:tav>
                                      </p:tavLst>
                                    </p:anim>
                                    <p:anim calcmode="lin" valueType="num">
                                      <p:cBhvr>
                                        <p:cTn id="8" dur="500" fill="hold"/>
                                        <p:tgtEl>
                                          <p:spTgt spid="2427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p:cNvSpPr>
          <p:nvPr>
            <p:ph idx="1"/>
          </p:nvPr>
        </p:nvSpPr>
        <p:spPr>
          <a:xfrm>
            <a:off x="0" y="0"/>
            <a:ext cx="6934200" cy="4495800"/>
          </a:xfrm>
          <a:solidFill>
            <a:srgbClr val="E7F6FF">
              <a:alpha val="100000"/>
            </a:srgbClr>
          </a:solidFill>
          <a:ln>
            <a:solidFill>
              <a:srgbClr val="006600">
                <a:alpha val="100000"/>
              </a:srgbClr>
            </a:solidFill>
            <a:miter lim="800000"/>
          </a:ln>
        </p:spPr>
        <p:txBody>
          <a:bodyPr vert="horz" wrap="square" lIns="91440" tIns="45720" rIns="91440" bIns="45720" anchor="t" anchorCtr="0"/>
          <a:lstStyle/>
          <a:p>
            <a:pPr algn="ctr">
              <a:buNone/>
            </a:pPr>
            <a:endParaRPr sz="2400" b="1" i="1" dirty="0">
              <a:solidFill>
                <a:srgbClr val="002060"/>
              </a:solidFill>
              <a:latin typeface="Times New Roman" pitchFamily="18" charset="0"/>
              <a:cs typeface="Times New Roman" pitchFamily="18" charset="0"/>
            </a:endParaRPr>
          </a:p>
          <a:p>
            <a:pPr algn="ctr">
              <a:buNone/>
            </a:pPr>
            <a:r>
              <a:rPr sz="2400" b="1" i="1" dirty="0">
                <a:solidFill>
                  <a:srgbClr val="002060"/>
                </a:solidFill>
                <a:latin typeface="Times New Roman" pitchFamily="18" charset="0"/>
                <a:cs typeface="Times New Roman" pitchFamily="18" charset="0"/>
              </a:rPr>
              <a:t>Tưởng người dưới nguyệt chén đồng,</a:t>
            </a:r>
          </a:p>
          <a:p>
            <a:pPr algn="ctr">
              <a:buNone/>
            </a:pPr>
            <a:r>
              <a:rPr sz="2400" b="1" i="1" dirty="0">
                <a:solidFill>
                  <a:srgbClr val="002060"/>
                </a:solidFill>
                <a:latin typeface="Times New Roman" pitchFamily="18" charset="0"/>
                <a:cs typeface="Times New Roman" pitchFamily="18" charset="0"/>
              </a:rPr>
              <a:t>Tin sương luống những rày trông mai chờ.</a:t>
            </a:r>
          </a:p>
          <a:p>
            <a:pPr algn="ctr">
              <a:buNone/>
            </a:pPr>
            <a:r>
              <a:rPr sz="2400" b="1" i="1" dirty="0">
                <a:solidFill>
                  <a:srgbClr val="002060"/>
                </a:solidFill>
                <a:latin typeface="Times New Roman" pitchFamily="18" charset="0"/>
                <a:cs typeface="Times New Roman" pitchFamily="18" charset="0"/>
              </a:rPr>
              <a:t>Bên trời góc bể bơ vơ,</a:t>
            </a:r>
          </a:p>
          <a:p>
            <a:pPr algn="ctr">
              <a:buNone/>
            </a:pPr>
            <a:r>
              <a:rPr sz="2400" b="1" i="1" dirty="0">
                <a:solidFill>
                  <a:srgbClr val="002060"/>
                </a:solidFill>
                <a:latin typeface="Times New Roman" pitchFamily="18" charset="0"/>
                <a:cs typeface="Times New Roman" pitchFamily="18" charset="0"/>
              </a:rPr>
              <a:t>Tấm son gột rửa bao giờ cho phai.</a:t>
            </a:r>
          </a:p>
          <a:p>
            <a:pPr algn="ctr">
              <a:buNone/>
            </a:pPr>
            <a:r>
              <a:rPr sz="2400" b="1" i="1" dirty="0">
                <a:solidFill>
                  <a:srgbClr val="002060"/>
                </a:solidFill>
                <a:latin typeface="Times New Roman" pitchFamily="18" charset="0"/>
                <a:cs typeface="Times New Roman" pitchFamily="18" charset="0"/>
              </a:rPr>
              <a:t>Xót người tựa cửa hôm mai,</a:t>
            </a:r>
          </a:p>
          <a:p>
            <a:pPr algn="ctr">
              <a:buNone/>
            </a:pPr>
            <a:r>
              <a:rPr sz="2400" b="1" i="1" dirty="0">
                <a:solidFill>
                  <a:srgbClr val="002060"/>
                </a:solidFill>
                <a:latin typeface="Times New Roman" pitchFamily="18" charset="0"/>
                <a:cs typeface="Times New Roman" pitchFamily="18" charset="0"/>
              </a:rPr>
              <a:t>Quạt </a:t>
            </a:r>
            <a:r>
              <a:rPr sz="2400" b="1" i="1" dirty="0" err="1">
                <a:solidFill>
                  <a:srgbClr val="002060"/>
                </a:solidFill>
                <a:latin typeface="Times New Roman" pitchFamily="18" charset="0"/>
                <a:cs typeface="Times New Roman" pitchFamily="18" charset="0"/>
              </a:rPr>
              <a:t>nồng</a:t>
            </a:r>
            <a:r>
              <a:rPr sz="2400" b="1" i="1" dirty="0">
                <a:solidFill>
                  <a:srgbClr val="002060"/>
                </a:solidFill>
                <a:latin typeface="Times New Roman" pitchFamily="18" charset="0"/>
                <a:cs typeface="Times New Roman" pitchFamily="18" charset="0"/>
              </a:rPr>
              <a:t> </a:t>
            </a:r>
            <a:r>
              <a:rPr sz="2400" b="1" i="1" dirty="0" err="1" smtClean="0">
                <a:solidFill>
                  <a:srgbClr val="002060"/>
                </a:solidFill>
                <a:latin typeface="Times New Roman" pitchFamily="18" charset="0"/>
                <a:cs typeface="Times New Roman" pitchFamily="18" charset="0"/>
              </a:rPr>
              <a:t>ấ</a:t>
            </a:r>
            <a:r>
              <a:rPr lang="en-US" sz="2400" b="1" i="1" dirty="0" err="1" smtClean="0">
                <a:solidFill>
                  <a:srgbClr val="002060"/>
                </a:solidFill>
                <a:latin typeface="Times New Roman" pitchFamily="18" charset="0"/>
                <a:cs typeface="Times New Roman" pitchFamily="18" charset="0"/>
              </a:rPr>
              <a:t>p</a:t>
            </a:r>
            <a:r>
              <a:rPr sz="2400" b="1" i="1" dirty="0" smtClean="0">
                <a:solidFill>
                  <a:srgbClr val="002060"/>
                </a:solidFill>
                <a:latin typeface="Times New Roman" pitchFamily="18" charset="0"/>
                <a:cs typeface="Times New Roman" pitchFamily="18" charset="0"/>
              </a:rPr>
              <a:t> </a:t>
            </a:r>
            <a:r>
              <a:rPr sz="2400" b="1" i="1" dirty="0">
                <a:solidFill>
                  <a:srgbClr val="002060"/>
                </a:solidFill>
                <a:latin typeface="Times New Roman" pitchFamily="18" charset="0"/>
                <a:cs typeface="Times New Roman" pitchFamily="18" charset="0"/>
              </a:rPr>
              <a:t>lạnh những ai đó giờ?</a:t>
            </a:r>
          </a:p>
          <a:p>
            <a:pPr algn="ctr">
              <a:buNone/>
            </a:pPr>
            <a:r>
              <a:rPr sz="2400" b="1" i="1" dirty="0">
                <a:solidFill>
                  <a:srgbClr val="002060"/>
                </a:solidFill>
                <a:latin typeface="Times New Roman" pitchFamily="18" charset="0"/>
                <a:cs typeface="Times New Roman" pitchFamily="18" charset="0"/>
              </a:rPr>
              <a:t>Sân Lai cách mấy nắng mưa,</a:t>
            </a:r>
          </a:p>
          <a:p>
            <a:pPr algn="ctr">
              <a:buNone/>
            </a:pPr>
            <a:r>
              <a:rPr sz="2400" b="1" i="1" dirty="0">
                <a:solidFill>
                  <a:srgbClr val="002060"/>
                </a:solidFill>
                <a:latin typeface="Times New Roman" pitchFamily="18" charset="0"/>
                <a:cs typeface="Times New Roman" pitchFamily="18" charset="0"/>
              </a:rPr>
              <a:t>Có khi gốc tử đã vừa người ôm.</a:t>
            </a:r>
          </a:p>
        </p:txBody>
      </p:sp>
      <p:sp>
        <p:nvSpPr>
          <p:cNvPr id="243717" name="Rectangle 5"/>
          <p:cNvSpPr/>
          <p:nvPr/>
        </p:nvSpPr>
        <p:spPr>
          <a:xfrm>
            <a:off x="118745" y="4859973"/>
            <a:ext cx="11990070" cy="1770380"/>
          </a:xfrm>
          <a:prstGeom prst="rect">
            <a:avLst/>
          </a:prstGeom>
          <a:noFill/>
          <a:ln w="9525">
            <a:noFill/>
          </a:ln>
        </p:spPr>
        <p:txBody>
          <a:bodyPr wrap="square" anchor="ctr" anchorCtr="0">
            <a:spAutoFit/>
          </a:bodyPr>
          <a:lstStyle/>
          <a:p>
            <a:pPr algn="just">
              <a:lnSpc>
                <a:spcPct val="130000"/>
              </a:lnSpc>
            </a:pPr>
            <a:r>
              <a:rPr sz="2800" b="1" dirty="0">
                <a:latin typeface="Times New Roman" pitchFamily="18" charset="0"/>
                <a:cs typeface="Times New Roman" pitchFamily="18" charset="0"/>
                <a:sym typeface="Wingdings" panose="05000000000000000000" pitchFamily="2" charset="2"/>
              </a:rPr>
              <a:t></a:t>
            </a:r>
            <a:r>
              <a:rPr sz="2800" b="1" dirty="0">
                <a:latin typeface="Times New Roman" pitchFamily="18" charset="0"/>
                <a:cs typeface="Times New Roman" pitchFamily="18" charset="0"/>
              </a:rPr>
              <a:t> Vì đoạn thơ tập trung miêu tả những suy nghĩ của Kiều: nghĩ thầm về thân phận cô đơn, bơ vơ nơi đất khách, nghĩ về Kim Trọng, nghĩ về cha mẹ chốn quê nhà ai chăm sóc lúc tuổi già?</a:t>
            </a:r>
          </a:p>
        </p:txBody>
      </p:sp>
      <p:sp>
        <p:nvSpPr>
          <p:cNvPr id="21508" name="AutoShape 13"/>
          <p:cNvSpPr/>
          <p:nvPr/>
        </p:nvSpPr>
        <p:spPr>
          <a:xfrm>
            <a:off x="6426200" y="304800"/>
            <a:ext cx="5765800" cy="2743200"/>
          </a:xfrm>
          <a:prstGeom prst="cloudCallout">
            <a:avLst>
              <a:gd name="adj1" fmla="val -42884"/>
              <a:gd name="adj2" fmla="val 78505"/>
            </a:avLst>
          </a:prstGeom>
          <a:solidFill>
            <a:srgbClr val="FFCCCC"/>
          </a:solidFill>
          <a:ln w="9525" cap="flat" cmpd="sng">
            <a:solidFill>
              <a:schemeClr val="tx1"/>
            </a:solidFill>
            <a:prstDash val="solid"/>
            <a:headEnd type="none" w="med" len="med"/>
            <a:tailEnd type="none" w="med" len="med"/>
          </a:ln>
        </p:spPr>
        <p:txBody>
          <a:bodyPr/>
          <a:lstStyle/>
          <a:p>
            <a:pPr algn="ctr"/>
            <a:r>
              <a:rPr sz="3200" b="1" i="1" dirty="0">
                <a:solidFill>
                  <a:srgbClr val="FF0000"/>
                </a:solidFill>
                <a:latin typeface="Times New Roman" pitchFamily="18" charset="0"/>
                <a:cs typeface="Times New Roman" pitchFamily="18" charset="0"/>
              </a:rPr>
              <a:t>Dấu hiệu nào cho em biết đoạn văn này là miêu tả nội tâm?</a:t>
            </a:r>
            <a:endParaRPr lang="en-US" altLang="vi-VN" sz="3200" b="1" i="1"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3717"/>
                                        </p:tgtEl>
                                        <p:attrNameLst>
                                          <p:attrName>style.visibility</p:attrName>
                                        </p:attrNameLst>
                                      </p:cBhvr>
                                      <p:to>
                                        <p:strVal val="visible"/>
                                      </p:to>
                                    </p:set>
                                    <p:anim calcmode="lin" valueType="num">
                                      <p:cBhvr>
                                        <p:cTn id="7" dur="500" fill="hold"/>
                                        <p:tgtEl>
                                          <p:spTgt spid="243717"/>
                                        </p:tgtEl>
                                        <p:attrNameLst>
                                          <p:attrName>ppt_w</p:attrName>
                                        </p:attrNameLst>
                                      </p:cBhvr>
                                      <p:tavLst>
                                        <p:tav tm="0">
                                          <p:val>
                                            <p:fltVal val="0"/>
                                          </p:val>
                                        </p:tav>
                                        <p:tav tm="100000">
                                          <p:val>
                                            <p:strVal val="#ppt_w"/>
                                          </p:val>
                                        </p:tav>
                                      </p:tavLst>
                                    </p:anim>
                                    <p:anim calcmode="lin" valueType="num">
                                      <p:cBhvr>
                                        <p:cTn id="8" dur="500" fill="hold"/>
                                        <p:tgtEl>
                                          <p:spTgt spid="2437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41" name="Rectangle 5"/>
          <p:cNvSpPr/>
          <p:nvPr/>
        </p:nvSpPr>
        <p:spPr>
          <a:xfrm>
            <a:off x="212725" y="4043716"/>
            <a:ext cx="11803380" cy="1481175"/>
          </a:xfrm>
          <a:prstGeom prst="rect">
            <a:avLst/>
          </a:prstGeom>
          <a:solidFill>
            <a:srgbClr val="FFFFFF"/>
          </a:solidFill>
          <a:ln w="9525" cap="flat" cmpd="sng">
            <a:solidFill>
              <a:srgbClr val="003366"/>
            </a:solidFill>
            <a:prstDash val="solid"/>
            <a:miter/>
            <a:headEnd type="none" w="med" len="med"/>
            <a:tailEnd type="none" w="med" len="med"/>
          </a:ln>
        </p:spPr>
        <p:txBody>
          <a:bodyPr wrap="square" anchor="ctr" anchorCtr="0">
            <a:spAutoFit/>
          </a:bodyPr>
          <a:lstStyle/>
          <a:p>
            <a:pPr algn="just">
              <a:lnSpc>
                <a:spcPct val="150000"/>
              </a:lnSpc>
            </a:pPr>
            <a:r>
              <a:rPr sz="3200" b="1" dirty="0">
                <a:latin typeface="Times New Roman" pitchFamily="18" charset="0"/>
                <a:cs typeface="Times New Roman" pitchFamily="18" charset="0"/>
              </a:rPr>
              <a:t> - Miêu tả nội tâm trong văn bản tự sự là tái hiện những ý nghĩ, cảm xúc và diễn biến tâm trạng của nhân vật.</a:t>
            </a:r>
          </a:p>
        </p:txBody>
      </p:sp>
      <p:sp>
        <p:nvSpPr>
          <p:cNvPr id="22531" name="AutoShape 13"/>
          <p:cNvSpPr/>
          <p:nvPr/>
        </p:nvSpPr>
        <p:spPr>
          <a:xfrm>
            <a:off x="2565779" y="152400"/>
            <a:ext cx="7997587" cy="3300484"/>
          </a:xfrm>
          <a:prstGeom prst="cloudCallout">
            <a:avLst>
              <a:gd name="adj1" fmla="val -34907"/>
              <a:gd name="adj2" fmla="val 76917"/>
            </a:avLst>
          </a:prstGeom>
          <a:solidFill>
            <a:srgbClr val="FFCCCC"/>
          </a:solidFill>
          <a:ln w="9525" cap="flat" cmpd="sng">
            <a:solidFill>
              <a:schemeClr val="tx1"/>
            </a:solidFill>
            <a:prstDash val="solid"/>
            <a:headEnd type="none" w="med" len="med"/>
            <a:tailEnd type="none" w="med" len="med"/>
          </a:ln>
        </p:spPr>
        <p:txBody>
          <a:bodyPr/>
          <a:lstStyle/>
          <a:p>
            <a:pPr algn="just"/>
            <a:endParaRPr sz="3200" b="1" i="1" dirty="0">
              <a:solidFill>
                <a:srgbClr val="FF0000"/>
              </a:solidFill>
              <a:latin typeface="Arial" panose="020B0604020202020204" pitchFamily="34" charset="0"/>
            </a:endParaRPr>
          </a:p>
          <a:p>
            <a:pPr algn="just"/>
            <a:r>
              <a:rPr sz="3200" b="1" i="1" dirty="0">
                <a:solidFill>
                  <a:srgbClr val="FF0000"/>
                </a:solidFill>
                <a:latin typeface="Arial" panose="020B0604020202020204" pitchFamily="34" charset="0"/>
              </a:rPr>
              <a:t>Vậy qua </a:t>
            </a:r>
            <a:r>
              <a:rPr sz="3200" b="1" i="1" dirty="0" err="1" smtClean="0">
                <a:solidFill>
                  <a:srgbClr val="FF0000"/>
                </a:solidFill>
                <a:latin typeface="Arial" panose="020B0604020202020204" pitchFamily="34" charset="0"/>
              </a:rPr>
              <a:t>đó</a:t>
            </a:r>
            <a:r>
              <a:rPr lang="en-US" sz="3200" b="1" i="1" dirty="0" smtClean="0">
                <a:solidFill>
                  <a:srgbClr val="FF0000"/>
                </a:solidFill>
                <a:latin typeface="Arial" panose="020B0604020202020204" pitchFamily="34" charset="0"/>
              </a:rPr>
              <a:t>,</a:t>
            </a:r>
            <a:r>
              <a:rPr sz="3200" b="1" i="1" dirty="0" smtClean="0">
                <a:solidFill>
                  <a:srgbClr val="FF0000"/>
                </a:solidFill>
                <a:latin typeface="Arial" panose="020B0604020202020204" pitchFamily="34" charset="0"/>
              </a:rPr>
              <a:t> </a:t>
            </a:r>
            <a:r>
              <a:rPr sz="3200" b="1" i="1" dirty="0">
                <a:solidFill>
                  <a:srgbClr val="FF0000"/>
                </a:solidFill>
                <a:latin typeface="Arial" panose="020B0604020202020204" pitchFamily="34" charset="0"/>
              </a:rPr>
              <a:t>em hãy cho biết miêu tả nội tâm trong văn bản tự sự là gì?</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44741"/>
                                        </p:tgtEl>
                                        <p:attrNameLst>
                                          <p:attrName>style.visibility</p:attrName>
                                        </p:attrNameLst>
                                      </p:cBhvr>
                                      <p:to>
                                        <p:strVal val="visible"/>
                                      </p:to>
                                    </p:set>
                                    <p:animEffect transition="in" filter="fade">
                                      <p:cBhvr>
                                        <p:cTn id="7" dur="100"/>
                                        <p:tgtEl>
                                          <p:spTgt spid="244741"/>
                                        </p:tgtEl>
                                      </p:cBhvr>
                                    </p:animEffect>
                                    <p:anim calcmode="lin" valueType="num">
                                      <p:cBhvr>
                                        <p:cTn id="8" dur="400" fill="hold"/>
                                        <p:tgtEl>
                                          <p:spTgt spid="244741"/>
                                        </p:tgtEl>
                                        <p:attrNameLst>
                                          <p:attrName>ppt_x</p:attrName>
                                        </p:attrNameLst>
                                      </p:cBhvr>
                                      <p:tavLst>
                                        <p:tav tm="0">
                                          <p:val>
                                            <p:strVal val="#ppt_x"/>
                                          </p:val>
                                        </p:tav>
                                        <p:tav tm="100000">
                                          <p:val>
                                            <p:strVal val="#ppt_x"/>
                                          </p:val>
                                        </p:tav>
                                      </p:tavLst>
                                    </p:anim>
                                    <p:anim calcmode="lin" valueType="num">
                                      <p:cBhvr>
                                        <p:cTn id="9" dur="400" fill="hold"/>
                                        <p:tgtEl>
                                          <p:spTgt spid="244741"/>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4474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4474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1"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p:cNvSpPr>
          <p:nvPr>
            <p:ph idx="1"/>
          </p:nvPr>
        </p:nvSpPr>
        <p:spPr>
          <a:xfrm>
            <a:off x="135890" y="0"/>
            <a:ext cx="7303135" cy="6858000"/>
          </a:xfrm>
          <a:solidFill>
            <a:srgbClr val="E7F6FF">
              <a:alpha val="100000"/>
            </a:srgbClr>
          </a:solidFill>
          <a:ln>
            <a:solidFill>
              <a:schemeClr val="tx1">
                <a:alpha val="100000"/>
              </a:schemeClr>
            </a:solidFill>
            <a:miter lim="800000"/>
          </a:ln>
        </p:spPr>
        <p:txBody>
          <a:bodyPr vert="horz" wrap="square" lIns="91440" tIns="45720" rIns="91440" bIns="45720" anchor="t" anchorCtr="0"/>
          <a:lstStyle/>
          <a:p>
            <a:pPr algn="ctr">
              <a:lnSpc>
                <a:spcPct val="80000"/>
              </a:lnSpc>
              <a:buNone/>
            </a:pPr>
            <a:r>
              <a:rPr sz="2800" b="1" i="1" dirty="0">
                <a:solidFill>
                  <a:srgbClr val="5800B0"/>
                </a:solidFill>
                <a:latin typeface="Times New Roman" pitchFamily="18" charset="0"/>
                <a:cs typeface="Times New Roman" pitchFamily="18" charset="0"/>
              </a:rPr>
              <a:t>Trước lầu Ngưng Bích khóa xuân</a:t>
            </a:r>
          </a:p>
          <a:p>
            <a:pPr algn="ctr">
              <a:lnSpc>
                <a:spcPct val="80000"/>
              </a:lnSpc>
              <a:buNone/>
            </a:pPr>
            <a:r>
              <a:rPr sz="2800" b="1" i="1" dirty="0">
                <a:solidFill>
                  <a:srgbClr val="5800B0"/>
                </a:solidFill>
                <a:latin typeface="Times New Roman" pitchFamily="18" charset="0"/>
                <a:cs typeface="Times New Roman" pitchFamily="18" charset="0"/>
              </a:rPr>
              <a:t>Vẻ non xa tấm trăng gần ở chung</a:t>
            </a:r>
          </a:p>
          <a:p>
            <a:pPr algn="ctr">
              <a:lnSpc>
                <a:spcPct val="80000"/>
              </a:lnSpc>
              <a:buNone/>
            </a:pPr>
            <a:r>
              <a:rPr sz="2800" b="1" i="1" dirty="0">
                <a:solidFill>
                  <a:srgbClr val="5800B0"/>
                </a:solidFill>
                <a:latin typeface="Times New Roman" pitchFamily="18" charset="0"/>
                <a:cs typeface="Times New Roman" pitchFamily="18" charset="0"/>
              </a:rPr>
              <a:t>Bốn bề bát ngát xa trông</a:t>
            </a:r>
          </a:p>
          <a:p>
            <a:pPr algn="ctr">
              <a:lnSpc>
                <a:spcPct val="80000"/>
              </a:lnSpc>
              <a:buNone/>
            </a:pPr>
            <a:r>
              <a:rPr sz="2800" b="1" i="1" dirty="0">
                <a:solidFill>
                  <a:srgbClr val="5800B0"/>
                </a:solidFill>
                <a:latin typeface="Times New Roman" pitchFamily="18" charset="0"/>
                <a:cs typeface="Times New Roman" pitchFamily="18" charset="0"/>
              </a:rPr>
              <a:t>Cát vàng cồn nọ bụi hồng dặm kia</a:t>
            </a:r>
          </a:p>
          <a:p>
            <a:pPr algn="ctr">
              <a:lnSpc>
                <a:spcPct val="80000"/>
              </a:lnSpc>
              <a:buNone/>
            </a:pPr>
            <a:endParaRPr sz="2800" b="1" i="1" dirty="0">
              <a:solidFill>
                <a:srgbClr val="006600"/>
              </a:solidFill>
              <a:latin typeface="Times New Roman" pitchFamily="18" charset="0"/>
              <a:cs typeface="Times New Roman" pitchFamily="18" charset="0"/>
            </a:endParaRPr>
          </a:p>
          <a:p>
            <a:pPr algn="ctr">
              <a:lnSpc>
                <a:spcPct val="80000"/>
              </a:lnSpc>
              <a:buNone/>
            </a:pPr>
            <a:r>
              <a:rPr sz="2800" b="1" i="1" dirty="0">
                <a:solidFill>
                  <a:srgbClr val="006600"/>
                </a:solidFill>
                <a:latin typeface="Times New Roman" pitchFamily="18" charset="0"/>
                <a:cs typeface="Times New Roman" pitchFamily="18" charset="0"/>
              </a:rPr>
              <a:t>Buồn trông cửa bể chiều hôm</a:t>
            </a:r>
          </a:p>
          <a:p>
            <a:pPr algn="ctr">
              <a:lnSpc>
                <a:spcPct val="80000"/>
              </a:lnSpc>
              <a:buNone/>
            </a:pPr>
            <a:r>
              <a:rPr sz="2600" b="1" i="1" dirty="0">
                <a:solidFill>
                  <a:srgbClr val="006600"/>
                </a:solidFill>
                <a:latin typeface="Times New Roman" pitchFamily="18" charset="0"/>
                <a:cs typeface="Times New Roman" pitchFamily="18" charset="0"/>
              </a:rPr>
              <a:t>Thuyền ai thấp thoáng cánh buồm xa xa?</a:t>
            </a:r>
          </a:p>
          <a:p>
            <a:pPr algn="ctr">
              <a:lnSpc>
                <a:spcPct val="80000"/>
              </a:lnSpc>
              <a:buNone/>
            </a:pPr>
            <a:r>
              <a:rPr sz="2800" b="1" i="1" dirty="0">
                <a:solidFill>
                  <a:srgbClr val="006600"/>
                </a:solidFill>
                <a:latin typeface="Times New Roman" pitchFamily="18" charset="0"/>
                <a:cs typeface="Times New Roman" pitchFamily="18" charset="0"/>
              </a:rPr>
              <a:t>Buồn trông ngọn nước mới sa</a:t>
            </a:r>
          </a:p>
          <a:p>
            <a:pPr algn="ctr">
              <a:lnSpc>
                <a:spcPct val="80000"/>
              </a:lnSpc>
              <a:buNone/>
            </a:pPr>
            <a:r>
              <a:rPr sz="2800" b="1" i="1" dirty="0">
                <a:solidFill>
                  <a:srgbClr val="006600"/>
                </a:solidFill>
                <a:latin typeface="Times New Roman" pitchFamily="18" charset="0"/>
                <a:cs typeface="Times New Roman" pitchFamily="18" charset="0"/>
              </a:rPr>
              <a:t>Hoa trôi man mác biết là về đâu?</a:t>
            </a:r>
          </a:p>
          <a:p>
            <a:pPr algn="ctr">
              <a:lnSpc>
                <a:spcPct val="80000"/>
              </a:lnSpc>
              <a:buNone/>
            </a:pPr>
            <a:r>
              <a:rPr sz="2800" b="1" i="1" dirty="0">
                <a:solidFill>
                  <a:srgbClr val="006600"/>
                </a:solidFill>
                <a:latin typeface="Times New Roman" pitchFamily="18" charset="0"/>
                <a:cs typeface="Times New Roman" pitchFamily="18" charset="0"/>
              </a:rPr>
              <a:t>Buồn trong nội cỏ rầu rầu,</a:t>
            </a:r>
          </a:p>
          <a:p>
            <a:pPr algn="ctr">
              <a:lnSpc>
                <a:spcPct val="80000"/>
              </a:lnSpc>
              <a:buNone/>
            </a:pPr>
            <a:r>
              <a:rPr sz="2800" b="1" i="1" dirty="0">
                <a:solidFill>
                  <a:srgbClr val="006600"/>
                </a:solidFill>
                <a:latin typeface="Times New Roman" pitchFamily="18" charset="0"/>
                <a:cs typeface="Times New Roman" pitchFamily="18" charset="0"/>
              </a:rPr>
              <a:t>Chân mây mặt đất một màu xanh xanh</a:t>
            </a:r>
          </a:p>
          <a:p>
            <a:pPr algn="ctr">
              <a:lnSpc>
                <a:spcPct val="80000"/>
              </a:lnSpc>
              <a:buNone/>
            </a:pPr>
            <a:r>
              <a:rPr sz="2800" b="1" i="1" dirty="0">
                <a:solidFill>
                  <a:srgbClr val="006600"/>
                </a:solidFill>
                <a:latin typeface="Times New Roman" pitchFamily="18" charset="0"/>
                <a:cs typeface="Times New Roman" pitchFamily="18" charset="0"/>
              </a:rPr>
              <a:t>Buồn trông gió cuốn mặt duềnh</a:t>
            </a:r>
          </a:p>
          <a:p>
            <a:pPr algn="ctr">
              <a:lnSpc>
                <a:spcPct val="80000"/>
              </a:lnSpc>
              <a:buNone/>
            </a:pPr>
            <a:r>
              <a:rPr sz="2800" b="1" i="1" dirty="0">
                <a:solidFill>
                  <a:srgbClr val="006600"/>
                </a:solidFill>
                <a:latin typeface="Times New Roman" pitchFamily="18" charset="0"/>
                <a:cs typeface="Times New Roman" pitchFamily="18" charset="0"/>
              </a:rPr>
              <a:t>Ầm  ầm tiếng sóng kêu quanh ghế ngồi</a:t>
            </a:r>
          </a:p>
        </p:txBody>
      </p:sp>
      <p:sp>
        <p:nvSpPr>
          <p:cNvPr id="23555" name="AutoShape 13"/>
          <p:cNvSpPr/>
          <p:nvPr/>
        </p:nvSpPr>
        <p:spPr>
          <a:xfrm>
            <a:off x="6810233" y="152400"/>
            <a:ext cx="5381767" cy="3860042"/>
          </a:xfrm>
          <a:prstGeom prst="cloudCallout">
            <a:avLst>
              <a:gd name="adj1" fmla="val -42884"/>
              <a:gd name="adj2" fmla="val 78505"/>
            </a:avLst>
          </a:prstGeom>
          <a:solidFill>
            <a:srgbClr val="FFCCCC"/>
          </a:solidFill>
          <a:ln w="9525" cap="flat" cmpd="sng">
            <a:solidFill>
              <a:schemeClr val="tx1"/>
            </a:solidFill>
            <a:prstDash val="solid"/>
            <a:headEnd type="none" w="med" len="med"/>
            <a:tailEnd type="none" w="med" len="med"/>
          </a:ln>
        </p:spPr>
        <p:txBody>
          <a:bodyPr/>
          <a:lstStyle/>
          <a:p>
            <a:pPr algn="ctr"/>
            <a:r>
              <a:rPr lang="en-US" altLang="vi-VN" sz="2400" i="1" dirty="0">
                <a:solidFill>
                  <a:srgbClr val="FF0000"/>
                </a:solidFill>
                <a:latin typeface=".VnArial" pitchFamily="34" charset="0"/>
              </a:rPr>
              <a:t> </a:t>
            </a:r>
          </a:p>
        </p:txBody>
      </p:sp>
      <p:sp>
        <p:nvSpPr>
          <p:cNvPr id="23556" name="TextBox 2"/>
          <p:cNvSpPr txBox="1"/>
          <p:nvPr/>
        </p:nvSpPr>
        <p:spPr>
          <a:xfrm>
            <a:off x="7439025" y="810260"/>
            <a:ext cx="4330065" cy="2554545"/>
          </a:xfrm>
          <a:prstGeom prst="rect">
            <a:avLst/>
          </a:prstGeom>
          <a:noFill/>
          <a:ln w="9525">
            <a:noFill/>
          </a:ln>
        </p:spPr>
        <p:txBody>
          <a:bodyPr wrap="square">
            <a:spAutoFit/>
          </a:bodyPr>
          <a:lstStyle/>
          <a:p>
            <a:r>
              <a:rPr lang="en-US" sz="3200" b="1" dirty="0">
                <a:solidFill>
                  <a:srgbClr val="FF0000"/>
                </a:solidFill>
                <a:latin typeface="Times New Roman" pitchFamily="18" charset="0"/>
                <a:cs typeface="Times New Roman" pitchFamily="18" charset="0"/>
              </a:rPr>
              <a:t>   N</a:t>
            </a:r>
            <a:r>
              <a:rPr sz="3200" b="1" i="1" dirty="0">
                <a:solidFill>
                  <a:srgbClr val="FF0000"/>
                </a:solidFill>
                <a:latin typeface="Times New Roman" pitchFamily="18" charset="0"/>
                <a:cs typeface="Times New Roman" pitchFamily="18" charset="0"/>
              </a:rPr>
              <a:t>hững câu thơ tả cảnh trên có mối quan hệ với việc thể hiện nội tâm nhân vật không? Vì sao?</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e3f737f5c37aff2a117275271b4e406b10382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2373</Words>
  <Application>Microsoft Office PowerPoint</Application>
  <PresentationFormat>Custom</PresentationFormat>
  <Paragraphs>153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User</cp:lastModifiedBy>
  <cp:revision>11</cp:revision>
  <dcterms:created xsi:type="dcterms:W3CDTF">2022-10-08T13:37:00Z</dcterms:created>
  <dcterms:modified xsi:type="dcterms:W3CDTF">2022-10-19T03:22:46Z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3CFF7FC3AA6445AF872109225125A2DB</vt:lpwstr>
  </property>
  <property fmtid="{D5CDD505-2E9C-101B-9397-08002B2CF9AE}" pid="3" name="KSOProductBuildVer">
    <vt:lpwstr>1033-11.2.0.11341</vt:lpwstr>
  </property>
</Properties>
</file>