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99" r:id="rId3"/>
    <p:sldId id="431" r:id="rId5"/>
    <p:sldId id="429" r:id="rId6"/>
    <p:sldId id="398" r:id="rId7"/>
    <p:sldId id="400" r:id="rId8"/>
    <p:sldId id="434" r:id="rId9"/>
    <p:sldId id="430" r:id="rId10"/>
    <p:sldId id="404" r:id="rId11"/>
    <p:sldId id="408" r:id="rId12"/>
    <p:sldId id="402" r:id="rId13"/>
    <p:sldId id="406" r:id="rId14"/>
    <p:sldId id="420" r:id="rId15"/>
    <p:sldId id="366" r:id="rId16"/>
    <p:sldId id="272" r:id="rId17"/>
  </p:sldIdLst>
  <p:sldSz cx="12192000" cy="6858000"/>
  <p:notesSz cx="6858000" cy="9144000"/>
  <p:embeddedFontLst>
    <p:embeddedFont>
      <p:font typeface="SimSun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icrosoft YaHei UI" panose="020B0503020204020204" pitchFamily="34" charset="-122"/>
      <p:regular r:id="rId27"/>
    </p:embeddedFont>
    <p:embeddedFont>
      <p:font typeface="#9Slide04 SVNSantis" panose="02000000000000000000" pitchFamily="2" charset="0"/>
      <p:regular r:id="rId28"/>
    </p:embeddedFont>
    <p:embeddedFont>
      <p:font typeface="Microsoft YaHei" panose="020B0503020204020204" pitchFamily="34" charset="-122"/>
      <p:regular r:id="rId29"/>
    </p:embeddedFont>
    <p:embeddedFont>
      <p:font typeface="#9Slide03 Arima Madurai Black" panose="00000A00000000000000" pitchFamily="2" charset="0"/>
      <p:bold r:id="rId30"/>
    </p:embeddedFont>
    <p:embeddedFont>
      <p:font typeface="Calibri Light" panose="020F0302020204030204" charset="0"/>
      <p:regular r:id="rId31"/>
      <p:italic r:id="rId32"/>
    </p:embeddedFont>
  </p:embeddedFont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04B"/>
    <a:srgbClr val="FF0066"/>
    <a:srgbClr val="0000CC"/>
    <a:srgbClr val="008000"/>
    <a:srgbClr val="FF6600"/>
    <a:srgbClr val="0099FF"/>
    <a:srgbClr val="00CC00"/>
    <a:srgbClr val="0099CC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883" autoAdjust="0"/>
  </p:normalViewPr>
  <p:slideViewPr>
    <p:cSldViewPr>
      <p:cViewPr varScale="1">
        <p:scale>
          <a:sx n="69" d="100"/>
          <a:sy n="69" d="100"/>
        </p:scale>
        <p:origin x="762" y="78"/>
      </p:cViewPr>
      <p:guideLst>
        <p:guide orient="horz" pos="162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font" Target="fonts/font11.fntdata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5E033-BE50-4306-A274-7C9333946FA6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5" y="6021289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5" y="6021289"/>
            <a:ext cx="2400337" cy="959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F018-D8BF-4A2A-8662-FBB7D773417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6.GIF"/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/>
          <p:cNvGrpSpPr/>
          <p:nvPr/>
        </p:nvGrpSpPr>
        <p:grpSpPr bwMode="auto">
          <a:xfrm>
            <a:off x="381000" y="-125413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/>
          <p:cNvSpPr>
            <a:spLocks noChangeArrowheads="1"/>
          </p:cNvSpPr>
          <p:nvPr/>
        </p:nvSpPr>
        <p:spPr bwMode="auto">
          <a:xfrm>
            <a:off x="4401482" y="510181"/>
            <a:ext cx="3888414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9" name="椭圆 628"/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21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5" t="-1" r="7560" b="84697"/>
          <a:stretch>
            <a:fillRect/>
          </a:stretch>
        </p:blipFill>
        <p:spPr>
          <a:xfrm>
            <a:off x="1414660" y="944672"/>
            <a:ext cx="1675962" cy="1153597"/>
          </a:xfrm>
          <a:prstGeom prst="rect">
            <a:avLst/>
          </a:prstGeom>
        </p:spPr>
      </p:pic>
      <p:sp>
        <p:nvSpPr>
          <p:cNvPr id="22" name="椭圆 5"/>
          <p:cNvSpPr>
            <a:spLocks noChangeArrowheads="1"/>
          </p:cNvSpPr>
          <p:nvPr/>
        </p:nvSpPr>
        <p:spPr bwMode="auto">
          <a:xfrm>
            <a:off x="2160153" y="1066800"/>
            <a:ext cx="1062005" cy="10417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25" name="文本框 25"/>
          <p:cNvSpPr txBox="1"/>
          <p:nvPr/>
        </p:nvSpPr>
        <p:spPr>
          <a:xfrm>
            <a:off x="2516258" y="1287869"/>
            <a:ext cx="1213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#9Slide04 SVNSantis" panose="02000000000000000000" pitchFamily="2" charset="0"/>
              </a:rPr>
              <a:t>a</a:t>
            </a:r>
            <a:endParaRPr lang="zh-CN" altLang="en-US" sz="3000" dirty="0">
              <a:latin typeface="#9Slide04 SVNSantis" panose="02000000000000000000" pitchFamily="2" charset="0"/>
            </a:endParaRPr>
          </a:p>
        </p:txBody>
      </p:sp>
      <p:pic>
        <p:nvPicPr>
          <p:cNvPr id="26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5" t="-1" r="7560" b="84697"/>
          <a:stretch>
            <a:fillRect/>
          </a:stretch>
        </p:blipFill>
        <p:spPr>
          <a:xfrm>
            <a:off x="5105400" y="944672"/>
            <a:ext cx="1675962" cy="1153597"/>
          </a:xfrm>
          <a:prstGeom prst="rect">
            <a:avLst/>
          </a:prstGeom>
        </p:spPr>
      </p:pic>
      <p:sp>
        <p:nvSpPr>
          <p:cNvPr id="27" name="椭圆 5"/>
          <p:cNvSpPr>
            <a:spLocks noChangeArrowheads="1"/>
          </p:cNvSpPr>
          <p:nvPr/>
        </p:nvSpPr>
        <p:spPr bwMode="auto">
          <a:xfrm>
            <a:off x="5850893" y="1066800"/>
            <a:ext cx="1062005" cy="10417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0" name="文本框 30"/>
          <p:cNvSpPr txBox="1"/>
          <p:nvPr/>
        </p:nvSpPr>
        <p:spPr>
          <a:xfrm>
            <a:off x="6206998" y="1287869"/>
            <a:ext cx="1213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#9Slide04 SVNSantis" panose="02000000000000000000" pitchFamily="2" charset="0"/>
              </a:rPr>
              <a:t>b</a:t>
            </a:r>
            <a:endParaRPr lang="zh-CN" altLang="en-US" sz="3000" dirty="0">
              <a:latin typeface="#9Slide04 SVNSantis" panose="02000000000000000000" pitchFamily="2" charset="0"/>
            </a:endParaRPr>
          </a:p>
        </p:txBody>
      </p:sp>
      <p:pic>
        <p:nvPicPr>
          <p:cNvPr id="31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5" t="-1" r="7560" b="84697"/>
          <a:stretch>
            <a:fillRect/>
          </a:stretch>
        </p:blipFill>
        <p:spPr>
          <a:xfrm>
            <a:off x="8467948" y="886134"/>
            <a:ext cx="1675962" cy="1153597"/>
          </a:xfrm>
          <a:prstGeom prst="rect">
            <a:avLst/>
          </a:prstGeom>
        </p:spPr>
      </p:pic>
      <p:sp>
        <p:nvSpPr>
          <p:cNvPr id="32" name="椭圆 5"/>
          <p:cNvSpPr>
            <a:spLocks noChangeArrowheads="1"/>
          </p:cNvSpPr>
          <p:nvPr/>
        </p:nvSpPr>
        <p:spPr bwMode="auto">
          <a:xfrm>
            <a:off x="9213441" y="1008262"/>
            <a:ext cx="1062005" cy="10417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9569546" y="1229331"/>
            <a:ext cx="1213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#9Slide04 SVNSantis" panose="02000000000000000000" pitchFamily="2" charset="0"/>
              </a:rPr>
              <a:t>c</a:t>
            </a:r>
            <a:endParaRPr lang="zh-CN" altLang="en-US" sz="3000" dirty="0">
              <a:latin typeface="#9Slide04 SVNSantis" panose="02000000000000000000" pitchFamily="2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9888" y="2405971"/>
            <a:ext cx="4051925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“Vì vậy, tôi để sẵn mấy lời này, phòng khi tôi sẽ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gặp cụ Các Mác, cụ Lê-nin và các vị cách mạng đàn anh khác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thì đồng bào cả nước, đồng chí trong Đảng và bầu bạn khắp nơi đều khỏi cảm thấy đột ngột.”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959200" y="2455479"/>
            <a:ext cx="2590139" cy="22467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“Lượng con ông Độ đây mà... Rõ tội nghiệp, về đến nhà thì bố mẹ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 còn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7952761" y="2445020"/>
            <a:ext cx="3726917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“Phải bé lại và lăn vào lòng một người mẹ, áp mặt vào 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 sữa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nóng của người mẹ, để bàn tay người mẹ vuốt ve từ trán xuống cằm, và gãi rôm ở sống lưng cho, mới thấy người mẹ có một êm dịu vô cùng.”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5" grpId="0"/>
      <p:bldP spid="27" grpId="0" animBg="1"/>
      <p:bldP spid="30" grpId="0"/>
      <p:bldP spid="32" grpId="0" animBg="1"/>
      <p:bldP spid="35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: 圆角 11"/>
          <p:cNvSpPr/>
          <p:nvPr/>
        </p:nvSpPr>
        <p:spPr>
          <a:xfrm>
            <a:off x="476866" y="515723"/>
            <a:ext cx="5390534" cy="108447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 cụ chết rồi.</a:t>
            </a:r>
            <a:r>
              <a:rPr lang="en-SG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3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SG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 cụ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rồi.</a:t>
            </a:r>
            <a:r>
              <a:rPr lang="en-SG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3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矩形: 圆角 11"/>
          <p:cNvSpPr/>
          <p:nvPr/>
        </p:nvSpPr>
        <p:spPr>
          <a:xfrm>
            <a:off x="457200" y="1963523"/>
            <a:ext cx="5390534" cy="1044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ấy xấu thật!</a:t>
            </a:r>
            <a:endParaRPr lang="en-SG" sz="3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SG" altLang="zh-CN" sz="3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ấy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endParaRPr lang="en-US" altLang="zh-CN" sz="3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矩形: 圆角 11"/>
          <p:cNvSpPr/>
          <p:nvPr/>
        </p:nvSpPr>
        <p:spPr>
          <a:xfrm>
            <a:off x="457199" y="3411323"/>
            <a:ext cx="5390534" cy="1044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kém lắm!</a:t>
            </a:r>
            <a:r>
              <a:rPr lang="en-SG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altLang="zh-CN" sz="3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: 圆角 11"/>
          <p:cNvSpPr/>
          <p:nvPr/>
        </p:nvSpPr>
        <p:spPr>
          <a:xfrm>
            <a:off x="457199" y="4859123"/>
            <a:ext cx="5390534" cy="15416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không sống được lâu nữa đâu chị ạ!</a:t>
            </a:r>
            <a:r>
              <a:rPr lang="en-SG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lâu nữa đâu chị ạ!</a:t>
            </a:r>
            <a:endParaRPr lang="en-US" altLang="zh-CN" sz="3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: 圆角 11"/>
          <p:cNvSpPr/>
          <p:nvPr/>
        </p:nvSpPr>
        <p:spPr>
          <a:xfrm>
            <a:off x="7620000" y="711835"/>
            <a:ext cx="4114800" cy="1153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a.Nói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11"/>
          <p:cNvSpPr/>
          <p:nvPr/>
        </p:nvSpPr>
        <p:spPr>
          <a:xfrm>
            <a:off x="7596505" y="2233295"/>
            <a:ext cx="4114800" cy="927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b.Dùng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zh-CN" sz="3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: 圆角 11"/>
          <p:cNvSpPr/>
          <p:nvPr/>
        </p:nvSpPr>
        <p:spPr>
          <a:xfrm>
            <a:off x="7596505" y="3528695"/>
            <a:ext cx="4114800" cy="9531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c.Nói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3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11"/>
          <p:cNvSpPr/>
          <p:nvPr/>
        </p:nvSpPr>
        <p:spPr>
          <a:xfrm>
            <a:off x="7620000" y="4784725"/>
            <a:ext cx="4114800" cy="1006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d.Phủ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12" idx="3"/>
            <a:endCxn id="15" idx="1"/>
          </p:cNvCxnSpPr>
          <p:nvPr/>
        </p:nvCxnSpPr>
        <p:spPr>
          <a:xfrm>
            <a:off x="5867400" y="1057962"/>
            <a:ext cx="1729105" cy="16389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3"/>
            <a:endCxn id="17" idx="1"/>
          </p:cNvCxnSpPr>
          <p:nvPr/>
        </p:nvCxnSpPr>
        <p:spPr>
          <a:xfrm>
            <a:off x="5847734" y="2485762"/>
            <a:ext cx="1772285" cy="28022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3"/>
            <a:endCxn id="16" idx="1"/>
          </p:cNvCxnSpPr>
          <p:nvPr/>
        </p:nvCxnSpPr>
        <p:spPr>
          <a:xfrm>
            <a:off x="5847733" y="3933562"/>
            <a:ext cx="1748790" cy="71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  <a:endCxn id="14" idx="1"/>
          </p:cNvCxnSpPr>
          <p:nvPr/>
        </p:nvCxnSpPr>
        <p:spPr>
          <a:xfrm flipV="1">
            <a:off x="5847733" y="1288467"/>
            <a:ext cx="1772285" cy="4341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/>
          <p:cNvSpPr>
            <a:spLocks noChangeArrowheads="1"/>
          </p:cNvSpPr>
          <p:nvPr/>
        </p:nvSpPr>
        <p:spPr bwMode="auto">
          <a:xfrm>
            <a:off x="4245860" y="615061"/>
            <a:ext cx="3888414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9" name="椭圆 628"/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11" name="椭圆 13"/>
          <p:cNvSpPr/>
          <p:nvPr/>
        </p:nvSpPr>
        <p:spPr>
          <a:xfrm>
            <a:off x="755358" y="1551834"/>
            <a:ext cx="4017224" cy="41284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7305"/>
          <a:stretch>
            <a:fillRect/>
          </a:stretch>
        </p:blipFill>
        <p:spPr>
          <a:xfrm>
            <a:off x="381000" y="1715222"/>
            <a:ext cx="2853655" cy="3936437"/>
          </a:xfrm>
          <a:prstGeom prst="rect">
            <a:avLst/>
          </a:prstGeom>
        </p:spPr>
      </p:pic>
      <p:sp>
        <p:nvSpPr>
          <p:cNvPr id="15" name="椭圆 21"/>
          <p:cNvSpPr/>
          <p:nvPr/>
        </p:nvSpPr>
        <p:spPr>
          <a:xfrm>
            <a:off x="2972830" y="1187221"/>
            <a:ext cx="1027548" cy="105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24"/>
          <p:cNvSpPr/>
          <p:nvPr/>
        </p:nvSpPr>
        <p:spPr>
          <a:xfrm>
            <a:off x="3878932" y="2223908"/>
            <a:ext cx="1027547" cy="105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椭圆 27"/>
          <p:cNvSpPr/>
          <p:nvPr/>
        </p:nvSpPr>
        <p:spPr>
          <a:xfrm>
            <a:off x="4065039" y="3616062"/>
            <a:ext cx="1027549" cy="105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30"/>
          <p:cNvSpPr/>
          <p:nvPr/>
        </p:nvSpPr>
        <p:spPr>
          <a:xfrm>
            <a:off x="3225169" y="4856827"/>
            <a:ext cx="1027548" cy="1056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9031" y="1366989"/>
            <a:ext cx="95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5603" y="2350386"/>
            <a:ext cx="94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8003" y="3805389"/>
            <a:ext cx="94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1495" y="4941186"/>
            <a:ext cx="869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15"/>
          <p:cNvSpPr/>
          <p:nvPr/>
        </p:nvSpPr>
        <p:spPr>
          <a:xfrm>
            <a:off x="4635293" y="890628"/>
            <a:ext cx="6781799" cy="596125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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T.H.Việt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17"/>
          <p:cNvSpPr/>
          <p:nvPr/>
        </p:nvSpPr>
        <p:spPr>
          <a:xfrm>
            <a:off x="5531382" y="2438400"/>
            <a:ext cx="5898618" cy="596125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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18"/>
          <p:cNvSpPr/>
          <p:nvPr/>
        </p:nvSpPr>
        <p:spPr>
          <a:xfrm>
            <a:off x="5531382" y="3886200"/>
            <a:ext cx="5898618" cy="596125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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54843" y="5423226"/>
            <a:ext cx="6781799" cy="596574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«"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7" descr="viet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4288" y="485775"/>
            <a:ext cx="60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椭圆 628"/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2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74" y="2250008"/>
            <a:ext cx="3035980" cy="41969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9200" y="653997"/>
            <a:ext cx="91557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điệp</a:t>
            </a:r>
            <a:endParaRPr lang="en-US" alt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592" y="4800600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Hòa nhã, thân thiện, tế nhị với bạn bè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sử dụng nói giảm, nói tránh cho phù hợp với hoàn cảnh.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7591"/>
            <a:ext cx="5169036" cy="3740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92" y="577591"/>
            <a:ext cx="5315094" cy="376580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5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椭圆 1338"/>
          <p:cNvSpPr>
            <a:spLocks noChangeArrowheads="1"/>
          </p:cNvSpPr>
          <p:nvPr/>
        </p:nvSpPr>
        <p:spPr bwMode="auto">
          <a:xfrm>
            <a:off x="3481785" y="578869"/>
            <a:ext cx="5581650" cy="55800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12" name="椭圆 1339"/>
          <p:cNvSpPr>
            <a:spLocks noChangeArrowheads="1"/>
          </p:cNvSpPr>
          <p:nvPr/>
        </p:nvSpPr>
        <p:spPr bwMode="auto">
          <a:xfrm>
            <a:off x="3362722" y="459807"/>
            <a:ext cx="5819775" cy="5818187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3" name="组合 13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94" y="1945505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42"/>
          <p:cNvSpPr txBox="1">
            <a:spLocks noChangeArrowheads="1"/>
          </p:cNvSpPr>
          <p:nvPr/>
        </p:nvSpPr>
        <p:spPr bwMode="auto">
          <a:xfrm>
            <a:off x="3092592" y="2875117"/>
            <a:ext cx="67505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600" dirty="0">
                <a:solidFill>
                  <a:srgbClr val="413B17"/>
                </a:solidFill>
                <a:latin typeface="#9Slide03 Arima Madurai Black" panose="00000A00000000000000" pitchFamily="2" charset="0"/>
                <a:ea typeface="Microsoft YaHei UI" panose="020B0503020204020204" pitchFamily="34" charset="-122"/>
                <a:cs typeface="#9Slide03 Arima Madurai Black" panose="00000A00000000000000" pitchFamily="2" charset="0"/>
              </a:rPr>
              <a:t>THANK YOU</a:t>
            </a:r>
            <a:endParaRPr lang="zh-CN" altLang="en-US" sz="9600" dirty="0">
              <a:solidFill>
                <a:srgbClr val="413B17"/>
              </a:solidFill>
              <a:latin typeface="#9Slide03 Arima Madurai Black" panose="00000A00000000000000" pitchFamily="2" charset="0"/>
              <a:ea typeface="Microsoft YaHei UI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34" y="-1"/>
            <a:ext cx="4266001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687" y="-1"/>
            <a:ext cx="4564856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12115800" cy="670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 descr="E:\QuangTrung\Bac Le\hqdefaul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76200"/>
            <a:ext cx="6172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:\QuangTrung\Bac Le\1280x720-O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76200"/>
            <a:ext cx="58674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38760" y="76200"/>
            <a:ext cx="5715000" cy="812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d.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Con dạo này lười lắm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837680" y="220982"/>
            <a:ext cx="5125720" cy="1379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FF0000"/>
                </a:solidFill>
              </a:rPr>
              <a:t>Con dạo này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không được chăm chỉ lắm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11811000" cy="5410200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br>
              <a:rPr lang="en-US" altLang="en-US" sz="4800" dirty="0">
                <a:solidFill>
                  <a:srgbClr val="0000FF"/>
                </a:solidFill>
              </a:rPr>
            </a:br>
            <a:br>
              <a:rPr lang="en-US" altLang="en-US" sz="4800" dirty="0">
                <a:solidFill>
                  <a:srgbClr val="0000FF"/>
                </a:solidFill>
              </a:rPr>
            </a:br>
            <a:br>
              <a:rPr lang="en-US" altLang="en-US" sz="4800" dirty="0">
                <a:solidFill>
                  <a:srgbClr val="0000FF"/>
                </a:solidFill>
              </a:rPr>
            </a:br>
            <a:r>
              <a:rPr lang="en-US" altLang="en-US" sz="4800" dirty="0">
                <a:solidFill>
                  <a:srgbClr val="0000FF"/>
                </a:solidFill>
              </a:rPr>
              <a:t>           </a:t>
            </a:r>
            <a:r>
              <a:rPr lang="en-US" sz="4800" dirty="0">
                <a:solidFill>
                  <a:srgbClr val="FF0000"/>
                </a:solidFill>
              </a:rPr>
              <a:t>HOẠT ĐỘNG NHÓM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                 ( 5 PHÚT)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,b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?So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 tế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untdown 5 minutes-Nh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t="6081" b="6081"/>
          <a:stretch>
            <a:fillRect/>
          </a:stretch>
        </p:blipFill>
        <p:spPr>
          <a:xfrm>
            <a:off x="8541692" y="257589"/>
            <a:ext cx="1618449" cy="761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/>
          <p:cNvGrpSpPr/>
          <p:nvPr/>
        </p:nvGrpSpPr>
        <p:grpSpPr bwMode="auto">
          <a:xfrm>
            <a:off x="76200" y="481711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/>
          <p:cNvSpPr>
            <a:spLocks noChangeArrowheads="1"/>
          </p:cNvSpPr>
          <p:nvPr/>
        </p:nvSpPr>
        <p:spPr bwMode="auto">
          <a:xfrm>
            <a:off x="4245860" y="615061"/>
            <a:ext cx="3888414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9" name="椭圆 628"/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208670" y="158260"/>
          <a:ext cx="11774659" cy="6318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968"/>
                <a:gridCol w="3061412"/>
                <a:gridCol w="3139910"/>
                <a:gridCol w="4474369"/>
              </a:tblGrid>
              <a:tr h="12160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088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088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0886">
                <a:tc>
                  <a:txBody>
                    <a:bodyPr/>
                    <a:lstStyle/>
                    <a:p>
                      <a:pPr algn="ctr"/>
                      <a:r>
                        <a:rPr lang="en-SG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/>
          <p:cNvSpPr>
            <a:spLocks noChangeArrowheads="1"/>
          </p:cNvSpPr>
          <p:nvPr/>
        </p:nvSpPr>
        <p:spPr bwMode="auto">
          <a:xfrm>
            <a:off x="4245860" y="615061"/>
            <a:ext cx="3888414" cy="389059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9" name="椭圆 628"/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152400" y="274832"/>
          <a:ext cx="11734799" cy="6278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248"/>
                <a:gridCol w="5229352"/>
                <a:gridCol w="1905000"/>
                <a:gridCol w="3505199"/>
              </a:tblGrid>
              <a:tr h="60695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36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2832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8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2268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36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6604" y="978490"/>
            <a:ext cx="4424513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gặp cụ Các Mác, cụ Lê-nin và các vị cách mạng đàn anh khác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714825" y="1033840"/>
            <a:ext cx="106188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587187" y="1066675"/>
            <a:ext cx="2952729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65268" y="3065970"/>
            <a:ext cx="2132156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86356" y="2638151"/>
            <a:ext cx="154429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441083" y="2861944"/>
            <a:ext cx="3218599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—Pngtree—cartoon hand drawn cute little_44634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8936" y="2804114"/>
            <a:ext cx="2240642" cy="1150384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65268" y="5084673"/>
            <a:ext cx="193243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ontent Placeholder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677" y="4254994"/>
            <a:ext cx="1631188" cy="1381555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12782" y="2273366"/>
            <a:ext cx="1738109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524109" y="2483045"/>
            <a:ext cx="3124050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ránh thô tục và thiếu lịch sự.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17" descr="viet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4288" y="485775"/>
            <a:ext cx="60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6" grpId="0"/>
      <p:bldP spid="17" grpId="0" bldLvl="0" animBg="1"/>
      <p:bldP spid="18" grpId="0"/>
      <p:bldP spid="19" grpId="0"/>
      <p:bldP spid="20" grpId="0"/>
      <p:bldP spid="22" grpId="0"/>
      <p:bldP spid="24" grpId="0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11658600" cy="6096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Con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dạo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chăm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chỉ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lắm</a:t>
            </a:r>
            <a:b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</a:rPr>
              <a:t>=&gt; </a:t>
            </a:r>
            <a:r>
              <a:rPr lang="en-US" b="1" dirty="0" err="1">
                <a:solidFill>
                  <a:srgbClr val="FF0000"/>
                </a:solidFill>
              </a:rPr>
              <a:t>Diễn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nhị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b="1" dirty="0" err="1">
                <a:solidFill>
                  <a:srgbClr val="FF0000"/>
                </a:solidFill>
              </a:rPr>
              <a:t>tránh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nặng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nề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11506200" cy="2976563"/>
          </a:xfrm>
        </p:spPr>
        <p:txBody>
          <a:bodyPr>
            <a:normAutofit fontScale="90000"/>
          </a:bodyPr>
          <a:lstStyle/>
          <a:p>
            <a:pPr algn="l">
              <a:spcBef>
                <a:spcPct val="20000"/>
              </a:spcBef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Freeform 7"/>
          <p:cNvSpPr/>
          <p:nvPr/>
        </p:nvSpPr>
        <p:spPr bwMode="auto">
          <a:xfrm>
            <a:off x="724332" y="1979882"/>
            <a:ext cx="4063304" cy="3882956"/>
          </a:xfrm>
          <a:custGeom>
            <a:avLst/>
            <a:gdLst>
              <a:gd name="T0" fmla="*/ 2741 w 2586"/>
              <a:gd name="T1" fmla="*/ 1704 h 2173"/>
              <a:gd name="T2" fmla="*/ 2687 w 2586"/>
              <a:gd name="T3" fmla="*/ 1759 h 2173"/>
              <a:gd name="T4" fmla="*/ 2585 w 2586"/>
              <a:gd name="T5" fmla="*/ 1766 h 2173"/>
              <a:gd name="T6" fmla="*/ 2573 w 2586"/>
              <a:gd name="T7" fmla="*/ 1766 h 2173"/>
              <a:gd name="T8" fmla="*/ 1508 w 2586"/>
              <a:gd name="T9" fmla="*/ 1899 h 2173"/>
              <a:gd name="T10" fmla="*/ 286 w 2586"/>
              <a:gd name="T11" fmla="*/ 3636 h 2173"/>
              <a:gd name="T12" fmla="*/ 286 w 2586"/>
              <a:gd name="T13" fmla="*/ 3664 h 2173"/>
              <a:gd name="T14" fmla="*/ 380 w 2586"/>
              <a:gd name="T15" fmla="*/ 4405 h 2173"/>
              <a:gd name="T16" fmla="*/ 451 w 2586"/>
              <a:gd name="T17" fmla="*/ 4988 h 2173"/>
              <a:gd name="T18" fmla="*/ 357 w 2586"/>
              <a:gd name="T19" fmla="*/ 5475 h 2173"/>
              <a:gd name="T20" fmla="*/ 0 w 2586"/>
              <a:gd name="T21" fmla="*/ 5946 h 2173"/>
              <a:gd name="T22" fmla="*/ 357 w 2586"/>
              <a:gd name="T23" fmla="*/ 6415 h 2173"/>
              <a:gd name="T24" fmla="*/ 451 w 2586"/>
              <a:gd name="T25" fmla="*/ 6903 h 2173"/>
              <a:gd name="T26" fmla="*/ 380 w 2586"/>
              <a:gd name="T27" fmla="*/ 7488 h 2173"/>
              <a:gd name="T28" fmla="*/ 286 w 2586"/>
              <a:gd name="T29" fmla="*/ 8226 h 2173"/>
              <a:gd name="T30" fmla="*/ 286 w 2586"/>
              <a:gd name="T31" fmla="*/ 8259 h 2173"/>
              <a:gd name="T32" fmla="*/ 1508 w 2586"/>
              <a:gd name="T33" fmla="*/ 9992 h 2173"/>
              <a:gd name="T34" fmla="*/ 2328 w 2586"/>
              <a:gd name="T35" fmla="*/ 10120 h 2173"/>
              <a:gd name="T36" fmla="*/ 2425 w 2586"/>
              <a:gd name="T37" fmla="*/ 10127 h 2173"/>
              <a:gd name="T38" fmla="*/ 2491 w 2586"/>
              <a:gd name="T39" fmla="*/ 10198 h 2173"/>
              <a:gd name="T40" fmla="*/ 7165 w 2586"/>
              <a:gd name="T41" fmla="*/ 12177 h 2173"/>
              <a:gd name="T42" fmla="*/ 11839 w 2586"/>
              <a:gd name="T43" fmla="*/ 10205 h 2173"/>
              <a:gd name="T44" fmla="*/ 11905 w 2586"/>
              <a:gd name="T45" fmla="*/ 10127 h 2173"/>
              <a:gd name="T46" fmla="*/ 12007 w 2586"/>
              <a:gd name="T47" fmla="*/ 10127 h 2173"/>
              <a:gd name="T48" fmla="*/ 12933 w 2586"/>
              <a:gd name="T49" fmla="*/ 9992 h 2173"/>
              <a:gd name="T50" fmla="*/ 14155 w 2586"/>
              <a:gd name="T51" fmla="*/ 8259 h 2173"/>
              <a:gd name="T52" fmla="*/ 14155 w 2586"/>
              <a:gd name="T53" fmla="*/ 8226 h 2173"/>
              <a:gd name="T54" fmla="*/ 14060 w 2586"/>
              <a:gd name="T55" fmla="*/ 7488 h 2173"/>
              <a:gd name="T56" fmla="*/ 13990 w 2586"/>
              <a:gd name="T57" fmla="*/ 6903 h 2173"/>
              <a:gd name="T58" fmla="*/ 14084 w 2586"/>
              <a:gd name="T59" fmla="*/ 6415 h 2173"/>
              <a:gd name="T60" fmla="*/ 14441 w 2586"/>
              <a:gd name="T61" fmla="*/ 5946 h 2173"/>
              <a:gd name="T62" fmla="*/ 14084 w 2586"/>
              <a:gd name="T63" fmla="*/ 5475 h 2173"/>
              <a:gd name="T64" fmla="*/ 13990 w 2586"/>
              <a:gd name="T65" fmla="*/ 4988 h 2173"/>
              <a:gd name="T66" fmla="*/ 14060 w 2586"/>
              <a:gd name="T67" fmla="*/ 4405 h 2173"/>
              <a:gd name="T68" fmla="*/ 14155 w 2586"/>
              <a:gd name="T69" fmla="*/ 3664 h 2173"/>
              <a:gd name="T70" fmla="*/ 14155 w 2586"/>
              <a:gd name="T71" fmla="*/ 3636 h 2173"/>
              <a:gd name="T72" fmla="*/ 12933 w 2586"/>
              <a:gd name="T73" fmla="*/ 1899 h 2173"/>
              <a:gd name="T74" fmla="*/ 11766 w 2586"/>
              <a:gd name="T75" fmla="*/ 1771 h 2173"/>
              <a:gd name="T76" fmla="*/ 11667 w 2586"/>
              <a:gd name="T77" fmla="*/ 1775 h 2173"/>
              <a:gd name="T78" fmla="*/ 11593 w 2586"/>
              <a:gd name="T79" fmla="*/ 1709 h 2173"/>
              <a:gd name="T80" fmla="*/ 7165 w 2586"/>
              <a:gd name="T81" fmla="*/ 0 h 2173"/>
              <a:gd name="T82" fmla="*/ 2741 w 2586"/>
              <a:gd name="T83" fmla="*/ 1704 h 2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86" h="2173">
                <a:moveTo>
                  <a:pt x="491" y="304"/>
                </a:moveTo>
                <a:cubicBezTo>
                  <a:pt x="481" y="314"/>
                  <a:pt x="481" y="314"/>
                  <a:pt x="481" y="314"/>
                </a:cubicBezTo>
                <a:cubicBezTo>
                  <a:pt x="463" y="315"/>
                  <a:pt x="463" y="315"/>
                  <a:pt x="463" y="315"/>
                </a:cubicBezTo>
                <a:cubicBezTo>
                  <a:pt x="461" y="315"/>
                  <a:pt x="461" y="315"/>
                  <a:pt x="461" y="315"/>
                </a:cubicBezTo>
                <a:cubicBezTo>
                  <a:pt x="390" y="313"/>
                  <a:pt x="328" y="321"/>
                  <a:pt x="270" y="339"/>
                </a:cubicBezTo>
                <a:cubicBezTo>
                  <a:pt x="109" y="389"/>
                  <a:pt x="51" y="532"/>
                  <a:pt x="51" y="649"/>
                </a:cubicBezTo>
                <a:cubicBezTo>
                  <a:pt x="51" y="654"/>
                  <a:pt x="51" y="654"/>
                  <a:pt x="51" y="654"/>
                </a:cubicBezTo>
                <a:cubicBezTo>
                  <a:pt x="52" y="704"/>
                  <a:pt x="61" y="748"/>
                  <a:pt x="68" y="786"/>
                </a:cubicBezTo>
                <a:cubicBezTo>
                  <a:pt x="75" y="822"/>
                  <a:pt x="81" y="856"/>
                  <a:pt x="81" y="890"/>
                </a:cubicBezTo>
                <a:cubicBezTo>
                  <a:pt x="81" y="921"/>
                  <a:pt x="75" y="950"/>
                  <a:pt x="64" y="977"/>
                </a:cubicBezTo>
                <a:cubicBezTo>
                  <a:pt x="49" y="1011"/>
                  <a:pt x="27" y="1039"/>
                  <a:pt x="0" y="1061"/>
                </a:cubicBezTo>
                <a:cubicBezTo>
                  <a:pt x="27" y="1083"/>
                  <a:pt x="49" y="1111"/>
                  <a:pt x="64" y="1145"/>
                </a:cubicBezTo>
                <a:cubicBezTo>
                  <a:pt x="75" y="1172"/>
                  <a:pt x="81" y="1201"/>
                  <a:pt x="81" y="1232"/>
                </a:cubicBezTo>
                <a:cubicBezTo>
                  <a:pt x="81" y="1266"/>
                  <a:pt x="75" y="1300"/>
                  <a:pt x="68" y="1336"/>
                </a:cubicBezTo>
                <a:cubicBezTo>
                  <a:pt x="61" y="1375"/>
                  <a:pt x="52" y="1418"/>
                  <a:pt x="51" y="1468"/>
                </a:cubicBezTo>
                <a:cubicBezTo>
                  <a:pt x="51" y="1474"/>
                  <a:pt x="51" y="1474"/>
                  <a:pt x="51" y="1474"/>
                </a:cubicBezTo>
                <a:cubicBezTo>
                  <a:pt x="51" y="1590"/>
                  <a:pt x="109" y="1733"/>
                  <a:pt x="270" y="1783"/>
                </a:cubicBezTo>
                <a:cubicBezTo>
                  <a:pt x="314" y="1797"/>
                  <a:pt x="362" y="1805"/>
                  <a:pt x="417" y="1806"/>
                </a:cubicBezTo>
                <a:cubicBezTo>
                  <a:pt x="434" y="1807"/>
                  <a:pt x="434" y="1807"/>
                  <a:pt x="434" y="1807"/>
                </a:cubicBezTo>
                <a:cubicBezTo>
                  <a:pt x="446" y="1820"/>
                  <a:pt x="446" y="1820"/>
                  <a:pt x="446" y="1820"/>
                </a:cubicBezTo>
                <a:cubicBezTo>
                  <a:pt x="636" y="2041"/>
                  <a:pt x="949" y="2173"/>
                  <a:pt x="1283" y="2173"/>
                </a:cubicBezTo>
                <a:cubicBezTo>
                  <a:pt x="1617" y="2173"/>
                  <a:pt x="1930" y="2041"/>
                  <a:pt x="2120" y="1821"/>
                </a:cubicBezTo>
                <a:cubicBezTo>
                  <a:pt x="2132" y="1807"/>
                  <a:pt x="2132" y="1807"/>
                  <a:pt x="2132" y="1807"/>
                </a:cubicBezTo>
                <a:cubicBezTo>
                  <a:pt x="2150" y="1807"/>
                  <a:pt x="2150" y="1807"/>
                  <a:pt x="2150" y="1807"/>
                </a:cubicBezTo>
                <a:cubicBezTo>
                  <a:pt x="2210" y="1807"/>
                  <a:pt x="2265" y="1799"/>
                  <a:pt x="2316" y="1783"/>
                </a:cubicBezTo>
                <a:cubicBezTo>
                  <a:pt x="2477" y="1733"/>
                  <a:pt x="2535" y="1590"/>
                  <a:pt x="2535" y="1474"/>
                </a:cubicBezTo>
                <a:cubicBezTo>
                  <a:pt x="2535" y="1468"/>
                  <a:pt x="2535" y="1468"/>
                  <a:pt x="2535" y="1468"/>
                </a:cubicBezTo>
                <a:cubicBezTo>
                  <a:pt x="2534" y="1418"/>
                  <a:pt x="2525" y="1375"/>
                  <a:pt x="2518" y="1336"/>
                </a:cubicBezTo>
                <a:cubicBezTo>
                  <a:pt x="2511" y="1300"/>
                  <a:pt x="2505" y="1266"/>
                  <a:pt x="2505" y="1232"/>
                </a:cubicBezTo>
                <a:cubicBezTo>
                  <a:pt x="2505" y="1201"/>
                  <a:pt x="2510" y="1172"/>
                  <a:pt x="2522" y="1145"/>
                </a:cubicBezTo>
                <a:cubicBezTo>
                  <a:pt x="2537" y="1111"/>
                  <a:pt x="2558" y="1083"/>
                  <a:pt x="2586" y="1061"/>
                </a:cubicBezTo>
                <a:cubicBezTo>
                  <a:pt x="2558" y="1039"/>
                  <a:pt x="2537" y="1011"/>
                  <a:pt x="2522" y="977"/>
                </a:cubicBezTo>
                <a:cubicBezTo>
                  <a:pt x="2510" y="950"/>
                  <a:pt x="2505" y="921"/>
                  <a:pt x="2505" y="890"/>
                </a:cubicBezTo>
                <a:cubicBezTo>
                  <a:pt x="2505" y="856"/>
                  <a:pt x="2511" y="822"/>
                  <a:pt x="2518" y="786"/>
                </a:cubicBezTo>
                <a:cubicBezTo>
                  <a:pt x="2525" y="748"/>
                  <a:pt x="2534" y="704"/>
                  <a:pt x="2535" y="654"/>
                </a:cubicBezTo>
                <a:cubicBezTo>
                  <a:pt x="2535" y="649"/>
                  <a:pt x="2535" y="649"/>
                  <a:pt x="2535" y="649"/>
                </a:cubicBezTo>
                <a:cubicBezTo>
                  <a:pt x="2535" y="532"/>
                  <a:pt x="2477" y="389"/>
                  <a:pt x="2316" y="339"/>
                </a:cubicBezTo>
                <a:cubicBezTo>
                  <a:pt x="2253" y="319"/>
                  <a:pt x="2185" y="312"/>
                  <a:pt x="2107" y="316"/>
                </a:cubicBezTo>
                <a:cubicBezTo>
                  <a:pt x="2089" y="317"/>
                  <a:pt x="2089" y="317"/>
                  <a:pt x="2089" y="317"/>
                </a:cubicBezTo>
                <a:cubicBezTo>
                  <a:pt x="2076" y="305"/>
                  <a:pt x="2076" y="305"/>
                  <a:pt x="2076" y="305"/>
                </a:cubicBezTo>
                <a:cubicBezTo>
                  <a:pt x="1882" y="111"/>
                  <a:pt x="1593" y="0"/>
                  <a:pt x="1283" y="0"/>
                </a:cubicBezTo>
                <a:cubicBezTo>
                  <a:pt x="974" y="0"/>
                  <a:pt x="686" y="110"/>
                  <a:pt x="491" y="30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76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" y="5029200"/>
            <a:ext cx="1935171" cy="1987095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43000" y="2625566"/>
            <a:ext cx="323197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400" b="1" dirty="0" err="1"/>
              <a:t>Những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tình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huống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giao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tiếp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không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nên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sử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dụng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cách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nói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giảm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nói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tránh</a:t>
            </a:r>
            <a:r>
              <a:rPr lang="en-US" altLang="en-US" sz="3400" b="1" dirty="0"/>
              <a:t>:</a:t>
            </a:r>
            <a:endParaRPr lang="en-US" altLang="en-US" sz="3400" b="1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8952" y="2511739"/>
            <a:ext cx="609307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dirty="0"/>
              <a:t>- </a:t>
            </a:r>
            <a:r>
              <a:rPr lang="en-US" altLang="en-US" sz="3200" dirty="0" err="1"/>
              <a:t>Trường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hợp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thiết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phải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nói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thẳng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nói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đúng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mức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độ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sự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thật</a:t>
            </a:r>
            <a:r>
              <a:rPr lang="en-US" altLang="en-US" sz="3200" dirty="0"/>
              <a:t>.</a:t>
            </a:r>
            <a:endParaRPr lang="en-US" altLang="en-US" sz="32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74594" y="3992940"/>
            <a:ext cx="6093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dirty="0"/>
              <a:t>- </a:t>
            </a:r>
            <a:r>
              <a:rPr lang="en-US" altLang="en-US" sz="3200" dirty="0" err="1"/>
              <a:t>Khi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thông</a:t>
            </a:r>
            <a:r>
              <a:rPr lang="en-US" altLang="en-US" sz="3200" dirty="0"/>
              <a:t> tin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xác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trung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văn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 khoa </a:t>
            </a:r>
            <a:r>
              <a:rPr lang="en-US" altLang="en-US" sz="3200" dirty="0" err="1"/>
              <a:t>học</a:t>
            </a:r>
            <a:r>
              <a:rPr lang="en-US" altLang="en-US" sz="3200" dirty="0"/>
              <a:t>.</a:t>
            </a:r>
            <a:endParaRPr lang="en-US" alt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椭圆 628"/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DFBE9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4" y="962024"/>
            <a:ext cx="4933950" cy="4933950"/>
          </a:xfrm>
          <a:prstGeom prst="rect">
            <a:avLst/>
          </a:prstGeom>
        </p:spPr>
      </p:pic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>
            <a:fillRect/>
          </a:stretch>
        </p:blipFill>
        <p:spPr>
          <a:xfrm>
            <a:off x="893912" y="1786041"/>
            <a:ext cx="4013492" cy="39608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06244" y="1765280"/>
            <a:ext cx="4693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NỐI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giảm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tránh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alt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tags/tag1.xml><?xml version="1.0" encoding="utf-8"?>
<p:tagLst xmlns:p="http://schemas.openxmlformats.org/presentationml/2006/main">
  <p:tag name="ISPRING_PRESENTATION_TITLE" val="幻灯片 1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2251</Words>
  <Application>WPS Presentation</Application>
  <PresentationFormat>Widescreen</PresentationFormat>
  <Paragraphs>126</Paragraphs>
  <Slides>14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Microsoft YaHei UI</vt:lpstr>
      <vt:lpstr>#9Slide04 SVNSantis</vt:lpstr>
      <vt:lpstr>Times New Roman</vt:lpstr>
      <vt:lpstr>Microsoft YaHei</vt:lpstr>
      <vt:lpstr>Wingdings</vt:lpstr>
      <vt:lpstr>#9Slide03 Arima Madurai Black</vt:lpstr>
      <vt:lpstr>Arial Unicode MS</vt:lpstr>
      <vt:lpstr>Calibri Light</vt:lpstr>
      <vt:lpstr>等线</vt:lpstr>
      <vt:lpstr>更多模版请关注:尚佳素材公社shop64427429.taobao.com</vt:lpstr>
      <vt:lpstr>PowerPoint 演示文稿</vt:lpstr>
      <vt:lpstr>PowerPoint 演示文稿</vt:lpstr>
      <vt:lpstr>              HOẠT ĐỘNG NHÓM                   ( 5 PHÚT) ? Nghĩa của các từ in đậm trong câu a ,b là gì? Tại sao tác giả dùng cách diễn đạt đó? ?Vì sao trong câu c tác giả dùng từ “bầu sữa” mà không dùng một từ ngữ khác cùng nghĩa? ?So sánh hai cách nói ở câu d và cho biết cách nói nào nhẹ nhàng tế nhị hơn?</vt:lpstr>
      <vt:lpstr>PowerPoint 演示文稿</vt:lpstr>
      <vt:lpstr>PowerPoint 演示文稿</vt:lpstr>
      <vt:lpstr>d. Con dạo này không được chăm  chỉ cho lắm =&gt; Diễn đạt nhẹ nhàng tế nhị, uyển chuyển; tránh gây cảm giác nặng nề </vt:lpstr>
      <vt:lpstr>Trong cuộc sống hằng ngày có cần sử dụng biện pháp nói giảm nói tránh không? Khi nào thì không cần sử dụng?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asus</cp:lastModifiedBy>
  <cp:revision>355</cp:revision>
  <dcterms:created xsi:type="dcterms:W3CDTF">2015-10-27T02:40:00Z</dcterms:created>
  <dcterms:modified xsi:type="dcterms:W3CDTF">2022-11-23T00:24:45Z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867CE87B84DD42FEB4F8791DF7610E43</vt:lpwstr>
  </property>
</Properties>
</file>