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wav"/>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 id="2147483766" r:id="rId2"/>
  </p:sldMasterIdLst>
  <p:notesMasterIdLst>
    <p:notesMasterId r:id="rId26"/>
  </p:notesMasterIdLst>
  <p:sldIdLst>
    <p:sldId id="307" r:id="rId3"/>
    <p:sldId id="365" r:id="rId4"/>
    <p:sldId id="347" r:id="rId5"/>
    <p:sldId id="325" r:id="rId6"/>
    <p:sldId id="363" r:id="rId7"/>
    <p:sldId id="350" r:id="rId8"/>
    <p:sldId id="348" r:id="rId9"/>
    <p:sldId id="349" r:id="rId10"/>
    <p:sldId id="332" r:id="rId11"/>
    <p:sldId id="361" r:id="rId12"/>
    <p:sldId id="362" r:id="rId13"/>
    <p:sldId id="366" r:id="rId14"/>
    <p:sldId id="329" r:id="rId15"/>
    <p:sldId id="309" r:id="rId16"/>
    <p:sldId id="364" r:id="rId17"/>
    <p:sldId id="367" r:id="rId18"/>
    <p:sldId id="368" r:id="rId19"/>
    <p:sldId id="370" r:id="rId20"/>
    <p:sldId id="369" r:id="rId21"/>
    <p:sldId id="296" r:id="rId22"/>
    <p:sldId id="297" r:id="rId23"/>
    <p:sldId id="327" r:id="rId24"/>
    <p:sldId id="328" r:id="rId25"/>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FF0000"/>
    <a:srgbClr val="66FF33"/>
    <a:srgbClr val="00FF00"/>
    <a:srgbClr val="FFFF00"/>
    <a:srgbClr val="FFFF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89F192DE-93BC-4D55-8370-BA9A84E9A9CA}" type="slidenum">
              <a:rPr lang="en-US"/>
              <a:pPr>
                <a:defRPr/>
              </a:pPr>
              <a:t>‹#›</a:t>
            </a:fld>
            <a:endParaRPr lang="en-US"/>
          </a:p>
        </p:txBody>
      </p:sp>
    </p:spTree>
    <p:extLst>
      <p:ext uri="{BB962C8B-B14F-4D97-AF65-F5344CB8AC3E}">
        <p14:creationId xmlns:p14="http://schemas.microsoft.com/office/powerpoint/2010/main" val="13513358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73C7CC-B345-46E7-80CB-E66126182CF7}" type="slidenum">
              <a:rPr lang="en-US"/>
              <a:pPr>
                <a:defRPr/>
              </a:pPr>
              <a:t>‹#›</a:t>
            </a:fld>
            <a:endParaRPr lang="en-US"/>
          </a:p>
        </p:txBody>
      </p:sp>
    </p:spTree>
    <p:extLst>
      <p:ext uri="{BB962C8B-B14F-4D97-AF65-F5344CB8AC3E}">
        <p14:creationId xmlns:p14="http://schemas.microsoft.com/office/powerpoint/2010/main" val="2569056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118DF6-5B6D-41E1-BA2C-A4855E2DC4DC}" type="slidenum">
              <a:rPr lang="en-US"/>
              <a:pPr>
                <a:defRPr/>
              </a:pPr>
              <a:t>‹#›</a:t>
            </a:fld>
            <a:endParaRPr lang="en-US"/>
          </a:p>
        </p:txBody>
      </p:sp>
    </p:spTree>
    <p:extLst>
      <p:ext uri="{BB962C8B-B14F-4D97-AF65-F5344CB8AC3E}">
        <p14:creationId xmlns:p14="http://schemas.microsoft.com/office/powerpoint/2010/main" val="332372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60BEC5-A326-4640-A03D-A64B07B753E0}" type="slidenum">
              <a:rPr lang="en-US"/>
              <a:pPr>
                <a:defRPr/>
              </a:pPr>
              <a:t>‹#›</a:t>
            </a:fld>
            <a:endParaRPr lang="en-US"/>
          </a:p>
        </p:txBody>
      </p:sp>
    </p:spTree>
    <p:extLst>
      <p:ext uri="{BB962C8B-B14F-4D97-AF65-F5344CB8AC3E}">
        <p14:creationId xmlns:p14="http://schemas.microsoft.com/office/powerpoint/2010/main" val="3723136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3498850"/>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5" name="Group 15"/>
          <p:cNvGrpSpPr>
            <a:grpSpLocks/>
          </p:cNvGrpSpPr>
          <p:nvPr/>
        </p:nvGrpSpPr>
        <p:grpSpPr bwMode="auto">
          <a:xfrm>
            <a:off x="-3175" y="3714750"/>
            <a:ext cx="9147175" cy="1433513"/>
            <a:chOff x="-3765" y="4832896"/>
            <a:chExt cx="9147765" cy="2032192"/>
          </a:xfrm>
        </p:grpSpPr>
        <p:sp>
          <p:nvSpPr>
            <p:cNvPr id="6" name="Freeform 5"/>
            <p:cNvSpPr>
              <a:spLocks/>
            </p:cNvSpPr>
            <p:nvPr/>
          </p:nvSpPr>
          <p:spPr bwMode="auto">
            <a:xfrm>
              <a:off x="1687032" y="4832896"/>
              <a:ext cx="7456968" cy="51986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7" name="Freeform 18"/>
            <p:cNvSpPr>
              <a:spLocks/>
            </p:cNvSpPr>
            <p:nvPr/>
          </p:nvSpPr>
          <p:spPr bwMode="auto">
            <a:xfrm>
              <a:off x="35443" y="5135526"/>
              <a:ext cx="9108557"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314451"/>
            <a:ext cx="7772400" cy="137232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BA83393F-8C3F-4F01-83A9-063C9080CFD9}" type="slidenum">
              <a:rPr lang="en-US"/>
              <a:pPr>
                <a:defRPr/>
              </a:pPr>
              <a:t>‹#›</a:t>
            </a:fld>
            <a:endParaRPr lang="en-US"/>
          </a:p>
        </p:txBody>
      </p:sp>
    </p:spTree>
    <p:extLst>
      <p:ext uri="{BB962C8B-B14F-4D97-AF65-F5344CB8AC3E}">
        <p14:creationId xmlns:p14="http://schemas.microsoft.com/office/powerpoint/2010/main" val="1998347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B018BC0-F36F-4729-B5D3-83335BB57033}" type="slidenum">
              <a:rPr lang="en-US"/>
              <a:pPr>
                <a:defRPr/>
              </a:pPr>
              <a:t>‹#›</a:t>
            </a:fld>
            <a:endParaRPr lang="en-US"/>
          </a:p>
        </p:txBody>
      </p:sp>
    </p:spTree>
    <p:extLst>
      <p:ext uri="{BB962C8B-B14F-4D97-AF65-F5344CB8AC3E}">
        <p14:creationId xmlns:p14="http://schemas.microsoft.com/office/powerpoint/2010/main" val="3449295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2254250"/>
            <a:ext cx="182562"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5" name="Chevron 4"/>
          <p:cNvSpPr/>
          <p:nvPr/>
        </p:nvSpPr>
        <p:spPr>
          <a:xfrm>
            <a:off x="3449638" y="2254250"/>
            <a:ext cx="18415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722376" y="794784"/>
            <a:ext cx="7772400" cy="13716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198784"/>
            <a:ext cx="4572000" cy="1091166"/>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DF4D7950-284E-4E07-95B7-860494C82DD6}" type="slidenum">
              <a:rPr lang="en-US"/>
              <a:pPr>
                <a:defRPr/>
              </a:pPr>
              <a:t>‹#›</a:t>
            </a:fld>
            <a:endParaRPr lang="en-US"/>
          </a:p>
        </p:txBody>
      </p:sp>
    </p:spTree>
    <p:extLst>
      <p:ext uri="{BB962C8B-B14F-4D97-AF65-F5344CB8AC3E}">
        <p14:creationId xmlns:p14="http://schemas.microsoft.com/office/powerpoint/2010/main" val="337493766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E8893755-C1FD-4C5A-A507-DD8C7F2B618C}" type="slidenum">
              <a:rPr lang="en-US"/>
              <a:pPr>
                <a:defRPr/>
              </a:pPr>
              <a:t>‹#›</a:t>
            </a:fld>
            <a:endParaRPr lang="en-US"/>
          </a:p>
        </p:txBody>
      </p:sp>
    </p:spTree>
    <p:extLst>
      <p:ext uri="{BB962C8B-B14F-4D97-AF65-F5344CB8AC3E}">
        <p14:creationId xmlns:p14="http://schemas.microsoft.com/office/powerpoint/2010/main" val="231163062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46D83A9D-3E32-4CBA-8CBE-76941510CD93}" type="slidenum">
              <a:rPr lang="en-US"/>
              <a:pPr>
                <a:defRPr/>
              </a:pPr>
              <a:t>‹#›</a:t>
            </a:fld>
            <a:endParaRPr lang="en-US"/>
          </a:p>
        </p:txBody>
      </p:sp>
    </p:spTree>
    <p:extLst>
      <p:ext uri="{BB962C8B-B14F-4D97-AF65-F5344CB8AC3E}">
        <p14:creationId xmlns:p14="http://schemas.microsoft.com/office/powerpoint/2010/main" val="277649866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941E2559-B203-4844-A45C-63F01A362696}" type="slidenum">
              <a:rPr lang="en-US"/>
              <a:pPr>
                <a:defRPr/>
              </a:pPr>
              <a:t>‹#›</a:t>
            </a:fld>
            <a:endParaRPr lang="en-US"/>
          </a:p>
        </p:txBody>
      </p:sp>
    </p:spTree>
    <p:extLst>
      <p:ext uri="{BB962C8B-B14F-4D97-AF65-F5344CB8AC3E}">
        <p14:creationId xmlns:p14="http://schemas.microsoft.com/office/powerpoint/2010/main" val="97620467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5DA313E5-D20B-465F-9B18-8266E671047B}" type="slidenum">
              <a:rPr lang="en-US"/>
              <a:pPr>
                <a:defRPr/>
              </a:pPr>
              <a:t>‹#›</a:t>
            </a:fld>
            <a:endParaRPr lang="en-US"/>
          </a:p>
        </p:txBody>
      </p:sp>
    </p:spTree>
    <p:extLst>
      <p:ext uri="{BB962C8B-B14F-4D97-AF65-F5344CB8AC3E}">
        <p14:creationId xmlns:p14="http://schemas.microsoft.com/office/powerpoint/2010/main" val="1020470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F473995-6E5A-4789-9156-08B5E4948CEA}" type="slidenum">
              <a:rPr lang="en-US"/>
              <a:pPr>
                <a:defRPr/>
              </a:pPr>
              <a:t>‹#›</a:t>
            </a:fld>
            <a:endParaRPr lang="en-US"/>
          </a:p>
        </p:txBody>
      </p:sp>
    </p:spTree>
    <p:extLst>
      <p:ext uri="{BB962C8B-B14F-4D97-AF65-F5344CB8AC3E}">
        <p14:creationId xmlns:p14="http://schemas.microsoft.com/office/powerpoint/2010/main" val="17705638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CB5F50-8EA3-41FF-AD86-C2E5C75F99A5}" type="slidenum">
              <a:rPr lang="en-US"/>
              <a:pPr>
                <a:defRPr/>
              </a:pPr>
              <a:t>‹#›</a:t>
            </a:fld>
            <a:endParaRPr lang="en-US"/>
          </a:p>
        </p:txBody>
      </p:sp>
    </p:spTree>
    <p:extLst>
      <p:ext uri="{BB962C8B-B14F-4D97-AF65-F5344CB8AC3E}">
        <p14:creationId xmlns:p14="http://schemas.microsoft.com/office/powerpoint/2010/main" val="3271466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4459288"/>
            <a:ext cx="4940300" cy="6905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6" name="Freeform 15"/>
          <p:cNvSpPr>
            <a:spLocks/>
          </p:cNvSpPr>
          <p:nvPr/>
        </p:nvSpPr>
        <p:spPr bwMode="auto">
          <a:xfrm>
            <a:off x="485775" y="4454525"/>
            <a:ext cx="3690938" cy="700088"/>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4343440"/>
            <a:ext cx="3402314" cy="810651"/>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3741738"/>
            <a:ext cx="182563"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0" name="Chevron 9"/>
          <p:cNvSpPr/>
          <p:nvPr/>
        </p:nvSpPr>
        <p:spPr>
          <a:xfrm>
            <a:off x="8477250" y="3741738"/>
            <a:ext cx="182563"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4" name="Text Placeholder 3"/>
          <p:cNvSpPr>
            <a:spLocks noGrp="1"/>
          </p:cNvSpPr>
          <p:nvPr>
            <p:ph type="body" sz="half" idx="2"/>
          </p:nvPr>
        </p:nvSpPr>
        <p:spPr>
          <a:xfrm>
            <a:off x="1141232" y="4082552"/>
            <a:ext cx="7162800" cy="486174"/>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D524605D-9FEB-418F-A37F-212E409840EB}" type="slidenum">
              <a:rPr lang="en-US"/>
              <a:pPr>
                <a:defRPr/>
              </a:pPr>
              <a:t>‹#›</a:t>
            </a:fld>
            <a:endParaRPr lang="en-US"/>
          </a:p>
        </p:txBody>
      </p:sp>
    </p:spTree>
    <p:extLst>
      <p:ext uri="{BB962C8B-B14F-4D97-AF65-F5344CB8AC3E}">
        <p14:creationId xmlns:p14="http://schemas.microsoft.com/office/powerpoint/2010/main" val="203399139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110997"/>
            <a:ext cx="8229600" cy="32895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B293C5D-7AFA-4B26-BA5C-454F5BE188D4}" type="slidenum">
              <a:rPr lang="en-US"/>
              <a:pPr>
                <a:defRPr/>
              </a:pPr>
              <a:t>‹#›</a:t>
            </a:fld>
            <a:endParaRPr lang="en-US"/>
          </a:p>
        </p:txBody>
      </p:sp>
    </p:spTree>
    <p:extLst>
      <p:ext uri="{BB962C8B-B14F-4D97-AF65-F5344CB8AC3E}">
        <p14:creationId xmlns:p14="http://schemas.microsoft.com/office/powerpoint/2010/main" val="1253254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0"/>
            <a:ext cx="1777470" cy="41945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324600" cy="41945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B5CCE02-206A-4A89-B291-DF25400D193A}" type="slidenum">
              <a:rPr lang="en-US"/>
              <a:pPr>
                <a:defRPr/>
              </a:pPr>
              <a:t>‹#›</a:t>
            </a:fld>
            <a:endParaRPr lang="en-US"/>
          </a:p>
        </p:txBody>
      </p:sp>
    </p:spTree>
    <p:extLst>
      <p:ext uri="{BB962C8B-B14F-4D97-AF65-F5344CB8AC3E}">
        <p14:creationId xmlns:p14="http://schemas.microsoft.com/office/powerpoint/2010/main" val="1254718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FD1D3B-B013-4F22-8C66-7124C4ADAB09}" type="slidenum">
              <a:rPr lang="en-US"/>
              <a:pPr>
                <a:defRPr/>
              </a:pPr>
              <a:t>‹#›</a:t>
            </a:fld>
            <a:endParaRPr lang="en-US"/>
          </a:p>
        </p:txBody>
      </p:sp>
    </p:spTree>
    <p:extLst>
      <p:ext uri="{BB962C8B-B14F-4D97-AF65-F5344CB8AC3E}">
        <p14:creationId xmlns:p14="http://schemas.microsoft.com/office/powerpoint/2010/main" val="978177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E04416-0196-43CE-A572-85CF2E9B4C7F}" type="slidenum">
              <a:rPr lang="en-US"/>
              <a:pPr>
                <a:defRPr/>
              </a:pPr>
              <a:t>‹#›</a:t>
            </a:fld>
            <a:endParaRPr lang="en-US"/>
          </a:p>
        </p:txBody>
      </p:sp>
    </p:spTree>
    <p:extLst>
      <p:ext uri="{BB962C8B-B14F-4D97-AF65-F5344CB8AC3E}">
        <p14:creationId xmlns:p14="http://schemas.microsoft.com/office/powerpoint/2010/main" val="969517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707AC74-0E66-4D59-BF11-B6C4DFA3C533}" type="slidenum">
              <a:rPr lang="en-US"/>
              <a:pPr>
                <a:defRPr/>
              </a:pPr>
              <a:t>‹#›</a:t>
            </a:fld>
            <a:endParaRPr lang="en-US"/>
          </a:p>
        </p:txBody>
      </p:sp>
    </p:spTree>
    <p:extLst>
      <p:ext uri="{BB962C8B-B14F-4D97-AF65-F5344CB8AC3E}">
        <p14:creationId xmlns:p14="http://schemas.microsoft.com/office/powerpoint/2010/main" val="91116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7B8188C-1594-459B-BBB3-A0ED4EB5DB20}" type="slidenum">
              <a:rPr lang="en-US"/>
              <a:pPr>
                <a:defRPr/>
              </a:pPr>
              <a:t>‹#›</a:t>
            </a:fld>
            <a:endParaRPr lang="en-US"/>
          </a:p>
        </p:txBody>
      </p:sp>
    </p:spTree>
    <p:extLst>
      <p:ext uri="{BB962C8B-B14F-4D97-AF65-F5344CB8AC3E}">
        <p14:creationId xmlns:p14="http://schemas.microsoft.com/office/powerpoint/2010/main" val="1830843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41D1C8-8D6B-4330-99DB-DB5DBAC9D888}" type="slidenum">
              <a:rPr lang="en-US"/>
              <a:pPr>
                <a:defRPr/>
              </a:pPr>
              <a:t>‹#›</a:t>
            </a:fld>
            <a:endParaRPr lang="en-US"/>
          </a:p>
        </p:txBody>
      </p:sp>
    </p:spTree>
    <p:extLst>
      <p:ext uri="{BB962C8B-B14F-4D97-AF65-F5344CB8AC3E}">
        <p14:creationId xmlns:p14="http://schemas.microsoft.com/office/powerpoint/2010/main" val="201714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129F6E-8ED0-455C-BD4B-10983D94308A}" type="slidenum">
              <a:rPr lang="en-US"/>
              <a:pPr>
                <a:defRPr/>
              </a:pPr>
              <a:t>‹#›</a:t>
            </a:fld>
            <a:endParaRPr lang="en-US"/>
          </a:p>
        </p:txBody>
      </p:sp>
    </p:spTree>
    <p:extLst>
      <p:ext uri="{BB962C8B-B14F-4D97-AF65-F5344CB8AC3E}">
        <p14:creationId xmlns:p14="http://schemas.microsoft.com/office/powerpoint/2010/main" val="3426558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44780A-2C27-44F8-93D9-90AD0FA406CD}" type="slidenum">
              <a:rPr lang="en-US"/>
              <a:pPr>
                <a:defRPr/>
              </a:pPr>
              <a:t>‹#›</a:t>
            </a:fld>
            <a:endParaRPr lang="en-US"/>
          </a:p>
        </p:txBody>
      </p:sp>
    </p:spTree>
    <p:extLst>
      <p:ext uri="{BB962C8B-B14F-4D97-AF65-F5344CB8AC3E}">
        <p14:creationId xmlns:p14="http://schemas.microsoft.com/office/powerpoint/2010/main" val="802914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7BEC7FC9-5495-4E6F-83DD-DB12519917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4459288"/>
            <a:ext cx="4940300" cy="6905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2051" name="Freeform 11"/>
          <p:cNvSpPr>
            <a:spLocks/>
          </p:cNvSpPr>
          <p:nvPr/>
        </p:nvSpPr>
        <p:spPr bwMode="auto">
          <a:xfrm>
            <a:off x="485775" y="4454525"/>
            <a:ext cx="3690938" cy="700088"/>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4343440"/>
            <a:ext cx="3402314" cy="810651"/>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5" name="Straight Connector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6375"/>
            <a:ext cx="8229600" cy="85725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2057" name="Text Placeholder 29"/>
          <p:cNvSpPr>
            <a:spLocks noGrp="1"/>
          </p:cNvSpPr>
          <p:nvPr>
            <p:ph type="body" idx="1"/>
          </p:nvPr>
        </p:nvSpPr>
        <p:spPr bwMode="auto">
          <a:xfrm>
            <a:off x="457200" y="11112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4805363"/>
            <a:ext cx="1919288" cy="274637"/>
          </a:xfrm>
          <a:prstGeom prst="rect">
            <a:avLst/>
          </a:prstGeom>
        </p:spPr>
        <p:txBody>
          <a:bodyPr vert="horz" anchor="b"/>
          <a:lstStyle>
            <a:lvl1pPr algn="l" eaLnBrk="1" latinLnBrk="0" hangingPunct="1">
              <a:defRPr kumimoji="0" sz="1000">
                <a:solidFill>
                  <a:schemeClr val="tx1"/>
                </a:solidFill>
                <a:latin typeface="Arial" charset="0"/>
                <a:cs typeface="Arial" charset="0"/>
              </a:defRPr>
            </a:lvl1pPr>
            <a:extLst/>
          </a:lstStyle>
          <a:p>
            <a:pPr>
              <a:defRPr/>
            </a:pPr>
            <a:endParaRPr lang="en-US"/>
          </a:p>
        </p:txBody>
      </p:sp>
      <p:sp>
        <p:nvSpPr>
          <p:cNvPr id="22" name="Footer Placeholder 21"/>
          <p:cNvSpPr>
            <a:spLocks noGrp="1"/>
          </p:cNvSpPr>
          <p:nvPr>
            <p:ph type="ftr" sz="quarter" idx="3"/>
          </p:nvPr>
        </p:nvSpPr>
        <p:spPr>
          <a:xfrm>
            <a:off x="4379913" y="4805363"/>
            <a:ext cx="2351087" cy="274637"/>
          </a:xfrm>
          <a:prstGeom prst="rect">
            <a:avLst/>
          </a:prstGeom>
        </p:spPr>
        <p:txBody>
          <a:bodyPr vert="horz" anchor="b"/>
          <a:lstStyle>
            <a:lvl1pPr algn="r" eaLnBrk="1" latinLnBrk="0" hangingPunct="1">
              <a:defRPr kumimoji="0" sz="1000">
                <a:solidFill>
                  <a:schemeClr val="tx1"/>
                </a:solidFill>
                <a:latin typeface="Arial" charset="0"/>
                <a:cs typeface="Arial" charset="0"/>
              </a:defRPr>
            </a:lvl1pPr>
            <a:extLst/>
          </a:lstStyle>
          <a:p>
            <a:pPr>
              <a:defRPr/>
            </a:pPr>
            <a:endParaRPr lang="en-US"/>
          </a:p>
        </p:txBody>
      </p:sp>
      <p:sp>
        <p:nvSpPr>
          <p:cNvPr id="18" name="Slide Number Placeholder 17"/>
          <p:cNvSpPr>
            <a:spLocks noGrp="1"/>
          </p:cNvSpPr>
          <p:nvPr>
            <p:ph type="sldNum" sz="quarter" idx="4"/>
          </p:nvPr>
        </p:nvSpPr>
        <p:spPr>
          <a:xfrm>
            <a:off x="8647113" y="4805363"/>
            <a:ext cx="366712" cy="274637"/>
          </a:xfrm>
          <a:prstGeom prst="rect">
            <a:avLst/>
          </a:prstGeom>
        </p:spPr>
        <p:txBody>
          <a:bodyPr vert="horz" anchor="b"/>
          <a:lstStyle>
            <a:lvl1pPr algn="r" eaLnBrk="1" latinLnBrk="0" hangingPunct="1">
              <a:defRPr kumimoji="0" sz="1000" b="0" smtClean="0">
                <a:solidFill>
                  <a:schemeClr val="tx1"/>
                </a:solidFill>
                <a:latin typeface="Arial" charset="0"/>
                <a:cs typeface="Arial" charset="0"/>
              </a:defRPr>
            </a:lvl1pPr>
            <a:extLst/>
          </a:lstStyle>
          <a:p>
            <a:pPr>
              <a:defRPr/>
            </a:pPr>
            <a:fld id="{DFBD1D8F-7B7E-4F81-A79E-5345A4AE49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0" r:id="rId1"/>
    <p:sldLayoutId id="2147483796" r:id="rId2"/>
    <p:sldLayoutId id="2147483801" r:id="rId3"/>
    <p:sldLayoutId id="2147483802" r:id="rId4"/>
    <p:sldLayoutId id="2147483803" r:id="rId5"/>
    <p:sldLayoutId id="2147483804" r:id="rId6"/>
    <p:sldLayoutId id="2147483797" r:id="rId7"/>
    <p:sldLayoutId id="2147483805" r:id="rId8"/>
    <p:sldLayoutId id="2147483806" r:id="rId9"/>
    <p:sldLayoutId id="2147483798" r:id="rId10"/>
    <p:sldLayoutId id="2147483799"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file:///C:\Users\HP\Downloads\Nh&#227;%20Nh&#7841;c%20Cung%20&#272;&#236;nh%20Hu&#7871;%202014%20-%20Video%201%20(online-video-cutter.com).mp4" TargetMode="Externa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audio" Target="file:///C:\Users\ThuThuyQA\Downloads\MI\ti&#7871;ng%20anh%20l&#7899;p%208\file%20nghe\unit-5-getting-started-ex-1.mp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3175"/>
            <a:ext cx="9145588"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62000" y="685800"/>
            <a:ext cx="7464660" cy="1754326"/>
          </a:xfrm>
          <a:prstGeom prst="rect">
            <a:avLst/>
          </a:prstGeom>
          <a:noFill/>
        </p:spPr>
        <p:txBody>
          <a:bodyPr>
            <a:spAutoFit/>
          </a:bodyPr>
          <a:lstStyle/>
          <a:p>
            <a:pPr algn="ctr">
              <a:defRPr/>
            </a:pPr>
            <a:r>
              <a:rPr lang="en-US" sz="54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Welcome the teachers to visit our class  </a:t>
            </a:r>
            <a:endParaRPr lang="en-US"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pic>
        <p:nvPicPr>
          <p:cNvPr id="1024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509805"/>
            <a:ext cx="47625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iterate type="lt">
                                    <p:tmPct val="10000"/>
                                  </p:iterate>
                                  <p:childTnLst>
                                    <p:animClr clrSpc="rgb" dir="cw">
                                      <p:cBhvr override="childStyle">
                                        <p:cTn id="6" dur="500" fill="hold"/>
                                        <p:tgtEl>
                                          <p:spTgt spid="4"/>
                                        </p:tgtEl>
                                        <p:attrNameLst>
                                          <p:attrName>style.color</p:attrName>
                                        </p:attrNameLst>
                                      </p:cBhvr>
                                      <p:to>
                                        <a:srgbClr val="FF0000"/>
                                      </p:to>
                                    </p:animClr>
                                    <p:animClr clrSpc="rgb" dir="cw">
                                      <p:cBhvr>
                                        <p:cTn id="7" dur="500" fill="hold"/>
                                        <p:tgtEl>
                                          <p:spTgt spid="4"/>
                                        </p:tgtEl>
                                        <p:attrNameLst>
                                          <p:attrName>fillcolor</p:attrName>
                                        </p:attrNameLst>
                                      </p:cBhvr>
                                      <p:to>
                                        <a:srgbClr val="FF0000"/>
                                      </p:to>
                                    </p:animClr>
                                    <p:set>
                                      <p:cBhvr>
                                        <p:cTn id="8" dur="500" fill="hold"/>
                                        <p:tgtEl>
                                          <p:spTgt spid="4"/>
                                        </p:tgtEl>
                                        <p:attrNameLst>
                                          <p:attrName>fill.type</p:attrName>
                                        </p:attrNameLst>
                                      </p:cBhvr>
                                      <p:to>
                                        <p:strVal val="solid"/>
                                      </p:to>
                                    </p:set>
                                    <p:anim to="1.5" calcmode="lin" valueType="num">
                                      <p:cBhvr override="childStyle">
                                        <p:cTn id="9" dur="500" fill="hold"/>
                                        <p:tgtEl>
                                          <p:spTgt spid="4"/>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
            <a:ext cx="9144000" cy="830997"/>
          </a:xfrm>
          <a:prstGeom prst="rect">
            <a:avLst/>
          </a:prstGeom>
        </p:spPr>
        <p:txBody>
          <a:bodyPr wrap="square">
            <a:spAutoFit/>
          </a:bodyPr>
          <a:lstStyle/>
          <a:p>
            <a:pPr marL="530225" indent="-530225">
              <a:spcBef>
                <a:spcPts val="600"/>
              </a:spcBef>
              <a:spcAft>
                <a:spcPts val="600"/>
              </a:spcAft>
            </a:pPr>
            <a:r>
              <a:rPr lang="en-US" sz="2400" b="1" dirty="0">
                <a:latin typeface="Arial" panose="020B0604020202020204" pitchFamily="34" charset="0"/>
                <a:cs typeface="Arial" pitchFamily="34" charset="0"/>
              </a:rPr>
              <a:t>c. Can you find the following expressions in the conversation? Try to explain their meaning.</a:t>
            </a:r>
          </a:p>
        </p:txBody>
      </p:sp>
      <p:sp>
        <p:nvSpPr>
          <p:cNvPr id="3" name="Rectangle 2"/>
          <p:cNvSpPr/>
          <p:nvPr/>
        </p:nvSpPr>
        <p:spPr>
          <a:xfrm>
            <a:off x="0" y="869642"/>
            <a:ext cx="9114837" cy="3600986"/>
          </a:xfrm>
          <a:prstGeom prst="rect">
            <a:avLst/>
          </a:prstGeom>
        </p:spPr>
        <p:txBody>
          <a:bodyPr wrap="square">
            <a:spAutoFit/>
          </a:bodyPr>
          <a:lstStyle/>
          <a:p>
            <a:pPr marL="457200" indent="-457200">
              <a:spcBef>
                <a:spcPts val="600"/>
              </a:spcBef>
              <a:spcAft>
                <a:spcPts val="600"/>
              </a:spcAft>
              <a:buAutoNum type="arabicPeriod"/>
            </a:pPr>
            <a:r>
              <a:rPr lang="en-US" sz="2400" b="1">
                <a:solidFill>
                  <a:srgbClr val="FF0000"/>
                </a:solidFill>
                <a:latin typeface="Arial" panose="020B0604020202020204" pitchFamily="34" charset="0"/>
                <a:cs typeface="Arial" panose="020B0604020202020204" pitchFamily="34" charset="0"/>
              </a:rPr>
              <a:t>Why </a:t>
            </a:r>
            <a:r>
              <a:rPr lang="en-US" sz="2400" b="1" dirty="0">
                <a:solidFill>
                  <a:srgbClr val="FF0000"/>
                </a:solidFill>
                <a:latin typeface="Arial" panose="020B0604020202020204" pitchFamily="34" charset="0"/>
                <a:cs typeface="Arial" panose="020B0604020202020204" pitchFamily="34" charset="0"/>
              </a:rPr>
              <a:t>don’t you come for </a:t>
            </a:r>
            <a:r>
              <a:rPr lang="en-US" sz="2400" b="1">
                <a:solidFill>
                  <a:srgbClr val="FF0000"/>
                </a:solidFill>
                <a:latin typeface="Arial" panose="020B0604020202020204" pitchFamily="34" charset="0"/>
                <a:cs typeface="Arial" panose="020B0604020202020204" pitchFamily="34" charset="0"/>
              </a:rPr>
              <a:t>that?</a:t>
            </a:r>
          </a:p>
          <a:p>
            <a:pPr>
              <a:spcBef>
                <a:spcPts val="600"/>
              </a:spcBef>
              <a:spcAft>
                <a:spcPts val="600"/>
              </a:spcAft>
            </a:pPr>
            <a:endParaRPr lang="en-US" sz="2400" b="1" dirty="0">
              <a:solidFill>
                <a:srgbClr val="FF0000"/>
              </a:solidFill>
              <a:latin typeface="Arial" panose="020B0604020202020204" pitchFamily="34" charset="0"/>
              <a:cs typeface="Arial" panose="020B0604020202020204" pitchFamily="34" charset="0"/>
            </a:endParaRPr>
          </a:p>
          <a:p>
            <a:pPr>
              <a:spcBef>
                <a:spcPts val="600"/>
              </a:spcBef>
              <a:spcAft>
                <a:spcPts val="600"/>
              </a:spcAft>
            </a:pPr>
            <a:r>
              <a:rPr lang="en-US" sz="2400" b="1" dirty="0">
                <a:solidFill>
                  <a:srgbClr val="FF0000"/>
                </a:solidFill>
                <a:latin typeface="Arial" panose="020B0604020202020204" pitchFamily="34" charset="0"/>
                <a:cs typeface="Arial" panose="020B0604020202020204" pitchFamily="34" charset="0"/>
              </a:rPr>
              <a:t>2. Sounds </a:t>
            </a:r>
            <a:r>
              <a:rPr lang="en-US" sz="2400" b="1">
                <a:solidFill>
                  <a:srgbClr val="FF0000"/>
                </a:solidFill>
                <a:latin typeface="Arial" panose="020B0604020202020204" pitchFamily="34" charset="0"/>
                <a:cs typeface="Arial" panose="020B0604020202020204" pitchFamily="34" charset="0"/>
              </a:rPr>
              <a:t>great!</a:t>
            </a:r>
          </a:p>
          <a:p>
            <a:pPr>
              <a:spcBef>
                <a:spcPts val="600"/>
              </a:spcBef>
              <a:spcAft>
                <a:spcPts val="600"/>
              </a:spcAft>
            </a:pPr>
            <a:endParaRPr lang="en-US" sz="2400" b="1" dirty="0">
              <a:solidFill>
                <a:srgbClr val="FF0000"/>
              </a:solidFill>
              <a:latin typeface="Arial" panose="020B0604020202020204" pitchFamily="34" charset="0"/>
              <a:cs typeface="Arial" panose="020B0604020202020204" pitchFamily="34" charset="0"/>
            </a:endParaRPr>
          </a:p>
          <a:p>
            <a:pPr>
              <a:spcBef>
                <a:spcPts val="600"/>
              </a:spcBef>
              <a:spcAft>
                <a:spcPts val="600"/>
              </a:spcAft>
            </a:pPr>
            <a:r>
              <a:rPr lang="en-US" sz="2400" b="1" dirty="0">
                <a:solidFill>
                  <a:srgbClr val="FF0000"/>
                </a:solidFill>
                <a:latin typeface="Arial" panose="020B0604020202020204" pitchFamily="34" charset="0"/>
                <a:cs typeface="Arial" panose="020B0604020202020204" pitchFamily="34" charset="0"/>
              </a:rPr>
              <a:t>3. You won’t regret </a:t>
            </a:r>
            <a:r>
              <a:rPr lang="en-US" sz="2400" b="1">
                <a:solidFill>
                  <a:srgbClr val="FF0000"/>
                </a:solidFill>
                <a:latin typeface="Arial" panose="020B0604020202020204" pitchFamily="34" charset="0"/>
                <a:cs typeface="Arial" panose="020B0604020202020204" pitchFamily="34" charset="0"/>
              </a:rPr>
              <a:t>it.</a:t>
            </a:r>
          </a:p>
          <a:p>
            <a:pPr>
              <a:spcBef>
                <a:spcPts val="600"/>
              </a:spcBef>
              <a:spcAft>
                <a:spcPts val="600"/>
              </a:spcAft>
            </a:pPr>
            <a:endParaRPr lang="en-US" sz="2400" b="1" dirty="0">
              <a:solidFill>
                <a:srgbClr val="FF0000"/>
              </a:solidFill>
              <a:latin typeface="Arial" panose="020B0604020202020204" pitchFamily="34" charset="0"/>
              <a:cs typeface="Arial" panose="020B0604020202020204" pitchFamily="34" charset="0"/>
            </a:endParaRPr>
          </a:p>
          <a:p>
            <a:pPr>
              <a:spcBef>
                <a:spcPts val="600"/>
              </a:spcBef>
              <a:spcAft>
                <a:spcPts val="600"/>
              </a:spcAft>
            </a:pPr>
            <a:r>
              <a:rPr lang="en-US" sz="2400" b="1" dirty="0">
                <a:solidFill>
                  <a:srgbClr val="FF0000"/>
                </a:solidFill>
                <a:latin typeface="Arial" panose="020B0604020202020204" pitchFamily="34" charset="0"/>
                <a:cs typeface="Arial" panose="020B0604020202020204" pitchFamily="34" charset="0"/>
              </a:rPr>
              <a:t>4. Are you sure?</a:t>
            </a:r>
          </a:p>
        </p:txBody>
      </p:sp>
      <p:sp>
        <p:nvSpPr>
          <p:cNvPr id="4" name="Rectangle 3"/>
          <p:cNvSpPr/>
          <p:nvPr/>
        </p:nvSpPr>
        <p:spPr>
          <a:xfrm>
            <a:off x="3107425" y="3860144"/>
            <a:ext cx="5105400" cy="830997"/>
          </a:xfrm>
          <a:prstGeom prst="rect">
            <a:avLst/>
          </a:prstGeom>
        </p:spPr>
        <p:txBody>
          <a:bodyPr wrap="square">
            <a:spAutoFit/>
          </a:bodyPr>
          <a:lstStyle/>
          <a:p>
            <a:pPr>
              <a:spcBef>
                <a:spcPts val="600"/>
              </a:spcBef>
              <a:spcAft>
                <a:spcPts val="600"/>
              </a:spcAft>
            </a:pPr>
            <a:r>
              <a:rPr lang="en-US" sz="2400" b="1" dirty="0">
                <a:latin typeface="Arial" panose="020B0604020202020204" pitchFamily="34" charset="0"/>
                <a:cs typeface="Arial" panose="020B0604020202020204" pitchFamily="34" charset="0"/>
              </a:rPr>
              <a:t>to show surprise and to check that something is really OK to do </a:t>
            </a:r>
          </a:p>
        </p:txBody>
      </p:sp>
      <p:sp>
        <p:nvSpPr>
          <p:cNvPr id="5" name="Rectangle 4"/>
          <p:cNvSpPr/>
          <p:nvPr/>
        </p:nvSpPr>
        <p:spPr>
          <a:xfrm>
            <a:off x="509531" y="1349071"/>
            <a:ext cx="7744768" cy="461665"/>
          </a:xfrm>
          <a:prstGeom prst="rect">
            <a:avLst/>
          </a:prstGeom>
        </p:spPr>
        <p:txBody>
          <a:bodyPr wrap="square">
            <a:spAutoFit/>
          </a:bodyPr>
          <a:lstStyle/>
          <a:p>
            <a:pPr>
              <a:spcBef>
                <a:spcPts val="600"/>
              </a:spcBef>
              <a:spcAft>
                <a:spcPts val="600"/>
              </a:spcAft>
            </a:pPr>
            <a:r>
              <a:rPr lang="en-US" sz="2400" b="1" dirty="0"/>
              <a:t>used as suggestion or to give advice</a:t>
            </a:r>
            <a:endParaRPr lang="en-US" sz="2400" dirty="0"/>
          </a:p>
        </p:txBody>
      </p:sp>
      <p:sp>
        <p:nvSpPr>
          <p:cNvPr id="6" name="Rectangle 5"/>
          <p:cNvSpPr/>
          <p:nvPr/>
        </p:nvSpPr>
        <p:spPr>
          <a:xfrm>
            <a:off x="2743200" y="1909381"/>
            <a:ext cx="6760960" cy="461665"/>
          </a:xfrm>
          <a:prstGeom prst="rect">
            <a:avLst/>
          </a:prstGeom>
        </p:spPr>
        <p:txBody>
          <a:bodyPr wrap="square">
            <a:spAutoFit/>
          </a:bodyPr>
          <a:lstStyle/>
          <a:p>
            <a:pPr>
              <a:spcBef>
                <a:spcPts val="600"/>
              </a:spcBef>
              <a:spcAft>
                <a:spcPts val="600"/>
              </a:spcAft>
            </a:pPr>
            <a:r>
              <a:rPr lang="en-US" sz="2400" b="1"/>
              <a:t> give </a:t>
            </a:r>
            <a:r>
              <a:rPr lang="en-US" sz="2400" b="1" dirty="0"/>
              <a:t>your impression of what you hear </a:t>
            </a:r>
            <a:endParaRPr lang="en-US" sz="2400" dirty="0"/>
          </a:p>
        </p:txBody>
      </p:sp>
      <p:sp>
        <p:nvSpPr>
          <p:cNvPr id="7" name="Rectangle 6"/>
          <p:cNvSpPr/>
          <p:nvPr/>
        </p:nvSpPr>
        <p:spPr>
          <a:xfrm>
            <a:off x="3886200" y="2936814"/>
            <a:ext cx="3547850" cy="461665"/>
          </a:xfrm>
          <a:prstGeom prst="rect">
            <a:avLst/>
          </a:prstGeom>
        </p:spPr>
        <p:txBody>
          <a:bodyPr wrap="square">
            <a:spAutoFit/>
          </a:bodyPr>
          <a:lstStyle/>
          <a:p>
            <a:pPr>
              <a:spcBef>
                <a:spcPts val="600"/>
              </a:spcBef>
              <a:spcAft>
                <a:spcPts val="600"/>
              </a:spcAft>
            </a:pPr>
            <a:r>
              <a:rPr lang="en-US" sz="2400" b="1"/>
              <a:t>= You will love it</a:t>
            </a:r>
            <a:endParaRPr lang="en-US" sz="2400" dirty="0"/>
          </a:p>
        </p:txBody>
      </p:sp>
    </p:spTree>
    <p:extLst>
      <p:ext uri="{BB962C8B-B14F-4D97-AF65-F5344CB8AC3E}">
        <p14:creationId xmlns:p14="http://schemas.microsoft.com/office/powerpoint/2010/main" val="284841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348"/>
            <a:ext cx="9144000" cy="830997"/>
          </a:xfrm>
          <a:prstGeom prst="rect">
            <a:avLst/>
          </a:prstGeom>
        </p:spPr>
        <p:txBody>
          <a:bodyPr wrap="square">
            <a:spAutoFit/>
          </a:bodyPr>
          <a:lstStyle/>
          <a:p>
            <a:pPr marL="442913" indent="-442913" algn="just"/>
            <a:r>
              <a:rPr lang="en-US" sz="2400" b="1" spc="-100" dirty="0">
                <a:latin typeface="Arial" panose="020B0604020202020204" pitchFamily="34" charset="0"/>
                <a:cs typeface="Arial" pitchFamily="34" charset="0"/>
              </a:rPr>
              <a:t>d. </a:t>
            </a:r>
            <a:r>
              <a:rPr lang="en-US" sz="2400" b="1" dirty="0">
                <a:latin typeface="Arial" panose="020B0604020202020204" pitchFamily="34" charset="0"/>
                <a:cs typeface="Arial" panose="020B0604020202020204" pitchFamily="34" charset="0"/>
              </a:rPr>
              <a:t>Work in pairs. Make short conversations with the four expressions in c</a:t>
            </a:r>
            <a:r>
              <a:rPr lang="en-US" sz="2400" b="1" spc="-100" dirty="0">
                <a:latin typeface="Arial" pitchFamily="34" charset="0"/>
                <a:cs typeface="Arial" pitchFamily="34" charset="0"/>
              </a:rPr>
              <a:t>.</a:t>
            </a:r>
          </a:p>
        </p:txBody>
      </p:sp>
      <p:sp>
        <p:nvSpPr>
          <p:cNvPr id="4" name="Rectangle 3"/>
          <p:cNvSpPr/>
          <p:nvPr/>
        </p:nvSpPr>
        <p:spPr>
          <a:xfrm>
            <a:off x="3" y="681542"/>
            <a:ext cx="1553630" cy="461665"/>
          </a:xfrm>
          <a:prstGeom prst="rect">
            <a:avLst/>
          </a:prstGeom>
        </p:spPr>
        <p:txBody>
          <a:bodyPr wrap="none">
            <a:spAutoFit/>
          </a:bodyPr>
          <a:lstStyle/>
          <a:p>
            <a:r>
              <a:rPr lang="en-US" sz="2400" b="1" dirty="0">
                <a:solidFill>
                  <a:srgbClr val="00FF00"/>
                </a:solidFill>
                <a:latin typeface="Arial" panose="020B0604020202020204" pitchFamily="34" charset="0"/>
                <a:cs typeface="Arial" panose="020B0604020202020204" pitchFamily="34" charset="0"/>
              </a:rPr>
              <a:t>Example:</a:t>
            </a:r>
          </a:p>
        </p:txBody>
      </p:sp>
      <p:sp>
        <p:nvSpPr>
          <p:cNvPr id="5" name="Oval Callout 4"/>
          <p:cNvSpPr/>
          <p:nvPr/>
        </p:nvSpPr>
        <p:spPr>
          <a:xfrm>
            <a:off x="76200" y="766296"/>
            <a:ext cx="4968552" cy="2160240"/>
          </a:xfrm>
          <a:prstGeom prst="wedgeEllipseCallout">
            <a:avLst>
              <a:gd name="adj1" fmla="val -50853"/>
              <a:gd name="adj2" fmla="val -61646"/>
            </a:avLst>
          </a:prstGeom>
          <a:solidFill>
            <a:srgbClr val="2F527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0" b="1" dirty="0">
                <a:latin typeface="Arial" panose="020B0604020202020204" pitchFamily="34" charset="0"/>
                <a:cs typeface="Arial" panose="020B0604020202020204" pitchFamily="34" charset="0"/>
              </a:rPr>
              <a:t>A: Why don’t you come with us to </a:t>
            </a:r>
            <a:r>
              <a:rPr lang="en-US" sz="3000" b="1" spc="-100" dirty="0">
                <a:latin typeface="Arial" panose="020B0604020202020204" pitchFamily="34" charset="0"/>
                <a:cs typeface="Arial" panose="020B0604020202020204" pitchFamily="34" charset="0"/>
              </a:rPr>
              <a:t>the Lim Festival? You won’t regret it.</a:t>
            </a:r>
          </a:p>
        </p:txBody>
      </p:sp>
      <p:sp>
        <p:nvSpPr>
          <p:cNvPr id="13" name="Oval Callout 12"/>
          <p:cNvSpPr/>
          <p:nvPr/>
        </p:nvSpPr>
        <p:spPr>
          <a:xfrm>
            <a:off x="5263079" y="852198"/>
            <a:ext cx="3779912" cy="1728192"/>
          </a:xfrm>
          <a:prstGeom prst="wedgeEllipseCallout">
            <a:avLst>
              <a:gd name="adj1" fmla="val 48905"/>
              <a:gd name="adj2" fmla="val -61875"/>
            </a:avLst>
          </a:prstGeom>
          <a:solidFill>
            <a:srgbClr val="2F527D"/>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000" b="1" dirty="0">
                <a:latin typeface="Arial" panose="020B0604020202020204" pitchFamily="34" charset="0"/>
                <a:cs typeface="Arial" panose="020B0604020202020204" pitchFamily="34" charset="0"/>
              </a:rPr>
              <a:t>B: Sounds great! / Are you sure?</a:t>
            </a:r>
          </a:p>
        </p:txBody>
      </p:sp>
      <p:sp>
        <p:nvSpPr>
          <p:cNvPr id="15" name="Oval Callout 14"/>
          <p:cNvSpPr/>
          <p:nvPr/>
        </p:nvSpPr>
        <p:spPr>
          <a:xfrm>
            <a:off x="112064" y="2983260"/>
            <a:ext cx="4355976" cy="2160240"/>
          </a:xfrm>
          <a:prstGeom prst="wedgeEllipseCallout">
            <a:avLst>
              <a:gd name="adj1" fmla="val -50853"/>
              <a:gd name="adj2" fmla="val -61646"/>
            </a:avLst>
          </a:prstGeom>
          <a:solidFill>
            <a:srgbClr val="2F527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0" b="1" spc="-100" dirty="0">
                <a:solidFill>
                  <a:srgbClr val="FFFF00"/>
                </a:solidFill>
                <a:latin typeface="Arial" panose="020B0604020202020204" pitchFamily="34" charset="0"/>
                <a:cs typeface="Arial" panose="020B0604020202020204" pitchFamily="34" charset="0"/>
              </a:rPr>
              <a:t>C: </a:t>
            </a:r>
            <a:r>
              <a:rPr lang="en-US" sz="3000" b="1" spc="-100" dirty="0">
                <a:latin typeface="Arial" panose="020B0604020202020204" pitchFamily="34" charset="0"/>
                <a:cs typeface="Arial" panose="020B0604020202020204" pitchFamily="34" charset="0"/>
              </a:rPr>
              <a:t>The </a:t>
            </a:r>
            <a:r>
              <a:rPr lang="en-US" sz="3000" b="1" spc="-100" dirty="0" err="1">
                <a:latin typeface="Arial" panose="020B0604020202020204" pitchFamily="34" charset="0"/>
                <a:cs typeface="Arial" panose="020B0604020202020204" pitchFamily="34" charset="0"/>
              </a:rPr>
              <a:t>Tet</a:t>
            </a:r>
            <a:r>
              <a:rPr lang="en-US" sz="3000" b="1" spc="-100" dirty="0">
                <a:latin typeface="Arial" panose="020B0604020202020204" pitchFamily="34" charset="0"/>
                <a:cs typeface="Arial" panose="020B0604020202020204" pitchFamily="34" charset="0"/>
              </a:rPr>
              <a:t> holiday is coming! Why don't you come for that ?</a:t>
            </a:r>
          </a:p>
        </p:txBody>
      </p:sp>
      <p:sp>
        <p:nvSpPr>
          <p:cNvPr id="16" name="Oval Callout 15"/>
          <p:cNvSpPr/>
          <p:nvPr/>
        </p:nvSpPr>
        <p:spPr>
          <a:xfrm>
            <a:off x="4675962" y="3037266"/>
            <a:ext cx="4824536" cy="2106234"/>
          </a:xfrm>
          <a:prstGeom prst="wedgeEllipseCallout">
            <a:avLst>
              <a:gd name="adj1" fmla="val 48905"/>
              <a:gd name="adj2" fmla="val -61875"/>
            </a:avLst>
          </a:prstGeom>
          <a:solidFill>
            <a:srgbClr val="2F527D"/>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000" b="1" spc="-100" dirty="0">
                <a:solidFill>
                  <a:srgbClr val="00FF00"/>
                </a:solidFill>
                <a:latin typeface="Arial" panose="020B0604020202020204" pitchFamily="34" charset="0"/>
                <a:cs typeface="Arial" panose="020B0604020202020204" pitchFamily="34" charset="0"/>
              </a:rPr>
              <a:t>D</a:t>
            </a:r>
            <a:r>
              <a:rPr lang="en-US" sz="3000" b="1" spc="-100">
                <a:solidFill>
                  <a:srgbClr val="00FF00"/>
                </a:solidFill>
                <a:latin typeface="Arial" panose="020B0604020202020204" pitchFamily="34" charset="0"/>
                <a:cs typeface="Arial" panose="020B0604020202020204" pitchFamily="34" charset="0"/>
              </a:rPr>
              <a:t>: </a:t>
            </a:r>
            <a:r>
              <a:rPr lang="en-US" sz="3000" b="1" spc="-100">
                <a:latin typeface="Arial" panose="020B0604020202020204" pitchFamily="34" charset="0"/>
                <a:cs typeface="Arial" panose="020B0604020202020204" pitchFamily="34" charset="0"/>
              </a:rPr>
              <a:t> sounds great!. </a:t>
            </a:r>
            <a:r>
              <a:rPr lang="en-US" sz="3000" b="1" spc="-100" dirty="0">
                <a:latin typeface="Arial" panose="020B0604020202020204" pitchFamily="34" charset="0"/>
                <a:cs typeface="Arial" panose="020B0604020202020204" pitchFamily="34" charset="0"/>
              </a:rPr>
              <a:t>I'd like to see some interesting activities on </a:t>
            </a:r>
            <a:r>
              <a:rPr lang="en-US" sz="3000" b="1" spc="-100" dirty="0" err="1">
                <a:latin typeface="Arial" panose="020B0604020202020204" pitchFamily="34" charset="0"/>
                <a:cs typeface="Arial" panose="020B0604020202020204" pitchFamily="34" charset="0"/>
              </a:rPr>
              <a:t>Tet</a:t>
            </a:r>
            <a:r>
              <a:rPr lang="en-US" sz="3000" b="1" spc="-100" dirty="0">
                <a:latin typeface="Arial" panose="020B0604020202020204" pitchFamily="34" charset="0"/>
                <a:cs typeface="Arial" panose="020B0604020202020204" pitchFamily="34" charset="0"/>
              </a:rPr>
              <a:t> holiday.</a:t>
            </a:r>
          </a:p>
        </p:txBody>
      </p:sp>
    </p:spTree>
    <p:extLst>
      <p:ext uri="{BB962C8B-B14F-4D97-AF65-F5344CB8AC3E}">
        <p14:creationId xmlns:p14="http://schemas.microsoft.com/office/powerpoint/2010/main" val="155645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1" nodeType="clickEffect">
                                  <p:stCondLst>
                                    <p:cond delay="0"/>
                                  </p:stCondLst>
                                  <p:childTnLst>
                                    <p:anim calcmode="lin" valueType="num">
                                      <p:cBhvr>
                                        <p:cTn id="16" dur="500"/>
                                        <p:tgtEl>
                                          <p:spTgt spid="5"/>
                                        </p:tgtEl>
                                        <p:attrNameLst>
                                          <p:attrName>ppt_w</p:attrName>
                                        </p:attrNameLst>
                                      </p:cBhvr>
                                      <p:tavLst>
                                        <p:tav tm="0">
                                          <p:val>
                                            <p:strVal val="ppt_w"/>
                                          </p:val>
                                        </p:tav>
                                        <p:tav tm="100000">
                                          <p:val>
                                            <p:fltVal val="0"/>
                                          </p:val>
                                        </p:tav>
                                      </p:tavLst>
                                    </p:anim>
                                    <p:anim calcmode="lin" valueType="num">
                                      <p:cBhvr>
                                        <p:cTn id="17" dur="500"/>
                                        <p:tgtEl>
                                          <p:spTgt spid="5"/>
                                        </p:tgtEl>
                                        <p:attrNameLst>
                                          <p:attrName>ppt_h</p:attrName>
                                        </p:attrNameLst>
                                      </p:cBhvr>
                                      <p:tavLst>
                                        <p:tav tm="0">
                                          <p:val>
                                            <p:strVal val="ppt_h"/>
                                          </p:val>
                                        </p:tav>
                                        <p:tav tm="100000">
                                          <p:val>
                                            <p:fltVal val="0"/>
                                          </p:val>
                                        </p:tav>
                                      </p:tavLst>
                                    </p:anim>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53" presetClass="exit" presetSubtype="32" fill="hold" grpId="1" nodeType="withEffect">
                                  <p:stCondLst>
                                    <p:cond delay="0"/>
                                  </p:stCondLst>
                                  <p:childTnLst>
                                    <p:anim calcmode="lin" valueType="num">
                                      <p:cBhvr>
                                        <p:cTn id="21" dur="500"/>
                                        <p:tgtEl>
                                          <p:spTgt spid="13"/>
                                        </p:tgtEl>
                                        <p:attrNameLst>
                                          <p:attrName>ppt_w</p:attrName>
                                        </p:attrNameLst>
                                      </p:cBhvr>
                                      <p:tavLst>
                                        <p:tav tm="0">
                                          <p:val>
                                            <p:strVal val="ppt_w"/>
                                          </p:val>
                                        </p:tav>
                                        <p:tav tm="100000">
                                          <p:val>
                                            <p:fltVal val="0"/>
                                          </p:val>
                                        </p:tav>
                                      </p:tavLst>
                                    </p:anim>
                                    <p:anim calcmode="lin" valueType="num">
                                      <p:cBhvr>
                                        <p:cTn id="22" dur="500"/>
                                        <p:tgtEl>
                                          <p:spTgt spid="13"/>
                                        </p:tgtEl>
                                        <p:attrNameLst>
                                          <p:attrName>ppt_h</p:attrName>
                                        </p:attrNameLst>
                                      </p:cBhvr>
                                      <p:tavLst>
                                        <p:tav tm="0">
                                          <p:val>
                                            <p:strVal val="ppt_h"/>
                                          </p:val>
                                        </p:tav>
                                        <p:tav tm="100000">
                                          <p:val>
                                            <p:fltVal val="0"/>
                                          </p:val>
                                        </p:tav>
                                      </p:tavLst>
                                    </p:anim>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xit" presetSubtype="32" fill="hold" grpId="1" nodeType="clickEffect">
                                  <p:stCondLst>
                                    <p:cond delay="0"/>
                                  </p:stCondLst>
                                  <p:childTnLst>
                                    <p:anim calcmode="lin" valueType="num">
                                      <p:cBhvr>
                                        <p:cTn id="38" dur="500"/>
                                        <p:tgtEl>
                                          <p:spTgt spid="15"/>
                                        </p:tgtEl>
                                        <p:attrNameLst>
                                          <p:attrName>ppt_w</p:attrName>
                                        </p:attrNameLst>
                                      </p:cBhvr>
                                      <p:tavLst>
                                        <p:tav tm="0">
                                          <p:val>
                                            <p:strVal val="ppt_w"/>
                                          </p:val>
                                        </p:tav>
                                        <p:tav tm="100000">
                                          <p:val>
                                            <p:fltVal val="0"/>
                                          </p:val>
                                        </p:tav>
                                      </p:tavLst>
                                    </p:anim>
                                    <p:anim calcmode="lin" valueType="num">
                                      <p:cBhvr>
                                        <p:cTn id="39" dur="500"/>
                                        <p:tgtEl>
                                          <p:spTgt spid="15"/>
                                        </p:tgtEl>
                                        <p:attrNameLst>
                                          <p:attrName>ppt_h</p:attrName>
                                        </p:attrNameLst>
                                      </p:cBhvr>
                                      <p:tavLst>
                                        <p:tav tm="0">
                                          <p:val>
                                            <p:strVal val="ppt_h"/>
                                          </p:val>
                                        </p:tav>
                                        <p:tav tm="100000">
                                          <p:val>
                                            <p:fltVal val="0"/>
                                          </p:val>
                                        </p:tav>
                                      </p:tavLst>
                                    </p:anim>
                                    <p:animEffect transition="out" filter="fade">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par>
                                <p:cTn id="42" presetID="53" presetClass="exit" presetSubtype="32" fill="hold" grpId="1" nodeType="withEffect">
                                  <p:stCondLst>
                                    <p:cond delay="0"/>
                                  </p:stCondLst>
                                  <p:childTnLst>
                                    <p:anim calcmode="lin" valueType="num">
                                      <p:cBhvr>
                                        <p:cTn id="43" dur="500"/>
                                        <p:tgtEl>
                                          <p:spTgt spid="16"/>
                                        </p:tgtEl>
                                        <p:attrNameLst>
                                          <p:attrName>ppt_w</p:attrName>
                                        </p:attrNameLst>
                                      </p:cBhvr>
                                      <p:tavLst>
                                        <p:tav tm="0">
                                          <p:val>
                                            <p:strVal val="ppt_w"/>
                                          </p:val>
                                        </p:tav>
                                        <p:tav tm="100000">
                                          <p:val>
                                            <p:fltVal val="0"/>
                                          </p:val>
                                        </p:tav>
                                      </p:tavLst>
                                    </p:anim>
                                    <p:anim calcmode="lin" valueType="num">
                                      <p:cBhvr>
                                        <p:cTn id="44" dur="500"/>
                                        <p:tgtEl>
                                          <p:spTgt spid="16"/>
                                        </p:tgtEl>
                                        <p:attrNameLst>
                                          <p:attrName>ppt_h</p:attrName>
                                        </p:attrNameLst>
                                      </p:cBhvr>
                                      <p:tavLst>
                                        <p:tav tm="0">
                                          <p:val>
                                            <p:strVal val="ppt_h"/>
                                          </p:val>
                                        </p:tav>
                                        <p:tav tm="100000">
                                          <p:val>
                                            <p:fltVal val="0"/>
                                          </p:val>
                                        </p:tav>
                                      </p:tavLst>
                                    </p:anim>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3" grpId="0" animBg="1"/>
      <p:bldP spid="13" grpId="1" animBg="1"/>
      <p:bldP spid="15" grpId="0" animBg="1"/>
      <p:bldP spid="15" grpId="1" animBg="1"/>
      <p:bldP spid="16" grpId="0" animBg="1"/>
      <p:bldP spid="1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112064" y="420150"/>
            <a:ext cx="4968552" cy="2160240"/>
          </a:xfrm>
          <a:prstGeom prst="wedgeEllipseCallout">
            <a:avLst>
              <a:gd name="adj1" fmla="val -50853"/>
              <a:gd name="adj2" fmla="val -61646"/>
            </a:avLst>
          </a:prstGeom>
          <a:solidFill>
            <a:srgbClr val="2F527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0" b="1" dirty="0">
                <a:latin typeface="Arial" panose="020B0604020202020204" pitchFamily="34" charset="0"/>
                <a:cs typeface="Arial" panose="020B0604020202020204" pitchFamily="34" charset="0"/>
              </a:rPr>
              <a:t>A: Why don’t you come with us to </a:t>
            </a:r>
            <a:r>
              <a:rPr lang="en-US" sz="3000" b="1" spc="-100" dirty="0">
                <a:latin typeface="Arial" panose="020B0604020202020204" pitchFamily="34" charset="0"/>
                <a:cs typeface="Arial" panose="020B0604020202020204" pitchFamily="34" charset="0"/>
              </a:rPr>
              <a:t>the Lim Festival? You won’t regret it.</a:t>
            </a:r>
          </a:p>
        </p:txBody>
      </p:sp>
      <p:sp>
        <p:nvSpPr>
          <p:cNvPr id="13" name="Oval Callout 12"/>
          <p:cNvSpPr/>
          <p:nvPr/>
        </p:nvSpPr>
        <p:spPr>
          <a:xfrm>
            <a:off x="5362316" y="420150"/>
            <a:ext cx="3779912" cy="1728192"/>
          </a:xfrm>
          <a:prstGeom prst="wedgeEllipseCallout">
            <a:avLst>
              <a:gd name="adj1" fmla="val 48905"/>
              <a:gd name="adj2" fmla="val -61875"/>
            </a:avLst>
          </a:prstGeom>
          <a:solidFill>
            <a:srgbClr val="2F527D"/>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000" b="1" dirty="0">
                <a:latin typeface="Arial" panose="020B0604020202020204" pitchFamily="34" charset="0"/>
                <a:cs typeface="Arial" panose="020B0604020202020204" pitchFamily="34" charset="0"/>
              </a:rPr>
              <a:t>B: Sounds great! / Are you sure?</a:t>
            </a:r>
          </a:p>
        </p:txBody>
      </p:sp>
      <p:sp>
        <p:nvSpPr>
          <p:cNvPr id="15" name="Oval Callout 14"/>
          <p:cNvSpPr/>
          <p:nvPr/>
        </p:nvSpPr>
        <p:spPr>
          <a:xfrm>
            <a:off x="112063" y="2800350"/>
            <a:ext cx="4355976" cy="2160240"/>
          </a:xfrm>
          <a:prstGeom prst="wedgeEllipseCallout">
            <a:avLst>
              <a:gd name="adj1" fmla="val -50853"/>
              <a:gd name="adj2" fmla="val -61646"/>
            </a:avLst>
          </a:prstGeom>
          <a:solidFill>
            <a:srgbClr val="2F527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0" b="1" spc="-100" dirty="0">
                <a:solidFill>
                  <a:srgbClr val="FFFF00"/>
                </a:solidFill>
                <a:latin typeface="Arial" panose="020B0604020202020204" pitchFamily="34" charset="0"/>
                <a:cs typeface="Arial" panose="020B0604020202020204" pitchFamily="34" charset="0"/>
              </a:rPr>
              <a:t>C: </a:t>
            </a:r>
            <a:r>
              <a:rPr lang="en-US" sz="3000" b="1" spc="-100" dirty="0">
                <a:latin typeface="Arial" panose="020B0604020202020204" pitchFamily="34" charset="0"/>
                <a:cs typeface="Arial" panose="020B0604020202020204" pitchFamily="34" charset="0"/>
              </a:rPr>
              <a:t>The </a:t>
            </a:r>
            <a:r>
              <a:rPr lang="en-US" sz="3000" b="1" spc="-100" dirty="0" err="1">
                <a:latin typeface="Arial" panose="020B0604020202020204" pitchFamily="34" charset="0"/>
                <a:cs typeface="Arial" panose="020B0604020202020204" pitchFamily="34" charset="0"/>
              </a:rPr>
              <a:t>Tet</a:t>
            </a:r>
            <a:r>
              <a:rPr lang="en-US" sz="3000" b="1" spc="-100" dirty="0">
                <a:latin typeface="Arial" panose="020B0604020202020204" pitchFamily="34" charset="0"/>
                <a:cs typeface="Arial" panose="020B0604020202020204" pitchFamily="34" charset="0"/>
              </a:rPr>
              <a:t> holiday is coming! Why don't you come for that ?</a:t>
            </a:r>
          </a:p>
        </p:txBody>
      </p:sp>
      <p:sp>
        <p:nvSpPr>
          <p:cNvPr id="16" name="Oval Callout 15"/>
          <p:cNvSpPr/>
          <p:nvPr/>
        </p:nvSpPr>
        <p:spPr>
          <a:xfrm>
            <a:off x="4531946" y="2784844"/>
            <a:ext cx="4968552" cy="2266950"/>
          </a:xfrm>
          <a:prstGeom prst="wedgeEllipseCallout">
            <a:avLst>
              <a:gd name="adj1" fmla="val 48905"/>
              <a:gd name="adj2" fmla="val -61875"/>
            </a:avLst>
          </a:prstGeom>
          <a:solidFill>
            <a:srgbClr val="2F527D"/>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000" b="1" spc="-100" dirty="0">
                <a:solidFill>
                  <a:srgbClr val="00FF00"/>
                </a:solidFill>
                <a:latin typeface="Arial" panose="020B0604020202020204" pitchFamily="34" charset="0"/>
                <a:cs typeface="Arial" panose="020B0604020202020204" pitchFamily="34" charset="0"/>
              </a:rPr>
              <a:t>D</a:t>
            </a:r>
            <a:r>
              <a:rPr lang="en-US" sz="3000" b="1" spc="-100">
                <a:solidFill>
                  <a:srgbClr val="00FF00"/>
                </a:solidFill>
                <a:latin typeface="Arial" panose="020B0604020202020204" pitchFamily="34" charset="0"/>
                <a:cs typeface="Arial" panose="020B0604020202020204" pitchFamily="34" charset="0"/>
              </a:rPr>
              <a:t>: </a:t>
            </a:r>
            <a:r>
              <a:rPr lang="en-US" sz="3000" b="1" spc="-100">
                <a:latin typeface="Arial" panose="020B0604020202020204" pitchFamily="34" charset="0"/>
                <a:cs typeface="Arial" panose="020B0604020202020204" pitchFamily="34" charset="0"/>
              </a:rPr>
              <a:t>Sounds great!  </a:t>
            </a:r>
            <a:r>
              <a:rPr lang="en-US" sz="3000" b="1" spc="-100" dirty="0">
                <a:latin typeface="Arial" panose="020B0604020202020204" pitchFamily="34" charset="0"/>
                <a:cs typeface="Arial" panose="020B0604020202020204" pitchFamily="34" charset="0"/>
              </a:rPr>
              <a:t>I'd like to see some interesting activities on </a:t>
            </a:r>
            <a:r>
              <a:rPr lang="en-US" sz="3000" b="1" spc="-100" dirty="0" err="1">
                <a:latin typeface="Arial" panose="020B0604020202020204" pitchFamily="34" charset="0"/>
                <a:cs typeface="Arial" panose="020B0604020202020204" pitchFamily="34" charset="0"/>
              </a:rPr>
              <a:t>Tet</a:t>
            </a:r>
            <a:r>
              <a:rPr lang="en-US" sz="3000" b="1" spc="-100" dirty="0">
                <a:latin typeface="Arial" panose="020B0604020202020204" pitchFamily="34" charset="0"/>
                <a:cs typeface="Arial" panose="020B0604020202020204" pitchFamily="34" charset="0"/>
              </a:rPr>
              <a:t> holiday.</a:t>
            </a:r>
          </a:p>
        </p:txBody>
      </p:sp>
    </p:spTree>
    <p:extLst>
      <p:ext uri="{BB962C8B-B14F-4D97-AF65-F5344CB8AC3E}">
        <p14:creationId xmlns:p14="http://schemas.microsoft.com/office/powerpoint/2010/main" val="4112670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2"/>
          <p:cNvSpPr txBox="1">
            <a:spLocks noChangeArrowheads="1"/>
          </p:cNvSpPr>
          <p:nvPr/>
        </p:nvSpPr>
        <p:spPr bwMode="auto">
          <a:xfrm>
            <a:off x="838200" y="114300"/>
            <a:ext cx="668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i="1">
                <a:solidFill>
                  <a:srgbClr val="C00000"/>
                </a:solidFill>
                <a:latin typeface="Times New Roman" pitchFamily="18" charset="0"/>
                <a:cs typeface="Times New Roman" pitchFamily="18" charset="0"/>
              </a:rPr>
              <a:t>2.</a:t>
            </a:r>
            <a:r>
              <a:rPr lang="en-US" altLang="en-US" sz="2400" b="1" i="1">
                <a:latin typeface="Times New Roman" pitchFamily="18" charset="0"/>
                <a:cs typeface="Times New Roman" pitchFamily="18" charset="0"/>
              </a:rPr>
              <a:t>  Use  the words from the box to label the pictures</a:t>
            </a:r>
          </a:p>
        </p:txBody>
      </p:sp>
      <p:pic>
        <p:nvPicPr>
          <p:cNvPr id="37891" name="Picture 2" descr="D:\nha gio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143250"/>
            <a:ext cx="259080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descr="D:\le họi hóa tra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971550"/>
            <a:ext cx="27971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3" descr="D:\koreas-reunion-153481687445218352269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71550"/>
            <a:ext cx="28527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3" descr="D:\bieu die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914400"/>
            <a:ext cx="3048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5" descr="D:\gio_to_zgj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3143250"/>
            <a:ext cx="32004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6" descr="D:\gio_mtxz.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3143250"/>
            <a:ext cx="3124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TextBox 12"/>
          <p:cNvSpPr txBox="1">
            <a:spLocks noChangeArrowheads="1"/>
          </p:cNvSpPr>
          <p:nvPr/>
        </p:nvSpPr>
        <p:spPr bwMode="auto">
          <a:xfrm>
            <a:off x="0" y="457200"/>
            <a:ext cx="9194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200">
                <a:solidFill>
                  <a:srgbClr val="FF0000"/>
                </a:solidFill>
                <a:latin typeface="Times New Roman" pitchFamily="18" charset="0"/>
                <a:cs typeface="Times New Roman" pitchFamily="18" charset="0"/>
              </a:rPr>
              <a:t>ceremony       performance         procession     reunion     carnival    anniversary</a:t>
            </a:r>
          </a:p>
        </p:txBody>
      </p:sp>
      <p:sp>
        <p:nvSpPr>
          <p:cNvPr id="37898" name="TextBox 13"/>
          <p:cNvSpPr txBox="1">
            <a:spLocks noChangeArrowheads="1"/>
          </p:cNvSpPr>
          <p:nvPr/>
        </p:nvSpPr>
        <p:spPr bwMode="auto">
          <a:xfrm>
            <a:off x="152400" y="2400300"/>
            <a:ext cx="398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latin typeface="Times New Roman" pitchFamily="18" charset="0"/>
                <a:cs typeface="Times New Roman" pitchFamily="18" charset="0"/>
              </a:rPr>
              <a:t>a.</a:t>
            </a:r>
          </a:p>
        </p:txBody>
      </p:sp>
      <p:sp>
        <p:nvSpPr>
          <p:cNvPr id="15" name="TextBox 14"/>
          <p:cNvSpPr txBox="1">
            <a:spLocks noChangeArrowheads="1"/>
          </p:cNvSpPr>
          <p:nvPr/>
        </p:nvSpPr>
        <p:spPr bwMode="auto">
          <a:xfrm>
            <a:off x="533400" y="2400300"/>
            <a:ext cx="1123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solidFill>
                  <a:srgbClr val="002060"/>
                </a:solidFill>
                <a:latin typeface="Times New Roman" pitchFamily="18" charset="0"/>
                <a:cs typeface="Times New Roman" pitchFamily="18" charset="0"/>
              </a:rPr>
              <a:t>reunion</a:t>
            </a:r>
          </a:p>
        </p:txBody>
      </p:sp>
      <p:sp>
        <p:nvSpPr>
          <p:cNvPr id="37900" name="TextBox 15"/>
          <p:cNvSpPr txBox="1">
            <a:spLocks noChangeArrowheads="1"/>
          </p:cNvSpPr>
          <p:nvPr/>
        </p:nvSpPr>
        <p:spPr bwMode="auto">
          <a:xfrm>
            <a:off x="3200400" y="2400300"/>
            <a:ext cx="415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latin typeface="Times New Roman" pitchFamily="18" charset="0"/>
                <a:cs typeface="Times New Roman" pitchFamily="18" charset="0"/>
              </a:rPr>
              <a:t>b.</a:t>
            </a:r>
          </a:p>
        </p:txBody>
      </p:sp>
      <p:sp>
        <p:nvSpPr>
          <p:cNvPr id="17" name="TextBox 16"/>
          <p:cNvSpPr txBox="1">
            <a:spLocks noChangeArrowheads="1"/>
          </p:cNvSpPr>
          <p:nvPr/>
        </p:nvSpPr>
        <p:spPr bwMode="auto">
          <a:xfrm>
            <a:off x="3581400" y="2400300"/>
            <a:ext cx="1173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solidFill>
                  <a:srgbClr val="002060"/>
                </a:solidFill>
                <a:latin typeface="Times New Roman" pitchFamily="18" charset="0"/>
                <a:cs typeface="Times New Roman" pitchFamily="18" charset="0"/>
              </a:rPr>
              <a:t>carnival</a:t>
            </a:r>
          </a:p>
        </p:txBody>
      </p:sp>
      <p:sp>
        <p:nvSpPr>
          <p:cNvPr id="37902" name="TextBox 17"/>
          <p:cNvSpPr txBox="1">
            <a:spLocks noChangeArrowheads="1"/>
          </p:cNvSpPr>
          <p:nvPr/>
        </p:nvSpPr>
        <p:spPr bwMode="auto">
          <a:xfrm>
            <a:off x="6172200" y="2400300"/>
            <a:ext cx="385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latin typeface="Times New Roman" pitchFamily="18" charset="0"/>
                <a:cs typeface="Times New Roman" pitchFamily="18" charset="0"/>
              </a:rPr>
              <a:t>c</a:t>
            </a:r>
            <a:r>
              <a:rPr lang="en-US" altLang="en-US"/>
              <a:t>.</a:t>
            </a:r>
          </a:p>
        </p:txBody>
      </p:sp>
      <p:sp>
        <p:nvSpPr>
          <p:cNvPr id="19" name="TextBox 18"/>
          <p:cNvSpPr txBox="1">
            <a:spLocks noChangeArrowheads="1"/>
          </p:cNvSpPr>
          <p:nvPr/>
        </p:nvSpPr>
        <p:spPr bwMode="auto">
          <a:xfrm>
            <a:off x="6477000" y="2400300"/>
            <a:ext cx="1738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solidFill>
                  <a:srgbClr val="002060"/>
                </a:solidFill>
                <a:latin typeface="Times New Roman" pitchFamily="18" charset="0"/>
                <a:cs typeface="Times New Roman" pitchFamily="18" charset="0"/>
              </a:rPr>
              <a:t>performance</a:t>
            </a:r>
          </a:p>
        </p:txBody>
      </p:sp>
      <p:sp>
        <p:nvSpPr>
          <p:cNvPr id="37904" name="TextBox 19"/>
          <p:cNvSpPr txBox="1">
            <a:spLocks noChangeArrowheads="1"/>
          </p:cNvSpPr>
          <p:nvPr/>
        </p:nvSpPr>
        <p:spPr bwMode="auto">
          <a:xfrm>
            <a:off x="304800" y="4686300"/>
            <a:ext cx="415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latin typeface="Times New Roman" pitchFamily="18" charset="0"/>
                <a:cs typeface="Times New Roman" pitchFamily="18" charset="0"/>
              </a:rPr>
              <a:t>d.</a:t>
            </a:r>
          </a:p>
        </p:txBody>
      </p:sp>
      <p:sp>
        <p:nvSpPr>
          <p:cNvPr id="21" name="TextBox 20"/>
          <p:cNvSpPr txBox="1">
            <a:spLocks noChangeArrowheads="1"/>
          </p:cNvSpPr>
          <p:nvPr/>
        </p:nvSpPr>
        <p:spPr bwMode="auto">
          <a:xfrm>
            <a:off x="609600" y="4686300"/>
            <a:ext cx="1619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solidFill>
                  <a:srgbClr val="002060"/>
                </a:solidFill>
                <a:latin typeface="Times New Roman" pitchFamily="18" charset="0"/>
                <a:cs typeface="Times New Roman" pitchFamily="18" charset="0"/>
              </a:rPr>
              <a:t>anniversary</a:t>
            </a:r>
          </a:p>
        </p:txBody>
      </p:sp>
      <p:sp>
        <p:nvSpPr>
          <p:cNvPr id="37906" name="TextBox 21"/>
          <p:cNvSpPr txBox="1">
            <a:spLocks noChangeArrowheads="1"/>
          </p:cNvSpPr>
          <p:nvPr/>
        </p:nvSpPr>
        <p:spPr bwMode="auto">
          <a:xfrm>
            <a:off x="2819400" y="4629150"/>
            <a:ext cx="538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latin typeface="Times New Roman" pitchFamily="18" charset="0"/>
                <a:cs typeface="Times New Roman" pitchFamily="18" charset="0"/>
              </a:rPr>
              <a:t>e</a:t>
            </a:r>
            <a:r>
              <a:rPr lang="en-US" altLang="en-US"/>
              <a:t>.</a:t>
            </a:r>
          </a:p>
        </p:txBody>
      </p:sp>
      <p:sp>
        <p:nvSpPr>
          <p:cNvPr id="23" name="TextBox 22"/>
          <p:cNvSpPr txBox="1">
            <a:spLocks noChangeArrowheads="1"/>
          </p:cNvSpPr>
          <p:nvPr/>
        </p:nvSpPr>
        <p:spPr bwMode="auto">
          <a:xfrm>
            <a:off x="3200400" y="4629150"/>
            <a:ext cx="139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solidFill>
                  <a:srgbClr val="002060"/>
                </a:solidFill>
                <a:latin typeface="Times New Roman" pitchFamily="18" charset="0"/>
                <a:cs typeface="Times New Roman" pitchFamily="18" charset="0"/>
              </a:rPr>
              <a:t>ceremony</a:t>
            </a:r>
          </a:p>
        </p:txBody>
      </p:sp>
      <p:sp>
        <p:nvSpPr>
          <p:cNvPr id="37908" name="TextBox 23"/>
          <p:cNvSpPr txBox="1">
            <a:spLocks noChangeArrowheads="1"/>
          </p:cNvSpPr>
          <p:nvPr/>
        </p:nvSpPr>
        <p:spPr bwMode="auto">
          <a:xfrm>
            <a:off x="6172200" y="4629150"/>
            <a:ext cx="363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latin typeface="Times New Roman" pitchFamily="18" charset="0"/>
                <a:cs typeface="Times New Roman" pitchFamily="18" charset="0"/>
              </a:rPr>
              <a:t>f.</a:t>
            </a:r>
          </a:p>
        </p:txBody>
      </p:sp>
      <p:sp>
        <p:nvSpPr>
          <p:cNvPr id="25" name="TextBox 24"/>
          <p:cNvSpPr txBox="1">
            <a:spLocks noChangeArrowheads="1"/>
          </p:cNvSpPr>
          <p:nvPr/>
        </p:nvSpPr>
        <p:spPr bwMode="auto">
          <a:xfrm>
            <a:off x="6553200" y="4686300"/>
            <a:ext cx="1500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solidFill>
                  <a:srgbClr val="002060"/>
                </a:solidFill>
                <a:latin typeface="Times New Roman" pitchFamily="18" charset="0"/>
                <a:cs typeface="Times New Roman" pitchFamily="18" charset="0"/>
              </a:rPr>
              <a:t>procession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1" grpId="0"/>
      <p:bldP spid="23"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1458003814-1816-Hinh-12.jpg"/>
          <p:cNvPicPr>
            <a:picLocks noChangeAspect="1" noChangeArrowheads="1"/>
          </p:cNvPicPr>
          <p:nvPr/>
        </p:nvPicPr>
        <p:blipFill>
          <a:blip r:embed="rId2"/>
          <a:srcRect/>
          <a:stretch>
            <a:fillRect/>
          </a:stretch>
        </p:blipFill>
        <p:spPr bwMode="auto">
          <a:xfrm>
            <a:off x="3290455" y="629093"/>
            <a:ext cx="2800783" cy="1508114"/>
          </a:xfrm>
          <a:prstGeom prst="rect">
            <a:avLst/>
          </a:prstGeom>
          <a:ln>
            <a:noFill/>
          </a:ln>
          <a:effectLst>
            <a:outerShdw blurRad="292100" dist="139700" dir="2700000" algn="tl" rotWithShape="0">
              <a:srgbClr val="333333">
                <a:alpha val="65000"/>
              </a:srgbClr>
            </a:outerShdw>
          </a:effectLst>
        </p:spPr>
      </p:pic>
      <p:sp>
        <p:nvSpPr>
          <p:cNvPr id="38915" name="TextBox 2"/>
          <p:cNvSpPr txBox="1">
            <a:spLocks noChangeArrowheads="1"/>
          </p:cNvSpPr>
          <p:nvPr/>
        </p:nvSpPr>
        <p:spPr bwMode="auto">
          <a:xfrm>
            <a:off x="228600" y="0"/>
            <a:ext cx="8458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solidFill>
                  <a:srgbClr val="FF0000"/>
                </a:solidFill>
                <a:latin typeface="Times New Roman" pitchFamily="18" charset="0"/>
                <a:cs typeface="Times New Roman" pitchFamily="18" charset="0"/>
              </a:rPr>
              <a:t>3. </a:t>
            </a:r>
            <a:r>
              <a:rPr lang="en-US" altLang="en-US" sz="2000" b="1">
                <a:latin typeface="Times New Roman" pitchFamily="18" charset="0"/>
                <a:cs typeface="Times New Roman" pitchFamily="18" charset="0"/>
              </a:rPr>
              <a:t>Match the words with the pictures of festivals and describe  them. </a:t>
            </a:r>
          </a:p>
        </p:txBody>
      </p:sp>
      <p:pic>
        <p:nvPicPr>
          <p:cNvPr id="4" name="Picture 2" descr="D:\le-hoi-lang-le-mat5.jpg"/>
          <p:cNvPicPr>
            <a:picLocks noChangeAspect="1" noChangeArrowheads="1"/>
          </p:cNvPicPr>
          <p:nvPr/>
        </p:nvPicPr>
        <p:blipFill>
          <a:blip r:embed="rId3"/>
          <a:srcRect/>
          <a:stretch>
            <a:fillRect/>
          </a:stretch>
        </p:blipFill>
        <p:spPr bwMode="auto">
          <a:xfrm>
            <a:off x="6436519" y="685800"/>
            <a:ext cx="2437317" cy="1421768"/>
          </a:xfrm>
          <a:prstGeom prst="rect">
            <a:avLst/>
          </a:prstGeom>
          <a:ln>
            <a:noFill/>
          </a:ln>
          <a:effectLst>
            <a:outerShdw blurRad="292100" dist="139700" dir="2700000" algn="tl" rotWithShape="0">
              <a:srgbClr val="333333">
                <a:alpha val="65000"/>
              </a:srgbClr>
            </a:outerShdw>
          </a:effectLst>
        </p:spPr>
      </p:pic>
      <p:pic>
        <p:nvPicPr>
          <p:cNvPr id="5" name="Picture 2" descr="D:\nhung-hinh-anh-dep-tai-chung-ket-choi-trau-do-son-2015-1.jpg"/>
          <p:cNvPicPr>
            <a:picLocks noChangeAspect="1" noChangeArrowheads="1"/>
          </p:cNvPicPr>
          <p:nvPr/>
        </p:nvPicPr>
        <p:blipFill>
          <a:blip r:embed="rId4"/>
          <a:srcRect/>
          <a:stretch>
            <a:fillRect/>
          </a:stretch>
        </p:blipFill>
        <p:spPr bwMode="auto">
          <a:xfrm>
            <a:off x="5903119" y="2886941"/>
            <a:ext cx="3124200" cy="1543050"/>
          </a:xfrm>
          <a:prstGeom prst="rect">
            <a:avLst/>
          </a:prstGeom>
          <a:ln>
            <a:noFill/>
          </a:ln>
          <a:effectLst>
            <a:outerShdw blurRad="292100" dist="139700" dir="2700000" algn="tl" rotWithShape="0">
              <a:srgbClr val="333333">
                <a:alpha val="65000"/>
              </a:srgbClr>
            </a:outerShdw>
          </a:effectLst>
        </p:spPr>
      </p:pic>
      <p:pic>
        <p:nvPicPr>
          <p:cNvPr id="6" name="Picture 3" descr="D:\tải xuống.jpg"/>
          <p:cNvPicPr>
            <a:picLocks noChangeAspect="1" noChangeArrowheads="1"/>
          </p:cNvPicPr>
          <p:nvPr/>
        </p:nvPicPr>
        <p:blipFill>
          <a:blip r:embed="rId5"/>
          <a:srcRect/>
          <a:stretch>
            <a:fillRect/>
          </a:stretch>
        </p:blipFill>
        <p:spPr bwMode="auto">
          <a:xfrm>
            <a:off x="3124200" y="2944091"/>
            <a:ext cx="2590800" cy="1485900"/>
          </a:xfrm>
          <a:prstGeom prst="rect">
            <a:avLst/>
          </a:prstGeom>
          <a:ln>
            <a:noFill/>
          </a:ln>
          <a:effectLst>
            <a:outerShdw blurRad="292100" dist="139700" dir="2700000" algn="tl" rotWithShape="0">
              <a:srgbClr val="333333">
                <a:alpha val="65000"/>
              </a:srgbClr>
            </a:outerShdw>
          </a:effectLst>
        </p:spPr>
      </p:pic>
      <p:pic>
        <p:nvPicPr>
          <p:cNvPr id="38919" name="Picture 3" descr="D:\le_hoi_ca_voi_o_nha_tra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119" y="2961553"/>
            <a:ext cx="2763838"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110739" y="429911"/>
            <a:ext cx="3389313" cy="830263"/>
          </a:xfrm>
          <a:prstGeom prst="rect">
            <a:avLst/>
          </a:prstGeom>
          <a:solidFill>
            <a:srgbClr val="FFFFCC"/>
          </a:solidFill>
          <a:ln>
            <a:solidFill>
              <a:srgbClr val="FFC000"/>
            </a:solidFill>
          </a:ln>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latin typeface="Times New Roman" pitchFamily="18" charset="0"/>
                <a:cs typeface="Times New Roman" pitchFamily="18" charset="0"/>
              </a:rPr>
              <a:t>Do Son buffalo- fighting</a:t>
            </a:r>
          </a:p>
          <a:p>
            <a:pPr eaLnBrk="1" hangingPunct="1"/>
            <a:r>
              <a:rPr lang="en-US" altLang="en-US" sz="2400">
                <a:latin typeface="Times New Roman" pitchFamily="18" charset="0"/>
                <a:cs typeface="Times New Roman" pitchFamily="18" charset="0"/>
              </a:rPr>
              <a:t> festival</a:t>
            </a:r>
          </a:p>
        </p:txBody>
      </p:sp>
      <p:sp>
        <p:nvSpPr>
          <p:cNvPr id="10" name="TextBox 9"/>
          <p:cNvSpPr txBox="1">
            <a:spLocks noChangeArrowheads="1"/>
          </p:cNvSpPr>
          <p:nvPr/>
        </p:nvSpPr>
        <p:spPr bwMode="auto">
          <a:xfrm>
            <a:off x="81361" y="1601940"/>
            <a:ext cx="2743200" cy="461665"/>
          </a:xfrm>
          <a:prstGeom prst="rect">
            <a:avLst/>
          </a:prstGeom>
          <a:solidFill>
            <a:srgbClr val="FFFFCC"/>
          </a:solidFill>
          <a:ln>
            <a:solidFill>
              <a:srgbClr val="FFC000"/>
            </a:solid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latin typeface="Times New Roman" pitchFamily="18" charset="0"/>
                <a:cs typeface="Times New Roman" pitchFamily="18" charset="0"/>
              </a:rPr>
              <a:t>Cow racing festival.</a:t>
            </a:r>
          </a:p>
        </p:txBody>
      </p:sp>
      <p:sp>
        <p:nvSpPr>
          <p:cNvPr id="11" name="TextBox 10"/>
          <p:cNvSpPr txBox="1">
            <a:spLocks noChangeArrowheads="1"/>
          </p:cNvSpPr>
          <p:nvPr/>
        </p:nvSpPr>
        <p:spPr bwMode="auto">
          <a:xfrm>
            <a:off x="68624" y="2004932"/>
            <a:ext cx="2838450" cy="461963"/>
          </a:xfrm>
          <a:prstGeom prst="rect">
            <a:avLst/>
          </a:prstGeom>
          <a:solidFill>
            <a:srgbClr val="FFFFCC"/>
          </a:solidFill>
          <a:ln>
            <a:solidFill>
              <a:srgbClr val="FFC000"/>
            </a:solidFill>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latin typeface="Times New Roman" pitchFamily="18" charset="0"/>
                <a:cs typeface="Times New Roman" pitchFamily="18" charset="0"/>
              </a:rPr>
              <a:t>Le Mat snake festival</a:t>
            </a:r>
          </a:p>
        </p:txBody>
      </p:sp>
      <p:sp>
        <p:nvSpPr>
          <p:cNvPr id="12" name="TextBox 11"/>
          <p:cNvSpPr txBox="1">
            <a:spLocks noChangeArrowheads="1"/>
          </p:cNvSpPr>
          <p:nvPr/>
        </p:nvSpPr>
        <p:spPr bwMode="auto">
          <a:xfrm>
            <a:off x="125428" y="1165702"/>
            <a:ext cx="2846388" cy="461963"/>
          </a:xfrm>
          <a:prstGeom prst="rect">
            <a:avLst/>
          </a:prstGeom>
          <a:solidFill>
            <a:srgbClr val="FFFFCC"/>
          </a:solidFill>
          <a:ln>
            <a:solidFill>
              <a:srgbClr val="FFC000"/>
            </a:solidFill>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latin typeface="Times New Roman" pitchFamily="18" charset="0"/>
                <a:cs typeface="Times New Roman" pitchFamily="18" charset="0"/>
              </a:rPr>
              <a:t>Elephant race festival</a:t>
            </a:r>
          </a:p>
        </p:txBody>
      </p:sp>
      <p:sp>
        <p:nvSpPr>
          <p:cNvPr id="13" name="TextBox 12"/>
          <p:cNvSpPr txBox="1">
            <a:spLocks noChangeArrowheads="1"/>
          </p:cNvSpPr>
          <p:nvPr/>
        </p:nvSpPr>
        <p:spPr bwMode="auto">
          <a:xfrm>
            <a:off x="68624" y="2466895"/>
            <a:ext cx="2044149" cy="461665"/>
          </a:xfrm>
          <a:prstGeom prst="rect">
            <a:avLst/>
          </a:prstGeom>
          <a:solidFill>
            <a:srgbClr val="FFFFCC"/>
          </a:solidFill>
          <a:ln>
            <a:solidFill>
              <a:srgbClr val="FFC000"/>
            </a:solidFill>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latin typeface="Times New Roman" pitchFamily="18" charset="0"/>
                <a:cs typeface="Times New Roman" pitchFamily="18" charset="0"/>
              </a:rPr>
              <a:t>Whale festival.</a:t>
            </a:r>
          </a:p>
        </p:txBody>
      </p:sp>
      <p:sp>
        <p:nvSpPr>
          <p:cNvPr id="38925" name="TextBox 13"/>
          <p:cNvSpPr txBox="1">
            <a:spLocks noChangeArrowheads="1"/>
          </p:cNvSpPr>
          <p:nvPr/>
        </p:nvSpPr>
        <p:spPr bwMode="auto">
          <a:xfrm>
            <a:off x="3180701" y="2137207"/>
            <a:ext cx="376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1.</a:t>
            </a:r>
          </a:p>
        </p:txBody>
      </p:sp>
      <p:sp>
        <p:nvSpPr>
          <p:cNvPr id="38926" name="TextBox 14"/>
          <p:cNvSpPr txBox="1">
            <a:spLocks noChangeArrowheads="1"/>
          </p:cNvSpPr>
          <p:nvPr/>
        </p:nvSpPr>
        <p:spPr bwMode="auto">
          <a:xfrm>
            <a:off x="6176531" y="2101056"/>
            <a:ext cx="376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2.</a:t>
            </a:r>
          </a:p>
        </p:txBody>
      </p:sp>
      <p:sp>
        <p:nvSpPr>
          <p:cNvPr id="38927" name="TextBox 15"/>
          <p:cNvSpPr txBox="1">
            <a:spLocks noChangeArrowheads="1"/>
          </p:cNvSpPr>
          <p:nvPr/>
        </p:nvSpPr>
        <p:spPr bwMode="auto">
          <a:xfrm>
            <a:off x="0" y="4459792"/>
            <a:ext cx="376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3.</a:t>
            </a:r>
          </a:p>
        </p:txBody>
      </p:sp>
      <p:sp>
        <p:nvSpPr>
          <p:cNvPr id="38928" name="TextBox 16"/>
          <p:cNvSpPr txBox="1">
            <a:spLocks noChangeArrowheads="1"/>
          </p:cNvSpPr>
          <p:nvPr/>
        </p:nvSpPr>
        <p:spPr bwMode="auto">
          <a:xfrm>
            <a:off x="2972085" y="4429991"/>
            <a:ext cx="376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4.</a:t>
            </a:r>
          </a:p>
        </p:txBody>
      </p:sp>
      <p:sp>
        <p:nvSpPr>
          <p:cNvPr id="38929" name="TextBox 17"/>
          <p:cNvSpPr txBox="1">
            <a:spLocks noChangeArrowheads="1"/>
          </p:cNvSpPr>
          <p:nvPr/>
        </p:nvSpPr>
        <p:spPr bwMode="auto">
          <a:xfrm>
            <a:off x="5800293" y="4459792"/>
            <a:ext cx="376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path" presetSubtype="0" accel="50000" decel="50000" fill="hold" grpId="0" nodeType="clickEffect">
                                  <p:stCondLst>
                                    <p:cond delay="0"/>
                                  </p:stCondLst>
                                  <p:childTnLst>
                                    <p:animMotion origin="layout" path="M -8.33333E-7 3.7037E-6 L 0.37066 0.1787 " pathEditMode="relative" rAng="0" ptsTypes="AA">
                                      <p:cBhvr>
                                        <p:cTn id="6" dur="2000" fill="hold"/>
                                        <p:tgtEl>
                                          <p:spTgt spid="12"/>
                                        </p:tgtEl>
                                        <p:attrNameLst>
                                          <p:attrName>ppt_x</p:attrName>
                                          <p:attrName>ppt_y</p:attrName>
                                        </p:attrNameLst>
                                      </p:cBhvr>
                                      <p:rCtr x="18524" y="892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3" presetClass="path" presetSubtype="0" accel="50000" decel="50000" fill="hold" grpId="0" nodeType="clickEffect">
                                  <p:stCondLst>
                                    <p:cond delay="0"/>
                                  </p:stCondLst>
                                  <p:childTnLst>
                                    <p:animMotion origin="layout" path="M -0.01458 -0.00185 L 0.68733 0.01296 " pathEditMode="relative" rAng="0" ptsTypes="AA">
                                      <p:cBhvr>
                                        <p:cTn id="10" dur="2000" fill="hold"/>
                                        <p:tgtEl>
                                          <p:spTgt spid="11"/>
                                        </p:tgtEl>
                                        <p:attrNameLst>
                                          <p:attrName>ppt_x</p:attrName>
                                          <p:attrName>ppt_y</p:attrName>
                                        </p:attrNameLst>
                                      </p:cBhvr>
                                      <p:rCtr x="35087" y="741"/>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path" presetSubtype="0" accel="50000" decel="50000" fill="hold" grpId="0" nodeType="clickEffect">
                                  <p:stCondLst>
                                    <p:cond delay="0"/>
                                  </p:stCondLst>
                                  <p:childTnLst>
                                    <p:animMotion origin="layout" path="M -8.33333E-7 -2.71605E-6 L 0.04115 0.3855 " pathEditMode="relative" rAng="0" ptsTypes="AA">
                                      <p:cBhvr>
                                        <p:cTn id="14" dur="2000" fill="hold"/>
                                        <p:tgtEl>
                                          <p:spTgt spid="13"/>
                                        </p:tgtEl>
                                        <p:attrNameLst>
                                          <p:attrName>ppt_x</p:attrName>
                                          <p:attrName>ppt_y</p:attrName>
                                        </p:attrNameLst>
                                      </p:cBhvr>
                                      <p:rCtr x="2049" y="19259"/>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path" presetSubtype="0" accel="50000" decel="50000" fill="hold" grpId="0" nodeType="clickEffect">
                                  <p:stCondLst>
                                    <p:cond delay="0"/>
                                  </p:stCondLst>
                                  <p:childTnLst>
                                    <p:animMotion origin="layout" path="M -4.16667E-6 -2.83951E-6 L 0.34115 0.54383 " pathEditMode="relative" rAng="0" ptsTypes="AA">
                                      <p:cBhvr>
                                        <p:cTn id="18" dur="2000" fill="hold"/>
                                        <p:tgtEl>
                                          <p:spTgt spid="10"/>
                                        </p:tgtEl>
                                        <p:attrNameLst>
                                          <p:attrName>ppt_x</p:attrName>
                                          <p:attrName>ppt_y</p:attrName>
                                        </p:attrNameLst>
                                      </p:cBhvr>
                                      <p:rCtr x="17049" y="27191"/>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path" presetSubtype="0" accel="50000" decel="50000" fill="hold" grpId="0" nodeType="clickEffect">
                                  <p:stCondLst>
                                    <p:cond delay="0"/>
                                  </p:stCondLst>
                                  <p:childTnLst>
                                    <p:animMotion origin="layout" path="M 4.16667E-6 2.46914E-6 L 0.64687 0.75679 " pathEditMode="relative" rAng="0" ptsTypes="AA">
                                      <p:cBhvr>
                                        <p:cTn id="22" dur="2000" fill="hold"/>
                                        <p:tgtEl>
                                          <p:spTgt spid="8"/>
                                        </p:tgtEl>
                                        <p:attrNameLst>
                                          <p:attrName>ppt_x</p:attrName>
                                          <p:attrName>ppt_y</p:attrName>
                                        </p:attrNameLst>
                                      </p:cBhvr>
                                      <p:rCtr x="32344" y="378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43" y="-14317"/>
            <a:ext cx="9144000" cy="468141"/>
          </a:xfrm>
          <a:prstGeom prst="rect">
            <a:avLst/>
          </a:prstGeom>
        </p:spPr>
        <p:txBody>
          <a:bodyPr wrap="square">
            <a:spAutoFit/>
          </a:bodyPr>
          <a:lstStyle/>
          <a:p>
            <a:pPr marL="530225" marR="0" lvl="0" indent="-530225" algn="just" defTabSz="914400" rtl="0" eaLnBrk="1" fontAlgn="auto" latinLnBrk="0" hangingPunct="1">
              <a:lnSpc>
                <a:spcPts val="33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3. Match the festivals in 3 with their descriptions.</a:t>
            </a:r>
            <a:endParaRPr kumimoji="0" lang="en-US" sz="2000" b="1" i="0" u="none" strike="noStrike" kern="1200" cap="none" spc="-100" normalizeH="0" baseline="0" noProof="0" dirty="0">
              <a:ln>
                <a:noFill/>
              </a:ln>
              <a:solidFill>
                <a:srgbClr val="FFFF00"/>
              </a:solidFill>
              <a:effectLst/>
              <a:uLnTx/>
              <a:uFillTx/>
              <a:latin typeface="Arial" pitchFamily="34" charset="0"/>
              <a:ea typeface="+mn-ea"/>
              <a:cs typeface="Arial" pitchFamily="34" charset="0"/>
            </a:endParaRPr>
          </a:p>
        </p:txBody>
      </p:sp>
      <p:graphicFrame>
        <p:nvGraphicFramePr>
          <p:cNvPr id="4" name="Table 3"/>
          <p:cNvGraphicFramePr>
            <a:graphicFrameLocks noGrp="1"/>
          </p:cNvGraphicFramePr>
          <p:nvPr/>
        </p:nvGraphicFramePr>
        <p:xfrm>
          <a:off x="0" y="519524"/>
          <a:ext cx="9144000" cy="4659971"/>
        </p:xfrm>
        <a:graphic>
          <a:graphicData uri="http://schemas.openxmlformats.org/drawingml/2006/table">
            <a:tbl>
              <a:tblPr>
                <a:effectLst>
                  <a:outerShdw blurRad="50800" dist="38100" dir="18900000" algn="bl" rotWithShape="0">
                    <a:prstClr val="black">
                      <a:alpha val="40000"/>
                    </a:prstClr>
                  </a:outerShdw>
                </a:effectLst>
              </a:tblPr>
              <a:tblGrid>
                <a:gridCol w="2123728">
                  <a:extLst>
                    <a:ext uri="{9D8B030D-6E8A-4147-A177-3AD203B41FA5}">
                      <a16:colId xmlns:a16="http://schemas.microsoft.com/office/drawing/2014/main" val="20000"/>
                    </a:ext>
                  </a:extLst>
                </a:gridCol>
                <a:gridCol w="7020272">
                  <a:extLst>
                    <a:ext uri="{9D8B030D-6E8A-4147-A177-3AD203B41FA5}">
                      <a16:colId xmlns:a16="http://schemas.microsoft.com/office/drawing/2014/main" val="20001"/>
                    </a:ext>
                  </a:extLst>
                </a:gridCol>
              </a:tblGrid>
              <a:tr h="377190">
                <a:tc>
                  <a:txBody>
                    <a:bodyPr/>
                    <a:lstStyle/>
                    <a:p>
                      <a:pPr algn="ctr">
                        <a:lnSpc>
                          <a:spcPct val="100000"/>
                        </a:lnSpc>
                      </a:pPr>
                      <a:r>
                        <a:rPr lang="en-US" sz="1900" b="1" i="0" spc="-100" baseline="0" dirty="0">
                          <a:solidFill>
                            <a:srgbClr val="FF0000"/>
                          </a:solidFill>
                          <a:effectLst/>
                          <a:latin typeface="Arial" panose="020B0604020202020204" pitchFamily="34" charset="0"/>
                          <a:cs typeface="Arial" panose="020B0604020202020204" pitchFamily="34" charset="0"/>
                        </a:rPr>
                        <a:t>Festival </a:t>
                      </a:r>
                      <a:endParaRPr lang="en-US" sz="1900" b="1" spc="-100" baseline="0" dirty="0">
                        <a:solidFill>
                          <a:srgbClr val="FF0000"/>
                        </a:solidFill>
                        <a:effectLst/>
                        <a:latin typeface="Arial" panose="020B0604020202020204" pitchFamily="34" charset="0"/>
                        <a:cs typeface="Arial" panose="020B0604020202020204" pitchFamily="34" charset="0"/>
                      </a:endParaRPr>
                    </a:p>
                  </a:txBody>
                  <a:tcPr marT="34290" marB="34290" anchor="ct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2000" b="1" i="0" dirty="0">
                          <a:solidFill>
                            <a:srgbClr val="FF0000"/>
                          </a:solidFill>
                          <a:effectLst/>
                          <a:latin typeface="Arial" panose="020B0604020202020204" pitchFamily="34" charset="0"/>
                          <a:cs typeface="Arial" panose="020B0604020202020204" pitchFamily="34" charset="0"/>
                        </a:rPr>
                        <a:t>Description</a:t>
                      </a:r>
                      <a:endParaRPr lang="en-US" sz="2000" b="1" dirty="0">
                        <a:solidFill>
                          <a:srgbClr val="FF0000"/>
                        </a:solidFill>
                        <a:effectLst/>
                        <a:latin typeface="Arial" panose="020B0604020202020204" pitchFamily="34" charset="0"/>
                        <a:cs typeface="Arial" panose="020B0604020202020204" pitchFamily="34" charset="0"/>
                      </a:endParaRPr>
                    </a:p>
                  </a:txBody>
                  <a:tcPr marT="34290" marB="34290" anchor="ct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0000"/>
                  </a:ext>
                </a:extLst>
              </a:tr>
              <a:tr h="888539">
                <a:tc>
                  <a:txBody>
                    <a:bodyPr/>
                    <a:lstStyle/>
                    <a:p>
                      <a:pPr marL="0" indent="0">
                        <a:lnSpc>
                          <a:spcPct val="100000"/>
                        </a:lnSpc>
                      </a:pPr>
                      <a:endParaRPr lang="en-US" sz="1800" b="1" spc="-100" dirty="0">
                        <a:solidFill>
                          <a:schemeClr val="bg1"/>
                        </a:solidFill>
                        <a:effectLst/>
                        <a:latin typeface="Arial" panose="020B0604020202020204" pitchFamily="34" charset="0"/>
                        <a:cs typeface="Arial" panose="020B0604020202020204" pitchFamily="34" charset="0"/>
                      </a:endParaRPr>
                    </a:p>
                  </a:txBody>
                  <a:tcPr marT="34290" marB="34290" anchor="ct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marL="363538" marR="0" indent="-363538" algn="just" defTabSz="914400" rtl="0" eaLnBrk="1" fontAlgn="auto" latinLnBrk="0" hangingPunct="1">
                        <a:lnSpc>
                          <a:spcPct val="100000"/>
                        </a:lnSpc>
                        <a:spcBef>
                          <a:spcPts val="0"/>
                        </a:spcBef>
                        <a:spcAft>
                          <a:spcPts val="0"/>
                        </a:spcAft>
                        <a:buClrTx/>
                        <a:buSzTx/>
                        <a:buFontTx/>
                        <a:buNone/>
                        <a:tabLst/>
                        <a:defRPr/>
                      </a:pPr>
                      <a:r>
                        <a:rPr lang="en-US" sz="1900" b="1" i="0" spc="-100" dirty="0">
                          <a:solidFill>
                            <a:schemeClr val="bg1"/>
                          </a:solidFill>
                          <a:effectLst/>
                          <a:latin typeface="Arial" panose="020B0604020202020204" pitchFamily="34" charset="0"/>
                          <a:cs typeface="Arial" panose="020B0604020202020204" pitchFamily="34" charset="0"/>
                        </a:rPr>
                        <a:t> </a:t>
                      </a:r>
                      <a:endParaRPr lang="en-US" sz="1900" b="1" spc="-100" dirty="0">
                        <a:solidFill>
                          <a:schemeClr val="bg1"/>
                        </a:solidFill>
                        <a:effectLst/>
                        <a:latin typeface="Arial" panose="020B0604020202020204" pitchFamily="34" charset="0"/>
                        <a:cs typeface="Arial" panose="020B0604020202020204" pitchFamily="34" charset="0"/>
                      </a:endParaRPr>
                    </a:p>
                  </a:txBody>
                  <a:tcPr marT="34290" marB="34290">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0001"/>
                  </a:ext>
                </a:extLst>
              </a:tr>
              <a:tr h="891540">
                <a:tc>
                  <a:txBody>
                    <a:bodyPr/>
                    <a:lstStyle/>
                    <a:p>
                      <a:pPr marL="0" indent="0">
                        <a:lnSpc>
                          <a:spcPct val="100000"/>
                        </a:lnSpc>
                      </a:pPr>
                      <a:endParaRPr lang="en-US" sz="1800" b="1" spc="-100" dirty="0">
                        <a:solidFill>
                          <a:schemeClr val="bg1"/>
                        </a:solidFill>
                        <a:effectLst/>
                        <a:latin typeface="Arial" panose="020B0604020202020204" pitchFamily="34" charset="0"/>
                        <a:cs typeface="Arial" panose="020B0604020202020204" pitchFamily="34" charset="0"/>
                      </a:endParaRPr>
                    </a:p>
                    <a:p>
                      <a:pPr marL="0" indent="0">
                        <a:lnSpc>
                          <a:spcPct val="100000"/>
                        </a:lnSpc>
                      </a:pPr>
                      <a:endParaRPr lang="en-US" sz="1800" b="1" spc="-100" dirty="0">
                        <a:solidFill>
                          <a:schemeClr val="bg1"/>
                        </a:solidFill>
                        <a:effectLst/>
                        <a:latin typeface="Arial" panose="020B0604020202020204" pitchFamily="34" charset="0"/>
                        <a:cs typeface="Arial" panose="020B0604020202020204" pitchFamily="34" charset="0"/>
                      </a:endParaRPr>
                    </a:p>
                    <a:p>
                      <a:pPr marL="0" indent="0">
                        <a:lnSpc>
                          <a:spcPct val="100000"/>
                        </a:lnSpc>
                      </a:pPr>
                      <a:endParaRPr lang="en-US" sz="1800" b="1" spc="-100" dirty="0">
                        <a:solidFill>
                          <a:schemeClr val="bg1"/>
                        </a:solidFill>
                        <a:effectLst/>
                        <a:latin typeface="Arial" panose="020B0604020202020204" pitchFamily="34" charset="0"/>
                        <a:cs typeface="Arial" panose="020B0604020202020204" pitchFamily="34" charset="0"/>
                      </a:endParaRPr>
                    </a:p>
                  </a:txBody>
                  <a:tcPr marT="34290" marB="34290" anchor="ct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marL="363538" indent="-363538" algn="just"/>
                      <a:endParaRPr lang="en-US" sz="1900" b="1" dirty="0">
                        <a:solidFill>
                          <a:schemeClr val="bg1"/>
                        </a:solidFill>
                        <a:effectLst/>
                        <a:latin typeface="Arial" panose="020B0604020202020204" pitchFamily="34" charset="0"/>
                        <a:cs typeface="Arial" panose="020B0604020202020204" pitchFamily="34" charset="0"/>
                      </a:endParaRPr>
                    </a:p>
                  </a:txBody>
                  <a:tcPr marT="34290" marB="34290">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0002"/>
                  </a:ext>
                </a:extLst>
              </a:tr>
              <a:tr h="753912">
                <a:tc>
                  <a:txBody>
                    <a:bodyPr/>
                    <a:lstStyle/>
                    <a:p>
                      <a:pPr>
                        <a:lnSpc>
                          <a:spcPct val="100000"/>
                        </a:lnSpc>
                      </a:pPr>
                      <a:endParaRPr lang="nn-NO" sz="1400" b="1" spc="-160" baseline="0" dirty="0">
                        <a:solidFill>
                          <a:schemeClr val="bg1"/>
                        </a:solidFill>
                        <a:effectLst/>
                        <a:latin typeface="Arial" panose="020B0604020202020204" pitchFamily="34" charset="0"/>
                        <a:cs typeface="Arial" panose="020B0604020202020204" pitchFamily="34" charset="0"/>
                      </a:endParaRPr>
                    </a:p>
                    <a:p>
                      <a:pPr>
                        <a:lnSpc>
                          <a:spcPct val="100000"/>
                        </a:lnSpc>
                      </a:pPr>
                      <a:endParaRPr lang="nn-NO" sz="1400" b="1" spc="-160" baseline="0" dirty="0">
                        <a:solidFill>
                          <a:schemeClr val="bg1"/>
                        </a:solidFill>
                        <a:effectLst/>
                        <a:latin typeface="Arial" panose="020B0604020202020204" pitchFamily="34" charset="0"/>
                        <a:cs typeface="Arial" panose="020B0604020202020204" pitchFamily="34" charset="0"/>
                      </a:endParaRPr>
                    </a:p>
                    <a:p>
                      <a:pPr>
                        <a:lnSpc>
                          <a:spcPct val="100000"/>
                        </a:lnSpc>
                      </a:pPr>
                      <a:endParaRPr lang="nn-NO" sz="1400" b="1" spc="-160" baseline="0" dirty="0">
                        <a:solidFill>
                          <a:schemeClr val="bg1"/>
                        </a:solidFill>
                        <a:effectLst/>
                        <a:latin typeface="Arial" panose="020B0604020202020204" pitchFamily="34" charset="0"/>
                        <a:cs typeface="Arial" panose="020B0604020202020204" pitchFamily="34" charset="0"/>
                      </a:endParaRPr>
                    </a:p>
                  </a:txBody>
                  <a:tcPr marT="34290" marB="34290" anchor="ct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marL="363538" marR="0" indent="-363538" algn="just" defTabSz="914400" rtl="0" eaLnBrk="1" fontAlgn="auto" latinLnBrk="0" hangingPunct="1">
                        <a:lnSpc>
                          <a:spcPct val="100000"/>
                        </a:lnSpc>
                        <a:spcBef>
                          <a:spcPts val="0"/>
                        </a:spcBef>
                        <a:spcAft>
                          <a:spcPts val="0"/>
                        </a:spcAft>
                        <a:buClrTx/>
                        <a:buSzTx/>
                        <a:buFontTx/>
                        <a:buNone/>
                        <a:tabLst/>
                        <a:defRPr/>
                      </a:pPr>
                      <a:endParaRPr lang="en-US" sz="1900" b="1" spc="-180" dirty="0">
                        <a:solidFill>
                          <a:schemeClr val="bg1"/>
                        </a:solidFill>
                        <a:effectLst/>
                        <a:latin typeface="Arial" panose="020B0604020202020204" pitchFamily="34" charset="0"/>
                        <a:cs typeface="Arial" panose="020B0604020202020204" pitchFamily="34" charset="0"/>
                      </a:endParaRPr>
                    </a:p>
                  </a:txBody>
                  <a:tcPr marT="34290" marB="34290">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0003"/>
                  </a:ext>
                </a:extLst>
              </a:tr>
              <a:tr h="891540">
                <a:tc>
                  <a:txBody>
                    <a:bodyPr/>
                    <a:lstStyle/>
                    <a:p>
                      <a:pPr>
                        <a:lnSpc>
                          <a:spcPct val="100000"/>
                        </a:lnSpc>
                      </a:pPr>
                      <a:endParaRPr lang="en-US" sz="1800" b="1" spc="-100" dirty="0">
                        <a:solidFill>
                          <a:schemeClr val="bg1"/>
                        </a:solidFill>
                        <a:effectLst/>
                        <a:latin typeface="Arial" panose="020B0604020202020204" pitchFamily="34" charset="0"/>
                        <a:cs typeface="Arial" panose="020B0604020202020204" pitchFamily="34" charset="0"/>
                      </a:endParaRPr>
                    </a:p>
                    <a:p>
                      <a:pPr>
                        <a:lnSpc>
                          <a:spcPct val="100000"/>
                        </a:lnSpc>
                      </a:pPr>
                      <a:endParaRPr lang="en-US" sz="1800" b="1" spc="-100" dirty="0">
                        <a:solidFill>
                          <a:schemeClr val="bg1"/>
                        </a:solidFill>
                        <a:effectLst/>
                        <a:latin typeface="Arial" panose="020B0604020202020204" pitchFamily="34" charset="0"/>
                        <a:cs typeface="Arial" panose="020B0604020202020204" pitchFamily="34" charset="0"/>
                      </a:endParaRPr>
                    </a:p>
                    <a:p>
                      <a:pPr>
                        <a:lnSpc>
                          <a:spcPct val="100000"/>
                        </a:lnSpc>
                      </a:pPr>
                      <a:endParaRPr lang="en-US" sz="1800" b="1" spc="-100" dirty="0">
                        <a:solidFill>
                          <a:schemeClr val="bg1"/>
                        </a:solidFill>
                        <a:effectLst/>
                        <a:latin typeface="Arial" panose="020B0604020202020204" pitchFamily="34" charset="0"/>
                        <a:cs typeface="Arial" panose="020B0604020202020204" pitchFamily="34" charset="0"/>
                      </a:endParaRPr>
                    </a:p>
                  </a:txBody>
                  <a:tcPr marT="34290" marB="34290" anchor="ct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marL="363538" indent="-363538" algn="just"/>
                      <a:endParaRPr lang="en-US" sz="1900" b="1" dirty="0">
                        <a:solidFill>
                          <a:schemeClr val="bg1"/>
                        </a:solidFill>
                        <a:latin typeface="Arial" panose="020B0604020202020204" pitchFamily="34" charset="0"/>
                        <a:cs typeface="Arial" panose="020B0604020202020204" pitchFamily="34" charset="0"/>
                      </a:endParaRPr>
                    </a:p>
                  </a:txBody>
                  <a:tcPr marT="34290" marB="34290">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0004"/>
                  </a:ext>
                </a:extLst>
              </a:tr>
              <a:tr h="857250">
                <a:tc>
                  <a:txBody>
                    <a:bodyPr/>
                    <a:lstStyle/>
                    <a:p>
                      <a:pPr>
                        <a:lnSpc>
                          <a:spcPct val="100000"/>
                        </a:lnSpc>
                      </a:pPr>
                      <a:endParaRPr lang="en-US" sz="1700" b="1" spc="-100" dirty="0">
                        <a:solidFill>
                          <a:schemeClr val="bg1"/>
                        </a:solidFill>
                        <a:effectLst/>
                        <a:latin typeface="Arial" panose="020B0604020202020204" pitchFamily="34" charset="0"/>
                        <a:cs typeface="Arial" panose="020B0604020202020204" pitchFamily="34" charset="0"/>
                      </a:endParaRPr>
                    </a:p>
                    <a:p>
                      <a:pPr>
                        <a:lnSpc>
                          <a:spcPct val="100000"/>
                        </a:lnSpc>
                      </a:pPr>
                      <a:endParaRPr lang="en-US" sz="1700" b="1" spc="-100" dirty="0">
                        <a:solidFill>
                          <a:schemeClr val="bg1"/>
                        </a:solidFill>
                        <a:effectLst/>
                        <a:latin typeface="Arial" panose="020B0604020202020204" pitchFamily="34" charset="0"/>
                        <a:cs typeface="Arial" panose="020B0604020202020204" pitchFamily="34" charset="0"/>
                      </a:endParaRPr>
                    </a:p>
                    <a:p>
                      <a:pPr>
                        <a:lnSpc>
                          <a:spcPct val="100000"/>
                        </a:lnSpc>
                      </a:pPr>
                      <a:endParaRPr lang="en-US" sz="1700" b="1" spc="-100" dirty="0">
                        <a:solidFill>
                          <a:schemeClr val="bg1"/>
                        </a:solidFill>
                        <a:effectLst/>
                        <a:latin typeface="Arial" panose="020B0604020202020204" pitchFamily="34" charset="0"/>
                        <a:cs typeface="Arial" panose="020B0604020202020204" pitchFamily="34" charset="0"/>
                      </a:endParaRPr>
                    </a:p>
                  </a:txBody>
                  <a:tcPr marT="34290" marB="34290" anchor="ct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marL="363538" marR="0" indent="-363538" algn="just" defTabSz="914400" rtl="0" eaLnBrk="1" fontAlgn="auto" latinLnBrk="0" hangingPunct="1">
                        <a:lnSpc>
                          <a:spcPct val="100000"/>
                        </a:lnSpc>
                        <a:spcBef>
                          <a:spcPts val="0"/>
                        </a:spcBef>
                        <a:spcAft>
                          <a:spcPts val="0"/>
                        </a:spcAft>
                        <a:buClrTx/>
                        <a:buSzTx/>
                        <a:buFontTx/>
                        <a:buNone/>
                        <a:tabLst/>
                        <a:defRPr/>
                      </a:pPr>
                      <a:endParaRPr lang="en-US" sz="1900" b="1" spc="-120" dirty="0">
                        <a:solidFill>
                          <a:schemeClr val="bg1"/>
                        </a:solidFill>
                        <a:effectLst/>
                        <a:latin typeface="Arial" panose="020B0604020202020204" pitchFamily="34" charset="0"/>
                        <a:cs typeface="Arial" panose="020B0604020202020204" pitchFamily="34" charset="0"/>
                      </a:endParaRPr>
                    </a:p>
                  </a:txBody>
                  <a:tcPr marT="34290" marB="34290">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Rectangle 1"/>
          <p:cNvSpPr>
            <a:spLocks noChangeArrowheads="1"/>
          </p:cNvSpPr>
          <p:nvPr/>
        </p:nvSpPr>
        <p:spPr bwMode="auto">
          <a:xfrm>
            <a:off x="2400302" y="970869"/>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altLang="en-US" sz="1600" b="0" i="0" u="none" strike="noStrike" kern="1200" cap="none" spc="0" normalizeH="0" baseline="0" noProof="0">
                <a:ln>
                  <a:noFill/>
                </a:ln>
                <a:effectLst/>
                <a:uLnTx/>
                <a:uFillTx/>
                <a:latin typeface="Arial" pitchFamily="34" charset="0"/>
                <a:ea typeface="+mn-ea"/>
                <a:cs typeface="Arial" pitchFamily="34" charset="0"/>
              </a:rPr>
            </a:br>
            <a:endParaRPr kumimoji="0" lang="en-US" altLang="en-US" sz="1600" b="0" i="0" u="none" strike="noStrike" kern="1200" cap="none" spc="0" normalizeH="0" baseline="0" noProof="0">
              <a:ln>
                <a:noFill/>
              </a:ln>
              <a:effectLst/>
              <a:uLnTx/>
              <a:uFillTx/>
              <a:latin typeface="Arial" pitchFamily="34" charset="0"/>
              <a:ea typeface="+mn-ea"/>
              <a:cs typeface="Arial" pitchFamily="34" charset="0"/>
            </a:endParaRPr>
          </a:p>
        </p:txBody>
      </p:sp>
      <p:sp>
        <p:nvSpPr>
          <p:cNvPr id="3" name="Rectangle 2"/>
          <p:cNvSpPr/>
          <p:nvPr/>
        </p:nvSpPr>
        <p:spPr>
          <a:xfrm>
            <a:off x="3" y="897564"/>
            <a:ext cx="2295327"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0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 Do Son Buﬀalo fighting Festival</a:t>
            </a:r>
          </a:p>
        </p:txBody>
      </p:sp>
      <p:sp>
        <p:nvSpPr>
          <p:cNvPr id="6" name="Rectangle 5"/>
          <p:cNvSpPr/>
          <p:nvPr/>
        </p:nvSpPr>
        <p:spPr>
          <a:xfrm>
            <a:off x="9327" y="1923679"/>
            <a:ext cx="2286000" cy="70788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0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 </a:t>
            </a:r>
            <a:r>
              <a:rPr kumimoji="0" lang="en-US" sz="2000" b="1" i="0" u="none" strike="noStrike" kern="1200" cap="none" spc="-100" normalizeH="0" baseline="0" noProof="0" dirty="0">
                <a:ln>
                  <a:noFill/>
                </a:ln>
                <a:solidFill>
                  <a:srgbClr val="FF0000"/>
                </a:solidFill>
                <a:effectLst/>
                <a:uLnTx/>
                <a:uFillTx/>
                <a:ea typeface="+mn-ea"/>
              </a:rPr>
              <a:t>Cow Racing Festival</a:t>
            </a:r>
            <a:endParaRPr kumimoji="0" lang="en-US" sz="2000" b="0" i="0" u="none" strike="noStrike" kern="1200" cap="none" spc="0" normalizeH="0" baseline="0" noProof="0" dirty="0">
              <a:ln>
                <a:noFill/>
              </a:ln>
              <a:solidFill>
                <a:srgbClr val="FF0000"/>
              </a:solidFill>
              <a:effectLst/>
              <a:uLnTx/>
              <a:uFillTx/>
              <a:latin typeface="Calibri"/>
              <a:ea typeface="+mn-ea"/>
              <a:cs typeface="+mn-cs"/>
            </a:endParaRPr>
          </a:p>
        </p:txBody>
      </p:sp>
      <p:sp>
        <p:nvSpPr>
          <p:cNvPr id="7" name="Rectangle 6"/>
          <p:cNvSpPr/>
          <p:nvPr/>
        </p:nvSpPr>
        <p:spPr>
          <a:xfrm>
            <a:off x="12668" y="2787775"/>
            <a:ext cx="218307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2000" b="1" i="0" u="none" strike="noStrike" kern="1200" cap="none" spc="-16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3. Le Mat Snake Festival</a:t>
            </a:r>
          </a:p>
        </p:txBody>
      </p:sp>
      <p:sp>
        <p:nvSpPr>
          <p:cNvPr id="8" name="Rectangle 7"/>
          <p:cNvSpPr/>
          <p:nvPr/>
        </p:nvSpPr>
        <p:spPr>
          <a:xfrm>
            <a:off x="12668" y="3651871"/>
            <a:ext cx="218307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0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4. Whale Festival</a:t>
            </a:r>
          </a:p>
        </p:txBody>
      </p:sp>
      <p:sp>
        <p:nvSpPr>
          <p:cNvPr id="9" name="Rectangle 8"/>
          <p:cNvSpPr/>
          <p:nvPr/>
        </p:nvSpPr>
        <p:spPr>
          <a:xfrm>
            <a:off x="3" y="4407955"/>
            <a:ext cx="2286001" cy="70788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0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5. Elephant Race Festival</a:t>
            </a:r>
          </a:p>
        </p:txBody>
      </p:sp>
      <p:sp>
        <p:nvSpPr>
          <p:cNvPr id="11" name="Rectangle 10"/>
          <p:cNvSpPr/>
          <p:nvPr/>
        </p:nvSpPr>
        <p:spPr>
          <a:xfrm>
            <a:off x="2033096" y="799206"/>
            <a:ext cx="7020273" cy="1015663"/>
          </a:xfrm>
          <a:prstGeom prst="rect">
            <a:avLst/>
          </a:prstGeom>
        </p:spPr>
        <p:txBody>
          <a:bodyPr wrap="square">
            <a:spAutoFit/>
          </a:bodyPr>
          <a:lstStyle/>
          <a:p>
            <a:pPr marL="363538" marR="0" lvl="0" indent="-363538"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00" normalizeH="0" baseline="0" noProof="0" dirty="0">
                <a:ln>
                  <a:noFill/>
                </a:ln>
                <a:effectLst/>
                <a:uLnTx/>
                <a:uFillTx/>
                <a:latin typeface="Arial" panose="020B0604020202020204" pitchFamily="34" charset="0"/>
                <a:ea typeface="+mn-ea"/>
                <a:cs typeface="Arial" panose="020B0604020202020204" pitchFamily="34" charset="0"/>
              </a:rPr>
              <a:t>a. This is held in Don Village, </a:t>
            </a:r>
            <a:r>
              <a:rPr kumimoji="0" lang="en-US" sz="2000" b="1" i="0" u="none" strike="noStrike" kern="1200" cap="none" spc="-100" normalizeH="0" baseline="0" noProof="0" dirty="0" err="1">
                <a:ln>
                  <a:noFill/>
                </a:ln>
                <a:effectLst/>
                <a:uLnTx/>
                <a:uFillTx/>
                <a:latin typeface="Arial" panose="020B0604020202020204" pitchFamily="34" charset="0"/>
                <a:ea typeface="+mn-ea"/>
                <a:cs typeface="Arial" panose="020B0604020202020204" pitchFamily="34" charset="0"/>
              </a:rPr>
              <a:t>Dak</a:t>
            </a:r>
            <a:r>
              <a:rPr kumimoji="0" lang="en-US" sz="2000" b="1" i="0" u="none" strike="noStrike" kern="1200" cap="none" spc="-10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sz="2000" b="1" i="0" u="none" strike="noStrike" kern="1200" cap="none" spc="-100" normalizeH="0" baseline="0" noProof="0" dirty="0" err="1">
                <a:ln>
                  <a:noFill/>
                </a:ln>
                <a:effectLst/>
                <a:uLnTx/>
                <a:uFillTx/>
                <a:latin typeface="Arial" panose="020B0604020202020204" pitchFamily="34" charset="0"/>
                <a:ea typeface="+mn-ea"/>
                <a:cs typeface="Arial" panose="020B0604020202020204" pitchFamily="34" charset="0"/>
              </a:rPr>
              <a:t>Lak</a:t>
            </a:r>
            <a:r>
              <a:rPr kumimoji="0" lang="en-US" sz="2000" b="1" i="0" u="none" strike="noStrike" kern="1200" cap="none" spc="-100" normalizeH="0" baseline="0" noProof="0" dirty="0">
                <a:ln>
                  <a:noFill/>
                </a:ln>
                <a:effectLst/>
                <a:uLnTx/>
                <a:uFillTx/>
                <a:latin typeface="Arial" panose="020B0604020202020204" pitchFamily="34" charset="0"/>
                <a:ea typeface="+mn-ea"/>
                <a:cs typeface="Arial" panose="020B0604020202020204" pitchFamily="34" charset="0"/>
              </a:rPr>
              <a:t> Province. Elephants and their riders race to the sound of drums, gongs and the cheering crowds.</a:t>
            </a:r>
          </a:p>
        </p:txBody>
      </p:sp>
      <p:sp>
        <p:nvSpPr>
          <p:cNvPr id="12" name="Rectangle 11"/>
          <p:cNvSpPr/>
          <p:nvPr/>
        </p:nvSpPr>
        <p:spPr>
          <a:xfrm>
            <a:off x="2037927" y="1756363"/>
            <a:ext cx="7020273" cy="1015663"/>
          </a:xfrm>
          <a:prstGeom prst="rect">
            <a:avLst/>
          </a:prstGeom>
        </p:spPr>
        <p:txBody>
          <a:bodyPr wrap="square">
            <a:spAutoFit/>
          </a:bodyPr>
          <a:lstStyle/>
          <a:p>
            <a:pPr marL="363538" marR="0" lvl="0" indent="-363538"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 This is held in An </a:t>
            </a:r>
            <a:r>
              <a:rPr kumimoji="0" lang="en-US" sz="2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Giang</a:t>
            </a:r>
            <a:r>
              <a:rPr kumimoji="0" lang="en-US"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Province. Each race includes two pairs of cows, and they are controlled by two young men.</a:t>
            </a:r>
          </a:p>
        </p:txBody>
      </p:sp>
      <p:sp>
        <p:nvSpPr>
          <p:cNvPr id="13" name="Rectangle 12"/>
          <p:cNvSpPr/>
          <p:nvPr/>
        </p:nvSpPr>
        <p:spPr>
          <a:xfrm>
            <a:off x="2141221" y="2710911"/>
            <a:ext cx="7002783" cy="707886"/>
          </a:xfrm>
          <a:prstGeom prst="rect">
            <a:avLst/>
          </a:prstGeom>
        </p:spPr>
        <p:txBody>
          <a:bodyPr wrap="square">
            <a:spAutoFit/>
          </a:bodyPr>
          <a:lstStyle/>
          <a:p>
            <a:pPr marL="363538" marR="0" lvl="0" indent="-363538"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60" normalizeH="0" baseline="0" noProof="0" dirty="0">
                <a:ln>
                  <a:noFill/>
                </a:ln>
                <a:effectLst/>
                <a:uLnTx/>
                <a:uFillTx/>
                <a:latin typeface="Arial" panose="020B0604020202020204" pitchFamily="34" charset="0"/>
                <a:ea typeface="+mn-ea"/>
                <a:cs typeface="Arial" panose="020B0604020202020204" pitchFamily="34" charset="0"/>
              </a:rPr>
              <a:t>c. </a:t>
            </a:r>
            <a:r>
              <a:rPr kumimoji="0" lang="en-US" sz="2000" b="1" i="0" u="none" strike="noStrike" kern="1200" cap="none" spc="-180" normalizeH="0" baseline="0" noProof="0" dirty="0">
                <a:ln>
                  <a:noFill/>
                </a:ln>
                <a:effectLst/>
                <a:uLnTx/>
                <a:uFillTx/>
                <a:latin typeface="Arial" panose="020B0604020202020204" pitchFamily="34" charset="0"/>
                <a:ea typeface="+mn-ea"/>
                <a:cs typeface="Arial" panose="020B0604020202020204" pitchFamily="34" charset="0"/>
              </a:rPr>
              <a:t>This is a traditional, buﬀalo-fighting ceremony to worship the Water God in Do Son, </a:t>
            </a:r>
            <a:r>
              <a:rPr kumimoji="0" lang="en-US" sz="2000" b="1" i="0" u="none" strike="noStrike" kern="1200" cap="none" spc="-180" normalizeH="0" baseline="0" noProof="0" dirty="0" err="1">
                <a:ln>
                  <a:noFill/>
                </a:ln>
                <a:effectLst/>
                <a:uLnTx/>
                <a:uFillTx/>
                <a:latin typeface="Arial" panose="020B0604020202020204" pitchFamily="34" charset="0"/>
                <a:ea typeface="+mn-ea"/>
                <a:cs typeface="Arial" panose="020B0604020202020204" pitchFamily="34" charset="0"/>
              </a:rPr>
              <a:t>Hai</a:t>
            </a:r>
            <a:r>
              <a:rPr kumimoji="0" lang="en-US" sz="2000" b="1" i="0" u="none" strike="noStrike" kern="1200" cap="none" spc="-18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sz="2000" b="1" i="0" u="none" strike="noStrike" kern="1200" cap="none" spc="-180" normalizeH="0" baseline="0" noProof="0" dirty="0" err="1">
                <a:ln>
                  <a:noFill/>
                </a:ln>
                <a:effectLst/>
                <a:uLnTx/>
                <a:uFillTx/>
                <a:latin typeface="Arial" panose="020B0604020202020204" pitchFamily="34" charset="0"/>
                <a:ea typeface="+mn-ea"/>
                <a:cs typeface="Arial" panose="020B0604020202020204" pitchFamily="34" charset="0"/>
              </a:rPr>
              <a:t>Phong</a:t>
            </a:r>
            <a:r>
              <a:rPr kumimoji="0" lang="en-US" sz="2000" b="1" i="0" u="none" strike="noStrike" kern="1200" cap="none" spc="-180" normalizeH="0" baseline="0" noProof="0" dirty="0">
                <a:ln>
                  <a:noFill/>
                </a:ln>
                <a:effectLst/>
                <a:uLnTx/>
                <a:uFillTx/>
                <a:latin typeface="Arial" panose="020B0604020202020204" pitchFamily="34" charset="0"/>
                <a:ea typeface="+mn-ea"/>
                <a:cs typeface="Arial" panose="020B0604020202020204" pitchFamily="34" charset="0"/>
              </a:rPr>
              <a:t> City.</a:t>
            </a:r>
          </a:p>
        </p:txBody>
      </p:sp>
      <p:sp>
        <p:nvSpPr>
          <p:cNvPr id="14" name="Rectangle 13"/>
          <p:cNvSpPr/>
          <p:nvPr/>
        </p:nvSpPr>
        <p:spPr>
          <a:xfrm>
            <a:off x="2033096" y="3332034"/>
            <a:ext cx="7020273" cy="1015663"/>
          </a:xfrm>
          <a:prstGeom prst="rect">
            <a:avLst/>
          </a:prstGeom>
        </p:spPr>
        <p:txBody>
          <a:bodyPr wrap="square">
            <a:spAutoFit/>
          </a:bodyPr>
          <a:lstStyle/>
          <a:p>
            <a:pPr marL="363538" marR="0" lvl="0" indent="-363538"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 This is a festival to worship the whale</a:t>
            </a:r>
            <a:br>
              <a:rPr kumimoji="0" lang="en-US"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br>
            <a:r>
              <a:rPr kumimoji="0" lang="en-US"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and pray for the good fortune of the</a:t>
            </a:r>
            <a:br>
              <a:rPr kumimoji="0" lang="en-US"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br>
            <a:r>
              <a:rPr kumimoji="0" lang="en-US"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fishermen in </a:t>
            </a:r>
            <a:r>
              <a:rPr kumimoji="0" lang="en-US" sz="2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Quang</a:t>
            </a:r>
            <a:r>
              <a:rPr kumimoji="0" lang="en-US"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Nam.</a:t>
            </a:r>
          </a:p>
        </p:txBody>
      </p:sp>
      <p:sp>
        <p:nvSpPr>
          <p:cNvPr id="15" name="Rectangle 14"/>
          <p:cNvSpPr/>
          <p:nvPr/>
        </p:nvSpPr>
        <p:spPr>
          <a:xfrm>
            <a:off x="2123731" y="4407954"/>
            <a:ext cx="7020273" cy="707886"/>
          </a:xfrm>
          <a:prstGeom prst="rect">
            <a:avLst/>
          </a:prstGeom>
        </p:spPr>
        <p:txBody>
          <a:bodyPr wrap="square">
            <a:spAutoFit/>
          </a:bodyPr>
          <a:lstStyle/>
          <a:p>
            <a:pPr marL="363538" marR="0" lvl="0" indent="-363538"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20" normalizeH="0" baseline="0" noProof="0" dirty="0">
                <a:ln>
                  <a:noFill/>
                </a:ln>
                <a:effectLst/>
                <a:uLnTx/>
                <a:uFillTx/>
                <a:latin typeface="Arial" panose="020B0604020202020204" pitchFamily="34" charset="0"/>
                <a:ea typeface="+mn-ea"/>
                <a:cs typeface="Arial" panose="020B0604020202020204" pitchFamily="34" charset="0"/>
              </a:rPr>
              <a:t>e.	This festival uses a bamboo snake performance to retell the story of Le Mat Village</a:t>
            </a:r>
          </a:p>
        </p:txBody>
      </p:sp>
    </p:spTree>
    <p:extLst>
      <p:ext uri="{BB962C8B-B14F-4D97-AF65-F5344CB8AC3E}">
        <p14:creationId xmlns:p14="http://schemas.microsoft.com/office/powerpoint/2010/main" val="2224306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43" y="-14317"/>
            <a:ext cx="9144000" cy="468141"/>
          </a:xfrm>
          <a:prstGeom prst="rect">
            <a:avLst/>
          </a:prstGeom>
        </p:spPr>
        <p:txBody>
          <a:bodyPr wrap="square">
            <a:spAutoFit/>
          </a:bodyPr>
          <a:lstStyle/>
          <a:p>
            <a:pPr marL="530225" marR="0" lvl="0" indent="-530225" algn="just" defTabSz="914400" rtl="0" eaLnBrk="1" fontAlgn="auto" latinLnBrk="0" hangingPunct="1">
              <a:lnSpc>
                <a:spcPts val="33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3. Match the festivals in 3 with their descriptions.</a:t>
            </a:r>
            <a:endParaRPr kumimoji="0" lang="en-US" sz="2000" b="1" i="0" u="none" strike="noStrike" kern="1200" cap="none" spc="-100" normalizeH="0" baseline="0" noProof="0" dirty="0">
              <a:ln>
                <a:noFill/>
              </a:ln>
              <a:solidFill>
                <a:srgbClr val="FFFF00"/>
              </a:solidFill>
              <a:effectLst/>
              <a:uLnTx/>
              <a:uFillTx/>
              <a:latin typeface="Arial" pitchFamily="34" charset="0"/>
              <a:ea typeface="+mn-ea"/>
              <a:cs typeface="Arial" pitchFamily="34" charset="0"/>
            </a:endParaRPr>
          </a:p>
        </p:txBody>
      </p:sp>
      <p:graphicFrame>
        <p:nvGraphicFramePr>
          <p:cNvPr id="4" name="Table 3"/>
          <p:cNvGraphicFramePr>
            <a:graphicFrameLocks noGrp="1"/>
          </p:cNvGraphicFramePr>
          <p:nvPr/>
        </p:nvGraphicFramePr>
        <p:xfrm>
          <a:off x="0" y="519524"/>
          <a:ext cx="9144000" cy="4659971"/>
        </p:xfrm>
        <a:graphic>
          <a:graphicData uri="http://schemas.openxmlformats.org/drawingml/2006/table">
            <a:tbl>
              <a:tblPr>
                <a:effectLst>
                  <a:outerShdw blurRad="50800" dist="38100" dir="18900000" algn="bl" rotWithShape="0">
                    <a:prstClr val="black">
                      <a:alpha val="40000"/>
                    </a:prstClr>
                  </a:outerShdw>
                </a:effectLst>
              </a:tblPr>
              <a:tblGrid>
                <a:gridCol w="2123728">
                  <a:extLst>
                    <a:ext uri="{9D8B030D-6E8A-4147-A177-3AD203B41FA5}">
                      <a16:colId xmlns:a16="http://schemas.microsoft.com/office/drawing/2014/main" val="20000"/>
                    </a:ext>
                  </a:extLst>
                </a:gridCol>
                <a:gridCol w="7020272">
                  <a:extLst>
                    <a:ext uri="{9D8B030D-6E8A-4147-A177-3AD203B41FA5}">
                      <a16:colId xmlns:a16="http://schemas.microsoft.com/office/drawing/2014/main" val="20001"/>
                    </a:ext>
                  </a:extLst>
                </a:gridCol>
              </a:tblGrid>
              <a:tr h="377190">
                <a:tc>
                  <a:txBody>
                    <a:bodyPr/>
                    <a:lstStyle/>
                    <a:p>
                      <a:pPr algn="ctr">
                        <a:lnSpc>
                          <a:spcPct val="100000"/>
                        </a:lnSpc>
                      </a:pPr>
                      <a:r>
                        <a:rPr lang="en-US" sz="1900" b="1" i="0" spc="-100" baseline="0" dirty="0">
                          <a:solidFill>
                            <a:srgbClr val="FF0000"/>
                          </a:solidFill>
                          <a:effectLst/>
                          <a:latin typeface="Arial" panose="020B0604020202020204" pitchFamily="34" charset="0"/>
                          <a:cs typeface="Arial" panose="020B0604020202020204" pitchFamily="34" charset="0"/>
                        </a:rPr>
                        <a:t>Festival </a:t>
                      </a:r>
                      <a:endParaRPr lang="en-US" sz="1900" b="1" spc="-100" baseline="0" dirty="0">
                        <a:solidFill>
                          <a:srgbClr val="FF0000"/>
                        </a:solidFill>
                        <a:effectLst/>
                        <a:latin typeface="Arial" panose="020B0604020202020204" pitchFamily="34" charset="0"/>
                        <a:cs typeface="Arial" panose="020B0604020202020204" pitchFamily="34" charset="0"/>
                      </a:endParaRPr>
                    </a:p>
                  </a:txBody>
                  <a:tcPr marT="34290" marB="34290" anchor="ct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2000" b="1" i="0" dirty="0">
                          <a:solidFill>
                            <a:srgbClr val="FF0000"/>
                          </a:solidFill>
                          <a:effectLst/>
                          <a:latin typeface="Arial" panose="020B0604020202020204" pitchFamily="34" charset="0"/>
                          <a:cs typeface="Arial" panose="020B0604020202020204" pitchFamily="34" charset="0"/>
                        </a:rPr>
                        <a:t>Description</a:t>
                      </a:r>
                      <a:endParaRPr lang="en-US" sz="2000" b="1" dirty="0">
                        <a:solidFill>
                          <a:srgbClr val="FF0000"/>
                        </a:solidFill>
                        <a:effectLst/>
                        <a:latin typeface="Arial" panose="020B0604020202020204" pitchFamily="34" charset="0"/>
                        <a:cs typeface="Arial" panose="020B0604020202020204" pitchFamily="34" charset="0"/>
                      </a:endParaRPr>
                    </a:p>
                  </a:txBody>
                  <a:tcPr marT="34290" marB="34290" anchor="ct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0000"/>
                  </a:ext>
                </a:extLst>
              </a:tr>
              <a:tr h="888539">
                <a:tc>
                  <a:txBody>
                    <a:bodyPr/>
                    <a:lstStyle/>
                    <a:p>
                      <a:pPr marL="0" indent="0">
                        <a:lnSpc>
                          <a:spcPct val="100000"/>
                        </a:lnSpc>
                      </a:pPr>
                      <a:endParaRPr lang="en-US" sz="1800" b="1" spc="-100" dirty="0">
                        <a:solidFill>
                          <a:schemeClr val="bg1"/>
                        </a:solidFill>
                        <a:effectLst/>
                        <a:latin typeface="Arial" panose="020B0604020202020204" pitchFamily="34" charset="0"/>
                        <a:cs typeface="Arial" panose="020B0604020202020204" pitchFamily="34" charset="0"/>
                      </a:endParaRPr>
                    </a:p>
                  </a:txBody>
                  <a:tcPr marT="34290" marB="34290" anchor="ct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marL="363538" marR="0" indent="-363538" algn="just" defTabSz="914400" rtl="0" eaLnBrk="1" fontAlgn="auto" latinLnBrk="0" hangingPunct="1">
                        <a:lnSpc>
                          <a:spcPct val="100000"/>
                        </a:lnSpc>
                        <a:spcBef>
                          <a:spcPts val="0"/>
                        </a:spcBef>
                        <a:spcAft>
                          <a:spcPts val="0"/>
                        </a:spcAft>
                        <a:buClrTx/>
                        <a:buSzTx/>
                        <a:buFontTx/>
                        <a:buNone/>
                        <a:tabLst/>
                        <a:defRPr/>
                      </a:pPr>
                      <a:r>
                        <a:rPr lang="en-US" sz="1900" b="1" i="0" spc="-100" dirty="0">
                          <a:solidFill>
                            <a:schemeClr val="bg1"/>
                          </a:solidFill>
                          <a:effectLst/>
                          <a:latin typeface="Arial" panose="020B0604020202020204" pitchFamily="34" charset="0"/>
                          <a:cs typeface="Arial" panose="020B0604020202020204" pitchFamily="34" charset="0"/>
                        </a:rPr>
                        <a:t> </a:t>
                      </a:r>
                      <a:endParaRPr lang="en-US" sz="1900" b="1" spc="-100" dirty="0">
                        <a:solidFill>
                          <a:schemeClr val="bg1"/>
                        </a:solidFill>
                        <a:effectLst/>
                        <a:latin typeface="Arial" panose="020B0604020202020204" pitchFamily="34" charset="0"/>
                        <a:cs typeface="Arial" panose="020B0604020202020204" pitchFamily="34" charset="0"/>
                      </a:endParaRPr>
                    </a:p>
                  </a:txBody>
                  <a:tcPr marT="34290" marB="34290">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0001"/>
                  </a:ext>
                </a:extLst>
              </a:tr>
              <a:tr h="891540">
                <a:tc>
                  <a:txBody>
                    <a:bodyPr/>
                    <a:lstStyle/>
                    <a:p>
                      <a:pPr marL="0" indent="0">
                        <a:lnSpc>
                          <a:spcPct val="100000"/>
                        </a:lnSpc>
                      </a:pPr>
                      <a:endParaRPr lang="en-US" sz="1800" b="1" spc="-100" dirty="0">
                        <a:solidFill>
                          <a:schemeClr val="bg1"/>
                        </a:solidFill>
                        <a:effectLst/>
                        <a:latin typeface="Arial" panose="020B0604020202020204" pitchFamily="34" charset="0"/>
                        <a:cs typeface="Arial" panose="020B0604020202020204" pitchFamily="34" charset="0"/>
                      </a:endParaRPr>
                    </a:p>
                    <a:p>
                      <a:pPr marL="0" indent="0">
                        <a:lnSpc>
                          <a:spcPct val="100000"/>
                        </a:lnSpc>
                      </a:pPr>
                      <a:endParaRPr lang="en-US" sz="1800" b="1" spc="-100" dirty="0">
                        <a:solidFill>
                          <a:schemeClr val="bg1"/>
                        </a:solidFill>
                        <a:effectLst/>
                        <a:latin typeface="Arial" panose="020B0604020202020204" pitchFamily="34" charset="0"/>
                        <a:cs typeface="Arial" panose="020B0604020202020204" pitchFamily="34" charset="0"/>
                      </a:endParaRPr>
                    </a:p>
                    <a:p>
                      <a:pPr marL="0" indent="0">
                        <a:lnSpc>
                          <a:spcPct val="100000"/>
                        </a:lnSpc>
                      </a:pPr>
                      <a:endParaRPr lang="en-US" sz="1800" b="1" spc="-100" dirty="0">
                        <a:solidFill>
                          <a:schemeClr val="bg1"/>
                        </a:solidFill>
                        <a:effectLst/>
                        <a:latin typeface="Arial" panose="020B0604020202020204" pitchFamily="34" charset="0"/>
                        <a:cs typeface="Arial" panose="020B0604020202020204" pitchFamily="34" charset="0"/>
                      </a:endParaRPr>
                    </a:p>
                  </a:txBody>
                  <a:tcPr marT="34290" marB="34290" anchor="ct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marL="363538" indent="-363538" algn="just"/>
                      <a:endParaRPr lang="en-US" sz="1900" b="1" dirty="0">
                        <a:solidFill>
                          <a:schemeClr val="bg1"/>
                        </a:solidFill>
                        <a:effectLst/>
                        <a:latin typeface="Arial" panose="020B0604020202020204" pitchFamily="34" charset="0"/>
                        <a:cs typeface="Arial" panose="020B0604020202020204" pitchFamily="34" charset="0"/>
                      </a:endParaRPr>
                    </a:p>
                  </a:txBody>
                  <a:tcPr marT="34290" marB="34290">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0002"/>
                  </a:ext>
                </a:extLst>
              </a:tr>
              <a:tr h="753912">
                <a:tc>
                  <a:txBody>
                    <a:bodyPr/>
                    <a:lstStyle/>
                    <a:p>
                      <a:pPr>
                        <a:lnSpc>
                          <a:spcPct val="100000"/>
                        </a:lnSpc>
                      </a:pPr>
                      <a:endParaRPr lang="nn-NO" sz="1400" b="1" spc="-160" baseline="0" dirty="0">
                        <a:solidFill>
                          <a:schemeClr val="bg1"/>
                        </a:solidFill>
                        <a:effectLst/>
                        <a:latin typeface="Arial" panose="020B0604020202020204" pitchFamily="34" charset="0"/>
                        <a:cs typeface="Arial" panose="020B0604020202020204" pitchFamily="34" charset="0"/>
                      </a:endParaRPr>
                    </a:p>
                    <a:p>
                      <a:pPr>
                        <a:lnSpc>
                          <a:spcPct val="100000"/>
                        </a:lnSpc>
                      </a:pPr>
                      <a:endParaRPr lang="nn-NO" sz="1400" b="1" spc="-160" baseline="0" dirty="0">
                        <a:solidFill>
                          <a:schemeClr val="bg1"/>
                        </a:solidFill>
                        <a:effectLst/>
                        <a:latin typeface="Arial" panose="020B0604020202020204" pitchFamily="34" charset="0"/>
                        <a:cs typeface="Arial" panose="020B0604020202020204" pitchFamily="34" charset="0"/>
                      </a:endParaRPr>
                    </a:p>
                    <a:p>
                      <a:pPr>
                        <a:lnSpc>
                          <a:spcPct val="100000"/>
                        </a:lnSpc>
                      </a:pPr>
                      <a:endParaRPr lang="nn-NO" sz="1400" b="1" spc="-160" baseline="0" dirty="0">
                        <a:solidFill>
                          <a:schemeClr val="bg1"/>
                        </a:solidFill>
                        <a:effectLst/>
                        <a:latin typeface="Arial" panose="020B0604020202020204" pitchFamily="34" charset="0"/>
                        <a:cs typeface="Arial" panose="020B0604020202020204" pitchFamily="34" charset="0"/>
                      </a:endParaRPr>
                    </a:p>
                  </a:txBody>
                  <a:tcPr marT="34290" marB="34290" anchor="ct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marL="363538" marR="0" indent="-363538" algn="just" defTabSz="914400" rtl="0" eaLnBrk="1" fontAlgn="auto" latinLnBrk="0" hangingPunct="1">
                        <a:lnSpc>
                          <a:spcPct val="100000"/>
                        </a:lnSpc>
                        <a:spcBef>
                          <a:spcPts val="0"/>
                        </a:spcBef>
                        <a:spcAft>
                          <a:spcPts val="0"/>
                        </a:spcAft>
                        <a:buClrTx/>
                        <a:buSzTx/>
                        <a:buFontTx/>
                        <a:buNone/>
                        <a:tabLst/>
                        <a:defRPr/>
                      </a:pPr>
                      <a:endParaRPr lang="en-US" sz="1900" b="1" spc="-180" dirty="0">
                        <a:solidFill>
                          <a:schemeClr val="bg1"/>
                        </a:solidFill>
                        <a:effectLst/>
                        <a:latin typeface="Arial" panose="020B0604020202020204" pitchFamily="34" charset="0"/>
                        <a:cs typeface="Arial" panose="020B0604020202020204" pitchFamily="34" charset="0"/>
                      </a:endParaRPr>
                    </a:p>
                  </a:txBody>
                  <a:tcPr marT="34290" marB="34290">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0003"/>
                  </a:ext>
                </a:extLst>
              </a:tr>
              <a:tr h="891540">
                <a:tc>
                  <a:txBody>
                    <a:bodyPr/>
                    <a:lstStyle/>
                    <a:p>
                      <a:pPr>
                        <a:lnSpc>
                          <a:spcPct val="100000"/>
                        </a:lnSpc>
                      </a:pPr>
                      <a:endParaRPr lang="en-US" sz="1800" b="1" spc="-100" dirty="0">
                        <a:solidFill>
                          <a:schemeClr val="bg1"/>
                        </a:solidFill>
                        <a:effectLst/>
                        <a:latin typeface="Arial" panose="020B0604020202020204" pitchFamily="34" charset="0"/>
                        <a:cs typeface="Arial" panose="020B0604020202020204" pitchFamily="34" charset="0"/>
                      </a:endParaRPr>
                    </a:p>
                    <a:p>
                      <a:pPr>
                        <a:lnSpc>
                          <a:spcPct val="100000"/>
                        </a:lnSpc>
                      </a:pPr>
                      <a:endParaRPr lang="en-US" sz="1800" b="1" spc="-100" dirty="0">
                        <a:solidFill>
                          <a:schemeClr val="bg1"/>
                        </a:solidFill>
                        <a:effectLst/>
                        <a:latin typeface="Arial" panose="020B0604020202020204" pitchFamily="34" charset="0"/>
                        <a:cs typeface="Arial" panose="020B0604020202020204" pitchFamily="34" charset="0"/>
                      </a:endParaRPr>
                    </a:p>
                    <a:p>
                      <a:pPr>
                        <a:lnSpc>
                          <a:spcPct val="100000"/>
                        </a:lnSpc>
                      </a:pPr>
                      <a:endParaRPr lang="en-US" sz="1800" b="1" spc="-100" dirty="0">
                        <a:solidFill>
                          <a:schemeClr val="bg1"/>
                        </a:solidFill>
                        <a:effectLst/>
                        <a:latin typeface="Arial" panose="020B0604020202020204" pitchFamily="34" charset="0"/>
                        <a:cs typeface="Arial" panose="020B0604020202020204" pitchFamily="34" charset="0"/>
                      </a:endParaRPr>
                    </a:p>
                  </a:txBody>
                  <a:tcPr marT="34290" marB="34290" anchor="ct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marL="363538" indent="-363538" algn="just"/>
                      <a:endParaRPr lang="en-US" sz="1900" b="1" dirty="0">
                        <a:solidFill>
                          <a:schemeClr val="bg1"/>
                        </a:solidFill>
                        <a:latin typeface="Arial" panose="020B0604020202020204" pitchFamily="34" charset="0"/>
                        <a:cs typeface="Arial" panose="020B0604020202020204" pitchFamily="34" charset="0"/>
                      </a:endParaRPr>
                    </a:p>
                  </a:txBody>
                  <a:tcPr marT="34290" marB="34290">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0004"/>
                  </a:ext>
                </a:extLst>
              </a:tr>
              <a:tr h="857250">
                <a:tc>
                  <a:txBody>
                    <a:bodyPr/>
                    <a:lstStyle/>
                    <a:p>
                      <a:pPr>
                        <a:lnSpc>
                          <a:spcPct val="100000"/>
                        </a:lnSpc>
                      </a:pPr>
                      <a:endParaRPr lang="en-US" sz="1700" b="1" spc="-100" dirty="0">
                        <a:solidFill>
                          <a:schemeClr val="bg1"/>
                        </a:solidFill>
                        <a:effectLst/>
                        <a:latin typeface="Arial" panose="020B0604020202020204" pitchFamily="34" charset="0"/>
                        <a:cs typeface="Arial" panose="020B0604020202020204" pitchFamily="34" charset="0"/>
                      </a:endParaRPr>
                    </a:p>
                    <a:p>
                      <a:pPr>
                        <a:lnSpc>
                          <a:spcPct val="100000"/>
                        </a:lnSpc>
                      </a:pPr>
                      <a:endParaRPr lang="en-US" sz="1700" b="1" spc="-100" dirty="0">
                        <a:solidFill>
                          <a:schemeClr val="bg1"/>
                        </a:solidFill>
                        <a:effectLst/>
                        <a:latin typeface="Arial" panose="020B0604020202020204" pitchFamily="34" charset="0"/>
                        <a:cs typeface="Arial" panose="020B0604020202020204" pitchFamily="34" charset="0"/>
                      </a:endParaRPr>
                    </a:p>
                    <a:p>
                      <a:pPr>
                        <a:lnSpc>
                          <a:spcPct val="100000"/>
                        </a:lnSpc>
                      </a:pPr>
                      <a:endParaRPr lang="en-US" sz="1700" b="1" spc="-100" dirty="0">
                        <a:solidFill>
                          <a:schemeClr val="bg1"/>
                        </a:solidFill>
                        <a:effectLst/>
                        <a:latin typeface="Arial" panose="020B0604020202020204" pitchFamily="34" charset="0"/>
                        <a:cs typeface="Arial" panose="020B0604020202020204" pitchFamily="34" charset="0"/>
                      </a:endParaRPr>
                    </a:p>
                  </a:txBody>
                  <a:tcPr marT="34290" marB="34290" anchor="ct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marL="363538" marR="0" indent="-363538" algn="just" defTabSz="914400" rtl="0" eaLnBrk="1" fontAlgn="auto" latinLnBrk="0" hangingPunct="1">
                        <a:lnSpc>
                          <a:spcPct val="100000"/>
                        </a:lnSpc>
                        <a:spcBef>
                          <a:spcPts val="0"/>
                        </a:spcBef>
                        <a:spcAft>
                          <a:spcPts val="0"/>
                        </a:spcAft>
                        <a:buClrTx/>
                        <a:buSzTx/>
                        <a:buFontTx/>
                        <a:buNone/>
                        <a:tabLst/>
                        <a:defRPr/>
                      </a:pPr>
                      <a:endParaRPr lang="en-US" sz="1900" b="1" spc="-120" dirty="0">
                        <a:solidFill>
                          <a:schemeClr val="bg1"/>
                        </a:solidFill>
                        <a:effectLst/>
                        <a:latin typeface="Arial" panose="020B0604020202020204" pitchFamily="34" charset="0"/>
                        <a:cs typeface="Arial" panose="020B0604020202020204" pitchFamily="34" charset="0"/>
                      </a:endParaRPr>
                    </a:p>
                  </a:txBody>
                  <a:tcPr marT="34290" marB="34290">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Rectangle 1"/>
          <p:cNvSpPr>
            <a:spLocks noChangeArrowheads="1"/>
          </p:cNvSpPr>
          <p:nvPr/>
        </p:nvSpPr>
        <p:spPr bwMode="auto">
          <a:xfrm>
            <a:off x="2400302" y="970869"/>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altLang="en-US" sz="1600" b="0" i="0" u="none" strike="noStrike" kern="1200" cap="none" spc="0" normalizeH="0" baseline="0" noProof="0">
                <a:ln>
                  <a:noFill/>
                </a:ln>
                <a:effectLst/>
                <a:uLnTx/>
                <a:uFillTx/>
                <a:latin typeface="Arial" pitchFamily="34" charset="0"/>
                <a:ea typeface="+mn-ea"/>
                <a:cs typeface="Arial" pitchFamily="34" charset="0"/>
              </a:rPr>
            </a:br>
            <a:endParaRPr kumimoji="0" lang="en-US" altLang="en-US" sz="1600" b="0" i="0" u="none" strike="noStrike" kern="1200" cap="none" spc="0" normalizeH="0" baseline="0" noProof="0">
              <a:ln>
                <a:noFill/>
              </a:ln>
              <a:effectLst/>
              <a:uLnTx/>
              <a:uFillTx/>
              <a:latin typeface="Arial" pitchFamily="34" charset="0"/>
              <a:ea typeface="+mn-ea"/>
              <a:cs typeface="Arial" pitchFamily="34" charset="0"/>
            </a:endParaRPr>
          </a:p>
        </p:txBody>
      </p:sp>
      <p:sp>
        <p:nvSpPr>
          <p:cNvPr id="3" name="Rectangle 2"/>
          <p:cNvSpPr/>
          <p:nvPr/>
        </p:nvSpPr>
        <p:spPr>
          <a:xfrm>
            <a:off x="0" y="2707570"/>
            <a:ext cx="2295327"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0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 Do Son Buﬀalo fighting Festival</a:t>
            </a:r>
          </a:p>
        </p:txBody>
      </p:sp>
      <p:sp>
        <p:nvSpPr>
          <p:cNvPr id="6" name="Rectangle 5"/>
          <p:cNvSpPr/>
          <p:nvPr/>
        </p:nvSpPr>
        <p:spPr>
          <a:xfrm>
            <a:off x="32014" y="1859049"/>
            <a:ext cx="2286000" cy="70788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0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 </a:t>
            </a:r>
            <a:r>
              <a:rPr kumimoji="0" lang="en-US" sz="2000" b="1" i="0" u="none" strike="noStrike" kern="1200" cap="none" spc="-100" normalizeH="0" baseline="0" noProof="0" dirty="0">
                <a:ln>
                  <a:noFill/>
                </a:ln>
                <a:solidFill>
                  <a:srgbClr val="FF0000"/>
                </a:solidFill>
                <a:effectLst/>
                <a:uLnTx/>
                <a:uFillTx/>
                <a:ea typeface="+mn-ea"/>
              </a:rPr>
              <a:t>Cow Racing Festival</a:t>
            </a:r>
            <a:endParaRPr kumimoji="0" lang="en-US" sz="2000" b="0" i="0" u="none" strike="noStrike" kern="1200" cap="none" spc="0" normalizeH="0" baseline="0" noProof="0" dirty="0">
              <a:ln>
                <a:noFill/>
              </a:ln>
              <a:solidFill>
                <a:srgbClr val="FF0000"/>
              </a:solidFill>
              <a:effectLst/>
              <a:uLnTx/>
              <a:uFillTx/>
              <a:latin typeface="Calibri"/>
              <a:ea typeface="+mn-ea"/>
              <a:cs typeface="+mn-cs"/>
            </a:endParaRPr>
          </a:p>
        </p:txBody>
      </p:sp>
      <p:sp>
        <p:nvSpPr>
          <p:cNvPr id="7" name="Rectangle 6"/>
          <p:cNvSpPr/>
          <p:nvPr/>
        </p:nvSpPr>
        <p:spPr>
          <a:xfrm>
            <a:off x="158498" y="4433883"/>
            <a:ext cx="218307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2000" b="1" i="0" u="none" strike="noStrike" kern="1200" cap="none" spc="-16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3. Le Mat Snake Festival</a:t>
            </a:r>
          </a:p>
        </p:txBody>
      </p:sp>
      <p:sp>
        <p:nvSpPr>
          <p:cNvPr id="8" name="Rectangle 7"/>
          <p:cNvSpPr/>
          <p:nvPr/>
        </p:nvSpPr>
        <p:spPr>
          <a:xfrm>
            <a:off x="12668" y="3651871"/>
            <a:ext cx="218307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0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4. Whale Festival</a:t>
            </a:r>
          </a:p>
        </p:txBody>
      </p:sp>
      <p:sp>
        <p:nvSpPr>
          <p:cNvPr id="9" name="Rectangle 8"/>
          <p:cNvSpPr/>
          <p:nvPr/>
        </p:nvSpPr>
        <p:spPr>
          <a:xfrm>
            <a:off x="-4" y="899982"/>
            <a:ext cx="2286001" cy="70788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0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5. Elephant Race Festival</a:t>
            </a:r>
          </a:p>
        </p:txBody>
      </p:sp>
      <p:sp>
        <p:nvSpPr>
          <p:cNvPr id="11" name="Rectangle 10"/>
          <p:cNvSpPr/>
          <p:nvPr/>
        </p:nvSpPr>
        <p:spPr>
          <a:xfrm>
            <a:off x="2033096" y="799206"/>
            <a:ext cx="7020273" cy="1015663"/>
          </a:xfrm>
          <a:prstGeom prst="rect">
            <a:avLst/>
          </a:prstGeom>
        </p:spPr>
        <p:txBody>
          <a:bodyPr wrap="square">
            <a:spAutoFit/>
          </a:bodyPr>
          <a:lstStyle/>
          <a:p>
            <a:pPr marL="363538" marR="0" lvl="0" indent="-363538"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00" normalizeH="0" baseline="0" noProof="0" dirty="0">
                <a:ln>
                  <a:noFill/>
                </a:ln>
                <a:effectLst/>
                <a:uLnTx/>
                <a:uFillTx/>
                <a:latin typeface="Arial" panose="020B0604020202020204" pitchFamily="34" charset="0"/>
                <a:ea typeface="+mn-ea"/>
                <a:cs typeface="Arial" panose="020B0604020202020204" pitchFamily="34" charset="0"/>
              </a:rPr>
              <a:t>a. This is held in Don Village, </a:t>
            </a:r>
            <a:r>
              <a:rPr kumimoji="0" lang="en-US" sz="2000" b="1" i="0" u="none" strike="noStrike" kern="1200" cap="none" spc="-100" normalizeH="0" baseline="0" noProof="0" dirty="0" err="1">
                <a:ln>
                  <a:noFill/>
                </a:ln>
                <a:effectLst/>
                <a:uLnTx/>
                <a:uFillTx/>
                <a:latin typeface="Arial" panose="020B0604020202020204" pitchFamily="34" charset="0"/>
                <a:ea typeface="+mn-ea"/>
                <a:cs typeface="Arial" panose="020B0604020202020204" pitchFamily="34" charset="0"/>
              </a:rPr>
              <a:t>Dak</a:t>
            </a:r>
            <a:r>
              <a:rPr kumimoji="0" lang="en-US" sz="2000" b="1" i="0" u="none" strike="noStrike" kern="1200" cap="none" spc="-10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sz="2000" b="1" i="0" u="none" strike="noStrike" kern="1200" cap="none" spc="-100" normalizeH="0" baseline="0" noProof="0" dirty="0" err="1">
                <a:ln>
                  <a:noFill/>
                </a:ln>
                <a:effectLst/>
                <a:uLnTx/>
                <a:uFillTx/>
                <a:latin typeface="Arial" panose="020B0604020202020204" pitchFamily="34" charset="0"/>
                <a:ea typeface="+mn-ea"/>
                <a:cs typeface="Arial" panose="020B0604020202020204" pitchFamily="34" charset="0"/>
              </a:rPr>
              <a:t>Lak</a:t>
            </a:r>
            <a:r>
              <a:rPr kumimoji="0" lang="en-US" sz="2000" b="1" i="0" u="none" strike="noStrike" kern="1200" cap="none" spc="-100" normalizeH="0" baseline="0" noProof="0" dirty="0">
                <a:ln>
                  <a:noFill/>
                </a:ln>
                <a:effectLst/>
                <a:uLnTx/>
                <a:uFillTx/>
                <a:latin typeface="Arial" panose="020B0604020202020204" pitchFamily="34" charset="0"/>
                <a:ea typeface="+mn-ea"/>
                <a:cs typeface="Arial" panose="020B0604020202020204" pitchFamily="34" charset="0"/>
              </a:rPr>
              <a:t> Province. Elephants and their riders race to the sound of drums, gongs and the cheering crowds.</a:t>
            </a:r>
          </a:p>
        </p:txBody>
      </p:sp>
      <p:sp>
        <p:nvSpPr>
          <p:cNvPr id="12" name="Rectangle 11"/>
          <p:cNvSpPr/>
          <p:nvPr/>
        </p:nvSpPr>
        <p:spPr>
          <a:xfrm>
            <a:off x="2037927" y="1756363"/>
            <a:ext cx="7020273" cy="1015663"/>
          </a:xfrm>
          <a:prstGeom prst="rect">
            <a:avLst/>
          </a:prstGeom>
        </p:spPr>
        <p:txBody>
          <a:bodyPr wrap="square">
            <a:spAutoFit/>
          </a:bodyPr>
          <a:lstStyle/>
          <a:p>
            <a:pPr marL="363538" marR="0" lvl="0" indent="-363538"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 This is held in An </a:t>
            </a:r>
            <a:r>
              <a:rPr kumimoji="0" lang="en-US" sz="2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Giang</a:t>
            </a:r>
            <a:r>
              <a:rPr kumimoji="0" lang="en-US"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Province. Each race includes two pairs of cows, and they are controlled by two young men.</a:t>
            </a:r>
          </a:p>
        </p:txBody>
      </p:sp>
      <p:sp>
        <p:nvSpPr>
          <p:cNvPr id="13" name="Rectangle 12"/>
          <p:cNvSpPr/>
          <p:nvPr/>
        </p:nvSpPr>
        <p:spPr>
          <a:xfrm>
            <a:off x="2141221" y="2710911"/>
            <a:ext cx="7002783" cy="707886"/>
          </a:xfrm>
          <a:prstGeom prst="rect">
            <a:avLst/>
          </a:prstGeom>
        </p:spPr>
        <p:txBody>
          <a:bodyPr wrap="square">
            <a:spAutoFit/>
          </a:bodyPr>
          <a:lstStyle/>
          <a:p>
            <a:pPr marL="363538" marR="0" lvl="0" indent="-363538"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60" normalizeH="0" baseline="0" noProof="0" dirty="0">
                <a:ln>
                  <a:noFill/>
                </a:ln>
                <a:effectLst/>
                <a:uLnTx/>
                <a:uFillTx/>
                <a:latin typeface="Arial" panose="020B0604020202020204" pitchFamily="34" charset="0"/>
                <a:ea typeface="+mn-ea"/>
                <a:cs typeface="Arial" panose="020B0604020202020204" pitchFamily="34" charset="0"/>
              </a:rPr>
              <a:t>c. </a:t>
            </a:r>
            <a:r>
              <a:rPr kumimoji="0" lang="en-US" sz="2000" b="1" i="0" u="none" strike="noStrike" kern="1200" cap="none" spc="-180" normalizeH="0" baseline="0" noProof="0" dirty="0">
                <a:ln>
                  <a:noFill/>
                </a:ln>
                <a:effectLst/>
                <a:uLnTx/>
                <a:uFillTx/>
                <a:latin typeface="Arial" panose="020B0604020202020204" pitchFamily="34" charset="0"/>
                <a:ea typeface="+mn-ea"/>
                <a:cs typeface="Arial" panose="020B0604020202020204" pitchFamily="34" charset="0"/>
              </a:rPr>
              <a:t>This is a traditional, buﬀalo-fighting ceremony to worship the Water God in Do Son, </a:t>
            </a:r>
            <a:r>
              <a:rPr kumimoji="0" lang="en-US" sz="2000" b="1" i="0" u="none" strike="noStrike" kern="1200" cap="none" spc="-180" normalizeH="0" baseline="0" noProof="0" dirty="0" err="1">
                <a:ln>
                  <a:noFill/>
                </a:ln>
                <a:effectLst/>
                <a:uLnTx/>
                <a:uFillTx/>
                <a:latin typeface="Arial" panose="020B0604020202020204" pitchFamily="34" charset="0"/>
                <a:ea typeface="+mn-ea"/>
                <a:cs typeface="Arial" panose="020B0604020202020204" pitchFamily="34" charset="0"/>
              </a:rPr>
              <a:t>Hai</a:t>
            </a:r>
            <a:r>
              <a:rPr kumimoji="0" lang="en-US" sz="2000" b="1" i="0" u="none" strike="noStrike" kern="1200" cap="none" spc="-18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sz="2000" b="1" i="0" u="none" strike="noStrike" kern="1200" cap="none" spc="-180" normalizeH="0" baseline="0" noProof="0" dirty="0" err="1">
                <a:ln>
                  <a:noFill/>
                </a:ln>
                <a:effectLst/>
                <a:uLnTx/>
                <a:uFillTx/>
                <a:latin typeface="Arial" panose="020B0604020202020204" pitchFamily="34" charset="0"/>
                <a:ea typeface="+mn-ea"/>
                <a:cs typeface="Arial" panose="020B0604020202020204" pitchFamily="34" charset="0"/>
              </a:rPr>
              <a:t>Phong</a:t>
            </a:r>
            <a:r>
              <a:rPr kumimoji="0" lang="en-US" sz="2000" b="1" i="0" u="none" strike="noStrike" kern="1200" cap="none" spc="-180" normalizeH="0" baseline="0" noProof="0" dirty="0">
                <a:ln>
                  <a:noFill/>
                </a:ln>
                <a:effectLst/>
                <a:uLnTx/>
                <a:uFillTx/>
                <a:latin typeface="Arial" panose="020B0604020202020204" pitchFamily="34" charset="0"/>
                <a:ea typeface="+mn-ea"/>
                <a:cs typeface="Arial" panose="020B0604020202020204" pitchFamily="34" charset="0"/>
              </a:rPr>
              <a:t> City.</a:t>
            </a:r>
          </a:p>
        </p:txBody>
      </p:sp>
      <p:sp>
        <p:nvSpPr>
          <p:cNvPr id="14" name="Rectangle 13"/>
          <p:cNvSpPr/>
          <p:nvPr/>
        </p:nvSpPr>
        <p:spPr>
          <a:xfrm>
            <a:off x="2033096" y="3332034"/>
            <a:ext cx="7020273" cy="1015663"/>
          </a:xfrm>
          <a:prstGeom prst="rect">
            <a:avLst/>
          </a:prstGeom>
        </p:spPr>
        <p:txBody>
          <a:bodyPr wrap="square">
            <a:spAutoFit/>
          </a:bodyPr>
          <a:lstStyle/>
          <a:p>
            <a:pPr marL="363538" marR="0" lvl="0" indent="-363538"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 This is a festival to worship the whale</a:t>
            </a:r>
            <a:br>
              <a:rPr kumimoji="0" lang="en-US"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br>
            <a:r>
              <a:rPr kumimoji="0" lang="en-US"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and pray for the good fortune of the</a:t>
            </a:r>
            <a:br>
              <a:rPr kumimoji="0" lang="en-US"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br>
            <a:r>
              <a:rPr kumimoji="0" lang="en-US"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fishermen in </a:t>
            </a:r>
            <a:r>
              <a:rPr kumimoji="0" lang="en-US" sz="2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Quang</a:t>
            </a:r>
            <a:r>
              <a:rPr kumimoji="0" lang="en-US"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Nam.</a:t>
            </a:r>
          </a:p>
        </p:txBody>
      </p:sp>
      <p:sp>
        <p:nvSpPr>
          <p:cNvPr id="15" name="Rectangle 14"/>
          <p:cNvSpPr/>
          <p:nvPr/>
        </p:nvSpPr>
        <p:spPr>
          <a:xfrm>
            <a:off x="2123731" y="4407954"/>
            <a:ext cx="7020273" cy="707886"/>
          </a:xfrm>
          <a:prstGeom prst="rect">
            <a:avLst/>
          </a:prstGeom>
        </p:spPr>
        <p:txBody>
          <a:bodyPr wrap="square">
            <a:spAutoFit/>
          </a:bodyPr>
          <a:lstStyle/>
          <a:p>
            <a:pPr marL="363538" marR="0" lvl="0" indent="-363538"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20" normalizeH="0" baseline="0" noProof="0" dirty="0">
                <a:ln>
                  <a:noFill/>
                </a:ln>
                <a:effectLst/>
                <a:uLnTx/>
                <a:uFillTx/>
                <a:latin typeface="Arial" panose="020B0604020202020204" pitchFamily="34" charset="0"/>
                <a:ea typeface="+mn-ea"/>
                <a:cs typeface="Arial" panose="020B0604020202020204" pitchFamily="34" charset="0"/>
              </a:rPr>
              <a:t>e.	This festival uses a bamboo snake performance to retell the story of Le Mat Village</a:t>
            </a:r>
          </a:p>
        </p:txBody>
      </p:sp>
    </p:spTree>
    <p:extLst>
      <p:ext uri="{BB962C8B-B14F-4D97-AF65-F5344CB8AC3E}">
        <p14:creationId xmlns:p14="http://schemas.microsoft.com/office/powerpoint/2010/main" val="402021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685800" y="0"/>
            <a:ext cx="7816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600">
                <a:latin typeface="Times New Roman" pitchFamily="18" charset="0"/>
                <a:cs typeface="Times New Roman" pitchFamily="18" charset="0"/>
              </a:rPr>
              <a:t>Do  you know any festivals in Viet Nam?</a:t>
            </a:r>
          </a:p>
        </p:txBody>
      </p:sp>
      <p:sp>
        <p:nvSpPr>
          <p:cNvPr id="2" name="AutoShape 2" descr="Lễ hội đua thuyền ở Đà Nẵng – Khám phá nét đẹp văn hóa">
            <a:extLst>
              <a:ext uri="{FF2B5EF4-FFF2-40B4-BE49-F238E27FC236}">
                <a16:creationId xmlns:a16="http://schemas.microsoft.com/office/drawing/2014/main" id="{A9C946F1-4F58-4C0D-82EC-58968CCA862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3" name="AutoShape 4" descr="Lễ hội đua thuyền ở Đà Nẵng – Khám phá nét đẹp văn hóa">
            <a:extLst>
              <a:ext uri="{FF2B5EF4-FFF2-40B4-BE49-F238E27FC236}">
                <a16:creationId xmlns:a16="http://schemas.microsoft.com/office/drawing/2014/main" id="{B4B7E121-D8DC-444D-99FD-679498FEBD26}"/>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6" name="AutoShape 10" descr="Đà Nẵng tổ chức đua thuyền truyền thống dịp lễ 2/9">
            <a:extLst>
              <a:ext uri="{FF2B5EF4-FFF2-40B4-BE49-F238E27FC236}">
                <a16:creationId xmlns:a16="http://schemas.microsoft.com/office/drawing/2014/main" id="{6305F21F-8DD6-475A-BC3D-CE00E4A90BAB}"/>
              </a:ext>
            </a:extLst>
          </p:cNvPr>
          <p:cNvSpPr>
            <a:spLocks noChangeAspect="1" noChangeArrowheads="1"/>
          </p:cNvSpPr>
          <p:nvPr/>
        </p:nvSpPr>
        <p:spPr bwMode="auto">
          <a:xfrm>
            <a:off x="4114800" y="2114550"/>
            <a:ext cx="1066800" cy="1066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026" name="Picture 2" descr="Lễ hội Bà Phường Chào đón Bằng chứng nhận Di sản văn hóa phi ...">
            <a:extLst>
              <a:ext uri="{FF2B5EF4-FFF2-40B4-BE49-F238E27FC236}">
                <a16:creationId xmlns:a16="http://schemas.microsoft.com/office/drawing/2014/main" id="{8A46A0AC-6808-460D-AC9B-C44F84C229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76275"/>
            <a:ext cx="4659313" cy="3486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ễ hội Bà Phường Chào đón Bằng chứng nhận Di sản văn hóa phi ...">
            <a:extLst>
              <a:ext uri="{FF2B5EF4-FFF2-40B4-BE49-F238E27FC236}">
                <a16:creationId xmlns:a16="http://schemas.microsoft.com/office/drawing/2014/main" id="{51ED65EA-F87F-4E46-9FAF-196C89609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7034" y="632336"/>
            <a:ext cx="3831034" cy="39773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a:extLst>
              <a:ext uri="{FF2B5EF4-FFF2-40B4-BE49-F238E27FC236}">
                <a16:creationId xmlns:a16="http://schemas.microsoft.com/office/drawing/2014/main" id="{0829F05D-932D-47EB-AFED-AD1E97286D3A}"/>
              </a:ext>
            </a:extLst>
          </p:cNvPr>
          <p:cNvSpPr>
            <a:spLocks noChangeArrowheads="1"/>
          </p:cNvSpPr>
          <p:nvPr/>
        </p:nvSpPr>
        <p:spPr bwMode="auto">
          <a:xfrm>
            <a:off x="3657600" y="4693382"/>
            <a:ext cx="4953000" cy="343692"/>
          </a:xfrm>
          <a:prstGeom prst="rect">
            <a:avLst/>
          </a:prstGeom>
          <a:solidFill>
            <a:srgbClr val="FFFF00"/>
          </a:solid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vi-VN" altLang="vi-VN" sz="2400">
                <a:solidFill>
                  <a:srgbClr val="FF0000"/>
                </a:solidFill>
                <a:latin typeface="inherit"/>
              </a:rPr>
              <a:t>N</a:t>
            </a:r>
            <a:r>
              <a:rPr kumimoji="0" lang="vi-VN" altLang="vi-VN" sz="2400" b="0" i="0" u="none" strike="noStrike" cap="none" normalizeH="0" baseline="0">
                <a:ln>
                  <a:noFill/>
                </a:ln>
                <a:solidFill>
                  <a:srgbClr val="FF0000"/>
                </a:solidFill>
                <a:effectLst/>
                <a:latin typeface="inherit"/>
              </a:rPr>
              <a:t>ational intangible cultural heritage</a:t>
            </a:r>
            <a:r>
              <a:rPr kumimoji="0" lang="vi-VN" altLang="vi-VN" sz="2400" b="0" i="0" u="none" strike="noStrike" cap="none" normalizeH="0" baseline="0">
                <a:ln>
                  <a:noFill/>
                </a:ln>
                <a:solidFill>
                  <a:srgbClr val="FF0000"/>
                </a:solidFill>
                <a:effectLst/>
              </a:rPr>
              <a:t> </a:t>
            </a:r>
          </a:p>
        </p:txBody>
      </p:sp>
      <p:sp>
        <p:nvSpPr>
          <p:cNvPr id="11" name="Rectangle 5">
            <a:extLst>
              <a:ext uri="{FF2B5EF4-FFF2-40B4-BE49-F238E27FC236}">
                <a16:creationId xmlns:a16="http://schemas.microsoft.com/office/drawing/2014/main" id="{24CED0DE-226F-442F-B0AC-33D73745194C}"/>
              </a:ext>
            </a:extLst>
          </p:cNvPr>
          <p:cNvSpPr>
            <a:spLocks noChangeArrowheads="1"/>
          </p:cNvSpPr>
          <p:nvPr/>
        </p:nvSpPr>
        <p:spPr bwMode="auto">
          <a:xfrm>
            <a:off x="588566" y="4216736"/>
            <a:ext cx="3831034" cy="343692"/>
          </a:xfrm>
          <a:prstGeom prst="rect">
            <a:avLst/>
          </a:prstGeom>
          <a:solidFill>
            <a:srgbClr val="FFFF00"/>
          </a:solid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vi-VN" altLang="vi-VN" sz="2400" b="1">
                <a:solidFill>
                  <a:srgbClr val="FF0000"/>
                </a:solidFill>
                <a:latin typeface="inherit"/>
              </a:rPr>
              <a:t>Mrs  Phuong Chao Festival</a:t>
            </a:r>
            <a:endParaRPr kumimoji="0" lang="vi-VN" altLang="vi-VN" sz="2400" b="1" i="0" u="none" strike="noStrike" cap="none" normalizeH="0" baseline="0">
              <a:ln>
                <a:noFill/>
              </a:ln>
              <a:solidFill>
                <a:srgbClr val="FF0000"/>
              </a:solidFill>
              <a:effectLst/>
            </a:endParaRPr>
          </a:p>
        </p:txBody>
      </p:sp>
      <p:sp>
        <p:nvSpPr>
          <p:cNvPr id="5" name="Rectangle 4">
            <a:extLst>
              <a:ext uri="{FF2B5EF4-FFF2-40B4-BE49-F238E27FC236}">
                <a16:creationId xmlns:a16="http://schemas.microsoft.com/office/drawing/2014/main" id="{BE3603E5-47BD-4BCB-B72C-58A89B427B20}"/>
              </a:ext>
            </a:extLst>
          </p:cNvPr>
          <p:cNvSpPr/>
          <p:nvPr/>
        </p:nvSpPr>
        <p:spPr>
          <a:xfrm>
            <a:off x="5087140" y="725593"/>
            <a:ext cx="3831034" cy="2308324"/>
          </a:xfrm>
          <a:prstGeom prst="rect">
            <a:avLst/>
          </a:prstGeom>
        </p:spPr>
        <p:txBody>
          <a:bodyPr wrap="square">
            <a:spAutoFit/>
          </a:bodyPr>
          <a:lstStyle/>
          <a:p>
            <a:r>
              <a:rPr lang="vi-VN" b="1">
                <a:solidFill>
                  <a:srgbClr val="FF0000"/>
                </a:solidFill>
                <a:latin typeface="Helvetica Neue"/>
              </a:rPr>
              <a:t>Theo truyền thuyết dân gian và gia phả tộc Nguyễn ở Phiếm Ái châu, Bà Phường Chào sinh ngày 25.2 năm Cảnh Thịnh bát niên (1800) tại làng Phường Chào (thuộc châu Phiếm Ái, nay là thôn Khương Mỹ, xã Đại Cường, Đại Lộc).</a:t>
            </a:r>
            <a:endParaRPr lang="vi-VN" b="1">
              <a:solidFill>
                <a:srgbClr val="FF0000"/>
              </a:solidFill>
            </a:endParaRPr>
          </a:p>
        </p:txBody>
      </p:sp>
      <p:sp>
        <p:nvSpPr>
          <p:cNvPr id="7" name="Rectangle 6">
            <a:extLst>
              <a:ext uri="{FF2B5EF4-FFF2-40B4-BE49-F238E27FC236}">
                <a16:creationId xmlns:a16="http://schemas.microsoft.com/office/drawing/2014/main" id="{411F4FAF-AA74-49AC-A0BF-650EC42436C2}"/>
              </a:ext>
            </a:extLst>
          </p:cNvPr>
          <p:cNvSpPr/>
          <p:nvPr/>
        </p:nvSpPr>
        <p:spPr>
          <a:xfrm>
            <a:off x="5087140" y="3149235"/>
            <a:ext cx="3763694" cy="1477328"/>
          </a:xfrm>
          <a:prstGeom prst="rect">
            <a:avLst/>
          </a:prstGeom>
        </p:spPr>
        <p:txBody>
          <a:bodyPr wrap="square">
            <a:spAutoFit/>
          </a:bodyPr>
          <a:lstStyle/>
          <a:p>
            <a:r>
              <a:rPr lang="vi-VN" b="1">
                <a:solidFill>
                  <a:srgbClr val="FF0000"/>
                </a:solidFill>
                <a:latin typeface="Helvetica Neue"/>
              </a:rPr>
              <a:t>Lễ hội cầu quốc thái dân an và rước kiệu Bà Phường Chào được nhân dân làng Khương Mỹ tổ chức vào ngày 25.2 âm lịch hằng năm.</a:t>
            </a:r>
            <a:endParaRPr lang="vi-VN" b="1">
              <a:solidFill>
                <a:srgbClr val="FF0000"/>
              </a:solidFill>
            </a:endParaRPr>
          </a:p>
        </p:txBody>
      </p:sp>
    </p:spTree>
    <p:extLst>
      <p:ext uri="{BB962C8B-B14F-4D97-AF65-F5344CB8AC3E}">
        <p14:creationId xmlns:p14="http://schemas.microsoft.com/office/powerpoint/2010/main" val="94488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xit" presetSubtype="4" fill="hold" nodeType="clickEffect">
                                  <p:stCondLst>
                                    <p:cond delay="0"/>
                                  </p:stCondLst>
                                  <p:childTnLst>
                                    <p:animEffect transition="out" filter="wipe(down)">
                                      <p:cBhvr>
                                        <p:cTn id="17" dur="500"/>
                                        <p:tgtEl>
                                          <p:spTgt spid="1028"/>
                                        </p:tgtEl>
                                      </p:cBhvr>
                                    </p:animEffect>
                                    <p:set>
                                      <p:cBhvr>
                                        <p:cTn id="18" dur="1" fill="hold">
                                          <p:stCondLst>
                                            <p:cond delay="499"/>
                                          </p:stCondLst>
                                        </p:cTn>
                                        <p:tgtEl>
                                          <p:spTgt spid="10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685800" y="0"/>
            <a:ext cx="7816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600">
                <a:latin typeface="Times New Roman" pitchFamily="18" charset="0"/>
                <a:cs typeface="Times New Roman" pitchFamily="18" charset="0"/>
              </a:rPr>
              <a:t>Do  you know any festivals in Viet Nam?</a:t>
            </a:r>
          </a:p>
        </p:txBody>
      </p:sp>
      <p:pic>
        <p:nvPicPr>
          <p:cNvPr id="41990" name="Picture 2" descr="D:\ao-dai-2-14898248559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086174"/>
            <a:ext cx="4343400"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Lễ hội đua thuyền ở Đà Nẵng – Khám phá nét đẹp văn hóa">
            <a:extLst>
              <a:ext uri="{FF2B5EF4-FFF2-40B4-BE49-F238E27FC236}">
                <a16:creationId xmlns:a16="http://schemas.microsoft.com/office/drawing/2014/main" id="{A9C946F1-4F58-4C0D-82EC-58968CCA862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3" name="AutoShape 4" descr="Lễ hội đua thuyền ở Đà Nẵng – Khám phá nét đẹp văn hóa">
            <a:extLst>
              <a:ext uri="{FF2B5EF4-FFF2-40B4-BE49-F238E27FC236}">
                <a16:creationId xmlns:a16="http://schemas.microsoft.com/office/drawing/2014/main" id="{B4B7E121-D8DC-444D-99FD-679498FEBD26}"/>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6" name="AutoShape 10" descr="Đà Nẵng tổ chức đua thuyền truyền thống dịp lễ 2/9">
            <a:extLst>
              <a:ext uri="{FF2B5EF4-FFF2-40B4-BE49-F238E27FC236}">
                <a16:creationId xmlns:a16="http://schemas.microsoft.com/office/drawing/2014/main" id="{6305F21F-8DD6-475A-BC3D-CE00E4A90BAB}"/>
              </a:ext>
            </a:extLst>
          </p:cNvPr>
          <p:cNvSpPr>
            <a:spLocks noChangeAspect="1" noChangeArrowheads="1"/>
          </p:cNvSpPr>
          <p:nvPr/>
        </p:nvSpPr>
        <p:spPr bwMode="auto">
          <a:xfrm>
            <a:off x="4114800" y="2114550"/>
            <a:ext cx="1066800" cy="1066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8" name="Picture 7">
            <a:extLst>
              <a:ext uri="{FF2B5EF4-FFF2-40B4-BE49-F238E27FC236}">
                <a16:creationId xmlns:a16="http://schemas.microsoft.com/office/drawing/2014/main" id="{6911B12F-2EB0-40BF-93A2-0033CA45F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535" y="1066665"/>
            <a:ext cx="4575214" cy="2621479"/>
          </a:xfrm>
          <a:prstGeom prst="rect">
            <a:avLst/>
          </a:prstGeom>
        </p:spPr>
      </p:pic>
    </p:spTree>
    <p:extLst>
      <p:ext uri="{BB962C8B-B14F-4D97-AF65-F5344CB8AC3E}">
        <p14:creationId xmlns:p14="http://schemas.microsoft.com/office/powerpoint/2010/main" val="2176183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2" descr="D:\cong_chieng_tay_nguyen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277" y="171450"/>
            <a:ext cx="4191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hương trình nghệ thuật đặc sắc khai màn Tuần lễ Festival Huế 2022 - Ảnh 1.">
            <a:extLst>
              <a:ext uri="{FF2B5EF4-FFF2-40B4-BE49-F238E27FC236}">
                <a16:creationId xmlns:a16="http://schemas.microsoft.com/office/drawing/2014/main" id="{759A0163-A1AB-468B-81E8-A89B71D232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723" y="85725"/>
            <a:ext cx="4327177" cy="23717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ực rỡ lễ hội hoa ở Đà Lạt - BestPrice - BestPrice">
            <a:extLst>
              <a:ext uri="{FF2B5EF4-FFF2-40B4-BE49-F238E27FC236}">
                <a16:creationId xmlns:a16="http://schemas.microsoft.com/office/drawing/2014/main" id="{7FDC1B67-5FEC-4F05-B254-AD8FACA685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571750"/>
            <a:ext cx="6248400" cy="2439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5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3175"/>
            <a:ext cx="9145588"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111_2">
            <a:hlinkClick r:id="" action="ppaction://media"/>
            <a:extLst>
              <a:ext uri="{FF2B5EF4-FFF2-40B4-BE49-F238E27FC236}">
                <a16:creationId xmlns:a16="http://schemas.microsoft.com/office/drawing/2014/main" id="{64626E54-B807-4EB3-92EC-7DC93A0F9F0C}"/>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85800" y="285750"/>
            <a:ext cx="7924800" cy="4572000"/>
          </a:xfrm>
          <a:prstGeom prst="rect">
            <a:avLst/>
          </a:prstGeom>
        </p:spPr>
      </p:pic>
    </p:spTree>
    <p:extLst>
      <p:ext uri="{BB962C8B-B14F-4D97-AF65-F5344CB8AC3E}">
        <p14:creationId xmlns:p14="http://schemas.microsoft.com/office/powerpoint/2010/main" val="3798432670"/>
      </p:ext>
    </p:extLst>
  </p:cSld>
  <p:clrMapOvr>
    <a:masterClrMapping/>
  </p:clrMapOvr>
  <p:transition>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2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WordArt 4"/>
          <p:cNvSpPr>
            <a:spLocks noChangeArrowheads="1" noChangeShapeType="1" noTextEdit="1"/>
          </p:cNvSpPr>
          <p:nvPr/>
        </p:nvSpPr>
        <p:spPr bwMode="auto">
          <a:xfrm>
            <a:off x="1143000" y="514350"/>
            <a:ext cx="4953000" cy="62865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solidFill>
                  <a:srgbClr val="66FF33"/>
                </a:solidFill>
                <a:effectLst>
                  <a:outerShdw dist="53882" dir="2700000" algn="ctr" rotWithShape="0">
                    <a:srgbClr val="9999FF">
                      <a:alpha val="79999"/>
                    </a:srgbClr>
                  </a:outerShdw>
                </a:effectLst>
                <a:latin typeface="Impact"/>
              </a:rPr>
              <a:t>III. Homework</a:t>
            </a:r>
          </a:p>
        </p:txBody>
      </p:sp>
      <p:sp>
        <p:nvSpPr>
          <p:cNvPr id="39940" name="Text Box 5"/>
          <p:cNvSpPr txBox="1">
            <a:spLocks noChangeArrowheads="1"/>
          </p:cNvSpPr>
          <p:nvPr/>
        </p:nvSpPr>
        <p:spPr bwMode="auto">
          <a:xfrm>
            <a:off x="762000" y="1828800"/>
            <a:ext cx="792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800" b="1">
                <a:solidFill>
                  <a:srgbClr val="0000FF"/>
                </a:solidFill>
              </a:rPr>
              <a:t>- Learn by heart the new words in context.</a:t>
            </a:r>
          </a:p>
        </p:txBody>
      </p:sp>
      <p:sp>
        <p:nvSpPr>
          <p:cNvPr id="5" name="Text Box 5">
            <a:extLst>
              <a:ext uri="{FF2B5EF4-FFF2-40B4-BE49-F238E27FC236}">
                <a16:creationId xmlns:a16="http://schemas.microsoft.com/office/drawing/2014/main" id="{FDCCD2A5-0FBF-48F4-8786-C8288EA80740}"/>
              </a:ext>
            </a:extLst>
          </p:cNvPr>
          <p:cNvSpPr txBox="1">
            <a:spLocks noChangeArrowheads="1"/>
          </p:cNvSpPr>
          <p:nvPr/>
        </p:nvSpPr>
        <p:spPr bwMode="auto">
          <a:xfrm>
            <a:off x="762000" y="2419350"/>
            <a:ext cx="792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800" b="1">
                <a:solidFill>
                  <a:srgbClr val="0000FF"/>
                </a:solidFill>
              </a:rPr>
              <a:t>- Answer the questions in 1b</a:t>
            </a:r>
          </a:p>
        </p:txBody>
      </p:sp>
      <p:sp>
        <p:nvSpPr>
          <p:cNvPr id="6" name="Text Box 5">
            <a:extLst>
              <a:ext uri="{FF2B5EF4-FFF2-40B4-BE49-F238E27FC236}">
                <a16:creationId xmlns:a16="http://schemas.microsoft.com/office/drawing/2014/main" id="{A4973564-353D-4314-8E2D-CCF6E4E923B7}"/>
              </a:ext>
            </a:extLst>
          </p:cNvPr>
          <p:cNvSpPr txBox="1">
            <a:spLocks noChangeArrowheads="1"/>
          </p:cNvSpPr>
          <p:nvPr/>
        </p:nvSpPr>
        <p:spPr bwMode="auto">
          <a:xfrm>
            <a:off x="762000" y="3009900"/>
            <a:ext cx="792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800" b="1">
                <a:solidFill>
                  <a:srgbClr val="0000FF"/>
                </a:solidFill>
              </a:rPr>
              <a:t>- Prepare A closer look 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ordArt 25"/>
          <p:cNvSpPr>
            <a:spLocks noChangeArrowheads="1" noChangeShapeType="1" noTextEdit="1"/>
          </p:cNvSpPr>
          <p:nvPr/>
        </p:nvSpPr>
        <p:spPr bwMode="auto">
          <a:xfrm>
            <a:off x="1752600" y="685800"/>
            <a:ext cx="6248400" cy="17716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20000"/>
                <a:gd name="adj2" fmla="val -4657"/>
              </a:avLst>
            </a:prstTxWarp>
          </a:bodyPr>
          <a:lstStyle/>
          <a:p>
            <a:pPr algn="ctr"/>
            <a:r>
              <a:rPr lang="en-US" sz="3600" kern="10">
                <a:solidFill>
                  <a:srgbClr val="FF0000"/>
                </a:solidFill>
                <a:effectLst>
                  <a:outerShdw dist="53882" dir="2700000" algn="ctr" rotWithShape="0">
                    <a:srgbClr val="C0C0C0">
                      <a:alpha val="79999"/>
                    </a:srgbClr>
                  </a:outerShdw>
                </a:effectLst>
                <a:latin typeface="Times New Roman"/>
                <a:cs typeface="Times New Roman"/>
              </a:rPr>
              <a:t>Thanks for your attendance!</a:t>
            </a:r>
          </a:p>
        </p:txBody>
      </p:sp>
      <p:sp>
        <p:nvSpPr>
          <p:cNvPr id="9" name="WordArt 3"/>
          <p:cNvSpPr>
            <a:spLocks noChangeArrowheads="1" noChangeShapeType="1" noTextEdit="1"/>
          </p:cNvSpPr>
          <p:nvPr/>
        </p:nvSpPr>
        <p:spPr bwMode="auto">
          <a:xfrm>
            <a:off x="609600" y="2857500"/>
            <a:ext cx="8001000" cy="2000250"/>
          </a:xfrm>
          <a:prstGeom prst="rect">
            <a:avLst/>
          </a:prstGeom>
        </p:spPr>
        <p:txBody>
          <a:bodyPr wrap="none" fromWordArt="1">
            <a:prstTxWarp prst="textCascadeUp">
              <a:avLst>
                <a:gd name="adj" fmla="val 28569"/>
              </a:avLst>
            </a:prstTxWarp>
            <a:scene3d>
              <a:camera prst="legacyPerspectiveTopLeft">
                <a:rot lat="0" lon="20519958" rev="0"/>
              </a:camera>
              <a:lightRig rig="legacyHarsh3" dir="r"/>
            </a:scene3d>
            <a:sp3d extrusionH="430200" prstMaterial="legacyMatte">
              <a:extrusionClr>
                <a:srgbClr val="006600"/>
              </a:extrusionClr>
            </a:sp3d>
          </a:bodyPr>
          <a:lstStyle/>
          <a:p>
            <a:pPr algn="ctr"/>
            <a:r>
              <a:rPr lang="en-US" sz="3600" kern="10">
                <a:ln w="9525">
                  <a:round/>
                  <a:headEnd/>
                  <a:tailEnd/>
                </a:ln>
                <a:gradFill rotWithShape="1">
                  <a:gsLst>
                    <a:gs pos="0">
                      <a:srgbClr val="767600"/>
                    </a:gs>
                    <a:gs pos="50000">
                      <a:srgbClr val="FFFF00"/>
                    </a:gs>
                    <a:gs pos="100000">
                      <a:srgbClr val="767600"/>
                    </a:gs>
                  </a:gsLst>
                  <a:lin ang="5400000" scaled="1"/>
                </a:gradFill>
                <a:latin typeface="Arial Black"/>
              </a:rPr>
              <a:t>Goodbye. See you again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path" presetSubtype="0" repeatCount="5000" accel="50000" decel="50000" autoRev="1" fill="hold" grpId="0" nodeType="withEffect">
                                  <p:stCondLst>
                                    <p:cond delay="0"/>
                                  </p:stCondLst>
                                  <p:childTnLst>
                                    <p:animMotion origin="layout" path="M 0.0 0.0  C 0.069 0.0  0.125 0.07458  0.125 0.16647  C 0.125 0.25837  0.069 0.33295  0.0 0.33295  C -0.069 0.33295  -0.125 0.25837  -0.125 0.16647  C -0.125 0.07458  -0.069 0.0  0.0 0.0  Z" pathEditMode="relative" ptsTypes="">
                                      <p:cBhvr>
                                        <p:cTn id="6" dur="5000" spd="-100000" fill="hold"/>
                                        <p:tgtEl>
                                          <p:spTgt spid="8"/>
                                        </p:tgtEl>
                                        <p:attrNameLst>
                                          <p:attrName>ppt_x</p:attrName>
                                          <p:attrName>ppt_y</p:attrName>
                                        </p:attrNameLst>
                                      </p:cBhvr>
                                    </p:animMotion>
                                  </p:childTnLst>
                                </p:cTn>
                              </p:par>
                              <p:par>
                                <p:cTn id="7" presetID="6" presetClass="emph" presetSubtype="0" repeatCount="indefinite" fill="hold" grpId="0" nodeType="withEffect">
                                  <p:stCondLst>
                                    <p:cond delay="0"/>
                                  </p:stCondLst>
                                  <p:childTnLst>
                                    <p:animScale>
                                      <p:cBhvr>
                                        <p:cTn id="8" dur="3000" fill="hold"/>
                                        <p:tgtEl>
                                          <p:spTgt spid="9"/>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685800" y="0"/>
            <a:ext cx="7816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600">
                <a:latin typeface="Times New Roman" pitchFamily="18" charset="0"/>
                <a:cs typeface="Times New Roman" pitchFamily="18" charset="0"/>
              </a:rPr>
              <a:t>Do  you know any festivals in Viet Nam?</a:t>
            </a:r>
          </a:p>
        </p:txBody>
      </p:sp>
      <p:pic>
        <p:nvPicPr>
          <p:cNvPr id="41990" name="Picture 2" descr="D:\ao-dai-2-14898248559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46112"/>
            <a:ext cx="4343400"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Lễ hội đua thuyền ở Đà Nẵng – Khám phá nét đẹp văn hóa">
            <a:extLst>
              <a:ext uri="{FF2B5EF4-FFF2-40B4-BE49-F238E27FC236}">
                <a16:creationId xmlns:a16="http://schemas.microsoft.com/office/drawing/2014/main" id="{A9C946F1-4F58-4C0D-82EC-58968CCA862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3" name="AutoShape 4" descr="Lễ hội đua thuyền ở Đà Nẵng – Khám phá nét đẹp văn hóa">
            <a:extLst>
              <a:ext uri="{FF2B5EF4-FFF2-40B4-BE49-F238E27FC236}">
                <a16:creationId xmlns:a16="http://schemas.microsoft.com/office/drawing/2014/main" id="{B4B7E121-D8DC-444D-99FD-679498FEBD26}"/>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6" name="AutoShape 10" descr="Đà Nẵng tổ chức đua thuyền truyền thống dịp lễ 2/9">
            <a:extLst>
              <a:ext uri="{FF2B5EF4-FFF2-40B4-BE49-F238E27FC236}">
                <a16:creationId xmlns:a16="http://schemas.microsoft.com/office/drawing/2014/main" id="{6305F21F-8DD6-475A-BC3D-CE00E4A90BAB}"/>
              </a:ext>
            </a:extLst>
          </p:cNvPr>
          <p:cNvSpPr>
            <a:spLocks noChangeAspect="1" noChangeArrowheads="1"/>
          </p:cNvSpPr>
          <p:nvPr/>
        </p:nvSpPr>
        <p:spPr bwMode="auto">
          <a:xfrm>
            <a:off x="4114800" y="2114550"/>
            <a:ext cx="1066800" cy="1066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8" name="Picture 7">
            <a:extLst>
              <a:ext uri="{FF2B5EF4-FFF2-40B4-BE49-F238E27FC236}">
                <a16:creationId xmlns:a16="http://schemas.microsoft.com/office/drawing/2014/main" id="{6911B12F-2EB0-40BF-93A2-0033CA45F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642" y="646112"/>
            <a:ext cx="4575214" cy="307868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2" descr="D:\cong_chieng_tay_nguyen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277" y="171450"/>
            <a:ext cx="4191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ồng chiêng của người Cơ Tu Quảng Nam - Báo Đắk Lắk điện tử">
            <a:extLst>
              <a:ext uri="{FF2B5EF4-FFF2-40B4-BE49-F238E27FC236}">
                <a16:creationId xmlns:a16="http://schemas.microsoft.com/office/drawing/2014/main" id="{754EA91B-4D89-4AE2-B816-497EACC45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923" y="2571750"/>
            <a:ext cx="43434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ương trình nghệ thuật đặc sắc khai màn Tuần lễ Festival Huế 2022 - Ảnh 1.">
            <a:extLst>
              <a:ext uri="{FF2B5EF4-FFF2-40B4-BE49-F238E27FC236}">
                <a16:creationId xmlns:a16="http://schemas.microsoft.com/office/drawing/2014/main" id="{759A0163-A1AB-468B-81E8-A89B71D232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723" y="85725"/>
            <a:ext cx="4327177" cy="24574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ỉnh Lâm Đồng công bố chương trình Festival hoa Đà Lạt 2022 | Lễ hội |  Vietnam+ (VietnamPlus)">
            <a:extLst>
              <a:ext uri="{FF2B5EF4-FFF2-40B4-BE49-F238E27FC236}">
                <a16:creationId xmlns:a16="http://schemas.microsoft.com/office/drawing/2014/main" id="{5E9EA896-8C90-40D1-B950-7E764F7087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501" y="2598259"/>
            <a:ext cx="4343400" cy="24595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152400" y="114300"/>
            <a:ext cx="8839200" cy="4914900"/>
          </a:xfrm>
          <a:prstGeom prst="flowChartProcess">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5"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29063">
            <a:off x="8358188" y="3789363"/>
            <a:ext cx="762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29063">
            <a:off x="8177213" y="3960813"/>
            <a:ext cx="762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29063">
            <a:off x="8358188" y="4075113"/>
            <a:ext cx="762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29063">
            <a:off x="7948613" y="4246563"/>
            <a:ext cx="762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29063">
            <a:off x="8358188" y="4418013"/>
            <a:ext cx="762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29063">
            <a:off x="7720013" y="4418013"/>
            <a:ext cx="762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29063">
            <a:off x="8101013" y="4360863"/>
            <a:ext cx="762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WordArt 7"/>
          <p:cNvSpPr>
            <a:spLocks noChangeArrowheads="1" noChangeShapeType="1" noTextEdit="1"/>
          </p:cNvSpPr>
          <p:nvPr/>
        </p:nvSpPr>
        <p:spPr bwMode="auto">
          <a:xfrm>
            <a:off x="179388" y="981075"/>
            <a:ext cx="1039812" cy="571500"/>
          </a:xfrm>
          <a:prstGeom prst="rect">
            <a:avLst/>
          </a:prstGeom>
        </p:spPr>
        <p:txBody>
          <a:bodyPr wrap="none" fromWordArt="1">
            <a:prstTxWarp prst="textTriangle">
              <a:avLst>
                <a:gd name="adj" fmla="val 7259"/>
              </a:avLst>
            </a:prstTxWarp>
          </a:bodyPr>
          <a:lstStyle/>
          <a:p>
            <a:pPr algn="ctr"/>
            <a:r>
              <a:rPr lang="en-US" sz="3600" b="1" kern="10">
                <a:ln w="9525">
                  <a:solidFill>
                    <a:srgbClr val="FF3300"/>
                  </a:solidFill>
                  <a:round/>
                  <a:headEnd/>
                  <a:tailEnd/>
                </a:ln>
                <a:solidFill>
                  <a:srgbClr val="FF0000"/>
                </a:solidFill>
                <a:latin typeface="+mj-lt"/>
                <a:ea typeface="+mj-lt"/>
                <a:cs typeface="+mj-lt"/>
              </a:rPr>
              <a:t>Unit 5</a:t>
            </a:r>
          </a:p>
        </p:txBody>
      </p:sp>
      <p:sp>
        <p:nvSpPr>
          <p:cNvPr id="18443" name="WordArt 8"/>
          <p:cNvSpPr>
            <a:spLocks noChangeArrowheads="1" noChangeShapeType="1" noTextEdit="1"/>
          </p:cNvSpPr>
          <p:nvPr/>
        </p:nvSpPr>
        <p:spPr bwMode="auto">
          <a:xfrm>
            <a:off x="762000" y="2074863"/>
            <a:ext cx="2895600" cy="3429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FF"/>
                </a:solidFill>
                <a:latin typeface="Arial Black"/>
              </a:rPr>
              <a:t>Lesson 1 :</a:t>
            </a:r>
          </a:p>
        </p:txBody>
      </p:sp>
      <p:sp>
        <p:nvSpPr>
          <p:cNvPr id="18" name="Rectangle 17"/>
          <p:cNvSpPr/>
          <p:nvPr/>
        </p:nvSpPr>
        <p:spPr>
          <a:xfrm>
            <a:off x="3225374" y="1834990"/>
            <a:ext cx="5901513" cy="830997"/>
          </a:xfrm>
          <a:prstGeom prst="rect">
            <a:avLst/>
          </a:prstGeom>
          <a:noFill/>
        </p:spPr>
        <p:txBody>
          <a:bodyPr>
            <a:spAutoFit/>
          </a:bodyPr>
          <a:lstStyle/>
          <a:p>
            <a:pPr algn="ctr" fontAlgn="auto">
              <a:spcBef>
                <a:spcPts val="0"/>
              </a:spcBef>
              <a:spcAft>
                <a:spcPts val="0"/>
              </a:spcAft>
              <a:defRPr/>
            </a:pPr>
            <a:r>
              <a:rPr lang="en-US" sz="4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mn-lt"/>
                <a:cs typeface="Arial" charset="0"/>
              </a:rPr>
              <a:t>GETTING STARTED</a:t>
            </a:r>
            <a:endParaRPr lang="en-US" sz="4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mn-lt"/>
              <a:cs typeface="+mn-cs"/>
            </a:endParaRPr>
          </a:p>
        </p:txBody>
      </p:sp>
      <p:sp>
        <p:nvSpPr>
          <p:cNvPr id="2" name="Rectangle 1"/>
          <p:cNvSpPr/>
          <p:nvPr/>
        </p:nvSpPr>
        <p:spPr>
          <a:xfrm>
            <a:off x="2389184" y="2872084"/>
            <a:ext cx="5449313" cy="461665"/>
          </a:xfrm>
          <a:prstGeom prst="rect">
            <a:avLst/>
          </a:prstGeom>
        </p:spPr>
        <p:txBody>
          <a:bodyPr wrap="none">
            <a:spAutoFit/>
          </a:bodyPr>
          <a:lstStyle/>
          <a:p>
            <a:pPr algn="ctr" fontAlgn="auto">
              <a:spcBef>
                <a:spcPts val="0"/>
              </a:spcBef>
              <a:spcAft>
                <a:spcPts val="0"/>
              </a:spcAft>
              <a:defRPr/>
            </a:pPr>
            <a:r>
              <a:rPr lang="en-US" sz="2400" b="1" cap="all">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WHICH FESTIVALS SHOULD I SEE?</a:t>
            </a:r>
            <a:endParaRPr lang="en-US" sz="24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5" name="Rectangle 14"/>
          <p:cNvSpPr/>
          <p:nvPr/>
        </p:nvSpPr>
        <p:spPr>
          <a:xfrm>
            <a:off x="1357430" y="943403"/>
            <a:ext cx="7402540" cy="646331"/>
          </a:xfrm>
          <a:prstGeom prst="rect">
            <a:avLst/>
          </a:prstGeom>
          <a:solidFill>
            <a:srgbClr val="00B0F0"/>
          </a:solidFill>
          <a:ln>
            <a:solidFill>
              <a:schemeClr val="accent1"/>
            </a:solidFill>
          </a:ln>
        </p:spPr>
        <p:txBody>
          <a:bodyPr>
            <a:spAutoFit/>
          </a:bodyPr>
          <a:lstStyle/>
          <a:p>
            <a:pPr algn="ctr">
              <a:defRPr/>
            </a:pPr>
            <a:r>
              <a:rPr lang="en-US" sz="3600"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rPr>
              <a:t>FESTIVALS IN VIET NAM</a:t>
            </a:r>
            <a:endParaRPr lang="en-US" sz="3600"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495300" y="3756025"/>
            <a:ext cx="40862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400">
                <a:solidFill>
                  <a:srgbClr val="FF0000"/>
                </a:solidFill>
              </a:rPr>
              <a:t>royal court music (n):</a:t>
            </a:r>
            <a:r>
              <a:rPr lang="en-US" sz="2400">
                <a:solidFill>
                  <a:srgbClr val="FF0000"/>
                </a:solidFill>
              </a:rPr>
              <a:t> </a:t>
            </a:r>
          </a:p>
          <a:p>
            <a:pPr eaLnBrk="1" hangingPunct="1">
              <a:spcBef>
                <a:spcPct val="50000"/>
              </a:spcBef>
            </a:pPr>
            <a:r>
              <a:rPr lang="en-US" sz="2400">
                <a:solidFill>
                  <a:srgbClr val="0000FF"/>
                </a:solidFill>
              </a:rPr>
              <a:t>/ˌrɔɪəl kɔːt/ </a:t>
            </a:r>
            <a:r>
              <a:rPr lang="en-US" altLang="en-US" sz="2400">
                <a:solidFill>
                  <a:srgbClr val="0000FF"/>
                </a:solidFill>
              </a:rPr>
              <a:t> </a:t>
            </a:r>
          </a:p>
        </p:txBody>
      </p:sp>
      <p:sp>
        <p:nvSpPr>
          <p:cNvPr id="6" name="TextBox 5"/>
          <p:cNvSpPr txBox="1">
            <a:spLocks noChangeArrowheads="1"/>
          </p:cNvSpPr>
          <p:nvPr/>
        </p:nvSpPr>
        <p:spPr bwMode="auto">
          <a:xfrm>
            <a:off x="4732338" y="3802063"/>
            <a:ext cx="3541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t>nhã nhạc cung đình Huế</a:t>
            </a:r>
          </a:p>
        </p:txBody>
      </p:sp>
      <p:sp>
        <p:nvSpPr>
          <p:cNvPr id="7" name="Text Box 7"/>
          <p:cNvSpPr txBox="1">
            <a:spLocks noChangeArrowheads="1"/>
          </p:cNvSpPr>
          <p:nvPr/>
        </p:nvSpPr>
        <p:spPr bwMode="auto">
          <a:xfrm>
            <a:off x="392113" y="757238"/>
            <a:ext cx="3951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400">
                <a:solidFill>
                  <a:srgbClr val="FF0000"/>
                </a:solidFill>
              </a:rPr>
              <a:t>reunion  (n) </a:t>
            </a:r>
            <a:r>
              <a:rPr lang="en-US" altLang="en-US" sz="2400">
                <a:solidFill>
                  <a:srgbClr val="0000FF"/>
                </a:solidFill>
              </a:rPr>
              <a:t>:</a:t>
            </a:r>
            <a:r>
              <a:rPr lang="en-US" sz="2400">
                <a:solidFill>
                  <a:srgbClr val="0000FF"/>
                </a:solidFill>
              </a:rPr>
              <a:t>/ˌriːˈjuːniən/</a:t>
            </a:r>
            <a:endParaRPr lang="en-US" altLang="en-US" sz="2400">
              <a:solidFill>
                <a:srgbClr val="0000FF"/>
              </a:solidFill>
            </a:endParaRPr>
          </a:p>
        </p:txBody>
      </p:sp>
      <p:pic>
        <p:nvPicPr>
          <p:cNvPr id="38915" name="Picture 3" descr="D:\koreas-reunion-153481687445218352269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3305" y="412750"/>
            <a:ext cx="422433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883150" y="757238"/>
            <a:ext cx="1743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t>sự đoàn tụ </a:t>
            </a:r>
          </a:p>
        </p:txBody>
      </p:sp>
      <p:pic>
        <p:nvPicPr>
          <p:cNvPr id="38916" name="Picture 4" descr="D:\le họi hóa tra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5506" y="258488"/>
            <a:ext cx="6221127" cy="412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412750" y="1277938"/>
            <a:ext cx="3235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solidFill>
                  <a:srgbClr val="FF0000"/>
                </a:solidFill>
              </a:rPr>
              <a:t>carnival ( n) </a:t>
            </a:r>
            <a:r>
              <a:rPr lang="en-US" sz="2400">
                <a:solidFill>
                  <a:srgbClr val="0000FF"/>
                </a:solidFill>
              </a:rPr>
              <a:t>/ˈkɑːnɪvl/ </a:t>
            </a:r>
            <a:r>
              <a:rPr lang="en-US" altLang="en-US" sz="2400">
                <a:solidFill>
                  <a:srgbClr val="FF0000"/>
                </a:solidFill>
              </a:rPr>
              <a:t>:</a:t>
            </a:r>
          </a:p>
        </p:txBody>
      </p:sp>
      <p:sp>
        <p:nvSpPr>
          <p:cNvPr id="19465" name="TextBox 11"/>
          <p:cNvSpPr txBox="1">
            <a:spLocks noChangeArrowheads="1"/>
          </p:cNvSpPr>
          <p:nvPr/>
        </p:nvSpPr>
        <p:spPr bwMode="auto">
          <a:xfrm>
            <a:off x="5429250" y="1962150"/>
            <a:ext cx="249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 </a:t>
            </a:r>
          </a:p>
        </p:txBody>
      </p:sp>
      <p:sp>
        <p:nvSpPr>
          <p:cNvPr id="13" name="TextBox 12"/>
          <p:cNvSpPr txBox="1">
            <a:spLocks noChangeArrowheads="1"/>
          </p:cNvSpPr>
          <p:nvPr/>
        </p:nvSpPr>
        <p:spPr bwMode="auto">
          <a:xfrm>
            <a:off x="4933950" y="1236663"/>
            <a:ext cx="2309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t>lễ hội hóa trang</a:t>
            </a:r>
          </a:p>
        </p:txBody>
      </p:sp>
      <p:sp>
        <p:nvSpPr>
          <p:cNvPr id="14" name="TextBox 13"/>
          <p:cNvSpPr txBox="1">
            <a:spLocks noChangeArrowheads="1"/>
          </p:cNvSpPr>
          <p:nvPr/>
        </p:nvSpPr>
        <p:spPr bwMode="auto">
          <a:xfrm>
            <a:off x="401638" y="1897611"/>
            <a:ext cx="3590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solidFill>
                  <a:srgbClr val="FF0000"/>
                </a:solidFill>
              </a:rPr>
              <a:t>procession (n): </a:t>
            </a:r>
            <a:r>
              <a:rPr lang="en-US" sz="2400">
                <a:solidFill>
                  <a:srgbClr val="0000FF"/>
                </a:solidFill>
              </a:rPr>
              <a:t>/prəˈseʃn/</a:t>
            </a:r>
            <a:endParaRPr lang="en-US" altLang="en-US" sz="2400">
              <a:solidFill>
                <a:srgbClr val="0000FF"/>
              </a:solidFill>
            </a:endParaRPr>
          </a:p>
        </p:txBody>
      </p:sp>
      <p:sp>
        <p:nvSpPr>
          <p:cNvPr id="15" name="TextBox 14"/>
          <p:cNvSpPr txBox="1">
            <a:spLocks noChangeArrowheads="1"/>
          </p:cNvSpPr>
          <p:nvPr/>
        </p:nvSpPr>
        <p:spPr bwMode="auto">
          <a:xfrm>
            <a:off x="4861184" y="1847604"/>
            <a:ext cx="3040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t>đám rước,diễu hành </a:t>
            </a:r>
          </a:p>
        </p:txBody>
      </p:sp>
      <p:pic>
        <p:nvPicPr>
          <p:cNvPr id="38918" name="Picture 6" descr="D:\nha gio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2800" y="146504"/>
            <a:ext cx="6114322" cy="452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401638" y="2535238"/>
            <a:ext cx="4300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solidFill>
                  <a:srgbClr val="FF0000"/>
                </a:solidFill>
              </a:rPr>
              <a:t>anniversary (n):</a:t>
            </a:r>
            <a:r>
              <a:rPr lang="en-US" sz="2400">
                <a:solidFill>
                  <a:srgbClr val="FF0000"/>
                </a:solidFill>
              </a:rPr>
              <a:t> </a:t>
            </a:r>
            <a:r>
              <a:rPr lang="en-US" sz="2400">
                <a:solidFill>
                  <a:srgbClr val="0000FF"/>
                </a:solidFill>
              </a:rPr>
              <a:t>/ˌænɪˈvɜːsəri/</a:t>
            </a:r>
            <a:r>
              <a:rPr lang="en-US" altLang="en-US" sz="2400">
                <a:solidFill>
                  <a:srgbClr val="0000FF"/>
                </a:solidFill>
              </a:rPr>
              <a:t> </a:t>
            </a:r>
          </a:p>
        </p:txBody>
      </p:sp>
      <p:sp>
        <p:nvSpPr>
          <p:cNvPr id="19" name="TextBox 18"/>
          <p:cNvSpPr txBox="1">
            <a:spLocks noChangeArrowheads="1"/>
          </p:cNvSpPr>
          <p:nvPr/>
        </p:nvSpPr>
        <p:spPr bwMode="auto">
          <a:xfrm>
            <a:off x="4892675" y="2516725"/>
            <a:ext cx="1571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t>lễ kỉ niệm </a:t>
            </a:r>
          </a:p>
        </p:txBody>
      </p:sp>
      <p:sp>
        <p:nvSpPr>
          <p:cNvPr id="19472" name="TextBox 19"/>
          <p:cNvSpPr txBox="1">
            <a:spLocks noChangeArrowheads="1"/>
          </p:cNvSpPr>
          <p:nvPr/>
        </p:nvSpPr>
        <p:spPr bwMode="auto">
          <a:xfrm>
            <a:off x="315913" y="209550"/>
            <a:ext cx="22595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a:solidFill>
                  <a:srgbClr val="C00000"/>
                </a:solidFill>
                <a:latin typeface="Times New Roman" pitchFamily="18" charset="0"/>
                <a:cs typeface="Times New Roman" pitchFamily="18" charset="0"/>
              </a:rPr>
              <a:t>I. Vocabulary</a:t>
            </a:r>
          </a:p>
        </p:txBody>
      </p:sp>
      <p:sp>
        <p:nvSpPr>
          <p:cNvPr id="21" name="TextBox 20"/>
          <p:cNvSpPr txBox="1">
            <a:spLocks noChangeArrowheads="1"/>
          </p:cNvSpPr>
          <p:nvPr/>
        </p:nvSpPr>
        <p:spPr bwMode="auto">
          <a:xfrm>
            <a:off x="492125" y="3208338"/>
            <a:ext cx="3351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solidFill>
                  <a:srgbClr val="FF0000"/>
                </a:solidFill>
              </a:rPr>
              <a:t>oriental (adj</a:t>
            </a:r>
            <a:r>
              <a:rPr lang="en-US" altLang="en-US" sz="2400">
                <a:solidFill>
                  <a:srgbClr val="0000FF"/>
                </a:solidFill>
              </a:rPr>
              <a:t>):</a:t>
            </a:r>
            <a:r>
              <a:rPr lang="en-US" sz="2400">
                <a:solidFill>
                  <a:srgbClr val="0000FF"/>
                </a:solidFill>
              </a:rPr>
              <a:t>/ˌɔːriˈentl/</a:t>
            </a:r>
            <a:r>
              <a:rPr lang="en-US" altLang="en-US" sz="2400">
                <a:solidFill>
                  <a:srgbClr val="0000FF"/>
                </a:solidFill>
              </a:rPr>
              <a:t> </a:t>
            </a:r>
          </a:p>
        </p:txBody>
      </p:sp>
      <p:sp>
        <p:nvSpPr>
          <p:cNvPr id="22" name="TextBox 21"/>
          <p:cNvSpPr txBox="1">
            <a:spLocks noChangeArrowheads="1"/>
          </p:cNvSpPr>
          <p:nvPr/>
        </p:nvSpPr>
        <p:spPr bwMode="auto">
          <a:xfrm>
            <a:off x="4640927" y="3169756"/>
            <a:ext cx="297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t>thuộc phương đông </a:t>
            </a:r>
          </a:p>
        </p:txBody>
      </p:sp>
      <p:pic>
        <p:nvPicPr>
          <p:cNvPr id="24" name="Nhã Nhạc Cung Đình Huế 2014 - Video 1 (online-video-cutter.com).mp4">
            <a:hlinkClick r:id="" action="ppaction://media"/>
          </p:cNvPr>
          <p:cNvPicPr>
            <a:picLocks noRot="1" noChangeAspect="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2705112" y="202953"/>
            <a:ext cx="6206766"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24" descr="D:\7_XZK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8416" y="472797"/>
            <a:ext cx="5908706" cy="314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linds(horizontal)">
                                      <p:cBhvr>
                                        <p:cTn id="7" dur="500"/>
                                        <p:tgtEl>
                                          <p:spTgt spid="389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nodeType="clickEffect">
                                  <p:stCondLst>
                                    <p:cond delay="0"/>
                                  </p:stCondLst>
                                  <p:childTnLst>
                                    <p:animEffect transition="out" filter="blinds(horizontal)">
                                      <p:cBhvr>
                                        <p:cTn id="16" dur="500"/>
                                        <p:tgtEl>
                                          <p:spTgt spid="38915"/>
                                        </p:tgtEl>
                                      </p:cBhvr>
                                    </p:animEffect>
                                    <p:set>
                                      <p:cBhvr>
                                        <p:cTn id="17" dur="1" fill="hold">
                                          <p:stCondLst>
                                            <p:cond delay="499"/>
                                          </p:stCondLst>
                                        </p:cTn>
                                        <p:tgtEl>
                                          <p:spTgt spid="3891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8916"/>
                                        </p:tgtEl>
                                        <p:attrNameLst>
                                          <p:attrName>style.visibility</p:attrName>
                                        </p:attrNameLst>
                                      </p:cBhvr>
                                      <p:to>
                                        <p:strVal val="visible"/>
                                      </p:to>
                                    </p:set>
                                    <p:animEffect transition="in" filter="blinds(horizontal)">
                                      <p:cBhvr>
                                        <p:cTn id="27" dur="500"/>
                                        <p:tgtEl>
                                          <p:spTgt spid="389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nodeType="clickEffect">
                                  <p:stCondLst>
                                    <p:cond delay="0"/>
                                  </p:stCondLst>
                                  <p:childTnLst>
                                    <p:animEffect transition="out" filter="blinds(horizontal)">
                                      <p:cBhvr>
                                        <p:cTn id="36" dur="500"/>
                                        <p:tgtEl>
                                          <p:spTgt spid="38916"/>
                                        </p:tgtEl>
                                      </p:cBhvr>
                                    </p:animEffect>
                                    <p:set>
                                      <p:cBhvr>
                                        <p:cTn id="37" dur="1" fill="hold">
                                          <p:stCondLst>
                                            <p:cond delay="499"/>
                                          </p:stCondLst>
                                        </p:cTn>
                                        <p:tgtEl>
                                          <p:spTgt spid="38916"/>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6168"/>
                                        </p:tgtEl>
                                        <p:attrNameLst>
                                          <p:attrName>style.visibility</p:attrName>
                                        </p:attrNameLst>
                                      </p:cBhvr>
                                      <p:to>
                                        <p:strVal val="visible"/>
                                      </p:to>
                                    </p:set>
                                    <p:animEffect transition="in" filter="blinds(horizontal)">
                                      <p:cBhvr>
                                        <p:cTn id="47" dur="500"/>
                                        <p:tgtEl>
                                          <p:spTgt spid="616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xit" presetSubtype="10" fill="hold" nodeType="clickEffect">
                                  <p:stCondLst>
                                    <p:cond delay="0"/>
                                  </p:stCondLst>
                                  <p:childTnLst>
                                    <p:animEffect transition="out" filter="blinds(horizontal)">
                                      <p:cBhvr>
                                        <p:cTn id="56" dur="500"/>
                                        <p:tgtEl>
                                          <p:spTgt spid="6168"/>
                                        </p:tgtEl>
                                      </p:cBhvr>
                                    </p:animEffect>
                                    <p:set>
                                      <p:cBhvr>
                                        <p:cTn id="57" dur="1" fill="hold">
                                          <p:stCondLst>
                                            <p:cond delay="499"/>
                                          </p:stCondLst>
                                        </p:cTn>
                                        <p:tgtEl>
                                          <p:spTgt spid="6168"/>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linds(horizont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8918"/>
                                        </p:tgtEl>
                                        <p:attrNameLst>
                                          <p:attrName>style.visibility</p:attrName>
                                        </p:attrNameLst>
                                      </p:cBhvr>
                                      <p:to>
                                        <p:strVal val="visible"/>
                                      </p:to>
                                    </p:set>
                                    <p:animEffect transition="in" filter="blinds(horizontal)">
                                      <p:cBhvr>
                                        <p:cTn id="67" dur="500"/>
                                        <p:tgtEl>
                                          <p:spTgt spid="3891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linds(horizontal)">
                                      <p:cBhvr>
                                        <p:cTn id="72" dur="500"/>
                                        <p:tgtEl>
                                          <p:spTgt spid="1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xit" presetSubtype="10" fill="hold" nodeType="clickEffect">
                                  <p:stCondLst>
                                    <p:cond delay="0"/>
                                  </p:stCondLst>
                                  <p:childTnLst>
                                    <p:animEffect transition="out" filter="blinds(horizontal)">
                                      <p:cBhvr>
                                        <p:cTn id="76" dur="500"/>
                                        <p:tgtEl>
                                          <p:spTgt spid="38918"/>
                                        </p:tgtEl>
                                      </p:cBhvr>
                                    </p:animEffect>
                                    <p:set>
                                      <p:cBhvr>
                                        <p:cTn id="77" dur="1" fill="hold">
                                          <p:stCondLst>
                                            <p:cond delay="499"/>
                                          </p:stCondLst>
                                        </p:cTn>
                                        <p:tgtEl>
                                          <p:spTgt spid="38918"/>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blinds(horizontal)">
                                      <p:cBhvr>
                                        <p:cTn id="82" dur="500"/>
                                        <p:tgtEl>
                                          <p:spTgt spid="19"/>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blinds(horizontal)">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blinds(horizontal)">
                                      <p:cBhvr>
                                        <p:cTn id="92" dur="500"/>
                                        <p:tgtEl>
                                          <p:spTgt spid="21"/>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blinds(horizontal)">
                                      <p:cBhvr>
                                        <p:cTn id="97" dur="500"/>
                                        <p:tgtEl>
                                          <p:spTgt spid="24"/>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
                                        </p:tgtEl>
                                        <p:attrNameLst>
                                          <p:attrName>style.visibility</p:attrName>
                                        </p:attrNameLst>
                                      </p:cBhvr>
                                      <p:to>
                                        <p:strVal val="visible"/>
                                      </p:to>
                                    </p:set>
                                    <p:animEffect transition="in" filter="blinds(horizontal)">
                                      <p:cBhvr>
                                        <p:cTn id="102" dur="500"/>
                                        <p:tgtEl>
                                          <p:spTgt spid="3"/>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xit" presetSubtype="10" fill="hold" nodeType="clickEffect">
                                  <p:stCondLst>
                                    <p:cond delay="0"/>
                                  </p:stCondLst>
                                  <p:childTnLst>
                                    <p:animEffect transition="out" filter="blinds(horizontal)">
                                      <p:cBhvr>
                                        <p:cTn id="106" dur="500"/>
                                        <p:tgtEl>
                                          <p:spTgt spid="24"/>
                                        </p:tgtEl>
                                      </p:cBhvr>
                                    </p:animEffect>
                                    <p:set>
                                      <p:cBhvr>
                                        <p:cTn id="107" dur="1" fill="hold">
                                          <p:stCondLst>
                                            <p:cond delay="499"/>
                                          </p:stCondLst>
                                        </p:cTn>
                                        <p:tgtEl>
                                          <p:spTgt spid="24"/>
                                        </p:tgtEl>
                                        <p:attrNameLst>
                                          <p:attrName>style.visibility</p:attrName>
                                        </p:attrNameLst>
                                      </p:cBhvr>
                                      <p:to>
                                        <p:strVal val="hidden"/>
                                      </p:to>
                                    </p:set>
                                    <p:cmd type="call" cmd="stop">
                                      <p:cBhvr>
                                        <p:cTn id="108" dur="1">
                                          <p:stCondLst>
                                            <p:cond delay="499"/>
                                          </p:stCondLst>
                                        </p:cTn>
                                        <p:tgtEl>
                                          <p:spTgt spid="24"/>
                                        </p:tgtEl>
                                      </p:cBhvr>
                                    </p:cmd>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6"/>
                                        </p:tgtEl>
                                        <p:attrNameLst>
                                          <p:attrName>style.visibility</p:attrName>
                                        </p:attrNameLst>
                                      </p:cBhvr>
                                      <p:to>
                                        <p:strVal val="visible"/>
                                      </p:to>
                                    </p:set>
                                    <p:animEffect transition="in" filter="fade">
                                      <p:cBhvr>
                                        <p:cTn id="113" dur="1000"/>
                                        <p:tgtEl>
                                          <p:spTgt spid="6"/>
                                        </p:tgtEl>
                                      </p:cBhvr>
                                    </p:animEffect>
                                    <p:anim calcmode="lin" valueType="num">
                                      <p:cBhvr>
                                        <p:cTn id="114" dur="1000" fill="hold"/>
                                        <p:tgtEl>
                                          <p:spTgt spid="6"/>
                                        </p:tgtEl>
                                        <p:attrNameLst>
                                          <p:attrName>ppt_x</p:attrName>
                                        </p:attrNameLst>
                                      </p:cBhvr>
                                      <p:tavLst>
                                        <p:tav tm="0">
                                          <p:val>
                                            <p:strVal val="#ppt_x"/>
                                          </p:val>
                                        </p:tav>
                                        <p:tav tm="100000">
                                          <p:val>
                                            <p:strVal val="#ppt_x"/>
                                          </p:val>
                                        </p:tav>
                                      </p:tavLst>
                                    </p:anim>
                                    <p:anim calcmode="lin" valueType="num">
                                      <p:cBhvr>
                                        <p:cTn id="1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16" fill="hold" display="0">
                  <p:stCondLst>
                    <p:cond delay="indefinite"/>
                  </p:stCondLst>
                  <p:endCondLst>
                    <p:cond evt="onNext" delay="0">
                      <p:tgtEl>
                        <p:sldTgt/>
                      </p:tgtEl>
                    </p:cond>
                    <p:cond evt="onPrev" delay="0">
                      <p:tgtEl>
                        <p:sldTgt/>
                      </p:tgtEl>
                    </p:cond>
                  </p:endCondLst>
                </p:cTn>
                <p:tgtEl>
                  <p:spTgt spid="24"/>
                </p:tgtEl>
              </p:cMediaNode>
            </p:video>
          </p:childTnLst>
        </p:cTn>
      </p:par>
    </p:tnLst>
    <p:bldLst>
      <p:bldP spid="3" grpId="0"/>
      <p:bldP spid="6" grpId="0"/>
      <p:bldP spid="7" grpId="0"/>
      <p:bldP spid="9" grpId="0"/>
      <p:bldP spid="11" grpId="0"/>
      <p:bldP spid="13" grpId="0"/>
      <p:bldP spid="14" grpId="0"/>
      <p:bldP spid="15" grpId="0"/>
      <p:bldP spid="18" grpId="0"/>
      <p:bldP spid="19"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494956" y="3893482"/>
            <a:ext cx="4086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400">
                <a:solidFill>
                  <a:srgbClr val="FF0000"/>
                </a:solidFill>
              </a:rPr>
              <a:t>royal court music: (n)</a:t>
            </a:r>
            <a:r>
              <a:rPr lang="en-US" sz="2400">
                <a:solidFill>
                  <a:srgbClr val="FF0000"/>
                </a:solidFill>
              </a:rPr>
              <a:t> </a:t>
            </a:r>
          </a:p>
        </p:txBody>
      </p:sp>
      <p:sp>
        <p:nvSpPr>
          <p:cNvPr id="6" name="TextBox 5"/>
          <p:cNvSpPr txBox="1">
            <a:spLocks noChangeArrowheads="1"/>
          </p:cNvSpPr>
          <p:nvPr/>
        </p:nvSpPr>
        <p:spPr bwMode="auto">
          <a:xfrm>
            <a:off x="5098775" y="2511128"/>
            <a:ext cx="3541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t>nhã nhạc cung đình Huế</a:t>
            </a:r>
          </a:p>
        </p:txBody>
      </p:sp>
      <p:sp>
        <p:nvSpPr>
          <p:cNvPr id="7" name="Text Box 7"/>
          <p:cNvSpPr txBox="1">
            <a:spLocks noChangeArrowheads="1"/>
          </p:cNvSpPr>
          <p:nvPr/>
        </p:nvSpPr>
        <p:spPr bwMode="auto">
          <a:xfrm>
            <a:off x="494956" y="732770"/>
            <a:ext cx="3951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400">
                <a:solidFill>
                  <a:srgbClr val="FF0000"/>
                </a:solidFill>
              </a:rPr>
              <a:t>reunion:  (n) </a:t>
            </a:r>
            <a:r>
              <a:rPr lang="en-US" altLang="en-US" sz="2400">
                <a:solidFill>
                  <a:srgbClr val="0000FF"/>
                </a:solidFill>
              </a:rPr>
              <a:t>:</a:t>
            </a:r>
          </a:p>
        </p:txBody>
      </p:sp>
      <p:sp>
        <p:nvSpPr>
          <p:cNvPr id="11" name="TextBox 10"/>
          <p:cNvSpPr txBox="1">
            <a:spLocks noChangeArrowheads="1"/>
          </p:cNvSpPr>
          <p:nvPr/>
        </p:nvSpPr>
        <p:spPr bwMode="auto">
          <a:xfrm>
            <a:off x="515593" y="1253470"/>
            <a:ext cx="1963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solidFill>
                  <a:srgbClr val="FF0000"/>
                </a:solidFill>
              </a:rPr>
              <a:t>carnival: ( n) </a:t>
            </a:r>
          </a:p>
        </p:txBody>
      </p:sp>
      <p:sp>
        <p:nvSpPr>
          <p:cNvPr id="19465" name="TextBox 11"/>
          <p:cNvSpPr txBox="1">
            <a:spLocks noChangeArrowheads="1"/>
          </p:cNvSpPr>
          <p:nvPr/>
        </p:nvSpPr>
        <p:spPr bwMode="auto">
          <a:xfrm>
            <a:off x="5429250" y="1962150"/>
            <a:ext cx="249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 </a:t>
            </a:r>
          </a:p>
        </p:txBody>
      </p:sp>
      <p:sp>
        <p:nvSpPr>
          <p:cNvPr id="13" name="TextBox 12"/>
          <p:cNvSpPr txBox="1">
            <a:spLocks noChangeArrowheads="1"/>
          </p:cNvSpPr>
          <p:nvPr/>
        </p:nvSpPr>
        <p:spPr bwMode="auto">
          <a:xfrm>
            <a:off x="5065256" y="1284928"/>
            <a:ext cx="2309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t>lễ hội hóa trang</a:t>
            </a:r>
          </a:p>
        </p:txBody>
      </p:sp>
      <p:sp>
        <p:nvSpPr>
          <p:cNvPr id="14" name="TextBox 13"/>
          <p:cNvSpPr txBox="1">
            <a:spLocks noChangeArrowheads="1"/>
          </p:cNvSpPr>
          <p:nvPr/>
        </p:nvSpPr>
        <p:spPr bwMode="auto">
          <a:xfrm>
            <a:off x="504481" y="1873143"/>
            <a:ext cx="23070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solidFill>
                  <a:srgbClr val="FF0000"/>
                </a:solidFill>
              </a:rPr>
              <a:t>procession: (n)</a:t>
            </a:r>
            <a:endParaRPr lang="en-US" altLang="en-US" sz="2400">
              <a:solidFill>
                <a:srgbClr val="0000FF"/>
              </a:solidFill>
            </a:endParaRPr>
          </a:p>
        </p:txBody>
      </p:sp>
      <p:sp>
        <p:nvSpPr>
          <p:cNvPr id="15" name="TextBox 14"/>
          <p:cNvSpPr txBox="1">
            <a:spLocks noChangeArrowheads="1"/>
          </p:cNvSpPr>
          <p:nvPr/>
        </p:nvSpPr>
        <p:spPr bwMode="auto">
          <a:xfrm>
            <a:off x="5048464" y="704619"/>
            <a:ext cx="3040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t>đám rước,diễu hành </a:t>
            </a:r>
          </a:p>
        </p:txBody>
      </p:sp>
      <p:sp>
        <p:nvSpPr>
          <p:cNvPr id="18" name="TextBox 17"/>
          <p:cNvSpPr txBox="1">
            <a:spLocks noChangeArrowheads="1"/>
          </p:cNvSpPr>
          <p:nvPr/>
        </p:nvSpPr>
        <p:spPr bwMode="auto">
          <a:xfrm>
            <a:off x="504481" y="2510770"/>
            <a:ext cx="24096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solidFill>
                  <a:srgbClr val="FF0000"/>
                </a:solidFill>
              </a:rPr>
              <a:t>anniversary: (n)</a:t>
            </a:r>
            <a:endParaRPr lang="en-US" altLang="en-US" sz="2400">
              <a:solidFill>
                <a:srgbClr val="0000FF"/>
              </a:solidFill>
            </a:endParaRPr>
          </a:p>
        </p:txBody>
      </p:sp>
      <p:sp>
        <p:nvSpPr>
          <p:cNvPr id="19" name="TextBox 18"/>
          <p:cNvSpPr txBox="1">
            <a:spLocks noChangeArrowheads="1"/>
          </p:cNvSpPr>
          <p:nvPr/>
        </p:nvSpPr>
        <p:spPr bwMode="auto">
          <a:xfrm>
            <a:off x="5098775" y="3880845"/>
            <a:ext cx="1571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t>lễ kỉ niệm </a:t>
            </a:r>
          </a:p>
        </p:txBody>
      </p:sp>
      <p:sp>
        <p:nvSpPr>
          <p:cNvPr id="19472" name="TextBox 19"/>
          <p:cNvSpPr txBox="1">
            <a:spLocks noChangeArrowheads="1"/>
          </p:cNvSpPr>
          <p:nvPr/>
        </p:nvSpPr>
        <p:spPr bwMode="auto">
          <a:xfrm>
            <a:off x="315913" y="209550"/>
            <a:ext cx="22595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a:solidFill>
                  <a:srgbClr val="C00000"/>
                </a:solidFill>
                <a:latin typeface="Times New Roman" pitchFamily="18" charset="0"/>
                <a:cs typeface="Times New Roman" pitchFamily="18" charset="0"/>
              </a:rPr>
              <a:t>I. Vocabulary</a:t>
            </a:r>
          </a:p>
        </p:txBody>
      </p:sp>
      <p:sp>
        <p:nvSpPr>
          <p:cNvPr id="21" name="TextBox 20"/>
          <p:cNvSpPr txBox="1">
            <a:spLocks noChangeArrowheads="1"/>
          </p:cNvSpPr>
          <p:nvPr/>
        </p:nvSpPr>
        <p:spPr bwMode="auto">
          <a:xfrm>
            <a:off x="471086" y="3183869"/>
            <a:ext cx="1742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solidFill>
                  <a:srgbClr val="FF0000"/>
                </a:solidFill>
              </a:rPr>
              <a:t>oriental: (a)</a:t>
            </a:r>
          </a:p>
        </p:txBody>
      </p:sp>
      <p:sp>
        <p:nvSpPr>
          <p:cNvPr id="22" name="TextBox 21"/>
          <p:cNvSpPr txBox="1">
            <a:spLocks noChangeArrowheads="1"/>
          </p:cNvSpPr>
          <p:nvPr/>
        </p:nvSpPr>
        <p:spPr bwMode="auto">
          <a:xfrm>
            <a:off x="5126556" y="1858904"/>
            <a:ext cx="297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t>thuộc phương đông </a:t>
            </a:r>
          </a:p>
        </p:txBody>
      </p:sp>
      <p:sp>
        <p:nvSpPr>
          <p:cNvPr id="23" name="TextBox 22">
            <a:extLst>
              <a:ext uri="{FF2B5EF4-FFF2-40B4-BE49-F238E27FC236}">
                <a16:creationId xmlns:a16="http://schemas.microsoft.com/office/drawing/2014/main" id="{B217632C-2582-4C7C-B5FF-843612CDBD21}"/>
              </a:ext>
            </a:extLst>
          </p:cNvPr>
          <p:cNvSpPr txBox="1">
            <a:spLocks noChangeArrowheads="1"/>
          </p:cNvSpPr>
          <p:nvPr/>
        </p:nvSpPr>
        <p:spPr bwMode="auto">
          <a:xfrm>
            <a:off x="5126556" y="3152180"/>
            <a:ext cx="1743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t>sự đoàn tụ </a:t>
            </a:r>
          </a:p>
        </p:txBody>
      </p:sp>
      <p:cxnSp>
        <p:nvCxnSpPr>
          <p:cNvPr id="4" name="Straight Arrow Connector 3">
            <a:extLst>
              <a:ext uri="{FF2B5EF4-FFF2-40B4-BE49-F238E27FC236}">
                <a16:creationId xmlns:a16="http://schemas.microsoft.com/office/drawing/2014/main" id="{DE8DBB07-487D-468A-B55C-787E31FF9A6B}"/>
              </a:ext>
            </a:extLst>
          </p:cNvPr>
          <p:cNvCxnSpPr>
            <a:cxnSpLocks/>
          </p:cNvCxnSpPr>
          <p:nvPr/>
        </p:nvCxnSpPr>
        <p:spPr>
          <a:xfrm>
            <a:off x="2585849" y="909973"/>
            <a:ext cx="2551050" cy="24116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2C2B98E-14DB-44B6-9E25-420DD6E612DC}"/>
              </a:ext>
            </a:extLst>
          </p:cNvPr>
          <p:cNvCxnSpPr>
            <a:cxnSpLocks/>
          </p:cNvCxnSpPr>
          <p:nvPr/>
        </p:nvCxnSpPr>
        <p:spPr>
          <a:xfrm flipV="1">
            <a:off x="2538045" y="1508407"/>
            <a:ext cx="2394610" cy="311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B70C42B-11D7-4D18-8FE9-92BA31F90D4E}"/>
              </a:ext>
            </a:extLst>
          </p:cNvPr>
          <p:cNvCxnSpPr>
            <a:cxnSpLocks/>
            <a:endCxn id="15" idx="1"/>
          </p:cNvCxnSpPr>
          <p:nvPr/>
        </p:nvCxnSpPr>
        <p:spPr>
          <a:xfrm flipV="1">
            <a:off x="2640720" y="935601"/>
            <a:ext cx="2407744" cy="12265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62A02C4-EF15-40F9-B230-2862709A7D9B}"/>
              </a:ext>
            </a:extLst>
          </p:cNvPr>
          <p:cNvCxnSpPr>
            <a:cxnSpLocks/>
            <a:endCxn id="19" idx="1"/>
          </p:cNvCxnSpPr>
          <p:nvPr/>
        </p:nvCxnSpPr>
        <p:spPr>
          <a:xfrm>
            <a:off x="2947472" y="2814750"/>
            <a:ext cx="2151303" cy="12970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4E4E6F9-1B08-418B-A159-D145BA7482D3}"/>
              </a:ext>
            </a:extLst>
          </p:cNvPr>
          <p:cNvCxnSpPr>
            <a:cxnSpLocks/>
          </p:cNvCxnSpPr>
          <p:nvPr/>
        </p:nvCxnSpPr>
        <p:spPr>
          <a:xfrm flipV="1">
            <a:off x="2774368" y="1997115"/>
            <a:ext cx="2274096" cy="14175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2C25B0E-8729-498D-8D54-CFED1840CE85}"/>
              </a:ext>
            </a:extLst>
          </p:cNvPr>
          <p:cNvCxnSpPr>
            <a:cxnSpLocks/>
            <a:endCxn id="6" idx="1"/>
          </p:cNvCxnSpPr>
          <p:nvPr/>
        </p:nvCxnSpPr>
        <p:spPr>
          <a:xfrm flipV="1">
            <a:off x="3606773" y="2742109"/>
            <a:ext cx="1492002" cy="14368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977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arn(inVertical)">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barn(inVertical)">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1862138"/>
            <a:ext cx="914400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8"/>
          <p:cNvSpPr txBox="1">
            <a:spLocks noChangeArrowheads="1"/>
          </p:cNvSpPr>
          <p:nvPr/>
        </p:nvSpPr>
        <p:spPr bwMode="auto">
          <a:xfrm>
            <a:off x="-11775" y="-18831"/>
            <a:ext cx="6610810" cy="584775"/>
          </a:xfrm>
          <a:prstGeom prst="rect">
            <a:avLst/>
          </a:prstGeom>
          <a:noFill/>
          <a:ln>
            <a:noFill/>
          </a:ln>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defRPr/>
            </a:pPr>
            <a:r>
              <a:rPr lang="en-US" sz="3200" b="1">
                <a:ln w="28575">
                  <a:solidFill>
                    <a:srgbClr val="FF0000"/>
                  </a:solidFill>
                </a:ln>
                <a:solidFill>
                  <a:srgbClr val="0000FF"/>
                </a:solidFill>
                <a:latin typeface="Arial" pitchFamily="34" charset="0"/>
              </a:rPr>
              <a:t>II. GETTING </a:t>
            </a:r>
            <a:r>
              <a:rPr lang="en-US" sz="3200" b="1" dirty="0">
                <a:ln w="28575">
                  <a:solidFill>
                    <a:srgbClr val="FF0000"/>
                  </a:solidFill>
                </a:ln>
                <a:solidFill>
                  <a:srgbClr val="0000FF"/>
                </a:solidFill>
                <a:latin typeface="Arial" pitchFamily="34" charset="0"/>
              </a:rPr>
              <a:t>STARTED</a:t>
            </a:r>
          </a:p>
        </p:txBody>
      </p:sp>
      <p:sp>
        <p:nvSpPr>
          <p:cNvPr id="2" name="Rectangle 1"/>
          <p:cNvSpPr>
            <a:spLocks noChangeArrowheads="1"/>
          </p:cNvSpPr>
          <p:nvPr/>
        </p:nvSpPr>
        <p:spPr bwMode="auto">
          <a:xfrm>
            <a:off x="3027363" y="3790950"/>
            <a:ext cx="1439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r>
              <a:rPr lang="en-US" sz="4000" b="1">
                <a:solidFill>
                  <a:srgbClr val="FF0000"/>
                </a:solidFill>
              </a:rPr>
              <a:t>Peter</a:t>
            </a:r>
            <a:endParaRPr lang="en-US" sz="4000">
              <a:solidFill>
                <a:srgbClr val="FF0000"/>
              </a:solidFill>
            </a:endParaRPr>
          </a:p>
        </p:txBody>
      </p:sp>
      <p:sp>
        <p:nvSpPr>
          <p:cNvPr id="9" name="Rectangle 8"/>
          <p:cNvSpPr/>
          <p:nvPr/>
        </p:nvSpPr>
        <p:spPr>
          <a:xfrm>
            <a:off x="5867400" y="3790950"/>
            <a:ext cx="1512888" cy="646113"/>
          </a:xfrm>
          <a:prstGeom prst="rect">
            <a:avLst/>
          </a:prstGeom>
        </p:spPr>
        <p:txBody>
          <a:bodyPr lIns="0" rIns="0">
            <a:spAutoFit/>
          </a:bodyPr>
          <a:lstStyle/>
          <a:p>
            <a:pPr>
              <a:defRPr/>
            </a:pPr>
            <a:r>
              <a:rPr lang="en-US" sz="3600" b="1" spc="-80" dirty="0">
                <a:solidFill>
                  <a:srgbClr val="0000FF"/>
                </a:solidFill>
              </a:rPr>
              <a:t>Duong</a:t>
            </a:r>
            <a:endParaRPr lang="en-US" sz="3600" spc="-80" dirty="0">
              <a:solidFill>
                <a:srgbClr val="0000FF"/>
              </a:solidFill>
              <a:latin typeface="Arial" charset="0"/>
              <a:cs typeface="Arial" charset="0"/>
            </a:endParaRPr>
          </a:p>
        </p:txBody>
      </p:sp>
      <p:sp>
        <p:nvSpPr>
          <p:cNvPr id="3" name="Rectangle 2"/>
          <p:cNvSpPr>
            <a:spLocks noChangeArrowheads="1"/>
          </p:cNvSpPr>
          <p:nvPr/>
        </p:nvSpPr>
        <p:spPr bwMode="auto">
          <a:xfrm>
            <a:off x="1244932" y="725451"/>
            <a:ext cx="5940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solidFill>
                  <a:srgbClr val="0000FF"/>
                </a:solidFill>
              </a:rPr>
              <a:t>Where are Duong and Peter?</a:t>
            </a:r>
          </a:p>
        </p:txBody>
      </p:sp>
      <p:sp>
        <p:nvSpPr>
          <p:cNvPr id="4" name="Rectangle 3"/>
          <p:cNvSpPr>
            <a:spLocks noChangeArrowheads="1"/>
          </p:cNvSpPr>
          <p:nvPr/>
        </p:nvSpPr>
        <p:spPr bwMode="auto">
          <a:xfrm>
            <a:off x="1211262" y="706437"/>
            <a:ext cx="5256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solidFill>
                  <a:srgbClr val="0000FF"/>
                </a:solidFill>
              </a:rPr>
              <a:t>What are they doing?</a:t>
            </a:r>
          </a:p>
        </p:txBody>
      </p:sp>
      <p:sp>
        <p:nvSpPr>
          <p:cNvPr id="5" name="Rectangle 4"/>
          <p:cNvSpPr>
            <a:spLocks noChangeArrowheads="1"/>
          </p:cNvSpPr>
          <p:nvPr/>
        </p:nvSpPr>
        <p:spPr bwMode="auto">
          <a:xfrm>
            <a:off x="1211262" y="706437"/>
            <a:ext cx="6842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solidFill>
                  <a:srgbClr val="0000FF"/>
                </a:solidFill>
              </a:rPr>
              <a:t>What might they be talking about?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xit" presetSubtype="32" fill="hold" grpId="1" nodeType="clickEffect">
                                  <p:stCondLst>
                                    <p:cond delay="0"/>
                                  </p:stCondLst>
                                  <p:childTnLst>
                                    <p:anim calcmode="lin" valueType="num">
                                      <p:cBhvr>
                                        <p:cTn id="26" dur="500"/>
                                        <p:tgtEl>
                                          <p:spTgt spid="3"/>
                                        </p:tgtEl>
                                        <p:attrNameLst>
                                          <p:attrName>ppt_w</p:attrName>
                                        </p:attrNameLst>
                                      </p:cBhvr>
                                      <p:tavLst>
                                        <p:tav tm="0">
                                          <p:val>
                                            <p:strVal val="ppt_w"/>
                                          </p:val>
                                        </p:tav>
                                        <p:tav tm="100000">
                                          <p:val>
                                            <p:fltVal val="0"/>
                                          </p:val>
                                        </p:tav>
                                      </p:tavLst>
                                    </p:anim>
                                    <p:anim calcmode="lin" valueType="num">
                                      <p:cBhvr>
                                        <p:cTn id="27" dur="500"/>
                                        <p:tgtEl>
                                          <p:spTgt spid="3"/>
                                        </p:tgtEl>
                                        <p:attrNameLst>
                                          <p:attrName>ppt_h</p:attrName>
                                        </p:attrNameLst>
                                      </p:cBhvr>
                                      <p:tavLst>
                                        <p:tav tm="0">
                                          <p:val>
                                            <p:strVal val="ppt_h"/>
                                          </p:val>
                                        </p:tav>
                                        <p:tav tm="100000">
                                          <p:val>
                                            <p:fltVal val="0"/>
                                          </p:val>
                                        </p:tav>
                                      </p:tavLst>
                                    </p:anim>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xit" presetSubtype="32" fill="hold" grpId="1" nodeType="clickEffect">
                                  <p:stCondLst>
                                    <p:cond delay="0"/>
                                  </p:stCondLst>
                                  <p:childTnLst>
                                    <p:anim calcmode="lin" valueType="num">
                                      <p:cBhvr>
                                        <p:cTn id="38" dur="500"/>
                                        <p:tgtEl>
                                          <p:spTgt spid="4"/>
                                        </p:tgtEl>
                                        <p:attrNameLst>
                                          <p:attrName>ppt_w</p:attrName>
                                        </p:attrNameLst>
                                      </p:cBhvr>
                                      <p:tavLst>
                                        <p:tav tm="0">
                                          <p:val>
                                            <p:strVal val="ppt_w"/>
                                          </p:val>
                                        </p:tav>
                                        <p:tav tm="100000">
                                          <p:val>
                                            <p:fltVal val="0"/>
                                          </p:val>
                                        </p:tav>
                                      </p:tavLst>
                                    </p:anim>
                                    <p:anim calcmode="lin" valueType="num">
                                      <p:cBhvr>
                                        <p:cTn id="39" dur="500"/>
                                        <p:tgtEl>
                                          <p:spTgt spid="4"/>
                                        </p:tgtEl>
                                        <p:attrNameLst>
                                          <p:attrName>ppt_h</p:attrName>
                                        </p:attrNameLst>
                                      </p:cBhvr>
                                      <p:tavLst>
                                        <p:tav tm="0">
                                          <p:val>
                                            <p:strVal val="ppt_h"/>
                                          </p:val>
                                        </p:tav>
                                        <p:tav tm="100000">
                                          <p:val>
                                            <p:fltVal val="0"/>
                                          </p:val>
                                        </p:tav>
                                      </p:tavLst>
                                    </p:anim>
                                    <p:animEffect transition="out" filter="fad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3" grpId="0"/>
      <p:bldP spid="3" grpId="1"/>
      <p:bldP spid="4" grpId="0"/>
      <p:bldP spid="4" grpId="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ChangeArrowheads="1"/>
          </p:cNvSpPr>
          <p:nvPr/>
        </p:nvSpPr>
        <p:spPr bwMode="auto">
          <a:xfrm>
            <a:off x="0" y="209550"/>
            <a:ext cx="91440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9263" indent="-449263" algn="just">
              <a:spcBef>
                <a:spcPts val="600"/>
              </a:spcBef>
              <a:spcAft>
                <a:spcPts val="600"/>
              </a:spcAft>
            </a:pPr>
            <a:r>
              <a:rPr lang="en-US" sz="2400" b="1">
                <a:solidFill>
                  <a:srgbClr val="FF0000"/>
                </a:solidFill>
              </a:rPr>
              <a:t>P: </a:t>
            </a:r>
            <a:r>
              <a:rPr lang="en-US" sz="2400" b="1"/>
              <a:t>Hey, I’m visiting Viet Nam this spring. I really want to see a festival there.</a:t>
            </a:r>
          </a:p>
          <a:p>
            <a:pPr marL="449263" indent="-449263" algn="just">
              <a:spcBef>
                <a:spcPts val="600"/>
              </a:spcBef>
              <a:spcAft>
                <a:spcPts val="600"/>
              </a:spcAft>
            </a:pPr>
            <a:r>
              <a:rPr lang="en-US" sz="2400" b="1">
                <a:solidFill>
                  <a:srgbClr val="0000FF"/>
                </a:solidFill>
              </a:rPr>
              <a:t>D: </a:t>
            </a:r>
            <a:r>
              <a:rPr lang="en-US" sz="2400" b="1"/>
              <a:t>Really? Well, how about the Hue Festival?</a:t>
            </a:r>
          </a:p>
          <a:p>
            <a:pPr marL="449263" indent="-449263" algn="just">
              <a:spcBef>
                <a:spcPts val="600"/>
              </a:spcBef>
              <a:spcAft>
                <a:spcPts val="600"/>
              </a:spcAft>
            </a:pPr>
            <a:r>
              <a:rPr lang="en-US" sz="2400" b="1">
                <a:solidFill>
                  <a:srgbClr val="FF0000"/>
                </a:solidFill>
              </a:rPr>
              <a:t>P: </a:t>
            </a:r>
            <a:r>
              <a:rPr lang="en-US" sz="2400" b="1"/>
              <a:t>What’s that? And when is it?</a:t>
            </a:r>
          </a:p>
          <a:p>
            <a:pPr marL="449263" indent="-449263" algn="just">
              <a:spcBef>
                <a:spcPts val="600"/>
              </a:spcBef>
              <a:spcAft>
                <a:spcPts val="600"/>
              </a:spcAft>
            </a:pPr>
            <a:r>
              <a:rPr lang="en-US" sz="2400" b="1">
                <a:solidFill>
                  <a:srgbClr val="0000FF"/>
                </a:solidFill>
              </a:rPr>
              <a:t>D: </a:t>
            </a:r>
            <a:r>
              <a:rPr lang="en-US" sz="2400" b="1"/>
              <a:t>It’s in April. There’s lots to see – a grand opening ceremony, an ao dai fashion show, a Dem Phuong Dong or oriental night show, royal court music performances... And sporting activities like human chess, boat races...</a:t>
            </a:r>
          </a:p>
          <a:p>
            <a:pPr marL="449263" indent="-449263" algn="just">
              <a:spcBef>
                <a:spcPts val="600"/>
              </a:spcBef>
              <a:spcAft>
                <a:spcPts val="600"/>
              </a:spcAft>
            </a:pPr>
            <a:r>
              <a:rPr lang="en-US" sz="2400" b="1">
                <a:solidFill>
                  <a:srgbClr val="FF0000"/>
                </a:solidFill>
              </a:rPr>
              <a:t>P: </a:t>
            </a:r>
            <a:r>
              <a:rPr lang="en-US" sz="2400" b="1"/>
              <a:t>Sounds great! How about festivals in February or March?</a:t>
            </a:r>
          </a:p>
          <a:p>
            <a:pPr marL="449263" indent="-449263" algn="just">
              <a:spcBef>
                <a:spcPts val="600"/>
              </a:spcBef>
              <a:spcAft>
                <a:spcPts val="600"/>
              </a:spcAft>
            </a:pPr>
            <a:r>
              <a:rPr lang="en-US" sz="2400" b="1">
                <a:solidFill>
                  <a:srgbClr val="0000FF"/>
                </a:solidFill>
              </a:rPr>
              <a:t>D: </a:t>
            </a:r>
            <a:r>
              <a:rPr lang="en-US" sz="2400" b="1"/>
              <a:t>Well, there’s the Tet holiday. Why don’t you come for that?</a:t>
            </a:r>
          </a:p>
        </p:txBody>
      </p:sp>
      <p:pic>
        <p:nvPicPr>
          <p:cNvPr id="4" name="track-32a.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88266" y="742950"/>
            <a:ext cx="609600" cy="457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35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0" y="22225"/>
            <a:ext cx="9144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9263" indent="-449263" algn="just"/>
            <a:r>
              <a:rPr lang="en-US" sz="2400" b="1">
                <a:solidFill>
                  <a:srgbClr val="FF0000"/>
                </a:solidFill>
              </a:rPr>
              <a:t>P: </a:t>
            </a:r>
            <a:r>
              <a:rPr lang="en-US" sz="2400" b="1"/>
              <a:t>Are you sure? But it’s your family reunion.</a:t>
            </a:r>
          </a:p>
          <a:p>
            <a:pPr marL="449263" indent="-449263" algn="just"/>
            <a:r>
              <a:rPr lang="en-US" sz="2400" b="1">
                <a:solidFill>
                  <a:srgbClr val="0000FF"/>
                </a:solidFill>
              </a:rPr>
              <a:t>D:</a:t>
            </a:r>
            <a:r>
              <a:rPr lang="en-US" sz="2400" b="1"/>
              <a:t>	Sure! Come and join the celebration. To welcome Tet, we prepare a five-fruit tray and make jam and chung cakes. It’s hard to explain on the phone. Just come, you won’t regret it.</a:t>
            </a:r>
          </a:p>
          <a:p>
            <a:pPr marL="449263" indent="-449263" algn="just"/>
            <a:r>
              <a:rPr lang="en-US" sz="2400" b="1">
                <a:solidFill>
                  <a:srgbClr val="FF0000"/>
                </a:solidFill>
              </a:rPr>
              <a:t>P: </a:t>
            </a:r>
            <a:r>
              <a:rPr lang="en-US" sz="2400" b="1"/>
              <a:t>Thanks, Duong!</a:t>
            </a:r>
          </a:p>
          <a:p>
            <a:pPr marL="449263" indent="-449263" algn="just"/>
            <a:r>
              <a:rPr lang="en-US" sz="2400" b="1">
                <a:solidFill>
                  <a:srgbClr val="0000FF"/>
                </a:solidFill>
              </a:rPr>
              <a:t>D:	</a:t>
            </a:r>
            <a:r>
              <a:rPr lang="en-US" sz="2400" b="1"/>
              <a:t>Yes,... Then on the 12th day of the first lunar month I’ll take you to Bac Ninh Province, which is north of Ha Noi, to see the Lim Festival.</a:t>
            </a:r>
          </a:p>
          <a:p>
            <a:pPr marL="449263" indent="-449263" algn="just"/>
            <a:r>
              <a:rPr lang="en-US" sz="2400" b="1">
                <a:solidFill>
                  <a:srgbClr val="FF0000"/>
                </a:solidFill>
              </a:rPr>
              <a:t>P: </a:t>
            </a:r>
            <a:r>
              <a:rPr lang="en-US" sz="2400" b="1"/>
              <a:t>Slow down, Duong! The ‘what’ festival?</a:t>
            </a:r>
          </a:p>
          <a:p>
            <a:pPr marL="449263" indent="-449263" algn="just"/>
            <a:r>
              <a:rPr lang="en-US" sz="2400" b="1">
                <a:solidFill>
                  <a:srgbClr val="0000FF"/>
                </a:solidFill>
              </a:rPr>
              <a:t>D: </a:t>
            </a:r>
            <a:r>
              <a:rPr lang="en-US" sz="2400" b="1"/>
              <a:t>Lim – there’s traditional quan ho singing which is performed on dragon boats, and folk games like swinging on huge bamboo swings, wrestling…</a:t>
            </a:r>
          </a:p>
        </p:txBody>
      </p:sp>
      <p:pic>
        <p:nvPicPr>
          <p:cNvPr id="4" name="track-32b.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410200" y="1463675"/>
            <a:ext cx="609600" cy="457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21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82550" y="396008"/>
            <a:ext cx="43205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solidFill>
                  <a:srgbClr val="FF0000"/>
                </a:solidFill>
                <a:latin typeface="Times New Roman" pitchFamily="18" charset="0"/>
                <a:cs typeface="Times New Roman" pitchFamily="18" charset="0"/>
              </a:rPr>
              <a:t>a. Tick √ true( T)  or false ( F) . </a:t>
            </a:r>
          </a:p>
        </p:txBody>
      </p:sp>
      <p:sp>
        <p:nvSpPr>
          <p:cNvPr id="24579" name="TextBox 2"/>
          <p:cNvSpPr txBox="1">
            <a:spLocks noChangeArrowheads="1"/>
          </p:cNvSpPr>
          <p:nvPr/>
        </p:nvSpPr>
        <p:spPr bwMode="auto">
          <a:xfrm>
            <a:off x="166688" y="1092200"/>
            <a:ext cx="6073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a:latin typeface="Times New Roman" pitchFamily="18" charset="0"/>
                <a:cs typeface="Times New Roman" pitchFamily="18" charset="0"/>
              </a:rPr>
              <a:t>1. Peter will come to Viet Nam in spring.</a:t>
            </a:r>
          </a:p>
        </p:txBody>
      </p:sp>
      <p:sp>
        <p:nvSpPr>
          <p:cNvPr id="24580" name="TextBox 3"/>
          <p:cNvSpPr txBox="1">
            <a:spLocks noChangeArrowheads="1"/>
          </p:cNvSpPr>
          <p:nvPr/>
        </p:nvSpPr>
        <p:spPr bwMode="auto">
          <a:xfrm>
            <a:off x="166688" y="1636713"/>
            <a:ext cx="7086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a:latin typeface="Times New Roman" pitchFamily="18" charset="0"/>
                <a:cs typeface="Times New Roman" pitchFamily="18" charset="0"/>
              </a:rPr>
              <a:t>2. Peter wants Duong to recommend </a:t>
            </a:r>
          </a:p>
          <a:p>
            <a:pPr eaLnBrk="1" hangingPunct="1"/>
            <a:r>
              <a:rPr lang="en-US" altLang="en-US" sz="2800">
                <a:latin typeface="Times New Roman" pitchFamily="18" charset="0"/>
                <a:cs typeface="Times New Roman" pitchFamily="18" charset="0"/>
              </a:rPr>
              <a:t>somewhere  to go.</a:t>
            </a:r>
          </a:p>
        </p:txBody>
      </p:sp>
      <p:sp>
        <p:nvSpPr>
          <p:cNvPr id="24581" name="TextBox 4"/>
          <p:cNvSpPr txBox="1">
            <a:spLocks noChangeArrowheads="1"/>
          </p:cNvSpPr>
          <p:nvPr/>
        </p:nvSpPr>
        <p:spPr bwMode="auto">
          <a:xfrm>
            <a:off x="82550" y="2562225"/>
            <a:ext cx="6775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a:latin typeface="Times New Roman" pitchFamily="18" charset="0"/>
                <a:cs typeface="Times New Roman" pitchFamily="18" charset="0"/>
              </a:rPr>
              <a:t>3.Duong says that Peter should come to</a:t>
            </a:r>
          </a:p>
        </p:txBody>
      </p:sp>
      <p:sp>
        <p:nvSpPr>
          <p:cNvPr id="24582" name="TextBox 6"/>
          <p:cNvSpPr txBox="1">
            <a:spLocks noChangeArrowheads="1"/>
          </p:cNvSpPr>
          <p:nvPr/>
        </p:nvSpPr>
        <p:spPr bwMode="auto">
          <a:xfrm>
            <a:off x="55563" y="3289300"/>
            <a:ext cx="74882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a:latin typeface="Times New Roman" pitchFamily="18" charset="0"/>
                <a:cs typeface="Times New Roman" pitchFamily="18" charset="0"/>
              </a:rPr>
              <a:t>4. Peter                         to come to the Hue festival.</a:t>
            </a:r>
          </a:p>
        </p:txBody>
      </p:sp>
      <p:sp>
        <p:nvSpPr>
          <p:cNvPr id="24583" name="TextBox 7"/>
          <p:cNvSpPr txBox="1">
            <a:spLocks noChangeArrowheads="1"/>
          </p:cNvSpPr>
          <p:nvPr/>
        </p:nvSpPr>
        <p:spPr bwMode="auto">
          <a:xfrm>
            <a:off x="103188" y="3811588"/>
            <a:ext cx="73326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latin typeface="Times New Roman" pitchFamily="18" charset="0"/>
                <a:cs typeface="Times New Roman" pitchFamily="18" charset="0"/>
              </a:rPr>
              <a:t>5. Duong recommends Peter to see the Hue </a:t>
            </a:r>
          </a:p>
          <a:p>
            <a:pPr eaLnBrk="1" hangingPunct="1"/>
            <a:r>
              <a:rPr lang="en-US" altLang="en-US" sz="2400">
                <a:latin typeface="Times New Roman" pitchFamily="18" charset="0"/>
                <a:cs typeface="Times New Roman" pitchFamily="18" charset="0"/>
              </a:rPr>
              <a:t>Festival, the Lim Festival, and to celebrate the Tet holiday</a:t>
            </a:r>
          </a:p>
          <a:p>
            <a:pPr eaLnBrk="1" hangingPunct="1"/>
            <a:r>
              <a:rPr lang="en-US" altLang="en-US" sz="2400">
                <a:latin typeface="Times New Roman" pitchFamily="18" charset="0"/>
                <a:cs typeface="Times New Roman" pitchFamily="18" charset="0"/>
              </a:rPr>
              <a:t> with his family</a:t>
            </a:r>
            <a:r>
              <a:rPr lang="en-US" altLang="en-US" sz="2400"/>
              <a:t>.</a:t>
            </a:r>
          </a:p>
        </p:txBody>
      </p:sp>
      <p:graphicFrame>
        <p:nvGraphicFramePr>
          <p:cNvPr id="11" name="Table 10"/>
          <p:cNvGraphicFramePr>
            <a:graphicFrameLocks noGrp="1"/>
          </p:cNvGraphicFramePr>
          <p:nvPr/>
        </p:nvGraphicFramePr>
        <p:xfrm>
          <a:off x="8215313" y="508000"/>
          <a:ext cx="842962" cy="4635502"/>
        </p:xfrm>
        <a:graphic>
          <a:graphicData uri="http://schemas.openxmlformats.org/drawingml/2006/table">
            <a:tbl>
              <a:tblPr firstRow="1" bandRow="1">
                <a:tableStyleId>{5C22544A-7EE6-4342-B048-85BDC9FD1C3A}</a:tableStyleId>
              </a:tblPr>
              <a:tblGrid>
                <a:gridCol w="421481">
                  <a:extLst>
                    <a:ext uri="{9D8B030D-6E8A-4147-A177-3AD203B41FA5}">
                      <a16:colId xmlns:a16="http://schemas.microsoft.com/office/drawing/2014/main" val="20000"/>
                    </a:ext>
                  </a:extLst>
                </a:gridCol>
                <a:gridCol w="421481">
                  <a:extLst>
                    <a:ext uri="{9D8B030D-6E8A-4147-A177-3AD203B41FA5}">
                      <a16:colId xmlns:a16="http://schemas.microsoft.com/office/drawing/2014/main" val="20001"/>
                    </a:ext>
                  </a:extLst>
                </a:gridCol>
              </a:tblGrid>
              <a:tr h="691727">
                <a:tc>
                  <a:txBody>
                    <a:bodyPr/>
                    <a:lstStyle/>
                    <a:p>
                      <a:r>
                        <a:rPr lang="en-US" sz="2400" dirty="0"/>
                        <a:t>T</a:t>
                      </a:r>
                    </a:p>
                  </a:txBody>
                  <a:tcPr marL="91407" marR="91407" marT="34291" marB="34291"/>
                </a:tc>
                <a:tc>
                  <a:txBody>
                    <a:bodyPr/>
                    <a:lstStyle/>
                    <a:p>
                      <a:r>
                        <a:rPr lang="en-US" sz="2400" dirty="0"/>
                        <a:t>F</a:t>
                      </a:r>
                    </a:p>
                  </a:txBody>
                  <a:tcPr marL="91407" marR="91407" marT="34291" marB="34291"/>
                </a:tc>
                <a:extLst>
                  <a:ext uri="{0D108BD9-81ED-4DB2-BD59-A6C34878D82A}">
                    <a16:rowId xmlns:a16="http://schemas.microsoft.com/office/drawing/2014/main" val="10000"/>
                  </a:ext>
                </a:extLst>
              </a:tr>
              <a:tr h="788755">
                <a:tc>
                  <a:txBody>
                    <a:bodyPr/>
                    <a:lstStyle/>
                    <a:p>
                      <a:endParaRPr lang="en-US" sz="1400" dirty="0"/>
                    </a:p>
                    <a:p>
                      <a:endParaRPr lang="en-US" sz="1400" dirty="0"/>
                    </a:p>
                  </a:txBody>
                  <a:tcPr marL="91407" marR="91407" marT="34291" marB="34291"/>
                </a:tc>
                <a:tc>
                  <a:txBody>
                    <a:bodyPr/>
                    <a:lstStyle/>
                    <a:p>
                      <a:endParaRPr lang="en-US" sz="1400"/>
                    </a:p>
                  </a:txBody>
                  <a:tcPr marL="91407" marR="91407" marT="34291" marB="34291"/>
                </a:tc>
                <a:extLst>
                  <a:ext uri="{0D108BD9-81ED-4DB2-BD59-A6C34878D82A}">
                    <a16:rowId xmlns:a16="http://schemas.microsoft.com/office/drawing/2014/main" val="10001"/>
                  </a:ext>
                </a:extLst>
              </a:tr>
              <a:tr h="788755">
                <a:tc>
                  <a:txBody>
                    <a:bodyPr/>
                    <a:lstStyle/>
                    <a:p>
                      <a:endParaRPr lang="en-US" sz="1400" dirty="0"/>
                    </a:p>
                    <a:p>
                      <a:endParaRPr lang="en-US" sz="1400" dirty="0"/>
                    </a:p>
                  </a:txBody>
                  <a:tcPr marL="91407" marR="91407" marT="34291" marB="34291"/>
                </a:tc>
                <a:tc>
                  <a:txBody>
                    <a:bodyPr/>
                    <a:lstStyle/>
                    <a:p>
                      <a:endParaRPr lang="en-US" sz="1400"/>
                    </a:p>
                  </a:txBody>
                  <a:tcPr marL="91407" marR="91407" marT="34291" marB="34291"/>
                </a:tc>
                <a:extLst>
                  <a:ext uri="{0D108BD9-81ED-4DB2-BD59-A6C34878D82A}">
                    <a16:rowId xmlns:a16="http://schemas.microsoft.com/office/drawing/2014/main" val="10002"/>
                  </a:ext>
                </a:extLst>
              </a:tr>
              <a:tr h="788755">
                <a:tc>
                  <a:txBody>
                    <a:bodyPr/>
                    <a:lstStyle/>
                    <a:p>
                      <a:endParaRPr lang="en-US" sz="1400" dirty="0"/>
                    </a:p>
                    <a:p>
                      <a:endParaRPr lang="en-US" sz="1400" dirty="0"/>
                    </a:p>
                  </a:txBody>
                  <a:tcPr marL="91407" marR="91407" marT="34291" marB="34291"/>
                </a:tc>
                <a:tc>
                  <a:txBody>
                    <a:bodyPr/>
                    <a:lstStyle/>
                    <a:p>
                      <a:endParaRPr lang="en-US" sz="1400" dirty="0"/>
                    </a:p>
                  </a:txBody>
                  <a:tcPr marL="91407" marR="91407" marT="34291" marB="34291"/>
                </a:tc>
                <a:extLst>
                  <a:ext uri="{0D108BD9-81ED-4DB2-BD59-A6C34878D82A}">
                    <a16:rowId xmlns:a16="http://schemas.microsoft.com/office/drawing/2014/main" val="10003"/>
                  </a:ext>
                </a:extLst>
              </a:tr>
              <a:tr h="788755">
                <a:tc>
                  <a:txBody>
                    <a:bodyPr/>
                    <a:lstStyle/>
                    <a:p>
                      <a:endParaRPr lang="en-US" sz="1400" dirty="0"/>
                    </a:p>
                    <a:p>
                      <a:endParaRPr lang="en-US" sz="1400" dirty="0"/>
                    </a:p>
                  </a:txBody>
                  <a:tcPr marL="91407" marR="91407" marT="34291" marB="34291"/>
                </a:tc>
                <a:tc>
                  <a:txBody>
                    <a:bodyPr/>
                    <a:lstStyle/>
                    <a:p>
                      <a:endParaRPr lang="en-US" sz="1400" dirty="0"/>
                    </a:p>
                  </a:txBody>
                  <a:tcPr marL="91407" marR="91407" marT="34291" marB="34291"/>
                </a:tc>
                <a:extLst>
                  <a:ext uri="{0D108BD9-81ED-4DB2-BD59-A6C34878D82A}">
                    <a16:rowId xmlns:a16="http://schemas.microsoft.com/office/drawing/2014/main" val="10004"/>
                  </a:ext>
                </a:extLst>
              </a:tr>
              <a:tr h="788755">
                <a:tc>
                  <a:txBody>
                    <a:bodyPr/>
                    <a:lstStyle/>
                    <a:p>
                      <a:endParaRPr lang="en-US" sz="1400" dirty="0"/>
                    </a:p>
                    <a:p>
                      <a:endParaRPr lang="en-US" sz="1400" dirty="0"/>
                    </a:p>
                  </a:txBody>
                  <a:tcPr marL="91407" marR="91407" marT="34291" marB="34291"/>
                </a:tc>
                <a:tc>
                  <a:txBody>
                    <a:bodyPr/>
                    <a:lstStyle/>
                    <a:p>
                      <a:endParaRPr lang="en-US" sz="1400" dirty="0"/>
                    </a:p>
                  </a:txBody>
                  <a:tcPr marL="91407" marR="91407" marT="34291" marB="34291"/>
                </a:tc>
                <a:extLst>
                  <a:ext uri="{0D108BD9-81ED-4DB2-BD59-A6C34878D82A}">
                    <a16:rowId xmlns:a16="http://schemas.microsoft.com/office/drawing/2014/main" val="10005"/>
                  </a:ext>
                </a:extLst>
              </a:tr>
            </a:tbl>
          </a:graphicData>
        </a:graphic>
      </p:graphicFrame>
      <p:sp>
        <p:nvSpPr>
          <p:cNvPr id="24607" name="TextBox 11"/>
          <p:cNvSpPr txBox="1">
            <a:spLocks noChangeArrowheads="1"/>
          </p:cNvSpPr>
          <p:nvPr/>
        </p:nvSpPr>
        <p:spPr bwMode="auto">
          <a:xfrm>
            <a:off x="82550" y="0"/>
            <a:ext cx="2951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a:solidFill>
                  <a:srgbClr val="FF0000"/>
                </a:solidFill>
                <a:latin typeface="Times New Roman" pitchFamily="18" charset="0"/>
                <a:cs typeface="Times New Roman" pitchFamily="18" charset="0"/>
              </a:rPr>
              <a:t>1. Listen and read</a:t>
            </a:r>
          </a:p>
        </p:txBody>
      </p:sp>
      <p:sp>
        <p:nvSpPr>
          <p:cNvPr id="14" name="TextBox 13"/>
          <p:cNvSpPr txBox="1">
            <a:spLocks noChangeArrowheads="1"/>
          </p:cNvSpPr>
          <p:nvPr/>
        </p:nvSpPr>
        <p:spPr bwMode="auto">
          <a:xfrm>
            <a:off x="8285163" y="1452563"/>
            <a:ext cx="304800"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solidFill>
                  <a:srgbClr val="FF0000"/>
                </a:solidFill>
              </a:rPr>
              <a:t>√</a:t>
            </a:r>
          </a:p>
        </p:txBody>
      </p:sp>
      <p:sp>
        <p:nvSpPr>
          <p:cNvPr id="15" name="TextBox 14"/>
          <p:cNvSpPr txBox="1">
            <a:spLocks noChangeArrowheads="1"/>
          </p:cNvSpPr>
          <p:nvPr/>
        </p:nvSpPr>
        <p:spPr bwMode="auto">
          <a:xfrm>
            <a:off x="8324850" y="2193925"/>
            <a:ext cx="304800" cy="368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solidFill>
                  <a:srgbClr val="FF0000"/>
                </a:solidFill>
              </a:rPr>
              <a:t>√</a:t>
            </a:r>
          </a:p>
        </p:txBody>
      </p:sp>
      <p:sp>
        <p:nvSpPr>
          <p:cNvPr id="16" name="TextBox 15"/>
          <p:cNvSpPr txBox="1">
            <a:spLocks noChangeArrowheads="1"/>
          </p:cNvSpPr>
          <p:nvPr/>
        </p:nvSpPr>
        <p:spPr bwMode="auto">
          <a:xfrm>
            <a:off x="8629650" y="2990850"/>
            <a:ext cx="3048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solidFill>
                  <a:srgbClr val="FF0000"/>
                </a:solidFill>
              </a:rPr>
              <a:t>√</a:t>
            </a:r>
          </a:p>
        </p:txBody>
      </p:sp>
      <p:sp>
        <p:nvSpPr>
          <p:cNvPr id="17" name="TextBox 16"/>
          <p:cNvSpPr txBox="1">
            <a:spLocks noChangeArrowheads="1"/>
          </p:cNvSpPr>
          <p:nvPr/>
        </p:nvSpPr>
        <p:spPr bwMode="auto">
          <a:xfrm>
            <a:off x="8629650" y="3651250"/>
            <a:ext cx="3048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solidFill>
                  <a:srgbClr val="FF0000"/>
                </a:solidFill>
              </a:rPr>
              <a:t>√</a:t>
            </a:r>
          </a:p>
        </p:txBody>
      </p:sp>
      <p:sp>
        <p:nvSpPr>
          <p:cNvPr id="18" name="TextBox 17"/>
          <p:cNvSpPr txBox="1">
            <a:spLocks noChangeArrowheads="1"/>
          </p:cNvSpPr>
          <p:nvPr/>
        </p:nvSpPr>
        <p:spPr bwMode="auto">
          <a:xfrm>
            <a:off x="8312150" y="4497388"/>
            <a:ext cx="304800"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solidFill>
                  <a:srgbClr val="FF0000"/>
                </a:solidFill>
              </a:rPr>
              <a:t>√</a:t>
            </a:r>
          </a:p>
        </p:txBody>
      </p:sp>
      <p:sp>
        <p:nvSpPr>
          <p:cNvPr id="19" name="TextBox 18"/>
          <p:cNvSpPr txBox="1">
            <a:spLocks noChangeArrowheads="1"/>
          </p:cNvSpPr>
          <p:nvPr/>
        </p:nvSpPr>
        <p:spPr bwMode="auto">
          <a:xfrm>
            <a:off x="762000" y="2914650"/>
            <a:ext cx="2855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a:latin typeface="Times New Roman" pitchFamily="18" charset="0"/>
                <a:cs typeface="Times New Roman" pitchFamily="18" charset="0"/>
              </a:rPr>
              <a:t>Hue and Da Nang </a:t>
            </a:r>
          </a:p>
        </p:txBody>
      </p:sp>
      <p:sp>
        <p:nvSpPr>
          <p:cNvPr id="20" name="TextBox 19"/>
          <p:cNvSpPr txBox="1">
            <a:spLocks noChangeArrowheads="1"/>
          </p:cNvSpPr>
          <p:nvPr/>
        </p:nvSpPr>
        <p:spPr bwMode="auto">
          <a:xfrm>
            <a:off x="677862" y="2922588"/>
            <a:ext cx="3024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a:solidFill>
                  <a:srgbClr val="FF0000"/>
                </a:solidFill>
                <a:latin typeface="Times New Roman" pitchFamily="18" charset="0"/>
                <a:cs typeface="Times New Roman" pitchFamily="18" charset="0"/>
              </a:rPr>
              <a:t> Hue and Bac Ninh </a:t>
            </a:r>
          </a:p>
        </p:txBody>
      </p:sp>
      <p:sp>
        <p:nvSpPr>
          <p:cNvPr id="21" name="TextBox 20"/>
          <p:cNvSpPr txBox="1">
            <a:spLocks noChangeArrowheads="1"/>
          </p:cNvSpPr>
          <p:nvPr/>
        </p:nvSpPr>
        <p:spPr bwMode="auto">
          <a:xfrm>
            <a:off x="1255713" y="3297238"/>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a:latin typeface="Times New Roman" pitchFamily="18" charset="0"/>
                <a:cs typeface="Times New Roman" pitchFamily="18" charset="0"/>
              </a:rPr>
              <a:t> doesn’t want      </a:t>
            </a:r>
          </a:p>
        </p:txBody>
      </p:sp>
      <p:sp>
        <p:nvSpPr>
          <p:cNvPr id="23" name="TextBox 22"/>
          <p:cNvSpPr txBox="1">
            <a:spLocks noChangeArrowheads="1"/>
          </p:cNvSpPr>
          <p:nvPr/>
        </p:nvSpPr>
        <p:spPr bwMode="auto">
          <a:xfrm>
            <a:off x="1976438" y="3295059"/>
            <a:ext cx="1020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a:solidFill>
                  <a:srgbClr val="FF0000"/>
                </a:solidFill>
                <a:latin typeface="Times New Roman" pitchFamily="18" charset="0"/>
                <a:cs typeface="Times New Roman" pitchFamily="18" charset="0"/>
              </a:rPr>
              <a:t>wants</a:t>
            </a:r>
          </a:p>
        </p:txBody>
      </p:sp>
      <p:pic>
        <p:nvPicPr>
          <p:cNvPr id="22" name="unit-5-getting-started-ex-1.mp3">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6934200" y="3222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0" nodeType="clickEffect">
                                  <p:stCondLst>
                                    <p:cond delay="0"/>
                                  </p:stCondLst>
                                  <p:childTnLst>
                                    <p:animEffect transition="out" filter="blinds(horizontal)">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grpId="0" nodeType="clickEffect">
                                  <p:stCondLst>
                                    <p:cond delay="0"/>
                                  </p:stCondLst>
                                  <p:childTnLst>
                                    <p:animEffect transition="out" filter="blinds(horizontal)">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22"/>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1" presetClass="mediacall" presetSubtype="0" fill="hold" nodeType="clickEffect">
                                  <p:stCondLst>
                                    <p:cond delay="0"/>
                                  </p:stCondLst>
                                  <p:childTnLst>
                                    <p:cmd type="call" cmd="playFrom(0.0)">
                                      <p:cBhvr>
                                        <p:cTn id="52" dur="117296" fill="hold"/>
                                        <p:tgtEl>
                                          <p:spTgt spid="22"/>
                                        </p:tgtEl>
                                      </p:cBhvr>
                                    </p:cmd>
                                  </p:childTnLst>
                                </p:cTn>
                              </p:par>
                            </p:childTnLst>
                          </p:cTn>
                        </p:par>
                      </p:childTnLst>
                    </p:cTn>
                  </p:par>
                </p:childTnLst>
              </p:cTn>
              <p:nextCondLst>
                <p:cond evt="onClick" delay="0">
                  <p:tgtEl>
                    <p:spTgt spid="22"/>
                  </p:tgtEl>
                </p:cond>
              </p:nextCondLst>
            </p:seq>
            <p:audio>
              <p:cMediaNode vol="80000">
                <p:cTn id="53" fill="hold" display="0">
                  <p:stCondLst>
                    <p:cond delay="indefinite"/>
                  </p:stCondLst>
                  <p:endCondLst>
                    <p:cond evt="onStopAudio" delay="0">
                      <p:tgtEl>
                        <p:sldTgt/>
                      </p:tgtEl>
                    </p:cond>
                  </p:endCondLst>
                </p:cTn>
                <p:tgtEl>
                  <p:spTgt spid="22"/>
                </p:tgtEl>
              </p:cMediaNode>
            </p:audio>
          </p:childTnLst>
        </p:cTn>
      </p:par>
    </p:tnLst>
    <p:bldLst>
      <p:bldP spid="14" grpId="0" animBg="1"/>
      <p:bldP spid="15" grpId="0" animBg="1"/>
      <p:bldP spid="16" grpId="0" animBg="1"/>
      <p:bldP spid="17" grpId="0" animBg="1"/>
      <p:bldP spid="18" grpId="0" animBg="1"/>
      <p:bldP spid="19" grpId="0"/>
      <p:bldP spid="20" grpId="0"/>
      <p:bldP spid="21" grpId="0"/>
      <p:bldP spid="23"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1839</TotalTime>
  <Words>1325</Words>
  <Application>Microsoft Office PowerPoint</Application>
  <PresentationFormat>On-screen Show (16:9)</PresentationFormat>
  <Paragraphs>173</Paragraphs>
  <Slides>23</Slides>
  <Notes>0</Notes>
  <HiddenSlides>0</HiddenSlides>
  <MMClips>5</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23</vt:i4>
      </vt:variant>
    </vt:vector>
  </HeadingPairs>
  <TitlesOfParts>
    <vt:vector size="36" baseType="lpstr">
      <vt:lpstr>Arial</vt:lpstr>
      <vt:lpstr>Arial Black</vt:lpstr>
      <vt:lpstr>Calibri</vt:lpstr>
      <vt:lpstr>Helvetica Neue</vt:lpstr>
      <vt:lpstr>Impact</vt:lpstr>
      <vt:lpstr>inherit</vt:lpstr>
      <vt:lpstr>Lucida Sans Unicode</vt:lpstr>
      <vt:lpstr>Times New Roman</vt:lpstr>
      <vt:lpstr>Verdana</vt:lpstr>
      <vt:lpstr>Wingdings 2</vt:lpstr>
      <vt:lpstr>Wingdings 3</vt:lpstr>
      <vt:lpstr>Office Theme</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Administrator</cp:lastModifiedBy>
  <cp:revision>354</cp:revision>
  <dcterms:created xsi:type="dcterms:W3CDTF">2013-08-20T15:11:02Z</dcterms:created>
  <dcterms:modified xsi:type="dcterms:W3CDTF">2022-11-17T05:50:43Z</dcterms:modified>
</cp:coreProperties>
</file>