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99" r:id="rId4"/>
    <p:sldId id="266" r:id="rId5"/>
    <p:sldId id="267" r:id="rId6"/>
    <p:sldId id="268" r:id="rId7"/>
    <p:sldId id="269" r:id="rId8"/>
    <p:sldId id="270" r:id="rId9"/>
    <p:sldId id="271" r:id="rId10"/>
    <p:sldId id="275" r:id="rId11"/>
    <p:sldId id="273" r:id="rId12"/>
    <p:sldId id="274" r:id="rId13"/>
    <p:sldId id="256" r:id="rId14"/>
    <p:sldId id="260" r:id="rId15"/>
    <p:sldId id="261" r:id="rId16"/>
    <p:sldId id="262" r:id="rId17"/>
    <p:sldId id="263" r:id="rId18"/>
    <p:sldId id="264" r:id="rId19"/>
    <p:sldId id="265" r:id="rId20"/>
    <p:sldId id="259" r:id="rId21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FF99"/>
    <a:srgbClr val="99FF66"/>
    <a:srgbClr val="FF66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30" autoAdjust="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462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6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394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12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32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161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478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6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9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9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21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2981-9B56-4582-B7CF-4512610248FC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FAF7-9F26-4B37-B635-E1C101E7E4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4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hyperlink" Target="file:///D:\GAPP\GAPP8T&#272;\U5-A%20CLOSER%20LOOK%201-4b.mp3" TargetMode="Externa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hyperlink" Target="file:///D:\GAPP\GAPP8T&#272;\U5-A%20CLOSER%20LOOK%201-5.mp3" TargetMode="Externa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png"/><Relationship Id="rId4" Type="http://schemas.openxmlformats.org/officeDocument/2006/relationships/hyperlink" Target="file:///D:\GAPP\GAPP8T&#272;\U5-A%20CLOSER%20LOOK%201-6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" y="3888"/>
            <a:ext cx="9145127" cy="51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3017" y="985975"/>
            <a:ext cx="40779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HELLO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2469115"/>
            <a:ext cx="4762500" cy="2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14300"/>
            <a:ext cx="8839200" cy="49149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378936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396081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407511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424656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441801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441801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436086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WordArt 7"/>
          <p:cNvSpPr>
            <a:spLocks noChangeArrowheads="1" noChangeShapeType="1" noTextEdit="1"/>
          </p:cNvSpPr>
          <p:nvPr/>
        </p:nvSpPr>
        <p:spPr bwMode="auto">
          <a:xfrm>
            <a:off x="539552" y="1002008"/>
            <a:ext cx="1039812" cy="571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725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Unit 5</a:t>
            </a:r>
          </a:p>
        </p:txBody>
      </p:sp>
      <p:sp>
        <p:nvSpPr>
          <p:cNvPr id="18443" name="WordArt 8"/>
          <p:cNvSpPr>
            <a:spLocks noChangeArrowheads="1" noChangeShapeType="1" noTextEdit="1"/>
          </p:cNvSpPr>
          <p:nvPr/>
        </p:nvSpPr>
        <p:spPr bwMode="auto">
          <a:xfrm>
            <a:off x="762000" y="2074863"/>
            <a:ext cx="289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Lesson 2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0531" y="1934689"/>
            <a:ext cx="59015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A closer look 1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8938" y="1088761"/>
            <a:ext cx="568863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FESTIVALS IN VIET NAM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25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7000" y="733822"/>
            <a:ext cx="3657600" cy="37330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vi-VN" sz="2800"/>
              <a:t>p</a:t>
            </a:r>
            <a:r>
              <a:rPr lang="vi-VN" altLang="vi-VN" sz="2800"/>
              <a:t>reserve (v)</a:t>
            </a:r>
          </a:p>
          <a:p>
            <a:pPr eaLnBrk="1" hangingPunct="1">
              <a:buFontTx/>
              <a:buAutoNum type="arabicPeriod"/>
            </a:pPr>
            <a:r>
              <a:rPr lang="en-US" altLang="vi-VN" sz="2800"/>
              <a:t>r</a:t>
            </a:r>
            <a:r>
              <a:rPr lang="vi-VN" altLang="vi-VN" sz="2800"/>
              <a:t>itual (n)</a:t>
            </a:r>
          </a:p>
          <a:p>
            <a:pPr eaLnBrk="1" hangingPunct="1">
              <a:buFontTx/>
              <a:buAutoNum type="arabicPeriod"/>
            </a:pPr>
            <a:r>
              <a:rPr lang="en-US" altLang="vi-VN" sz="2800"/>
              <a:t>c</a:t>
            </a:r>
            <a:r>
              <a:rPr lang="vi-VN" altLang="vi-VN" sz="2800"/>
              <a:t>ommemorate(v)</a:t>
            </a:r>
          </a:p>
          <a:p>
            <a:pPr eaLnBrk="1" hangingPunct="1">
              <a:buFontTx/>
              <a:buAutoNum type="arabicPeriod"/>
            </a:pPr>
            <a:r>
              <a:rPr lang="en-US" altLang="vi-VN" sz="2800"/>
              <a:t>s</a:t>
            </a:r>
            <a:r>
              <a:rPr lang="vi-VN" altLang="vi-VN" sz="2800"/>
              <a:t>aint (n)</a:t>
            </a:r>
          </a:p>
          <a:p>
            <a:pPr eaLnBrk="1" hangingPunct="1">
              <a:buFontTx/>
              <a:buAutoNum type="arabicPeriod"/>
            </a:pPr>
            <a:r>
              <a:rPr lang="en-US" altLang="vi-VN" sz="2800"/>
              <a:t>i</a:t>
            </a:r>
            <a:r>
              <a:rPr lang="vi-VN" altLang="vi-VN" sz="2800"/>
              <a:t>ncense (n)</a:t>
            </a:r>
          </a:p>
          <a:p>
            <a:pPr eaLnBrk="1" hangingPunct="1">
              <a:buFontTx/>
              <a:buAutoNum type="arabicPeriod"/>
            </a:pPr>
            <a:r>
              <a:rPr lang="en-US" altLang="vi-VN" sz="2800"/>
              <a:t>f</a:t>
            </a:r>
            <a:r>
              <a:rPr lang="vi-VN" altLang="vi-VN" sz="2800"/>
              <a:t>ortune (n)</a:t>
            </a:r>
          </a:p>
          <a:p>
            <a:pPr eaLnBrk="1" hangingPunct="1">
              <a:buFontTx/>
              <a:buAutoNum type="arabicPeriod"/>
            </a:pPr>
            <a:r>
              <a:rPr lang="en-US" altLang="vi-VN" sz="2800">
                <a:sym typeface="Wingdings" panose="05000000000000000000" pitchFamily="2" charset="2"/>
              </a:rPr>
              <a:t>p</a:t>
            </a:r>
            <a:r>
              <a:rPr lang="vi-VN" altLang="vi-VN" sz="2800">
                <a:sym typeface="Wingdings" panose="05000000000000000000" pitchFamily="2" charset="2"/>
              </a:rPr>
              <a:t>erformance</a:t>
            </a:r>
            <a:endParaRPr lang="vi-VN" altLang="vi-VN" sz="2800"/>
          </a:p>
          <a:p>
            <a:pPr eaLnBrk="1" hangingPunct="1"/>
            <a:endParaRPr lang="af-ZA" altLang="vi-VN" sz="28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55600" y="195486"/>
            <a:ext cx="7315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400" b="1">
                <a:solidFill>
                  <a:srgbClr val="0033CC"/>
                </a:solidFill>
              </a:rPr>
              <a:t> </a:t>
            </a:r>
            <a:r>
              <a:rPr lang="vi-VN" altLang="vi-VN" sz="2400" b="1" dirty="0">
                <a:solidFill>
                  <a:srgbClr val="0033CC"/>
                </a:solidFill>
              </a:rPr>
              <a:t>Match the words with the right meanings: </a:t>
            </a:r>
            <a:endParaRPr lang="af-ZA" altLang="vi-VN" sz="2400" b="1" dirty="0">
              <a:solidFill>
                <a:srgbClr val="0033CC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283200" y="771922"/>
            <a:ext cx="3733800" cy="3694906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vi-VN" sz="2800" dirty="0"/>
              <a:t>n</a:t>
            </a:r>
            <a:r>
              <a:rPr lang="vi-VN" altLang="vi-VN" sz="2800"/>
              <a:t>hang</a:t>
            </a:r>
            <a:r>
              <a:rPr lang="vi-VN" altLang="vi-VN" sz="2800" dirty="0"/>
              <a:t>/ hươn</a:t>
            </a:r>
            <a:r>
              <a:rPr lang="en-US" altLang="vi-VN" sz="2800" dirty="0"/>
              <a:t>g</a:t>
            </a:r>
            <a:endParaRPr lang="vi-VN" altLang="vi-VN" sz="2800" dirty="0"/>
          </a:p>
          <a:p>
            <a:pPr eaLnBrk="1" hangingPunct="1">
              <a:buFontTx/>
              <a:buAutoNum type="alphaLcPeriod"/>
            </a:pPr>
            <a:r>
              <a:rPr lang="en-US" altLang="vi-VN" sz="2800" dirty="0"/>
              <a:t>v</a:t>
            </a:r>
            <a:r>
              <a:rPr lang="en-US" altLang="vi-VN" sz="2800"/>
              <a:t>ận </a:t>
            </a:r>
            <a:r>
              <a:rPr lang="en-US" altLang="vi-VN" sz="2800" dirty="0"/>
              <a:t>may</a:t>
            </a:r>
            <a:endParaRPr lang="vi-VN" altLang="vi-VN" sz="2800" dirty="0"/>
          </a:p>
          <a:p>
            <a:pPr eaLnBrk="1" hangingPunct="1">
              <a:buFontTx/>
              <a:buAutoNum type="alphaLcPeriod"/>
            </a:pPr>
            <a:r>
              <a:rPr lang="en-US" altLang="vi-VN" sz="2800" dirty="0"/>
              <a:t>b</a:t>
            </a:r>
            <a:r>
              <a:rPr lang="vi-VN" altLang="vi-VN" sz="2800"/>
              <a:t>ảo </a:t>
            </a:r>
            <a:r>
              <a:rPr lang="vi-VN" altLang="vi-VN" sz="2800" dirty="0"/>
              <a:t>tồn</a:t>
            </a:r>
          </a:p>
          <a:p>
            <a:pPr eaLnBrk="1" hangingPunct="1">
              <a:buFontTx/>
              <a:buAutoNum type="alphaLcPeriod"/>
            </a:pPr>
            <a:r>
              <a:rPr lang="en-US" altLang="vi-VN" sz="2800" dirty="0"/>
              <a:t>n</a:t>
            </a:r>
            <a:r>
              <a:rPr lang="vi-VN" altLang="vi-VN" sz="2800"/>
              <a:t>ghi </a:t>
            </a:r>
            <a:r>
              <a:rPr lang="vi-VN" altLang="vi-VN" sz="2800" dirty="0"/>
              <a:t>thức </a:t>
            </a:r>
            <a:r>
              <a:rPr lang="vi-VN" altLang="vi-VN" sz="2000" dirty="0"/>
              <a:t>(</a:t>
            </a:r>
            <a:r>
              <a:rPr lang="vi-VN" altLang="vi-VN" sz="2000" i="1" dirty="0"/>
              <a:t>tôn giáo</a:t>
            </a:r>
            <a:r>
              <a:rPr lang="vi-VN" altLang="vi-VN" sz="2000" dirty="0"/>
              <a:t>)</a:t>
            </a:r>
          </a:p>
          <a:p>
            <a:pPr eaLnBrk="1" hangingPunct="1">
              <a:buFontTx/>
              <a:buAutoNum type="alphaLcPeriod"/>
            </a:pPr>
            <a:r>
              <a:rPr lang="en-US" altLang="vi-VN" sz="2800" dirty="0"/>
              <a:t>t</a:t>
            </a:r>
            <a:r>
              <a:rPr lang="vi-VN" altLang="vi-VN" sz="2800"/>
              <a:t>hánh</a:t>
            </a:r>
            <a:r>
              <a:rPr lang="en-US" altLang="vi-VN" sz="2800"/>
              <a:t> </a:t>
            </a:r>
            <a:r>
              <a:rPr lang="en-US" altLang="vi-VN" sz="2800" dirty="0"/>
              <a:t>nhân</a:t>
            </a:r>
            <a:endParaRPr lang="vi-VN" altLang="vi-VN" sz="2800" dirty="0"/>
          </a:p>
          <a:p>
            <a:pPr eaLnBrk="1" hangingPunct="1">
              <a:buFontTx/>
              <a:buAutoNum type="alphaLcPeriod"/>
            </a:pPr>
            <a:r>
              <a:rPr lang="en-US" altLang="vi-VN" sz="2800" dirty="0"/>
              <a:t>b</a:t>
            </a:r>
            <a:r>
              <a:rPr lang="vi-VN" altLang="vi-VN" sz="2800"/>
              <a:t>uổi </a:t>
            </a:r>
            <a:r>
              <a:rPr lang="vi-VN" altLang="vi-VN" sz="2800" dirty="0"/>
              <a:t>biểu diễn</a:t>
            </a:r>
          </a:p>
          <a:p>
            <a:pPr eaLnBrk="1" hangingPunct="1">
              <a:buFontTx/>
              <a:buAutoNum type="alphaLcPeriod"/>
            </a:pPr>
            <a:r>
              <a:rPr lang="en-US" altLang="vi-VN" sz="2800"/>
              <a:t>tưởng nhớ</a:t>
            </a:r>
            <a:endParaRPr lang="vi-VN" altLang="vi-VN" sz="2800" dirty="0"/>
          </a:p>
          <a:p>
            <a:pPr eaLnBrk="1" hangingPunct="1">
              <a:buFontTx/>
              <a:buAutoNum type="alphaLcPeriod"/>
            </a:pPr>
            <a:endParaRPr lang="vi-VN" altLang="vi-VN" sz="2800" dirty="0"/>
          </a:p>
          <a:p>
            <a:pPr eaLnBrk="1" hangingPunct="1"/>
            <a:endParaRPr lang="af-ZA" altLang="vi-VN" sz="2000" dirty="0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895600" y="987574"/>
            <a:ext cx="2590800" cy="11841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2565400" y="1444228"/>
            <a:ext cx="2844800" cy="112752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491880" y="2162174"/>
            <a:ext cx="1994520" cy="192174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565400" y="2571749"/>
            <a:ext cx="2844800" cy="5512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2819400" y="1131590"/>
            <a:ext cx="2688704" cy="178306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2565400" y="1579637"/>
            <a:ext cx="2921000" cy="2077963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2895600" y="3657599"/>
            <a:ext cx="2387600" cy="426316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5" grpId="0"/>
      <p:bldP spid="92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7504" y="523220"/>
            <a:ext cx="5184576" cy="44247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vi-VN" sz="2800"/>
              <a:t>p</a:t>
            </a:r>
            <a:r>
              <a:rPr lang="vi-VN" altLang="vi-VN" sz="2800"/>
              <a:t>reserve</a:t>
            </a:r>
            <a:r>
              <a:rPr lang="en-US" altLang="vi-VN" sz="2800"/>
              <a:t>:</a:t>
            </a:r>
            <a:r>
              <a:rPr lang="vi-VN" altLang="vi-VN" sz="2800"/>
              <a:t> (v)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/prɪˈzɜːv/</a:t>
            </a:r>
            <a:endParaRPr lang="vi-VN" altLang="vi-VN" sz="280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en-US" altLang="vi-VN" sz="2800"/>
              <a:t>r</a:t>
            </a:r>
            <a:r>
              <a:rPr lang="vi-VN" altLang="vi-VN" sz="2800"/>
              <a:t>itual</a:t>
            </a:r>
            <a:r>
              <a:rPr lang="en-US" altLang="vi-VN" sz="2800"/>
              <a:t>:</a:t>
            </a:r>
            <a:r>
              <a:rPr lang="vi-VN" altLang="vi-VN" sz="2800"/>
              <a:t> (n)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/ˈrɪtʃuəl</a:t>
            </a:r>
            <a:endParaRPr lang="vi-VN" altLang="vi-VN" sz="280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en-US" altLang="vi-VN" sz="2800"/>
              <a:t>c</a:t>
            </a:r>
            <a:r>
              <a:rPr lang="vi-VN" altLang="vi-VN" sz="2800"/>
              <a:t>ommemorate</a:t>
            </a:r>
            <a:r>
              <a:rPr lang="en-US" altLang="vi-VN" sz="2800"/>
              <a:t>:</a:t>
            </a:r>
            <a:r>
              <a:rPr lang="vi-VN" altLang="vi-VN" sz="2800"/>
              <a:t>(v)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/kəˈmeməreɪt/</a:t>
            </a:r>
            <a:endParaRPr lang="vi-VN" altLang="vi-VN" sz="280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en-US" altLang="vi-VN" sz="2800"/>
              <a:t>s</a:t>
            </a:r>
            <a:r>
              <a:rPr lang="vi-VN" altLang="vi-VN" sz="2800"/>
              <a:t>aint</a:t>
            </a:r>
            <a:r>
              <a:rPr lang="en-US" altLang="vi-VN" sz="2800"/>
              <a:t>:</a:t>
            </a:r>
            <a:r>
              <a:rPr lang="vi-VN" altLang="vi-VN" sz="2800"/>
              <a:t> (n)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/seɪnt/ </a:t>
            </a:r>
          </a:p>
          <a:p>
            <a:pPr>
              <a:buFontTx/>
              <a:buAutoNum type="arabicPeriod"/>
            </a:pPr>
            <a:r>
              <a:rPr lang="en-US" altLang="vi-VN" sz="2800"/>
              <a:t>i</a:t>
            </a:r>
            <a:r>
              <a:rPr lang="vi-VN" altLang="vi-VN" sz="2800"/>
              <a:t>ncense</a:t>
            </a:r>
            <a:r>
              <a:rPr lang="en-US" altLang="vi-VN" sz="2800"/>
              <a:t>:</a:t>
            </a:r>
            <a:r>
              <a:rPr lang="vi-VN" altLang="vi-VN" sz="2800"/>
              <a:t> (n)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/ˈɪnsens/</a:t>
            </a:r>
            <a:endParaRPr lang="vi-VN" altLang="vi-VN" sz="280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en-US" altLang="vi-VN" sz="2800"/>
              <a:t>f</a:t>
            </a:r>
            <a:r>
              <a:rPr lang="vi-VN" altLang="vi-VN" sz="2800"/>
              <a:t>ortune </a:t>
            </a:r>
            <a:r>
              <a:rPr lang="en-US" altLang="vi-VN" sz="2800"/>
              <a:t>:</a:t>
            </a:r>
            <a:r>
              <a:rPr lang="vi-VN" altLang="vi-VN" sz="2800"/>
              <a:t>(n)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/ˈfɔːtʃuːn/</a:t>
            </a:r>
            <a:endParaRPr lang="vi-VN" altLang="vi-VN" sz="280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en-US" altLang="vi-VN" sz="2800">
                <a:sym typeface="Wingdings" panose="05000000000000000000" pitchFamily="2" charset="2"/>
              </a:rPr>
              <a:t>p</a:t>
            </a:r>
            <a:r>
              <a:rPr lang="vi-VN" altLang="vi-VN" sz="2800">
                <a:sym typeface="Wingdings" panose="05000000000000000000" pitchFamily="2" charset="2"/>
              </a:rPr>
              <a:t>erformance</a:t>
            </a:r>
            <a:r>
              <a:rPr lang="en-US" altLang="vi-VN" sz="2800">
                <a:sym typeface="Wingdings" panose="05000000000000000000" pitchFamily="2" charset="2"/>
              </a:rPr>
              <a:t>:  (n) </a:t>
            </a:r>
            <a:r>
              <a:rPr lang="en-US" sz="2800">
                <a:solidFill>
                  <a:srgbClr val="FF0000"/>
                </a:solidFill>
              </a:rPr>
              <a:t>/pəˈfɔːməns/</a:t>
            </a:r>
            <a:endParaRPr lang="vi-VN" altLang="vi-VN" sz="2800">
              <a:solidFill>
                <a:srgbClr val="FF0000"/>
              </a:solidFill>
            </a:endParaRPr>
          </a:p>
          <a:p>
            <a:pPr eaLnBrk="1" hangingPunct="1"/>
            <a:endParaRPr lang="af-ZA" altLang="vi-VN" sz="2800">
              <a:solidFill>
                <a:srgbClr val="FF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508104" y="523220"/>
            <a:ext cx="3635896" cy="4424794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vi-VN" altLang="vi-VN" sz="2800" i="1" dirty="0"/>
              <a:t>: bảo tồn</a:t>
            </a:r>
          </a:p>
          <a:p>
            <a:pPr eaLnBrk="1" hangingPunct="1">
              <a:buFontTx/>
              <a:buNone/>
            </a:pPr>
            <a:r>
              <a:rPr lang="vi-VN" altLang="vi-VN" sz="2800" i="1" dirty="0"/>
              <a:t>: nghi thức (tôn giáo)</a:t>
            </a:r>
          </a:p>
          <a:p>
            <a:pPr eaLnBrk="1" hangingPunct="1">
              <a:buFontTx/>
              <a:buNone/>
            </a:pPr>
            <a:r>
              <a:rPr lang="vi-VN" altLang="vi-VN" sz="2800" i="1"/>
              <a:t>: </a:t>
            </a:r>
            <a:r>
              <a:rPr lang="en-US" altLang="vi-VN" sz="2800" i="1"/>
              <a:t>tưởng nhớ</a:t>
            </a:r>
          </a:p>
          <a:p>
            <a:pPr eaLnBrk="1" hangingPunct="1">
              <a:buFontTx/>
              <a:buNone/>
            </a:pPr>
            <a:endParaRPr lang="vi-VN" altLang="vi-VN" sz="2400" i="1" dirty="0"/>
          </a:p>
          <a:p>
            <a:pPr eaLnBrk="1" hangingPunct="1">
              <a:buFontTx/>
              <a:buNone/>
            </a:pPr>
            <a:r>
              <a:rPr lang="en-US" altLang="vi-VN" sz="2800" i="1" dirty="0"/>
              <a:t>t</a:t>
            </a:r>
            <a:r>
              <a:rPr lang="vi-VN" altLang="vi-VN" sz="2800" i="1"/>
              <a:t>hánh/ </a:t>
            </a:r>
            <a:r>
              <a:rPr lang="en-US" altLang="vi-VN" sz="2800" i="1"/>
              <a:t>t</a:t>
            </a:r>
            <a:r>
              <a:rPr lang="vi-VN" altLang="vi-VN" sz="2800" i="1"/>
              <a:t>hần</a:t>
            </a:r>
            <a:endParaRPr lang="vi-VN" altLang="vi-VN" sz="2800" i="1" dirty="0"/>
          </a:p>
          <a:p>
            <a:pPr eaLnBrk="1" hangingPunct="1">
              <a:buFontTx/>
              <a:buNone/>
            </a:pPr>
            <a:r>
              <a:rPr lang="en-US" altLang="vi-VN" sz="2800" i="1" dirty="0"/>
              <a:t>n</a:t>
            </a:r>
            <a:r>
              <a:rPr lang="vi-VN" altLang="vi-VN" sz="2800" i="1"/>
              <a:t>hang</a:t>
            </a:r>
            <a:endParaRPr lang="vi-VN" altLang="vi-VN" sz="2800" i="1" dirty="0"/>
          </a:p>
          <a:p>
            <a:pPr eaLnBrk="1" hangingPunct="1">
              <a:buFontTx/>
              <a:buNone/>
            </a:pPr>
            <a:r>
              <a:rPr lang="en-US" altLang="vi-VN" sz="2800" i="1"/>
              <a:t>vận may</a:t>
            </a:r>
            <a:endParaRPr lang="vi-VN" altLang="vi-VN" sz="2800" i="1" dirty="0"/>
          </a:p>
          <a:p>
            <a:pPr eaLnBrk="1" hangingPunct="1">
              <a:buFontTx/>
              <a:buNone/>
            </a:pPr>
            <a:r>
              <a:rPr lang="en-US" altLang="vi-VN" sz="2800" i="1" dirty="0"/>
              <a:t>b</a:t>
            </a:r>
            <a:r>
              <a:rPr lang="vi-VN" altLang="vi-VN" sz="2800" i="1"/>
              <a:t>uổi </a:t>
            </a:r>
            <a:r>
              <a:rPr lang="vi-VN" altLang="vi-VN" sz="2800" i="1" dirty="0"/>
              <a:t>biểu diễn</a:t>
            </a:r>
          </a:p>
          <a:p>
            <a:pPr eaLnBrk="1" hangingPunct="1"/>
            <a:endParaRPr lang="vi-VN" altLang="vi-VN" sz="2800" dirty="0"/>
          </a:p>
          <a:p>
            <a:pPr eaLnBrk="1" hangingPunct="1"/>
            <a:endParaRPr lang="vi-VN" altLang="vi-VN" sz="2800" dirty="0"/>
          </a:p>
          <a:p>
            <a:pPr eaLnBrk="1" hangingPunct="1"/>
            <a:endParaRPr lang="vi-VN" altLang="vi-VN" sz="2800" dirty="0"/>
          </a:p>
          <a:p>
            <a:pPr eaLnBrk="1" hangingPunct="1"/>
            <a:endParaRPr lang="af-ZA" altLang="vi-VN" sz="2800" dirty="0"/>
          </a:p>
        </p:txBody>
      </p:sp>
      <p:sp>
        <p:nvSpPr>
          <p:cNvPr id="11" name="Rectangle 10"/>
          <p:cNvSpPr/>
          <p:nvPr/>
        </p:nvSpPr>
        <p:spPr>
          <a:xfrm>
            <a:off x="270904" y="0"/>
            <a:ext cx="4857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vocabulary</a:t>
            </a:r>
            <a:endParaRPr lang="en-US" sz="28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9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"/>
            <a:ext cx="9144000" cy="357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996"/>
            <a:ext cx="9144000" cy="357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500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Match the words to their meanings.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8933" y="316"/>
            <a:ext cx="410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vocabulary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37624"/>
            <a:ext cx="2952328" cy="43204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1. to preserve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4245936"/>
            <a:ext cx="2952328" cy="43204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5. to commemorate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3543858"/>
            <a:ext cx="2952328" cy="43204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4. a ritual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2841780"/>
            <a:ext cx="2952328" cy="43204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3. a performance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139702"/>
            <a:ext cx="2952328" cy="43204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2. to worship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11648" y="2906909"/>
            <a:ext cx="3888432" cy="43204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to keep a tradition alive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1648" y="3500976"/>
            <a:ext cx="3888432" cy="594065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to remember and celebrate something or someone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4048" y="2027144"/>
            <a:ext cx="3888432" cy="756084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an act of special meaning that you do in the same way each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04048" y="1447817"/>
            <a:ext cx="3888432" cy="43204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show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1648" y="4218722"/>
            <a:ext cx="3888432" cy="43204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to show respect and love for something or someone</a:t>
            </a:r>
          </a:p>
        </p:txBody>
      </p:sp>
      <p:cxnSp>
        <p:nvCxnSpPr>
          <p:cNvPr id="25" name="Straight Arrow Connector 24"/>
          <p:cNvCxnSpPr>
            <a:stCxn id="9" idx="3"/>
            <a:endCxn id="14" idx="1"/>
          </p:cNvCxnSpPr>
          <p:nvPr/>
        </p:nvCxnSpPr>
        <p:spPr>
          <a:xfrm>
            <a:off x="3203848" y="1653649"/>
            <a:ext cx="1807800" cy="1469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8" idx="1"/>
          </p:cNvCxnSpPr>
          <p:nvPr/>
        </p:nvCxnSpPr>
        <p:spPr>
          <a:xfrm>
            <a:off x="3203848" y="2355726"/>
            <a:ext cx="1807800" cy="2079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3"/>
            <a:endCxn id="17" idx="1"/>
          </p:cNvCxnSpPr>
          <p:nvPr/>
        </p:nvCxnSpPr>
        <p:spPr>
          <a:xfrm flipV="1">
            <a:off x="3203848" y="1663842"/>
            <a:ext cx="1800200" cy="1393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6" idx="1"/>
          </p:cNvCxnSpPr>
          <p:nvPr/>
        </p:nvCxnSpPr>
        <p:spPr>
          <a:xfrm flipV="1">
            <a:off x="3203848" y="2405187"/>
            <a:ext cx="1800200" cy="1354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3"/>
            <a:endCxn id="15" idx="1"/>
          </p:cNvCxnSpPr>
          <p:nvPr/>
        </p:nvCxnSpPr>
        <p:spPr>
          <a:xfrm flipV="1">
            <a:off x="3203848" y="3798009"/>
            <a:ext cx="1807800" cy="6639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9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996"/>
            <a:ext cx="9144000" cy="357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04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Complete the sentences using the words in 1.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6083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Festival is held every year to _______________ Saint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our traditional hero.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Huong Pagoda, we offer Buddha a tray of fruit to __________ 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him.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 technology, we can now __________ our culture for future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generations.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most festivals in Viet Nam, the __________ often begins with an offering of incense.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 Mat Snake _______________ is about the history of the village.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928" y="886443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</a:rPr>
              <a:t>commemorate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1923678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</a:rPr>
              <a:t>worship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2339926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</a:rPr>
              <a:t>preserve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8294" y="3102422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</a:rPr>
              <a:t>ritual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1520" y="4115712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786760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4658" y="400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Match the nouns with each verb. A noun can go with more than one verb.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94" y="699542"/>
            <a:ext cx="7900812" cy="9511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/>
              <a:t>a ceremony                a show            a celebration</a:t>
            </a:r>
          </a:p>
          <a:p>
            <a:r>
              <a:rPr lang="vi-VN" sz="2400" b="1" dirty="0"/>
              <a:t>an anniversary          a hero             good fortune</a:t>
            </a:r>
          </a:p>
          <a:p>
            <a:r>
              <a:rPr lang="vi-VN" sz="2400" b="1" dirty="0"/>
              <a:t>a ritual                       a god              a reunion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768" y="1657926"/>
            <a:ext cx="1290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273" y="1657926"/>
            <a:ext cx="10178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3637" y="1657926"/>
            <a:ext cx="1654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WORSHIP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927" y="1657926"/>
            <a:ext cx="17235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338" y="2119591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ceremony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8412" y="2839027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show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13193" y="2721528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celebration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10185" y="3003161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an anniversary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67799" y="2119590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ceremony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78164" y="2453200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show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54908" y="3310689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hero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31005" y="3573944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good fortune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4505" y="3851104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ritual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71448" y="414652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god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94505" y="4541526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reunion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34257" y="2065802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hero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34257" y="276074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god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85635" y="2222367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a ceremony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72873" y="2900684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show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98522" y="32224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 ritual</a:t>
            </a:r>
          </a:p>
        </p:txBody>
      </p:sp>
    </p:spTree>
    <p:extLst>
      <p:ext uri="{BB962C8B-B14F-4D97-AF65-F5344CB8AC3E}">
        <p14:creationId xmlns:p14="http://schemas.microsoft.com/office/powerpoint/2010/main" val="37867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996"/>
            <a:ext cx="9144000" cy="357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948" y="6584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4a. Look at the table below. What can you notice about these words?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3296" y="126672"/>
            <a:ext cx="2741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pronunciation</a:t>
            </a:r>
            <a:endParaRPr lang="en-US" sz="28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1619023"/>
            <a:ext cx="8496944" cy="1384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/>
              <a:t>competi</a:t>
            </a:r>
            <a:r>
              <a:rPr lang="vi-VN" sz="2800" dirty="0">
                <a:solidFill>
                  <a:schemeClr val="tx1"/>
                </a:solidFill>
              </a:rPr>
              <a:t>t</a:t>
            </a:r>
            <a:r>
              <a:rPr lang="vi-VN" sz="2800" b="1" dirty="0">
                <a:solidFill>
                  <a:srgbClr val="FF0000"/>
                </a:solidFill>
              </a:rPr>
              <a:t>ion</a:t>
            </a:r>
            <a:r>
              <a:rPr lang="vi-VN" sz="2800" dirty="0"/>
              <a:t>          commemorat</a:t>
            </a:r>
            <a:r>
              <a:rPr lang="vi-VN" sz="2800" b="1" dirty="0">
                <a:solidFill>
                  <a:srgbClr val="FF0000"/>
                </a:solidFill>
              </a:rPr>
              <a:t>ion</a:t>
            </a:r>
            <a:r>
              <a:rPr lang="vi-VN" sz="2800" dirty="0"/>
              <a:t>      process</a:t>
            </a:r>
            <a:r>
              <a:rPr lang="vi-VN" sz="2800" b="1" dirty="0">
                <a:solidFill>
                  <a:srgbClr val="FF0000"/>
                </a:solidFill>
              </a:rPr>
              <a:t>ion</a:t>
            </a:r>
            <a:r>
              <a:rPr lang="en-US" sz="2800" dirty="0"/>
              <a:t> </a:t>
            </a:r>
            <a:r>
              <a:rPr lang="vi-VN" sz="2800" dirty="0"/>
              <a:t>preservat</a:t>
            </a:r>
            <a:r>
              <a:rPr lang="vi-VN" sz="2800" b="1" dirty="0">
                <a:solidFill>
                  <a:srgbClr val="FF0000"/>
                </a:solidFill>
              </a:rPr>
              <a:t>ion</a:t>
            </a:r>
            <a:r>
              <a:rPr lang="vi-VN" sz="2800" dirty="0"/>
              <a:t>         confus</a:t>
            </a:r>
            <a:r>
              <a:rPr lang="vi-VN" sz="2800" b="1" dirty="0">
                <a:solidFill>
                  <a:srgbClr val="FF0000"/>
                </a:solidFill>
              </a:rPr>
              <a:t>ion</a:t>
            </a:r>
            <a:r>
              <a:rPr lang="vi-VN" sz="2800" dirty="0"/>
              <a:t>                magic</a:t>
            </a:r>
            <a:r>
              <a:rPr lang="vi-VN" sz="2800" b="1" dirty="0">
                <a:solidFill>
                  <a:srgbClr val="0033CC"/>
                </a:solidFill>
              </a:rPr>
              <a:t>ian</a:t>
            </a:r>
          </a:p>
          <a:p>
            <a:r>
              <a:rPr lang="vi-VN" sz="2800" dirty="0"/>
              <a:t>music</a:t>
            </a:r>
            <a:r>
              <a:rPr lang="vi-VN" sz="2800" b="1" dirty="0">
                <a:solidFill>
                  <a:srgbClr val="0033CC"/>
                </a:solidFill>
              </a:rPr>
              <a:t>ian</a:t>
            </a:r>
            <a:r>
              <a:rPr lang="vi-VN" sz="2800" dirty="0"/>
              <a:t>              </a:t>
            </a:r>
            <a:r>
              <a:rPr lang="en-US" sz="2800" dirty="0"/>
              <a:t> </a:t>
            </a:r>
            <a:r>
              <a:rPr lang="vi-VN" sz="2800" dirty="0"/>
              <a:t>vegetar</a:t>
            </a:r>
            <a:r>
              <a:rPr lang="vi-VN" sz="2800" b="1" dirty="0">
                <a:solidFill>
                  <a:srgbClr val="0033CC"/>
                </a:solidFill>
              </a:rPr>
              <a:t>ian</a:t>
            </a:r>
            <a:r>
              <a:rPr lang="vi-VN" sz="2800" dirty="0"/>
              <a:t>              compan</a:t>
            </a:r>
            <a:r>
              <a:rPr lang="vi-VN" sz="2800" b="1" dirty="0">
                <a:solidFill>
                  <a:srgbClr val="FF0000"/>
                </a:solidFill>
              </a:rPr>
              <a:t>ion</a:t>
            </a:r>
            <a:r>
              <a:rPr lang="vi-VN" sz="28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956686"/>
            <a:ext cx="7272808" cy="21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996"/>
            <a:ext cx="9144000" cy="357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75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4b. Now listen and repeat the words.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951570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competition</a:t>
            </a:r>
          </a:p>
          <a:p>
            <a:endParaRPr lang="vi-VN" sz="2800" dirty="0"/>
          </a:p>
          <a:p>
            <a:r>
              <a:rPr lang="vi-VN" sz="2800" dirty="0"/>
              <a:t>commemoration</a:t>
            </a:r>
          </a:p>
          <a:p>
            <a:endParaRPr lang="vi-VN" sz="2800" dirty="0"/>
          </a:p>
          <a:p>
            <a:r>
              <a:rPr lang="vi-VN" sz="2800" dirty="0"/>
              <a:t>procession</a:t>
            </a:r>
          </a:p>
          <a:p>
            <a:endParaRPr lang="vi-VN" sz="2800" dirty="0"/>
          </a:p>
          <a:p>
            <a:r>
              <a:rPr lang="vi-VN" sz="2800" dirty="0"/>
              <a:t>preservation</a:t>
            </a:r>
          </a:p>
          <a:p>
            <a:endParaRPr lang="vi-VN" sz="2800" dirty="0"/>
          </a:p>
          <a:p>
            <a:r>
              <a:rPr lang="vi-VN" sz="2800" dirty="0"/>
              <a:t>confusion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9108" y="1035624"/>
            <a:ext cx="26132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magician</a:t>
            </a:r>
          </a:p>
          <a:p>
            <a:endParaRPr lang="vi-VN" sz="2800" dirty="0"/>
          </a:p>
          <a:p>
            <a:r>
              <a:rPr lang="vi-VN" sz="2800" dirty="0"/>
              <a:t>musician</a:t>
            </a:r>
          </a:p>
          <a:p>
            <a:endParaRPr lang="vi-VN" sz="2800" dirty="0"/>
          </a:p>
          <a:p>
            <a:r>
              <a:rPr lang="vi-VN" sz="2800" dirty="0"/>
              <a:t>vegetarian</a:t>
            </a:r>
          </a:p>
          <a:p>
            <a:endParaRPr lang="vi-VN" sz="2800" dirty="0"/>
          </a:p>
          <a:p>
            <a:r>
              <a:rPr lang="vi-VN" sz="2800" dirty="0"/>
              <a:t>companion</a:t>
            </a:r>
          </a:p>
        </p:txBody>
      </p:sp>
      <p:sp>
        <p:nvSpPr>
          <p:cNvPr id="3" name="Action Button: Forward or Next 2">
            <a:hlinkClick r:id="rId5" action="ppaction://hlinkfile" highlightClick="1"/>
          </p:cNvPr>
          <p:cNvSpPr/>
          <p:nvPr/>
        </p:nvSpPr>
        <p:spPr>
          <a:xfrm>
            <a:off x="6948264" y="465516"/>
            <a:ext cx="504056" cy="2844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3 U.5 A CLOSER 1. 5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3363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4" y="4977453"/>
            <a:ext cx="9144000" cy="357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55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Listen and stress the words below. Pay attention to the endings.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73349"/>
              </p:ext>
            </p:extLst>
          </p:nvPr>
        </p:nvGraphicFramePr>
        <p:xfrm>
          <a:off x="431676" y="1257471"/>
          <a:ext cx="8229600" cy="26398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966">
                <a:tc>
                  <a:txBody>
                    <a:bodyPr/>
                    <a:lstStyle/>
                    <a:p>
                      <a:pPr algn="l"/>
                      <a:r>
                        <a:rPr lang="vi-VN" sz="2700" dirty="0">
                          <a:effectLst/>
                        </a:rPr>
                        <a:t>1. procession</a:t>
                      </a:r>
                    </a:p>
                  </a:txBody>
                  <a:tcPr marL="45669" marR="45669" marT="34252" marB="34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700" dirty="0">
                          <a:effectLst/>
                        </a:rPr>
                        <a:t>5. politician</a:t>
                      </a:r>
                    </a:p>
                  </a:txBody>
                  <a:tcPr marL="45669" marR="45669" marT="34252" marB="342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66">
                <a:tc>
                  <a:txBody>
                    <a:bodyPr/>
                    <a:lstStyle/>
                    <a:p>
                      <a:pPr algn="l"/>
                      <a:r>
                        <a:rPr lang="vi-VN" sz="2700" dirty="0">
                          <a:effectLst/>
                        </a:rPr>
                        <a:t>2. companion</a:t>
                      </a:r>
                    </a:p>
                  </a:txBody>
                  <a:tcPr marL="45669" marR="45669" marT="34252" marB="34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700">
                          <a:effectLst/>
                        </a:rPr>
                        <a:t>6. musician</a:t>
                      </a:r>
                    </a:p>
                  </a:txBody>
                  <a:tcPr marL="45669" marR="45669" marT="34252" marB="3425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966">
                <a:tc>
                  <a:txBody>
                    <a:bodyPr/>
                    <a:lstStyle/>
                    <a:p>
                      <a:pPr algn="l"/>
                      <a:r>
                        <a:rPr lang="vi-VN" sz="2700" dirty="0">
                          <a:effectLst/>
                        </a:rPr>
                        <a:t>3. production</a:t>
                      </a:r>
                    </a:p>
                  </a:txBody>
                  <a:tcPr marL="45669" marR="45669" marT="34252" marB="34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700" dirty="0">
                          <a:effectLst/>
                        </a:rPr>
                        <a:t>7. historian</a:t>
                      </a:r>
                    </a:p>
                  </a:txBody>
                  <a:tcPr marL="45669" marR="45669" marT="34252" marB="342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966">
                <a:tc>
                  <a:txBody>
                    <a:bodyPr/>
                    <a:lstStyle/>
                    <a:p>
                      <a:pPr algn="l"/>
                      <a:r>
                        <a:rPr lang="vi-VN" sz="2700" dirty="0">
                          <a:effectLst/>
                        </a:rPr>
                        <a:t>4. competition</a:t>
                      </a:r>
                    </a:p>
                  </a:txBody>
                  <a:tcPr marL="45669" marR="45669" marT="34252" marB="34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700" dirty="0">
                          <a:effectLst/>
                        </a:rPr>
                        <a:t>8. librarian</a:t>
                      </a:r>
                    </a:p>
                  </a:txBody>
                  <a:tcPr marL="45669" marR="45669" marT="34252" marB="3425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36689" y="1349328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734221" y="2036538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635867" y="2670980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950245" y="3303267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5559029" y="1292773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559028" y="1958461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5512782" y="2675335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5447564" y="3359401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Action Button: Forward or Next 2">
            <a:hlinkClick r:id="rId5" action="ppaction://hlinkfile" highlightClick="1"/>
          </p:cNvPr>
          <p:cNvSpPr/>
          <p:nvPr/>
        </p:nvSpPr>
        <p:spPr>
          <a:xfrm>
            <a:off x="6346676" y="4275375"/>
            <a:ext cx="576064" cy="324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4 Track 3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3139" y="251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0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2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48" y="1195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Read the following sentences and mark (‘) the stressed syllable in the underline words. Then listen and repeat.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9181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Elephants are good 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companions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of the people in Don Village.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elephant races need the 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of young riders.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elephant races get the 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of the crowds.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Vietnamese 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historians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know a lot about festivals in Viet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Nam.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It’s a 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for us to burn incense when we go to the pagoda.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0102" y="866606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695157" y="1946223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738046" y="2668679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780139" y="3447267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713710" y="4083918"/>
            <a:ext cx="99957" cy="1561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Action Button: Forward or Next 2">
            <a:hlinkClick r:id="rId4" action="ppaction://hlinkfile" highlightClick="1"/>
          </p:cNvPr>
          <p:cNvSpPr/>
          <p:nvPr/>
        </p:nvSpPr>
        <p:spPr>
          <a:xfrm>
            <a:off x="8316416" y="542068"/>
            <a:ext cx="648072" cy="3245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5 Track 3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7494" y="-74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0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9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5751"/>
            <a:ext cx="14478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8100392" y="4623978"/>
            <a:ext cx="936104" cy="519522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78161" y="2538505"/>
            <a:ext cx="8587680" cy="2345233"/>
          </a:xfrm>
          <a:prstGeom prst="round2DiagRect">
            <a:avLst>
              <a:gd name="adj1" fmla="val 26174"/>
              <a:gd name="adj2" fmla="val 0"/>
            </a:avLst>
          </a:prstGeom>
          <a:solidFill>
            <a:srgbClr val="29486D"/>
          </a:solidFill>
          <a:ln w="3810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held in April. They can see a grand opening ceremony, an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fashion show, a Dem Phuong Dong or oriental night show, royal court music performances ... and sporting activities.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1" y="951570"/>
            <a:ext cx="8784976" cy="1134126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lnSpc>
                <a:spcPts val="44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When is the Hue Festival held? What can visitors see there?</a:t>
            </a:r>
          </a:p>
        </p:txBody>
      </p:sp>
    </p:spTree>
    <p:extLst>
      <p:ext uri="{BB962C8B-B14F-4D97-AF65-F5344CB8AC3E}">
        <p14:creationId xmlns:p14="http://schemas.microsoft.com/office/powerpoint/2010/main" val="801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-moderat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789750"/>
            <a:ext cx="858693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69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467544" y="3327836"/>
            <a:ext cx="8100900" cy="1296143"/>
          </a:xfrm>
          <a:prstGeom prst="round2DiagRect">
            <a:avLst>
              <a:gd name="adj1" fmla="val 30372"/>
              <a:gd name="adj2" fmla="val 0"/>
            </a:avLst>
          </a:prstGeom>
          <a:solidFill>
            <a:srgbClr val="29486D"/>
          </a:solidFill>
          <a:ln w="3810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held in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12th of the first lunar month.</a:t>
            </a:r>
          </a:p>
        </p:txBody>
      </p:sp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8100392" y="4623978"/>
            <a:ext cx="936104" cy="519522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512" y="1977685"/>
            <a:ext cx="8856984" cy="1108993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530225" indent="-530225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Where and when is the Lim Festival held?</a:t>
            </a:r>
          </a:p>
        </p:txBody>
      </p:sp>
      <p:pic>
        <p:nvPicPr>
          <p:cNvPr id="7" name="Picture 6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2" y="357505"/>
            <a:ext cx="14478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7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-moderat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840" y="1327259"/>
            <a:ext cx="3441700" cy="4667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vi-VN" altLang="vi-VN" sz="2800" b="1" dirty="0">
                <a:solidFill>
                  <a:srgbClr val="993300"/>
                </a:solidFill>
              </a:rPr>
              <a:t>Buffalo - fighting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1300" y="285750"/>
            <a:ext cx="7772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800" b="1" dirty="0">
                <a:solidFill>
                  <a:srgbClr val="FF0000"/>
                </a:solidFill>
              </a:rPr>
              <a:t>Game: Brainstorming</a:t>
            </a:r>
            <a:endParaRPr lang="af-ZA" altLang="vi-VN" sz="2800" b="1" dirty="0">
              <a:solidFill>
                <a:srgbClr val="FF0000"/>
              </a:solidFill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267744" y="1797267"/>
            <a:ext cx="406104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3200" b="1" dirty="0"/>
              <a:t>Names of festivals </a:t>
            </a:r>
          </a:p>
          <a:p>
            <a:pPr algn="ctr" eaLnBrk="1" hangingPunct="1"/>
            <a:r>
              <a:rPr lang="vi-VN" altLang="vi-VN" sz="3200" b="1" dirty="0"/>
              <a:t>in Vietnam</a:t>
            </a:r>
            <a:endParaRPr lang="af-ZA" altLang="vi-VN" sz="3200" b="1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1183846" y="2597468"/>
            <a:ext cx="12192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2648744" y="2869682"/>
            <a:ext cx="551656" cy="7471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697348" y="2921217"/>
            <a:ext cx="331852" cy="736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5875020" y="2717908"/>
            <a:ext cx="1264920" cy="5491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6337300" y="2409732"/>
            <a:ext cx="1403052" cy="2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5715000" y="1644541"/>
            <a:ext cx="1752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267200" y="1130191"/>
            <a:ext cx="16768" cy="627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1183846" y="1605814"/>
            <a:ext cx="1464898" cy="437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314700" y="787291"/>
            <a:ext cx="2514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2800" b="1" dirty="0">
                <a:solidFill>
                  <a:srgbClr val="993300"/>
                </a:solidFill>
              </a:rPr>
              <a:t>Cow - racing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210300" y="1334979"/>
            <a:ext cx="2514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2800" b="1" dirty="0">
                <a:solidFill>
                  <a:srgbClr val="993300"/>
                </a:solidFill>
              </a:rPr>
              <a:t>Le Mat Snake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467600" y="2190750"/>
            <a:ext cx="1600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2800" b="1" dirty="0">
                <a:solidFill>
                  <a:srgbClr val="993300"/>
                </a:solidFill>
              </a:rPr>
              <a:t>Lim festival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337300" y="3267075"/>
            <a:ext cx="2514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2800" b="1" dirty="0">
                <a:solidFill>
                  <a:srgbClr val="993300"/>
                </a:solidFill>
              </a:rPr>
              <a:t>Elephant-racing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886200" y="3657600"/>
            <a:ext cx="2514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2800" b="1" dirty="0">
                <a:solidFill>
                  <a:srgbClr val="993300"/>
                </a:solidFill>
              </a:rPr>
              <a:t>Flowers festival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219200" y="3600450"/>
            <a:ext cx="2514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2800" b="1" dirty="0">
                <a:solidFill>
                  <a:srgbClr val="993300"/>
                </a:solidFill>
              </a:rPr>
              <a:t>Hue festival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111554" y="3118385"/>
            <a:ext cx="2514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vi-VN" sz="2800" b="1" dirty="0">
                <a:solidFill>
                  <a:srgbClr val="993300"/>
                </a:solidFill>
              </a:rPr>
              <a:t>……......</a:t>
            </a:r>
            <a:endParaRPr lang="af-ZA" altLang="vi-VN" sz="28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3" grpId="0" animBg="1"/>
      <p:bldP spid="2064" grpId="0" build="p"/>
      <p:bldP spid="2065" grpId="0" build="p"/>
      <p:bldP spid="2066" grpId="0" build="p"/>
      <p:bldP spid="2067" grpId="0" build="p"/>
      <p:bldP spid="2068" grpId="0" build="p"/>
      <p:bldP spid="2069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U5-L1-3-1Cow 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29150"/>
            <a:ext cx="9144000" cy="514350"/>
          </a:xfrm>
          <a:solidFill>
            <a:srgbClr val="FFFF99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3600">
                <a:solidFill>
                  <a:srgbClr val="FF0000"/>
                </a:solidFill>
              </a:rPr>
              <a:t>Cow – racing Festival</a:t>
            </a:r>
            <a:endParaRPr lang="af-ZA" alt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5124" name="Picture 4" descr="U5-L1-3-2-Whale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78500" y="19050"/>
            <a:ext cx="3352800" cy="371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>
                <a:solidFill>
                  <a:srgbClr val="FF0000"/>
                </a:solidFill>
              </a:rPr>
              <a:t>Whale Festival</a:t>
            </a:r>
            <a:endParaRPr lang="af-ZA" alt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6148" name="Picture 4" descr="U5-L1-3-4-BUFFALO F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3600">
                <a:solidFill>
                  <a:srgbClr val="FF0000"/>
                </a:solidFill>
              </a:rPr>
              <a:t>Buffalo-fighting Festival</a:t>
            </a:r>
            <a:endParaRPr lang="af-ZA" alt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7172" name="Picture 4" descr="U5-L1-3-3-Le Mat Sn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3600">
                <a:solidFill>
                  <a:srgbClr val="FF0000"/>
                </a:solidFill>
              </a:rPr>
              <a:t>Le Mat Snake Festival</a:t>
            </a:r>
            <a:endParaRPr lang="af-ZA" alt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3080" name="Picture 8" descr="U5-L1-3-5-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vi-VN" sz="3600">
                <a:solidFill>
                  <a:srgbClr val="FF0000"/>
                </a:solidFill>
              </a:rPr>
              <a:t>Elephant – racing Festival</a:t>
            </a:r>
            <a:endParaRPr lang="af-ZA" alt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708</Words>
  <Application>Microsoft Office PowerPoint</Application>
  <PresentationFormat>On-screen Show (16:9)</PresentationFormat>
  <Paragraphs>149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44</cp:revision>
  <dcterms:created xsi:type="dcterms:W3CDTF">2016-10-26T14:52:36Z</dcterms:created>
  <dcterms:modified xsi:type="dcterms:W3CDTF">2022-11-20T14:09:28Z</dcterms:modified>
</cp:coreProperties>
</file>