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8" r:id="rId3"/>
    <p:sldId id="270" r:id="rId4"/>
    <p:sldId id="271" r:id="rId5"/>
    <p:sldId id="260" r:id="rId6"/>
    <p:sldId id="261" r:id="rId7"/>
    <p:sldId id="274" r:id="rId8"/>
    <p:sldId id="262" r:id="rId9"/>
    <p:sldId id="276" r:id="rId10"/>
    <p:sldId id="275" r:id="rId11"/>
    <p:sldId id="263" r:id="rId12"/>
    <p:sldId id="264" r:id="rId13"/>
    <p:sldId id="265" r:id="rId14"/>
    <p:sldId id="259" r:id="rId15"/>
  </p:sldIdLst>
  <p:sldSz cx="9144000" cy="5143500" type="screen16x9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2154C-BDE1-4F62-81B4-4A0B26F81409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A82F5-DA83-464A-90E6-DE893600862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5CF48-CF88-4809-8D5E-5691FB60F477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6AC7-B5BD-4E61-80EC-4DDE1B27D33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76B31-CDD2-4C58-8A63-0C94C4732804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F447A-4C8E-4A57-A538-1A27A23AD3C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1015E-339F-47B0-982D-462030034FA0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283D2-0DA5-46FF-B5EE-BC9A1F7E86F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98EAC-E99F-46A5-B788-DF3DECDFCD78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AB6DB-1FD0-4623-9121-2C8DD10F20C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D2170-9345-4348-8912-2E0229501151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9C112-3F30-4C1A-B11A-9309F08C142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A14C1-9651-4A02-AB63-0C831A015CCB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D4150-0CE0-40C6-A36F-A619CA19F4B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41387-E043-4312-B531-928C142D111D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C6D9-2513-49EE-AF09-B8BD9317B35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81540-22C0-45E9-A2A7-778EDA964F79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813AC-3699-484B-AF44-3BAA639BD82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89084-48EE-4227-8972-E25D0D5F8591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E7709-E535-4D22-BB06-6AF3C3C1000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666EA-7830-477C-A0ED-3884E5992166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B961D-4218-46A4-8279-63D3808FF12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2D8B1E-B66D-42F0-86C8-D7AB0B3B6F92}" type="datetimeFigureOut">
              <a:rPr lang="vi-VN"/>
              <a:pPr>
                <a:defRPr/>
              </a:pPr>
              <a:t>22/11/2022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697324-B10F-43C9-AC25-5A6869C1B2F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1547814" y="1329928"/>
            <a:ext cx="6696075" cy="3509963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dirty="0">
                <a:latin typeface="Times New Roman" pitchFamily="18" charset="0"/>
              </a:rPr>
              <a:t>because	 if	when	</a:t>
            </a:r>
          </a:p>
          <a:p>
            <a:pPr algn="ctr"/>
            <a:r>
              <a:rPr lang="en-US" sz="4000" dirty="0">
                <a:latin typeface="Times New Roman" pitchFamily="18" charset="0"/>
              </a:rPr>
              <a:t>while    however 	</a:t>
            </a:r>
          </a:p>
          <a:p>
            <a:pPr algn="ctr"/>
            <a:r>
              <a:rPr lang="en-US" sz="4000" dirty="0">
                <a:latin typeface="Times New Roman" pitchFamily="18" charset="0"/>
              </a:rPr>
              <a:t> although       even though </a:t>
            </a:r>
          </a:p>
          <a:p>
            <a:pPr algn="ctr"/>
            <a:r>
              <a:rPr lang="en-US" sz="4000" dirty="0">
                <a:latin typeface="Times New Roman" pitchFamily="18" charset="0"/>
              </a:rPr>
              <a:t>but     and        so</a:t>
            </a:r>
          </a:p>
          <a:p>
            <a:pPr algn="ctr"/>
            <a:r>
              <a:rPr lang="en-US" sz="4000" dirty="0">
                <a:latin typeface="Times New Roman" pitchFamily="18" charset="0"/>
              </a:rPr>
              <a:t>yet </a:t>
            </a:r>
          </a:p>
        </p:txBody>
      </p:sp>
      <p:sp>
        <p:nvSpPr>
          <p:cNvPr id="30727" name="WordArt 7"/>
          <p:cNvSpPr>
            <a:spLocks noChangeArrowheads="1" noChangeShapeType="1" noTextEdit="1"/>
          </p:cNvSpPr>
          <p:nvPr/>
        </p:nvSpPr>
        <p:spPr bwMode="auto">
          <a:xfrm>
            <a:off x="468313" y="0"/>
            <a:ext cx="4464050" cy="111323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I. warm up : </a:t>
            </a:r>
          </a:p>
        </p:txBody>
      </p:sp>
      <p:sp>
        <p:nvSpPr>
          <p:cNvPr id="30728" name="WordArt 8"/>
          <p:cNvSpPr>
            <a:spLocks noChangeArrowheads="1" noChangeShapeType="1" noTextEdit="1"/>
          </p:cNvSpPr>
          <p:nvPr/>
        </p:nvSpPr>
        <p:spPr bwMode="auto">
          <a:xfrm>
            <a:off x="3786182" y="0"/>
            <a:ext cx="3816350" cy="701279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3600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kim's</a:t>
            </a: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 game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 animBg="1"/>
      <p:bldP spid="307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11189" y="303610"/>
            <a:ext cx="7921625" cy="10798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GRAMMAR</a:t>
            </a:r>
            <a:br>
              <a:rPr lang="en-US" sz="2800" b="1"/>
            </a:br>
            <a:r>
              <a:rPr lang="en-US" sz="2800" b="1">
                <a:solidFill>
                  <a:schemeClr val="hlink"/>
                </a:solidFill>
              </a:rPr>
              <a:t>SIMPLE  COMPOUND AND COMPLEXSENTENCES </a:t>
            </a:r>
          </a:p>
          <a:p>
            <a:pPr algn="ctr"/>
            <a:endParaRPr lang="en-US" sz="2800">
              <a:solidFill>
                <a:schemeClr val="hlink"/>
              </a:solidFill>
            </a:endParaRPr>
          </a:p>
          <a:p>
            <a:pPr algn="ctr"/>
            <a:endParaRPr lang="en-US" sz="280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1059657"/>
            <a:ext cx="4859338" cy="43100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 b="1">
                <a:solidFill>
                  <a:schemeClr val="hlink"/>
                </a:solidFill>
                <a:latin typeface="Times New Roman" pitchFamily="18" charset="0"/>
              </a:rPr>
              <a:t>3. Complex sentences ( Câu phức  )</a:t>
            </a:r>
            <a:r>
              <a:rPr lang="en-US" sz="2500">
                <a:solidFill>
                  <a:schemeClr val="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323528" y="1779662"/>
            <a:ext cx="8521741" cy="1711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- Là câu chứa một mệnh đề độc lập và một hay nhiều </a:t>
            </a:r>
          </a:p>
          <a:p>
            <a:r>
              <a:rPr lang="en-US" sz="2500">
                <a:latin typeface="Times New Roman" pitchFamily="18" charset="0"/>
              </a:rPr>
              <a:t>mệnh đề phụ thuộc .</a:t>
            </a:r>
          </a:p>
          <a:p>
            <a:pPr marL="342900" indent="-342900">
              <a:buFontTx/>
              <a:buChar char="-"/>
            </a:pPr>
            <a:r>
              <a:rPr lang="en-US" sz="2500">
                <a:latin typeface="Times New Roman" pitchFamily="18" charset="0"/>
              </a:rPr>
              <a:t>Mệnh đề phụ có thể bắt đầu bằng liên từ như : </a:t>
            </a:r>
          </a:p>
          <a:p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When, while, because, although,/ even though hoặc if .</a:t>
            </a:r>
          </a:p>
          <a:p>
            <a:r>
              <a:rPr lang="en-US" sz="2500">
                <a:latin typeface="Times New Roman" pitchFamily="18" charset="0"/>
              </a:rPr>
              <a:t> Nếu mệnh đề phụ đứng trước mệnh đề độc lập thì phải có dấu phẩy. 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61926" y="4010868"/>
            <a:ext cx="8820150" cy="43100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500">
                <a:latin typeface="Times New Roman" pitchFamily="18" charset="0"/>
              </a:rPr>
              <a:t>EX: Because the bus was crowded, I had to stand all the way  </a:t>
            </a:r>
          </a:p>
        </p:txBody>
      </p:sp>
    </p:spTree>
    <p:extLst>
      <p:ext uri="{BB962C8B-B14F-4D97-AF65-F5344CB8AC3E}">
        <p14:creationId xmlns:p14="http://schemas.microsoft.com/office/powerpoint/2010/main" val="167646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  <p:bldP spid="29702" grpId="0" animBg="1"/>
      <p:bldP spid="2970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8631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0" y="35718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Arial" pitchFamily="34" charset="0"/>
              </a:rPr>
              <a:t>Ex4. Match the dependent clauses with the independent ones to make complex sentences.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052513"/>
          <a:ext cx="8229600" cy="3463087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127">
                <a:tc>
                  <a:txBody>
                    <a:bodyPr/>
                    <a:lstStyle/>
                    <a:p>
                      <a:pPr algn="ctr"/>
                      <a:r>
                        <a:rPr lang="vi-VN" sz="1500" b="1" dirty="0">
                          <a:effectLst/>
                        </a:rPr>
                        <a:t>Dependent clause</a:t>
                      </a:r>
                    </a:p>
                  </a:txBody>
                  <a:tcPr marL="75242" marR="75242" marT="28216" marB="282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500" b="1" dirty="0">
                          <a:effectLst/>
                        </a:rPr>
                        <a:t>Independent clause</a:t>
                      </a:r>
                    </a:p>
                  </a:txBody>
                  <a:tcPr marL="75242" marR="75242" marT="28216" marB="282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 </a:t>
                      </a:r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When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the An invaders came to Viet Nam,</a:t>
                      </a:r>
                    </a:p>
                  </a:txBody>
                  <a:tcPr marL="75242" marR="75242" marT="28216" marB="28216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is an essential part of the ceremony to worship the Water God.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 </a:t>
                      </a:r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Because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0" i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quan</a:t>
                      </a:r>
                      <a:r>
                        <a:rPr lang="en-US" sz="14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ho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is the traditional folk song of Bac </a:t>
                      </a:r>
                      <a:r>
                        <a:rPr lang="en-US" sz="14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Ninh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</a:p>
                  </a:txBody>
                  <a:tcPr marL="75242" marR="75242" marT="28216" marB="28216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three-year-old boy grew up very fast and defeated them, legend says.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 </a:t>
                      </a:r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Even though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Tien Dung was a daughter of the 18th Hung King,</a:t>
                      </a:r>
                    </a:p>
                  </a:txBody>
                  <a:tcPr marL="75242" marR="75242" marT="28216" marB="28216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crowds encourage them with drums and gongs.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 </a:t>
                      </a:r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a pair of cows in the Cow Racing Festival go outside the line,</a:t>
                      </a:r>
                    </a:p>
                  </a:txBody>
                  <a:tcPr marL="75242" marR="75242" marT="28216" marB="28216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 this kind of singing is allowed at the Lim Festival.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 </a:t>
                      </a:r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Although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the Buffalo-fighting Festival sounds frightening,</a:t>
                      </a:r>
                    </a:p>
                  </a:txBody>
                  <a:tcPr marL="75242" marR="75242" marT="28216" marB="28216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 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she married a poor man, Chu Dong Tu.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  </a:t>
                      </a:r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the dragon boats at </a:t>
                      </a:r>
                      <a:r>
                        <a:rPr lang="en-US" sz="14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Ghe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Ngo are racing,</a:t>
                      </a:r>
                    </a:p>
                  </a:txBody>
                  <a:tcPr marL="75242" marR="75242" marT="28216" marB="28216" anchor="ctr"/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 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cannot continue the race.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214207" y="1599642"/>
            <a:ext cx="35779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Arial" panose="020B0604020202020204" pitchFamily="34" charset="0"/>
              </a:rPr>
              <a:t>B</a:t>
            </a:r>
          </a:p>
        </p:txBody>
      </p:sp>
      <p:sp>
        <p:nvSpPr>
          <p:cNvPr id="7" name="Rectangle 6"/>
          <p:cNvSpPr/>
          <p:nvPr/>
        </p:nvSpPr>
        <p:spPr>
          <a:xfrm>
            <a:off x="4192566" y="2117490"/>
            <a:ext cx="3786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Arial" panose="020B0604020202020204" pitchFamily="34" charset="0"/>
              </a:rPr>
              <a:t>D</a:t>
            </a:r>
          </a:p>
        </p:txBody>
      </p:sp>
      <p:sp>
        <p:nvSpPr>
          <p:cNvPr id="8" name="Rectangle 7"/>
          <p:cNvSpPr/>
          <p:nvPr/>
        </p:nvSpPr>
        <p:spPr>
          <a:xfrm>
            <a:off x="4235848" y="2625756"/>
            <a:ext cx="33534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Arial" panose="020B0604020202020204" pitchFamily="34" charset="0"/>
              </a:rPr>
              <a:t>E</a:t>
            </a:r>
          </a:p>
        </p:txBody>
      </p:sp>
      <p:sp>
        <p:nvSpPr>
          <p:cNvPr id="9" name="Rectangle 8"/>
          <p:cNvSpPr/>
          <p:nvPr/>
        </p:nvSpPr>
        <p:spPr>
          <a:xfrm>
            <a:off x="4245466" y="3143603"/>
            <a:ext cx="32573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Arial" panose="020B0604020202020204" pitchFamily="34" charset="0"/>
              </a:rPr>
              <a:t>F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01386" y="3651870"/>
            <a:ext cx="37061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19016" y="4169718"/>
            <a:ext cx="34817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Arial" panose="020B0604020202020204" pitchFamily="34" charset="0"/>
              </a:rPr>
              <a:t>C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8631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0" y="35718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Arial" pitchFamily="34" charset="0"/>
              </a:rPr>
              <a:t>Ex5. Fill each blank with one suitable subordinator </a:t>
            </a:r>
            <a:r>
              <a:rPr lang="en-US" sz="2000" i="1" dirty="0">
                <a:solidFill>
                  <a:srgbClr val="FF0000"/>
                </a:solidFill>
                <a:cs typeface="Arial" pitchFamily="34" charset="0"/>
              </a:rPr>
              <a:t>when, while, even though/ although, because </a:t>
            </a:r>
            <a:r>
              <a:rPr lang="en-US" sz="2000" dirty="0">
                <a:solidFill>
                  <a:srgbClr val="FF0000"/>
                </a:solidFill>
                <a:cs typeface="Arial" pitchFamily="34" charset="0"/>
              </a:rPr>
              <a:t>or </a:t>
            </a:r>
            <a:r>
              <a:rPr lang="en-US" sz="2000" i="1" dirty="0">
                <a:solidFill>
                  <a:srgbClr val="FF0000"/>
                </a:solidFill>
                <a:cs typeface="Arial" pitchFamily="34" charset="0"/>
              </a:rPr>
              <a:t>if</a:t>
            </a:r>
            <a:r>
              <a:rPr lang="en-US" sz="2000" dirty="0">
                <a:solidFill>
                  <a:srgbClr val="FF0000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1113235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cs typeface="Arial" pitchFamily="34" charset="0"/>
              </a:rPr>
              <a:t>    The Elephant Race Festival is held by the Mnong people in spring in Don Village or in the forests near Srepok River, Dak Lak Province. (1) __________ the space must be wide enough for around 10 elephants to race, villagers often choose a large, flat area. (2) __________ the race is held in the forests, the area must be without too many big trees. </a:t>
            </a:r>
            <a:br>
              <a:rPr lang="en-US">
                <a:cs typeface="Arial" pitchFamily="34" charset="0"/>
              </a:rPr>
            </a:br>
            <a:r>
              <a:rPr lang="en-US">
                <a:cs typeface="Arial" pitchFamily="34" charset="0"/>
              </a:rPr>
              <a:t>    The elephants are led to the starting line, and (3) __________ the horn command is given, the race begins. The elephants are encouraged by the sounds of drums, gongs and the cheering crowds (4) __________ they are racing. </a:t>
            </a:r>
            <a:br>
              <a:rPr lang="en-US">
                <a:cs typeface="Arial" pitchFamily="34" charset="0"/>
              </a:rPr>
            </a:br>
            <a:r>
              <a:rPr lang="en-US">
                <a:cs typeface="Arial" pitchFamily="34" charset="0"/>
              </a:rPr>
              <a:t>(5) __________ an elephant wins the race, it lifts its trunk above its head and waits for its prize. (6) ____________________ the prize is small, every rider is proud to be the race winner.</a:t>
            </a:r>
            <a:endParaRPr lang="vi-VN"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456239" y="1322785"/>
            <a:ext cx="1133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b="1" i="1">
                <a:solidFill>
                  <a:srgbClr val="00B050"/>
                </a:solidFill>
              </a:rPr>
              <a:t>Because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24231" y="1954888"/>
            <a:ext cx="325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b="1" i="1">
                <a:solidFill>
                  <a:srgbClr val="00B050"/>
                </a:solidFill>
              </a:rPr>
              <a:t>If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597525" y="2407859"/>
            <a:ext cx="774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b="1" i="1">
                <a:solidFill>
                  <a:srgbClr val="00B050"/>
                </a:solidFill>
              </a:rPr>
              <a:t>when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02563" y="2972206"/>
            <a:ext cx="7617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b="1" i="1">
                <a:solidFill>
                  <a:srgbClr val="00B050"/>
                </a:solidFill>
              </a:rPr>
              <a:t>while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11187" y="3323188"/>
            <a:ext cx="81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b="1" i="1">
                <a:solidFill>
                  <a:srgbClr val="00B050"/>
                </a:solidFill>
              </a:rPr>
              <a:t>When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59301" y="3617364"/>
            <a:ext cx="27238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b="1" i="1">
                <a:solidFill>
                  <a:srgbClr val="00B050"/>
                </a:solidFill>
              </a:rPr>
              <a:t>Athough / Even though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8631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0" y="35718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Arial" pitchFamily="34" charset="0"/>
              </a:rPr>
              <a:t>Ex6. Use your own words/ ideas to complete the sentences below. Compare your sentences with a partner.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120379"/>
            <a:ext cx="9144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cs typeface="Arial" panose="020B0604020202020204" pitchFamily="34" charset="0"/>
              </a:rPr>
              <a:t>Although I </a:t>
            </a:r>
            <a:r>
              <a:rPr lang="en-US" dirty="0" err="1">
                <a:cs typeface="Arial" panose="020B0604020202020204" pitchFamily="34" charset="0"/>
              </a:rPr>
              <a:t>Iike</a:t>
            </a:r>
            <a:r>
              <a:rPr lang="en-US" dirty="0">
                <a:cs typeface="Arial" panose="020B0604020202020204" pitchFamily="34" charset="0"/>
              </a:rPr>
              <a:t> the </a:t>
            </a:r>
            <a:r>
              <a:rPr lang="en-US" dirty="0" err="1">
                <a:cs typeface="Arial" panose="020B0604020202020204" pitchFamily="34" charset="0"/>
              </a:rPr>
              <a:t>Giong</a:t>
            </a:r>
            <a:r>
              <a:rPr lang="en-US" dirty="0">
                <a:cs typeface="Arial" panose="020B0604020202020204" pitchFamily="34" charset="0"/>
              </a:rPr>
              <a:t> Festival, _______________________________________.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cs typeface="Arial" panose="020B060402020202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US" dirty="0">
                <a:cs typeface="Arial" panose="020B0604020202020204" pitchFamily="34" charset="0"/>
              </a:rPr>
              <a:t>Because it’s one of the most famous festivals, ______________________________.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cs typeface="Arial" panose="020B060402020202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US" dirty="0">
                <a:cs typeface="Arial" panose="020B0604020202020204" pitchFamily="34" charset="0"/>
              </a:rPr>
              <a:t>If you go to </a:t>
            </a:r>
            <a:r>
              <a:rPr lang="en-US" dirty="0" err="1">
                <a:cs typeface="Arial" panose="020B0604020202020204" pitchFamily="34" charset="0"/>
              </a:rPr>
              <a:t>Soc</a:t>
            </a:r>
            <a:r>
              <a:rPr lang="en-US" dirty="0">
                <a:cs typeface="Arial" panose="020B0604020202020204" pitchFamily="34" charset="0"/>
              </a:rPr>
              <a:t> Son, __________________________________________________.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cs typeface="Arial" panose="020B060402020202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dirty="0">
                <a:cs typeface="Arial" panose="020B0604020202020204" pitchFamily="34" charset="0"/>
              </a:rPr>
              <a:t>When people go to Huong Pagoda, ______________________________________.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cs typeface="Arial" panose="020B060402020202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5"/>
              <a:defRPr/>
            </a:pPr>
            <a:r>
              <a:rPr lang="en-US" dirty="0">
                <a:cs typeface="Arial" panose="020B0604020202020204" pitchFamily="34" charset="0"/>
              </a:rPr>
              <a:t>While people are travelling along Yen Stream, ________________________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cs typeface="Arial" panose="020B0604020202020204" pitchFamily="34" charset="0"/>
              </a:rPr>
              <a:t>                                                                               _________________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919663" y="1059656"/>
            <a:ext cx="2749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cs typeface="Arial" pitchFamily="34" charset="0"/>
              </a:rPr>
              <a:t>I have never been there</a:t>
            </a:r>
            <a:endParaRPr lang="vi-VN" b="1" i="1">
              <a:solidFill>
                <a:srgbClr val="7030A0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64149" y="1665251"/>
            <a:ext cx="2394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vi-VN" b="1" i="1">
                <a:solidFill>
                  <a:srgbClr val="7030A0"/>
                </a:solidFill>
              </a:rPr>
              <a:t>we shouldn’t miss it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78917" y="2232514"/>
            <a:ext cx="35359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cs typeface="Arial" pitchFamily="34" charset="0"/>
              </a:rPr>
              <a:t>you should visit Giong Temple</a:t>
            </a:r>
            <a:endParaRPr lang="vi-VN" b="1" i="1">
              <a:solidFill>
                <a:srgbClr val="7030A0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919663" y="2690039"/>
            <a:ext cx="28392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cs typeface="Arial" pitchFamily="34" charset="0"/>
              </a:rPr>
              <a:t>they take a lot of photos</a:t>
            </a:r>
            <a:endParaRPr lang="vi-VN" b="1" i="1">
              <a:solidFill>
                <a:srgbClr val="7030A0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022851" y="3219822"/>
            <a:ext cx="32940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cs typeface="Arial" pitchFamily="34" charset="0"/>
              </a:rPr>
              <a:t>they can enjoy the beautiful scenery of the area</a:t>
            </a:r>
            <a:endParaRPr lang="vi-VN" b="1" i="1">
              <a:solidFill>
                <a:srgbClr val="7030A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814" y="789385"/>
            <a:ext cx="8588375" cy="3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86312"/>
            <a:ext cx="91440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1213247"/>
            <a:ext cx="9144000" cy="18466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Unit 5:</a:t>
            </a:r>
            <a:r>
              <a:rPr lang="en-US" sz="4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Shelley Allegro" pitchFamily="82" charset="0"/>
              </a:rPr>
              <a:t>Festivals in Viet Nam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Lesson 3: A </a:t>
            </a:r>
            <a:r>
              <a:rPr lang="en-US" sz="4800" b="1" i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closer look  </a:t>
            </a:r>
            <a:r>
              <a:rPr lang="en-US" sz="4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ristina" pitchFamily="66" charset="0"/>
              </a:rPr>
              <a:t>2</a:t>
            </a:r>
            <a:endParaRPr lang="en-US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Shelley Allegro" pitchFamily="82" charset="0"/>
            </a:endParaRPr>
          </a:p>
        </p:txBody>
      </p:sp>
    </p:spTree>
  </p:cSld>
  <p:clrMapOvr>
    <a:masterClrMapping/>
  </p:clrMapOvr>
  <p:transition spd="slow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11189" y="0"/>
            <a:ext cx="8137525" cy="11132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0000"/>
                </a:solidFill>
                <a:latin typeface="Times New Roman" pitchFamily="18" charset="0"/>
              </a:rPr>
              <a:t>GRAMMAR</a:t>
            </a:r>
            <a:br>
              <a:rPr lang="en-US" sz="320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3200" b="1">
                <a:solidFill>
                  <a:schemeClr val="hlink"/>
                </a:solidFill>
                <a:latin typeface="Times New Roman" pitchFamily="18" charset="0"/>
              </a:rPr>
              <a:t>SIMPLE  COMPOUND AND COMPLEX</a:t>
            </a:r>
          </a:p>
          <a:p>
            <a:pPr algn="ctr"/>
            <a:r>
              <a:rPr lang="en-US" sz="3200" b="1">
                <a:solidFill>
                  <a:schemeClr val="hlink"/>
                </a:solidFill>
                <a:latin typeface="Times New Roman" pitchFamily="18" charset="0"/>
              </a:rPr>
              <a:t>SENTENCES 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50825" y="1221582"/>
            <a:ext cx="4465638" cy="4321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500" b="1">
                <a:solidFill>
                  <a:schemeClr val="hlink"/>
                </a:solidFill>
                <a:latin typeface="Times New Roman" pitchFamily="18" charset="0"/>
              </a:rPr>
              <a:t>1. Simple sentences (Câu đơn)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" y="1653779"/>
            <a:ext cx="4752975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500">
                <a:latin typeface="Times New Roman" pitchFamily="18" charset="0"/>
              </a:rPr>
              <a:t>*Là câu chỉ có một mệnh đề độc lập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" y="2031206"/>
            <a:ext cx="482441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*Không phải là câu ngắn mà nó chỉ </a:t>
            </a:r>
          </a:p>
          <a:p>
            <a:r>
              <a:rPr lang="en-US" sz="2500">
                <a:latin typeface="Times New Roman" pitchFamily="18" charset="0"/>
              </a:rPr>
              <a:t>thể hiện một ý chính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" y="2787253"/>
            <a:ext cx="4392613" cy="5941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*Một câu đơn có thể có nhiều </a:t>
            </a:r>
          </a:p>
          <a:p>
            <a:r>
              <a:rPr lang="en-US" sz="2500">
                <a:latin typeface="Times New Roman" pitchFamily="18" charset="0"/>
              </a:rPr>
              <a:t>hơn một chủ ngữ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5003800" y="1600200"/>
            <a:ext cx="3816350" cy="3786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500">
                <a:latin typeface="Times New Roman" pitchFamily="18" charset="0"/>
              </a:rPr>
              <a:t>*Ex: Trang plays the piano.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5003800" y="2139554"/>
            <a:ext cx="3887788" cy="3786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* Ex:These are my books.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5003800" y="2625328"/>
            <a:ext cx="3600450" cy="7560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*Ex: Nam and Khang are</a:t>
            </a:r>
          </a:p>
          <a:p>
            <a:r>
              <a:rPr lang="en-US" sz="2500">
                <a:latin typeface="Times New Roman" pitchFamily="18" charset="0"/>
              </a:rPr>
              <a:t> playing football.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1" y="3598069"/>
            <a:ext cx="4321175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*</a:t>
            </a:r>
          </a:p>
          <a:p>
            <a:pPr algn="ctr"/>
            <a:r>
              <a:rPr lang="en-US" sz="2500">
                <a:latin typeface="Times New Roman" pitchFamily="18" charset="0"/>
              </a:rPr>
              <a:t>Một câu đơn có thể có nhiều </a:t>
            </a:r>
          </a:p>
          <a:p>
            <a:pPr algn="ctr"/>
            <a:r>
              <a:rPr lang="en-US" sz="2500">
                <a:latin typeface="Times New Roman" pitchFamily="18" charset="0"/>
              </a:rPr>
              <a:t>động từ</a:t>
            </a:r>
          </a:p>
          <a:p>
            <a:pPr algn="ctr"/>
            <a:endParaRPr lang="en-US" sz="2500">
              <a:latin typeface="Times New Roman" pitchFamily="18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4932363" y="3543300"/>
            <a:ext cx="3492500" cy="7012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* Ex: Trang ate peanuts </a:t>
            </a:r>
          </a:p>
          <a:p>
            <a:r>
              <a:rPr lang="en-US" sz="2500">
                <a:latin typeface="Times New Roman" pitchFamily="18" charset="0"/>
              </a:rPr>
              <a:t>and drank coffee.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4" grpId="0" animBg="1"/>
      <p:bldP spid="26635" grpId="0" animBg="1"/>
      <p:bldP spid="26636" grpId="0" animBg="1"/>
      <p:bldP spid="266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500" b="1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2500" b="1">
                <a:solidFill>
                  <a:srgbClr val="FF0000"/>
                </a:solidFill>
                <a:latin typeface="Times New Roman" pitchFamily="18" charset="0"/>
              </a:rPr>
              <a:t>                                          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GRAMMAR</a:t>
            </a:r>
            <a:br>
              <a:rPr lang="en-US" sz="3200" b="1">
                <a:latin typeface="Times New Roman" pitchFamily="18" charset="0"/>
              </a:rPr>
            </a:br>
            <a:r>
              <a:rPr lang="en-US" sz="2800" b="1">
                <a:solidFill>
                  <a:schemeClr val="hlink"/>
                </a:solidFill>
              </a:rPr>
              <a:t>SIMPLE  COMPOUND AND COMPLEXSENTENCES</a:t>
            </a:r>
            <a:r>
              <a:rPr lang="en-US" sz="3200" b="1">
                <a:solidFill>
                  <a:schemeClr val="hlink"/>
                </a:solidFill>
              </a:rPr>
              <a:t> </a:t>
            </a:r>
          </a:p>
          <a:p>
            <a:endParaRPr lang="en-US" sz="32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789385"/>
            <a:ext cx="511175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 b="1">
                <a:solidFill>
                  <a:schemeClr val="hlink"/>
                </a:solidFill>
                <a:latin typeface="Times New Roman" pitchFamily="18" charset="0"/>
              </a:rPr>
              <a:t>2. Compound sentences (Câu ghép): 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" y="1275160"/>
            <a:ext cx="8856663" cy="5405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Là câu chứa 2 mệnh đề độc lập trở lên, diễn tả các ý chính có tầm </a:t>
            </a:r>
          </a:p>
          <a:p>
            <a:r>
              <a:rPr lang="en-US" sz="2500">
                <a:latin typeface="Times New Roman" pitchFamily="18" charset="0"/>
              </a:rPr>
              <a:t>quan trọng ngang nhau 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" y="1869281"/>
            <a:ext cx="5292725" cy="7012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*Chúng ta sử dụng các cách sau để nối 2</a:t>
            </a:r>
            <a:r>
              <a:rPr lang="en-US"/>
              <a:t> </a:t>
            </a:r>
            <a:endParaRPr lang="en-US" sz="2500">
              <a:latin typeface="Times New Roman" pitchFamily="18" charset="0"/>
            </a:endParaRPr>
          </a:p>
          <a:p>
            <a:r>
              <a:rPr lang="en-US" sz="2500">
                <a:latin typeface="Times New Roman" pitchFamily="18" charset="0"/>
              </a:rPr>
              <a:t>mệnh đề: Sử dụng dấu chấm phẩy (;).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3436144"/>
            <a:ext cx="5003800" cy="11882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- Sử dụng dấu chấm phẩy (;) và một </a:t>
            </a:r>
          </a:p>
          <a:p>
            <a:r>
              <a:rPr lang="en-US" sz="2500">
                <a:latin typeface="Times New Roman" pitchFamily="18" charset="0"/>
              </a:rPr>
              <a:t>trạng từ nối tiếp ( however, therefore, </a:t>
            </a:r>
          </a:p>
          <a:p>
            <a:r>
              <a:rPr lang="en-US" sz="2500">
                <a:latin typeface="Times New Roman" pitchFamily="18" charset="0"/>
              </a:rPr>
              <a:t>nevertheless, moreover, …và theo</a:t>
            </a:r>
          </a:p>
          <a:p>
            <a:r>
              <a:rPr lang="en-US" sz="2500">
                <a:latin typeface="Times New Roman" pitchFamily="18" charset="0"/>
              </a:rPr>
              <a:t> sau đó là dấu phẩy (,)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5435601" y="1869281"/>
            <a:ext cx="3529013" cy="64889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500">
                <a:latin typeface="Times New Roman" pitchFamily="18" charset="0"/>
              </a:rPr>
              <a:t>Ex: I met David yesterday; </a:t>
            </a:r>
          </a:p>
          <a:p>
            <a:pPr algn="ctr"/>
            <a:r>
              <a:rPr lang="en-US" sz="2500">
                <a:latin typeface="Times New Roman" pitchFamily="18" charset="0"/>
              </a:rPr>
              <a:t>He just came out of hospital.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2625329"/>
            <a:ext cx="4859338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-Sử dụng dấu phẩy (,) và một liên từ </a:t>
            </a:r>
          </a:p>
          <a:p>
            <a:r>
              <a:rPr lang="en-US" sz="2500">
                <a:latin typeface="Times New Roman" pitchFamily="18" charset="0"/>
              </a:rPr>
              <a:t>đẳng lập (and, but, so, yet)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5219700" y="2680097"/>
            <a:ext cx="3529013" cy="5941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500">
                <a:latin typeface="Times New Roman" pitchFamily="18" charset="0"/>
              </a:rPr>
              <a:t>Ex: He loves her, but </a:t>
            </a:r>
          </a:p>
          <a:p>
            <a:pPr algn="ctr"/>
            <a:r>
              <a:rPr lang="en-US" sz="2500">
                <a:latin typeface="Times New Roman" pitchFamily="18" charset="0"/>
              </a:rPr>
              <a:t>she doesn’t love him.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5364163" y="3598069"/>
            <a:ext cx="3529012" cy="91797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500">
                <a:latin typeface="Times New Roman" pitchFamily="18" charset="0"/>
              </a:rPr>
              <a:t>Ex: The bus was very </a:t>
            </a:r>
          </a:p>
          <a:p>
            <a:r>
              <a:rPr lang="en-US" sz="2500">
                <a:latin typeface="Times New Roman" pitchFamily="18" charset="0"/>
              </a:rPr>
              <a:t>crowded; therefore, I </a:t>
            </a:r>
          </a:p>
          <a:p>
            <a:r>
              <a:rPr lang="en-US" sz="2500">
                <a:latin typeface="Times New Roman" pitchFamily="18" charset="0"/>
              </a:rPr>
              <a:t>had to stand all the way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78" grpId="0" animBg="1"/>
      <p:bldP spid="28679" grpId="0" animBg="1"/>
      <p:bldP spid="28680" grpId="0" animBg="1"/>
      <p:bldP spid="28681" grpId="0" animBg="1"/>
      <p:bldP spid="28682" grpId="0" animBg="1"/>
      <p:bldP spid="28683" grpId="0" animBg="1"/>
      <p:bldP spid="286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40993" y="94886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Arial" pitchFamily="34" charset="0"/>
              </a:rPr>
              <a:t>Ex1. Write S for simple sentences and C for compound sentences.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28067" y="0"/>
            <a:ext cx="47362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</a:rPr>
              <a:t>Grammar</a:t>
            </a:r>
          </a:p>
        </p:txBody>
      </p:sp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192280" y="647966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cs typeface="Arial" pitchFamily="34" charset="0"/>
              </a:rPr>
              <a:t>    Simple and compound sentences: review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024658"/>
              </p:ext>
            </p:extLst>
          </p:nvPr>
        </p:nvGraphicFramePr>
        <p:xfrm>
          <a:off x="498193" y="1491364"/>
          <a:ext cx="8229600" cy="303434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3298">
                <a:tc>
                  <a:txBody>
                    <a:bodyPr/>
                    <a:lstStyle/>
                    <a:p>
                      <a:pPr algn="ctr"/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6457" marR="116457" marT="29114" marB="291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1. I enjoy playing tennis with my friends every weekend.</a:t>
                      </a:r>
                    </a:p>
                  </a:txBody>
                  <a:tcPr marL="116457" marR="116457" marT="29114" marB="2911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968">
                <a:tc>
                  <a:txBody>
                    <a:bodyPr/>
                    <a:lstStyle/>
                    <a:p>
                      <a:pPr algn="ctr"/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6457" marR="116457" marT="29114" marB="291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2. I like spring, but I don’t like the spring rain.</a:t>
                      </a:r>
                    </a:p>
                  </a:txBody>
                  <a:tcPr marL="116457" marR="116457" marT="29114" marB="291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298">
                <a:tc>
                  <a:txBody>
                    <a:bodyPr/>
                    <a:lstStyle/>
                    <a:p>
                      <a:pPr algn="ctr"/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6457" marR="116457" marT="29114" marB="291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3. I’ve been to Ha Long twice, and I joined the carnival there once.</a:t>
                      </a:r>
                    </a:p>
                  </a:txBody>
                  <a:tcPr marL="116457" marR="116457" marT="29114" marB="291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298">
                <a:tc>
                  <a:txBody>
                    <a:bodyPr/>
                    <a:lstStyle/>
                    <a:p>
                      <a:pPr algn="ctr"/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6457" marR="116457" marT="29114" marB="291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effectLst/>
                        </a:rPr>
                        <a:t>4. My family and I went to the Nha Trang Sea Festival in 2011.</a:t>
                      </a:r>
                    </a:p>
                  </a:txBody>
                  <a:tcPr marL="116457" marR="116457" marT="29114" marB="291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298">
                <a:tc>
                  <a:txBody>
                    <a:bodyPr/>
                    <a:lstStyle/>
                    <a:p>
                      <a:pPr algn="ctr"/>
                      <a:endParaRPr lang="vi-V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6457" marR="116457" marT="29114" marB="291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effectLst/>
                        </a:rPr>
                        <a:t>5. I like the Mid-Autumn Festival and look forward to it every year.</a:t>
                      </a:r>
                    </a:p>
                  </a:txBody>
                  <a:tcPr marL="116457" marR="116457" marT="29114" marB="291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307219" y="3939902"/>
            <a:ext cx="423513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anose="020B0604020202020204" pitchFamily="34" charset="0"/>
              </a:rPr>
              <a:t>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60591" y="3292584"/>
            <a:ext cx="423513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anose="020B0604020202020204" pitchFamily="34" charset="0"/>
              </a:rPr>
              <a:t>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35973" y="1511356"/>
            <a:ext cx="423513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anose="020B0604020202020204" pitchFamily="34" charset="0"/>
              </a:rPr>
              <a:t>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96800" y="2122454"/>
            <a:ext cx="444352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anose="020B0604020202020204" pitchFamily="34" charset="0"/>
              </a:rPr>
              <a:t>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25554" y="2769364"/>
            <a:ext cx="444352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panose="020B0604020202020204" pitchFamily="34" charset="0"/>
              </a:rPr>
              <a:t>C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Arial" pitchFamily="34" charset="0"/>
              </a:rPr>
              <a:t>Ex2. Connect each pair of sentences with an appropriate conjunction in the box to make compound sentences.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75856" y="353943"/>
            <a:ext cx="5697438" cy="325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              but               or               so               yet</a:t>
            </a:r>
            <a:endParaRPr lang="vi-VN" dirty="0"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142" y="970373"/>
            <a:ext cx="89732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000" dirty="0">
                <a:latin typeface="+mn-lt"/>
              </a:rPr>
              <a:t>At the Mid-Autumn Festival children carry beautiful lanterns. It’s a memorable childhood experience.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=&gt;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US" sz="2000" dirty="0">
                <a:latin typeface="+mn-lt"/>
              </a:rPr>
              <a:t>During Tet, Vietnamese people buy all kinds of sweets. They make </a:t>
            </a:r>
            <a:r>
              <a:rPr lang="en-US" sz="2000" i="1" dirty="0" err="1">
                <a:latin typeface="+mn-lt"/>
              </a:rPr>
              <a:t>chung</a:t>
            </a:r>
            <a:r>
              <a:rPr lang="en-US" sz="2000" dirty="0">
                <a:latin typeface="+mn-lt"/>
              </a:rPr>
              <a:t> cakes as well.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>
                <a:latin typeface="+mn-lt"/>
              </a:rPr>
              <a:t>=&gt;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US" sz="2000" dirty="0">
                <a:latin typeface="+mn-lt"/>
              </a:rPr>
              <a:t>The Hung King’s sons offered him many special foods. Lang Lieu just brought him a </a:t>
            </a:r>
            <a:r>
              <a:rPr lang="en-US" sz="2000" i="1" dirty="0" err="1">
                <a:latin typeface="+mn-lt"/>
              </a:rPr>
              <a:t>chung</a:t>
            </a:r>
            <a:r>
              <a:rPr lang="en-US" sz="2000" dirty="0">
                <a:latin typeface="+mn-lt"/>
              </a:rPr>
              <a:t> cake and a </a:t>
            </a:r>
            <a:r>
              <a:rPr lang="en-US" sz="2000" i="1" dirty="0">
                <a:latin typeface="+mn-lt"/>
              </a:rPr>
              <a:t>day</a:t>
            </a:r>
            <a:r>
              <a:rPr lang="en-US" sz="2000" dirty="0">
                <a:latin typeface="+mn-lt"/>
              </a:rPr>
              <a:t> cake.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</a:rPr>
              <a:t>=&gt;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1185" y="1456863"/>
            <a:ext cx="87836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7030A0"/>
                </a:solidFill>
                <a:latin typeface="Calibri" pitchFamily="34" charset="0"/>
              </a:rPr>
              <a:t>At the Mid-Autumn Festival children carry beautiful lanterns, so it’s a memorable childhood experience.</a:t>
            </a:r>
            <a:endParaRPr lang="vi-VN" sz="2000" b="1" i="1">
              <a:solidFill>
                <a:srgbClr val="7030A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51185" y="2755164"/>
            <a:ext cx="90360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7030A0"/>
                </a:solidFill>
                <a:latin typeface="Calibri" pitchFamily="34" charset="0"/>
              </a:rPr>
              <a:t>During Tet, Vietnamese people buy all kinds of sweets, and they make chung cakes as well.</a:t>
            </a:r>
            <a:endParaRPr lang="vi-VN" sz="2000" b="1" i="1">
              <a:solidFill>
                <a:srgbClr val="7030A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5881" y="4048139"/>
            <a:ext cx="87836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7030A0"/>
                </a:solidFill>
                <a:latin typeface="Calibri" pitchFamily="34" charset="0"/>
              </a:rPr>
              <a:t>The Hung King’s sons offered him many special foods, but Lang Lieu just brought him a chung cake and a day cake.</a:t>
            </a:r>
            <a:endParaRPr lang="vi-VN" sz="2000" b="1" i="1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Arial" pitchFamily="34" charset="0"/>
              </a:rPr>
              <a:t>Ex2. Connect each pair of sentences with an appropriate conjunction in the box to make compound sentences.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339752" y="707886"/>
            <a:ext cx="6264696" cy="325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              but               or               so               yet</a:t>
            </a:r>
            <a:endParaRPr lang="vi-VN" sz="2000" dirty="0"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0706" y="707886"/>
            <a:ext cx="89732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>
                <a:latin typeface="+mn-lt"/>
              </a:rPr>
              <a:t>To welcome Tet, we decorate our house with peach blossoms. We can buy a mandarin tree for a longer lasting display.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latin typeface="+mn-lt"/>
              </a:rPr>
              <a:t>=&gt;</a:t>
            </a: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5"/>
              <a:defRPr/>
            </a:pPr>
            <a:r>
              <a:rPr lang="en-US" dirty="0">
                <a:latin typeface="+mn-lt"/>
              </a:rPr>
              <a:t>The Huong Pagoda Festival is always crowded. We like to go there to pray for good fortune and happiness.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=&gt;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99718" y="1710802"/>
            <a:ext cx="87836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7030A0"/>
                </a:solidFill>
                <a:latin typeface="Calibri" pitchFamily="34" charset="0"/>
              </a:rPr>
              <a:t>To welcome Tet, we decorate our house with peach blossoms, or we can buy a mandarin tree for a longer lasting display.</a:t>
            </a:r>
            <a:endParaRPr lang="vi-VN" sz="2000" b="1" i="1">
              <a:solidFill>
                <a:srgbClr val="7030A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99718" y="2881115"/>
            <a:ext cx="878363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rgbClr val="7030A0"/>
                </a:solidFill>
                <a:latin typeface="Calibri" pitchFamily="34" charset="0"/>
              </a:rPr>
              <a:t>The Huong Pagoda festival is always crowded, yet we like to go there to pray for good fortune and happiness.</a:t>
            </a:r>
            <a:endParaRPr lang="vi-VN" sz="2000" b="1" i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33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1" y="9704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cs typeface="Arial" pitchFamily="34" charset="0"/>
              </a:rPr>
              <a:t>Ex3. Connect each pair of sentences with an appropriate conjunctive adverb in the box to make compound sentences.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1550" y="595460"/>
            <a:ext cx="9144000" cy="3238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however               nevertheless               moreover               therefore               otherwise</a:t>
            </a:r>
            <a:endParaRPr lang="vi-VN" dirty="0"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70997"/>
            <a:ext cx="9144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</a:rPr>
              <a:t>Chu Dong </a:t>
            </a:r>
            <a:r>
              <a:rPr lang="en-US" dirty="0" err="1">
                <a:latin typeface="+mn-lt"/>
              </a:rPr>
              <a:t>Tu</a:t>
            </a:r>
            <a:r>
              <a:rPr lang="en-US" dirty="0">
                <a:latin typeface="+mn-lt"/>
              </a:rPr>
              <a:t> and </a:t>
            </a:r>
            <a:r>
              <a:rPr lang="en-US" dirty="0" err="1">
                <a:latin typeface="+mn-lt"/>
              </a:rPr>
              <a:t>Giong</a:t>
            </a:r>
            <a:r>
              <a:rPr lang="en-US" dirty="0">
                <a:latin typeface="+mn-lt"/>
              </a:rPr>
              <a:t> are both legendary saints. They are worshipped for different things.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=&gt;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US" dirty="0">
                <a:latin typeface="+mn-lt"/>
              </a:rPr>
              <a:t>Tet is the most important festival in Viet Nam. Most Vietnamese return home for Tet.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=&gt;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US" dirty="0">
                <a:latin typeface="+mn-lt"/>
              </a:rPr>
              <a:t>Tet is a time for us to worship our ancestors. It’s also a time for family reunion.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=&gt;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dirty="0">
                <a:latin typeface="+mn-lt"/>
              </a:rPr>
              <a:t>The Khmer believe they have to float lanterns. They may not get good luck.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=&gt;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5"/>
              <a:defRPr/>
            </a:pPr>
            <a:r>
              <a:rPr lang="en-US" dirty="0">
                <a:latin typeface="+mn-lt"/>
              </a:rPr>
              <a:t>The Hung King Temple Festival was a local festival. It has become a public holiday in Viet Nam since 2007.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=&gt;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0182" y="1275606"/>
            <a:ext cx="87836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Chu Dong Tu and Giong are both legendary saints; </a:t>
            </a:r>
            <a:r>
              <a:rPr lang="en-US" b="1" i="1">
                <a:solidFill>
                  <a:srgbClr val="FF0000"/>
                </a:solidFill>
                <a:latin typeface="Calibri" pitchFamily="34" charset="0"/>
              </a:rPr>
              <a:t>however (nevertheless),</a:t>
            </a:r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 they are worshipped for different things.</a:t>
            </a:r>
            <a:endParaRPr lang="vi-VN" b="1" i="1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66794" y="2149289"/>
            <a:ext cx="87836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Tet is the most important festival in Viet Nam; </a:t>
            </a:r>
            <a:r>
              <a:rPr lang="en-US" b="1" i="1">
                <a:solidFill>
                  <a:srgbClr val="FF0000"/>
                </a:solidFill>
                <a:latin typeface="Calibri" pitchFamily="34" charset="0"/>
              </a:rPr>
              <a:t>therefore</a:t>
            </a:r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, most Vietnamese return home for Tet.</a:t>
            </a:r>
            <a:endParaRPr lang="vi-VN" b="1" i="1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60364" y="3009900"/>
            <a:ext cx="8783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Tet is a time for us to worship our ancestors; </a:t>
            </a:r>
            <a:r>
              <a:rPr lang="en-US" b="1" i="1">
                <a:solidFill>
                  <a:srgbClr val="FF0000"/>
                </a:solidFill>
                <a:latin typeface="Calibri" pitchFamily="34" charset="0"/>
              </a:rPr>
              <a:t>moreover,</a:t>
            </a:r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 it is also a time for family reunion.</a:t>
            </a:r>
            <a:endParaRPr lang="vi-VN" b="1" i="1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60364" y="3523826"/>
            <a:ext cx="8783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The Khmer believe they have to float lanterns; </a:t>
            </a:r>
            <a:r>
              <a:rPr lang="en-US" b="1" i="1">
                <a:solidFill>
                  <a:srgbClr val="FF0000"/>
                </a:solidFill>
                <a:latin typeface="Calibri" pitchFamily="34" charset="0"/>
              </a:rPr>
              <a:t>otherwise</a:t>
            </a:r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, they may not get good luck.</a:t>
            </a:r>
            <a:endParaRPr lang="vi-VN" b="1" i="1">
              <a:solidFill>
                <a:srgbClr val="7030A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60364" y="4297977"/>
            <a:ext cx="87836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The Hung King Temple Festival was a local festival; </a:t>
            </a:r>
            <a:r>
              <a:rPr lang="en-US" b="1" i="1">
                <a:solidFill>
                  <a:srgbClr val="FF0000"/>
                </a:solidFill>
                <a:latin typeface="Calibri" pitchFamily="34" charset="0"/>
              </a:rPr>
              <a:t>nevertheless (however</a:t>
            </a:r>
            <a:r>
              <a:rPr lang="en-US" b="1" i="1">
                <a:solidFill>
                  <a:srgbClr val="7030A0"/>
                </a:solidFill>
                <a:latin typeface="Calibri" pitchFamily="34" charset="0"/>
              </a:rPr>
              <a:t>), it has become a public holiday in Viet Nam since 2007. </a:t>
            </a:r>
            <a:endParaRPr lang="vi-VN" b="1" i="1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5996"/>
            <a:ext cx="9144000" cy="357188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8513"/>
            <a:ext cx="9144000" cy="426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2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1441</Words>
  <Application>Microsoft Office PowerPoint</Application>
  <PresentationFormat>On-screen Show (16:9)</PresentationFormat>
  <Paragraphs>155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.VnShelley Allegro</vt:lpstr>
      <vt:lpstr>Arial</vt:lpstr>
      <vt:lpstr>Arial Black</vt:lpstr>
      <vt:lpstr>Calibri</vt:lpstr>
      <vt:lpstr>Pristina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Administrator</cp:lastModifiedBy>
  <cp:revision>35</cp:revision>
  <dcterms:created xsi:type="dcterms:W3CDTF">2016-10-27T14:27:44Z</dcterms:created>
  <dcterms:modified xsi:type="dcterms:W3CDTF">2022-11-22T03:32:37Z</dcterms:modified>
</cp:coreProperties>
</file>