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83" r:id="rId2"/>
    <p:sldId id="293" r:id="rId3"/>
    <p:sldId id="292" r:id="rId4"/>
    <p:sldId id="291" r:id="rId5"/>
    <p:sldId id="290" r:id="rId6"/>
    <p:sldId id="289" r:id="rId7"/>
    <p:sldId id="288" r:id="rId8"/>
    <p:sldId id="275" r:id="rId9"/>
    <p:sldId id="276" r:id="rId10"/>
    <p:sldId id="277" r:id="rId11"/>
    <p:sldId id="279" r:id="rId12"/>
    <p:sldId id="278" r:id="rId13"/>
    <p:sldId id="280" r:id="rId14"/>
    <p:sldId id="294" r:id="rId15"/>
    <p:sldId id="285" r:id="rId16"/>
    <p:sldId id="286" r:id="rId17"/>
    <p:sldId id="287" r:id="rId18"/>
    <p:sldId id="274" r:id="rId19"/>
    <p:sldId id="284" r:id="rId20"/>
  </p:sldIdLst>
  <p:sldSz cx="9144000" cy="5143500" type="screen16x9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FFFF"/>
    <a:srgbClr val="E9F2BC"/>
    <a:srgbClr val="F5F7B7"/>
    <a:srgbClr val="F5DDF5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6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1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4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3650456"/>
            <a:ext cx="641350" cy="481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4125516"/>
            <a:ext cx="138112" cy="1023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4341019"/>
            <a:ext cx="274638" cy="20597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1" y="3371850"/>
            <a:ext cx="365125" cy="2738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213" y="833438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8085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3696891"/>
            <a:ext cx="609600" cy="388144"/>
          </a:xfrm>
        </p:spPr>
        <p:txBody>
          <a:bodyPr/>
          <a:lstStyle>
            <a:lvl1pPr>
              <a:defRPr/>
            </a:lvl1pPr>
          </a:lstStyle>
          <a:p>
            <a:fld id="{888CEAB3-CAA5-4029-B4D5-C008BF8115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55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A46A0-8A4E-4934-9C0D-771621DC0F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8F470-AC71-4D49-BD6D-7421AB9947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0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3A588C-BCDB-4974-B63F-9AE34A8735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08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6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1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4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3650456"/>
            <a:ext cx="642938" cy="481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4125516"/>
            <a:ext cx="138112" cy="102394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4343400"/>
            <a:ext cx="274638" cy="205979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1" y="3359944"/>
            <a:ext cx="365125" cy="27384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8625" y="829866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5704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3696891"/>
            <a:ext cx="609600" cy="388144"/>
          </a:xfrm>
        </p:spPr>
        <p:txBody>
          <a:bodyPr/>
          <a:lstStyle>
            <a:lvl1pPr>
              <a:defRPr/>
            </a:lvl1pPr>
          </a:lstStyle>
          <a:p>
            <a:fld id="{6F7F1D85-7E8F-4993-B078-C26D19C5E0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85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AA118-FE93-4B7A-8D9C-89420A237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6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18D16-4110-4B27-82F8-AF27C60072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E57F40-14CD-4C28-9103-4E554EB529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E2CCE-909F-432D-BEF8-549FE4E62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8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6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0A1F47-B04D-49FC-8213-5FF0AD78E4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481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6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802971-AD50-40CA-A51C-6434A77A75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60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7467600" cy="36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465" y="763389"/>
            <a:ext cx="150852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89813" y="2757091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6" y="4286251"/>
            <a:ext cx="549275" cy="411956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9B0F7320-EE57-444A-A42B-85A7EFF1A2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1" r:id="rId4"/>
    <p:sldLayoutId id="2147483942" r:id="rId5"/>
    <p:sldLayoutId id="2147483949" r:id="rId6"/>
    <p:sldLayoutId id="2147483943" r:id="rId7"/>
    <p:sldLayoutId id="2147483950" r:id="rId8"/>
    <p:sldLayoutId id="2147483951" r:id="rId9"/>
    <p:sldLayoutId id="2147483944" r:id="rId10"/>
    <p:sldLayoutId id="21474839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hyperlink" Target="36%20Track%2036.mp3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hyperlink" Target="L&#7877;%20h&#7897;i%20&#211;oc%20Om%20B&#243;c%202017(1)%20(online-video-cutter.com).mp4" TargetMode="External"/><Relationship Id="rId4" Type="http://schemas.openxmlformats.org/officeDocument/2006/relationships/hyperlink" Target="37%20Track%2037.mp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9631224720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Picture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88392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990600" y="1714500"/>
            <a:ext cx="7620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r>
              <a:rPr lang="en-US" sz="3600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2438401" y="2286001"/>
            <a:ext cx="4283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0" y="35718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Look at the pictures. Discuss the following questions with a partner and then write the right words under the pictures.</a:t>
            </a: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0" y="888206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000">
                <a:latin typeface="Arial" pitchFamily="34" charset="0"/>
                <a:cs typeface="Arial" pitchFamily="34" charset="0"/>
              </a:rPr>
              <a:t>a. What are the things in the pictures?</a:t>
            </a:r>
          </a:p>
        </p:txBody>
      </p:sp>
      <p:sp>
        <p:nvSpPr>
          <p:cNvPr id="12292" name="AutoShape 2" descr="http://s.sachmem.com/public/images/TA8T1SHS/U5-L4-1-1-xgkevuhczmrdstpn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1221581"/>
            <a:ext cx="1871663" cy="145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221581"/>
            <a:ext cx="2233612" cy="12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1221582"/>
            <a:ext cx="1584325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113235"/>
            <a:ext cx="216058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9897" y="2422637"/>
            <a:ext cx="2619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400" i="1">
                <a:solidFill>
                  <a:srgbClr val="0000CC"/>
                </a:solidFill>
              </a:rPr>
              <a:t>bamboo archway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77918" y="2422637"/>
            <a:ext cx="12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sz="2400" i="1">
                <a:solidFill>
                  <a:srgbClr val="0000CC"/>
                </a:solidFill>
              </a:rPr>
              <a:t>potatoes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00628" y="2518173"/>
            <a:ext cx="1500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vi-VN" sz="2800" i="1">
                <a:solidFill>
                  <a:srgbClr val="0000CC"/>
                </a:solidFill>
              </a:rPr>
              <a:t>coconut</a:t>
            </a:r>
            <a:r>
              <a:rPr lang="en-US" sz="2800" i="1">
                <a:solidFill>
                  <a:srgbClr val="0000CC"/>
                </a:solidFill>
              </a:rPr>
              <a:t>s</a:t>
            </a:r>
            <a:endParaRPr lang="vi-VN" sz="2800" i="1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20978" y="2426048"/>
            <a:ext cx="2698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400" i="1">
                <a:solidFill>
                  <a:srgbClr val="0000CC"/>
                </a:solidFill>
              </a:rPr>
              <a:t>green rice flakes</a:t>
            </a:r>
          </a:p>
        </p:txBody>
      </p:sp>
      <p:pic>
        <p:nvPicPr>
          <p:cNvPr id="1230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50369"/>
            <a:ext cx="208756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6" y="2950369"/>
            <a:ext cx="2087563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1" y="2950369"/>
            <a:ext cx="1871663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50369"/>
            <a:ext cx="1873250" cy="153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27089" y="4420506"/>
            <a:ext cx="1265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 i="1">
                <a:solidFill>
                  <a:srgbClr val="0000CC"/>
                </a:solidFill>
              </a:rPr>
              <a:t>pia cake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843213" y="4420506"/>
            <a:ext cx="2089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 i="1">
                <a:solidFill>
                  <a:srgbClr val="0000CC"/>
                </a:solidFill>
              </a:rPr>
              <a:t>clasped hands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105400" y="4332399"/>
            <a:ext cx="1785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 i="1">
                <a:solidFill>
                  <a:srgbClr val="0000CC"/>
                </a:solidFill>
              </a:rPr>
              <a:t>Floating lanterns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781800" y="4419315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sz="2400" i="1">
                <a:solidFill>
                  <a:srgbClr val="0000CC"/>
                </a:solidFill>
              </a:rPr>
              <a:t>dragon boat race</a:t>
            </a:r>
          </a:p>
        </p:txBody>
      </p:sp>
      <p:sp>
        <p:nvSpPr>
          <p:cNvPr id="12309" name="TextBox 23"/>
          <p:cNvSpPr txBox="1">
            <a:spLocks noChangeArrowheads="1"/>
          </p:cNvSpPr>
          <p:nvPr/>
        </p:nvSpPr>
        <p:spPr bwMode="auto">
          <a:xfrm>
            <a:off x="396876" y="4455319"/>
            <a:ext cx="51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5.</a:t>
            </a:r>
            <a:endParaRPr lang="en-US"/>
          </a:p>
        </p:txBody>
      </p:sp>
      <p:sp>
        <p:nvSpPr>
          <p:cNvPr id="12310" name="TextBox 24"/>
          <p:cNvSpPr txBox="1">
            <a:spLocks noChangeArrowheads="1"/>
          </p:cNvSpPr>
          <p:nvPr/>
        </p:nvSpPr>
        <p:spPr bwMode="auto">
          <a:xfrm>
            <a:off x="2560665" y="2514601"/>
            <a:ext cx="4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2</a:t>
            </a:r>
            <a:r>
              <a:rPr lang="en-US" sz="2800"/>
              <a:t>.</a:t>
            </a:r>
          </a:p>
        </p:txBody>
      </p:sp>
      <p:sp>
        <p:nvSpPr>
          <p:cNvPr id="12311" name="TextBox 25"/>
          <p:cNvSpPr txBox="1">
            <a:spLocks noChangeArrowheads="1"/>
          </p:cNvSpPr>
          <p:nvPr/>
        </p:nvSpPr>
        <p:spPr bwMode="auto">
          <a:xfrm>
            <a:off x="5064153" y="2564607"/>
            <a:ext cx="4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3.</a:t>
            </a:r>
            <a:endParaRPr lang="en-US" sz="2800"/>
          </a:p>
        </p:txBody>
      </p:sp>
      <p:sp>
        <p:nvSpPr>
          <p:cNvPr id="12312" name="TextBox 26"/>
          <p:cNvSpPr txBox="1">
            <a:spLocks noChangeArrowheads="1"/>
          </p:cNvSpPr>
          <p:nvPr/>
        </p:nvSpPr>
        <p:spPr bwMode="auto">
          <a:xfrm>
            <a:off x="7045353" y="2518173"/>
            <a:ext cx="4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4</a:t>
            </a:r>
            <a:r>
              <a:rPr lang="en-US" sz="2800"/>
              <a:t>.</a:t>
            </a:r>
          </a:p>
        </p:txBody>
      </p:sp>
      <p:sp>
        <p:nvSpPr>
          <p:cNvPr id="12313" name="TextBox 27"/>
          <p:cNvSpPr txBox="1">
            <a:spLocks noChangeArrowheads="1"/>
          </p:cNvSpPr>
          <p:nvPr/>
        </p:nvSpPr>
        <p:spPr bwMode="auto">
          <a:xfrm>
            <a:off x="2590800" y="4400550"/>
            <a:ext cx="496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6</a:t>
            </a:r>
            <a:r>
              <a:rPr lang="en-US" b="0"/>
              <a:t>.</a:t>
            </a:r>
          </a:p>
        </p:txBody>
      </p:sp>
      <p:sp>
        <p:nvSpPr>
          <p:cNvPr id="12314" name="TextBox 28"/>
          <p:cNvSpPr txBox="1">
            <a:spLocks noChangeArrowheads="1"/>
          </p:cNvSpPr>
          <p:nvPr/>
        </p:nvSpPr>
        <p:spPr bwMode="auto">
          <a:xfrm>
            <a:off x="4922865" y="4400551"/>
            <a:ext cx="453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7.</a:t>
            </a:r>
            <a:endParaRPr lang="en-US"/>
          </a:p>
        </p:txBody>
      </p:sp>
      <p:sp>
        <p:nvSpPr>
          <p:cNvPr id="12315" name="TextBox 29"/>
          <p:cNvSpPr txBox="1">
            <a:spLocks noChangeArrowheads="1"/>
          </p:cNvSpPr>
          <p:nvPr/>
        </p:nvSpPr>
        <p:spPr bwMode="auto">
          <a:xfrm>
            <a:off x="6705600" y="4457701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8.</a:t>
            </a:r>
            <a:endParaRPr lang="en-US"/>
          </a:p>
        </p:txBody>
      </p:sp>
      <p:sp>
        <p:nvSpPr>
          <p:cNvPr id="12316" name="TextBox 30"/>
          <p:cNvSpPr txBox="1">
            <a:spLocks noChangeArrowheads="1"/>
          </p:cNvSpPr>
          <p:nvPr/>
        </p:nvSpPr>
        <p:spPr bwMode="auto">
          <a:xfrm>
            <a:off x="204147" y="2571751"/>
            <a:ext cx="4283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1</a:t>
            </a:r>
            <a:r>
              <a:rPr lang="en-US" sz="2000"/>
              <a:t>.</a:t>
            </a:r>
          </a:p>
        </p:txBody>
      </p:sp>
      <p:pic>
        <p:nvPicPr>
          <p:cNvPr id="29" name="Picture 4" descr="C:\Users\tranv_000\Desktop\tải xuống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9" y="55693"/>
            <a:ext cx="8839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96876" y="1803661"/>
            <a:ext cx="84582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Do you know the festivals at which they appear?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0" y="40005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Now listen to an interview between a TV reporter and a man about a festival to check your answers.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50272"/>
            <a:ext cx="7437438" cy="362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800101"/>
            <a:ext cx="8458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b. Do you know the festivals at which they appear?</a:t>
            </a:r>
          </a:p>
        </p:txBody>
      </p:sp>
      <p:sp>
        <p:nvSpPr>
          <p:cNvPr id="8" name="Rectangle 7"/>
          <p:cNvSpPr/>
          <p:nvPr/>
        </p:nvSpPr>
        <p:spPr>
          <a:xfrm>
            <a:off x="1246188" y="707767"/>
            <a:ext cx="62484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i="1" dirty="0" err="1">
                <a:ln w="11430"/>
                <a:solidFill>
                  <a:srgbClr val="E917CB"/>
                </a:solidFill>
              </a:rPr>
              <a:t>Ooc</a:t>
            </a:r>
            <a:r>
              <a:rPr lang="en-US" sz="3600" i="1" dirty="0">
                <a:ln w="11430"/>
                <a:solidFill>
                  <a:srgbClr val="E917CB"/>
                </a:solidFill>
              </a:rPr>
              <a:t> </a:t>
            </a:r>
            <a:r>
              <a:rPr lang="en-US" sz="3600" i="1" dirty="0" err="1">
                <a:ln w="11430"/>
                <a:solidFill>
                  <a:srgbClr val="E917CB"/>
                </a:solidFill>
              </a:rPr>
              <a:t>bom</a:t>
            </a:r>
            <a:r>
              <a:rPr lang="en-US" sz="3600" i="1" dirty="0">
                <a:ln w="11430"/>
                <a:solidFill>
                  <a:srgbClr val="E917CB"/>
                </a:solidFill>
              </a:rPr>
              <a:t> </a:t>
            </a:r>
            <a:r>
              <a:rPr lang="en-US" sz="3600" i="1" dirty="0" err="1">
                <a:ln w="11430"/>
                <a:solidFill>
                  <a:srgbClr val="E917CB"/>
                </a:solidFill>
              </a:rPr>
              <a:t>boc</a:t>
            </a:r>
            <a:r>
              <a:rPr lang="en-US" sz="3600" i="1" dirty="0">
                <a:ln w="11430"/>
                <a:solidFill>
                  <a:srgbClr val="E917CB"/>
                </a:solidFill>
              </a:rPr>
              <a:t> </a:t>
            </a:r>
            <a:r>
              <a:rPr lang="en-US" sz="3600" dirty="0">
                <a:ln w="11430"/>
                <a:solidFill>
                  <a:srgbClr val="E917CB"/>
                </a:solidFill>
              </a:rPr>
              <a:t>festival</a:t>
            </a:r>
          </a:p>
        </p:txBody>
      </p:sp>
      <p:sp>
        <p:nvSpPr>
          <p:cNvPr id="13318" name="AutoShape 2" descr="Kết quả hình ảnh cho dau hoi"/>
          <p:cNvSpPr>
            <a:spLocks noChangeAspect="1" noChangeArrowheads="1"/>
          </p:cNvSpPr>
          <p:nvPr/>
        </p:nvSpPr>
        <p:spPr bwMode="auto">
          <a:xfrm>
            <a:off x="4538663" y="-251222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125529" y="0"/>
            <a:ext cx="2241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>
                <a:solidFill>
                  <a:srgbClr val="0000CC"/>
                </a:solidFill>
              </a:rPr>
              <a:t>II. </a:t>
            </a:r>
            <a:r>
              <a:rPr lang="en-US" sz="28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Listening</a:t>
            </a:r>
            <a:endParaRPr lang="vi-VN" sz="28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hlinkClick r:id="rId5" action="ppaction://hlinkfile"/>
          </p:cNvPr>
          <p:cNvSpPr/>
          <p:nvPr/>
        </p:nvSpPr>
        <p:spPr>
          <a:xfrm>
            <a:off x="8610600" y="0"/>
            <a:ext cx="533400" cy="342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36 Com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4588" y="142830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5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457201" y="1"/>
            <a:ext cx="8137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 Listen to the interview again and complete the table below with the answers to the suggested questions.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52400" y="685800"/>
          <a:ext cx="8763000" cy="4400550"/>
        </p:xfrm>
        <a:graphic>
          <a:graphicData uri="http://schemas.openxmlformats.org/drawingml/2006/table">
            <a:tbl>
              <a:tblPr/>
              <a:tblGrid>
                <a:gridCol w="488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Questions</a:t>
                      </a: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Answers</a:t>
                      </a:r>
                      <a:endParaRPr kumimoji="0" lang="vi-VN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Where?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When?</a:t>
                      </a: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Who is worshipped?</a:t>
                      </a: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What activities? </a:t>
                      </a: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152400" y="1143000"/>
            <a:ext cx="48006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lnSpc>
                <a:spcPct val="150000"/>
              </a:lnSpc>
              <a:defRPr/>
            </a:pPr>
            <a:r>
              <a:rPr lang="en-US" sz="2400" b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Where is the festival held?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8600" y="1771650"/>
            <a:ext cx="4800600" cy="5715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lnSpc>
                <a:spcPct val="150000"/>
              </a:lnSpc>
              <a:defRPr/>
            </a:pPr>
            <a:r>
              <a:rPr lang="en-US" sz="2400" b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When is the festival held?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52400" y="2400300"/>
            <a:ext cx="4800600" cy="7429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en-US" sz="2400" b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 Who do the people worship at the festival?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0" y="3200400"/>
            <a:ext cx="4800600" cy="17716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lnSpc>
                <a:spcPct val="150000"/>
              </a:lnSpc>
              <a:defRPr/>
            </a:pPr>
            <a:r>
              <a:rPr lang="en-US" sz="2400" b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4. What activities do people do at the festival?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126038" y="1073055"/>
            <a:ext cx="3810000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lnSpc>
                <a:spcPct val="150000"/>
              </a:lnSpc>
              <a:defRPr/>
            </a:pPr>
            <a:r>
              <a:rPr lang="en-US" sz="2400" b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in Soc </a:t>
            </a:r>
            <a:r>
              <a:rPr lang="en-US" sz="2400" b="0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Trang</a:t>
            </a:r>
            <a:endParaRPr lang="en-US" sz="2400" b="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05400" y="1662466"/>
            <a:ext cx="3886200" cy="6286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/>
            <a:endParaRPr lang="en-US" sz="24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en-US" sz="2400" b="0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, 15</a:t>
            </a:r>
            <a:r>
              <a:rPr lang="en-US" sz="2400" b="0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evenings of the </a:t>
            </a:r>
            <a:r>
              <a:rPr lang="en-US" sz="24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2400" b="0" baseline="30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lunar month</a:t>
            </a:r>
            <a:endParaRPr lang="vi-VN" sz="2400" b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endParaRPr lang="en-US" sz="24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105400" y="2457450"/>
            <a:ext cx="3886200" cy="7429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defRPr/>
            </a:pPr>
            <a:r>
              <a:rPr lang="vi-VN" sz="2400" b="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the Moon God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953000" y="3200401"/>
            <a:ext cx="3983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vi-VN" sz="2400" b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vi-VN" sz="24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have a worshipping ceremony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105400" y="3943351"/>
            <a:ext cx="3009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vi-VN" sz="24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float paper lanterns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5029200" y="4400551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vi-VN" sz="24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hold dragon boat races</a:t>
            </a:r>
          </a:p>
        </p:txBody>
      </p:sp>
      <p:sp>
        <p:nvSpPr>
          <p:cNvPr id="18" name="Rectangle 17">
            <a:hlinkClick r:id="rId4" action="ppaction://hlinkfile"/>
          </p:cNvPr>
          <p:cNvSpPr/>
          <p:nvPr/>
        </p:nvSpPr>
        <p:spPr>
          <a:xfrm>
            <a:off x="8610600" y="0"/>
            <a:ext cx="533400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Rectangle 15">
            <a:hlinkClick r:id="rId5" action="ppaction://hlinkfile"/>
          </p:cNvPr>
          <p:cNvSpPr/>
          <p:nvPr/>
        </p:nvSpPr>
        <p:spPr>
          <a:xfrm>
            <a:off x="8686800" y="4743450"/>
            <a:ext cx="457200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37 Com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flipV="1">
            <a:off x="4267200" y="4031398"/>
            <a:ext cx="609600" cy="37361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03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991600" cy="51435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vi-VN">
              <a:solidFill>
                <a:srgbClr val="FFFFFF"/>
              </a:solidFill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71959" y="514350"/>
            <a:ext cx="891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/>
            <a:r>
              <a:rPr lang="en-US" sz="2000">
                <a:latin typeface="Arial" pitchFamily="34" charset="0"/>
                <a:cs typeface="Arial" pitchFamily="34" charset="0"/>
              </a:rPr>
              <a:t>4. Role-play in groups of three. One of you is a reporter; two of you are locals. Do an interview about a local festival. It can be a real or an imaginary festival.</a:t>
            </a: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249255" y="1583997"/>
            <a:ext cx="806291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i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Example:</a:t>
            </a:r>
            <a:endParaRPr lang="en-US" sz="24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A:</a:t>
            </a:r>
            <a:r>
              <a:rPr lang="en-US" sz="2400">
                <a:latin typeface="Arial" pitchFamily="34" charset="0"/>
                <a:cs typeface="Arial" pitchFamily="34" charset="0"/>
              </a:rPr>
              <a:t>  Good morning. Can I ask you some questions about this festival?</a:t>
            </a:r>
          </a:p>
          <a:p>
            <a:pPr algn="l"/>
            <a:r>
              <a:rPr lang="en-US" sz="24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B:</a:t>
            </a:r>
            <a:r>
              <a:rPr lang="en-US" sz="2400">
                <a:latin typeface="Arial" pitchFamily="34" charset="0"/>
                <a:cs typeface="Arial" pitchFamily="34" charset="0"/>
              </a:rPr>
              <a:t>  Yes, of course.</a:t>
            </a:r>
          </a:p>
          <a:p>
            <a:pPr algn="l"/>
            <a:r>
              <a:rPr lang="en-US" sz="24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A:</a:t>
            </a:r>
            <a:r>
              <a:rPr lang="en-US" sz="2400">
                <a:latin typeface="Arial" pitchFamily="34" charset="0"/>
                <a:cs typeface="Arial" pitchFamily="34" charset="0"/>
              </a:rPr>
              <a:t>  What is the festival called?</a:t>
            </a:r>
          </a:p>
          <a:p>
            <a:pPr algn="l"/>
            <a:r>
              <a:rPr lang="en-US" sz="24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B: </a:t>
            </a:r>
            <a:r>
              <a:rPr lang="en-US" sz="2400">
                <a:latin typeface="Arial" pitchFamily="34" charset="0"/>
                <a:cs typeface="Arial" pitchFamily="34" charset="0"/>
              </a:rPr>
              <a:t> It's </a:t>
            </a:r>
            <a:r>
              <a:rPr lang="en-US" sz="2400" u="sng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en-US" sz="2400">
                <a:latin typeface="Arial" pitchFamily="34" charset="0"/>
                <a:cs typeface="Arial" pitchFamily="34" charset="0"/>
              </a:rPr>
              <a:t>.   It's held in</a:t>
            </a:r>
          </a:p>
          <a:p>
            <a:pPr algn="l"/>
            <a:r>
              <a:rPr lang="en-US" sz="240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>
                <a:latin typeface="Arial" pitchFamily="34" charset="0"/>
                <a:cs typeface="Arial" pitchFamily="34" charset="0"/>
              </a:rPr>
              <a:t>                         </a:t>
            </a:r>
            <a:endParaRPr lang="en-US" sz="240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A: </a:t>
            </a:r>
            <a:r>
              <a:rPr lang="en-US" sz="2400">
                <a:latin typeface="Arial" pitchFamily="34" charset="0"/>
                <a:cs typeface="Arial" pitchFamily="34" charset="0"/>
              </a:rPr>
              <a:t> Who do you worship at the festival?</a:t>
            </a:r>
          </a:p>
          <a:p>
            <a:pPr algn="l"/>
            <a:r>
              <a:rPr lang="en-US" sz="240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C: </a:t>
            </a:r>
            <a:r>
              <a:rPr lang="en-US" sz="2400">
                <a:latin typeface="Arial" pitchFamily="34" charset="0"/>
                <a:cs typeface="Arial" pitchFamily="34" charset="0"/>
              </a:rPr>
              <a:t> We worship  </a:t>
            </a:r>
            <a:r>
              <a:rPr lang="en-US" sz="2400" u="sng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24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74144" y="1129903"/>
            <a:ext cx="2195371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0" dirty="0" err="1">
                <a:ln w="11430"/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Ooc</a:t>
            </a:r>
            <a:r>
              <a:rPr lang="en-US" sz="2000" b="0" dirty="0">
                <a:ln w="11430"/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n w="11430"/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bom</a:t>
            </a:r>
            <a:r>
              <a:rPr lang="en-US" sz="2000" b="0" dirty="0">
                <a:ln w="11430"/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 err="1">
                <a:ln w="11430"/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boc</a:t>
            </a:r>
            <a:r>
              <a:rPr lang="en-US" sz="2000" b="0" dirty="0">
                <a:ln w="11430"/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37000" y="1118007"/>
            <a:ext cx="419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sz="2000" b="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     Soc Trang on the 14</a:t>
            </a:r>
            <a:r>
              <a:rPr lang="en-US" sz="2000" b="0" baseline="3000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, 15</a:t>
            </a:r>
            <a:r>
              <a:rPr lang="en-US" sz="2000" b="0" baseline="3000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/>
            <a:r>
              <a:rPr lang="en-US" sz="2000" b="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evenings of  the 10</a:t>
            </a:r>
            <a:r>
              <a:rPr lang="en-US" sz="2000" b="0" baseline="3000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b="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 lunar month.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37490" y="1520422"/>
            <a:ext cx="223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000" b="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Moon God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3803" y="3404566"/>
            <a:ext cx="2673858" cy="3815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0" dirty="0" err="1">
                <a:ln w="11430"/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Ooc</a:t>
            </a:r>
            <a:r>
              <a:rPr lang="en-US" sz="2400" b="0" dirty="0">
                <a:ln w="11430"/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n w="11430"/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bom</a:t>
            </a:r>
            <a:r>
              <a:rPr lang="en-US" sz="2400" b="0" dirty="0">
                <a:ln w="11430"/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>
                <a:ln w="11430"/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boc</a:t>
            </a:r>
            <a:r>
              <a:rPr lang="en-US" sz="2400" b="0" dirty="0">
                <a:ln w="11430"/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532200" y="3369733"/>
            <a:ext cx="480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sz="2400" b="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     Soc Trang on the 14</a:t>
            </a:r>
            <a:r>
              <a:rPr lang="en-US" sz="2400" b="0" baseline="3000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, 15</a:t>
            </a:r>
            <a:r>
              <a:rPr lang="en-US" sz="2400" b="0" baseline="3000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hangingPunct="1"/>
            <a:r>
              <a:rPr lang="en-US" sz="2400" b="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evenings of  the 10</a:t>
            </a:r>
            <a:r>
              <a:rPr lang="en-US" sz="2400" b="0" baseline="3000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400" b="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 lunar month.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43198" y="4405393"/>
            <a:ext cx="22320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600" b="0">
                <a:solidFill>
                  <a:srgbClr val="E917CB"/>
                </a:solidFill>
                <a:latin typeface="Arial" pitchFamily="34" charset="0"/>
                <a:cs typeface="Arial" pitchFamily="34" charset="0"/>
              </a:rPr>
              <a:t>Moon God</a:t>
            </a:r>
          </a:p>
        </p:txBody>
      </p:sp>
      <p:sp>
        <p:nvSpPr>
          <p:cNvPr id="15371" name="TextBox 14"/>
          <p:cNvSpPr txBox="1">
            <a:spLocks noChangeArrowheads="1"/>
          </p:cNvSpPr>
          <p:nvPr/>
        </p:nvSpPr>
        <p:spPr bwMode="auto">
          <a:xfrm>
            <a:off x="345369" y="114301"/>
            <a:ext cx="1534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0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III. Practice</a:t>
            </a:r>
            <a:endParaRPr lang="vi-VN" sz="20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sz="quarter" idx="1"/>
          </p:nvPr>
        </p:nvSpPr>
        <p:spPr bwMode="auto">
          <a:xfrm>
            <a:off x="990600" y="971550"/>
            <a:ext cx="7467600" cy="36553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400" b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A:</a:t>
            </a:r>
            <a:r>
              <a:rPr lang="en-US" sz="24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 Good morning. Can I ask you some questions about this festival?</a:t>
            </a:r>
          </a:p>
          <a:p>
            <a:pPr algn="l">
              <a:spcBef>
                <a:spcPts val="600"/>
              </a:spcBef>
            </a:pPr>
            <a:r>
              <a:rPr lang="en-US" sz="2400" b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B:</a:t>
            </a:r>
            <a:r>
              <a:rPr lang="en-US" sz="24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 Yes, of course.</a:t>
            </a:r>
          </a:p>
          <a:p>
            <a:pPr algn="l">
              <a:spcBef>
                <a:spcPts val="600"/>
              </a:spcBef>
            </a:pPr>
            <a:r>
              <a:rPr lang="en-US" sz="2400" b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A:</a:t>
            </a:r>
            <a:r>
              <a:rPr lang="en-US" sz="24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 What is the festival called?</a:t>
            </a:r>
          </a:p>
          <a:p>
            <a:pPr algn="l">
              <a:spcBef>
                <a:spcPts val="600"/>
              </a:spcBef>
            </a:pPr>
            <a:r>
              <a:rPr lang="en-US" sz="2400" b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B:</a:t>
            </a:r>
            <a:r>
              <a:rPr lang="en-US" sz="2400" b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It's </a:t>
            </a:r>
            <a:r>
              <a:rPr lang="en-US" sz="2400" b="0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en-US" sz="24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It's held in ____________</a:t>
            </a:r>
          </a:p>
          <a:p>
            <a:pPr algn="l">
              <a:spcBef>
                <a:spcPts val="600"/>
              </a:spcBef>
            </a:pPr>
            <a:r>
              <a:rPr lang="en-US" sz="24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on </a:t>
            </a:r>
            <a:r>
              <a:rPr lang="en-US" sz="2400" b="0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___________________                                                    </a:t>
            </a:r>
            <a:endParaRPr lang="en-US" sz="2400" b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600"/>
              </a:spcBef>
            </a:pPr>
            <a:r>
              <a:rPr lang="en-US" sz="2400" b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A: </a:t>
            </a:r>
            <a:r>
              <a:rPr lang="en-US" sz="24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Who do you worship at the festival?</a:t>
            </a:r>
          </a:p>
          <a:p>
            <a:pPr algn="l">
              <a:spcBef>
                <a:spcPts val="600"/>
              </a:spcBef>
            </a:pPr>
            <a:r>
              <a:rPr lang="en-US" sz="2400" b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C:</a:t>
            </a:r>
            <a:r>
              <a:rPr lang="en-US" sz="2400" b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We worship </a:t>
            </a:r>
            <a:r>
              <a:rPr lang="en-US" sz="2400" b="0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en-US" sz="24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.  </a:t>
            </a:r>
          </a:p>
          <a:p>
            <a:pPr algn="l">
              <a:spcBef>
                <a:spcPts val="600"/>
              </a:spcBef>
            </a:pPr>
            <a:r>
              <a:rPr lang="en-US" sz="24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400" b="0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en-US" sz="24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0" u="sng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en-US" sz="24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4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219"/>
          </a:xfrm>
        </p:spPr>
        <p:txBody>
          <a:bodyPr/>
          <a:lstStyle/>
          <a:p>
            <a:endParaRPr lang="vi-VN"/>
          </a:p>
        </p:txBody>
      </p:sp>
      <p:pic>
        <p:nvPicPr>
          <p:cNvPr id="30722" name="Picture 2" descr="C:\Users\tranv_000\Desktop\42LHdencuong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300"/>
            <a:ext cx="8458200" cy="375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171450"/>
            <a:ext cx="83058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/>
            <a:r>
              <a:rPr lang="en-US" sz="28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Cuong temple festival:</a:t>
            </a:r>
          </a:p>
          <a:p>
            <a:pPr algn="l">
              <a:buFontTx/>
              <a:buChar char="-"/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Dien Chau, Nghe An</a:t>
            </a:r>
          </a:p>
          <a:p>
            <a:pPr algn="l">
              <a:buFontTx/>
              <a:buChar char="-"/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from 12</a:t>
            </a:r>
            <a:r>
              <a:rPr lang="en-US" sz="2800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-16</a:t>
            </a:r>
            <a:r>
              <a:rPr lang="en-US" sz="2800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February Lunar month</a:t>
            </a:r>
          </a:p>
          <a:p>
            <a:pPr algn="l">
              <a:buFontTx/>
              <a:buChar char="-"/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Worship: An Duon Vuong</a:t>
            </a:r>
            <a:endParaRPr lang="vi-VN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219"/>
          </a:xfrm>
        </p:spPr>
        <p:txBody>
          <a:bodyPr/>
          <a:lstStyle/>
          <a:p>
            <a:endParaRPr lang="vi-VN"/>
          </a:p>
        </p:txBody>
      </p:sp>
      <p:pic>
        <p:nvPicPr>
          <p:cNvPr id="17411" name="Picture 2" descr="C:\Users\tranv_000\Desktop\images1824413_bna_58a1bab6f23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582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71450"/>
            <a:ext cx="83820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/>
            <a:r>
              <a:rPr lang="en-US" sz="28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Qua Son temple festival:</a:t>
            </a:r>
          </a:p>
          <a:p>
            <a:pPr algn="l">
              <a:buFontTx/>
              <a:buChar char="-"/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Do Luong, Nghe an</a:t>
            </a:r>
          </a:p>
          <a:p>
            <a:pPr algn="l">
              <a:buFontTx/>
              <a:buChar char="-"/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from 18</a:t>
            </a:r>
            <a:r>
              <a:rPr lang="en-US" sz="2800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-20</a:t>
            </a:r>
            <a:r>
              <a:rPr lang="en-US" sz="2800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January Lunar month</a:t>
            </a:r>
          </a:p>
          <a:p>
            <a:pPr algn="l">
              <a:buFontTx/>
              <a:buChar char="-"/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Worship: Uy Minh Vuong Ly Nhat Quang</a:t>
            </a:r>
            <a:endParaRPr lang="vi-VN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vi-VN" cap="none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219"/>
          </a:xfrm>
        </p:spPr>
        <p:txBody>
          <a:bodyPr/>
          <a:lstStyle/>
          <a:p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381000" y="171450"/>
            <a:ext cx="80772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/>
            <a:r>
              <a:rPr lang="en-US" sz="28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Hoang Muoi temple festival:</a:t>
            </a:r>
          </a:p>
          <a:p>
            <a:pPr algn="l">
              <a:buFontTx/>
              <a:buChar char="-"/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Hung Nguyen, Nghe An</a:t>
            </a:r>
          </a:p>
          <a:p>
            <a:pPr algn="l">
              <a:buFontTx/>
              <a:buChar char="-"/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from 9</a:t>
            </a:r>
            <a:r>
              <a:rPr lang="en-US" sz="2800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-10</a:t>
            </a:r>
            <a:r>
              <a:rPr lang="en-US" sz="2800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October Lunar month</a:t>
            </a:r>
          </a:p>
          <a:p>
            <a:pPr algn="l">
              <a:buFontTx/>
              <a:buChar char="-"/>
            </a:pPr>
            <a:r>
              <a:rPr lang="en-US" sz="2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Worship: Saint Hoang Muoi</a:t>
            </a:r>
            <a:endParaRPr lang="vi-VN" sz="2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7" name="Picture 2" descr="C:\Users\tranv_000\Desktop\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153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57250"/>
            <a:ext cx="8458200" cy="681417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14350" indent="-514350"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>
              <a:lnSpc>
                <a:spcPct val="130000"/>
              </a:lnSpc>
              <a:buFontTx/>
              <a:buAutoNum type="arabicPeriod"/>
            </a:pPr>
            <a:r>
              <a:rPr lang="en-US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Vocabularies about Ooc boom boc festival:</a:t>
            </a:r>
          </a:p>
          <a:p>
            <a:pPr algn="l" eaLnBrk="1" hangingPunct="1">
              <a:lnSpc>
                <a:spcPct val="130000"/>
              </a:lnSpc>
            </a:pPr>
            <a:r>
              <a:rPr lang="vi-VN" sz="2400" b="0">
                <a:latin typeface="Arial" pitchFamily="34" charset="0"/>
                <a:cs typeface="Arial" pitchFamily="34" charset="0"/>
              </a:rPr>
              <a:t>- bamboo archway</a:t>
            </a:r>
            <a:r>
              <a:rPr lang="en-US" sz="2400" b="0">
                <a:latin typeface="Arial" pitchFamily="34" charset="0"/>
                <a:cs typeface="Arial" pitchFamily="34" charset="0"/>
              </a:rPr>
              <a:t> 			- green rice flakes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sz="2400" b="0">
                <a:latin typeface="Arial" pitchFamily="34" charset="0"/>
                <a:cs typeface="Arial" pitchFamily="34" charset="0"/>
              </a:rPr>
              <a:t>- lanterns				- coconut</a:t>
            </a:r>
          </a:p>
          <a:p>
            <a:pPr algn="l" eaLnBrk="1" hangingPunct="1">
              <a:lnSpc>
                <a:spcPct val="130000"/>
              </a:lnSpc>
            </a:pPr>
            <a:r>
              <a:rPr lang="en-US" sz="2400" b="0">
                <a:latin typeface="Arial" pitchFamily="34" charset="0"/>
                <a:cs typeface="Arial" pitchFamily="34" charset="0"/>
              </a:rPr>
              <a:t>- clasped hands			- dragon boat race</a:t>
            </a:r>
          </a:p>
          <a:p>
            <a:pPr algn="l">
              <a:lnSpc>
                <a:spcPct val="130000"/>
              </a:lnSpc>
            </a:pPr>
            <a:r>
              <a:rPr lang="en-US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Talking about a festival:</a:t>
            </a:r>
          </a:p>
          <a:p>
            <a:pPr algn="l">
              <a:lnSpc>
                <a:spcPct val="130000"/>
              </a:lnSpc>
              <a:buFontTx/>
              <a:buChar char="-"/>
            </a:pPr>
            <a:r>
              <a:rPr lang="en-US" sz="2400" b="0">
                <a:latin typeface="Arial" pitchFamily="34" charset="0"/>
                <a:cs typeface="Arial" pitchFamily="34" charset="0"/>
              </a:rPr>
              <a:t>The name of the Festival</a:t>
            </a:r>
          </a:p>
          <a:p>
            <a:pPr algn="l">
              <a:lnSpc>
                <a:spcPct val="130000"/>
              </a:lnSpc>
              <a:buFontTx/>
              <a:buChar char="-"/>
            </a:pPr>
            <a:r>
              <a:rPr lang="en-US" sz="2400" b="0">
                <a:latin typeface="Arial" pitchFamily="34" charset="0"/>
                <a:cs typeface="Arial" pitchFamily="34" charset="0"/>
              </a:rPr>
              <a:t>When and where  it is held.</a:t>
            </a:r>
          </a:p>
          <a:p>
            <a:pPr algn="l">
              <a:lnSpc>
                <a:spcPct val="130000"/>
              </a:lnSpc>
              <a:buFontTx/>
              <a:buChar char="-"/>
            </a:pPr>
            <a:r>
              <a:rPr lang="en-US" sz="2400" b="0">
                <a:latin typeface="Arial" pitchFamily="34" charset="0"/>
                <a:cs typeface="Arial" pitchFamily="34" charset="0"/>
              </a:rPr>
              <a:t>What activities.</a:t>
            </a:r>
          </a:p>
          <a:p>
            <a:pPr algn="l">
              <a:lnSpc>
                <a:spcPct val="130000"/>
              </a:lnSpc>
            </a:pPr>
            <a:r>
              <a:rPr lang="en-US" sz="2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 Homework:</a:t>
            </a:r>
          </a:p>
          <a:p>
            <a:pPr algn="l">
              <a:lnSpc>
                <a:spcPct val="130000"/>
              </a:lnSpc>
              <a:buFontTx/>
              <a:buChar char="-"/>
            </a:pPr>
            <a:r>
              <a:rPr lang="en-US" sz="2400" b="0">
                <a:latin typeface="Arial" pitchFamily="34" charset="0"/>
                <a:cs typeface="Arial" pitchFamily="34" charset="0"/>
              </a:rPr>
              <a:t>Talk about a festival you like best.</a:t>
            </a:r>
          </a:p>
          <a:p>
            <a:pPr algn="l">
              <a:lnSpc>
                <a:spcPct val="130000"/>
              </a:lnSpc>
              <a:buFontTx/>
              <a:buChar char="-"/>
            </a:pPr>
            <a:r>
              <a:rPr lang="en-US" sz="2400" b="0">
                <a:latin typeface="Arial" pitchFamily="34" charset="0"/>
                <a:cs typeface="Arial" pitchFamily="34" charset="0"/>
              </a:rPr>
              <a:t> Do exercise in work book </a:t>
            </a:r>
          </a:p>
          <a:p>
            <a:pPr algn="l">
              <a:lnSpc>
                <a:spcPct val="130000"/>
              </a:lnSpc>
              <a:buFontTx/>
              <a:buChar char="-"/>
            </a:pPr>
            <a:r>
              <a:rPr lang="en-US" sz="2400" b="0">
                <a:latin typeface="Arial" pitchFamily="34" charset="0"/>
                <a:cs typeface="Arial" pitchFamily="34" charset="0"/>
              </a:rPr>
              <a:t> Prepare: Skills 1.</a:t>
            </a:r>
          </a:p>
          <a:p>
            <a:pPr algn="l">
              <a:lnSpc>
                <a:spcPct val="130000"/>
              </a:lnSpc>
            </a:pPr>
            <a:endParaRPr lang="en-US" sz="2400" b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30000"/>
              </a:lnSpc>
            </a:pPr>
            <a:endParaRPr lang="vi-VN" sz="24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5: Festivals in Viet Nam</a:t>
            </a:r>
          </a:p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Period: 36     Lesson 4: Communication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39631224720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Picture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88392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81000" y="2000250"/>
            <a:ext cx="8153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r>
              <a:rPr lang="en-US" sz="3600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for your attending!</a:t>
            </a: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2438401" y="2286001"/>
            <a:ext cx="4283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159" y="32341"/>
            <a:ext cx="8763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3A1F5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sz="6000" i="1" dirty="0"/>
              <a:t>Which festival is this?</a:t>
            </a:r>
          </a:p>
        </p:txBody>
      </p:sp>
      <p:pic>
        <p:nvPicPr>
          <p:cNvPr id="3" name="Picture 8" descr="Kết quả hình ảnh cho lễ hôi cá v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5850"/>
            <a:ext cx="89154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7614" y="1085850"/>
            <a:ext cx="411638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Whale festival</a:t>
            </a:r>
          </a:p>
        </p:txBody>
      </p:sp>
    </p:spTree>
    <p:extLst>
      <p:ext uri="{BB962C8B-B14F-4D97-AF65-F5344CB8AC3E}">
        <p14:creationId xmlns:p14="http://schemas.microsoft.com/office/powerpoint/2010/main" val="399352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0" y="342900"/>
            <a:ext cx="8839200" cy="480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vi-VN" sz="2800" b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Complete the sentence: “The Elephant race festival is held in ...................., Dak Lak province”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931225"/>
            <a:ext cx="21018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vi-VN" sz="280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Don village</a:t>
            </a:r>
          </a:p>
        </p:txBody>
      </p:sp>
      <p:pic>
        <p:nvPicPr>
          <p:cNvPr id="4" name="Picture 2" descr="Kết quả hình ảnh cho hình ảnh các lễ h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5900"/>
            <a:ext cx="77724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60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0" y="342900"/>
            <a:ext cx="8686800" cy="4800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vi-VN" sz="3200" b="0">
                <a:solidFill>
                  <a:srgbClr val="0000CC"/>
                </a:solidFill>
              </a:rPr>
              <a:t>The Buffalo-fighting festival in Do Son, Hai Phong is held to worship </a:t>
            </a:r>
            <a:r>
              <a:rPr lang="vi-VN" b="0">
                <a:solidFill>
                  <a:srgbClr val="0000CC"/>
                </a:solidFill>
              </a:rPr>
              <a:t>........................ </a:t>
            </a:r>
          </a:p>
        </p:txBody>
      </p:sp>
      <p:pic>
        <p:nvPicPr>
          <p:cNvPr id="3" name="Picture 12" descr="Kết quả hình ảnh cho hình ảnh các lễ hộ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79259"/>
            <a:ext cx="7138018" cy="287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76800" y="1109019"/>
            <a:ext cx="289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vi-VN" sz="320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Water God</a:t>
            </a:r>
          </a:p>
        </p:txBody>
      </p:sp>
    </p:spTree>
    <p:extLst>
      <p:ext uri="{BB962C8B-B14F-4D97-AF65-F5344CB8AC3E}">
        <p14:creationId xmlns:p14="http://schemas.microsoft.com/office/powerpoint/2010/main" val="23223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76200" y="375740"/>
            <a:ext cx="8686800" cy="44005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vi-VN">
                <a:solidFill>
                  <a:srgbClr val="FF0066"/>
                </a:solidFill>
                <a:latin typeface=".VnTime" pitchFamily="34" charset="0"/>
              </a:rPr>
              <a:t>Quan ho singing is often sung at .................</a:t>
            </a:r>
          </a:p>
          <a:p>
            <a:pPr algn="l"/>
            <a:r>
              <a:rPr lang="vi-VN">
                <a:solidFill>
                  <a:srgbClr val="0000CC"/>
                </a:solidFill>
                <a:latin typeface=".VnTime" pitchFamily="34" charset="0"/>
              </a:rPr>
              <a:t>A.The Lim Festival </a:t>
            </a:r>
            <a:endParaRPr lang="en-US">
              <a:solidFill>
                <a:srgbClr val="0000CC"/>
              </a:solidFill>
              <a:latin typeface=".VnTime" pitchFamily="34" charset="0"/>
            </a:endParaRPr>
          </a:p>
          <a:p>
            <a:pPr algn="l"/>
            <a:r>
              <a:rPr lang="vi-VN">
                <a:solidFill>
                  <a:srgbClr val="0000CC"/>
                </a:solidFill>
                <a:latin typeface=".VnTime" pitchFamily="34" charset="0"/>
              </a:rPr>
              <a:t>B. The Hue festival</a:t>
            </a:r>
            <a:endParaRPr lang="en-US">
              <a:solidFill>
                <a:srgbClr val="0000CC"/>
              </a:solidFill>
              <a:latin typeface=".VnTime" pitchFamily="34" charset="0"/>
            </a:endParaRPr>
          </a:p>
          <a:p>
            <a:pPr algn="l"/>
            <a:r>
              <a:rPr lang="vi-VN">
                <a:solidFill>
                  <a:srgbClr val="0000CC"/>
                </a:solidFill>
                <a:latin typeface=".VnTime" pitchFamily="34" charset="0"/>
              </a:rPr>
              <a:t>C. The Elephant race festival </a:t>
            </a:r>
          </a:p>
          <a:p>
            <a:endParaRPr lang="vi-VN">
              <a:solidFill>
                <a:srgbClr val="FF0066"/>
              </a:solidFill>
              <a:latin typeface=".VnTime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2097490"/>
            <a:ext cx="609600" cy="514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vi-VN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57550"/>
            <a:ext cx="822960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vi-VN">
                <a:solidFill>
                  <a:srgbClr val="FF0066"/>
                </a:solidFill>
                <a:latin typeface="Times New Roman" pitchFamily="18" charset="0"/>
              </a:rPr>
              <a:t>(held on the </a:t>
            </a:r>
            <a:r>
              <a:rPr lang="en-US" sz="2800">
                <a:solidFill>
                  <a:srgbClr val="FF0000"/>
                </a:solidFill>
                <a:latin typeface="Century Schoolbook"/>
              </a:rPr>
              <a:t>12</a:t>
            </a:r>
            <a:r>
              <a:rPr lang="en-US" sz="2800" baseline="30000">
                <a:solidFill>
                  <a:srgbClr val="FF0000"/>
                </a:solidFill>
                <a:latin typeface="Century Schoolbook"/>
              </a:rPr>
              <a:t>th</a:t>
            </a:r>
            <a:r>
              <a:rPr lang="en-US" sz="2800">
                <a:solidFill>
                  <a:srgbClr val="FF0000"/>
                </a:solidFill>
                <a:latin typeface="Century Schoolbook"/>
              </a:rPr>
              <a:t> </a:t>
            </a:r>
            <a:endParaRPr lang="vi-VN" sz="280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vi-VN">
                <a:solidFill>
                  <a:srgbClr val="FF0066"/>
                </a:solidFill>
                <a:latin typeface="Times New Roman" pitchFamily="18" charset="0"/>
              </a:rPr>
              <a:t>day of the first Lunar month, in Bac Ninh</a:t>
            </a:r>
            <a:r>
              <a:rPr lang="en-US">
                <a:solidFill>
                  <a:srgbClr val="FF0066"/>
                </a:solidFill>
                <a:latin typeface="Century Schoolbook"/>
              </a:rPr>
              <a:t>)</a:t>
            </a:r>
            <a:r>
              <a:rPr lang="vi-VN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  <a:p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0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3" grpId="1" build="allAtOnce" animBg="1"/>
      <p:bldP spid="4" grpId="0" animBg="1"/>
      <p:bldP spid="4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42900"/>
            <a:ext cx="8915400" cy="44005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600">
                <a:solidFill>
                  <a:srgbClr val="0000CC"/>
                </a:solidFill>
              </a:rPr>
              <a:t>The Xoe dance is a spiritual tradition of ……… ethnic people.    </a:t>
            </a: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en-US">
              <a:solidFill>
                <a:srgbClr val="000000"/>
              </a:solidFill>
            </a:endParaRPr>
          </a:p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3" name="Picture 35" descr="C:\Users\tranv_000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5438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5200" y="701130"/>
            <a:ext cx="13147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Thai</a:t>
            </a:r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81752"/>
            <a:ext cx="8458200" cy="14465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>
                <a:solidFill>
                  <a:srgbClr val="0000CC"/>
                </a:solidFill>
                <a:latin typeface="Century Schoolbook"/>
              </a:rPr>
              <a:t>Which ethnic people is this?</a:t>
            </a:r>
          </a:p>
          <a:p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36" descr="C:\Users\tranv_000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9" r="19354" b="16129"/>
          <a:stretch>
            <a:fillRect/>
          </a:stretch>
        </p:blipFill>
        <p:spPr bwMode="auto">
          <a:xfrm>
            <a:off x="152400" y="153695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7" descr="C:\Users\tranv_000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5306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81300" y="3842502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>
                <a:solidFill>
                  <a:srgbClr val="FFFFFF"/>
                </a:solidFill>
              </a:rPr>
              <a:t>The Khmer</a:t>
            </a:r>
            <a:endParaRPr 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3341" y="20955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5: Festivals in Viet Nam</a:t>
            </a:r>
          </a:p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Lesson 4: Communication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28601" y="1305580"/>
            <a:ext cx="3656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44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44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l"/>
            <a:r>
              <a:rPr lang="en-US" sz="2800">
                <a:solidFill>
                  <a:srgbClr val="0000CC"/>
                </a:solidFill>
                <a:latin typeface="Times New Roman" pitchFamily="18" charset="0"/>
                <a:ea typeface="Yu Mincho Light" pitchFamily="18" charset="-128"/>
                <a:cs typeface="Times New Roman" pitchFamily="18" charset="0"/>
              </a:rPr>
              <a:t>I. Vocabulary:</a:t>
            </a:r>
            <a:endParaRPr lang="en-US" sz="2800">
              <a:solidFill>
                <a:srgbClr val="0000CC"/>
              </a:solidFill>
              <a:latin typeface="Yu Mincho Light" pitchFamily="18" charset="-128"/>
              <a:ea typeface="Yu Mincho Light" pitchFamily="18" charset="-128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888897"/>
            <a:ext cx="7099376" cy="52322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8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bamboo archway</a:t>
            </a:r>
            <a:r>
              <a:rPr lang="en-US" sz="28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(n)</a:t>
            </a:r>
            <a:r>
              <a:rPr lang="en-US" sz="2800" b="0"/>
              <a:t>/</a:t>
            </a:r>
            <a:r>
              <a:rPr lang="en-US" sz="2800" b="0">
                <a:solidFill>
                  <a:srgbClr val="0070C0"/>
                </a:solidFill>
              </a:rPr>
              <a:t>ˌbæmˈbuːˈɑːtʃweɪ</a:t>
            </a:r>
            <a:r>
              <a:rPr lang="en-US" sz="2800" b="0"/>
              <a:t>/</a:t>
            </a:r>
            <a:endParaRPr lang="vi-VN" sz="28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3784" y="2424441"/>
            <a:ext cx="4677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b="0" i="1"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0">
                <a:latin typeface="Arial" pitchFamily="34" charset="0"/>
                <a:cs typeface="Arial" pitchFamily="34" charset="0"/>
              </a:rPr>
              <a:t>c</a:t>
            </a:r>
            <a:r>
              <a:rPr lang="vi-VN" sz="2800" b="0">
                <a:latin typeface="Arial" pitchFamily="34" charset="0"/>
                <a:cs typeface="Arial" pitchFamily="34" charset="0"/>
              </a:rPr>
              <a:t>oconut</a:t>
            </a:r>
            <a:r>
              <a:rPr lang="en-US" sz="2800" b="0">
                <a:latin typeface="Arial" pitchFamily="34" charset="0"/>
                <a:cs typeface="Arial" pitchFamily="34" charset="0"/>
              </a:rPr>
              <a:t> </a:t>
            </a:r>
            <a:r>
              <a:rPr lang="vi-VN" sz="2800" b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i="1">
                <a:latin typeface="Arial" pitchFamily="34" charset="0"/>
                <a:cs typeface="Arial" pitchFamily="34" charset="0"/>
              </a:rPr>
              <a:t>(n)</a:t>
            </a:r>
            <a:r>
              <a:rPr lang="en-US" sz="2800" b="0"/>
              <a:t> </a:t>
            </a:r>
            <a:r>
              <a:rPr lang="en-US" sz="2800" b="0">
                <a:solidFill>
                  <a:srgbClr val="0070C0"/>
                </a:solidFill>
                <a:latin typeface="+mn-lt"/>
              </a:rPr>
              <a:t>/ˈkəʊkənʌt/</a:t>
            </a:r>
            <a:endParaRPr lang="vi-VN" sz="2800" b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2908677"/>
            <a:ext cx="5178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b="0">
                <a:latin typeface="Arial" pitchFamily="34" charset="0"/>
                <a:cs typeface="Arial" pitchFamily="34" charset="0"/>
              </a:rPr>
              <a:t>- </a:t>
            </a:r>
            <a:r>
              <a:rPr lang="vi-VN" sz="2800" b="0">
                <a:latin typeface="Arial" pitchFamily="34" charset="0"/>
                <a:cs typeface="Arial" pitchFamily="34" charset="0"/>
              </a:rPr>
              <a:t>green rice flakes</a:t>
            </a:r>
            <a:r>
              <a:rPr lang="en-US" sz="2800" b="0">
                <a:latin typeface="Arial" pitchFamily="34" charset="0"/>
                <a:cs typeface="Arial" pitchFamily="34" charset="0"/>
              </a:rPr>
              <a:t> (n</a:t>
            </a:r>
            <a:r>
              <a:rPr lang="en-US" sz="2800" b="0">
                <a:solidFill>
                  <a:srgbClr val="0070C0"/>
                </a:solidFill>
                <a:latin typeface="+mn-lt"/>
              </a:rPr>
              <a:t>) /fleɪk/</a:t>
            </a:r>
            <a:endParaRPr lang="vi-VN" sz="2800" b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8600" y="3486151"/>
            <a:ext cx="65147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b="0">
                <a:latin typeface="Arial" pitchFamily="34" charset="0"/>
                <a:cs typeface="Arial" pitchFamily="34" charset="0"/>
              </a:rPr>
              <a:t>- floating l</a:t>
            </a:r>
            <a:r>
              <a:rPr lang="vi-VN" sz="2800" b="0">
                <a:latin typeface="Arial" pitchFamily="34" charset="0"/>
                <a:cs typeface="Arial" pitchFamily="34" charset="0"/>
              </a:rPr>
              <a:t>anterns</a:t>
            </a:r>
            <a:r>
              <a:rPr lang="en-US" sz="2800" b="0">
                <a:latin typeface="Arial" pitchFamily="34" charset="0"/>
                <a:cs typeface="Arial" pitchFamily="34" charset="0"/>
              </a:rPr>
              <a:t> (n) </a:t>
            </a:r>
            <a:r>
              <a:rPr lang="en-US" sz="2800" b="0">
                <a:solidFill>
                  <a:srgbClr val="0070C0"/>
                </a:solidFill>
                <a:latin typeface="+mn-lt"/>
              </a:rPr>
              <a:t>/ˈlæntən/</a:t>
            </a:r>
            <a:endParaRPr lang="vi-VN" sz="2800" b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2530" y="4090661"/>
            <a:ext cx="5178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b="0">
                <a:latin typeface="Arial" pitchFamily="34" charset="0"/>
                <a:cs typeface="Arial" pitchFamily="34" charset="0"/>
              </a:rPr>
              <a:t>- </a:t>
            </a:r>
            <a:r>
              <a:rPr lang="vi-VN" sz="2800" b="0">
                <a:latin typeface="Arial" pitchFamily="34" charset="0"/>
                <a:cs typeface="Arial" pitchFamily="34" charset="0"/>
              </a:rPr>
              <a:t>clasped hands</a:t>
            </a:r>
            <a:r>
              <a:rPr lang="en-US" sz="2800" b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>
                <a:solidFill>
                  <a:srgbClr val="0070C0"/>
                </a:solidFill>
                <a:latin typeface="+mn-lt"/>
              </a:rPr>
              <a:t>/klɑːspt/ </a:t>
            </a:r>
            <a:endParaRPr lang="vi-VN" sz="2800" b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32" y="1166811"/>
            <a:ext cx="391663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1195209"/>
            <a:ext cx="3400424" cy="243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1195209"/>
            <a:ext cx="3652320" cy="24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56" y="1195208"/>
            <a:ext cx="3373840" cy="243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856" y="1343026"/>
            <a:ext cx="2895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7" grpId="0" animBg="1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28600" y="228601"/>
            <a:ext cx="8458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Match the meaning with correct words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1085851"/>
          <a:ext cx="8458200" cy="3230880"/>
        </p:xfrm>
        <a:graphic>
          <a:graphicData uri="http://schemas.openxmlformats.org/drawingml/2006/table">
            <a:tbl>
              <a:tblPr/>
              <a:tblGrid>
                <a:gridCol w="4867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/>
                        </a:rPr>
                        <a:t>A</a:t>
                      </a:r>
                      <a:endParaRPr kumimoji="0" lang="vi-VN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/>
                        </a:rPr>
                        <a:t>B</a:t>
                      </a:r>
                      <a:endParaRPr kumimoji="0" lang="vi-VN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8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Đèn hoa đăng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Dừa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Cổng vòm tre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Cốm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Chắp tay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eriod"/>
                        <a:tabLst/>
                      </a:pPr>
                      <a:r>
                        <a:rPr kumimoji="0" lang="vi-VN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bamboo archway</a:t>
                      </a: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eriod"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green rice flakes</a:t>
                      </a:r>
                      <a:endParaRPr kumimoji="0" lang="vi-VN" sz="21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c. floating lanterns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d. coconut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e. clasped hands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3124200" y="1714500"/>
            <a:ext cx="2133600" cy="85725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14600" y="2171700"/>
            <a:ext cx="2743200" cy="914400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62200" y="3600450"/>
            <a:ext cx="2743200" cy="5715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600200" y="2228850"/>
            <a:ext cx="3657600" cy="97155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971800" y="1657350"/>
            <a:ext cx="2209800" cy="857250"/>
          </a:xfrm>
          <a:prstGeom prst="straightConnector1">
            <a:avLst/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1999</TotalTime>
  <Words>818</Words>
  <Application>Microsoft Office PowerPoint</Application>
  <PresentationFormat>On-screen Show (16:9)</PresentationFormat>
  <Paragraphs>136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Yu Mincho Light</vt:lpstr>
      <vt:lpstr>.VnTime</vt:lpstr>
      <vt:lpstr>Arial</vt:lpstr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XWife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151</cp:revision>
  <dcterms:created xsi:type="dcterms:W3CDTF">2009-02-20T14:11:22Z</dcterms:created>
  <dcterms:modified xsi:type="dcterms:W3CDTF">2022-11-23T02:03:19Z</dcterms:modified>
</cp:coreProperties>
</file>