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1"/>
  </p:notesMasterIdLst>
  <p:sldIdLst>
    <p:sldId id="460" r:id="rId2"/>
    <p:sldId id="450" r:id="rId3"/>
    <p:sldId id="469" r:id="rId4"/>
    <p:sldId id="464" r:id="rId5"/>
    <p:sldId id="463" r:id="rId6"/>
    <p:sldId id="465" r:id="rId7"/>
    <p:sldId id="470" r:id="rId8"/>
    <p:sldId id="456" r:id="rId9"/>
    <p:sldId id="455" r:id="rId10"/>
    <p:sldId id="458" r:id="rId11"/>
    <p:sldId id="459" r:id="rId12"/>
    <p:sldId id="457" r:id="rId13"/>
    <p:sldId id="466" r:id="rId14"/>
    <p:sldId id="433" r:id="rId15"/>
    <p:sldId id="435" r:id="rId16"/>
    <p:sldId id="468" r:id="rId17"/>
    <p:sldId id="467" r:id="rId18"/>
    <p:sldId id="437" r:id="rId19"/>
    <p:sldId id="462"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66"/>
    <a:srgbClr val="FF0000"/>
    <a:srgbClr val="CC00FF"/>
    <a:srgbClr val="0000FF"/>
    <a:srgbClr val="FFFF00"/>
    <a:srgbClr val="FF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1" autoAdjust="0"/>
    <p:restoredTop sz="94498" autoAdjust="0"/>
  </p:normalViewPr>
  <p:slideViewPr>
    <p:cSldViewPr>
      <p:cViewPr varScale="1">
        <p:scale>
          <a:sx n="65" d="100"/>
          <a:sy n="65" d="100"/>
        </p:scale>
        <p:origin x="48" y="14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7FA9A21-2E58-4141-8A27-445A58BB0512}" type="slidenum">
              <a:rPr lang="en-US"/>
              <a:pPr>
                <a:defRPr/>
              </a:pPr>
              <a:t>‹#›</a:t>
            </a:fld>
            <a:endParaRPr lang="en-US"/>
          </a:p>
        </p:txBody>
      </p:sp>
    </p:spTree>
    <p:extLst>
      <p:ext uri="{BB962C8B-B14F-4D97-AF65-F5344CB8AC3E}">
        <p14:creationId xmlns:p14="http://schemas.microsoft.com/office/powerpoint/2010/main" val="1121815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711743-5E30-43BA-A422-2253D8E9DEB6}" type="slidenum">
              <a:rPr lang="en-US" smtClean="0"/>
              <a:pPr>
                <a:defRPr/>
              </a:pPr>
              <a:t>‹#›</a:t>
            </a:fld>
            <a:endParaRPr lang="en-US"/>
          </a:p>
        </p:txBody>
      </p:sp>
    </p:spTree>
    <p:extLst>
      <p:ext uri="{BB962C8B-B14F-4D97-AF65-F5344CB8AC3E}">
        <p14:creationId xmlns:p14="http://schemas.microsoft.com/office/powerpoint/2010/main" val="425264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B5C48D-A45F-4516-9183-262478AAF26D}" type="slidenum">
              <a:rPr lang="en-US" smtClean="0"/>
              <a:pPr>
                <a:defRPr/>
              </a:pPr>
              <a:t>‹#›</a:t>
            </a:fld>
            <a:endParaRPr lang="en-US"/>
          </a:p>
        </p:txBody>
      </p:sp>
    </p:spTree>
    <p:extLst>
      <p:ext uri="{BB962C8B-B14F-4D97-AF65-F5344CB8AC3E}">
        <p14:creationId xmlns:p14="http://schemas.microsoft.com/office/powerpoint/2010/main" val="133102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A4760A-0EC8-4701-AEF1-F35089F80A80}" type="slidenum">
              <a:rPr lang="en-US" smtClean="0"/>
              <a:pPr>
                <a:defRPr/>
              </a:pPr>
              <a:t>‹#›</a:t>
            </a:fld>
            <a:endParaRPr lang="en-US"/>
          </a:p>
        </p:txBody>
      </p:sp>
    </p:spTree>
    <p:extLst>
      <p:ext uri="{BB962C8B-B14F-4D97-AF65-F5344CB8AC3E}">
        <p14:creationId xmlns:p14="http://schemas.microsoft.com/office/powerpoint/2010/main" val="239168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680738-F2C0-451D-9951-C4E19AF0FD25}" type="slidenum">
              <a:rPr lang="en-US" smtClean="0"/>
              <a:pPr>
                <a:defRPr/>
              </a:pPr>
              <a:t>‹#›</a:t>
            </a:fld>
            <a:endParaRPr lang="en-US"/>
          </a:p>
        </p:txBody>
      </p:sp>
    </p:spTree>
    <p:extLst>
      <p:ext uri="{BB962C8B-B14F-4D97-AF65-F5344CB8AC3E}">
        <p14:creationId xmlns:p14="http://schemas.microsoft.com/office/powerpoint/2010/main" val="401679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3E165E-7EA7-4E01-BBCC-4BAD15FD085B}" type="slidenum">
              <a:rPr lang="en-US" smtClean="0"/>
              <a:pPr>
                <a:defRPr/>
              </a:pPr>
              <a:t>‹#›</a:t>
            </a:fld>
            <a:endParaRPr lang="en-US"/>
          </a:p>
        </p:txBody>
      </p:sp>
    </p:spTree>
    <p:extLst>
      <p:ext uri="{BB962C8B-B14F-4D97-AF65-F5344CB8AC3E}">
        <p14:creationId xmlns:p14="http://schemas.microsoft.com/office/powerpoint/2010/main" val="37745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186F2D-4E41-47AF-B76A-345A392C01A4}" type="slidenum">
              <a:rPr lang="en-US" smtClean="0"/>
              <a:pPr>
                <a:defRPr/>
              </a:pPr>
              <a:t>‹#›</a:t>
            </a:fld>
            <a:endParaRPr lang="en-US"/>
          </a:p>
        </p:txBody>
      </p:sp>
    </p:spTree>
    <p:extLst>
      <p:ext uri="{BB962C8B-B14F-4D97-AF65-F5344CB8AC3E}">
        <p14:creationId xmlns:p14="http://schemas.microsoft.com/office/powerpoint/2010/main" val="414833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5D26C2-CC4B-4E78-BB7F-6416435BC0E7}" type="slidenum">
              <a:rPr lang="en-US" smtClean="0"/>
              <a:pPr>
                <a:defRPr/>
              </a:pPr>
              <a:t>‹#›</a:t>
            </a:fld>
            <a:endParaRPr lang="en-US"/>
          </a:p>
        </p:txBody>
      </p:sp>
    </p:spTree>
    <p:extLst>
      <p:ext uri="{BB962C8B-B14F-4D97-AF65-F5344CB8AC3E}">
        <p14:creationId xmlns:p14="http://schemas.microsoft.com/office/powerpoint/2010/main" val="421041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505F77A-8015-4561-8A84-8A671AA62A2F}" type="slidenum">
              <a:rPr lang="en-US" smtClean="0"/>
              <a:pPr>
                <a:defRPr/>
              </a:pPr>
              <a:t>‹#›</a:t>
            </a:fld>
            <a:endParaRPr lang="en-US"/>
          </a:p>
        </p:txBody>
      </p:sp>
    </p:spTree>
    <p:extLst>
      <p:ext uri="{BB962C8B-B14F-4D97-AF65-F5344CB8AC3E}">
        <p14:creationId xmlns:p14="http://schemas.microsoft.com/office/powerpoint/2010/main" val="201572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EF74B7-7815-461B-B7FA-68A78344580E}" type="slidenum">
              <a:rPr lang="en-US" smtClean="0"/>
              <a:pPr>
                <a:defRPr/>
              </a:pPr>
              <a:t>‹#›</a:t>
            </a:fld>
            <a:endParaRPr lang="en-US"/>
          </a:p>
        </p:txBody>
      </p:sp>
    </p:spTree>
    <p:extLst>
      <p:ext uri="{BB962C8B-B14F-4D97-AF65-F5344CB8AC3E}">
        <p14:creationId xmlns:p14="http://schemas.microsoft.com/office/powerpoint/2010/main" val="355765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F3C17C-F4B0-418C-8109-DF0B72D548BE}" type="slidenum">
              <a:rPr lang="en-US" smtClean="0"/>
              <a:pPr>
                <a:defRPr/>
              </a:pPr>
              <a:t>‹#›</a:t>
            </a:fld>
            <a:endParaRPr lang="en-US"/>
          </a:p>
        </p:txBody>
      </p:sp>
    </p:spTree>
    <p:extLst>
      <p:ext uri="{BB962C8B-B14F-4D97-AF65-F5344CB8AC3E}">
        <p14:creationId xmlns:p14="http://schemas.microsoft.com/office/powerpoint/2010/main" val="118234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370A89-BC23-4F81-91A9-35A8E977CD6B}" type="slidenum">
              <a:rPr lang="en-US" smtClean="0"/>
              <a:pPr>
                <a:defRPr/>
              </a:pPr>
              <a:t>‹#›</a:t>
            </a:fld>
            <a:endParaRPr lang="en-US"/>
          </a:p>
        </p:txBody>
      </p:sp>
    </p:spTree>
    <p:extLst>
      <p:ext uri="{BB962C8B-B14F-4D97-AF65-F5344CB8AC3E}">
        <p14:creationId xmlns:p14="http://schemas.microsoft.com/office/powerpoint/2010/main" val="139481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3957CE-98F8-4E3D-9036-159227EFDA5D}" type="slidenum">
              <a:rPr lang="en-US" smtClean="0"/>
              <a:pPr>
                <a:defRPr/>
              </a:pPr>
              <a:t>‹#›</a:t>
            </a:fld>
            <a:endParaRPr lang="en-US"/>
          </a:p>
        </p:txBody>
      </p:sp>
    </p:spTree>
    <p:extLst>
      <p:ext uri="{BB962C8B-B14F-4D97-AF65-F5344CB8AC3E}">
        <p14:creationId xmlns:p14="http://schemas.microsoft.com/office/powerpoint/2010/main" val="5219136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55750" y="84138"/>
            <a:ext cx="8610600" cy="406400"/>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a:solidFill>
                  <a:schemeClr val="bg1"/>
                </a:solidFill>
                <a:latin typeface="Times New Roman" pitchFamily="18" charset="0"/>
                <a:cs typeface="Times New Roman" pitchFamily="18" charset="0"/>
              </a:rPr>
              <a:t> Below are some places of interest in Viet Nam. Match them with the pictures.</a:t>
            </a:r>
          </a:p>
        </p:txBody>
      </p:sp>
      <p:sp>
        <p:nvSpPr>
          <p:cNvPr id="4" name="AutoShape 38"/>
          <p:cNvSpPr>
            <a:spLocks noChangeArrowheads="1"/>
          </p:cNvSpPr>
          <p:nvPr/>
        </p:nvSpPr>
        <p:spPr bwMode="auto">
          <a:xfrm>
            <a:off x="1531938" y="547688"/>
            <a:ext cx="9074150" cy="1123950"/>
          </a:xfrm>
          <a:prstGeom prst="roundRect">
            <a:avLst>
              <a:gd name="adj" fmla="val 16667"/>
            </a:avLst>
          </a:prstGeom>
          <a:noFill/>
          <a:ln>
            <a:headEnd/>
            <a:tailEnd/>
          </a:ln>
        </p:spPr>
        <p:style>
          <a:lnRef idx="2">
            <a:schemeClr val="accent2"/>
          </a:lnRef>
          <a:fillRef idx="1">
            <a:schemeClr val="lt1"/>
          </a:fillRef>
          <a:effectRef idx="0">
            <a:schemeClr val="accent2"/>
          </a:effectRef>
          <a:fontRef idx="minor">
            <a:schemeClr val="dk1"/>
          </a:fontRef>
        </p:style>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50000"/>
              </a:spcBef>
              <a:spcAft>
                <a:spcPct val="0"/>
              </a:spcAft>
              <a:defRPr>
                <a:solidFill>
                  <a:schemeClr val="tx1"/>
                </a:solidFill>
                <a:latin typeface="Arial" panose="020B0604020202020204" pitchFamily="34" charset="0"/>
              </a:defRPr>
            </a:lvl6pPr>
            <a:lvl7pPr marL="3086100" indent="-342900" eaLnBrk="0" fontAlgn="base" hangingPunct="0">
              <a:spcBef>
                <a:spcPct val="50000"/>
              </a:spcBef>
              <a:spcAft>
                <a:spcPct val="0"/>
              </a:spcAft>
              <a:defRPr>
                <a:solidFill>
                  <a:schemeClr val="tx1"/>
                </a:solidFill>
                <a:latin typeface="Arial" panose="020B0604020202020204" pitchFamily="34" charset="0"/>
              </a:defRPr>
            </a:lvl7pPr>
            <a:lvl8pPr marL="3543300" indent="-342900" eaLnBrk="0" fontAlgn="base" hangingPunct="0">
              <a:spcBef>
                <a:spcPct val="50000"/>
              </a:spcBef>
              <a:spcAft>
                <a:spcPct val="0"/>
              </a:spcAft>
              <a:defRPr>
                <a:solidFill>
                  <a:schemeClr val="tx1"/>
                </a:solidFill>
                <a:latin typeface="Arial" panose="020B0604020202020204" pitchFamily="34" charset="0"/>
              </a:defRPr>
            </a:lvl8pPr>
            <a:lvl9pPr marL="4000500" indent="-342900" eaLnBrk="0" fontAlgn="base" hangingPunct="0">
              <a:spcBef>
                <a:spcPct val="50000"/>
              </a:spcBef>
              <a:spcAft>
                <a:spcPct val="0"/>
              </a:spcAft>
              <a:defRPr>
                <a:solidFill>
                  <a:schemeClr val="tx1"/>
                </a:solidFill>
                <a:latin typeface="Arial" panose="020B0604020202020204" pitchFamily="34" charset="0"/>
              </a:defRPr>
            </a:lvl9pPr>
          </a:lstStyle>
          <a:p>
            <a:pPr marL="0" indent="0" eaLnBrk="1" hangingPunct="1">
              <a:defRPr/>
            </a:pPr>
            <a:endParaRPr lang="en-US" sz="2000" b="1" dirty="0">
              <a:solidFill>
                <a:srgbClr val="0000FF"/>
              </a:solidFill>
              <a:latin typeface="Times New Roman" panose="02020603050405020304" pitchFamily="18" charset="0"/>
              <a:cs typeface="Times New Roman" panose="02020603050405020304" pitchFamily="18" charset="0"/>
            </a:endParaRPr>
          </a:p>
          <a:p>
            <a:pPr marL="0" indent="0" eaLnBrk="1" hangingPunct="1">
              <a:defRPr/>
            </a:pPr>
            <a:endParaRPr lang="en-US" sz="2000" b="1" dirty="0">
              <a:solidFill>
                <a:srgbClr val="0000FF"/>
              </a:solidFill>
              <a:latin typeface="Times New Roman" panose="02020603050405020304" pitchFamily="18" charset="0"/>
              <a:cs typeface="Times New Roman" panose="02020603050405020304" pitchFamily="18" charset="0"/>
            </a:endParaRPr>
          </a:p>
          <a:p>
            <a:pPr marL="0" indent="0" eaLnBrk="1" hangingPunct="1">
              <a:defRPr/>
            </a:pPr>
            <a:endParaRPr lang="en-US" sz="2000" b="1" dirty="0">
              <a:solidFill>
                <a:srgbClr val="0000FF"/>
              </a:solidFill>
              <a:latin typeface="Times New Roman" panose="02020603050405020304" pitchFamily="18" charset="0"/>
              <a:cs typeface="Times New Roman" panose="02020603050405020304" pitchFamily="18" charset="0"/>
            </a:endParaRPr>
          </a:p>
        </p:txBody>
      </p:sp>
      <p:pic>
        <p:nvPicPr>
          <p:cNvPr id="2052" name="Picture 40" descr="Kết quả hình ảnh cho Ha Long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648200"/>
            <a:ext cx="3276600" cy="1600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3" name="Picture 47" descr="Kết quả hình ảnh cho Phong Nha C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2895600" cy="1905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51" descr="Kết quả hình ảnh cho One Pillar Pago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082" y="4586747"/>
            <a:ext cx="2999718" cy="16727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53" descr="Kết quả hình ảnh cho Cuc Phuong National P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648200"/>
            <a:ext cx="2819400" cy="1600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55" descr="Kết quả hình ảnh cho Saigon Notre-Dame Cathedr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8871" y="2170625"/>
            <a:ext cx="3200400" cy="1828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057" name="Text Box 56"/>
          <p:cNvSpPr txBox="1">
            <a:spLocks noChangeArrowheads="1"/>
          </p:cNvSpPr>
          <p:nvPr/>
        </p:nvSpPr>
        <p:spPr bwMode="auto">
          <a:xfrm>
            <a:off x="1895475" y="3663950"/>
            <a:ext cx="304800" cy="376238"/>
          </a:xfrm>
          <a:prstGeom prst="rect">
            <a:avLst/>
          </a:prstGeom>
          <a:solidFill>
            <a:srgbClr val="FF0000"/>
          </a:solidFill>
          <a:ln w="9525" algn="ctr">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latin typeface="Times New Roman" pitchFamily="18" charset="0"/>
                <a:cs typeface="Times New Roman" pitchFamily="18" charset="0"/>
              </a:rPr>
              <a:t>1</a:t>
            </a:r>
          </a:p>
        </p:txBody>
      </p:sp>
      <p:sp>
        <p:nvSpPr>
          <p:cNvPr id="2058" name="Text Box 57"/>
          <p:cNvSpPr txBox="1">
            <a:spLocks noChangeArrowheads="1"/>
          </p:cNvSpPr>
          <p:nvPr/>
        </p:nvSpPr>
        <p:spPr bwMode="auto">
          <a:xfrm>
            <a:off x="8001000" y="5883275"/>
            <a:ext cx="304800" cy="376238"/>
          </a:xfrm>
          <a:prstGeom prst="rect">
            <a:avLst/>
          </a:prstGeom>
          <a:solidFill>
            <a:srgbClr val="FF0000"/>
          </a:solidFill>
          <a:ln w="9525" algn="ctr">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latin typeface="Times New Roman" pitchFamily="18" charset="0"/>
                <a:cs typeface="Times New Roman" pitchFamily="18" charset="0"/>
              </a:rPr>
              <a:t>6</a:t>
            </a:r>
          </a:p>
        </p:txBody>
      </p:sp>
      <p:sp>
        <p:nvSpPr>
          <p:cNvPr id="2059" name="Text Box 58"/>
          <p:cNvSpPr txBox="1">
            <a:spLocks noChangeArrowheads="1"/>
          </p:cNvSpPr>
          <p:nvPr/>
        </p:nvSpPr>
        <p:spPr bwMode="auto">
          <a:xfrm>
            <a:off x="8001000" y="3657600"/>
            <a:ext cx="304800" cy="376238"/>
          </a:xfrm>
          <a:prstGeom prst="rect">
            <a:avLst/>
          </a:prstGeom>
          <a:solidFill>
            <a:srgbClr val="FF0000"/>
          </a:solidFill>
          <a:ln w="9525" algn="ctr">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latin typeface="Times New Roman" pitchFamily="18" charset="0"/>
                <a:cs typeface="Times New Roman" pitchFamily="18" charset="0"/>
              </a:rPr>
              <a:t>3</a:t>
            </a:r>
          </a:p>
        </p:txBody>
      </p:sp>
      <p:sp>
        <p:nvSpPr>
          <p:cNvPr id="2060" name="Text Box 59"/>
          <p:cNvSpPr txBox="1">
            <a:spLocks noChangeArrowheads="1"/>
          </p:cNvSpPr>
          <p:nvPr/>
        </p:nvSpPr>
        <p:spPr bwMode="auto">
          <a:xfrm>
            <a:off x="4799013" y="5865814"/>
            <a:ext cx="304800" cy="376237"/>
          </a:xfrm>
          <a:prstGeom prst="rect">
            <a:avLst/>
          </a:prstGeom>
          <a:solidFill>
            <a:srgbClr val="FF0000"/>
          </a:solidFill>
          <a:ln w="9525" algn="ctr">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latin typeface="Times New Roman" pitchFamily="18" charset="0"/>
                <a:cs typeface="Times New Roman" pitchFamily="18" charset="0"/>
              </a:rPr>
              <a:t>5</a:t>
            </a:r>
          </a:p>
        </p:txBody>
      </p:sp>
      <p:sp>
        <p:nvSpPr>
          <p:cNvPr id="2061" name="Text Box 60"/>
          <p:cNvSpPr txBox="1">
            <a:spLocks noChangeArrowheads="1"/>
          </p:cNvSpPr>
          <p:nvPr/>
        </p:nvSpPr>
        <p:spPr bwMode="auto">
          <a:xfrm>
            <a:off x="1905000" y="5859464"/>
            <a:ext cx="304800" cy="376237"/>
          </a:xfrm>
          <a:prstGeom prst="rect">
            <a:avLst/>
          </a:prstGeom>
          <a:solidFill>
            <a:srgbClr val="FF0000"/>
          </a:solidFill>
          <a:ln w="9525" algn="ctr">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latin typeface="Times New Roman" pitchFamily="18" charset="0"/>
                <a:cs typeface="Times New Roman" pitchFamily="18" charset="0"/>
              </a:rPr>
              <a:t>4</a:t>
            </a:r>
          </a:p>
        </p:txBody>
      </p:sp>
      <p:sp>
        <p:nvSpPr>
          <p:cNvPr id="16" name="AutoShape 62"/>
          <p:cNvSpPr>
            <a:spLocks noChangeArrowheads="1"/>
          </p:cNvSpPr>
          <p:nvPr/>
        </p:nvSpPr>
        <p:spPr bwMode="auto">
          <a:xfrm>
            <a:off x="8305800" y="549298"/>
            <a:ext cx="2459684"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b="1" dirty="0" err="1">
                <a:solidFill>
                  <a:srgbClr val="FF0000"/>
                </a:solidFill>
                <a:latin typeface="Times New Roman" panose="02020603050405020304" pitchFamily="18" charset="0"/>
                <a:cs typeface="Times New Roman" panose="02020603050405020304" pitchFamily="18" charset="0"/>
              </a:rPr>
              <a:t>Phong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a:t>
            </a:r>
            <a:r>
              <a:rPr lang="en-US" sz="2400" b="1" dirty="0">
                <a:solidFill>
                  <a:srgbClr val="FF0000"/>
                </a:solidFill>
                <a:latin typeface="Times New Roman" panose="02020603050405020304" pitchFamily="18" charset="0"/>
                <a:cs typeface="Times New Roman" panose="02020603050405020304" pitchFamily="18" charset="0"/>
              </a:rPr>
              <a:t> Cave</a:t>
            </a:r>
          </a:p>
        </p:txBody>
      </p:sp>
      <p:sp>
        <p:nvSpPr>
          <p:cNvPr id="17" name="AutoShape 63"/>
          <p:cNvSpPr>
            <a:spLocks noChangeArrowheads="1"/>
          </p:cNvSpPr>
          <p:nvPr/>
        </p:nvSpPr>
        <p:spPr bwMode="auto">
          <a:xfrm>
            <a:off x="1555750" y="605509"/>
            <a:ext cx="1955448"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50000"/>
              </a:spcBef>
              <a:spcAft>
                <a:spcPct val="0"/>
              </a:spcAft>
              <a:defRPr>
                <a:solidFill>
                  <a:schemeClr val="tx1"/>
                </a:solidFill>
                <a:latin typeface="Arial" panose="020B0604020202020204" pitchFamily="34" charset="0"/>
              </a:defRPr>
            </a:lvl6pPr>
            <a:lvl7pPr marL="2971800" indent="-228600" eaLnBrk="0" fontAlgn="base" hangingPunct="0">
              <a:spcBef>
                <a:spcPct val="50000"/>
              </a:spcBef>
              <a:spcAft>
                <a:spcPct val="0"/>
              </a:spcAft>
              <a:defRPr>
                <a:solidFill>
                  <a:schemeClr val="tx1"/>
                </a:solidFill>
                <a:latin typeface="Arial" panose="020B0604020202020204" pitchFamily="34" charset="0"/>
              </a:defRPr>
            </a:lvl7pPr>
            <a:lvl8pPr marL="3429000" indent="-228600" eaLnBrk="0" fontAlgn="base" hangingPunct="0">
              <a:spcBef>
                <a:spcPct val="50000"/>
              </a:spcBef>
              <a:spcAft>
                <a:spcPct val="0"/>
              </a:spcAft>
              <a:defRPr>
                <a:solidFill>
                  <a:schemeClr val="tx1"/>
                </a:solidFill>
                <a:latin typeface="Arial" panose="020B0604020202020204" pitchFamily="34" charset="0"/>
              </a:defRPr>
            </a:lvl8pPr>
            <a:lvl9pPr marL="3886200" indent="-228600" eaLnBrk="0" fontAlgn="base" hangingPunct="0">
              <a:spcBef>
                <a:spcPct val="50000"/>
              </a:spcBef>
              <a:spcAft>
                <a:spcPct val="0"/>
              </a:spcAft>
              <a:defRPr>
                <a:solidFill>
                  <a:schemeClr val="tx1"/>
                </a:solidFill>
                <a:latin typeface="Arial" panose="020B0604020202020204" pitchFamily="34" charset="0"/>
              </a:defRPr>
            </a:lvl9pPr>
          </a:lstStyle>
          <a:p>
            <a:pPr eaLnBrk="1" hangingPunct="1">
              <a:defRPr/>
            </a:pPr>
            <a:r>
              <a:rPr lang="en-US" sz="2400" b="1" dirty="0">
                <a:solidFill>
                  <a:srgbClr val="FF0000"/>
                </a:solidFill>
                <a:latin typeface="Times New Roman" panose="02020603050405020304" pitchFamily="18" charset="0"/>
                <a:cs typeface="Times New Roman" panose="02020603050405020304" pitchFamily="18" charset="0"/>
              </a:rPr>
              <a:t>Hue Citadel</a:t>
            </a:r>
          </a:p>
        </p:txBody>
      </p:sp>
      <p:sp>
        <p:nvSpPr>
          <p:cNvPr id="18" name="AutoShape 64"/>
          <p:cNvSpPr>
            <a:spLocks noChangeArrowheads="1"/>
          </p:cNvSpPr>
          <p:nvPr/>
        </p:nvSpPr>
        <p:spPr bwMode="auto">
          <a:xfrm>
            <a:off x="6490171" y="1140540"/>
            <a:ext cx="3631259" cy="442674"/>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000" b="1" dirty="0">
                <a:solidFill>
                  <a:srgbClr val="FF0000"/>
                </a:solidFill>
                <a:latin typeface="Times New Roman" panose="02020603050405020304" pitchFamily="18" charset="0"/>
                <a:cs typeface="Times New Roman" panose="02020603050405020304" pitchFamily="18" charset="0"/>
              </a:rPr>
              <a:t>Saigon Notre-Dame Cathedral</a:t>
            </a:r>
          </a:p>
        </p:txBody>
      </p:sp>
      <p:sp>
        <p:nvSpPr>
          <p:cNvPr id="19" name="AutoShape 65"/>
          <p:cNvSpPr>
            <a:spLocks noChangeArrowheads="1"/>
          </p:cNvSpPr>
          <p:nvPr/>
        </p:nvSpPr>
        <p:spPr bwMode="auto">
          <a:xfrm>
            <a:off x="3562194" y="561975"/>
            <a:ext cx="2298856"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Ha Long Bay</a:t>
            </a:r>
          </a:p>
        </p:txBody>
      </p:sp>
      <p:sp>
        <p:nvSpPr>
          <p:cNvPr id="20" name="AutoShape 66"/>
          <p:cNvSpPr>
            <a:spLocks noChangeArrowheads="1"/>
          </p:cNvSpPr>
          <p:nvPr/>
        </p:nvSpPr>
        <p:spPr bwMode="auto">
          <a:xfrm>
            <a:off x="1531940" y="1106488"/>
            <a:ext cx="4106861"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b="1" dirty="0" err="1">
                <a:solidFill>
                  <a:srgbClr val="FF0000"/>
                </a:solidFill>
                <a:latin typeface="Times New Roman" panose="02020603050405020304" pitchFamily="18" charset="0"/>
                <a:cs typeface="Times New Roman" panose="02020603050405020304" pitchFamily="18" charset="0"/>
              </a:rPr>
              <a:t>Cuc</a:t>
            </a:r>
            <a:r>
              <a:rPr lang="en-US" sz="2400" b="1" dirty="0">
                <a:solidFill>
                  <a:srgbClr val="FF0000"/>
                </a:solidFill>
                <a:latin typeface="Times New Roman" panose="02020603050405020304" pitchFamily="18" charset="0"/>
                <a:cs typeface="Times New Roman" panose="02020603050405020304" pitchFamily="18" charset="0"/>
              </a:rPr>
              <a:t> Phuong National Park</a:t>
            </a:r>
          </a:p>
        </p:txBody>
      </p:sp>
      <p:sp>
        <p:nvSpPr>
          <p:cNvPr id="21" name="AutoShape 67"/>
          <p:cNvSpPr>
            <a:spLocks noChangeArrowheads="1"/>
          </p:cNvSpPr>
          <p:nvPr/>
        </p:nvSpPr>
        <p:spPr bwMode="auto">
          <a:xfrm>
            <a:off x="5516406" y="574675"/>
            <a:ext cx="2656458"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400" b="1" dirty="0">
                <a:solidFill>
                  <a:srgbClr val="FF0000"/>
                </a:solidFill>
                <a:latin typeface="Times New Roman" panose="02020603050405020304" pitchFamily="18" charset="0"/>
                <a:cs typeface="Times New Roman" panose="02020603050405020304" pitchFamily="18" charset="0"/>
              </a:rPr>
              <a:t>One Pillar Pagoda</a:t>
            </a:r>
          </a:p>
        </p:txBody>
      </p:sp>
      <p:sp>
        <p:nvSpPr>
          <p:cNvPr id="22" name="Text Box 27"/>
          <p:cNvSpPr txBox="1">
            <a:spLocks noChangeArrowheads="1"/>
          </p:cNvSpPr>
          <p:nvPr/>
        </p:nvSpPr>
        <p:spPr bwMode="auto">
          <a:xfrm>
            <a:off x="3923182" y="607322"/>
            <a:ext cx="3962400" cy="58102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solidFill>
                  <a:srgbClr val="FF0000"/>
                </a:solidFill>
                <a:latin typeface="Times New Roman" pitchFamily="18" charset="0"/>
                <a:cs typeface="Times New Roman" pitchFamily="18" charset="0"/>
              </a:rPr>
              <a:t>Wonders of Viet Nam</a:t>
            </a:r>
          </a:p>
        </p:txBody>
      </p:sp>
      <p:pic>
        <p:nvPicPr>
          <p:cNvPr id="2069" name="Content Placeholder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2895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 Box 61"/>
          <p:cNvSpPr txBox="1">
            <a:spLocks noChangeArrowheads="1"/>
          </p:cNvSpPr>
          <p:nvPr/>
        </p:nvSpPr>
        <p:spPr bwMode="auto">
          <a:xfrm>
            <a:off x="4735513" y="3663950"/>
            <a:ext cx="304800" cy="376238"/>
          </a:xfrm>
          <a:prstGeom prst="rect">
            <a:avLst/>
          </a:prstGeom>
          <a:solidFill>
            <a:srgbClr val="FF0000"/>
          </a:solidFill>
          <a:ln w="9525" algn="ctr">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chemeClr val="bg1"/>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1.25E-6 -1.11111E-6 L -0.59635 0.51597 " pathEditMode="relative" rAng="0" ptsTypes="AA">
                                      <p:cBhvr>
                                        <p:cTn id="6" dur="2000" fill="hold"/>
                                        <p:tgtEl>
                                          <p:spTgt spid="16"/>
                                        </p:tgtEl>
                                        <p:attrNameLst>
                                          <p:attrName>ppt_x</p:attrName>
                                          <p:attrName>ppt_y</p:attrName>
                                        </p:attrNameLst>
                                      </p:cBhvr>
                                      <p:rCtr x="-29818" y="25787"/>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2.5E-6 -2.96296E-6 L 0.31237 0.50533 " pathEditMode="relative" rAng="0" ptsTypes="AA">
                                      <p:cBhvr>
                                        <p:cTn id="10" dur="2000" fill="hold"/>
                                        <p:tgtEl>
                                          <p:spTgt spid="17"/>
                                        </p:tgtEl>
                                        <p:attrNameLst>
                                          <p:attrName>ppt_x</p:attrName>
                                          <p:attrName>ppt_y</p:attrName>
                                        </p:attrNameLst>
                                      </p:cBhvr>
                                      <p:rCtr x="15612" y="2525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1.11022E-16 3.7037E-7 L 0.125 0.42384 " pathEditMode="relative" rAng="0" ptsTypes="AA">
                                      <p:cBhvr>
                                        <p:cTn id="14" dur="2000" fill="hold"/>
                                        <p:tgtEl>
                                          <p:spTgt spid="18"/>
                                        </p:tgtEl>
                                        <p:attrNameLst>
                                          <p:attrName>ppt_x</p:attrName>
                                          <p:attrName>ppt_y</p:attrName>
                                        </p:attrNameLst>
                                      </p:cBhvr>
                                      <p:rCtr x="6250" y="2118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1.66667E-6 -2.96296E-6 L -0.19766 0.84746 " pathEditMode="relative" rAng="0" ptsTypes="AA">
                                      <p:cBhvr>
                                        <p:cTn id="18" dur="2000" fill="hold"/>
                                        <p:tgtEl>
                                          <p:spTgt spid="19"/>
                                        </p:tgtEl>
                                        <p:attrNameLst>
                                          <p:attrName>ppt_x</p:attrName>
                                          <p:attrName>ppt_y</p:attrName>
                                        </p:attrNameLst>
                                      </p:cBhvr>
                                      <p:rCtr x="-9883" y="42361"/>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0.04453 -0.01366 L 0.23203 0.75093 " pathEditMode="relative" rAng="0" ptsTypes="AA">
                                      <p:cBhvr>
                                        <p:cTn id="22" dur="2000" fill="hold"/>
                                        <p:tgtEl>
                                          <p:spTgt spid="20"/>
                                        </p:tgtEl>
                                        <p:attrNameLst>
                                          <p:attrName>ppt_x</p:attrName>
                                          <p:attrName>ppt_y</p:attrName>
                                        </p:attrNameLst>
                                      </p:cBhvr>
                                      <p:rCtr x="9375" y="38218"/>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0.00469 0.0125 L 0.26419 0.8345 " pathEditMode="relative" rAng="0" ptsTypes="AA">
                                      <p:cBhvr>
                                        <p:cTn id="26" dur="2000" fill="hold"/>
                                        <p:tgtEl>
                                          <p:spTgt spid="21"/>
                                        </p:tgtEl>
                                        <p:attrNameLst>
                                          <p:attrName>ppt_x</p:attrName>
                                          <p:attrName>ppt_y</p:attrName>
                                        </p:attrNameLst>
                                      </p:cBhvr>
                                      <p:rCtr x="12969" y="41088"/>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ox(in)">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P spid="19" grpId="0" animBg="1"/>
      <p:bldP spid="20" grpId="0" animBg="1"/>
      <p:bldP spid="21"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752600" y="9525"/>
            <a:ext cx="8534400" cy="831850"/>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bg1"/>
                </a:solidFill>
                <a:latin typeface="Times New Roman" pitchFamily="18" charset="0"/>
                <a:cs typeface="Times New Roman" pitchFamily="18" charset="0"/>
              </a:rPr>
              <a:t>2b. Match the sentences (1-4) to the sentences (a-d) to make  exchanges. Then the exchanges with a partner.</a:t>
            </a:r>
          </a:p>
        </p:txBody>
      </p:sp>
      <p:sp>
        <p:nvSpPr>
          <p:cNvPr id="9219" name="Rectangle 5"/>
          <p:cNvSpPr>
            <a:spLocks noChangeArrowheads="1"/>
          </p:cNvSpPr>
          <p:nvPr/>
        </p:nvSpPr>
        <p:spPr bwMode="auto">
          <a:xfrm>
            <a:off x="5216525" y="3246439"/>
            <a:ext cx="1671638" cy="369887"/>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bg1"/>
                </a:solidFill>
                <a:latin typeface="Times New Roman" pitchFamily="18" charset="0"/>
                <a:cs typeface="Times New Roman" pitchFamily="18" charset="0"/>
              </a:rPr>
              <a:t>1. Do you know</a:t>
            </a:r>
          </a:p>
        </p:txBody>
      </p:sp>
      <p:graphicFrame>
        <p:nvGraphicFramePr>
          <p:cNvPr id="5" name="Group 53"/>
          <p:cNvGraphicFramePr>
            <a:graphicFrameLocks/>
          </p:cNvGraphicFramePr>
          <p:nvPr/>
        </p:nvGraphicFramePr>
        <p:xfrm>
          <a:off x="1752600" y="1036638"/>
          <a:ext cx="8686800" cy="5640388"/>
        </p:xfrm>
        <a:graphic>
          <a:graphicData uri="http://schemas.openxmlformats.org/drawingml/2006/table">
            <a:tbl>
              <a:tblPr/>
              <a:tblGrid>
                <a:gridCol w="4007746">
                  <a:extLst>
                    <a:ext uri="{9D8B030D-6E8A-4147-A177-3AD203B41FA5}">
                      <a16:colId xmlns:a16="http://schemas.microsoft.com/office/drawing/2014/main" val="20000"/>
                    </a:ext>
                  </a:extLst>
                </a:gridCol>
                <a:gridCol w="4679054">
                  <a:extLst>
                    <a:ext uri="{9D8B030D-6E8A-4147-A177-3AD203B41FA5}">
                      <a16:colId xmlns:a16="http://schemas.microsoft.com/office/drawing/2014/main" val="20001"/>
                    </a:ext>
                  </a:extLst>
                </a:gridCol>
              </a:tblGrid>
              <a:tr h="147796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 Do you know any good places to 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 </a:t>
                      </a:r>
                      <a:r>
                        <a:rPr kumimoji="0" lang="en-US" sz="2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Er</a:t>
                      </a:r>
                      <a:r>
                        <a:rPr kumimoji="0" lang="en-US" sz="2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no, don't bother buying things there. They're too expensive.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64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 I wouldn't eat anything</a:t>
                      </a:r>
                      <a:br>
                        <a:rPr kumimoji="0" 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that's sold in the street. You can easily get ill.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 I'd recommend a place called Shanti - the food there is delicious.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30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Is there anything else worth visiting?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 Yes, that's what I've heard.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4301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And what about souvenirs?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 There's </a:t>
                      </a:r>
                      <a:r>
                        <a:rPr kumimoji="0" lang="en-US" sz="2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Gia</a:t>
                      </a:r>
                      <a:r>
                        <a:rPr kumimoji="0" lang="en-US" sz="2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Long Tomb. That's well worth a visit.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Text Box 52"/>
          <p:cNvSpPr txBox="1">
            <a:spLocks noChangeArrowheads="1"/>
          </p:cNvSpPr>
          <p:nvPr/>
        </p:nvSpPr>
        <p:spPr bwMode="auto">
          <a:xfrm>
            <a:off x="4953000" y="1908176"/>
            <a:ext cx="685800"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latin typeface="Times New Roman" pitchFamily="18" charset="0"/>
                <a:cs typeface="Times New Roman" pitchFamily="18" charset="0"/>
              </a:rPr>
              <a:t>1</a:t>
            </a:r>
            <a:r>
              <a:rPr lang="vi-VN" sz="2400" b="1">
                <a:latin typeface="Times New Roman" pitchFamily="18" charset="0"/>
                <a:cs typeface="Times New Roman" pitchFamily="18" charset="0"/>
              </a:rPr>
              <a:t>-b</a:t>
            </a:r>
            <a:endParaRPr lang="en-US" sz="2400" b="1">
              <a:latin typeface="Times New Roman" pitchFamily="18" charset="0"/>
              <a:cs typeface="Times New Roman" pitchFamily="18" charset="0"/>
            </a:endParaRPr>
          </a:p>
        </p:txBody>
      </p:sp>
      <p:sp>
        <p:nvSpPr>
          <p:cNvPr id="7" name="Text Box 54"/>
          <p:cNvSpPr txBox="1">
            <a:spLocks noChangeArrowheads="1"/>
          </p:cNvSpPr>
          <p:nvPr/>
        </p:nvSpPr>
        <p:spPr bwMode="auto">
          <a:xfrm>
            <a:off x="4953000" y="4646613"/>
            <a:ext cx="609600" cy="461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latin typeface="Times New Roman" pitchFamily="18" charset="0"/>
                <a:cs typeface="Times New Roman" pitchFamily="18" charset="0"/>
              </a:rPr>
              <a:t>3</a:t>
            </a:r>
            <a:r>
              <a:rPr lang="vi-VN" sz="2400" b="1">
                <a:latin typeface="Times New Roman" pitchFamily="18" charset="0"/>
                <a:cs typeface="Times New Roman" pitchFamily="18" charset="0"/>
              </a:rPr>
              <a:t>-d</a:t>
            </a:r>
            <a:endParaRPr lang="en-US" sz="2400" b="1">
              <a:latin typeface="Times New Roman" pitchFamily="18" charset="0"/>
              <a:cs typeface="Times New Roman" pitchFamily="18" charset="0"/>
            </a:endParaRPr>
          </a:p>
        </p:txBody>
      </p:sp>
      <p:sp>
        <p:nvSpPr>
          <p:cNvPr id="8" name="Text Box 55"/>
          <p:cNvSpPr txBox="1">
            <a:spLocks noChangeArrowheads="1"/>
          </p:cNvSpPr>
          <p:nvPr/>
        </p:nvSpPr>
        <p:spPr bwMode="auto">
          <a:xfrm>
            <a:off x="4984750" y="3586163"/>
            <a:ext cx="577850" cy="461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b="1">
                <a:latin typeface="Times New Roman" pitchFamily="18" charset="0"/>
                <a:cs typeface="Times New Roman" pitchFamily="18" charset="0"/>
              </a:rPr>
              <a:t>2</a:t>
            </a:r>
            <a:r>
              <a:rPr lang="vi-VN" sz="2400" b="1">
                <a:latin typeface="Times New Roman" pitchFamily="18" charset="0"/>
                <a:cs typeface="Times New Roman" pitchFamily="18" charset="0"/>
              </a:rPr>
              <a:t>-c</a:t>
            </a:r>
            <a:endParaRPr lang="en-US" sz="2400" b="1">
              <a:latin typeface="Times New Roman" pitchFamily="18" charset="0"/>
              <a:cs typeface="Times New Roman" pitchFamily="18" charset="0"/>
            </a:endParaRPr>
          </a:p>
        </p:txBody>
      </p:sp>
      <p:sp>
        <p:nvSpPr>
          <p:cNvPr id="9" name="Text Box 56"/>
          <p:cNvSpPr txBox="1">
            <a:spLocks noChangeArrowheads="1"/>
          </p:cNvSpPr>
          <p:nvPr/>
        </p:nvSpPr>
        <p:spPr bwMode="auto">
          <a:xfrm>
            <a:off x="4759326" y="5973763"/>
            <a:ext cx="727075" cy="461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latin typeface="Times New Roman" pitchFamily="18" charset="0"/>
                <a:cs typeface="Times New Roman" pitchFamily="18" charset="0"/>
              </a:rPr>
              <a:t>4</a:t>
            </a:r>
            <a:r>
              <a:rPr lang="vi-VN" sz="2400" b="1">
                <a:latin typeface="Times New Roman" pitchFamily="18" charset="0"/>
                <a:cs typeface="Times New Roman" pitchFamily="18" charset="0"/>
              </a:rPr>
              <a:t>-a</a:t>
            </a: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1828800" y="76200"/>
            <a:ext cx="8534400" cy="584200"/>
          </a:xfrm>
          <a:prstGeom prst="rect">
            <a:avLst/>
          </a:prstGeom>
          <a:solidFill>
            <a:srgbClr val="C00000"/>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solidFill>
                  <a:schemeClr val="bg1"/>
                </a:solidFill>
                <a:latin typeface="Times New Roman" pitchFamily="18" charset="0"/>
                <a:cs typeface="Times New Roman" pitchFamily="18" charset="0"/>
              </a:rPr>
              <a:t>3b. Now put them in the correct columns.</a:t>
            </a:r>
          </a:p>
        </p:txBody>
      </p:sp>
      <p:sp>
        <p:nvSpPr>
          <p:cNvPr id="4" name="AutoShape 3"/>
          <p:cNvSpPr>
            <a:spLocks noChangeArrowheads="1"/>
          </p:cNvSpPr>
          <p:nvPr/>
        </p:nvSpPr>
        <p:spPr bwMode="auto">
          <a:xfrm>
            <a:off x="1676400" y="766763"/>
            <a:ext cx="2730656"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a. Ha Long Bay</a:t>
            </a:r>
          </a:p>
        </p:txBody>
      </p:sp>
      <p:sp>
        <p:nvSpPr>
          <p:cNvPr id="5" name="AutoShape 5"/>
          <p:cNvSpPr>
            <a:spLocks noChangeArrowheads="1"/>
          </p:cNvSpPr>
          <p:nvPr/>
        </p:nvSpPr>
        <p:spPr bwMode="auto">
          <a:xfrm>
            <a:off x="1646238" y="1355726"/>
            <a:ext cx="4032530"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c. Po Nagar Cham Towers</a:t>
            </a:r>
          </a:p>
        </p:txBody>
      </p:sp>
      <p:sp>
        <p:nvSpPr>
          <p:cNvPr id="6" name="AutoShape 6"/>
          <p:cNvSpPr>
            <a:spLocks noChangeArrowheads="1"/>
          </p:cNvSpPr>
          <p:nvPr/>
        </p:nvSpPr>
        <p:spPr bwMode="auto">
          <a:xfrm>
            <a:off x="6203950" y="1441451"/>
            <a:ext cx="4997450"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e. Saigon Notre-Dame Cathedral</a:t>
            </a:r>
          </a:p>
        </p:txBody>
      </p:sp>
      <p:sp>
        <p:nvSpPr>
          <p:cNvPr id="7" name="AutoShape 7"/>
          <p:cNvSpPr>
            <a:spLocks noChangeArrowheads="1"/>
          </p:cNvSpPr>
          <p:nvPr/>
        </p:nvSpPr>
        <p:spPr bwMode="auto">
          <a:xfrm>
            <a:off x="1646237" y="1944688"/>
            <a:ext cx="3087303"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b. </a:t>
            </a:r>
            <a:r>
              <a:rPr lang="en-US" sz="2400" dirty="0" err="1">
                <a:solidFill>
                  <a:srgbClr val="FF0000"/>
                </a:solidFill>
                <a:latin typeface="Times New Roman" panose="02020603050405020304" pitchFamily="18" charset="0"/>
                <a:cs typeface="Times New Roman" panose="02020603050405020304" pitchFamily="18" charset="0"/>
              </a:rPr>
              <a:t>Phong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Nha</a:t>
            </a:r>
            <a:r>
              <a:rPr lang="en-US" sz="2400" dirty="0">
                <a:solidFill>
                  <a:srgbClr val="FF0000"/>
                </a:solidFill>
                <a:latin typeface="Times New Roman" panose="02020603050405020304" pitchFamily="18" charset="0"/>
                <a:cs typeface="Times New Roman" panose="02020603050405020304" pitchFamily="18" charset="0"/>
              </a:rPr>
              <a:t> Cave</a:t>
            </a:r>
          </a:p>
        </p:txBody>
      </p:sp>
      <p:sp>
        <p:nvSpPr>
          <p:cNvPr id="8" name="AutoShape 8"/>
          <p:cNvSpPr>
            <a:spLocks noChangeArrowheads="1"/>
          </p:cNvSpPr>
          <p:nvPr/>
        </p:nvSpPr>
        <p:spPr bwMode="auto">
          <a:xfrm>
            <a:off x="6189664" y="752476"/>
            <a:ext cx="5017140"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d. One Pillar Pagoda</a:t>
            </a:r>
          </a:p>
        </p:txBody>
      </p:sp>
      <p:sp>
        <p:nvSpPr>
          <p:cNvPr id="9" name="AutoShape 9"/>
          <p:cNvSpPr>
            <a:spLocks noChangeArrowheads="1"/>
          </p:cNvSpPr>
          <p:nvPr/>
        </p:nvSpPr>
        <p:spPr bwMode="auto">
          <a:xfrm>
            <a:off x="6238876" y="2098676"/>
            <a:ext cx="4529213" cy="51077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eaLnBrk="1" hangingPunct="1">
              <a:spcBef>
                <a:spcPct val="50000"/>
              </a:spcBef>
              <a:defRPr/>
            </a:pPr>
            <a:r>
              <a:rPr lang="en-US" sz="2400" dirty="0">
                <a:solidFill>
                  <a:srgbClr val="FF0000"/>
                </a:solidFill>
                <a:latin typeface="Times New Roman" panose="02020603050405020304" pitchFamily="18" charset="0"/>
                <a:cs typeface="Times New Roman" panose="02020603050405020304" pitchFamily="18" charset="0"/>
              </a:rPr>
              <a:t>f. </a:t>
            </a:r>
            <a:r>
              <a:rPr lang="en-US" sz="2400" dirty="0" err="1">
                <a:solidFill>
                  <a:srgbClr val="FF0000"/>
                </a:solidFill>
                <a:latin typeface="Times New Roman" panose="02020603050405020304" pitchFamily="18" charset="0"/>
                <a:cs typeface="Times New Roman" panose="02020603050405020304" pitchFamily="18" charset="0"/>
              </a:rPr>
              <a:t>Cuc</a:t>
            </a:r>
            <a:r>
              <a:rPr lang="en-US" sz="2400" dirty="0">
                <a:solidFill>
                  <a:srgbClr val="FF0000"/>
                </a:solidFill>
                <a:latin typeface="Times New Roman" panose="02020603050405020304" pitchFamily="18" charset="0"/>
                <a:cs typeface="Times New Roman" panose="02020603050405020304" pitchFamily="18" charset="0"/>
              </a:rPr>
              <a:t> Phuong National Park</a:t>
            </a:r>
          </a:p>
        </p:txBody>
      </p:sp>
      <p:graphicFrame>
        <p:nvGraphicFramePr>
          <p:cNvPr id="10" name="Group 37"/>
          <p:cNvGraphicFramePr>
            <a:graphicFrameLocks noGrp="1"/>
          </p:cNvGraphicFramePr>
          <p:nvPr>
            <p:extLst>
              <p:ext uri="{D42A27DB-BD31-4B8C-83A1-F6EECF244321}">
                <p14:modId xmlns:p14="http://schemas.microsoft.com/office/powerpoint/2010/main" val="1455589626"/>
              </p:ext>
            </p:extLst>
          </p:nvPr>
        </p:nvGraphicFramePr>
        <p:xfrm>
          <a:off x="533400" y="2670176"/>
          <a:ext cx="11049000" cy="3959225"/>
        </p:xfrm>
        <a:graphic>
          <a:graphicData uri="http://schemas.openxmlformats.org/drawingml/2006/table">
            <a:tbl>
              <a:tblPr/>
              <a:tblGrid>
                <a:gridCol w="5549826">
                  <a:extLst>
                    <a:ext uri="{9D8B030D-6E8A-4147-A177-3AD203B41FA5}">
                      <a16:colId xmlns:a16="http://schemas.microsoft.com/office/drawing/2014/main" val="20000"/>
                    </a:ext>
                  </a:extLst>
                </a:gridCol>
                <a:gridCol w="5499174">
                  <a:extLst>
                    <a:ext uri="{9D8B030D-6E8A-4147-A177-3AD203B41FA5}">
                      <a16:colId xmlns:a16="http://schemas.microsoft.com/office/drawing/2014/main" val="20001"/>
                    </a:ext>
                  </a:extLst>
                </a:gridCol>
              </a:tblGrid>
              <a:tr h="73157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Natural wonders</a:t>
                      </a:r>
                    </a:p>
                  </a:txBody>
                  <a:tcPr marL="91442" marR="91442"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Man-made wonders</a:t>
                      </a:r>
                    </a:p>
                  </a:txBody>
                  <a:tcPr marL="91442" marR="91442"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10000"/>
                  </a:ext>
                </a:extLst>
              </a:tr>
              <a:tr h="32276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42" marR="91442"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42" marR="91442"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8.33333E-7 -4.07407E-6 L 8.33333E-7 0.41158 " pathEditMode="relative" rAng="0" ptsTypes="AA">
                                      <p:cBhvr>
                                        <p:cTn id="6" dur="2000" fill="hold"/>
                                        <p:tgtEl>
                                          <p:spTgt spid="4"/>
                                        </p:tgtEl>
                                        <p:attrNameLst>
                                          <p:attrName>ppt_x</p:attrName>
                                          <p:attrName>ppt_y</p:attrName>
                                        </p:attrNameLst>
                                      </p:cBhvr>
                                      <p:rCtr x="0" y="2057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6.25E-7 -3.7037E-6 L 0.4263 0.34792 " pathEditMode="relative" rAng="0" ptsTypes="AA">
                                      <p:cBhvr>
                                        <p:cTn id="10" dur="2000" fill="hold"/>
                                        <p:tgtEl>
                                          <p:spTgt spid="5"/>
                                        </p:tgtEl>
                                        <p:attrNameLst>
                                          <p:attrName>ppt_x</p:attrName>
                                          <p:attrName>ppt_y</p:attrName>
                                        </p:attrNameLst>
                                      </p:cBhvr>
                                      <p:rCtr x="21315" y="1738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0.00325 0.06852 L -0.03307 0.33611 " pathEditMode="relative" rAng="0" ptsTypes="AA">
                                      <p:cBhvr>
                                        <p:cTn id="14" dur="2000" fill="hold"/>
                                        <p:tgtEl>
                                          <p:spTgt spid="7"/>
                                        </p:tgtEl>
                                        <p:attrNameLst>
                                          <p:attrName>ppt_x</p:attrName>
                                          <p:attrName>ppt_y</p:attrName>
                                        </p:attrNameLst>
                                      </p:cBhvr>
                                      <p:rCtr x="-1823" y="1338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1.45833E-6 -7.40741E-7 L 0.03893 0.53079 " pathEditMode="relative" rAng="0" ptsTypes="AA">
                                      <p:cBhvr>
                                        <p:cTn id="18" dur="2000" fill="hold"/>
                                        <p:tgtEl>
                                          <p:spTgt spid="8"/>
                                        </p:tgtEl>
                                        <p:attrNameLst>
                                          <p:attrName>ppt_x</p:attrName>
                                          <p:attrName>ppt_y</p:attrName>
                                        </p:attrNameLst>
                                      </p:cBhvr>
                                      <p:rCtr x="1940" y="26528"/>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2.08333E-6 -3.7037E-6 L 0.01003 0.50811 " pathEditMode="relative" rAng="0" ptsTypes="AA">
                                      <p:cBhvr>
                                        <p:cTn id="22" dur="2000" fill="hold"/>
                                        <p:tgtEl>
                                          <p:spTgt spid="6"/>
                                        </p:tgtEl>
                                        <p:attrNameLst>
                                          <p:attrName>ppt_x</p:attrName>
                                          <p:attrName>ppt_y</p:attrName>
                                        </p:attrNameLst>
                                      </p:cBhvr>
                                      <p:rCtr x="495" y="2539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4.16667E-6 2.96296E-6 L -0.44649 0.42847 " pathEditMode="relative" rAng="0" ptsTypes="AA">
                                      <p:cBhvr>
                                        <p:cTn id="26" dur="2000" fill="hold"/>
                                        <p:tgtEl>
                                          <p:spTgt spid="9"/>
                                        </p:tgtEl>
                                        <p:attrNameLst>
                                          <p:attrName>ppt_x</p:attrName>
                                          <p:attrName>ppt_y</p:attrName>
                                        </p:attrNameLst>
                                      </p:cBhvr>
                                      <p:rCtr x="-22331" y="2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Kết quả hình ảnh cho Ha Long 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838200"/>
            <a:ext cx="3886200" cy="526256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5"/>
          <p:cNvSpPr>
            <a:spLocks noChangeArrowheads="1"/>
          </p:cNvSpPr>
          <p:nvPr/>
        </p:nvSpPr>
        <p:spPr bwMode="auto">
          <a:xfrm>
            <a:off x="990600" y="1295401"/>
            <a:ext cx="5943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 had a wonderful trip this summer vacation.</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Where did you visit?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a:solidFill>
                  <a:srgbClr val="FF0000"/>
                </a:solidFill>
                <a:latin typeface="Times New Roman" pitchFamily="18" charset="0"/>
                <a:cs typeface="Times New Roman" pitchFamily="18" charset="0"/>
              </a:rPr>
              <a:t>Cuc Phuong National Park.</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Wow! Where is 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It is located in </a:t>
            </a:r>
            <a:r>
              <a:rPr lang="en-US" sz="2400" b="1" i="1">
                <a:solidFill>
                  <a:srgbClr val="FF0000"/>
                </a:solidFill>
                <a:latin typeface="Times New Roman" pitchFamily="18" charset="0"/>
                <a:cs typeface="Times New Roman" pitchFamily="18" charset="0"/>
              </a:rPr>
              <a:t>Ninh Binh</a:t>
            </a:r>
            <a:r>
              <a:rPr lang="en-US" sz="2400" b="1"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province.</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What does it have?</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400" i="1">
                <a:solidFill>
                  <a:srgbClr val="FF0000"/>
                </a:solidFill>
                <a:latin typeface="Times New Roman" pitchFamily="18" charset="0"/>
                <a:cs typeface="Times New Roman" pitchFamily="18" charset="0"/>
              </a:rPr>
              <a:t>.</a:t>
            </a:r>
          </a:p>
          <a:p>
            <a:r>
              <a:rPr lang="en-US" sz="2400">
                <a:latin typeface="Times New Roman" pitchFamily="18" charset="0"/>
                <a:cs typeface="Times New Roman" pitchFamily="18" charset="0"/>
              </a:rPr>
              <a:t>A:  Is it a </a:t>
            </a:r>
            <a:r>
              <a:rPr lang="en-US" sz="2400" b="1" i="1">
                <a:latin typeface="Times New Roman" pitchFamily="18" charset="0"/>
                <a:cs typeface="Times New Roman" pitchFamily="18" charset="0"/>
              </a:rPr>
              <a:t>natural wonder?</a:t>
            </a:r>
            <a:br>
              <a:rPr lang="en-US" sz="2400" b="1" i="1">
                <a:latin typeface="Times New Roman" pitchFamily="18" charset="0"/>
                <a:cs typeface="Times New Roman" pitchFamily="18" charset="0"/>
              </a:rPr>
            </a:br>
            <a:r>
              <a:rPr lang="en-US" sz="2400">
                <a:latin typeface="Times New Roman" pitchFamily="18" charset="0"/>
                <a:cs typeface="Times New Roman" pitchFamily="18" charset="0"/>
              </a:rPr>
              <a:t>B: Yes, it is./ No, it isn’t</a:t>
            </a:r>
          </a:p>
          <a:p>
            <a:pPr algn="just"/>
            <a:endParaRPr lang="en-US" sz="2400" u="sng">
              <a:solidFill>
                <a:srgbClr val="FF0000"/>
              </a:solidFill>
              <a:latin typeface="Times New Roman" pitchFamily="18" charset="0"/>
              <a:cs typeface="Times New Roman" pitchFamily="18" charset="0"/>
            </a:endParaRPr>
          </a:p>
        </p:txBody>
      </p:sp>
      <p:sp>
        <p:nvSpPr>
          <p:cNvPr id="5" name="Horizontal Scroll 4"/>
          <p:cNvSpPr/>
          <p:nvPr/>
        </p:nvSpPr>
        <p:spPr>
          <a:xfrm>
            <a:off x="1676400" y="166688"/>
            <a:ext cx="5410200"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3124200" cy="18986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991350" y="2514600"/>
            <a:ext cx="360045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pPr>
            <a:r>
              <a:rPr lang="en-US">
                <a:latin typeface="Times New Roman" pitchFamily="18" charset="0"/>
                <a:cs typeface="Times New Roman" pitchFamily="18" charset="0"/>
              </a:rPr>
              <a:t>The central relic area of Hoang Thanh Thang Long - Hanoi has a total area of 18,395 ha, including: archaeological zone of 18 Hoang Dieu and the remaining relics in Hanoi's ancient relics such as Hanoi Flagpole, Doan Mon Gate, Kinh Thien Palace, House D67, Hau Lau, Bac Mon, walls and 8 gates of the Nguyen Dynasty.</a:t>
            </a:r>
          </a:p>
          <a:p>
            <a:pPr algn="just" eaLnBrk="1" hangingPunct="1">
              <a:spcBef>
                <a:spcPct val="50000"/>
              </a:spcBef>
            </a:pPr>
            <a:r>
              <a:rPr lang="en-US">
                <a:latin typeface="Times New Roman" pitchFamily="18" charset="0"/>
                <a:cs typeface="Times New Roman" pitchFamily="18" charset="0"/>
              </a:rPr>
              <a:t>Imperial Citadel of Thang Long is a relic complex associated with the history of Thang Long - Hanoi Citadel</a:t>
            </a:r>
            <a:endParaRPr lang="vi-VN">
              <a:latin typeface="Times New Roman" pitchFamily="18" charset="0"/>
              <a:cs typeface="Times New Roman" pitchFamily="18" charset="0"/>
            </a:endParaRPr>
          </a:p>
        </p:txBody>
      </p:sp>
      <p:sp>
        <p:nvSpPr>
          <p:cNvPr id="13316" name="Rectangle 3"/>
          <p:cNvSpPr>
            <a:spLocks noChangeArrowheads="1"/>
          </p:cNvSpPr>
          <p:nvPr/>
        </p:nvSpPr>
        <p:spPr bwMode="auto">
          <a:xfrm>
            <a:off x="1524001" y="1360488"/>
            <a:ext cx="538321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 had a wonderful trip this summer vacation.</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Where did you visit?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u="sng">
                <a:solidFill>
                  <a:srgbClr val="FF0000"/>
                </a:solidFill>
                <a:latin typeface="Times New Roman" pitchFamily="18" charset="0"/>
                <a:cs typeface="Times New Roman" pitchFamily="18" charset="0"/>
              </a:rPr>
              <a:t>Cuc Phuong National Park</a:t>
            </a:r>
            <a:r>
              <a:rPr lang="en-US" sz="2400" b="1" i="1">
                <a:solidFill>
                  <a:srgbClr val="FF0000"/>
                </a:solidFill>
                <a:latin typeface="Times New Roman" pitchFamily="18" charset="0"/>
                <a:cs typeface="Times New Roman" pitchFamily="18" charset="0"/>
              </a:rPr>
              <a:t>.</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Wow! Where is 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It is located in </a:t>
            </a:r>
            <a:r>
              <a:rPr lang="en-US" sz="2400" b="1" i="1" u="sng">
                <a:solidFill>
                  <a:srgbClr val="FF0000"/>
                </a:solidFill>
                <a:latin typeface="Times New Roman" pitchFamily="18" charset="0"/>
                <a:cs typeface="Times New Roman" pitchFamily="18" charset="0"/>
              </a:rPr>
              <a:t>Ninh Binh province</a:t>
            </a:r>
            <a:r>
              <a:rPr lang="en-US" sz="2400">
                <a:solidFill>
                  <a:srgbClr val="000000"/>
                </a:solidFill>
                <a:latin typeface="Times New Roman" pitchFamily="18" charset="0"/>
                <a:cs typeface="Times New Roman" pitchFamily="18" charset="0"/>
              </a:rPr>
              <a:t>.</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What does it have?</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u="sng">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400" i="1">
                <a:solidFill>
                  <a:srgbClr val="FF0000"/>
                </a:solidFill>
                <a:latin typeface="Times New Roman" pitchFamily="18" charset="0"/>
                <a:cs typeface="Times New Roman" pitchFamily="18" charset="0"/>
              </a:rPr>
              <a:t>.</a:t>
            </a:r>
          </a:p>
          <a:p>
            <a:r>
              <a:rPr lang="en-US" sz="2400">
                <a:latin typeface="Times New Roman" pitchFamily="18" charset="0"/>
                <a:cs typeface="Times New Roman" pitchFamily="18" charset="0"/>
              </a:rPr>
              <a:t>A:  Is it a </a:t>
            </a:r>
            <a:r>
              <a:rPr lang="en-US" sz="2400" b="1" i="1">
                <a:latin typeface="Times New Roman" pitchFamily="18" charset="0"/>
                <a:cs typeface="Times New Roman" pitchFamily="18" charset="0"/>
              </a:rPr>
              <a:t>natural wonder?</a:t>
            </a:r>
            <a:br>
              <a:rPr lang="en-US" sz="2400" b="1" i="1">
                <a:latin typeface="Times New Roman" pitchFamily="18" charset="0"/>
                <a:cs typeface="Times New Roman" pitchFamily="18" charset="0"/>
              </a:rPr>
            </a:br>
            <a:r>
              <a:rPr lang="en-US" sz="2400">
                <a:latin typeface="Times New Roman" pitchFamily="18" charset="0"/>
                <a:cs typeface="Times New Roman" pitchFamily="18" charset="0"/>
              </a:rPr>
              <a:t>B: Yes, it is./ No, it isn’t</a:t>
            </a:r>
          </a:p>
          <a:p>
            <a:pPr algn="just"/>
            <a:endParaRPr lang="en-US" sz="2400" u="sng">
              <a:solidFill>
                <a:srgbClr val="FF0000"/>
              </a:solidFill>
              <a:latin typeface="Times New Roman" pitchFamily="18" charset="0"/>
              <a:cs typeface="Times New Roman" pitchFamily="18" charset="0"/>
            </a:endParaRPr>
          </a:p>
        </p:txBody>
      </p:sp>
      <p:sp>
        <p:nvSpPr>
          <p:cNvPr id="4" name="Horizontal Scroll 3"/>
          <p:cNvSpPr/>
          <p:nvPr/>
        </p:nvSpPr>
        <p:spPr>
          <a:xfrm>
            <a:off x="1676400" y="166688"/>
            <a:ext cx="5410200"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wheel(1)">
                                      <p:cBhvr>
                                        <p:cTn id="19"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3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0" y="2895600"/>
            <a:ext cx="3505200" cy="3473450"/>
          </a:xfrm>
        </p:spPr>
        <p:txBody>
          <a:bodyPr rtlCol="0">
            <a:normAutofit fontScale="90000"/>
          </a:bodyPr>
          <a:lstStyle/>
          <a:p>
            <a:pPr algn="just" eaLnBrk="1" fontAlgn="auto" hangingPunct="1">
              <a:spcAft>
                <a:spcPts val="0"/>
              </a:spcAft>
              <a:defRPr/>
            </a:pPr>
            <a:r>
              <a:rPr lang="en-US" sz="2000" b="1" dirty="0" err="1">
                <a:latin typeface="Times New Roman" panose="02020603050405020304" pitchFamily="18" charset="0"/>
                <a:cs typeface="Times New Roman" panose="02020603050405020304" pitchFamily="18" charset="0"/>
              </a:rPr>
              <a:t>Trang</a:t>
            </a:r>
            <a:r>
              <a:rPr lang="en-US" sz="2000" b="1" dirty="0">
                <a:latin typeface="Times New Roman" panose="02020603050405020304" pitchFamily="18" charset="0"/>
                <a:cs typeface="Times New Roman" panose="02020603050405020304" pitchFamily="18" charset="0"/>
              </a:rPr>
              <a:t> An Landscape Complex This is Vietnam's first mixed-world heritage site recognized by UNESCO. With an area of 6,172 ha located in the area between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Lu district and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Vien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districts, Tam </a:t>
            </a:r>
            <a:r>
              <a:rPr lang="en-US" sz="2000" b="1" dirty="0" err="1">
                <a:latin typeface="Times New Roman" panose="02020603050405020304" pitchFamily="18" charset="0"/>
                <a:cs typeface="Times New Roman" panose="02020603050405020304" pitchFamily="18" charset="0"/>
              </a:rPr>
              <a:t>Diep</a:t>
            </a:r>
            <a:r>
              <a:rPr lang="en-US" sz="2000" b="1" dirty="0">
                <a:latin typeface="Times New Roman" panose="02020603050405020304" pitchFamily="18" charset="0"/>
                <a:cs typeface="Times New Roman" panose="02020603050405020304" pitchFamily="18" charset="0"/>
              </a:rPr>
              <a:t> town and </a:t>
            </a:r>
            <a:r>
              <a:rPr lang="en-US" sz="2000" b="1" dirty="0" err="1">
                <a:latin typeface="Times New Roman" panose="02020603050405020304" pitchFamily="18" charset="0"/>
                <a:cs typeface="Times New Roman" panose="02020603050405020304" pitchFamily="18" charset="0"/>
              </a:rPr>
              <a:t>Ninh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Binh</a:t>
            </a:r>
            <a:r>
              <a:rPr lang="en-US" sz="2000" b="1" dirty="0">
                <a:latin typeface="Times New Roman" panose="02020603050405020304" pitchFamily="18" charset="0"/>
                <a:cs typeface="Times New Roman" panose="02020603050405020304" pitchFamily="18" charset="0"/>
              </a:rPr>
              <a:t> city, </a:t>
            </a:r>
            <a:r>
              <a:rPr lang="en-US" sz="2000" b="1" dirty="0" err="1">
                <a:latin typeface="Times New Roman" panose="02020603050405020304" pitchFamily="18" charset="0"/>
                <a:cs typeface="Times New Roman" panose="02020603050405020304" pitchFamily="18" charset="0"/>
              </a:rPr>
              <a:t>Trang</a:t>
            </a:r>
            <a:r>
              <a:rPr lang="en-US" sz="2000" b="1" dirty="0">
                <a:latin typeface="Times New Roman" panose="02020603050405020304" pitchFamily="18" charset="0"/>
                <a:cs typeface="Times New Roman" panose="02020603050405020304" pitchFamily="18" charset="0"/>
              </a:rPr>
              <a:t> An scenic complex includes adjacent areas of di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Lu ancient capital, </a:t>
            </a:r>
            <a:r>
              <a:rPr lang="en-US" sz="2000" b="1" dirty="0" err="1">
                <a:latin typeface="Times New Roman" panose="02020603050405020304" pitchFamily="18" charset="0"/>
                <a:cs typeface="Times New Roman" panose="02020603050405020304" pitchFamily="18" charset="0"/>
              </a:rPr>
              <a:t>Trang</a:t>
            </a:r>
            <a:r>
              <a:rPr lang="en-US" sz="2000" b="1" dirty="0">
                <a:latin typeface="Times New Roman" panose="02020603050405020304" pitchFamily="18" charset="0"/>
                <a:cs typeface="Times New Roman" panose="02020603050405020304" pitchFamily="18" charset="0"/>
              </a:rPr>
              <a:t> An cave complex, Tam </a:t>
            </a:r>
            <a:r>
              <a:rPr lang="en-US" sz="2000" b="1" dirty="0" err="1">
                <a:latin typeface="Times New Roman" panose="02020603050405020304" pitchFamily="18" charset="0"/>
                <a:cs typeface="Times New Roman" panose="02020603050405020304" pitchFamily="18" charset="0"/>
              </a:rPr>
              <a:t>Coc-Bich</a:t>
            </a:r>
            <a:r>
              <a:rPr lang="en-US" sz="2000" b="1" dirty="0">
                <a:latin typeface="Times New Roman" panose="02020603050405020304" pitchFamily="18" charset="0"/>
                <a:cs typeface="Times New Roman" panose="02020603050405020304" pitchFamily="18" charset="0"/>
              </a:rPr>
              <a:t> Dong scenic area and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Lu special-use primeval forest.</a:t>
            </a:r>
          </a:p>
        </p:txBody>
      </p:sp>
      <p:pic>
        <p:nvPicPr>
          <p:cNvPr id="1229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381000"/>
            <a:ext cx="3276600" cy="2362200"/>
          </a:xfrm>
        </p:spPr>
      </p:pic>
      <p:sp>
        <p:nvSpPr>
          <p:cNvPr id="2" name="Rectangle 5"/>
          <p:cNvSpPr>
            <a:spLocks noChangeArrowheads="1"/>
          </p:cNvSpPr>
          <p:nvPr/>
        </p:nvSpPr>
        <p:spPr bwMode="auto">
          <a:xfrm>
            <a:off x="5105401" y="1295401"/>
            <a:ext cx="538321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 had a wonderful trip this summer vacation.</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Where did you visit?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u="sng">
                <a:solidFill>
                  <a:srgbClr val="FF0000"/>
                </a:solidFill>
                <a:latin typeface="Times New Roman" pitchFamily="18" charset="0"/>
                <a:cs typeface="Times New Roman" pitchFamily="18" charset="0"/>
              </a:rPr>
              <a:t>Cuc Phuong National Park</a:t>
            </a:r>
            <a:r>
              <a:rPr lang="en-US" sz="2400" b="1" i="1">
                <a:solidFill>
                  <a:srgbClr val="FF0000"/>
                </a:solidFill>
                <a:latin typeface="Times New Roman" pitchFamily="18" charset="0"/>
                <a:cs typeface="Times New Roman" pitchFamily="18" charset="0"/>
              </a:rPr>
              <a:t>.</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Wow! Where is 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It is located in </a:t>
            </a:r>
            <a:r>
              <a:rPr lang="en-US" sz="2400" b="1" i="1" u="sng">
                <a:solidFill>
                  <a:srgbClr val="FF0000"/>
                </a:solidFill>
                <a:latin typeface="Times New Roman" pitchFamily="18" charset="0"/>
                <a:cs typeface="Times New Roman" pitchFamily="18" charset="0"/>
              </a:rPr>
              <a:t>Ninh Binh province</a:t>
            </a:r>
            <a:r>
              <a:rPr lang="en-US" sz="2400">
                <a:solidFill>
                  <a:srgbClr val="000000"/>
                </a:solidFill>
                <a:latin typeface="Times New Roman" pitchFamily="18" charset="0"/>
                <a:cs typeface="Times New Roman" pitchFamily="18" charset="0"/>
              </a:rPr>
              <a:t>.</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What does it have?</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u="sng">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400" i="1">
                <a:solidFill>
                  <a:srgbClr val="FF0000"/>
                </a:solidFill>
                <a:latin typeface="Times New Roman" pitchFamily="18" charset="0"/>
                <a:cs typeface="Times New Roman" pitchFamily="18" charset="0"/>
              </a:rPr>
              <a:t>.</a:t>
            </a:r>
          </a:p>
          <a:p>
            <a:r>
              <a:rPr lang="en-US" sz="2400">
                <a:latin typeface="Times New Roman" pitchFamily="18" charset="0"/>
                <a:cs typeface="Times New Roman" pitchFamily="18" charset="0"/>
              </a:rPr>
              <a:t>A:  Is it a </a:t>
            </a:r>
            <a:r>
              <a:rPr lang="en-US" sz="2400" b="1" i="1">
                <a:latin typeface="Times New Roman" pitchFamily="18" charset="0"/>
                <a:cs typeface="Times New Roman" pitchFamily="18" charset="0"/>
              </a:rPr>
              <a:t>natural wonder?</a:t>
            </a:r>
            <a:br>
              <a:rPr lang="en-US" sz="2400" b="1" i="1">
                <a:latin typeface="Times New Roman" pitchFamily="18" charset="0"/>
                <a:cs typeface="Times New Roman" pitchFamily="18" charset="0"/>
              </a:rPr>
            </a:br>
            <a:r>
              <a:rPr lang="en-US" sz="2400">
                <a:latin typeface="Times New Roman" pitchFamily="18" charset="0"/>
                <a:cs typeface="Times New Roman" pitchFamily="18" charset="0"/>
              </a:rPr>
              <a:t>B: Yes, it is./ No, it isn’t</a:t>
            </a:r>
          </a:p>
          <a:p>
            <a:pPr algn="just"/>
            <a:endParaRPr lang="en-US" sz="2400" u="sng">
              <a:solidFill>
                <a:srgbClr val="FF0000"/>
              </a:solidFill>
              <a:latin typeface="Times New Roman" pitchFamily="18" charset="0"/>
              <a:cs typeface="Times New Roman" pitchFamily="18" charset="0"/>
            </a:endParaRPr>
          </a:p>
        </p:txBody>
      </p:sp>
      <p:sp>
        <p:nvSpPr>
          <p:cNvPr id="6" name="Horizontal Scroll 5"/>
          <p:cNvSpPr/>
          <p:nvPr/>
        </p:nvSpPr>
        <p:spPr>
          <a:xfrm>
            <a:off x="5078413" y="152400"/>
            <a:ext cx="5410200"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fltVal val="0"/>
                                          </p:val>
                                        </p:tav>
                                        <p:tav tm="100000">
                                          <p:val>
                                            <p:strVal val="#ppt_w"/>
                                          </p:val>
                                        </p:tav>
                                      </p:tavLst>
                                    </p:anim>
                                    <p:anim calcmode="lin" valueType="num">
                                      <p:cBhvr>
                                        <p:cTn id="8" dur="1000" fill="hold"/>
                                        <p:tgtEl>
                                          <p:spTgt spid="12292"/>
                                        </p:tgtEl>
                                        <p:attrNameLst>
                                          <p:attrName>ppt_h</p:attrName>
                                        </p:attrNameLst>
                                      </p:cBhvr>
                                      <p:tavLst>
                                        <p:tav tm="0">
                                          <p:val>
                                            <p:fltVal val="0"/>
                                          </p:val>
                                        </p:tav>
                                        <p:tav tm="100000">
                                          <p:val>
                                            <p:strVal val="#ppt_h"/>
                                          </p:val>
                                        </p:tav>
                                      </p:tavLst>
                                    </p:anim>
                                    <p:anim calcmode="lin" valueType="num">
                                      <p:cBhvr>
                                        <p:cTn id="9" dur="1000" fill="hold"/>
                                        <p:tgtEl>
                                          <p:spTgt spid="12292"/>
                                        </p:tgtEl>
                                        <p:attrNameLst>
                                          <p:attrName>style.rotation</p:attrName>
                                        </p:attrNameLst>
                                      </p:cBhvr>
                                      <p:tavLst>
                                        <p:tav tm="0">
                                          <p:val>
                                            <p:fltVal val="90"/>
                                          </p:val>
                                        </p:tav>
                                        <p:tav tm="100000">
                                          <p:val>
                                            <p:fltVal val="0"/>
                                          </p:val>
                                        </p:tav>
                                      </p:tavLst>
                                    </p:anim>
                                    <p:animEffect transition="in" filter="fade">
                                      <p:cBhvr>
                                        <p:cTn id="10" dur="1000"/>
                                        <p:tgtEl>
                                          <p:spTgt spid="122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0575" y="76200"/>
            <a:ext cx="3429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048500" y="2149476"/>
            <a:ext cx="35433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a:latin typeface="Times New Roman" pitchFamily="18" charset="0"/>
                <a:cs typeface="Times New Roman" pitchFamily="18" charset="0"/>
              </a:rPr>
              <a:t>Hoi An is an ancient town of Vietnamese people, located in the lower section of the Thu Bon river junction in the coastal plain of Quang Nam province. As a unique type of Southeast Asian traditional urban port in Vietnam, rare in the world, Hoi An retains nearly intact over a thousand architectural monuments such as streets, houses, meeting halls, temples, pagodas , temples, ethnic churches, ancient wells, ancient tombs ...</a:t>
            </a:r>
          </a:p>
        </p:txBody>
      </p:sp>
      <p:sp>
        <p:nvSpPr>
          <p:cNvPr id="14340" name="Rectangle 7"/>
          <p:cNvSpPr>
            <a:spLocks noChangeArrowheads="1"/>
          </p:cNvSpPr>
          <p:nvPr/>
        </p:nvSpPr>
        <p:spPr bwMode="auto">
          <a:xfrm>
            <a:off x="1557338" y="1360488"/>
            <a:ext cx="538321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 had a wonderful trip this summer vacation.</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Where did you visit?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u="sng">
                <a:solidFill>
                  <a:srgbClr val="FF0000"/>
                </a:solidFill>
                <a:latin typeface="Times New Roman" pitchFamily="18" charset="0"/>
                <a:cs typeface="Times New Roman" pitchFamily="18" charset="0"/>
              </a:rPr>
              <a:t>Cuc Phuong National Park</a:t>
            </a:r>
            <a:r>
              <a:rPr lang="en-US" sz="2400" b="1" i="1">
                <a:solidFill>
                  <a:srgbClr val="FF0000"/>
                </a:solidFill>
                <a:latin typeface="Times New Roman" pitchFamily="18" charset="0"/>
                <a:cs typeface="Times New Roman" pitchFamily="18" charset="0"/>
              </a:rPr>
              <a:t>.</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Wow! Where is it?</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It is located in </a:t>
            </a:r>
            <a:r>
              <a:rPr lang="en-US" sz="2400" b="1" i="1" u="sng">
                <a:solidFill>
                  <a:srgbClr val="FF0000"/>
                </a:solidFill>
                <a:latin typeface="Times New Roman" pitchFamily="18" charset="0"/>
                <a:cs typeface="Times New Roman" pitchFamily="18" charset="0"/>
              </a:rPr>
              <a:t>Ninh Binh province</a:t>
            </a:r>
            <a:r>
              <a:rPr lang="en-US" sz="2400">
                <a:solidFill>
                  <a:srgbClr val="000000"/>
                </a:solidFill>
                <a:latin typeface="Times New Roman" pitchFamily="18" charset="0"/>
                <a:cs typeface="Times New Roman" pitchFamily="18" charset="0"/>
              </a:rPr>
              <a:t>.</a:t>
            </a:r>
          </a:p>
          <a:p>
            <a:pPr algn="just"/>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What does it have?</a:t>
            </a:r>
          </a:p>
          <a:p>
            <a:pPr algn="just"/>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a:t>
            </a:r>
            <a:r>
              <a:rPr lang="en-US" sz="2400" b="1" i="1" u="sng">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400" i="1">
                <a:solidFill>
                  <a:srgbClr val="FF0000"/>
                </a:solidFill>
                <a:latin typeface="Times New Roman" pitchFamily="18" charset="0"/>
                <a:cs typeface="Times New Roman" pitchFamily="18" charset="0"/>
              </a:rPr>
              <a:t>.</a:t>
            </a:r>
          </a:p>
          <a:p>
            <a:r>
              <a:rPr lang="en-US" sz="2400">
                <a:latin typeface="Times New Roman" pitchFamily="18" charset="0"/>
                <a:cs typeface="Times New Roman" pitchFamily="18" charset="0"/>
              </a:rPr>
              <a:t>A:  Is it a </a:t>
            </a:r>
            <a:r>
              <a:rPr lang="en-US" sz="2400" b="1" i="1">
                <a:latin typeface="Times New Roman" pitchFamily="18" charset="0"/>
                <a:cs typeface="Times New Roman" pitchFamily="18" charset="0"/>
              </a:rPr>
              <a:t>natural wonder?</a:t>
            </a:r>
            <a:br>
              <a:rPr lang="en-US" sz="2400" b="1" i="1">
                <a:latin typeface="Times New Roman" pitchFamily="18" charset="0"/>
                <a:cs typeface="Times New Roman" pitchFamily="18" charset="0"/>
              </a:rPr>
            </a:br>
            <a:r>
              <a:rPr lang="en-US" sz="2400">
                <a:latin typeface="Times New Roman" pitchFamily="18" charset="0"/>
                <a:cs typeface="Times New Roman" pitchFamily="18" charset="0"/>
              </a:rPr>
              <a:t>B: Yes, it is./ No, it isn’t</a:t>
            </a:r>
          </a:p>
          <a:p>
            <a:pPr algn="just"/>
            <a:endParaRPr lang="en-US" sz="2400" u="sng">
              <a:solidFill>
                <a:srgbClr val="FF0000"/>
              </a:solidFill>
              <a:latin typeface="Times New Roman" pitchFamily="18" charset="0"/>
              <a:cs typeface="Times New Roman" pitchFamily="18" charset="0"/>
            </a:endParaRPr>
          </a:p>
        </p:txBody>
      </p:sp>
      <p:sp>
        <p:nvSpPr>
          <p:cNvPr id="6" name="Horizontal Scroll 5"/>
          <p:cNvSpPr/>
          <p:nvPr/>
        </p:nvSpPr>
        <p:spPr>
          <a:xfrm>
            <a:off x="1579563" y="166688"/>
            <a:ext cx="5410200"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animEffect transition="in" filter="wheel(1)">
                                      <p:cBhvr>
                                        <p:cTn id="19"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546226" y="3200401"/>
            <a:ext cx="37750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a:latin typeface="Times New Roman" pitchFamily="18" charset="0"/>
                <a:cs typeface="Times New Roman" pitchFamily="18" charset="0"/>
              </a:rPr>
              <a:t>MY SON TOWER AREA</a:t>
            </a:r>
          </a:p>
          <a:p>
            <a:pPr algn="just" eaLnBrk="1" hangingPunct="1">
              <a:spcBef>
                <a:spcPct val="50000"/>
              </a:spcBef>
            </a:pPr>
            <a:r>
              <a:rPr lang="en-US" sz="2000">
                <a:latin typeface="Times New Roman" pitchFamily="18" charset="0"/>
                <a:cs typeface="Times New Roman" pitchFamily="18" charset="0"/>
              </a:rPr>
              <a:t>Located in a valley with a diameter of about 2 km in Duy Phu commune, Duy Xuyen district, Quang Nam province, My Son is a Hindu holy place of the Kingdom of Champa built by King Bhadravarman around the end of the 4th century. to worship the god Siva.</a:t>
            </a:r>
          </a:p>
        </p:txBody>
      </p:sp>
      <p:sp>
        <p:nvSpPr>
          <p:cNvPr id="15364" name="Rectangle 3"/>
          <p:cNvSpPr>
            <a:spLocks noChangeArrowheads="1"/>
          </p:cNvSpPr>
          <p:nvPr/>
        </p:nvSpPr>
        <p:spPr bwMode="auto">
          <a:xfrm>
            <a:off x="5486401" y="1371600"/>
            <a:ext cx="49260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I had a wonderful trip this summer vacation.</a:t>
            </a:r>
          </a:p>
          <a:p>
            <a:pPr algn="just"/>
            <a:r>
              <a:rPr lang="en-US" sz="2200" b="1">
                <a:solidFill>
                  <a:srgbClr val="000000"/>
                </a:solidFill>
                <a:latin typeface="Times New Roman" pitchFamily="18" charset="0"/>
                <a:cs typeface="Times New Roman" pitchFamily="18" charset="0"/>
              </a:rPr>
              <a:t>B:</a:t>
            </a:r>
            <a:r>
              <a:rPr lang="en-US" sz="2200">
                <a:solidFill>
                  <a:srgbClr val="000000"/>
                </a:solidFill>
                <a:latin typeface="Times New Roman" pitchFamily="18" charset="0"/>
                <a:cs typeface="Times New Roman" pitchFamily="18" charset="0"/>
              </a:rPr>
              <a:t> Where did you visit?</a:t>
            </a:r>
          </a:p>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a:t>
            </a:r>
            <a:r>
              <a:rPr lang="en-US" sz="2200" b="1" i="1" u="sng">
                <a:solidFill>
                  <a:srgbClr val="FF0000"/>
                </a:solidFill>
                <a:latin typeface="Times New Roman" pitchFamily="18" charset="0"/>
                <a:cs typeface="Times New Roman" pitchFamily="18" charset="0"/>
              </a:rPr>
              <a:t>Cuc Phuong National Park</a:t>
            </a:r>
            <a:r>
              <a:rPr lang="en-US" sz="2200" b="1" i="1">
                <a:solidFill>
                  <a:srgbClr val="FF0000"/>
                </a:solidFill>
                <a:latin typeface="Times New Roman" pitchFamily="18" charset="0"/>
                <a:cs typeface="Times New Roman" pitchFamily="18" charset="0"/>
              </a:rPr>
              <a:t>.</a:t>
            </a:r>
          </a:p>
          <a:p>
            <a:pPr algn="just"/>
            <a:r>
              <a:rPr lang="en-US" sz="2200" b="1">
                <a:solidFill>
                  <a:srgbClr val="000000"/>
                </a:solidFill>
                <a:latin typeface="Times New Roman" pitchFamily="18" charset="0"/>
                <a:cs typeface="Times New Roman" pitchFamily="18" charset="0"/>
              </a:rPr>
              <a:t>B:</a:t>
            </a:r>
            <a:r>
              <a:rPr lang="en-US" sz="2200">
                <a:solidFill>
                  <a:srgbClr val="000000"/>
                </a:solidFill>
                <a:latin typeface="Times New Roman" pitchFamily="18" charset="0"/>
                <a:cs typeface="Times New Roman" pitchFamily="18" charset="0"/>
              </a:rPr>
              <a:t> Wow! Where is it?</a:t>
            </a:r>
          </a:p>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It is located in </a:t>
            </a:r>
            <a:r>
              <a:rPr lang="en-US" sz="2200" b="1" i="1" u="sng">
                <a:solidFill>
                  <a:srgbClr val="FF0000"/>
                </a:solidFill>
                <a:latin typeface="Times New Roman" pitchFamily="18" charset="0"/>
                <a:cs typeface="Times New Roman" pitchFamily="18" charset="0"/>
              </a:rPr>
              <a:t>Ninh Binh province</a:t>
            </a:r>
            <a:r>
              <a:rPr lang="en-US" sz="2200">
                <a:solidFill>
                  <a:srgbClr val="000000"/>
                </a:solidFill>
                <a:latin typeface="Times New Roman" pitchFamily="18" charset="0"/>
                <a:cs typeface="Times New Roman" pitchFamily="18" charset="0"/>
              </a:rPr>
              <a:t>.</a:t>
            </a:r>
          </a:p>
          <a:p>
            <a:pPr algn="just"/>
            <a:r>
              <a:rPr lang="en-US" sz="2200" b="1">
                <a:solidFill>
                  <a:srgbClr val="000000"/>
                </a:solidFill>
                <a:latin typeface="Times New Roman" pitchFamily="18" charset="0"/>
                <a:cs typeface="Times New Roman" pitchFamily="18" charset="0"/>
              </a:rPr>
              <a:t>B:</a:t>
            </a:r>
            <a:r>
              <a:rPr lang="en-US" sz="2200">
                <a:solidFill>
                  <a:srgbClr val="000000"/>
                </a:solidFill>
                <a:latin typeface="Times New Roman" pitchFamily="18" charset="0"/>
                <a:cs typeface="Times New Roman" pitchFamily="18" charset="0"/>
              </a:rPr>
              <a:t> What does it have?</a:t>
            </a:r>
          </a:p>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a:t>
            </a:r>
            <a:r>
              <a:rPr lang="en-US" sz="2200" b="1" i="1" u="sng">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200" i="1">
                <a:solidFill>
                  <a:srgbClr val="FF0000"/>
                </a:solidFill>
                <a:latin typeface="Times New Roman" pitchFamily="18" charset="0"/>
                <a:cs typeface="Times New Roman" pitchFamily="18" charset="0"/>
              </a:rPr>
              <a:t>.</a:t>
            </a:r>
          </a:p>
          <a:p>
            <a:r>
              <a:rPr lang="en-US" sz="2200">
                <a:latin typeface="Times New Roman" pitchFamily="18" charset="0"/>
                <a:cs typeface="Times New Roman" pitchFamily="18" charset="0"/>
              </a:rPr>
              <a:t>A:  Is it a </a:t>
            </a:r>
            <a:r>
              <a:rPr lang="en-US" sz="2200" b="1" i="1">
                <a:latin typeface="Times New Roman" pitchFamily="18" charset="0"/>
                <a:cs typeface="Times New Roman" pitchFamily="18" charset="0"/>
              </a:rPr>
              <a:t>natural wonder?</a:t>
            </a:r>
            <a:br>
              <a:rPr lang="en-US" sz="2200" b="1" i="1">
                <a:latin typeface="Times New Roman" pitchFamily="18" charset="0"/>
                <a:cs typeface="Times New Roman" pitchFamily="18" charset="0"/>
              </a:rPr>
            </a:br>
            <a:r>
              <a:rPr lang="en-US" sz="2200">
                <a:latin typeface="Times New Roman" pitchFamily="18" charset="0"/>
                <a:cs typeface="Times New Roman" pitchFamily="18" charset="0"/>
              </a:rPr>
              <a:t>B: Yes, it is./ No, it isn’t</a:t>
            </a:r>
          </a:p>
          <a:p>
            <a:pPr algn="just"/>
            <a:endParaRPr lang="en-US" sz="2200" u="sng">
              <a:solidFill>
                <a:srgbClr val="FF0000"/>
              </a:solidFill>
              <a:latin typeface="Times New Roman" pitchFamily="18" charset="0"/>
              <a:cs typeface="Times New Roman" pitchFamily="18" charset="0"/>
            </a:endParaRPr>
          </a:p>
        </p:txBody>
      </p:sp>
      <p:sp>
        <p:nvSpPr>
          <p:cNvPr id="6" name="Horizontal Scroll 5"/>
          <p:cNvSpPr/>
          <p:nvPr/>
        </p:nvSpPr>
        <p:spPr>
          <a:xfrm>
            <a:off x="5562600" y="228600"/>
            <a:ext cx="4648200"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33528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circle(in)">
                                      <p:cBhvr>
                                        <p:cTn id="7" dur="20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circle(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3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072314" y="3276601"/>
            <a:ext cx="3413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vi-VN" sz="2000">
                <a:latin typeface="Times New Roman" pitchFamily="18" charset="0"/>
                <a:cs typeface="Times New Roman" pitchFamily="18" charset="0"/>
              </a:rPr>
              <a:t>Phong Nha - Ke Bang National Park is located in Quang Ninh, Bo Trach, Tuyen Hoa and Minh Hoa districts (Quang Binh province) with an area of about 200,000 ha. Phong Nha - Ke Bang is compared to a huge geological museum with global value and significance</a:t>
            </a:r>
            <a:r>
              <a:rPr lang="vi-VN" sz="2000">
                <a:solidFill>
                  <a:schemeClr val="bg1"/>
                </a:solidFill>
                <a:latin typeface="Times New Roman" pitchFamily="18" charset="0"/>
                <a:cs typeface="Times New Roman" pitchFamily="18" charset="0"/>
              </a:rPr>
              <a:t>. </a:t>
            </a:r>
            <a:endParaRPr lang="en-US" sz="2000">
              <a:solidFill>
                <a:schemeClr val="bg1"/>
              </a:solidFill>
              <a:latin typeface="Times New Roman" pitchFamily="18" charset="0"/>
              <a:cs typeface="Times New Roman" pitchFamily="18" charset="0"/>
            </a:endParaRPr>
          </a:p>
        </p:txBody>
      </p:sp>
      <p:sp>
        <p:nvSpPr>
          <p:cNvPr id="16388" name="Rectangle 3"/>
          <p:cNvSpPr>
            <a:spLocks noChangeArrowheads="1"/>
          </p:cNvSpPr>
          <p:nvPr/>
        </p:nvSpPr>
        <p:spPr bwMode="auto">
          <a:xfrm>
            <a:off x="1981201" y="1676400"/>
            <a:ext cx="49260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I had a wonderful trip this summer vacation.</a:t>
            </a:r>
          </a:p>
          <a:p>
            <a:pPr algn="just"/>
            <a:r>
              <a:rPr lang="en-US" sz="2200" b="1">
                <a:solidFill>
                  <a:srgbClr val="000000"/>
                </a:solidFill>
                <a:latin typeface="Times New Roman" pitchFamily="18" charset="0"/>
                <a:cs typeface="Times New Roman" pitchFamily="18" charset="0"/>
              </a:rPr>
              <a:t>B:</a:t>
            </a:r>
            <a:r>
              <a:rPr lang="en-US" sz="2200">
                <a:solidFill>
                  <a:srgbClr val="000000"/>
                </a:solidFill>
                <a:latin typeface="Times New Roman" pitchFamily="18" charset="0"/>
                <a:cs typeface="Times New Roman" pitchFamily="18" charset="0"/>
              </a:rPr>
              <a:t> Where did you visit?</a:t>
            </a:r>
          </a:p>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a:t>
            </a:r>
            <a:r>
              <a:rPr lang="en-US" sz="2200" b="1" i="1" u="sng">
                <a:solidFill>
                  <a:srgbClr val="FF0000"/>
                </a:solidFill>
                <a:latin typeface="Times New Roman" pitchFamily="18" charset="0"/>
                <a:cs typeface="Times New Roman" pitchFamily="18" charset="0"/>
              </a:rPr>
              <a:t>Cuc Phuong National Park</a:t>
            </a:r>
            <a:r>
              <a:rPr lang="en-US" sz="2200" b="1" i="1">
                <a:solidFill>
                  <a:srgbClr val="FF0000"/>
                </a:solidFill>
                <a:latin typeface="Times New Roman" pitchFamily="18" charset="0"/>
                <a:cs typeface="Times New Roman" pitchFamily="18" charset="0"/>
              </a:rPr>
              <a:t>.</a:t>
            </a:r>
          </a:p>
          <a:p>
            <a:pPr algn="just"/>
            <a:r>
              <a:rPr lang="en-US" sz="2200" b="1">
                <a:solidFill>
                  <a:srgbClr val="000000"/>
                </a:solidFill>
                <a:latin typeface="Times New Roman" pitchFamily="18" charset="0"/>
                <a:cs typeface="Times New Roman" pitchFamily="18" charset="0"/>
              </a:rPr>
              <a:t>B:</a:t>
            </a:r>
            <a:r>
              <a:rPr lang="en-US" sz="2200">
                <a:solidFill>
                  <a:srgbClr val="000000"/>
                </a:solidFill>
                <a:latin typeface="Times New Roman" pitchFamily="18" charset="0"/>
                <a:cs typeface="Times New Roman" pitchFamily="18" charset="0"/>
              </a:rPr>
              <a:t> Wow! Where is it?</a:t>
            </a:r>
          </a:p>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It is located in </a:t>
            </a:r>
            <a:r>
              <a:rPr lang="en-US" sz="2200" b="1" i="1" u="sng">
                <a:solidFill>
                  <a:srgbClr val="FF0000"/>
                </a:solidFill>
                <a:latin typeface="Times New Roman" pitchFamily="18" charset="0"/>
                <a:cs typeface="Times New Roman" pitchFamily="18" charset="0"/>
              </a:rPr>
              <a:t>Ninh Binh province</a:t>
            </a:r>
            <a:r>
              <a:rPr lang="en-US" sz="2200">
                <a:solidFill>
                  <a:srgbClr val="000000"/>
                </a:solidFill>
                <a:latin typeface="Times New Roman" pitchFamily="18" charset="0"/>
                <a:cs typeface="Times New Roman" pitchFamily="18" charset="0"/>
              </a:rPr>
              <a:t>.</a:t>
            </a:r>
          </a:p>
          <a:p>
            <a:pPr algn="just"/>
            <a:r>
              <a:rPr lang="en-US" sz="2200" b="1">
                <a:solidFill>
                  <a:srgbClr val="000000"/>
                </a:solidFill>
                <a:latin typeface="Times New Roman" pitchFamily="18" charset="0"/>
                <a:cs typeface="Times New Roman" pitchFamily="18" charset="0"/>
              </a:rPr>
              <a:t>B:</a:t>
            </a:r>
            <a:r>
              <a:rPr lang="en-US" sz="2200">
                <a:solidFill>
                  <a:srgbClr val="000000"/>
                </a:solidFill>
                <a:latin typeface="Times New Roman" pitchFamily="18" charset="0"/>
                <a:cs typeface="Times New Roman" pitchFamily="18" charset="0"/>
              </a:rPr>
              <a:t> What does it have?</a:t>
            </a:r>
          </a:p>
          <a:p>
            <a:pPr algn="just"/>
            <a:r>
              <a:rPr lang="en-US" sz="2200" b="1">
                <a:solidFill>
                  <a:srgbClr val="000000"/>
                </a:solidFill>
                <a:latin typeface="Times New Roman" pitchFamily="18" charset="0"/>
                <a:cs typeface="Times New Roman" pitchFamily="18" charset="0"/>
              </a:rPr>
              <a:t>A:</a:t>
            </a:r>
            <a:r>
              <a:rPr lang="en-US" sz="2200">
                <a:solidFill>
                  <a:srgbClr val="000000"/>
                </a:solidFill>
                <a:latin typeface="Times New Roman" pitchFamily="18" charset="0"/>
                <a:cs typeface="Times New Roman" pitchFamily="18" charset="0"/>
              </a:rPr>
              <a:t> </a:t>
            </a:r>
            <a:r>
              <a:rPr lang="en-US" sz="2200" b="1" i="1" u="sng">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200" i="1">
                <a:solidFill>
                  <a:srgbClr val="FF0000"/>
                </a:solidFill>
                <a:latin typeface="Times New Roman" pitchFamily="18" charset="0"/>
                <a:cs typeface="Times New Roman" pitchFamily="18" charset="0"/>
              </a:rPr>
              <a:t>.</a:t>
            </a:r>
          </a:p>
          <a:p>
            <a:r>
              <a:rPr lang="en-US" sz="2200">
                <a:latin typeface="Times New Roman" pitchFamily="18" charset="0"/>
                <a:cs typeface="Times New Roman" pitchFamily="18" charset="0"/>
              </a:rPr>
              <a:t>A:  Is it a </a:t>
            </a:r>
            <a:r>
              <a:rPr lang="en-US" sz="2200" b="1" i="1">
                <a:latin typeface="Times New Roman" pitchFamily="18" charset="0"/>
                <a:cs typeface="Times New Roman" pitchFamily="18" charset="0"/>
              </a:rPr>
              <a:t>natural wonder?</a:t>
            </a:r>
            <a:br>
              <a:rPr lang="en-US" sz="2200" b="1" i="1">
                <a:latin typeface="Times New Roman" pitchFamily="18" charset="0"/>
                <a:cs typeface="Times New Roman" pitchFamily="18" charset="0"/>
              </a:rPr>
            </a:br>
            <a:r>
              <a:rPr lang="en-US" sz="2200">
                <a:latin typeface="Times New Roman" pitchFamily="18" charset="0"/>
                <a:cs typeface="Times New Roman" pitchFamily="18" charset="0"/>
              </a:rPr>
              <a:t>B: Yes, it is./ No, it isn’t</a:t>
            </a:r>
          </a:p>
          <a:p>
            <a:pPr algn="just"/>
            <a:endParaRPr lang="en-US" sz="2200" u="sng">
              <a:solidFill>
                <a:srgbClr val="FF0000"/>
              </a:solidFill>
              <a:latin typeface="Times New Roman" pitchFamily="18" charset="0"/>
              <a:cs typeface="Times New Roman" pitchFamily="18" charset="0"/>
            </a:endParaRPr>
          </a:p>
        </p:txBody>
      </p:sp>
      <p:sp>
        <p:nvSpPr>
          <p:cNvPr id="6" name="Horizontal Scroll 5"/>
          <p:cNvSpPr/>
          <p:nvPr/>
        </p:nvSpPr>
        <p:spPr>
          <a:xfrm>
            <a:off x="1905001" y="419100"/>
            <a:ext cx="5002213"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152400"/>
            <a:ext cx="3429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circle(in)">
                                      <p:cBhvr>
                                        <p:cTn id="7" dur="2000"/>
                                        <p:tgtEl>
                                          <p:spTgt spid="16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circle(in)">
                                      <p:cBhvr>
                                        <p:cTn id="1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38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373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203950" y="2362201"/>
            <a:ext cx="4325938"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ts val="2400"/>
              </a:lnSpc>
            </a:pPr>
            <a:r>
              <a:rPr lang="en-US">
                <a:latin typeface="Times New Roman" pitchFamily="18" charset="0"/>
                <a:cs typeface="Times New Roman" pitchFamily="18" charset="0"/>
              </a:rPr>
              <a:t>Hue citadel Located along the banks of the Perfume River and some adjacent areas of Thua Thien - Hue Province, the complex of Hue Monuments is the first heritage site of Vietnam recognized by UNESCO (December 1993). Prominent in the complex of the ancient capital of Hue are three citadels: Imperial Citadel, Imperial Citadel and Forbidden Purple City arranged throughout the south - north axis. The citadel system, the palace is located in an interesting natural setting with Ngu Binh mountain, Huong Giang stream, Gia Vien dunes, Boc Thanh dune ...</a:t>
            </a:r>
            <a:endParaRPr lang="vi-VN">
              <a:latin typeface="Times New Roman" pitchFamily="18" charset="0"/>
              <a:cs typeface="Times New Roman" pitchFamily="18" charset="0"/>
            </a:endParaRPr>
          </a:p>
        </p:txBody>
      </p:sp>
      <p:sp>
        <p:nvSpPr>
          <p:cNvPr id="17412" name="Rectangle 8"/>
          <p:cNvSpPr>
            <a:spLocks noChangeArrowheads="1"/>
          </p:cNvSpPr>
          <p:nvPr/>
        </p:nvSpPr>
        <p:spPr bwMode="auto">
          <a:xfrm>
            <a:off x="1670051" y="2209800"/>
            <a:ext cx="43926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srgbClr val="000000"/>
                </a:solidFill>
                <a:latin typeface="Times New Roman" pitchFamily="18" charset="0"/>
                <a:cs typeface="Times New Roman" pitchFamily="18" charset="0"/>
              </a:rPr>
              <a:t>A:</a:t>
            </a:r>
            <a:r>
              <a:rPr lang="en-US" sz="2000">
                <a:solidFill>
                  <a:srgbClr val="000000"/>
                </a:solidFill>
                <a:latin typeface="Times New Roman" pitchFamily="18" charset="0"/>
                <a:cs typeface="Times New Roman" pitchFamily="18" charset="0"/>
              </a:rPr>
              <a:t> I had a wonderful trip this summer vacation.</a:t>
            </a:r>
          </a:p>
          <a:p>
            <a:pPr algn="just"/>
            <a:r>
              <a:rPr lang="en-US" sz="2000" b="1">
                <a:solidFill>
                  <a:srgbClr val="000000"/>
                </a:solidFill>
                <a:latin typeface="Times New Roman" pitchFamily="18" charset="0"/>
                <a:cs typeface="Times New Roman" pitchFamily="18" charset="0"/>
              </a:rPr>
              <a:t>B:</a:t>
            </a:r>
            <a:r>
              <a:rPr lang="en-US" sz="2000">
                <a:solidFill>
                  <a:srgbClr val="000000"/>
                </a:solidFill>
                <a:latin typeface="Times New Roman" pitchFamily="18" charset="0"/>
                <a:cs typeface="Times New Roman" pitchFamily="18" charset="0"/>
              </a:rPr>
              <a:t> Where did you visit?</a:t>
            </a:r>
          </a:p>
          <a:p>
            <a:pPr algn="just"/>
            <a:r>
              <a:rPr lang="en-US" sz="2000" b="1">
                <a:solidFill>
                  <a:srgbClr val="000000"/>
                </a:solidFill>
                <a:latin typeface="Times New Roman" pitchFamily="18" charset="0"/>
                <a:cs typeface="Times New Roman" pitchFamily="18" charset="0"/>
              </a:rPr>
              <a:t>A:</a:t>
            </a:r>
            <a:r>
              <a:rPr lang="en-US" sz="2000">
                <a:solidFill>
                  <a:srgbClr val="000000"/>
                </a:solidFill>
                <a:latin typeface="Times New Roman" pitchFamily="18" charset="0"/>
                <a:cs typeface="Times New Roman" pitchFamily="18" charset="0"/>
              </a:rPr>
              <a:t> </a:t>
            </a:r>
            <a:r>
              <a:rPr lang="en-US" sz="2000" b="1" i="1" u="sng">
                <a:solidFill>
                  <a:srgbClr val="FF0000"/>
                </a:solidFill>
                <a:latin typeface="Times New Roman" pitchFamily="18" charset="0"/>
                <a:cs typeface="Times New Roman" pitchFamily="18" charset="0"/>
              </a:rPr>
              <a:t>Cuc Phuong National Park</a:t>
            </a:r>
            <a:r>
              <a:rPr lang="en-US" sz="2000" b="1" i="1">
                <a:solidFill>
                  <a:srgbClr val="FF0000"/>
                </a:solidFill>
                <a:latin typeface="Times New Roman" pitchFamily="18" charset="0"/>
                <a:cs typeface="Times New Roman" pitchFamily="18" charset="0"/>
              </a:rPr>
              <a:t>.</a:t>
            </a:r>
          </a:p>
          <a:p>
            <a:pPr algn="just"/>
            <a:r>
              <a:rPr lang="en-US" sz="2000" b="1">
                <a:solidFill>
                  <a:srgbClr val="000000"/>
                </a:solidFill>
                <a:latin typeface="Times New Roman" pitchFamily="18" charset="0"/>
                <a:cs typeface="Times New Roman" pitchFamily="18" charset="0"/>
              </a:rPr>
              <a:t>B:</a:t>
            </a:r>
            <a:r>
              <a:rPr lang="en-US" sz="2000">
                <a:solidFill>
                  <a:srgbClr val="000000"/>
                </a:solidFill>
                <a:latin typeface="Times New Roman" pitchFamily="18" charset="0"/>
                <a:cs typeface="Times New Roman" pitchFamily="18" charset="0"/>
              </a:rPr>
              <a:t> Wow! Where is it?</a:t>
            </a:r>
          </a:p>
          <a:p>
            <a:pPr algn="just"/>
            <a:r>
              <a:rPr lang="en-US" sz="2000" b="1">
                <a:solidFill>
                  <a:srgbClr val="000000"/>
                </a:solidFill>
                <a:latin typeface="Times New Roman" pitchFamily="18" charset="0"/>
                <a:cs typeface="Times New Roman" pitchFamily="18" charset="0"/>
              </a:rPr>
              <a:t>A:</a:t>
            </a:r>
            <a:r>
              <a:rPr lang="en-US" sz="2000">
                <a:solidFill>
                  <a:srgbClr val="000000"/>
                </a:solidFill>
                <a:latin typeface="Times New Roman" pitchFamily="18" charset="0"/>
                <a:cs typeface="Times New Roman" pitchFamily="18" charset="0"/>
              </a:rPr>
              <a:t> It is located in </a:t>
            </a:r>
            <a:r>
              <a:rPr lang="en-US" sz="2000" b="1" i="1" u="sng">
                <a:solidFill>
                  <a:srgbClr val="FF0000"/>
                </a:solidFill>
                <a:latin typeface="Times New Roman" pitchFamily="18" charset="0"/>
                <a:cs typeface="Times New Roman" pitchFamily="18" charset="0"/>
              </a:rPr>
              <a:t>Ninh Binh province</a:t>
            </a:r>
            <a:r>
              <a:rPr lang="en-US" sz="2000">
                <a:solidFill>
                  <a:srgbClr val="000000"/>
                </a:solidFill>
                <a:latin typeface="Times New Roman" pitchFamily="18" charset="0"/>
                <a:cs typeface="Times New Roman" pitchFamily="18" charset="0"/>
              </a:rPr>
              <a:t>.</a:t>
            </a:r>
          </a:p>
          <a:p>
            <a:pPr algn="just"/>
            <a:r>
              <a:rPr lang="en-US" sz="2000" b="1">
                <a:solidFill>
                  <a:srgbClr val="000000"/>
                </a:solidFill>
                <a:latin typeface="Times New Roman" pitchFamily="18" charset="0"/>
                <a:cs typeface="Times New Roman" pitchFamily="18" charset="0"/>
              </a:rPr>
              <a:t>B:</a:t>
            </a:r>
            <a:r>
              <a:rPr lang="en-US" sz="2000">
                <a:solidFill>
                  <a:srgbClr val="000000"/>
                </a:solidFill>
                <a:latin typeface="Times New Roman" pitchFamily="18" charset="0"/>
                <a:cs typeface="Times New Roman" pitchFamily="18" charset="0"/>
              </a:rPr>
              <a:t> What does it have?</a:t>
            </a:r>
          </a:p>
          <a:p>
            <a:pPr algn="just"/>
            <a:r>
              <a:rPr lang="en-US" sz="2000" b="1">
                <a:solidFill>
                  <a:srgbClr val="000000"/>
                </a:solidFill>
                <a:latin typeface="Times New Roman" pitchFamily="18" charset="0"/>
                <a:cs typeface="Times New Roman" pitchFamily="18" charset="0"/>
              </a:rPr>
              <a:t>A:</a:t>
            </a:r>
            <a:r>
              <a:rPr lang="en-US" sz="2000">
                <a:solidFill>
                  <a:srgbClr val="000000"/>
                </a:solidFill>
                <a:latin typeface="Times New Roman" pitchFamily="18" charset="0"/>
                <a:cs typeface="Times New Roman" pitchFamily="18" charset="0"/>
              </a:rPr>
              <a:t> </a:t>
            </a:r>
            <a:r>
              <a:rPr lang="en-US" sz="2000" b="1" i="1" u="sng">
                <a:solidFill>
                  <a:srgbClr val="FF0000"/>
                </a:solidFill>
                <a:latin typeface="Times New Roman" pitchFamily="18" charset="0"/>
                <a:cs typeface="Times New Roman" pitchFamily="18" charset="0"/>
              </a:rPr>
              <a:t>Cuc Phuong is home to many kinds of tree and flowers. There are also many animals there. I did learn many things about biology during the trip</a:t>
            </a:r>
            <a:r>
              <a:rPr lang="en-US" sz="2000" i="1">
                <a:solidFill>
                  <a:srgbClr val="FF0000"/>
                </a:solidFill>
                <a:latin typeface="Times New Roman" pitchFamily="18" charset="0"/>
                <a:cs typeface="Times New Roman" pitchFamily="18" charset="0"/>
              </a:rPr>
              <a:t>.</a:t>
            </a:r>
          </a:p>
          <a:p>
            <a:r>
              <a:rPr lang="en-US" sz="2000">
                <a:latin typeface="Times New Roman" pitchFamily="18" charset="0"/>
                <a:cs typeface="Times New Roman" pitchFamily="18" charset="0"/>
              </a:rPr>
              <a:t>A:  Is it a </a:t>
            </a:r>
            <a:r>
              <a:rPr lang="en-US" sz="2000" b="1" i="1">
                <a:latin typeface="Times New Roman" pitchFamily="18" charset="0"/>
                <a:cs typeface="Times New Roman" pitchFamily="18" charset="0"/>
              </a:rPr>
              <a:t>natural wonder?</a:t>
            </a:r>
            <a:br>
              <a:rPr lang="en-US" sz="2000" b="1" i="1">
                <a:latin typeface="Times New Roman" pitchFamily="18" charset="0"/>
                <a:cs typeface="Times New Roman" pitchFamily="18" charset="0"/>
              </a:rPr>
            </a:br>
            <a:r>
              <a:rPr lang="en-US" sz="2000">
                <a:latin typeface="Times New Roman" pitchFamily="18" charset="0"/>
                <a:cs typeface="Times New Roman" pitchFamily="18" charset="0"/>
              </a:rPr>
              <a:t>B: Yes, it is./ No, it isn’t</a:t>
            </a:r>
          </a:p>
          <a:p>
            <a:pPr algn="just"/>
            <a:endParaRPr lang="en-US" sz="2000" u="sng">
              <a:solidFill>
                <a:srgbClr val="FF0000"/>
              </a:solidFill>
              <a:latin typeface="Times New Roman" pitchFamily="18" charset="0"/>
              <a:cs typeface="Times New Roman" pitchFamily="18" charset="0"/>
            </a:endParaRPr>
          </a:p>
        </p:txBody>
      </p:sp>
      <p:sp>
        <p:nvSpPr>
          <p:cNvPr id="6" name="Horizontal Scroll 5"/>
          <p:cNvSpPr/>
          <p:nvPr/>
        </p:nvSpPr>
        <p:spPr>
          <a:xfrm>
            <a:off x="1752600" y="368300"/>
            <a:ext cx="4527550" cy="1143000"/>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prstClr val="white"/>
                </a:solidFill>
                <a:latin typeface="Times New Roman" pitchFamily="18" charset="0"/>
                <a:cs typeface="Times New Roman" pitchFamily="18" charset="0"/>
              </a:rPr>
              <a:t>4. Ask and answer questions</a:t>
            </a:r>
            <a:br>
              <a:rPr lang="en-US" sz="2000" b="1" dirty="0">
                <a:solidFill>
                  <a:prstClr val="white"/>
                </a:solidFill>
                <a:latin typeface="Times New Roman" pitchFamily="18" charset="0"/>
                <a:cs typeface="Times New Roman" pitchFamily="18" charset="0"/>
              </a:rPr>
            </a:br>
            <a:r>
              <a:rPr lang="en-US" sz="2000" b="1" dirty="0">
                <a:solidFill>
                  <a:prstClr val="white"/>
                </a:solidFill>
                <a:latin typeface="Times New Roman" pitchFamily="18" charset="0"/>
                <a:cs typeface="Times New Roman" pitchFamily="18" charset="0"/>
              </a:rPr>
              <a:t>about some wonders of Viet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3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412"/>
                                        </p:tgtEl>
                                        <p:attrNameLst>
                                          <p:attrName>style.visibility</p:attrName>
                                        </p:attrNameLst>
                                      </p:cBhvr>
                                      <p:to>
                                        <p:strVal val="visible"/>
                                      </p:to>
                                    </p:set>
                                    <p:animEffect transition="in" filter="wheel(1)">
                                      <p:cBhvr>
                                        <p:cTn id="30"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8A9917-C3A8-4870-9D4E-DB9A5460D635}" type="slidenum">
              <a:rPr lang="en-GB" sz="1400">
                <a:cs typeface="Arial" charset="0"/>
              </a:rPr>
              <a:pPr/>
              <a:t>19</a:t>
            </a:fld>
            <a:endParaRPr lang="en-GB" sz="1400">
              <a:cs typeface="Arial" charset="0"/>
            </a:endParaRPr>
          </a:p>
        </p:txBody>
      </p:sp>
      <p:pic>
        <p:nvPicPr>
          <p:cNvPr id="18435"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22439" y="5499101"/>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0689" y="4886326"/>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76201"/>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05839" y="1"/>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WordArt 7"/>
          <p:cNvSpPr>
            <a:spLocks noChangeArrowheads="1" noChangeShapeType="1" noTextEdit="1"/>
          </p:cNvSpPr>
          <p:nvPr/>
        </p:nvSpPr>
        <p:spPr bwMode="auto">
          <a:xfrm>
            <a:off x="4395789" y="657225"/>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rgbClr val="C00000"/>
                </a:solidFill>
                <a:latin typeface="Times New Roman"/>
                <a:cs typeface="Times New Roman"/>
              </a:rPr>
              <a:t>HOMEWORK  </a:t>
            </a:r>
          </a:p>
        </p:txBody>
      </p:sp>
      <p:grpSp>
        <p:nvGrpSpPr>
          <p:cNvPr id="18441" name="Group 9"/>
          <p:cNvGrpSpPr>
            <a:grpSpLocks/>
          </p:cNvGrpSpPr>
          <p:nvPr/>
        </p:nvGrpSpPr>
        <p:grpSpPr bwMode="auto">
          <a:xfrm>
            <a:off x="5875338" y="6157913"/>
            <a:ext cx="3733800" cy="304800"/>
            <a:chOff x="0" y="0"/>
            <a:chExt cx="5760" cy="240"/>
          </a:xfrm>
        </p:grpSpPr>
        <p:pic>
          <p:nvPicPr>
            <p:cNvPr id="18449" name="Picture 10"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1"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2" name="Group 12"/>
          <p:cNvGrpSpPr>
            <a:grpSpLocks/>
          </p:cNvGrpSpPr>
          <p:nvPr/>
        </p:nvGrpSpPr>
        <p:grpSpPr bwMode="auto">
          <a:xfrm rot="5400000">
            <a:off x="8112125" y="3162300"/>
            <a:ext cx="4419600" cy="381000"/>
            <a:chOff x="0" y="0"/>
            <a:chExt cx="5760" cy="240"/>
          </a:xfrm>
        </p:grpSpPr>
        <p:pic>
          <p:nvPicPr>
            <p:cNvPr id="18447" name="Picture 13"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4"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3" name="Group 15"/>
          <p:cNvGrpSpPr>
            <a:grpSpLocks/>
          </p:cNvGrpSpPr>
          <p:nvPr/>
        </p:nvGrpSpPr>
        <p:grpSpPr bwMode="auto">
          <a:xfrm rot="5400000">
            <a:off x="-465137" y="3314700"/>
            <a:ext cx="4572000" cy="381000"/>
            <a:chOff x="0" y="0"/>
            <a:chExt cx="5760" cy="240"/>
          </a:xfrm>
        </p:grpSpPr>
        <p:pic>
          <p:nvPicPr>
            <p:cNvPr id="18445" name="Picture 16"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7" descr="J00991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
          <p:cNvSpPr txBox="1">
            <a:spLocks noChangeArrowheads="1"/>
          </p:cNvSpPr>
          <p:nvPr/>
        </p:nvSpPr>
        <p:spPr bwMode="auto">
          <a:xfrm>
            <a:off x="1981200" y="2133601"/>
            <a:ext cx="7391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b="1">
                <a:latin typeface="Times New Roman" pitchFamily="18" charset="0"/>
                <a:cs typeface="Times New Roman" pitchFamily="18" charset="0"/>
              </a:rPr>
              <a:t>- Learn by heart new words.</a:t>
            </a:r>
          </a:p>
          <a:p>
            <a:pPr eaLnBrk="1" hangingPunct="1">
              <a:spcBef>
                <a:spcPct val="50000"/>
              </a:spcBef>
            </a:pPr>
            <a:r>
              <a:rPr lang="en-US" sz="4000" b="1">
                <a:latin typeface="Times New Roman" pitchFamily="18" charset="0"/>
                <a:cs typeface="Times New Roman" pitchFamily="18" charset="0"/>
              </a:rPr>
              <a:t>- Do all the exercises again</a:t>
            </a:r>
          </a:p>
          <a:p>
            <a:pPr eaLnBrk="1" hangingPunct="1">
              <a:spcBef>
                <a:spcPct val="50000"/>
              </a:spcBef>
            </a:pPr>
            <a:r>
              <a:rPr lang="en-US" sz="4000" b="1">
                <a:latin typeface="Times New Roman" pitchFamily="18" charset="0"/>
                <a:cs typeface="Times New Roman" pitchFamily="18" charset="0"/>
              </a:rPr>
              <a:t>- Prepare Unit 5 : A closer look 1</a:t>
            </a:r>
          </a:p>
          <a:p>
            <a:pPr eaLnBrk="1" hangingPunct="1">
              <a:spcBef>
                <a:spcPct val="50000"/>
              </a:spcBef>
            </a:pPr>
            <a:endParaRPr lang="en-US" sz="24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000" fill="hold"/>
                                        <p:tgtEl>
                                          <p:spTgt spid="19"/>
                                        </p:tgtEl>
                                        <p:attrNameLst>
                                          <p:attrName>ppt_x</p:attrName>
                                        </p:attrNameLst>
                                      </p:cBhvr>
                                      <p:tavLst>
                                        <p:tav tm="0">
                                          <p:val>
                                            <p:strVal val="#ppt_x"/>
                                          </p:val>
                                        </p:tav>
                                        <p:tav tm="100000">
                                          <p:val>
                                            <p:strVal val="#ppt_x"/>
                                          </p:val>
                                        </p:tav>
                                      </p:tavLst>
                                    </p:anim>
                                    <p:anim calcmode="lin" valueType="num">
                                      <p:cBhvr additive="base">
                                        <p:cTn id="8" dur="3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1"/>
          <p:cNvSpPr>
            <a:spLocks noGrp="1"/>
          </p:cNvSpPr>
          <p:nvPr>
            <p:ph type="sldNum" sz="quarter" idx="12"/>
          </p:nvPr>
        </p:nvSpPr>
        <p:spPr bwMode="auto">
          <a:xfrm>
            <a:off x="807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0"/>
              </a:spcBef>
            </a:pPr>
            <a:fld id="{9A559F32-4B55-40DA-9D1E-19875156BD86}" type="slidenum">
              <a:rPr lang="en-US" sz="1400">
                <a:cs typeface="Arial" charset="0"/>
              </a:rPr>
              <a:pPr>
                <a:spcBef>
                  <a:spcPct val="0"/>
                </a:spcBef>
              </a:pPr>
              <a:t>2</a:t>
            </a:fld>
            <a:endParaRPr lang="en-US" sz="1400">
              <a:cs typeface="Arial" charset="0"/>
            </a:endParaRPr>
          </a:p>
        </p:txBody>
      </p:sp>
      <p:pic>
        <p:nvPicPr>
          <p:cNvPr id="3075"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5080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 name="WordArt 4"/>
          <p:cNvSpPr>
            <a:spLocks noChangeArrowheads="1" noChangeShapeType="1" noTextEdit="1"/>
          </p:cNvSpPr>
          <p:nvPr/>
        </p:nvSpPr>
        <p:spPr bwMode="auto">
          <a:xfrm rot="-125821">
            <a:off x="1855788" y="131763"/>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sp3d>
          </a:bodyPr>
          <a:lstStyle/>
          <a:p>
            <a:pPr algn="ctr"/>
            <a:r>
              <a:rPr lang="en-US" sz="3600" b="1" kern="10">
                <a:ln w="9525">
                  <a:round/>
                  <a:headEnd/>
                  <a:tailEnd/>
                </a:ln>
                <a:solidFill>
                  <a:srgbClr val="FF0000"/>
                </a:solidFill>
                <a:latin typeface="Times New Roman"/>
                <a:cs typeface="Times New Roman"/>
              </a:rPr>
              <a:t>Welcome all of teachers and students</a:t>
            </a:r>
          </a:p>
        </p:txBody>
      </p:sp>
      <p:sp>
        <p:nvSpPr>
          <p:cNvPr id="6" name="Rectangle 5"/>
          <p:cNvSpPr/>
          <p:nvPr/>
        </p:nvSpPr>
        <p:spPr>
          <a:xfrm>
            <a:off x="1752600" y="1843088"/>
            <a:ext cx="8763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bg1"/>
                </a:solidFill>
                <a:latin typeface="Times New Roman" panose="02020603050405020304" pitchFamily="18" charset="0"/>
                <a:cs typeface="Times New Roman" panose="02020603050405020304" pitchFamily="18" charset="0"/>
              </a:rPr>
              <a:t>UNIT 5: WONDERS OF VIET NAM</a:t>
            </a:r>
          </a:p>
          <a:p>
            <a:pPr algn="ctr" eaLnBrk="1" hangingPunct="1">
              <a:defRPr/>
            </a:pPr>
            <a:r>
              <a:rPr lang="en-US" sz="3600" b="1" dirty="0">
                <a:solidFill>
                  <a:schemeClr val="bg1"/>
                </a:solidFill>
                <a:latin typeface="Times New Roman" panose="02020603050405020304" pitchFamily="18" charset="0"/>
                <a:cs typeface="Times New Roman" panose="02020603050405020304" pitchFamily="18" charset="0"/>
              </a:rPr>
              <a:t>Lesson 1: Getting started</a:t>
            </a:r>
          </a:p>
        </p:txBody>
      </p:sp>
      <p:sp>
        <p:nvSpPr>
          <p:cNvPr id="7" name="WordArt 9"/>
          <p:cNvSpPr>
            <a:spLocks noChangeArrowheads="1" noChangeShapeType="1" noTextEdit="1"/>
          </p:cNvSpPr>
          <p:nvPr/>
        </p:nvSpPr>
        <p:spPr bwMode="auto">
          <a:xfrm>
            <a:off x="6019800" y="2286001"/>
            <a:ext cx="4419600" cy="3756025"/>
          </a:xfrm>
          <a:prstGeom prst="rect">
            <a:avLst/>
          </a:prstGeom>
        </p:spPr>
        <p:txBody>
          <a:bodyPr wrap="none" fromWordArt="1">
            <a:prstTxWarp prst="textArchDownPour">
              <a:avLst>
                <a:gd name="adj1" fmla="val 337148"/>
                <a:gd name="adj2" fmla="val 52065"/>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Lesson plan for English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5564"/>
            <a:ext cx="9144000" cy="6802437"/>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69" name="Rectangle 5"/>
          <p:cNvSpPr>
            <a:spLocks noChangeArrowheads="1"/>
          </p:cNvSpPr>
          <p:nvPr/>
        </p:nvSpPr>
        <p:spPr bwMode="auto">
          <a:xfrm>
            <a:off x="6003926" y="5410201"/>
            <a:ext cx="3484563"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pPr>
            <a:r>
              <a:rPr lang="en-US" sz="2000" i="1">
                <a:solidFill>
                  <a:srgbClr val="0000FF"/>
                </a:solidFill>
              </a:rPr>
              <a:t>Where are Mi and Veronica? </a:t>
            </a:r>
            <a:endParaRPr lang="en-US" sz="2000">
              <a:solidFill>
                <a:srgbClr val="0000FF"/>
              </a:solidFill>
            </a:endParaRPr>
          </a:p>
        </p:txBody>
      </p:sp>
      <p:sp>
        <p:nvSpPr>
          <p:cNvPr id="164870" name="Rectangle 6"/>
          <p:cNvSpPr>
            <a:spLocks noChangeArrowheads="1"/>
          </p:cNvSpPr>
          <p:nvPr/>
        </p:nvSpPr>
        <p:spPr bwMode="auto">
          <a:xfrm>
            <a:off x="6003926" y="5394326"/>
            <a:ext cx="3878263"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pPr>
            <a:r>
              <a:rPr lang="en-US" sz="2000" i="1">
                <a:solidFill>
                  <a:srgbClr val="0000FF"/>
                </a:solidFill>
              </a:rPr>
              <a:t>What may they be talking about?</a:t>
            </a:r>
            <a:endParaRPr lang="en-US" sz="2000">
              <a:solidFill>
                <a:srgbClr val="0000FF"/>
              </a:solidFill>
            </a:endParaRPr>
          </a:p>
        </p:txBody>
      </p:sp>
      <p:sp>
        <p:nvSpPr>
          <p:cNvPr id="164871" name="Rectangle 7"/>
          <p:cNvSpPr>
            <a:spLocks noChangeArrowheads="1"/>
          </p:cNvSpPr>
          <p:nvPr/>
        </p:nvSpPr>
        <p:spPr bwMode="auto">
          <a:xfrm>
            <a:off x="5410201" y="5775326"/>
            <a:ext cx="5262563" cy="10064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pPr>
            <a:r>
              <a:rPr lang="en-US" sz="2000" i="1">
                <a:solidFill>
                  <a:srgbClr val="0000FF"/>
                </a:solidFill>
              </a:rPr>
              <a:t>Have you ever visited a wonder of Viet Nam?</a:t>
            </a:r>
            <a:br>
              <a:rPr lang="en-US" sz="2000" i="1">
                <a:solidFill>
                  <a:srgbClr val="0000FF"/>
                </a:solidFill>
              </a:rPr>
            </a:br>
            <a:br>
              <a:rPr lang="en-US" sz="2000" i="1">
                <a:solidFill>
                  <a:srgbClr val="0000FF"/>
                </a:solidFill>
              </a:rPr>
            </a:br>
            <a:endParaRPr lang="en-US" sz="2000" i="1">
              <a:solidFill>
                <a:srgbClr val="0000FF"/>
              </a:solidFill>
            </a:endParaRPr>
          </a:p>
        </p:txBody>
      </p:sp>
      <p:sp>
        <p:nvSpPr>
          <p:cNvPr id="164872" name="Rectangle 8"/>
          <p:cNvSpPr>
            <a:spLocks noChangeArrowheads="1"/>
          </p:cNvSpPr>
          <p:nvPr/>
        </p:nvSpPr>
        <p:spPr bwMode="auto">
          <a:xfrm>
            <a:off x="6019801" y="5791201"/>
            <a:ext cx="1368425"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pPr>
            <a:r>
              <a:rPr lang="en-US" sz="2000" i="1">
                <a:solidFill>
                  <a:srgbClr val="0000FF"/>
                </a:solidFill>
              </a:rPr>
              <a:t>What is it?</a:t>
            </a:r>
          </a:p>
        </p:txBody>
      </p:sp>
      <p:sp>
        <p:nvSpPr>
          <p:cNvPr id="164873" name="Rectangle 9"/>
          <p:cNvSpPr>
            <a:spLocks noChangeArrowheads="1"/>
          </p:cNvSpPr>
          <p:nvPr/>
        </p:nvSpPr>
        <p:spPr bwMode="auto">
          <a:xfrm>
            <a:off x="6019800" y="5791201"/>
            <a:ext cx="1524000"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pPr>
            <a:r>
              <a:rPr lang="en-US" sz="2000" i="1">
                <a:solidFill>
                  <a:srgbClr val="0000FF"/>
                </a:solidFill>
              </a:rPr>
              <a:t>Where is it?</a:t>
            </a:r>
          </a:p>
        </p:txBody>
      </p:sp>
      <p:sp>
        <p:nvSpPr>
          <p:cNvPr id="164874" name="Rectangle 10"/>
          <p:cNvSpPr>
            <a:spLocks noChangeArrowheads="1"/>
          </p:cNvSpPr>
          <p:nvPr/>
        </p:nvSpPr>
        <p:spPr bwMode="auto">
          <a:xfrm>
            <a:off x="6019800" y="5791201"/>
            <a:ext cx="2935288" cy="3968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pPr>
            <a:r>
              <a:rPr lang="en-US" sz="2000" i="1">
                <a:solidFill>
                  <a:srgbClr val="0000FF"/>
                </a:solidFill>
              </a:rPr>
              <a:t>What is special about it?</a:t>
            </a:r>
          </a:p>
        </p:txBody>
      </p:sp>
    </p:spTree>
    <p:extLst>
      <p:ext uri="{BB962C8B-B14F-4D97-AF65-F5344CB8AC3E}">
        <p14:creationId xmlns:p14="http://schemas.microsoft.com/office/powerpoint/2010/main" val="1614897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9"/>
                                        </p:tgtEl>
                                        <p:attrNameLst>
                                          <p:attrName>style.visibility</p:attrName>
                                        </p:attrNameLst>
                                      </p:cBhvr>
                                      <p:to>
                                        <p:strVal val="visible"/>
                                      </p:to>
                                    </p:set>
                                    <p:anim calcmode="lin" valueType="num">
                                      <p:cBhvr additive="base">
                                        <p:cTn id="7" dur="500" fill="hold"/>
                                        <p:tgtEl>
                                          <p:spTgt spid="164869"/>
                                        </p:tgtEl>
                                        <p:attrNameLst>
                                          <p:attrName>ppt_x</p:attrName>
                                        </p:attrNameLst>
                                      </p:cBhvr>
                                      <p:tavLst>
                                        <p:tav tm="0">
                                          <p:val>
                                            <p:strVal val="#ppt_x"/>
                                          </p:val>
                                        </p:tav>
                                        <p:tav tm="100000">
                                          <p:val>
                                            <p:strVal val="#ppt_x"/>
                                          </p:val>
                                        </p:tav>
                                      </p:tavLst>
                                    </p:anim>
                                    <p:anim calcmode="lin" valueType="num">
                                      <p:cBhvr additive="base">
                                        <p:cTn id="8" dur="500" fill="hold"/>
                                        <p:tgtEl>
                                          <p:spTgt spid="16486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164869"/>
                                        </p:tgtEl>
                                        <p:attrNameLst>
                                          <p:attrName>ppt_x</p:attrName>
                                        </p:attrNameLst>
                                      </p:cBhvr>
                                      <p:tavLst>
                                        <p:tav tm="0">
                                          <p:val>
                                            <p:strVal val="ppt_x"/>
                                          </p:val>
                                        </p:tav>
                                        <p:tav tm="100000">
                                          <p:val>
                                            <p:strVal val="ppt_x"/>
                                          </p:val>
                                        </p:tav>
                                      </p:tavLst>
                                    </p:anim>
                                    <p:anim calcmode="lin" valueType="num">
                                      <p:cBhvr additive="base">
                                        <p:cTn id="13" dur="500"/>
                                        <p:tgtEl>
                                          <p:spTgt spid="164869"/>
                                        </p:tgtEl>
                                        <p:attrNameLst>
                                          <p:attrName>ppt_y</p:attrName>
                                        </p:attrNameLst>
                                      </p:cBhvr>
                                      <p:tavLst>
                                        <p:tav tm="0">
                                          <p:val>
                                            <p:strVal val="ppt_y"/>
                                          </p:val>
                                        </p:tav>
                                        <p:tav tm="100000">
                                          <p:val>
                                            <p:strVal val="1+ppt_h/2"/>
                                          </p:val>
                                        </p:tav>
                                      </p:tavLst>
                                    </p:anim>
                                    <p:set>
                                      <p:cBhvr>
                                        <p:cTn id="14" dur="1" fill="hold">
                                          <p:stCondLst>
                                            <p:cond delay="499"/>
                                          </p:stCondLst>
                                        </p:cTn>
                                        <p:tgtEl>
                                          <p:spTgt spid="16486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870"/>
                                        </p:tgtEl>
                                        <p:attrNameLst>
                                          <p:attrName>style.visibility</p:attrName>
                                        </p:attrNameLst>
                                      </p:cBhvr>
                                      <p:to>
                                        <p:strVal val="visible"/>
                                      </p:to>
                                    </p:set>
                                    <p:anim calcmode="lin" valueType="num">
                                      <p:cBhvr additive="base">
                                        <p:cTn id="19" dur="500" fill="hold"/>
                                        <p:tgtEl>
                                          <p:spTgt spid="164870"/>
                                        </p:tgtEl>
                                        <p:attrNameLst>
                                          <p:attrName>ppt_x</p:attrName>
                                        </p:attrNameLst>
                                      </p:cBhvr>
                                      <p:tavLst>
                                        <p:tav tm="0">
                                          <p:val>
                                            <p:strVal val="#ppt_x"/>
                                          </p:val>
                                        </p:tav>
                                        <p:tav tm="100000">
                                          <p:val>
                                            <p:strVal val="#ppt_x"/>
                                          </p:val>
                                        </p:tav>
                                      </p:tavLst>
                                    </p:anim>
                                    <p:anim calcmode="lin" valueType="num">
                                      <p:cBhvr additive="base">
                                        <p:cTn id="20" dur="500" fill="hold"/>
                                        <p:tgtEl>
                                          <p:spTgt spid="16487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164870"/>
                                        </p:tgtEl>
                                        <p:attrNameLst>
                                          <p:attrName>ppt_x</p:attrName>
                                        </p:attrNameLst>
                                      </p:cBhvr>
                                      <p:tavLst>
                                        <p:tav tm="0">
                                          <p:val>
                                            <p:strVal val="ppt_x"/>
                                          </p:val>
                                        </p:tav>
                                        <p:tav tm="100000">
                                          <p:val>
                                            <p:strVal val="ppt_x"/>
                                          </p:val>
                                        </p:tav>
                                      </p:tavLst>
                                    </p:anim>
                                    <p:anim calcmode="lin" valueType="num">
                                      <p:cBhvr additive="base">
                                        <p:cTn id="25" dur="500"/>
                                        <p:tgtEl>
                                          <p:spTgt spid="164870"/>
                                        </p:tgtEl>
                                        <p:attrNameLst>
                                          <p:attrName>ppt_y</p:attrName>
                                        </p:attrNameLst>
                                      </p:cBhvr>
                                      <p:tavLst>
                                        <p:tav tm="0">
                                          <p:val>
                                            <p:strVal val="ppt_y"/>
                                          </p:val>
                                        </p:tav>
                                        <p:tav tm="100000">
                                          <p:val>
                                            <p:strVal val="1+ppt_h/2"/>
                                          </p:val>
                                        </p:tav>
                                      </p:tavLst>
                                    </p:anim>
                                    <p:set>
                                      <p:cBhvr>
                                        <p:cTn id="26" dur="1" fill="hold">
                                          <p:stCondLst>
                                            <p:cond delay="499"/>
                                          </p:stCondLst>
                                        </p:cTn>
                                        <p:tgtEl>
                                          <p:spTgt spid="16487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4871"/>
                                        </p:tgtEl>
                                        <p:attrNameLst>
                                          <p:attrName>style.visibility</p:attrName>
                                        </p:attrNameLst>
                                      </p:cBhvr>
                                      <p:to>
                                        <p:strVal val="visible"/>
                                      </p:to>
                                    </p:set>
                                    <p:anim calcmode="lin" valueType="num">
                                      <p:cBhvr additive="base">
                                        <p:cTn id="31" dur="500" fill="hold"/>
                                        <p:tgtEl>
                                          <p:spTgt spid="164871"/>
                                        </p:tgtEl>
                                        <p:attrNameLst>
                                          <p:attrName>ppt_x</p:attrName>
                                        </p:attrNameLst>
                                      </p:cBhvr>
                                      <p:tavLst>
                                        <p:tav tm="0">
                                          <p:val>
                                            <p:strVal val="#ppt_x"/>
                                          </p:val>
                                        </p:tav>
                                        <p:tav tm="100000">
                                          <p:val>
                                            <p:strVal val="#ppt_x"/>
                                          </p:val>
                                        </p:tav>
                                      </p:tavLst>
                                    </p:anim>
                                    <p:anim calcmode="lin" valueType="num">
                                      <p:cBhvr additive="base">
                                        <p:cTn id="32" dur="500" fill="hold"/>
                                        <p:tgtEl>
                                          <p:spTgt spid="16487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164871"/>
                                        </p:tgtEl>
                                        <p:attrNameLst>
                                          <p:attrName>ppt_x</p:attrName>
                                        </p:attrNameLst>
                                      </p:cBhvr>
                                      <p:tavLst>
                                        <p:tav tm="0">
                                          <p:val>
                                            <p:strVal val="ppt_x"/>
                                          </p:val>
                                        </p:tav>
                                        <p:tav tm="100000">
                                          <p:val>
                                            <p:strVal val="ppt_x"/>
                                          </p:val>
                                        </p:tav>
                                      </p:tavLst>
                                    </p:anim>
                                    <p:anim calcmode="lin" valueType="num">
                                      <p:cBhvr additive="base">
                                        <p:cTn id="37" dur="500"/>
                                        <p:tgtEl>
                                          <p:spTgt spid="164871"/>
                                        </p:tgtEl>
                                        <p:attrNameLst>
                                          <p:attrName>ppt_y</p:attrName>
                                        </p:attrNameLst>
                                      </p:cBhvr>
                                      <p:tavLst>
                                        <p:tav tm="0">
                                          <p:val>
                                            <p:strVal val="ppt_y"/>
                                          </p:val>
                                        </p:tav>
                                        <p:tav tm="100000">
                                          <p:val>
                                            <p:strVal val="1+ppt_h/2"/>
                                          </p:val>
                                        </p:tav>
                                      </p:tavLst>
                                    </p:anim>
                                    <p:set>
                                      <p:cBhvr>
                                        <p:cTn id="38" dur="1" fill="hold">
                                          <p:stCondLst>
                                            <p:cond delay="499"/>
                                          </p:stCondLst>
                                        </p:cTn>
                                        <p:tgtEl>
                                          <p:spTgt spid="16487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4872"/>
                                        </p:tgtEl>
                                        <p:attrNameLst>
                                          <p:attrName>style.visibility</p:attrName>
                                        </p:attrNameLst>
                                      </p:cBhvr>
                                      <p:to>
                                        <p:strVal val="visible"/>
                                      </p:to>
                                    </p:set>
                                    <p:anim calcmode="lin" valueType="num">
                                      <p:cBhvr additive="base">
                                        <p:cTn id="43" dur="500" fill="hold"/>
                                        <p:tgtEl>
                                          <p:spTgt spid="164872"/>
                                        </p:tgtEl>
                                        <p:attrNameLst>
                                          <p:attrName>ppt_x</p:attrName>
                                        </p:attrNameLst>
                                      </p:cBhvr>
                                      <p:tavLst>
                                        <p:tav tm="0">
                                          <p:val>
                                            <p:strVal val="#ppt_x"/>
                                          </p:val>
                                        </p:tav>
                                        <p:tav tm="100000">
                                          <p:val>
                                            <p:strVal val="#ppt_x"/>
                                          </p:val>
                                        </p:tav>
                                      </p:tavLst>
                                    </p:anim>
                                    <p:anim calcmode="lin" valueType="num">
                                      <p:cBhvr additive="base">
                                        <p:cTn id="44" dur="500" fill="hold"/>
                                        <p:tgtEl>
                                          <p:spTgt spid="16487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p:tgtEl>
                                          <p:spTgt spid="164872"/>
                                        </p:tgtEl>
                                        <p:attrNameLst>
                                          <p:attrName>ppt_x</p:attrName>
                                        </p:attrNameLst>
                                      </p:cBhvr>
                                      <p:tavLst>
                                        <p:tav tm="0">
                                          <p:val>
                                            <p:strVal val="ppt_x"/>
                                          </p:val>
                                        </p:tav>
                                        <p:tav tm="100000">
                                          <p:val>
                                            <p:strVal val="ppt_x"/>
                                          </p:val>
                                        </p:tav>
                                      </p:tavLst>
                                    </p:anim>
                                    <p:anim calcmode="lin" valueType="num">
                                      <p:cBhvr additive="base">
                                        <p:cTn id="49" dur="500"/>
                                        <p:tgtEl>
                                          <p:spTgt spid="164872"/>
                                        </p:tgtEl>
                                        <p:attrNameLst>
                                          <p:attrName>ppt_y</p:attrName>
                                        </p:attrNameLst>
                                      </p:cBhvr>
                                      <p:tavLst>
                                        <p:tav tm="0">
                                          <p:val>
                                            <p:strVal val="ppt_y"/>
                                          </p:val>
                                        </p:tav>
                                        <p:tav tm="100000">
                                          <p:val>
                                            <p:strVal val="1+ppt_h/2"/>
                                          </p:val>
                                        </p:tav>
                                      </p:tavLst>
                                    </p:anim>
                                    <p:set>
                                      <p:cBhvr>
                                        <p:cTn id="50" dur="1" fill="hold">
                                          <p:stCondLst>
                                            <p:cond delay="499"/>
                                          </p:stCondLst>
                                        </p:cTn>
                                        <p:tgtEl>
                                          <p:spTgt spid="1648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4873"/>
                                        </p:tgtEl>
                                        <p:attrNameLst>
                                          <p:attrName>style.visibility</p:attrName>
                                        </p:attrNameLst>
                                      </p:cBhvr>
                                      <p:to>
                                        <p:strVal val="visible"/>
                                      </p:to>
                                    </p:set>
                                    <p:anim calcmode="lin" valueType="num">
                                      <p:cBhvr additive="base">
                                        <p:cTn id="55" dur="500" fill="hold"/>
                                        <p:tgtEl>
                                          <p:spTgt spid="164873"/>
                                        </p:tgtEl>
                                        <p:attrNameLst>
                                          <p:attrName>ppt_x</p:attrName>
                                        </p:attrNameLst>
                                      </p:cBhvr>
                                      <p:tavLst>
                                        <p:tav tm="0">
                                          <p:val>
                                            <p:strVal val="#ppt_x"/>
                                          </p:val>
                                        </p:tav>
                                        <p:tav tm="100000">
                                          <p:val>
                                            <p:strVal val="#ppt_x"/>
                                          </p:val>
                                        </p:tav>
                                      </p:tavLst>
                                    </p:anim>
                                    <p:anim calcmode="lin" valueType="num">
                                      <p:cBhvr additive="base">
                                        <p:cTn id="56" dur="500" fill="hold"/>
                                        <p:tgtEl>
                                          <p:spTgt spid="16487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1" nodeType="clickEffect">
                                  <p:stCondLst>
                                    <p:cond delay="0"/>
                                  </p:stCondLst>
                                  <p:childTnLst>
                                    <p:anim calcmode="lin" valueType="num">
                                      <p:cBhvr additive="base">
                                        <p:cTn id="60" dur="500"/>
                                        <p:tgtEl>
                                          <p:spTgt spid="164873"/>
                                        </p:tgtEl>
                                        <p:attrNameLst>
                                          <p:attrName>ppt_x</p:attrName>
                                        </p:attrNameLst>
                                      </p:cBhvr>
                                      <p:tavLst>
                                        <p:tav tm="0">
                                          <p:val>
                                            <p:strVal val="ppt_x"/>
                                          </p:val>
                                        </p:tav>
                                        <p:tav tm="100000">
                                          <p:val>
                                            <p:strVal val="ppt_x"/>
                                          </p:val>
                                        </p:tav>
                                      </p:tavLst>
                                    </p:anim>
                                    <p:anim calcmode="lin" valueType="num">
                                      <p:cBhvr additive="base">
                                        <p:cTn id="61" dur="500"/>
                                        <p:tgtEl>
                                          <p:spTgt spid="164873"/>
                                        </p:tgtEl>
                                        <p:attrNameLst>
                                          <p:attrName>ppt_y</p:attrName>
                                        </p:attrNameLst>
                                      </p:cBhvr>
                                      <p:tavLst>
                                        <p:tav tm="0">
                                          <p:val>
                                            <p:strVal val="ppt_y"/>
                                          </p:val>
                                        </p:tav>
                                        <p:tav tm="100000">
                                          <p:val>
                                            <p:strVal val="1+ppt_h/2"/>
                                          </p:val>
                                        </p:tav>
                                      </p:tavLst>
                                    </p:anim>
                                    <p:set>
                                      <p:cBhvr>
                                        <p:cTn id="62" dur="1" fill="hold">
                                          <p:stCondLst>
                                            <p:cond delay="499"/>
                                          </p:stCondLst>
                                        </p:cTn>
                                        <p:tgtEl>
                                          <p:spTgt spid="164873"/>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4874"/>
                                        </p:tgtEl>
                                        <p:attrNameLst>
                                          <p:attrName>style.visibility</p:attrName>
                                        </p:attrNameLst>
                                      </p:cBhvr>
                                      <p:to>
                                        <p:strVal val="visible"/>
                                      </p:to>
                                    </p:set>
                                    <p:anim calcmode="lin" valueType="num">
                                      <p:cBhvr additive="base">
                                        <p:cTn id="67" dur="500" fill="hold"/>
                                        <p:tgtEl>
                                          <p:spTgt spid="164874"/>
                                        </p:tgtEl>
                                        <p:attrNameLst>
                                          <p:attrName>ppt_x</p:attrName>
                                        </p:attrNameLst>
                                      </p:cBhvr>
                                      <p:tavLst>
                                        <p:tav tm="0">
                                          <p:val>
                                            <p:strVal val="#ppt_x"/>
                                          </p:val>
                                        </p:tav>
                                        <p:tav tm="100000">
                                          <p:val>
                                            <p:strVal val="#ppt_x"/>
                                          </p:val>
                                        </p:tav>
                                      </p:tavLst>
                                    </p:anim>
                                    <p:anim calcmode="lin" valueType="num">
                                      <p:cBhvr additive="base">
                                        <p:cTn id="68" dur="500" fill="hold"/>
                                        <p:tgtEl>
                                          <p:spTgt spid="16487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xit" presetSubtype="4" fill="hold" grpId="1" nodeType="clickEffect">
                                  <p:stCondLst>
                                    <p:cond delay="0"/>
                                  </p:stCondLst>
                                  <p:childTnLst>
                                    <p:anim calcmode="lin" valueType="num">
                                      <p:cBhvr additive="base">
                                        <p:cTn id="72" dur="500"/>
                                        <p:tgtEl>
                                          <p:spTgt spid="164874"/>
                                        </p:tgtEl>
                                        <p:attrNameLst>
                                          <p:attrName>ppt_x</p:attrName>
                                        </p:attrNameLst>
                                      </p:cBhvr>
                                      <p:tavLst>
                                        <p:tav tm="0">
                                          <p:val>
                                            <p:strVal val="ppt_x"/>
                                          </p:val>
                                        </p:tav>
                                        <p:tav tm="100000">
                                          <p:val>
                                            <p:strVal val="ppt_x"/>
                                          </p:val>
                                        </p:tav>
                                      </p:tavLst>
                                    </p:anim>
                                    <p:anim calcmode="lin" valueType="num">
                                      <p:cBhvr additive="base">
                                        <p:cTn id="73" dur="500"/>
                                        <p:tgtEl>
                                          <p:spTgt spid="164874"/>
                                        </p:tgtEl>
                                        <p:attrNameLst>
                                          <p:attrName>ppt_y</p:attrName>
                                        </p:attrNameLst>
                                      </p:cBhvr>
                                      <p:tavLst>
                                        <p:tav tm="0">
                                          <p:val>
                                            <p:strVal val="ppt_y"/>
                                          </p:val>
                                        </p:tav>
                                        <p:tav tm="100000">
                                          <p:val>
                                            <p:strVal val="1+ppt_h/2"/>
                                          </p:val>
                                        </p:tav>
                                      </p:tavLst>
                                    </p:anim>
                                    <p:set>
                                      <p:cBhvr>
                                        <p:cTn id="74" dur="1" fill="hold">
                                          <p:stCondLst>
                                            <p:cond delay="499"/>
                                          </p:stCondLst>
                                        </p:cTn>
                                        <p:tgtEl>
                                          <p:spTgt spid="164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p:bldP spid="164869" grpId="1"/>
      <p:bldP spid="164870" grpId="0"/>
      <p:bldP spid="164870" grpId="1"/>
      <p:bldP spid="164871" grpId="0"/>
      <p:bldP spid="164871" grpId="1"/>
      <p:bldP spid="164872" grpId="0"/>
      <p:bldP spid="164872" grpId="1"/>
      <p:bldP spid="164873" grpId="0"/>
      <p:bldP spid="164873" grpId="1"/>
      <p:bldP spid="164874" grpId="0"/>
      <p:bldP spid="16487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ChangeArrowheads="1"/>
          </p:cNvSpPr>
          <p:nvPr/>
        </p:nvSpPr>
        <p:spPr bwMode="auto">
          <a:xfrm>
            <a:off x="1752600" y="155575"/>
            <a:ext cx="2928938" cy="635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en-US" sz="3200" b="1">
                <a:latin typeface="Times New Roman" pitchFamily="18" charset="0"/>
                <a:cs typeface="Times New Roman" pitchFamily="18" charset="0"/>
              </a:rPr>
              <a:t>1. New words : </a:t>
            </a:r>
          </a:p>
        </p:txBody>
      </p:sp>
      <p:sp>
        <p:nvSpPr>
          <p:cNvPr id="4" name="Text Box 4"/>
          <p:cNvSpPr txBox="1">
            <a:spLocks noChangeArrowheads="1"/>
          </p:cNvSpPr>
          <p:nvPr/>
        </p:nvSpPr>
        <p:spPr bwMode="auto">
          <a:xfrm>
            <a:off x="776287" y="802375"/>
            <a:ext cx="6656294"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 recomm</a:t>
            </a:r>
            <a:r>
              <a:rPr lang="en-US" sz="3200" b="1" u="sng">
                <a:solidFill>
                  <a:srgbClr val="FF0000"/>
                </a:solidFill>
                <a:latin typeface="Times New Roman" pitchFamily="18" charset="0"/>
                <a:cs typeface="Times New Roman" pitchFamily="18" charset="0"/>
              </a:rPr>
              <a:t>e</a:t>
            </a:r>
            <a:r>
              <a:rPr lang="en-US" sz="3200">
                <a:latin typeface="Times New Roman" pitchFamily="18" charset="0"/>
                <a:cs typeface="Times New Roman" pitchFamily="18" charset="0"/>
              </a:rPr>
              <a:t>nd (v)</a:t>
            </a:r>
            <a:r>
              <a:rPr lang="en-US" sz="3200"/>
              <a:t> </a:t>
            </a:r>
            <a:r>
              <a:rPr lang="en-US" sz="3200">
                <a:solidFill>
                  <a:srgbClr val="FF0000"/>
                </a:solidFill>
              </a:rPr>
              <a:t>/ˌrekəˈmend/ </a:t>
            </a:r>
            <a:endParaRPr lang="en-US" sz="3200">
              <a:solidFill>
                <a:srgbClr val="FF0000"/>
              </a:solidFill>
              <a:latin typeface="Times New Roman" pitchFamily="18" charset="0"/>
              <a:cs typeface="Times New Roman" pitchFamily="18" charset="0"/>
            </a:endParaRPr>
          </a:p>
        </p:txBody>
      </p:sp>
      <p:sp>
        <p:nvSpPr>
          <p:cNvPr id="5" name="Text Box 5"/>
          <p:cNvSpPr txBox="1">
            <a:spLocks noChangeArrowheads="1"/>
          </p:cNvSpPr>
          <p:nvPr/>
        </p:nvSpPr>
        <p:spPr bwMode="auto">
          <a:xfrm>
            <a:off x="560387" y="1346888"/>
            <a:ext cx="9059956"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 c</a:t>
            </a:r>
            <a:r>
              <a:rPr lang="en-US" sz="3200" b="1">
                <a:solidFill>
                  <a:srgbClr val="FF0000"/>
                </a:solidFill>
                <a:latin typeface="Times New Roman" pitchFamily="18" charset="0"/>
                <a:cs typeface="Times New Roman" pitchFamily="18" charset="0"/>
              </a:rPr>
              <a:t>o</a:t>
            </a:r>
            <a:r>
              <a:rPr lang="en-US" sz="3200">
                <a:latin typeface="Times New Roman" pitchFamily="18" charset="0"/>
                <a:cs typeface="Times New Roman" pitchFamily="18" charset="0"/>
              </a:rPr>
              <a:t>mplex of m</a:t>
            </a:r>
            <a:r>
              <a:rPr lang="en-US" sz="3200" b="1" u="sng">
                <a:solidFill>
                  <a:srgbClr val="FF0000"/>
                </a:solidFill>
                <a:latin typeface="Times New Roman" pitchFamily="18" charset="0"/>
                <a:cs typeface="Times New Roman" pitchFamily="18" charset="0"/>
              </a:rPr>
              <a:t>o</a:t>
            </a:r>
            <a:r>
              <a:rPr lang="en-US" sz="3200">
                <a:latin typeface="Times New Roman" pitchFamily="18" charset="0"/>
                <a:cs typeface="Times New Roman" pitchFamily="18" charset="0"/>
              </a:rPr>
              <a:t>numents (n) :</a:t>
            </a:r>
            <a:r>
              <a:rPr lang="en-US" sz="3200"/>
              <a:t> /</a:t>
            </a:r>
            <a:r>
              <a:rPr lang="en-US" sz="3200">
                <a:solidFill>
                  <a:srgbClr val="FF0000"/>
                </a:solidFill>
              </a:rPr>
              <a:t>ˈmɒnjumənt/</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65514"/>
            <a:ext cx="4114800" cy="33305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8"/>
          <p:cNvSpPr txBox="1">
            <a:spLocks noChangeArrowheads="1"/>
          </p:cNvSpPr>
          <p:nvPr/>
        </p:nvSpPr>
        <p:spPr bwMode="auto">
          <a:xfrm>
            <a:off x="609600" y="1851714"/>
            <a:ext cx="7177368"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b</a:t>
            </a:r>
            <a:r>
              <a:rPr lang="vi-VN" sz="3200">
                <a:latin typeface="Times New Roman" pitchFamily="18" charset="0"/>
                <a:cs typeface="Times New Roman" pitchFamily="18" charset="0"/>
              </a:rPr>
              <a:t>e </a:t>
            </a:r>
            <a:r>
              <a:rPr lang="en-US" sz="3200">
                <a:latin typeface="Times New Roman" pitchFamily="18" charset="0"/>
                <a:cs typeface="Times New Roman" pitchFamily="18" charset="0"/>
              </a:rPr>
              <a:t>worth doing sth </a:t>
            </a:r>
            <a:r>
              <a:rPr lang="vi-VN" sz="3200">
                <a:latin typeface="Times New Roman" pitchFamily="18" charset="0"/>
                <a:cs typeface="Times New Roman" pitchFamily="18" charset="0"/>
              </a:rPr>
              <a:t>(v):</a:t>
            </a:r>
            <a:endParaRPr lang="en-US" sz="3200">
              <a:latin typeface="Times New Roman" pitchFamily="18" charset="0"/>
              <a:cs typeface="Times New Roman" pitchFamily="18" charset="0"/>
            </a:endParaRPr>
          </a:p>
        </p:txBody>
      </p:sp>
      <p:sp>
        <p:nvSpPr>
          <p:cNvPr id="8" name="Text Box 9"/>
          <p:cNvSpPr txBox="1">
            <a:spLocks noChangeArrowheads="1"/>
          </p:cNvSpPr>
          <p:nvPr/>
        </p:nvSpPr>
        <p:spPr bwMode="auto">
          <a:xfrm>
            <a:off x="609600" y="2370826"/>
            <a:ext cx="5969233"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 b</a:t>
            </a:r>
            <a:r>
              <a:rPr lang="en-US" sz="3200" b="1" u="sng">
                <a:solidFill>
                  <a:srgbClr val="FF0000"/>
                </a:solidFill>
                <a:latin typeface="Times New Roman" pitchFamily="18" charset="0"/>
                <a:cs typeface="Times New Roman" pitchFamily="18" charset="0"/>
              </a:rPr>
              <a:t>o</a:t>
            </a:r>
            <a:r>
              <a:rPr lang="en-US" sz="3200">
                <a:latin typeface="Times New Roman" pitchFamily="18" charset="0"/>
                <a:cs typeface="Times New Roman" pitchFamily="18" charset="0"/>
              </a:rPr>
              <a:t>ther (v)</a:t>
            </a:r>
            <a:r>
              <a:rPr lang="vi-VN" sz="3200">
                <a:latin typeface="Times New Roman" pitchFamily="18" charset="0"/>
                <a:cs typeface="Times New Roman" pitchFamily="18" charset="0"/>
              </a:rPr>
              <a:t>:</a:t>
            </a:r>
            <a:r>
              <a:rPr lang="en-US" sz="3200"/>
              <a:t> </a:t>
            </a:r>
            <a:r>
              <a:rPr lang="en-US" sz="3200">
                <a:solidFill>
                  <a:srgbClr val="FF0000"/>
                </a:solidFill>
              </a:rPr>
              <a:t>/ˈbɒðə(r)/ </a:t>
            </a:r>
          </a:p>
        </p:txBody>
      </p:sp>
      <p:sp>
        <p:nvSpPr>
          <p:cNvPr id="9" name="Text Box 10"/>
          <p:cNvSpPr txBox="1">
            <a:spLocks noChangeArrowheads="1"/>
          </p:cNvSpPr>
          <p:nvPr/>
        </p:nvSpPr>
        <p:spPr bwMode="auto">
          <a:xfrm>
            <a:off x="7521436" y="831849"/>
            <a:ext cx="2981464"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g</a:t>
            </a:r>
            <a:r>
              <a:rPr lang="vi-VN" sz="3200">
                <a:latin typeface="Times New Roman" pitchFamily="18" charset="0"/>
                <a:cs typeface="Times New Roman" pitchFamily="18" charset="0"/>
              </a:rPr>
              <a:t>iới thiệu</a:t>
            </a:r>
            <a:endParaRPr lang="en-US" sz="3200">
              <a:latin typeface="Times New Roman" pitchFamily="18" charset="0"/>
              <a:cs typeface="Times New Roman" pitchFamily="18" charset="0"/>
            </a:endParaRPr>
          </a:p>
        </p:txBody>
      </p:sp>
      <p:sp>
        <p:nvSpPr>
          <p:cNvPr id="10" name="Text Box 11"/>
          <p:cNvSpPr txBox="1">
            <a:spLocks noChangeArrowheads="1"/>
          </p:cNvSpPr>
          <p:nvPr/>
        </p:nvSpPr>
        <p:spPr bwMode="auto">
          <a:xfrm>
            <a:off x="8437423" y="1399672"/>
            <a:ext cx="3429000"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q</a:t>
            </a:r>
            <a:r>
              <a:rPr lang="vi-VN" sz="3200">
                <a:latin typeface="Times New Roman" pitchFamily="18" charset="0"/>
                <a:cs typeface="Times New Roman" pitchFamily="18" charset="0"/>
              </a:rPr>
              <a:t>uần thể di tích </a:t>
            </a:r>
            <a:endParaRPr lang="en-US" sz="3200">
              <a:latin typeface="Times New Roman" pitchFamily="18" charset="0"/>
              <a:cs typeface="Times New Roman" pitchFamily="18" charset="0"/>
            </a:endParaRPr>
          </a:p>
        </p:txBody>
      </p:sp>
      <p:sp>
        <p:nvSpPr>
          <p:cNvPr id="11" name="Text Box 12"/>
          <p:cNvSpPr txBox="1">
            <a:spLocks noChangeArrowheads="1"/>
          </p:cNvSpPr>
          <p:nvPr/>
        </p:nvSpPr>
        <p:spPr bwMode="auto">
          <a:xfrm>
            <a:off x="7207490" y="1848438"/>
            <a:ext cx="4840941"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đ</a:t>
            </a:r>
            <a:r>
              <a:rPr lang="vi-VN" sz="3200">
                <a:latin typeface="Times New Roman" pitchFamily="18" charset="0"/>
                <a:cs typeface="Times New Roman" pitchFamily="18" charset="0"/>
              </a:rPr>
              <a:t>áng giá để làm gì </a:t>
            </a:r>
            <a:endParaRPr lang="en-US" sz="3200">
              <a:latin typeface="Times New Roman" pitchFamily="18" charset="0"/>
              <a:cs typeface="Times New Roman" pitchFamily="18" charset="0"/>
            </a:endParaRPr>
          </a:p>
        </p:txBody>
      </p:sp>
      <p:sp>
        <p:nvSpPr>
          <p:cNvPr id="12" name="Text Box 13"/>
          <p:cNvSpPr txBox="1">
            <a:spLocks noChangeArrowheads="1"/>
          </p:cNvSpPr>
          <p:nvPr/>
        </p:nvSpPr>
        <p:spPr bwMode="auto">
          <a:xfrm>
            <a:off x="7218223" y="2414184"/>
            <a:ext cx="3832412"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b</a:t>
            </a:r>
            <a:r>
              <a:rPr lang="vi-VN" sz="3200">
                <a:latin typeface="Times New Roman" pitchFamily="18" charset="0"/>
                <a:cs typeface="Times New Roman" pitchFamily="18" charset="0"/>
              </a:rPr>
              <a:t>ăn khoăn</a:t>
            </a:r>
            <a:endParaRPr lang="en-US" sz="3200">
              <a:latin typeface="Times New Roman" pitchFamily="18" charset="0"/>
              <a:cs typeface="Times New Roman" pitchFamily="18" charset="0"/>
            </a:endParaRPr>
          </a:p>
        </p:txBody>
      </p:sp>
      <p:sp>
        <p:nvSpPr>
          <p:cNvPr id="13" name="Text Box 14"/>
          <p:cNvSpPr txBox="1">
            <a:spLocks noChangeArrowheads="1"/>
          </p:cNvSpPr>
          <p:nvPr/>
        </p:nvSpPr>
        <p:spPr bwMode="auto">
          <a:xfrm>
            <a:off x="609599" y="3023288"/>
            <a:ext cx="5969231"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r</a:t>
            </a:r>
            <a:r>
              <a:rPr lang="vi-VN" sz="3200" b="1" u="sng">
                <a:solidFill>
                  <a:srgbClr val="FF0000"/>
                </a:solidFill>
                <a:latin typeface="Times New Roman" pitchFamily="18" charset="0"/>
                <a:cs typeface="Times New Roman" pitchFamily="18" charset="0"/>
              </a:rPr>
              <a:t>i</a:t>
            </a:r>
            <a:r>
              <a:rPr lang="vi-VN" sz="3200">
                <a:latin typeface="Times New Roman" pitchFamily="18" charset="0"/>
                <a:cs typeface="Times New Roman" pitchFamily="18" charset="0"/>
              </a:rPr>
              <a:t>ckshaw (n):</a:t>
            </a:r>
            <a:r>
              <a:rPr lang="en-US" sz="3200"/>
              <a:t> </a:t>
            </a:r>
            <a:r>
              <a:rPr lang="en-US" sz="3200">
                <a:solidFill>
                  <a:srgbClr val="FF0000"/>
                </a:solidFill>
              </a:rPr>
              <a:t>/ˈrɪkʃɔː/ </a:t>
            </a:r>
          </a:p>
        </p:txBody>
      </p:sp>
      <p:sp>
        <p:nvSpPr>
          <p:cNvPr id="14" name="Text Box 17"/>
          <p:cNvSpPr txBox="1">
            <a:spLocks noChangeArrowheads="1"/>
          </p:cNvSpPr>
          <p:nvPr/>
        </p:nvSpPr>
        <p:spPr bwMode="auto">
          <a:xfrm>
            <a:off x="7218222" y="3019022"/>
            <a:ext cx="2218765" cy="584775"/>
          </a:xfrm>
          <a:prstGeom prst="rect">
            <a:avLst/>
          </a:prstGeom>
          <a:noFill/>
          <a:ln>
            <a:noFill/>
          </a:ln>
          <a:effectLst/>
          <a:extLst>
            <a:ext uri="{909E8E84-426E-40DD-AFC4-6F175D3DCCD1}">
              <a14:hiddenFill xmlns:a14="http://schemas.microsoft.com/office/drawing/2010/main">
                <a:solidFill>
                  <a:srgbClr val="00FF99"/>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a:latin typeface="Times New Roman" pitchFamily="18" charset="0"/>
                <a:cs typeface="Times New Roman" pitchFamily="18" charset="0"/>
              </a:rPr>
              <a:t>x</a:t>
            </a:r>
            <a:r>
              <a:rPr lang="vi-VN" sz="3200">
                <a:latin typeface="Times New Roman" pitchFamily="18" charset="0"/>
                <a:cs typeface="Times New Roman" pitchFamily="18" charset="0"/>
              </a:rPr>
              <a:t>ích lô</a:t>
            </a:r>
            <a:endParaRPr lang="en-US" sz="3200">
              <a:latin typeface="Times New Roman" pitchFamily="18" charset="0"/>
              <a:cs typeface="Times New Roman" pitchFamily="18" charset="0"/>
            </a:endParaRPr>
          </a:p>
        </p:txBody>
      </p:sp>
      <p:pic>
        <p:nvPicPr>
          <p:cNvPr id="15" name="Picture 18" descr="x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9250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xit" presetSubtype="0" fill="hold" nodeType="clickEffect">
                                  <p:stCondLst>
                                    <p:cond delay="0"/>
                                  </p:stCondLst>
                                  <p:childTnLst>
                                    <p:animEffect transition="out" filter="wipe(down)">
                                      <p:cBhvr>
                                        <p:cTn id="25" dur="180" accel="50000">
                                          <p:stCondLst>
                                            <p:cond delay="1820"/>
                                          </p:stCondLst>
                                        </p:cTn>
                                        <p:tgtEl>
                                          <p:spTgt spid="6"/>
                                        </p:tgtEl>
                                      </p:cBhvr>
                                    </p:animEffect>
                                    <p:anim calcmode="lin" valueType="num">
                                      <p:cBhvr>
                                        <p:cTn id="26"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7"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8"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2"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3" dur="26">
                                          <p:stCondLst>
                                            <p:cond delay="620"/>
                                          </p:stCondLst>
                                        </p:cTn>
                                        <p:tgtEl>
                                          <p:spTgt spid="6"/>
                                        </p:tgtEl>
                                      </p:cBhvr>
                                      <p:to x="100000" y="60000"/>
                                    </p:animScale>
                                    <p:animScale>
                                      <p:cBhvr>
                                        <p:cTn id="34" dur="166" decel="50000">
                                          <p:stCondLst>
                                            <p:cond delay="64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set>
                                      <p:cBhvr>
                                        <p:cTn id="41" dur="1" fill="hold">
                                          <p:stCondLst>
                                            <p:cond delay="1999"/>
                                          </p:stCondLst>
                                        </p:cTn>
                                        <p:tgtEl>
                                          <p:spTgt spid="6"/>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linds(horizontal)">
                                      <p:cBhvr>
                                        <p:cTn id="46" dur="5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blinds(horizontal)">
                                      <p:cBhvr>
                                        <p:cTn id="56" dur="500"/>
                                        <p:tgtEl>
                                          <p:spTgt spid="1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linds(horizontal)">
                                      <p:cBhvr>
                                        <p:cTn id="61" dur="500"/>
                                        <p:tgtEl>
                                          <p:spTgt spid="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linds(horizontal)">
                                      <p:cBhvr>
                                        <p:cTn id="71" dur="500"/>
                                        <p:tgtEl>
                                          <p:spTgt spid="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linds(horizontal)">
                                      <p:cBhvr>
                                        <p:cTn id="76" dur="500"/>
                                        <p:tgtEl>
                                          <p:spTgt spid="1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blinds(horizontal)">
                                      <p:cBhvr>
                                        <p:cTn id="81" dur="500"/>
                                        <p:tgtEl>
                                          <p:spTgt spid="1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blinds(horizontal)">
                                      <p:cBhvr>
                                        <p:cTn id="86" dur="500"/>
                                        <p:tgtEl>
                                          <p:spTgt spid="1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30" presetClass="exit" presetSubtype="0" fill="hold" nodeType="clickEffect">
                                  <p:stCondLst>
                                    <p:cond delay="0"/>
                                  </p:stCondLst>
                                  <p:childTnLst>
                                    <p:animEffect transition="out" filter="fade">
                                      <p:cBhvr>
                                        <p:cTn id="90" dur="800" accel="100000">
                                          <p:stCondLst>
                                            <p:cond delay="200"/>
                                          </p:stCondLst>
                                        </p:cTn>
                                        <p:tgtEl>
                                          <p:spTgt spid="15"/>
                                        </p:tgtEl>
                                      </p:cBhvr>
                                    </p:animEffect>
                                    <p:anim calcmode="lin" valueType="num">
                                      <p:cBhvr>
                                        <p:cTn id="91" dur="800" accel="100000">
                                          <p:stCondLst>
                                            <p:cond delay="200"/>
                                          </p:stCondLst>
                                        </p:cTn>
                                        <p:tgtEl>
                                          <p:spTgt spid="15"/>
                                        </p:tgtEl>
                                        <p:attrNameLst>
                                          <p:attrName>style.rotation</p:attrName>
                                        </p:attrNameLst>
                                      </p:cBhvr>
                                      <p:tavLst>
                                        <p:tav tm="0">
                                          <p:val>
                                            <p:fltVal val="0"/>
                                          </p:val>
                                        </p:tav>
                                        <p:tav tm="100000">
                                          <p:val>
                                            <p:fltVal val="-90"/>
                                          </p:val>
                                        </p:tav>
                                      </p:tavLst>
                                    </p:anim>
                                    <p:anim calcmode="lin" valueType="num">
                                      <p:cBhvr>
                                        <p:cTn id="92" dur="200" decel="100000"/>
                                        <p:tgtEl>
                                          <p:spTgt spid="15"/>
                                        </p:tgtEl>
                                        <p:attrNameLst>
                                          <p:attrName>ppt_x</p:attrName>
                                        </p:attrNameLst>
                                      </p:cBhvr>
                                      <p:tavLst>
                                        <p:tav tm="0">
                                          <p:val>
                                            <p:strVal val="ppt_x"/>
                                          </p:val>
                                        </p:tav>
                                        <p:tav tm="100000">
                                          <p:val>
                                            <p:strVal val="ppt_x-0.05"/>
                                          </p:val>
                                        </p:tav>
                                      </p:tavLst>
                                    </p:anim>
                                    <p:anim calcmode="lin" valueType="num">
                                      <p:cBhvr>
                                        <p:cTn id="93" dur="200" decel="100000"/>
                                        <p:tgtEl>
                                          <p:spTgt spid="15"/>
                                        </p:tgtEl>
                                        <p:attrNameLst>
                                          <p:attrName>ppt_y</p:attrName>
                                        </p:attrNameLst>
                                      </p:cBhvr>
                                      <p:tavLst>
                                        <p:tav tm="0">
                                          <p:val>
                                            <p:strVal val="ppt_y"/>
                                          </p:val>
                                        </p:tav>
                                        <p:tav tm="100000">
                                          <p:val>
                                            <p:strVal val="ppt_y+0.1"/>
                                          </p:val>
                                        </p:tav>
                                      </p:tavLst>
                                    </p:anim>
                                    <p:anim calcmode="lin" valueType="num">
                                      <p:cBhvr>
                                        <p:cTn id="94" dur="800" accel="100000">
                                          <p:stCondLst>
                                            <p:cond delay="200"/>
                                          </p:stCondLst>
                                        </p:cTn>
                                        <p:tgtEl>
                                          <p:spTgt spid="15"/>
                                        </p:tgtEl>
                                        <p:attrNameLst>
                                          <p:attrName>ppt_x</p:attrName>
                                        </p:attrNameLst>
                                      </p:cBhvr>
                                      <p:tavLst>
                                        <p:tav tm="0">
                                          <p:val>
                                            <p:strVal val="ppt_x"/>
                                          </p:val>
                                        </p:tav>
                                        <p:tav tm="100000">
                                          <p:val>
                                            <p:strVal val="ppt_x+0.4+0.05"/>
                                          </p:val>
                                        </p:tav>
                                      </p:tavLst>
                                    </p:anim>
                                    <p:anim calcmode="lin" valueType="num">
                                      <p:cBhvr>
                                        <p:cTn id="95" dur="800" accel="100000">
                                          <p:stCondLst>
                                            <p:cond delay="200"/>
                                          </p:stCondLst>
                                        </p:cTn>
                                        <p:tgtEl>
                                          <p:spTgt spid="15"/>
                                        </p:tgtEl>
                                        <p:attrNameLst>
                                          <p:attrName>ppt_y</p:attrName>
                                        </p:attrNameLst>
                                      </p:cBhvr>
                                      <p:tavLst>
                                        <p:tav tm="0">
                                          <p:val>
                                            <p:strVal val="ppt_y"/>
                                          </p:val>
                                        </p:tav>
                                        <p:tav tm="100000">
                                          <p:val>
                                            <p:strVal val="ppt_y-0.4-0.1"/>
                                          </p:val>
                                        </p:tav>
                                      </p:tavLst>
                                    </p:anim>
                                    <p:set>
                                      <p:cBhvr>
                                        <p:cTn id="9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44321"/>
            <a:ext cx="11125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0 U.5 gett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0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2"/>
          <p:cNvSpPr txBox="1">
            <a:spLocks noChangeArrowheads="1"/>
          </p:cNvSpPr>
          <p:nvPr/>
        </p:nvSpPr>
        <p:spPr bwMode="auto">
          <a:xfrm>
            <a:off x="1524000" y="152400"/>
            <a:ext cx="9067800" cy="9540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latin typeface="Times New Roman" pitchFamily="18" charset="0"/>
                <a:cs typeface="Times New Roman" pitchFamily="18" charset="0"/>
              </a:rPr>
              <a:t>a. Read the conversation again and fill in each gap with no more than three words.</a:t>
            </a:r>
          </a:p>
        </p:txBody>
      </p:sp>
      <p:sp>
        <p:nvSpPr>
          <p:cNvPr id="6147" name="Rectangle 4"/>
          <p:cNvSpPr>
            <a:spLocks noChangeArrowheads="1"/>
          </p:cNvSpPr>
          <p:nvPr/>
        </p:nvSpPr>
        <p:spPr bwMode="auto">
          <a:xfrm>
            <a:off x="1524000" y="992188"/>
            <a:ext cx="91440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50000"/>
              </a:lnSpc>
            </a:pPr>
            <a:r>
              <a:rPr lang="en-US" sz="2800">
                <a:latin typeface="Times New Roman" pitchFamily="18" charset="0"/>
                <a:cs typeface="Times New Roman" pitchFamily="18" charset="0"/>
              </a:rPr>
              <a:t>1. Veronica's family is going to ____________ next week.</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2. Mi has been to Hue City ____________ times.</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3. Veronica's father suggested they should ____________ . </a:t>
            </a:r>
          </a:p>
          <a:p>
            <a:pPr>
              <a:lnSpc>
                <a:spcPct val="150000"/>
              </a:lnSpc>
            </a:pPr>
            <a:r>
              <a:rPr lang="en-US" sz="2800">
                <a:latin typeface="Times New Roman" pitchFamily="18" charset="0"/>
                <a:cs typeface="Times New Roman" pitchFamily="18" charset="0"/>
              </a:rPr>
              <a:t>4. Mi suggested going by train because Veronica's family can meet people and see a lot of ____________ .</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5. Mi suggested Veronica should ____________  to get around Hue City.</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6. In Mi's opinion, Veronica shouldn't go to ____________ .</a:t>
            </a:r>
          </a:p>
        </p:txBody>
      </p:sp>
      <p:sp>
        <p:nvSpPr>
          <p:cNvPr id="5" name="Rectangle 5"/>
          <p:cNvSpPr>
            <a:spLocks noChangeArrowheads="1"/>
          </p:cNvSpPr>
          <p:nvPr/>
        </p:nvSpPr>
        <p:spPr bwMode="auto">
          <a:xfrm>
            <a:off x="6400800" y="1193800"/>
            <a:ext cx="18176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US" sz="2800" b="1">
                <a:solidFill>
                  <a:srgbClr val="FF0000"/>
                </a:solidFill>
                <a:latin typeface="Times New Roman" pitchFamily="18" charset="0"/>
                <a:cs typeface="Times New Roman" pitchFamily="18" charset="0"/>
              </a:rPr>
              <a:t>Hue City</a:t>
            </a:r>
          </a:p>
        </p:txBody>
      </p:sp>
      <p:sp>
        <p:nvSpPr>
          <p:cNvPr id="6" name="Rectangle 6"/>
          <p:cNvSpPr>
            <a:spLocks noChangeArrowheads="1"/>
          </p:cNvSpPr>
          <p:nvPr/>
        </p:nvSpPr>
        <p:spPr bwMode="auto">
          <a:xfrm>
            <a:off x="6178551" y="1765300"/>
            <a:ext cx="974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b="1">
                <a:solidFill>
                  <a:srgbClr val="FF0000"/>
                </a:solidFill>
                <a:latin typeface="Times New Roman" pitchFamily="18" charset="0"/>
                <a:cs typeface="Times New Roman" pitchFamily="18" charset="0"/>
              </a:rPr>
              <a:t>three</a:t>
            </a:r>
          </a:p>
        </p:txBody>
      </p:sp>
      <p:sp>
        <p:nvSpPr>
          <p:cNvPr id="7" name="Rectangle 7"/>
          <p:cNvSpPr>
            <a:spLocks noChangeArrowheads="1"/>
          </p:cNvSpPr>
          <p:nvPr/>
        </p:nvSpPr>
        <p:spPr bwMode="auto">
          <a:xfrm>
            <a:off x="7848601" y="2444751"/>
            <a:ext cx="1541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b="1">
                <a:solidFill>
                  <a:srgbClr val="FF0000"/>
                </a:solidFill>
                <a:latin typeface="Times New Roman" pitchFamily="18" charset="0"/>
                <a:cs typeface="Times New Roman" pitchFamily="18" charset="0"/>
              </a:rPr>
              <a:t>go by air</a:t>
            </a:r>
          </a:p>
        </p:txBody>
      </p:sp>
      <p:sp>
        <p:nvSpPr>
          <p:cNvPr id="8" name="Rectangle 8"/>
          <p:cNvSpPr>
            <a:spLocks noChangeArrowheads="1"/>
          </p:cNvSpPr>
          <p:nvPr/>
        </p:nvSpPr>
        <p:spPr bwMode="auto">
          <a:xfrm>
            <a:off x="5705476" y="3740151"/>
            <a:ext cx="2530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b="1">
                <a:solidFill>
                  <a:srgbClr val="FF0000"/>
                </a:solidFill>
                <a:latin typeface="Times New Roman" pitchFamily="18" charset="0"/>
                <a:cs typeface="Times New Roman" pitchFamily="18" charset="0"/>
              </a:rPr>
              <a:t>beautiful sights</a:t>
            </a:r>
          </a:p>
        </p:txBody>
      </p:sp>
      <p:sp>
        <p:nvSpPr>
          <p:cNvPr id="9" name="Rectangle 9"/>
          <p:cNvSpPr>
            <a:spLocks noChangeArrowheads="1"/>
          </p:cNvSpPr>
          <p:nvPr/>
        </p:nvSpPr>
        <p:spPr bwMode="auto">
          <a:xfrm>
            <a:off x="6346826" y="4419601"/>
            <a:ext cx="230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b="1">
                <a:solidFill>
                  <a:srgbClr val="FF0000"/>
                </a:solidFill>
                <a:latin typeface="Times New Roman" pitchFamily="18" charset="0"/>
                <a:cs typeface="Times New Roman" pitchFamily="18" charset="0"/>
              </a:rPr>
              <a:t>use rickshaws</a:t>
            </a:r>
          </a:p>
        </p:txBody>
      </p:sp>
      <p:sp>
        <p:nvSpPr>
          <p:cNvPr id="10" name="Rectangle 10"/>
          <p:cNvSpPr>
            <a:spLocks noChangeArrowheads="1"/>
          </p:cNvSpPr>
          <p:nvPr/>
        </p:nvSpPr>
        <p:spPr bwMode="auto">
          <a:xfrm>
            <a:off x="7843839" y="5702300"/>
            <a:ext cx="2192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r>
              <a:rPr lang="en-US" sz="2800" b="1">
                <a:solidFill>
                  <a:srgbClr val="FF0000"/>
                </a:solidFill>
                <a:latin typeface="Times New Roman" pitchFamily="18" charset="0"/>
                <a:cs typeface="Times New Roman" pitchFamily="18" charset="0"/>
              </a:rPr>
              <a:t>the museums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amond(in)">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1479"/>
            <a:ext cx="12115800" cy="66165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30 U.5 gett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228600"/>
            <a:ext cx="609600" cy="609600"/>
          </a:xfrm>
          <a:prstGeom prst="rect">
            <a:avLst/>
          </a:prstGeom>
        </p:spPr>
      </p:pic>
      <p:cxnSp>
        <p:nvCxnSpPr>
          <p:cNvPr id="3" name="Straight Connector 2">
            <a:extLst>
              <a:ext uri="{FF2B5EF4-FFF2-40B4-BE49-F238E27FC236}">
                <a16:creationId xmlns:a16="http://schemas.microsoft.com/office/drawing/2014/main" id="{0C7FBF2A-A889-4E3B-B3A2-B9E82EA9525F}"/>
              </a:ext>
            </a:extLst>
          </p:cNvPr>
          <p:cNvCxnSpPr/>
          <p:nvPr/>
        </p:nvCxnSpPr>
        <p:spPr>
          <a:xfrm>
            <a:off x="8839200" y="1828800"/>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B5140C9-8AC8-4319-A561-3C990DC91B15}"/>
              </a:ext>
            </a:extLst>
          </p:cNvPr>
          <p:cNvCxnSpPr/>
          <p:nvPr/>
        </p:nvCxnSpPr>
        <p:spPr>
          <a:xfrm>
            <a:off x="9372600" y="1828800"/>
            <a:ext cx="24618" cy="1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28520CF-8F3B-47E7-8451-125D4F386057}"/>
              </a:ext>
            </a:extLst>
          </p:cNvPr>
          <p:cNvCxnSpPr/>
          <p:nvPr/>
        </p:nvCxnSpPr>
        <p:spPr>
          <a:xfrm>
            <a:off x="8350348" y="3124200"/>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FDD520-D9E6-4E97-B28C-4916B8CBC409}"/>
              </a:ext>
            </a:extLst>
          </p:cNvPr>
          <p:cNvCxnSpPr/>
          <p:nvPr/>
        </p:nvCxnSpPr>
        <p:spPr>
          <a:xfrm>
            <a:off x="8991600" y="4191000"/>
            <a:ext cx="2819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88EBCE-3716-42F0-8C5D-17FCB37918FE}"/>
              </a:ext>
            </a:extLst>
          </p:cNvPr>
          <p:cNvCxnSpPr>
            <a:cxnSpLocks/>
          </p:cNvCxnSpPr>
          <p:nvPr/>
        </p:nvCxnSpPr>
        <p:spPr>
          <a:xfrm>
            <a:off x="9448800" y="639096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737CA3-735D-422C-AD60-14A642AF7486}"/>
              </a:ext>
            </a:extLst>
          </p:cNvPr>
          <p:cNvCxnSpPr/>
          <p:nvPr/>
        </p:nvCxnSpPr>
        <p:spPr>
          <a:xfrm>
            <a:off x="1981200" y="3581400"/>
            <a:ext cx="2971800" cy="0"/>
          </a:xfrm>
          <a:prstGeom prst="straightConnector1">
            <a:avLst/>
          </a:prstGeom>
          <a:ln w="28575">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6FC6082-8F73-4C0C-90E7-5C5D2368BFA8}"/>
              </a:ext>
            </a:extLst>
          </p:cNvPr>
          <p:cNvCxnSpPr/>
          <p:nvPr/>
        </p:nvCxnSpPr>
        <p:spPr>
          <a:xfrm>
            <a:off x="7981950" y="1143000"/>
            <a:ext cx="2324100" cy="0"/>
          </a:xfrm>
          <a:prstGeom prst="straightConnector1">
            <a:avLst/>
          </a:prstGeom>
          <a:ln w="28575">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1EF1CF2-C4AF-45EC-99AC-3A6F965CB5D6}"/>
              </a:ext>
            </a:extLst>
          </p:cNvPr>
          <p:cNvCxnSpPr/>
          <p:nvPr/>
        </p:nvCxnSpPr>
        <p:spPr>
          <a:xfrm>
            <a:off x="6096000" y="2438400"/>
            <a:ext cx="3467100" cy="0"/>
          </a:xfrm>
          <a:prstGeom prst="straightConnector1">
            <a:avLst/>
          </a:prstGeom>
          <a:ln w="28575">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1E892ED-5723-4332-98F6-F5AD06314D95}"/>
              </a:ext>
            </a:extLst>
          </p:cNvPr>
          <p:cNvCxnSpPr/>
          <p:nvPr/>
        </p:nvCxnSpPr>
        <p:spPr>
          <a:xfrm>
            <a:off x="5943600" y="3549739"/>
            <a:ext cx="3453618" cy="0"/>
          </a:xfrm>
          <a:prstGeom prst="straightConnector1">
            <a:avLst/>
          </a:prstGeom>
          <a:ln w="28575">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3668948-A338-4F0E-BBC0-0FDAA16B0668}"/>
              </a:ext>
            </a:extLst>
          </p:cNvPr>
          <p:cNvCxnSpPr/>
          <p:nvPr/>
        </p:nvCxnSpPr>
        <p:spPr>
          <a:xfrm>
            <a:off x="10401300" y="4876800"/>
            <a:ext cx="1257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68E0777-5C4F-403D-BF17-AB116EDB1F76}"/>
              </a:ext>
            </a:extLst>
          </p:cNvPr>
          <p:cNvCxnSpPr/>
          <p:nvPr/>
        </p:nvCxnSpPr>
        <p:spPr>
          <a:xfrm>
            <a:off x="8350348" y="5165770"/>
            <a:ext cx="3460652" cy="0"/>
          </a:xfrm>
          <a:prstGeom prst="straightConnector1">
            <a:avLst/>
          </a:prstGeom>
          <a:ln w="28575">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C84A94-0083-4B0C-A473-2554A68B36FE}"/>
              </a:ext>
            </a:extLst>
          </p:cNvPr>
          <p:cNvCxnSpPr/>
          <p:nvPr/>
        </p:nvCxnSpPr>
        <p:spPr>
          <a:xfrm>
            <a:off x="6553200" y="1828800"/>
            <a:ext cx="16764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952A3B-D837-49B9-830C-2F2E6CA5716C}"/>
              </a:ext>
            </a:extLst>
          </p:cNvPr>
          <p:cNvCxnSpPr>
            <a:cxnSpLocks/>
          </p:cNvCxnSpPr>
          <p:nvPr/>
        </p:nvCxnSpPr>
        <p:spPr>
          <a:xfrm>
            <a:off x="6305550" y="3124200"/>
            <a:ext cx="146685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CF81099-1981-425C-9FD3-4EA9F69D055A}"/>
              </a:ext>
            </a:extLst>
          </p:cNvPr>
          <p:cNvCxnSpPr>
            <a:cxnSpLocks/>
          </p:cNvCxnSpPr>
          <p:nvPr/>
        </p:nvCxnSpPr>
        <p:spPr>
          <a:xfrm>
            <a:off x="7162800" y="4191000"/>
            <a:ext cx="16478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9E6D93-A11C-445A-A50D-06A474B0E22C}"/>
              </a:ext>
            </a:extLst>
          </p:cNvPr>
          <p:cNvCxnSpPr>
            <a:cxnSpLocks/>
          </p:cNvCxnSpPr>
          <p:nvPr/>
        </p:nvCxnSpPr>
        <p:spPr>
          <a:xfrm>
            <a:off x="6553200" y="6418006"/>
            <a:ext cx="28194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0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heel(1)">
                                      <p:cBhvr>
                                        <p:cTn id="73" dur="2000"/>
                                        <p:tgtEl>
                                          <p:spTgt spid="13"/>
                                        </p:tgtEl>
                                      </p:cBhvr>
                                    </p:animEffect>
                                  </p:childTnLst>
                                </p:cTn>
                              </p:par>
                              <p:par>
                                <p:cTn id="74" presetID="21" presetClass="entr" presetSubtype="1"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wheel(1)">
                                      <p:cBhvr>
                                        <p:cTn id="76" dur="2000"/>
                                        <p:tgtEl>
                                          <p:spTgt spid="15"/>
                                        </p:tgtEl>
                                      </p:cBhvr>
                                    </p:animEffect>
                                  </p:childTnLst>
                                </p:cTn>
                              </p:par>
                              <p:par>
                                <p:cTn id="77" presetID="21" presetClass="entr" presetSubtype="1" fill="hold"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heel(1)">
                                      <p:cBhvr>
                                        <p:cTn id="79" dur="2000"/>
                                        <p:tgtEl>
                                          <p:spTgt spid="11"/>
                                        </p:tgtEl>
                                      </p:cBhvr>
                                    </p:animEffect>
                                  </p:childTnLst>
                                </p:cTn>
                              </p:par>
                              <p:par>
                                <p:cTn id="80" presetID="21" presetClass="entr" presetSubtype="1"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heel(1)">
                                      <p:cBhvr>
                                        <p:cTn id="82" dur="2000"/>
                                        <p:tgtEl>
                                          <p:spTgt spid="17"/>
                                        </p:tgtEl>
                                      </p:cBhvr>
                                    </p:animEffect>
                                  </p:childTnLst>
                                </p:cTn>
                              </p:par>
                              <p:par>
                                <p:cTn id="83" presetID="21" presetClass="entr" presetSubtype="1"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heel(1)">
                                      <p:cBhvr>
                                        <p:cTn id="85" dur="2000"/>
                                        <p:tgtEl>
                                          <p:spTgt spid="26"/>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par>
                                <p:cTn id="91" presetID="14" presetClass="entr" presetSubtype="1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randombar(horizontal)">
                                      <p:cBhvr>
                                        <p:cTn id="93" dur="500"/>
                                        <p:tgtEl>
                                          <p:spTgt spid="30"/>
                                        </p:tgtEl>
                                      </p:cBhvr>
                                    </p:animEffect>
                                  </p:childTnLst>
                                </p:cTn>
                              </p:par>
                              <p:par>
                                <p:cTn id="94" presetID="14" presetClass="entr" presetSubtype="1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randombar(horizontal)">
                                      <p:cBhvr>
                                        <p:cTn id="96" dur="500"/>
                                        <p:tgtEl>
                                          <p:spTgt spid="32"/>
                                        </p:tgtEl>
                                      </p:cBhvr>
                                    </p:animEffect>
                                  </p:childTnLst>
                                </p:cTn>
                              </p:par>
                              <p:par>
                                <p:cTn id="97" presetID="14" presetClass="entr" presetSubtype="10" fill="hold"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randombar(horizont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4"/>
                    </p:tgtEl>
                  </p:cond>
                </p:stCondLst>
                <p:endSync evt="end" delay="0">
                  <p:rtn val="all"/>
                </p:endSync>
                <p:childTnLst>
                  <p:par>
                    <p:cTn id="101" fill="hold">
                      <p:stCondLst>
                        <p:cond delay="0"/>
                      </p:stCondLst>
                      <p:childTnLst>
                        <p:par>
                          <p:cTn id="102" fill="hold">
                            <p:stCondLst>
                              <p:cond delay="0"/>
                            </p:stCondLst>
                            <p:childTnLst>
                              <p:par>
                                <p:cTn id="103" presetID="1" presetClass="mediacall" presetSubtype="0" fill="hold" nodeType="clickEffect">
                                  <p:stCondLst>
                                    <p:cond delay="0"/>
                                  </p:stCondLst>
                                  <p:childTnLst>
                                    <p:cmd type="call" cmd="playFrom(0.0)">
                                      <p:cBhvr>
                                        <p:cTn id="104" dur="109019" fill="hold"/>
                                        <p:tgtEl>
                                          <p:spTgt spid="4"/>
                                        </p:tgtEl>
                                      </p:cBhvr>
                                    </p:cmd>
                                  </p:childTnLst>
                                </p:cTn>
                              </p:par>
                            </p:childTnLst>
                          </p:cTn>
                        </p:par>
                      </p:childTnLst>
                    </p:cTn>
                  </p:par>
                </p:childTnLst>
              </p:cTn>
              <p:nextCondLst>
                <p:cond evt="onClick" delay="0">
                  <p:tgtEl>
                    <p:spTgt spid="4"/>
                  </p:tgtEl>
                </p:cond>
              </p:nextCondLst>
            </p:seq>
            <p:audio>
              <p:cMediaNode vol="80000">
                <p:cTn id="105"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493837" y="228601"/>
            <a:ext cx="9134476" cy="8302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bg1"/>
                </a:solidFill>
                <a:latin typeface="Times New Roman" pitchFamily="18" charset="0"/>
                <a:cs typeface="Times New Roman" pitchFamily="18" charset="0"/>
              </a:rPr>
              <a:t>b. Read the conversation and find the expressions Veronica and Mi use to </a:t>
            </a:r>
            <a:r>
              <a:rPr lang="en-US" sz="2400" b="1" i="1">
                <a:latin typeface="Times New Roman" pitchFamily="18" charset="0"/>
                <a:cs typeface="Times New Roman" pitchFamily="18" charset="0"/>
              </a:rPr>
              <a:t>ask</a:t>
            </a:r>
            <a:r>
              <a:rPr lang="en-US" sz="2400" b="1">
                <a:latin typeface="Times New Roman" pitchFamily="18" charset="0"/>
                <a:cs typeface="Times New Roman" pitchFamily="18" charset="0"/>
              </a:rPr>
              <a:t> </a:t>
            </a:r>
            <a:r>
              <a:rPr lang="en-US" sz="2400" b="1" i="1">
                <a:latin typeface="Times New Roman" pitchFamily="18" charset="0"/>
                <a:cs typeface="Times New Roman" pitchFamily="18" charset="0"/>
              </a:rPr>
              <a:t>for, make</a:t>
            </a:r>
            <a:r>
              <a:rPr lang="en-US" sz="2400" b="1">
                <a:latin typeface="Times New Roman" pitchFamily="18" charset="0"/>
                <a:cs typeface="Times New Roman" pitchFamily="18" charset="0"/>
              </a:rPr>
              <a:t>, </a:t>
            </a:r>
            <a:r>
              <a:rPr lang="en-US" sz="2400" b="1">
                <a:solidFill>
                  <a:schemeClr val="bg1"/>
                </a:solidFill>
                <a:latin typeface="Times New Roman" pitchFamily="18" charset="0"/>
                <a:cs typeface="Times New Roman" pitchFamily="18" charset="0"/>
              </a:rPr>
              <a:t>and </a:t>
            </a:r>
            <a:r>
              <a:rPr lang="en-US" sz="2400" b="1" i="1">
                <a:latin typeface="Times New Roman" pitchFamily="18" charset="0"/>
                <a:cs typeface="Times New Roman" pitchFamily="18" charset="0"/>
              </a:rPr>
              <a:t>respond</a:t>
            </a:r>
            <a:r>
              <a:rPr lang="en-US" sz="2400" b="1">
                <a:solidFill>
                  <a:schemeClr val="bg1"/>
                </a:solidFill>
                <a:latin typeface="Times New Roman" pitchFamily="18" charset="0"/>
                <a:cs typeface="Times New Roman" pitchFamily="18" charset="0"/>
              </a:rPr>
              <a:t> to recommendations.</a:t>
            </a:r>
          </a:p>
        </p:txBody>
      </p:sp>
      <p:graphicFrame>
        <p:nvGraphicFramePr>
          <p:cNvPr id="4" name="Group 41"/>
          <p:cNvGraphicFramePr>
            <a:graphicFrameLocks noGrp="1"/>
          </p:cNvGraphicFramePr>
          <p:nvPr>
            <p:extLst>
              <p:ext uri="{D42A27DB-BD31-4B8C-83A1-F6EECF244321}">
                <p14:modId xmlns:p14="http://schemas.microsoft.com/office/powerpoint/2010/main" val="4070915325"/>
              </p:ext>
            </p:extLst>
          </p:nvPr>
        </p:nvGraphicFramePr>
        <p:xfrm>
          <a:off x="381000" y="1385888"/>
          <a:ext cx="11469993" cy="5029200"/>
        </p:xfrm>
        <a:graphic>
          <a:graphicData uri="http://schemas.openxmlformats.org/drawingml/2006/table">
            <a:tbl>
              <a:tblPr/>
              <a:tblGrid>
                <a:gridCol w="4113376">
                  <a:extLst>
                    <a:ext uri="{9D8B030D-6E8A-4147-A177-3AD203B41FA5}">
                      <a16:colId xmlns:a16="http://schemas.microsoft.com/office/drawing/2014/main" val="20000"/>
                    </a:ext>
                  </a:extLst>
                </a:gridCol>
                <a:gridCol w="4350687">
                  <a:extLst>
                    <a:ext uri="{9D8B030D-6E8A-4147-A177-3AD203B41FA5}">
                      <a16:colId xmlns:a16="http://schemas.microsoft.com/office/drawing/2014/main" val="20001"/>
                    </a:ext>
                  </a:extLst>
                </a:gridCol>
                <a:gridCol w="3005930">
                  <a:extLst>
                    <a:ext uri="{9D8B030D-6E8A-4147-A177-3AD203B41FA5}">
                      <a16:colId xmlns:a16="http://schemas.microsoft.com/office/drawing/2014/main" val="20002"/>
                    </a:ext>
                  </a:extLst>
                </a:gridCol>
              </a:tblGrid>
              <a:tr h="164858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Asking for recommendations (3)</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Making recommendations(3)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Responding to recommendations(3)</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r h="338061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Rectangle 4"/>
          <p:cNvSpPr/>
          <p:nvPr/>
        </p:nvSpPr>
        <p:spPr>
          <a:xfrm>
            <a:off x="495471" y="3186113"/>
            <a:ext cx="4201592" cy="830997"/>
          </a:xfrm>
          <a:prstGeom prst="rect">
            <a:avLst/>
          </a:prstGeom>
        </p:spPr>
        <p:txBody>
          <a:bodyPr wrap="square">
            <a:spAutoFit/>
          </a:bodyPr>
          <a:lstStyle/>
          <a:p>
            <a:pPr marL="285750" indent="-285750">
              <a:buFontTx/>
              <a:buChar char="-"/>
              <a:defRPr/>
            </a:pPr>
            <a:r>
              <a:rPr lang="en-US" sz="2400" dirty="0">
                <a:solidFill>
                  <a:srgbClr val="FF0000"/>
                </a:solidFill>
                <a:latin typeface="Times New Roman" panose="02020603050405020304" pitchFamily="18" charset="0"/>
                <a:cs typeface="Times New Roman" panose="02020603050405020304" pitchFamily="18" charset="0"/>
              </a:rPr>
              <a:t>Do you know any good </a:t>
            </a:r>
          </a:p>
          <a:p>
            <a:pPr>
              <a:defRPr/>
            </a:pPr>
            <a:r>
              <a:rPr lang="en-US" sz="2400" dirty="0">
                <a:solidFill>
                  <a:srgbClr val="FF0000"/>
                </a:solidFill>
                <a:latin typeface="Times New Roman" panose="02020603050405020304" pitchFamily="18" charset="0"/>
                <a:cs typeface="Times New Roman" panose="02020603050405020304" pitchFamily="18" charset="0"/>
              </a:rPr>
              <a:t>places to stay in Hue City?</a:t>
            </a:r>
          </a:p>
        </p:txBody>
      </p:sp>
      <p:sp>
        <p:nvSpPr>
          <p:cNvPr id="8210" name="Rectangle 5"/>
          <p:cNvSpPr>
            <a:spLocks noChangeArrowheads="1"/>
          </p:cNvSpPr>
          <p:nvPr/>
        </p:nvSpPr>
        <p:spPr bwMode="auto">
          <a:xfrm>
            <a:off x="419868" y="4108450"/>
            <a:ext cx="39859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What’s the best way to get around?</a:t>
            </a:r>
            <a:endParaRPr lang="en-US" sz="2400">
              <a:latin typeface="Times New Roman" pitchFamily="18" charset="0"/>
              <a:cs typeface="Times New Roman" pitchFamily="18" charset="0"/>
            </a:endParaRPr>
          </a:p>
        </p:txBody>
      </p:sp>
      <p:sp>
        <p:nvSpPr>
          <p:cNvPr id="8211" name="Rectangle 6"/>
          <p:cNvSpPr>
            <a:spLocks noChangeArrowheads="1"/>
          </p:cNvSpPr>
          <p:nvPr/>
        </p:nvSpPr>
        <p:spPr bwMode="auto">
          <a:xfrm>
            <a:off x="519810" y="4740276"/>
            <a:ext cx="40072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What are the things we shouldn’t miss - any good museums?</a:t>
            </a:r>
            <a:endParaRPr lang="en-US" sz="2400">
              <a:latin typeface="Times New Roman" pitchFamily="18" charset="0"/>
              <a:cs typeface="Times New Roman" pitchFamily="18" charset="0"/>
            </a:endParaRPr>
          </a:p>
        </p:txBody>
      </p:sp>
      <p:sp>
        <p:nvSpPr>
          <p:cNvPr id="8212" name="Rectangle 7"/>
          <p:cNvSpPr>
            <a:spLocks noChangeArrowheads="1"/>
          </p:cNvSpPr>
          <p:nvPr/>
        </p:nvSpPr>
        <p:spPr bwMode="auto">
          <a:xfrm>
            <a:off x="341006" y="5852526"/>
            <a:ext cx="5262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What else is worth seeing?</a:t>
            </a:r>
            <a:endParaRPr lang="en-US" sz="2400">
              <a:latin typeface="Times New Roman" pitchFamily="18" charset="0"/>
              <a:cs typeface="Times New Roman" pitchFamily="18" charset="0"/>
            </a:endParaRPr>
          </a:p>
        </p:txBody>
      </p:sp>
      <p:sp>
        <p:nvSpPr>
          <p:cNvPr id="8213" name="Rectangle 8"/>
          <p:cNvSpPr>
            <a:spLocks noChangeArrowheads="1"/>
          </p:cNvSpPr>
          <p:nvPr/>
        </p:nvSpPr>
        <p:spPr bwMode="auto">
          <a:xfrm>
            <a:off x="4400256" y="4554804"/>
            <a:ext cx="43233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I’d recommend the Romance Hotel.</a:t>
            </a:r>
            <a:endParaRPr lang="en-US" sz="2400">
              <a:latin typeface="Times New Roman" pitchFamily="18" charset="0"/>
              <a:cs typeface="Times New Roman" pitchFamily="18" charset="0"/>
            </a:endParaRPr>
          </a:p>
        </p:txBody>
      </p:sp>
      <p:sp>
        <p:nvSpPr>
          <p:cNvPr id="8214" name="Rectangle 9"/>
          <p:cNvSpPr>
            <a:spLocks noChangeArrowheads="1"/>
          </p:cNvSpPr>
          <p:nvPr/>
        </p:nvSpPr>
        <p:spPr bwMode="auto">
          <a:xfrm>
            <a:off x="4445371" y="3699855"/>
            <a:ext cx="37786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It’s probably best to use rickshaws.</a:t>
            </a:r>
            <a:endParaRPr lang="en-US" sz="2400">
              <a:latin typeface="Times New Roman" pitchFamily="18" charset="0"/>
              <a:cs typeface="Times New Roman" pitchFamily="18" charset="0"/>
            </a:endParaRPr>
          </a:p>
        </p:txBody>
      </p:sp>
      <p:sp>
        <p:nvSpPr>
          <p:cNvPr id="8215" name="Rectangle 10"/>
          <p:cNvSpPr>
            <a:spLocks noChangeArrowheads="1"/>
          </p:cNvSpPr>
          <p:nvPr/>
        </p:nvSpPr>
        <p:spPr bwMode="auto">
          <a:xfrm>
            <a:off x="4392617" y="5379245"/>
            <a:ext cx="43364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You should definitely see the Royal Citadel.</a:t>
            </a:r>
            <a:endParaRPr lang="en-US" sz="2400">
              <a:latin typeface="Times New Roman" pitchFamily="18" charset="0"/>
              <a:cs typeface="Times New Roman" pitchFamily="18" charset="0"/>
            </a:endParaRPr>
          </a:p>
        </p:txBody>
      </p:sp>
      <p:sp>
        <p:nvSpPr>
          <p:cNvPr id="8216" name="Rectangle 11"/>
          <p:cNvSpPr>
            <a:spLocks noChangeArrowheads="1"/>
          </p:cNvSpPr>
          <p:nvPr/>
        </p:nvSpPr>
        <p:spPr bwMode="auto">
          <a:xfrm>
            <a:off x="8667597" y="3432590"/>
            <a:ext cx="3700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FF0000"/>
                </a:solidFill>
                <a:latin typeface="Times New Roman" pitchFamily="18" charset="0"/>
                <a:cs typeface="Times New Roman" pitchFamily="18" charset="0"/>
              </a:rPr>
              <a:t>- That sound better.</a:t>
            </a:r>
          </a:p>
        </p:txBody>
      </p:sp>
      <p:sp>
        <p:nvSpPr>
          <p:cNvPr id="8217" name="Rectangle 12"/>
          <p:cNvSpPr>
            <a:spLocks noChangeArrowheads="1"/>
          </p:cNvSpPr>
          <p:nvPr/>
        </p:nvSpPr>
        <p:spPr bwMode="auto">
          <a:xfrm>
            <a:off x="8577509" y="3927096"/>
            <a:ext cx="2996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Great, thanks.</a:t>
            </a:r>
            <a:endParaRPr lang="en-US" sz="2400">
              <a:latin typeface="Times New Roman" pitchFamily="18" charset="0"/>
              <a:cs typeface="Times New Roman" pitchFamily="18" charset="0"/>
            </a:endParaRPr>
          </a:p>
        </p:txBody>
      </p:sp>
      <p:sp>
        <p:nvSpPr>
          <p:cNvPr id="8218" name="Rectangle 13"/>
          <p:cNvSpPr>
            <a:spLocks noChangeArrowheads="1"/>
          </p:cNvSpPr>
          <p:nvPr/>
        </p:nvSpPr>
        <p:spPr bwMode="auto">
          <a:xfrm>
            <a:off x="8602366" y="4421603"/>
            <a:ext cx="42533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That’s good to know.</a:t>
            </a:r>
            <a:endParaRPr lang="en-US" sz="2400">
              <a:latin typeface="Times New Roman" pitchFamily="18" charset="0"/>
              <a:cs typeface="Times New Roman" pitchFamily="18" charset="0"/>
            </a:endParaRPr>
          </a:p>
        </p:txBody>
      </p:sp>
      <p:sp>
        <p:nvSpPr>
          <p:cNvPr id="8219" name="Rectangle 14"/>
          <p:cNvSpPr>
            <a:spLocks noChangeArrowheads="1"/>
          </p:cNvSpPr>
          <p:nvPr/>
        </p:nvSpPr>
        <p:spPr bwMode="auto">
          <a:xfrm>
            <a:off x="8577509" y="5210292"/>
            <a:ext cx="46237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a:solidFill>
                  <a:srgbClr val="000000"/>
                </a:solidFill>
                <a:latin typeface="Times New Roman" pitchFamily="18" charset="0"/>
                <a:cs typeface="Times New Roman" pitchFamily="18" charset="0"/>
              </a:rPr>
              <a:t>- That’s what I’ve heard.</a:t>
            </a:r>
            <a:endParaRPr lang="en-US" sz="2400">
              <a:latin typeface="Times New Roman" pitchFamily="18" charset="0"/>
              <a:cs typeface="Times New Roman" pitchFamily="18" charset="0"/>
            </a:endParaRPr>
          </a:p>
        </p:txBody>
      </p:sp>
      <p:sp>
        <p:nvSpPr>
          <p:cNvPr id="2" name="Rectangle 1"/>
          <p:cNvSpPr>
            <a:spLocks noChangeArrowheads="1"/>
          </p:cNvSpPr>
          <p:nvPr/>
        </p:nvSpPr>
        <p:spPr bwMode="auto">
          <a:xfrm>
            <a:off x="4423020" y="3196842"/>
            <a:ext cx="4707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2400">
                <a:solidFill>
                  <a:srgbClr val="FF0000"/>
                </a:solidFill>
                <a:latin typeface="Times New Roman" pitchFamily="18" charset="0"/>
                <a:cs typeface="Times New Roman" pitchFamily="18" charset="0"/>
              </a:rPr>
              <a:t>-I suggest going by train.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216"/>
                                        </p:tgtEl>
                                        <p:attrNameLst>
                                          <p:attrName>style.visibility</p:attrName>
                                        </p:attrNameLst>
                                      </p:cBhvr>
                                      <p:to>
                                        <p:strVal val="visible"/>
                                      </p:to>
                                    </p:set>
                                    <p:animEffect transition="in" filter="circle(in)">
                                      <p:cBhvr>
                                        <p:cTn id="17" dur="2000"/>
                                        <p:tgtEl>
                                          <p:spTgt spid="82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10"/>
                                        </p:tgtEl>
                                        <p:attrNameLst>
                                          <p:attrName>style.visibility</p:attrName>
                                        </p:attrNameLst>
                                      </p:cBhvr>
                                      <p:to>
                                        <p:strVal val="visible"/>
                                      </p:to>
                                    </p:set>
                                    <p:animEffect transition="in" filter="wipe(down)">
                                      <p:cBhvr>
                                        <p:cTn id="22" dur="500"/>
                                        <p:tgtEl>
                                          <p:spTgt spid="82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211"/>
                                        </p:tgtEl>
                                        <p:attrNameLst>
                                          <p:attrName>style.visibility</p:attrName>
                                        </p:attrNameLst>
                                      </p:cBhvr>
                                      <p:to>
                                        <p:strVal val="visible"/>
                                      </p:to>
                                    </p:set>
                                    <p:animEffect transition="in" filter="circle(in)">
                                      <p:cBhvr>
                                        <p:cTn id="27" dur="2000"/>
                                        <p:tgtEl>
                                          <p:spTgt spid="82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212"/>
                                        </p:tgtEl>
                                        <p:attrNameLst>
                                          <p:attrName>style.visibility</p:attrName>
                                        </p:attrNameLst>
                                      </p:cBhvr>
                                      <p:to>
                                        <p:strVal val="visible"/>
                                      </p:to>
                                    </p:set>
                                    <p:animEffect transition="in" filter="circle(in)">
                                      <p:cBhvr>
                                        <p:cTn id="32" dur="2000"/>
                                        <p:tgtEl>
                                          <p:spTgt spid="82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214"/>
                                        </p:tgtEl>
                                        <p:attrNameLst>
                                          <p:attrName>style.visibility</p:attrName>
                                        </p:attrNameLst>
                                      </p:cBhvr>
                                      <p:to>
                                        <p:strVal val="visible"/>
                                      </p:to>
                                    </p:set>
                                    <p:animEffect transition="in" filter="circle(in)">
                                      <p:cBhvr>
                                        <p:cTn id="37" dur="2000"/>
                                        <p:tgtEl>
                                          <p:spTgt spid="82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213"/>
                                        </p:tgtEl>
                                        <p:attrNameLst>
                                          <p:attrName>style.visibility</p:attrName>
                                        </p:attrNameLst>
                                      </p:cBhvr>
                                      <p:to>
                                        <p:strVal val="visible"/>
                                      </p:to>
                                    </p:set>
                                    <p:animEffect transition="in" filter="circle(in)">
                                      <p:cBhvr>
                                        <p:cTn id="42" dur="2000"/>
                                        <p:tgtEl>
                                          <p:spTgt spid="82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215"/>
                                        </p:tgtEl>
                                        <p:attrNameLst>
                                          <p:attrName>style.visibility</p:attrName>
                                        </p:attrNameLst>
                                      </p:cBhvr>
                                      <p:to>
                                        <p:strVal val="visible"/>
                                      </p:to>
                                    </p:set>
                                    <p:animEffect transition="in" filter="circle(in)">
                                      <p:cBhvr>
                                        <p:cTn id="47" dur="2000"/>
                                        <p:tgtEl>
                                          <p:spTgt spid="82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217"/>
                                        </p:tgtEl>
                                        <p:attrNameLst>
                                          <p:attrName>style.visibility</p:attrName>
                                        </p:attrNameLst>
                                      </p:cBhvr>
                                      <p:to>
                                        <p:strVal val="visible"/>
                                      </p:to>
                                    </p:set>
                                    <p:animEffect transition="in" filter="circle(in)">
                                      <p:cBhvr>
                                        <p:cTn id="52" dur="2000"/>
                                        <p:tgtEl>
                                          <p:spTgt spid="82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8218"/>
                                        </p:tgtEl>
                                        <p:attrNameLst>
                                          <p:attrName>style.visibility</p:attrName>
                                        </p:attrNameLst>
                                      </p:cBhvr>
                                      <p:to>
                                        <p:strVal val="visible"/>
                                      </p:to>
                                    </p:set>
                                    <p:animEffect transition="in" filter="circle(in)">
                                      <p:cBhvr>
                                        <p:cTn id="57" dur="2000"/>
                                        <p:tgtEl>
                                          <p:spTgt spid="82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8219"/>
                                        </p:tgtEl>
                                        <p:attrNameLst>
                                          <p:attrName>style.visibility</p:attrName>
                                        </p:attrNameLst>
                                      </p:cBhvr>
                                      <p:to>
                                        <p:strVal val="visible"/>
                                      </p:to>
                                    </p:set>
                                    <p:animEffect transition="in" filter="circle(in)">
                                      <p:cBhvr>
                                        <p:cTn id="62" dur="2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210" grpId="0"/>
      <p:bldP spid="8211" grpId="0"/>
      <p:bldP spid="8212" grpId="0"/>
      <p:bldP spid="8213" grpId="0"/>
      <p:bldP spid="8214" grpId="0"/>
      <p:bldP spid="8215" grpId="0"/>
      <p:bldP spid="8216" grpId="0"/>
      <p:bldP spid="8217" grpId="0"/>
      <p:bldP spid="8218" grpId="0"/>
      <p:bldP spid="821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6364388"/>
              </p:ext>
            </p:extLst>
          </p:nvPr>
        </p:nvGraphicFramePr>
        <p:xfrm>
          <a:off x="304800" y="2743201"/>
          <a:ext cx="11582400" cy="413067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64017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Asking for recommendations</a:t>
                      </a:r>
                    </a:p>
                  </a:txBody>
                  <a:tcPr marT="45727" marB="45727"/>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Making recommendations</a:t>
                      </a:r>
                    </a:p>
                    <a:p>
                      <a:pPr algn="ctr"/>
                      <a:endParaRPr lang="en-US" sz="1800" b="1" dirty="0">
                        <a:solidFill>
                          <a:srgbClr val="FF0000"/>
                        </a:solidFill>
                      </a:endParaRPr>
                    </a:p>
                  </a:txBody>
                  <a:tcPr marT="45727" marB="45727"/>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Responding to recommendations</a:t>
                      </a:r>
                    </a:p>
                  </a:txBody>
                  <a:tcPr marT="45727" marB="45727"/>
                </a:tc>
                <a:extLst>
                  <a:ext uri="{0D108BD9-81ED-4DB2-BD59-A6C34878D82A}">
                    <a16:rowId xmlns:a16="http://schemas.microsoft.com/office/drawing/2014/main" val="10000"/>
                  </a:ext>
                </a:extLst>
              </a:tr>
              <a:tr h="655421">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Recommending things</a:t>
                      </a:r>
                      <a:endParaRPr lang="en-US" sz="1800" b="1" dirty="0">
                        <a:solidFill>
                          <a:srgbClr val="FF0000"/>
                        </a:solidFill>
                      </a:endParaRPr>
                    </a:p>
                  </a:txBody>
                  <a:tcPr marT="45727" marB="4572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Not recommending things</a:t>
                      </a:r>
                      <a:endParaRPr lang="en-US" sz="1800" b="1" dirty="0">
                        <a:solidFill>
                          <a:srgbClr val="FF0000"/>
                        </a:solidFill>
                      </a:endParaRPr>
                    </a:p>
                  </a:txBody>
                  <a:tcPr marT="45727" marB="45727"/>
                </a:tc>
                <a:tc vMerge="1">
                  <a:txBody>
                    <a:bodyPr/>
                    <a:lstStyle/>
                    <a:p>
                      <a:endParaRPr lang="en-US" dirty="0"/>
                    </a:p>
                  </a:txBody>
                  <a:tcPr/>
                </a:tc>
                <a:extLst>
                  <a:ext uri="{0D108BD9-81ED-4DB2-BD59-A6C34878D82A}">
                    <a16:rowId xmlns:a16="http://schemas.microsoft.com/office/drawing/2014/main" val="10001"/>
                  </a:ext>
                </a:extLst>
              </a:tr>
              <a:tr h="2835076">
                <a:tc>
                  <a: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txBody>
                  <a:tcPr marT="45727" marB="45727"/>
                </a:tc>
                <a:tc>
                  <a:txBody>
                    <a:bodyPr/>
                    <a:lstStyle/>
                    <a:p>
                      <a:endParaRPr lang="en-US" sz="1800" dirty="0"/>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txBody>
                  <a:tcPr marT="45727" marB="45727"/>
                </a:tc>
                <a:tc>
                  <a:txBody>
                    <a:bodyPr/>
                    <a:lstStyle/>
                    <a:p>
                      <a:endParaRPr lang="en-US" sz="1800" dirty="0"/>
                    </a:p>
                  </a:txBody>
                  <a:tcPr marT="45727" marB="45727"/>
                </a:tc>
                <a:extLst>
                  <a:ext uri="{0D108BD9-81ED-4DB2-BD59-A6C34878D82A}">
                    <a16:rowId xmlns:a16="http://schemas.microsoft.com/office/drawing/2014/main" val="10002"/>
                  </a:ext>
                </a:extLst>
              </a:tr>
            </a:tbl>
          </a:graphicData>
        </a:graphic>
      </p:graphicFrame>
      <p:sp>
        <p:nvSpPr>
          <p:cNvPr id="4" name="Rectangle 3"/>
          <p:cNvSpPr>
            <a:spLocks noChangeArrowheads="1"/>
          </p:cNvSpPr>
          <p:nvPr/>
        </p:nvSpPr>
        <p:spPr bwMode="auto">
          <a:xfrm>
            <a:off x="8155091" y="1193801"/>
            <a:ext cx="3794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vi-VN" sz="2400">
                <a:latin typeface="Times New Roman" pitchFamily="18" charset="0"/>
                <a:cs typeface="Times New Roman" pitchFamily="18" charset="0"/>
              </a:rPr>
              <a:t>8</a:t>
            </a:r>
            <a:r>
              <a:rPr lang="en-US" sz="2400">
                <a:latin typeface="Times New Roman" pitchFamily="18" charset="0"/>
                <a:cs typeface="Times New Roman" pitchFamily="18" charset="0"/>
              </a:rPr>
              <a:t> What about places </a:t>
            </a:r>
          </a:p>
          <a:p>
            <a:pPr eaLnBrk="1" hangingPunct="1"/>
            <a:r>
              <a:rPr lang="en-US" sz="2400">
                <a:latin typeface="Times New Roman" pitchFamily="18" charset="0"/>
                <a:cs typeface="Times New Roman" pitchFamily="18" charset="0"/>
              </a:rPr>
              <a:t>outside Hue City?</a:t>
            </a:r>
          </a:p>
        </p:txBody>
      </p:sp>
      <p:sp>
        <p:nvSpPr>
          <p:cNvPr id="5" name="Rectangle 4"/>
          <p:cNvSpPr>
            <a:spLocks noChangeArrowheads="1"/>
          </p:cNvSpPr>
          <p:nvPr/>
        </p:nvSpPr>
        <p:spPr bwMode="auto">
          <a:xfrm>
            <a:off x="8185505" y="1864510"/>
            <a:ext cx="33425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vi-VN" sz="2400">
                <a:latin typeface="Times New Roman" pitchFamily="18" charset="0"/>
                <a:cs typeface="Times New Roman" pitchFamily="18" charset="0"/>
              </a:rPr>
              <a:t>9.</a:t>
            </a:r>
            <a:r>
              <a:rPr lang="en-US" sz="2400">
                <a:latin typeface="Times New Roman" pitchFamily="18" charset="0"/>
                <a:cs typeface="Times New Roman" pitchFamily="18" charset="0"/>
              </a:rPr>
              <a:t> Have you got any </a:t>
            </a:r>
          </a:p>
          <a:p>
            <a:pPr eaLnBrk="1" hangingPunct="1"/>
            <a:r>
              <a:rPr lang="en-US" sz="2400">
                <a:latin typeface="Times New Roman" pitchFamily="18" charset="0"/>
                <a:cs typeface="Times New Roman" pitchFamily="18" charset="0"/>
              </a:rPr>
              <a:t>other tips?</a:t>
            </a:r>
          </a:p>
        </p:txBody>
      </p:sp>
      <p:sp>
        <p:nvSpPr>
          <p:cNvPr id="6" name="Rectangle 5"/>
          <p:cNvSpPr>
            <a:spLocks noChangeArrowheads="1"/>
          </p:cNvSpPr>
          <p:nvPr/>
        </p:nvSpPr>
        <p:spPr bwMode="auto">
          <a:xfrm>
            <a:off x="762068" y="543414"/>
            <a:ext cx="4417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sz="2400">
                <a:latin typeface="Times New Roman" pitchFamily="18" charset="0"/>
                <a:cs typeface="Times New Roman" pitchFamily="18" charset="0"/>
              </a:rPr>
              <a:t>1.</a:t>
            </a:r>
            <a:r>
              <a:rPr lang="en-US" sz="2400">
                <a:latin typeface="Times New Roman" pitchFamily="18" charset="0"/>
                <a:cs typeface="Times New Roman" pitchFamily="18" charset="0"/>
              </a:rPr>
              <a:t>It's probably best </a:t>
            </a:r>
          </a:p>
          <a:p>
            <a:r>
              <a:rPr lang="en-US" sz="2400">
                <a:latin typeface="Times New Roman" pitchFamily="18" charset="0"/>
                <a:cs typeface="Times New Roman" pitchFamily="18" charset="0"/>
              </a:rPr>
              <a:t>to go by train.</a:t>
            </a:r>
          </a:p>
        </p:txBody>
      </p:sp>
      <p:sp>
        <p:nvSpPr>
          <p:cNvPr id="7" name="Rectangle 6"/>
          <p:cNvSpPr>
            <a:spLocks noChangeArrowheads="1"/>
          </p:cNvSpPr>
          <p:nvPr/>
        </p:nvSpPr>
        <p:spPr bwMode="auto">
          <a:xfrm>
            <a:off x="686091" y="1218040"/>
            <a:ext cx="34813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sz="2400">
                <a:latin typeface="Times New Roman" pitchFamily="18" charset="0"/>
                <a:cs typeface="Times New Roman" pitchFamily="18" charset="0"/>
              </a:rPr>
              <a:t>2.</a:t>
            </a:r>
            <a:r>
              <a:rPr lang="en-US" sz="2400">
                <a:latin typeface="Times New Roman" pitchFamily="18" charset="0"/>
                <a:cs typeface="Times New Roman" pitchFamily="18" charset="0"/>
              </a:rPr>
              <a:t>It's well worth </a:t>
            </a:r>
          </a:p>
          <a:p>
            <a:r>
              <a:rPr lang="en-US" sz="2400">
                <a:latin typeface="Times New Roman" pitchFamily="18" charset="0"/>
                <a:cs typeface="Times New Roman" pitchFamily="18" charset="0"/>
              </a:rPr>
              <a:t>seeing.</a:t>
            </a:r>
          </a:p>
        </p:txBody>
      </p:sp>
      <p:sp>
        <p:nvSpPr>
          <p:cNvPr id="8" name="Rectangle 7"/>
          <p:cNvSpPr>
            <a:spLocks noChangeArrowheads="1"/>
          </p:cNvSpPr>
          <p:nvPr/>
        </p:nvSpPr>
        <p:spPr bwMode="auto">
          <a:xfrm>
            <a:off x="8086827" y="528638"/>
            <a:ext cx="434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vi-VN" sz="2400">
                <a:latin typeface="Times New Roman" pitchFamily="18" charset="0"/>
                <a:cs typeface="Times New Roman" pitchFamily="18" charset="0"/>
              </a:rPr>
              <a:t>7.</a:t>
            </a:r>
            <a:r>
              <a:rPr lang="en-US" sz="2400">
                <a:latin typeface="Times New Roman" pitchFamily="18" charset="0"/>
                <a:cs typeface="Times New Roman" pitchFamily="18" charset="0"/>
              </a:rPr>
              <a:t> You really must go</a:t>
            </a:r>
          </a:p>
          <a:p>
            <a:pPr eaLnBrk="1" hangingPunct="1"/>
            <a:r>
              <a:rPr lang="en-US" sz="2400">
                <a:latin typeface="Times New Roman" pitchFamily="18" charset="0"/>
                <a:cs typeface="Times New Roman" pitchFamily="18" charset="0"/>
              </a:rPr>
              <a:t> to Agra.</a:t>
            </a:r>
          </a:p>
        </p:txBody>
      </p:sp>
      <p:sp>
        <p:nvSpPr>
          <p:cNvPr id="9" name="Rectangle 8"/>
          <p:cNvSpPr>
            <a:spLocks noChangeArrowheads="1"/>
          </p:cNvSpPr>
          <p:nvPr/>
        </p:nvSpPr>
        <p:spPr bwMode="auto">
          <a:xfrm>
            <a:off x="676521" y="1868508"/>
            <a:ext cx="37310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sz="2400">
                <a:latin typeface="Times New Roman" pitchFamily="18" charset="0"/>
                <a:cs typeface="Times New Roman" pitchFamily="18" charset="0"/>
              </a:rPr>
              <a:t>3.</a:t>
            </a:r>
            <a:r>
              <a:rPr lang="en-US" sz="2400">
                <a:latin typeface="Times New Roman" pitchFamily="18" charset="0"/>
                <a:cs typeface="Times New Roman" pitchFamily="18" charset="0"/>
              </a:rPr>
              <a:t> Don't drink the </a:t>
            </a:r>
          </a:p>
          <a:p>
            <a:r>
              <a:rPr lang="en-US" sz="2400">
                <a:latin typeface="Times New Roman" pitchFamily="18" charset="0"/>
                <a:cs typeface="Times New Roman" pitchFamily="18" charset="0"/>
              </a:rPr>
              <a:t>water.</a:t>
            </a:r>
          </a:p>
        </p:txBody>
      </p:sp>
      <p:sp>
        <p:nvSpPr>
          <p:cNvPr id="10" name="Rectangle 9"/>
          <p:cNvSpPr>
            <a:spLocks noChangeArrowheads="1"/>
          </p:cNvSpPr>
          <p:nvPr/>
        </p:nvSpPr>
        <p:spPr bwMode="auto">
          <a:xfrm>
            <a:off x="4495799" y="1012826"/>
            <a:ext cx="28194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400">
                <a:latin typeface="Times New Roman" pitchFamily="18" charset="0"/>
                <a:cs typeface="Times New Roman" pitchFamily="18" charset="0"/>
              </a:rPr>
              <a:t>5.</a:t>
            </a:r>
            <a:r>
              <a:rPr lang="en-US" sz="2400">
                <a:latin typeface="Times New Roman" pitchFamily="18" charset="0"/>
                <a:cs typeface="Times New Roman" pitchFamily="18" charset="0"/>
              </a:rPr>
              <a:t> I wouldn't eat </a:t>
            </a:r>
          </a:p>
          <a:p>
            <a:pPr algn="just"/>
            <a:r>
              <a:rPr lang="en-US" sz="2400">
                <a:latin typeface="Times New Roman" pitchFamily="18" charset="0"/>
                <a:cs typeface="Times New Roman" pitchFamily="18" charset="0"/>
              </a:rPr>
              <a:t>anything  that's sold </a:t>
            </a:r>
          </a:p>
          <a:p>
            <a:pPr algn="just"/>
            <a:r>
              <a:rPr lang="en-US" sz="2400">
                <a:latin typeface="Times New Roman" pitchFamily="18" charset="0"/>
                <a:cs typeface="Times New Roman" pitchFamily="18" charset="0"/>
              </a:rPr>
              <a:t>in the street.</a:t>
            </a:r>
          </a:p>
        </p:txBody>
      </p:sp>
      <p:sp>
        <p:nvSpPr>
          <p:cNvPr id="11" name="Rectangle 10"/>
          <p:cNvSpPr>
            <a:spLocks noChangeArrowheads="1"/>
          </p:cNvSpPr>
          <p:nvPr/>
        </p:nvSpPr>
        <p:spPr bwMode="auto">
          <a:xfrm>
            <a:off x="4515190" y="1925755"/>
            <a:ext cx="32539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vi-VN" sz="2400">
                <a:latin typeface="Times New Roman" pitchFamily="18" charset="0"/>
                <a:cs typeface="Times New Roman" pitchFamily="18" charset="0"/>
              </a:rPr>
              <a:t>6.</a:t>
            </a:r>
            <a:r>
              <a:rPr lang="en-US" sz="2400">
                <a:latin typeface="Times New Roman" pitchFamily="18" charset="0"/>
                <a:cs typeface="Times New Roman" pitchFamily="18" charset="0"/>
              </a:rPr>
              <a:t> It isn't really </a:t>
            </a:r>
          </a:p>
          <a:p>
            <a:pPr eaLnBrk="1" hangingPunct="1"/>
            <a:r>
              <a:rPr lang="en-US" sz="2400">
                <a:latin typeface="Times New Roman" pitchFamily="18" charset="0"/>
                <a:cs typeface="Times New Roman" pitchFamily="18" charset="0"/>
              </a:rPr>
              <a:t>worth seeing.</a:t>
            </a:r>
          </a:p>
        </p:txBody>
      </p:sp>
      <p:sp>
        <p:nvSpPr>
          <p:cNvPr id="7203" name="TextBox 11"/>
          <p:cNvSpPr txBox="1">
            <a:spLocks noChangeArrowheads="1"/>
          </p:cNvSpPr>
          <p:nvPr/>
        </p:nvSpPr>
        <p:spPr bwMode="auto">
          <a:xfrm>
            <a:off x="1828800" y="57151"/>
            <a:ext cx="7367588" cy="4667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2a. Write the responses below into the correct columns</a:t>
            </a:r>
            <a:r>
              <a:rPr lang="en-US" sz="2400">
                <a:latin typeface="Times New Roman" pitchFamily="18" charset="0"/>
                <a:cs typeface="Times New Roman" pitchFamily="18" charset="0"/>
              </a:rPr>
              <a:t>.</a:t>
            </a:r>
          </a:p>
        </p:txBody>
      </p:sp>
      <p:sp>
        <p:nvSpPr>
          <p:cNvPr id="13" name="Rectangle 12"/>
          <p:cNvSpPr>
            <a:spLocks noChangeArrowheads="1"/>
          </p:cNvSpPr>
          <p:nvPr/>
        </p:nvSpPr>
        <p:spPr bwMode="auto">
          <a:xfrm>
            <a:off x="4495801" y="477838"/>
            <a:ext cx="28955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sz="2400">
                <a:latin typeface="Times New Roman" pitchFamily="18" charset="0"/>
                <a:cs typeface="Times New Roman" pitchFamily="18" charset="0"/>
              </a:rPr>
              <a:t>4.</a:t>
            </a:r>
            <a:r>
              <a:rPr lang="en-US" sz="2400">
                <a:latin typeface="Times New Roman" pitchFamily="18" charset="0"/>
                <a:cs typeface="Times New Roman" pitchFamily="18" charset="0"/>
              </a:rPr>
              <a:t>Thanks, that's </a:t>
            </a:r>
          </a:p>
          <a:p>
            <a:r>
              <a:rPr lang="en-US" sz="2400">
                <a:latin typeface="Times New Roman" pitchFamily="18" charset="0"/>
                <a:cs typeface="Times New Roman" pitchFamily="18" charset="0"/>
              </a:rPr>
              <a:t>really useful.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08333E-7 -4.81481E-6 L 0.22513 0.5375 " pathEditMode="relative" rAng="0" ptsTypes="AA">
                                      <p:cBhvr>
                                        <p:cTn id="6" dur="2000" fill="hold"/>
                                        <p:tgtEl>
                                          <p:spTgt spid="6"/>
                                        </p:tgtEl>
                                        <p:attrNameLst>
                                          <p:attrName>ppt_x</p:attrName>
                                          <p:attrName>ppt_y</p:attrName>
                                        </p:attrNameLst>
                                      </p:cBhvr>
                                      <p:rCtr x="11250" y="26875"/>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1.66667E-6 -4.44444E-6 L 0.22578 0.58426 " pathEditMode="relative" rAng="0" ptsTypes="AA">
                                      <p:cBhvr>
                                        <p:cTn id="10" dur="2000" fill="hold"/>
                                        <p:tgtEl>
                                          <p:spTgt spid="7"/>
                                        </p:tgtEl>
                                        <p:attrNameLst>
                                          <p:attrName>ppt_x</p:attrName>
                                          <p:attrName>ppt_y</p:attrName>
                                        </p:attrNameLst>
                                      </p:cBhvr>
                                      <p:rCtr x="11289" y="29213"/>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3.54167E-6 -3.7037E-7 L 0.45482 0.32269 " pathEditMode="relative" rAng="0" ptsTypes="AA">
                                      <p:cBhvr>
                                        <p:cTn id="14" dur="2000" fill="hold"/>
                                        <p:tgtEl>
                                          <p:spTgt spid="9"/>
                                        </p:tgtEl>
                                        <p:attrNameLst>
                                          <p:attrName>ppt_x</p:attrName>
                                          <p:attrName>ppt_y</p:attrName>
                                        </p:attrNameLst>
                                      </p:cBhvr>
                                      <p:rCtr x="22734" y="16134"/>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5.55112E-17 -2.59259E-6 L 0.4 0.60324 " pathEditMode="relative" rAng="0" ptsTypes="AA">
                                      <p:cBhvr>
                                        <p:cTn id="18" dur="2000" fill="hold"/>
                                        <p:tgtEl>
                                          <p:spTgt spid="13"/>
                                        </p:tgtEl>
                                        <p:attrNameLst>
                                          <p:attrName>ppt_x</p:attrName>
                                          <p:attrName>ppt_y</p:attrName>
                                        </p:attrNameLst>
                                      </p:cBhvr>
                                      <p:rCtr x="20000" y="30162"/>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0" nodeType="clickEffect">
                                  <p:stCondLst>
                                    <p:cond delay="0"/>
                                  </p:stCondLst>
                                  <p:childTnLst>
                                    <p:animMotion origin="layout" path="M 5E-6 4.81481E-6 L 0.14258 0.57592 " pathEditMode="relative" rAng="0" ptsTypes="AA">
                                      <p:cBhvr>
                                        <p:cTn id="22" dur="2000" fill="hold"/>
                                        <p:tgtEl>
                                          <p:spTgt spid="10"/>
                                        </p:tgtEl>
                                        <p:attrNameLst>
                                          <p:attrName>ppt_x</p:attrName>
                                          <p:attrName>ppt_y</p:attrName>
                                        </p:attrNameLst>
                                      </p:cBhvr>
                                      <p:rCtr x="7122" y="2879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0" nodeType="clickEffect">
                                  <p:stCondLst>
                                    <p:cond delay="0"/>
                                  </p:stCondLst>
                                  <p:childTnLst>
                                    <p:animMotion origin="layout" path="M 3.95833E-6 4.81481E-6 L 0.1595 0.60231 " pathEditMode="relative" rAng="0" ptsTypes="AA">
                                      <p:cBhvr>
                                        <p:cTn id="26" dur="2000" fill="hold"/>
                                        <p:tgtEl>
                                          <p:spTgt spid="11"/>
                                        </p:tgtEl>
                                        <p:attrNameLst>
                                          <p:attrName>ppt_x</p:attrName>
                                          <p:attrName>ppt_y</p:attrName>
                                        </p:attrNameLst>
                                      </p:cBhvr>
                                      <p:rCtr x="7969" y="30116"/>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0" nodeType="clickEffect">
                                  <p:stCondLst>
                                    <p:cond delay="0"/>
                                  </p:stCondLst>
                                  <p:childTnLst>
                                    <p:animMotion origin="layout" path="M 3.75E-6 0 L -0.40782 0.79282 " pathEditMode="relative" rAng="0" ptsTypes="AA">
                                      <p:cBhvr>
                                        <p:cTn id="30" dur="2000" fill="hold"/>
                                        <p:tgtEl>
                                          <p:spTgt spid="8"/>
                                        </p:tgtEl>
                                        <p:attrNameLst>
                                          <p:attrName>ppt_x</p:attrName>
                                          <p:attrName>ppt_y</p:attrName>
                                        </p:attrNameLst>
                                      </p:cBhvr>
                                      <p:rCtr x="-20391" y="3963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grpId="0" nodeType="clickEffect">
                                  <p:stCondLst>
                                    <p:cond delay="0"/>
                                  </p:stCondLst>
                                  <p:childTnLst>
                                    <p:animMotion origin="layout" path="M 8.33333E-7 -7.40741E-7 L -0.66706 0.44722 " pathEditMode="relative" rAng="0" ptsTypes="AA">
                                      <p:cBhvr>
                                        <p:cTn id="34" dur="2000" fill="hold"/>
                                        <p:tgtEl>
                                          <p:spTgt spid="4"/>
                                        </p:tgtEl>
                                        <p:attrNameLst>
                                          <p:attrName>ppt_x</p:attrName>
                                          <p:attrName>ppt_y</p:attrName>
                                        </p:attrNameLst>
                                      </p:cBhvr>
                                      <p:rCtr x="-33359" y="22361"/>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grpId="0" nodeType="clickEffect">
                                  <p:stCondLst>
                                    <p:cond delay="0"/>
                                  </p:stCondLst>
                                  <p:childTnLst>
                                    <p:animMotion origin="layout" path="M 0.003 -0.03588 L -0.66406 0.54537 " pathEditMode="relative" rAng="0" ptsTypes="AA">
                                      <p:cBhvr>
                                        <p:cTn id="38" dur="2000" fill="hold"/>
                                        <p:tgtEl>
                                          <p:spTgt spid="5"/>
                                        </p:tgtEl>
                                        <p:attrNameLst>
                                          <p:attrName>ppt_x</p:attrName>
                                          <p:attrName>ppt_y</p:attrName>
                                        </p:attrNameLst>
                                      </p:cBhvr>
                                      <p:rCtr x="-33359" y="2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1092&quot;&gt;&lt;property id=&quot;20148&quot; value=&quot;5&quot;/&gt;&lt;property id=&quot;20300&quot; value=&quot;Slide 1&quot;/&gt;&lt;property id=&quot;20307&quot; value=&quot;405&quot;/&gt;&lt;/object&gt;&lt;object type=&quot;3&quot; unique_id=&quot;11095&quot;&gt;&lt;property id=&quot;20148&quot; value=&quot;5&quot;/&gt;&lt;property id=&quot;20300&quot; value=&quot;Slide 9&quot;/&gt;&lt;property id=&quot;20307&quot; value=&quot;406&quot;/&gt;&lt;/object&gt;&lt;object type=&quot;3&quot; unique_id=&quot;11096&quot;&gt;&lt;property id=&quot;20148&quot; value=&quot;5&quot;/&gt;&lt;property id=&quot;20300&quot; value=&quot;Slide 10&quot;/&gt;&lt;property id=&quot;20307&quot; value=&quot;411&quot;/&gt;&lt;/object&gt;&lt;object type=&quot;3&quot; unique_id=&quot;11097&quot;&gt;&lt;property id=&quot;20148&quot; value=&quot;5&quot;/&gt;&lt;property id=&quot;20300&quot; value=&quot;Slide 11 - &amp;quot;*New words:&amp;quot;&quot;/&gt;&lt;property id=&quot;20307&quot; value=&quot;408&quot;/&gt;&lt;/object&gt;&lt;object type=&quot;3&quot; unique_id=&quot;11098&quot;&gt;&lt;property id=&quot;20148&quot; value=&quot;5&quot;/&gt;&lt;property id=&quot;20300&quot; value=&quot;Slide 12&quot;/&gt;&lt;property id=&quot;20307&quot; value=&quot;362&quot;/&gt;&lt;/object&gt;&lt;object type=&quot;3&quot; unique_id=&quot;11099&quot;&gt;&lt;property id=&quot;20148&quot; value=&quot;5&quot;/&gt;&lt;property id=&quot;20300&quot; value=&quot;Slide 13&quot;/&gt;&lt;property id=&quot;20307&quot; value=&quot;363&quot;/&gt;&lt;/object&gt;&lt;object type=&quot;3&quot; unique_id=&quot;11100&quot;&gt;&lt;property id=&quot;20148&quot; value=&quot;5&quot;/&gt;&lt;property id=&quot;20300&quot; value=&quot;Slide 14&quot;/&gt;&lt;property id=&quot;20307&quot; value=&quot;409&quot;/&gt;&lt;/object&gt;&lt;object type=&quot;3&quot; unique_id=&quot;11101&quot;&gt;&lt;property id=&quot;20148&quot; value=&quot;5&quot;/&gt;&lt;property id=&quot;20300&quot; value=&quot;Slide 15&quot;/&gt;&lt;property id=&quot;20307&quot; value=&quot;364&quot;/&gt;&lt;/object&gt;&lt;object type=&quot;3&quot; unique_id=&quot;11102&quot;&gt;&lt;property id=&quot;20148&quot; value=&quot;5&quot;/&gt;&lt;property id=&quot;20300&quot; value=&quot;Slide 16&quot;/&gt;&lt;property id=&quot;20307&quot; value=&quot;410&quot;/&gt;&lt;/object&gt;&lt;object type=&quot;3&quot; unique_id=&quot;11103&quot;&gt;&lt;property id=&quot;20148&quot; value=&quot;5&quot;/&gt;&lt;property id=&quot;20300&quot; value=&quot;Slide 17&quot;/&gt;&lt;property id=&quot;20307&quot; value=&quot;366&quot;/&gt;&lt;/object&gt;&lt;object type=&quot;3&quot; unique_id=&quot;11104&quot;&gt;&lt;property id=&quot;20148&quot; value=&quot;5&quot;/&gt;&lt;property id=&quot;20300&quot; value=&quot;Slide 18&quot;/&gt;&lt;property id=&quot;20307&quot; value=&quot;367&quot;/&gt;&lt;/object&gt;&lt;object type=&quot;3&quot; unique_id=&quot;11105&quot;&gt;&lt;property id=&quot;20148&quot; value=&quot;5&quot;/&gt;&lt;property id=&quot;20300&quot; value=&quot;Slide 19&quot;/&gt;&lt;property id=&quot;20307&quot; value=&quot;381&quot;/&gt;&lt;/object&gt;&lt;object type=&quot;3&quot; unique_id=&quot;11106&quot;&gt;&lt;property id=&quot;20148&quot; value=&quot;5&quot;/&gt;&lt;property id=&quot;20300&quot; value=&quot;Slide 20&quot;/&gt;&lt;property id=&quot;20307&quot; value=&quot;372&quot;/&gt;&lt;/object&gt;&lt;object type=&quot;3&quot; unique_id=&quot;11107&quot;&gt;&lt;property id=&quot;20148&quot; value=&quot;5&quot;/&gt;&lt;property id=&quot;20300&quot; value=&quot;Slide 21&quot;/&gt;&lt;property id=&quot;20307&quot; value=&quot;416&quot;/&gt;&lt;/object&gt;&lt;object type=&quot;3&quot; unique_id=&quot;11287&quot;&gt;&lt;property id=&quot;20148&quot; value=&quot;5&quot;/&gt;&lt;property id=&quot;20300&quot; value=&quot;Slide 2 - &amp;quot;DO YOU KNOW???&amp;quot;&quot;/&gt;&lt;property id=&quot;20307&quot; value=&quot;423&quot;/&gt;&lt;/object&gt;&lt;object type=&quot;3&quot; unique_id=&quot;11288&quot;&gt;&lt;property id=&quot;20148&quot; value=&quot;5&quot;/&gt;&lt;property id=&quot;20300&quot; value=&quot;Slide 3&quot;/&gt;&lt;property id=&quot;20307&quot; value=&quot;417&quot;/&gt;&lt;/object&gt;&lt;object type=&quot;3&quot; unique_id=&quot;11289&quot;&gt;&lt;property id=&quot;20148&quot; value=&quot;5&quot;/&gt;&lt;property id=&quot;20300&quot; value=&quot;Slide 4 - &amp;quot;Quần thể danh thắng Tràng An Đây là di sản thế giới hỗn hợp đầu tiên của Việt Nam được UNESCO công nhận. Với diện t&quot;/&gt;&lt;property id=&quot;20307&quot; value=&quot;418&quot;/&gt;&lt;/object&gt;&lt;object type=&quot;3&quot; unique_id=&quot;11290&quot;&gt;&lt;property id=&quot;20148&quot; value=&quot;5&quot;/&gt;&lt;property id=&quot;20300&quot; value=&quot;Slide 5&quot;/&gt;&lt;property id=&quot;20307&quot; value=&quot;420&quot;/&gt;&lt;/object&gt;&lt;object type=&quot;3&quot; unique_id=&quot;11291&quot;&gt;&lt;property id=&quot;20148&quot; value=&quot;5&quot;/&gt;&lt;property id=&quot;20300&quot; value=&quot;Slide 6&quot;/&gt;&lt;property id=&quot;20307&quot; value=&quot;419&quot;/&gt;&lt;/object&gt;&lt;object type=&quot;3&quot; unique_id=&quot;11292&quot;&gt;&lt;property id=&quot;20148&quot; value=&quot;5&quot;/&gt;&lt;property id=&quot;20300&quot; value=&quot;Slide 7&quot;/&gt;&lt;property id=&quot;20307&quot; value=&quot;421&quot;/&gt;&lt;/object&gt;&lt;object type=&quot;3&quot; unique_id=&quot;11293&quot;&gt;&lt;property id=&quot;20148&quot; value=&quot;5&quot;/&gt;&lt;property id=&quot;20300&quot; value=&quot;Slide 8&quot;/&gt;&lt;property id=&quot;20307&quot; value=&quot;422&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5796</TotalTime>
  <Words>2007</Words>
  <Application>Microsoft Office PowerPoint</Application>
  <PresentationFormat>Widescreen</PresentationFormat>
  <Paragraphs>205</Paragraphs>
  <Slides>19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Trang An Landscape Complex This is Vietnam's first mixed-world heritage site recognized by UNESCO. With an area of 6,172 ha located in the area between Hoa Lu district and Gia Vien, Nho Quan districts, Tam Diep town and Ninh Binh city, Trang An scenic complex includes adjacent areas of di Hoa Lu ancient capital, Trang An cave complex, Tam Coc-Bich Dong scenic area and Hoa Lu special-use primeval forest.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Administrator</cp:lastModifiedBy>
  <cp:revision>260</cp:revision>
  <dcterms:created xsi:type="dcterms:W3CDTF">2014-02-28T07:53:54Z</dcterms:created>
  <dcterms:modified xsi:type="dcterms:W3CDTF">2022-11-21T09:31:45Z</dcterms:modified>
</cp:coreProperties>
</file>