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sldIdLst>
    <p:sldId id="414" r:id="rId2"/>
    <p:sldId id="407" r:id="rId3"/>
    <p:sldId id="415" r:id="rId4"/>
    <p:sldId id="416" r:id="rId5"/>
    <p:sldId id="408" r:id="rId6"/>
    <p:sldId id="410" r:id="rId7"/>
    <p:sldId id="412" r:id="rId8"/>
    <p:sldId id="411" r:id="rId9"/>
    <p:sldId id="371" r:id="rId10"/>
    <p:sldId id="409" r:id="rId11"/>
    <p:sldId id="413"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a:srgbClr val="0000FF"/>
    <a:srgbClr val="3366FF"/>
    <a:srgbClr val="FF0000"/>
    <a:srgbClr val="FFFF99"/>
    <a:srgbClr val="CC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1" autoAdjust="0"/>
    <p:restoredTop sz="94498" autoAdjust="0"/>
  </p:normalViewPr>
  <p:slideViewPr>
    <p:cSldViewPr>
      <p:cViewPr>
        <p:scale>
          <a:sx n="74" d="100"/>
          <a:sy n="74" d="100"/>
        </p:scale>
        <p:origin x="-10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AB263A8-9A93-45FA-A129-35303BE7D507}" type="slidenum">
              <a:rPr lang="en-US"/>
              <a:pPr>
                <a:defRPr/>
              </a:pPr>
              <a:t>‹#›</a:t>
            </a:fld>
            <a:endParaRPr lang="en-US"/>
          </a:p>
        </p:txBody>
      </p:sp>
    </p:spTree>
    <p:extLst>
      <p:ext uri="{BB962C8B-B14F-4D97-AF65-F5344CB8AC3E}">
        <p14:creationId xmlns:p14="http://schemas.microsoft.com/office/powerpoint/2010/main" val="2391143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B8351-93BE-42CA-8FD6-9227E26BFB74}" type="slidenum">
              <a:rPr lang="en-US"/>
              <a:pPr>
                <a:defRPr/>
              </a:pPr>
              <a:t>‹#›</a:t>
            </a:fld>
            <a:endParaRPr lang="en-US"/>
          </a:p>
        </p:txBody>
      </p:sp>
    </p:spTree>
    <p:extLst>
      <p:ext uri="{BB962C8B-B14F-4D97-AF65-F5344CB8AC3E}">
        <p14:creationId xmlns:p14="http://schemas.microsoft.com/office/powerpoint/2010/main" val="40742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F856A-5C65-4A31-B2BB-023C7C03FD9D}" type="slidenum">
              <a:rPr lang="en-US"/>
              <a:pPr>
                <a:defRPr/>
              </a:pPr>
              <a:t>‹#›</a:t>
            </a:fld>
            <a:endParaRPr lang="en-US"/>
          </a:p>
        </p:txBody>
      </p:sp>
    </p:spTree>
    <p:extLst>
      <p:ext uri="{BB962C8B-B14F-4D97-AF65-F5344CB8AC3E}">
        <p14:creationId xmlns:p14="http://schemas.microsoft.com/office/powerpoint/2010/main" val="268330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8E611-42C1-4E3B-937C-367307E9F2AE}" type="slidenum">
              <a:rPr lang="en-US"/>
              <a:pPr>
                <a:defRPr/>
              </a:pPr>
              <a:t>‹#›</a:t>
            </a:fld>
            <a:endParaRPr lang="en-US"/>
          </a:p>
        </p:txBody>
      </p:sp>
    </p:spTree>
    <p:extLst>
      <p:ext uri="{BB962C8B-B14F-4D97-AF65-F5344CB8AC3E}">
        <p14:creationId xmlns:p14="http://schemas.microsoft.com/office/powerpoint/2010/main" val="159528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21BE5-1D0E-46EA-A458-2EB9196B8210}" type="slidenum">
              <a:rPr lang="en-US"/>
              <a:pPr>
                <a:defRPr/>
              </a:pPr>
              <a:t>‹#›</a:t>
            </a:fld>
            <a:endParaRPr lang="en-US"/>
          </a:p>
        </p:txBody>
      </p:sp>
    </p:spTree>
    <p:extLst>
      <p:ext uri="{BB962C8B-B14F-4D97-AF65-F5344CB8AC3E}">
        <p14:creationId xmlns:p14="http://schemas.microsoft.com/office/powerpoint/2010/main" val="71286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7F3C45-F447-4D0C-A9DD-C24809249EFB}" type="slidenum">
              <a:rPr lang="en-US"/>
              <a:pPr>
                <a:defRPr/>
              </a:pPr>
              <a:t>‹#›</a:t>
            </a:fld>
            <a:endParaRPr lang="en-US"/>
          </a:p>
        </p:txBody>
      </p:sp>
    </p:spTree>
    <p:extLst>
      <p:ext uri="{BB962C8B-B14F-4D97-AF65-F5344CB8AC3E}">
        <p14:creationId xmlns:p14="http://schemas.microsoft.com/office/powerpoint/2010/main" val="165931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11178-A397-4CB0-ACD2-253FBD17810D}" type="slidenum">
              <a:rPr lang="en-US"/>
              <a:pPr>
                <a:defRPr/>
              </a:pPr>
              <a:t>‹#›</a:t>
            </a:fld>
            <a:endParaRPr lang="en-US"/>
          </a:p>
        </p:txBody>
      </p:sp>
    </p:spTree>
    <p:extLst>
      <p:ext uri="{BB962C8B-B14F-4D97-AF65-F5344CB8AC3E}">
        <p14:creationId xmlns:p14="http://schemas.microsoft.com/office/powerpoint/2010/main" val="49396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3DE12-E462-4C29-ADDA-2ECAB446C5AE}" type="slidenum">
              <a:rPr lang="en-US"/>
              <a:pPr>
                <a:defRPr/>
              </a:pPr>
              <a:t>‹#›</a:t>
            </a:fld>
            <a:endParaRPr lang="en-US"/>
          </a:p>
        </p:txBody>
      </p:sp>
    </p:spTree>
    <p:extLst>
      <p:ext uri="{BB962C8B-B14F-4D97-AF65-F5344CB8AC3E}">
        <p14:creationId xmlns:p14="http://schemas.microsoft.com/office/powerpoint/2010/main" val="4129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D240B9-9065-4459-A42D-3802830F9BC8}" type="slidenum">
              <a:rPr lang="en-US"/>
              <a:pPr>
                <a:defRPr/>
              </a:pPr>
              <a:t>‹#›</a:t>
            </a:fld>
            <a:endParaRPr lang="en-US"/>
          </a:p>
        </p:txBody>
      </p:sp>
    </p:spTree>
    <p:extLst>
      <p:ext uri="{BB962C8B-B14F-4D97-AF65-F5344CB8AC3E}">
        <p14:creationId xmlns:p14="http://schemas.microsoft.com/office/powerpoint/2010/main" val="181754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35062B-B2A1-4116-AA32-AAED956B2F16}" type="slidenum">
              <a:rPr lang="en-US"/>
              <a:pPr>
                <a:defRPr/>
              </a:pPr>
              <a:t>‹#›</a:t>
            </a:fld>
            <a:endParaRPr lang="en-US"/>
          </a:p>
        </p:txBody>
      </p:sp>
    </p:spTree>
    <p:extLst>
      <p:ext uri="{BB962C8B-B14F-4D97-AF65-F5344CB8AC3E}">
        <p14:creationId xmlns:p14="http://schemas.microsoft.com/office/powerpoint/2010/main" val="347340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8EC742-A158-44B9-AD70-FC152E3C0F16}" type="slidenum">
              <a:rPr lang="en-US"/>
              <a:pPr>
                <a:defRPr/>
              </a:pPr>
              <a:t>‹#›</a:t>
            </a:fld>
            <a:endParaRPr lang="en-US"/>
          </a:p>
        </p:txBody>
      </p:sp>
    </p:spTree>
    <p:extLst>
      <p:ext uri="{BB962C8B-B14F-4D97-AF65-F5344CB8AC3E}">
        <p14:creationId xmlns:p14="http://schemas.microsoft.com/office/powerpoint/2010/main" val="131007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5AC36B-CD64-43D2-BF08-1B0937995A6C}" type="slidenum">
              <a:rPr lang="en-US"/>
              <a:pPr>
                <a:defRPr/>
              </a:pPr>
              <a:t>‹#›</a:t>
            </a:fld>
            <a:endParaRPr lang="en-US"/>
          </a:p>
        </p:txBody>
      </p:sp>
    </p:spTree>
    <p:extLst>
      <p:ext uri="{BB962C8B-B14F-4D97-AF65-F5344CB8AC3E}">
        <p14:creationId xmlns:p14="http://schemas.microsoft.com/office/powerpoint/2010/main" val="407324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9B4ADF-9A1F-4596-83AB-953A2773AE17}" type="slidenum">
              <a:rPr lang="en-US"/>
              <a:pPr>
                <a:defRPr/>
              </a:pPr>
              <a:t>‹#›</a:t>
            </a:fld>
            <a:endParaRPr lang="en-US"/>
          </a:p>
        </p:txBody>
      </p:sp>
    </p:spTree>
    <p:extLst>
      <p:ext uri="{BB962C8B-B14F-4D97-AF65-F5344CB8AC3E}">
        <p14:creationId xmlns:p14="http://schemas.microsoft.com/office/powerpoint/2010/main" val="217415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Arial" charset="0"/>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C31BAF-A650-44CF-9896-3478671A6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ocal_government" TargetMode="External"/><Relationship Id="rId2" Type="http://schemas.openxmlformats.org/officeDocument/2006/relationships/hyperlink" Target="https://www.pulpmags.org/content/info/amazing-stories.html" TargetMode="External"/><Relationship Id="rId1" Type="http://schemas.openxmlformats.org/officeDocument/2006/relationships/slideLayout" Target="../slideLayouts/slideLayout7.xml"/><Relationship Id="rId4" Type="http://schemas.openxmlformats.org/officeDocument/2006/relationships/hyperlink" Target="https://en.wikipedia.org/wiki/Townshi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560388" y="107950"/>
            <a:ext cx="6934200" cy="528638"/>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chemeClr val="bg1"/>
                </a:solidFill>
                <a:latin typeface="Times New Roman" pitchFamily="18" charset="0"/>
                <a:cs typeface="Times New Roman" pitchFamily="18" charset="0"/>
              </a:rPr>
              <a:t>*Write the words with the correct pictures.</a:t>
            </a:r>
          </a:p>
        </p:txBody>
      </p:sp>
      <p:pic>
        <p:nvPicPr>
          <p:cNvPr id="2051" name="Picture 5" descr="Kết quả hình ảnh cho lim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044700"/>
            <a:ext cx="2667000" cy="175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9" descr="Kết quả hình ảnh cho t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57400"/>
            <a:ext cx="2667000" cy="175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11" descr="Kết quả hình ảnh cho for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4495800"/>
            <a:ext cx="2667000" cy="175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3" descr="Kết quả hình ảnh cho cave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088" y="2057400"/>
            <a:ext cx="2667000" cy="175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15" descr="Kết quả hình ảnh cho citad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95800"/>
            <a:ext cx="2667000" cy="1743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17" descr="Kết quả hình ảnh cho tuong phat tren nu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425" y="4495800"/>
            <a:ext cx="2628900" cy="1752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24"/>
          <p:cNvSpPr>
            <a:spLocks noChangeArrowheads="1"/>
          </p:cNvSpPr>
          <p:nvPr/>
        </p:nvSpPr>
        <p:spPr bwMode="auto">
          <a:xfrm>
            <a:off x="152400" y="792312"/>
            <a:ext cx="1431802"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limestone</a:t>
            </a:r>
          </a:p>
        </p:txBody>
      </p:sp>
      <p:sp>
        <p:nvSpPr>
          <p:cNvPr id="18" name="Rectangle 25"/>
          <p:cNvSpPr>
            <a:spLocks noChangeArrowheads="1"/>
          </p:cNvSpPr>
          <p:nvPr/>
        </p:nvSpPr>
        <p:spPr bwMode="auto">
          <a:xfrm>
            <a:off x="7494989" y="812949"/>
            <a:ext cx="869149"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tomb</a:t>
            </a:r>
          </a:p>
        </p:txBody>
      </p:sp>
      <p:sp>
        <p:nvSpPr>
          <p:cNvPr id="19" name="Rectangle 26"/>
          <p:cNvSpPr>
            <a:spLocks noChangeArrowheads="1"/>
          </p:cNvSpPr>
          <p:nvPr/>
        </p:nvSpPr>
        <p:spPr bwMode="auto">
          <a:xfrm>
            <a:off x="3467100" y="818592"/>
            <a:ext cx="1072731"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cavern</a:t>
            </a:r>
          </a:p>
        </p:txBody>
      </p:sp>
      <p:sp>
        <p:nvSpPr>
          <p:cNvPr id="20" name="Rectangle 27"/>
          <p:cNvSpPr>
            <a:spLocks noChangeArrowheads="1"/>
          </p:cNvSpPr>
          <p:nvPr/>
        </p:nvSpPr>
        <p:spPr bwMode="auto">
          <a:xfrm>
            <a:off x="4724400" y="786134"/>
            <a:ext cx="1055097"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citadel</a:t>
            </a:r>
          </a:p>
        </p:txBody>
      </p:sp>
      <p:sp>
        <p:nvSpPr>
          <p:cNvPr id="21" name="Rectangle 28"/>
          <p:cNvSpPr>
            <a:spLocks noChangeArrowheads="1"/>
          </p:cNvSpPr>
          <p:nvPr/>
        </p:nvSpPr>
        <p:spPr bwMode="auto">
          <a:xfrm>
            <a:off x="6161088" y="812949"/>
            <a:ext cx="1187376"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fortress</a:t>
            </a:r>
          </a:p>
        </p:txBody>
      </p:sp>
      <p:sp>
        <p:nvSpPr>
          <p:cNvPr id="22" name="Rectangle 29"/>
          <p:cNvSpPr>
            <a:spLocks noChangeArrowheads="1"/>
          </p:cNvSpPr>
          <p:nvPr/>
        </p:nvSpPr>
        <p:spPr bwMode="auto">
          <a:xfrm>
            <a:off x="1965264" y="812555"/>
            <a:ext cx="1410194" cy="461665"/>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1" hangingPunct="1">
              <a:spcBef>
                <a:spcPct val="50000"/>
              </a:spcBef>
            </a:pPr>
            <a:r>
              <a:rPr lang="en-US" sz="2400" b="1">
                <a:latin typeface="Times New Roman" pitchFamily="18" charset="0"/>
                <a:cs typeface="Times New Roman" pitchFamily="18" charset="0"/>
              </a:rPr>
              <a:t>sculpture</a:t>
            </a:r>
          </a:p>
        </p:txBody>
      </p:sp>
      <p:sp>
        <p:nvSpPr>
          <p:cNvPr id="3" name="Rectangle 2"/>
          <p:cNvSpPr/>
          <p:nvPr/>
        </p:nvSpPr>
        <p:spPr>
          <a:xfrm>
            <a:off x="381000" y="34163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p>
        </p:txBody>
      </p:sp>
      <p:sp>
        <p:nvSpPr>
          <p:cNvPr id="25" name="Rectangle 24"/>
          <p:cNvSpPr/>
          <p:nvPr/>
        </p:nvSpPr>
        <p:spPr>
          <a:xfrm>
            <a:off x="3276600" y="3459163"/>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2</a:t>
            </a:r>
          </a:p>
        </p:txBody>
      </p:sp>
      <p:sp>
        <p:nvSpPr>
          <p:cNvPr id="26" name="Rectangle 25"/>
          <p:cNvSpPr/>
          <p:nvPr/>
        </p:nvSpPr>
        <p:spPr>
          <a:xfrm>
            <a:off x="6161088" y="3436938"/>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p>
        </p:txBody>
      </p:sp>
      <p:sp>
        <p:nvSpPr>
          <p:cNvPr id="27" name="Rectangle 26"/>
          <p:cNvSpPr/>
          <p:nvPr/>
        </p:nvSpPr>
        <p:spPr>
          <a:xfrm>
            <a:off x="6194425" y="5857875"/>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p>
        </p:txBody>
      </p:sp>
      <p:sp>
        <p:nvSpPr>
          <p:cNvPr id="28" name="Rectangle 27"/>
          <p:cNvSpPr/>
          <p:nvPr/>
        </p:nvSpPr>
        <p:spPr>
          <a:xfrm>
            <a:off x="3276600" y="5857875"/>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p>
        </p:txBody>
      </p:sp>
      <p:sp>
        <p:nvSpPr>
          <p:cNvPr id="29" name="Rectangle 28"/>
          <p:cNvSpPr/>
          <p:nvPr/>
        </p:nvSpPr>
        <p:spPr>
          <a:xfrm>
            <a:off x="382588" y="5857875"/>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94444E-6 -6.22253E-7 L 0.01337 0.45061 " pathEditMode="relative" rAng="0" ptsTypes="AA">
                                      <p:cBhvr>
                                        <p:cTn id="6" dur="2000" fill="hold"/>
                                        <p:tgtEl>
                                          <p:spTgt spid="17"/>
                                        </p:tgtEl>
                                        <p:attrNameLst>
                                          <p:attrName>ppt_x</p:attrName>
                                          <p:attrName>ppt_y</p:attrName>
                                        </p:attrNameLst>
                                      </p:cBhvr>
                                      <p:rCtr x="660" y="2253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2.5E-6 2.2068E-6 L -0.39219 0.4476 " pathEditMode="relative" rAng="0" ptsTypes="AA">
                                      <p:cBhvr>
                                        <p:cTn id="10" dur="2000" fill="hold"/>
                                        <p:tgtEl>
                                          <p:spTgt spid="18"/>
                                        </p:tgtEl>
                                        <p:attrNameLst>
                                          <p:attrName>ppt_x</p:attrName>
                                          <p:attrName>ppt_y</p:attrName>
                                        </p:attrNameLst>
                                      </p:cBhvr>
                                      <p:rCtr x="-19618" y="2236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1.38889E-6 -6.22253E-7 L 0.38837 0.43951 " pathEditMode="relative" rAng="0" ptsTypes="AA">
                                      <p:cBhvr>
                                        <p:cTn id="14" dur="2000" fill="hold"/>
                                        <p:tgtEl>
                                          <p:spTgt spid="19"/>
                                        </p:tgtEl>
                                        <p:attrNameLst>
                                          <p:attrName>ppt_x</p:attrName>
                                          <p:attrName>ppt_y</p:attrName>
                                        </p:attrNameLst>
                                      </p:cBhvr>
                                      <p:rCtr x="19410" y="2197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2.77778E-7 2.2068E-6 L -0.39566 0.80291 " pathEditMode="relative" rAng="0" ptsTypes="AA">
                                      <p:cBhvr>
                                        <p:cTn id="18" dur="2000" fill="hold"/>
                                        <p:tgtEl>
                                          <p:spTgt spid="20"/>
                                        </p:tgtEl>
                                        <p:attrNameLst>
                                          <p:attrName>ppt_x</p:attrName>
                                          <p:attrName>ppt_y</p:attrName>
                                        </p:attrNameLst>
                                      </p:cBhvr>
                                      <p:rCtr x="-19792" y="40134"/>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1.94444E-6 2.2068E-6 L -0.20746 0.80291 " pathEditMode="relative" rAng="0" ptsTypes="AA">
                                      <p:cBhvr>
                                        <p:cTn id="22" dur="2000" fill="hold"/>
                                        <p:tgtEl>
                                          <p:spTgt spid="21"/>
                                        </p:tgtEl>
                                        <p:attrNameLst>
                                          <p:attrName>ppt_x</p:attrName>
                                          <p:attrName>ppt_y</p:attrName>
                                        </p:attrNameLst>
                                      </p:cBhvr>
                                      <p:rCtr x="-10382" y="4013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2.22222E-6 -6.22253E-7 L 0.55555 0.79482 " pathEditMode="relative" rAng="0" ptsTypes="AA">
                                      <p:cBhvr>
                                        <p:cTn id="26" dur="2000" fill="hold"/>
                                        <p:tgtEl>
                                          <p:spTgt spid="22"/>
                                        </p:tgtEl>
                                        <p:attrNameLst>
                                          <p:attrName>ppt_x</p:attrName>
                                          <p:attrName>ppt_y</p:attrName>
                                        </p:attrNameLst>
                                      </p:cBhvr>
                                      <p:rCtr x="27778" y="39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52388" y="76200"/>
            <a:ext cx="9126537" cy="1200150"/>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bg1"/>
                </a:solidFill>
                <a:latin typeface="Times New Roman" pitchFamily="18" charset="0"/>
                <a:cs typeface="Times New Roman" pitchFamily="18" charset="0"/>
              </a:rPr>
              <a:t>5. Read the mini-talks and underline the short words (for, </a:t>
            </a:r>
            <a:r>
              <a:rPr lang="en-US" sz="2400" b="1" i="1">
                <a:solidFill>
                  <a:schemeClr val="bg1"/>
                </a:solidFill>
                <a:latin typeface="Times New Roman" pitchFamily="18" charset="0"/>
                <a:cs typeface="Times New Roman" pitchFamily="18" charset="0"/>
              </a:rPr>
              <a:t>the, from, and, but, at, of, </a:t>
            </a:r>
            <a:r>
              <a:rPr lang="en-US" sz="2400" b="1">
                <a:solidFill>
                  <a:schemeClr val="bg1"/>
                </a:solidFill>
                <a:latin typeface="Times New Roman" pitchFamily="18" charset="0"/>
                <a:cs typeface="Times New Roman" pitchFamily="18" charset="0"/>
              </a:rPr>
              <a:t>to) you think use the strong form. Then listen and check.</a:t>
            </a:r>
          </a:p>
        </p:txBody>
      </p:sp>
      <p:sp>
        <p:nvSpPr>
          <p:cNvPr id="11267" name="Rectangle 3"/>
          <p:cNvSpPr>
            <a:spLocks noChangeArrowheads="1"/>
          </p:cNvSpPr>
          <p:nvPr/>
        </p:nvSpPr>
        <p:spPr bwMode="auto">
          <a:xfrm>
            <a:off x="76200" y="1570038"/>
            <a:ext cx="9067800" cy="45243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i="1">
                <a:solidFill>
                  <a:srgbClr val="3366FF"/>
                </a:solidFill>
                <a:latin typeface="Times New Roman" pitchFamily="18" charset="0"/>
                <a:cs typeface="Times New Roman" pitchFamily="18" charset="0"/>
              </a:rPr>
              <a:t>Example:</a:t>
            </a:r>
          </a:p>
          <a:p>
            <a:r>
              <a:rPr lang="en-US" sz="2400">
                <a:latin typeface="Times New Roman" pitchFamily="18" charset="0"/>
                <a:cs typeface="Times New Roman" pitchFamily="18" charset="0"/>
              </a:rPr>
              <a:t>    A: Who are you looking for?</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B: Peter is the person I'm looking for.</a:t>
            </a:r>
          </a:p>
          <a:p>
            <a:r>
              <a:rPr lang="en-US" sz="2400">
                <a:latin typeface="Times New Roman" pitchFamily="18" charset="0"/>
                <a:cs typeface="Times New Roman" pitchFamily="18" charset="0"/>
              </a:rPr>
              <a:t>1. A: Where are you from?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B: I'm from Ha Noi.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2. A: Can you come and check this paragraph for me?</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B: It's OK but you shouldn't use 'and' at the beginning of the paragraph.</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3. A: Did you ask her to join our group?</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B: I've asked her several times but she doesn't want to.</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4. A: Is this letter from Peter?</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B: No, the letter is to him, not from him.</a:t>
            </a:r>
          </a:p>
        </p:txBody>
      </p:sp>
      <p:sp>
        <p:nvSpPr>
          <p:cNvPr id="5" name="Line 4"/>
          <p:cNvSpPr>
            <a:spLocks noChangeShapeType="1"/>
          </p:cNvSpPr>
          <p:nvPr/>
        </p:nvSpPr>
        <p:spPr bwMode="auto">
          <a:xfrm>
            <a:off x="2667000" y="3048000"/>
            <a:ext cx="60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Line 5"/>
          <p:cNvSpPr>
            <a:spLocks noChangeShapeType="1"/>
          </p:cNvSpPr>
          <p:nvPr/>
        </p:nvSpPr>
        <p:spPr bwMode="auto">
          <a:xfrm>
            <a:off x="5748338" y="3819525"/>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 name="Line 6"/>
          <p:cNvSpPr>
            <a:spLocks noChangeShapeType="1"/>
          </p:cNvSpPr>
          <p:nvPr/>
        </p:nvSpPr>
        <p:spPr bwMode="auto">
          <a:xfrm>
            <a:off x="6781800" y="5257800"/>
            <a:ext cx="228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 name="Line 8"/>
          <p:cNvSpPr>
            <a:spLocks noChangeShapeType="1"/>
          </p:cNvSpPr>
          <p:nvPr/>
        </p:nvSpPr>
        <p:spPr bwMode="auto">
          <a:xfrm>
            <a:off x="2743200" y="6019800"/>
            <a:ext cx="228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 name="Line 9"/>
          <p:cNvSpPr>
            <a:spLocks noChangeShapeType="1"/>
          </p:cNvSpPr>
          <p:nvPr/>
        </p:nvSpPr>
        <p:spPr bwMode="auto">
          <a:xfrm>
            <a:off x="4170363" y="6034088"/>
            <a:ext cx="60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274" name="Line 5"/>
          <p:cNvSpPr>
            <a:spLocks noChangeShapeType="1"/>
          </p:cNvSpPr>
          <p:nvPr/>
        </p:nvSpPr>
        <p:spPr bwMode="auto">
          <a:xfrm>
            <a:off x="3505200" y="2286000"/>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275" name="Line 5"/>
          <p:cNvSpPr>
            <a:spLocks noChangeShapeType="1"/>
          </p:cNvSpPr>
          <p:nvPr/>
        </p:nvSpPr>
        <p:spPr bwMode="auto">
          <a:xfrm>
            <a:off x="4581525" y="2667000"/>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 name="32 Track 3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23846" y="1905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5285"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E13589-AF24-4FDD-9FD7-8362DE842760}" type="slidenum">
              <a:rPr lang="en-GB" smtClean="0">
                <a:cs typeface="Arial" charset="0"/>
              </a:rPr>
              <a:pPr/>
              <a:t>11</a:t>
            </a:fld>
            <a:endParaRPr lang="en-GB" smtClean="0">
              <a:cs typeface="Arial" charset="0"/>
            </a:endParaRPr>
          </a:p>
        </p:txBody>
      </p:sp>
      <p:pic>
        <p:nvPicPr>
          <p:cNvPr id="12291"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WordArt 7"/>
          <p:cNvSpPr>
            <a:spLocks noChangeArrowheads="1" noChangeShapeType="1" noTextEdit="1"/>
          </p:cNvSpPr>
          <p:nvPr/>
        </p:nvSpPr>
        <p:spPr bwMode="auto">
          <a:xfrm>
            <a:off x="2871788" y="657225"/>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rgbClr val="C00000"/>
                </a:solidFill>
                <a:latin typeface="Times New Roman"/>
                <a:cs typeface="Times New Roman"/>
              </a:rPr>
              <a:t>HOMEWORK  </a:t>
            </a:r>
          </a:p>
        </p:txBody>
      </p:sp>
      <p:grpSp>
        <p:nvGrpSpPr>
          <p:cNvPr id="12297" name="Group 9"/>
          <p:cNvGrpSpPr>
            <a:grpSpLocks/>
          </p:cNvGrpSpPr>
          <p:nvPr/>
        </p:nvGrpSpPr>
        <p:grpSpPr bwMode="auto">
          <a:xfrm>
            <a:off x="2754313" y="6184900"/>
            <a:ext cx="3733800" cy="304800"/>
            <a:chOff x="0" y="0"/>
            <a:chExt cx="5760" cy="240"/>
          </a:xfrm>
        </p:grpSpPr>
        <p:pic>
          <p:nvPicPr>
            <p:cNvPr id="12305"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1"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8" name="Group 12"/>
          <p:cNvGrpSpPr>
            <a:grpSpLocks/>
          </p:cNvGrpSpPr>
          <p:nvPr/>
        </p:nvGrpSpPr>
        <p:grpSpPr bwMode="auto">
          <a:xfrm rot="5400000">
            <a:off x="6588125" y="3162300"/>
            <a:ext cx="4419600" cy="381000"/>
            <a:chOff x="0" y="0"/>
            <a:chExt cx="5760" cy="240"/>
          </a:xfrm>
        </p:grpSpPr>
        <p:pic>
          <p:nvPicPr>
            <p:cNvPr id="12303"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4"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9" name="Group 15"/>
          <p:cNvGrpSpPr>
            <a:grpSpLocks/>
          </p:cNvGrpSpPr>
          <p:nvPr/>
        </p:nvGrpSpPr>
        <p:grpSpPr bwMode="auto">
          <a:xfrm rot="5400000">
            <a:off x="-1989137" y="3314700"/>
            <a:ext cx="4572000" cy="381000"/>
            <a:chOff x="0" y="0"/>
            <a:chExt cx="5760" cy="240"/>
          </a:xfrm>
        </p:grpSpPr>
        <p:pic>
          <p:nvPicPr>
            <p:cNvPr id="12301"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7"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4"/>
          <p:cNvSpPr txBox="1">
            <a:spLocks noChangeArrowheads="1"/>
          </p:cNvSpPr>
          <p:nvPr/>
        </p:nvSpPr>
        <p:spPr bwMode="auto">
          <a:xfrm>
            <a:off x="457200" y="2133600"/>
            <a:ext cx="739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a:latin typeface="Times New Roman" pitchFamily="18" charset="0"/>
                <a:cs typeface="Times New Roman" pitchFamily="18" charset="0"/>
              </a:rPr>
              <a:t>- Learn by heart new words.</a:t>
            </a:r>
          </a:p>
          <a:p>
            <a:pPr eaLnBrk="1" hangingPunct="1">
              <a:spcBef>
                <a:spcPct val="50000"/>
              </a:spcBef>
            </a:pPr>
            <a:r>
              <a:rPr lang="en-US" sz="4000" b="1">
                <a:latin typeface="Times New Roman" pitchFamily="18" charset="0"/>
                <a:cs typeface="Times New Roman" pitchFamily="18" charset="0"/>
              </a:rPr>
              <a:t>- Do all the exercises again</a:t>
            </a:r>
          </a:p>
          <a:p>
            <a:pPr eaLnBrk="1" hangingPunct="1">
              <a:spcBef>
                <a:spcPct val="50000"/>
              </a:spcBef>
            </a:pPr>
            <a:r>
              <a:rPr lang="en-US" sz="4000" b="1">
                <a:latin typeface="Times New Roman" pitchFamily="18" charset="0"/>
                <a:cs typeface="Times New Roman" pitchFamily="18" charset="0"/>
              </a:rPr>
              <a:t>- Prepare Unit 5 : A closer look 2</a:t>
            </a:r>
          </a:p>
          <a:p>
            <a:pPr eaLnBrk="1" hangingPunct="1">
              <a:spcBef>
                <a:spcPct val="50000"/>
              </a:spcBef>
            </a:pP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1E75AD-8A40-4F37-9B80-3DC95C9043EB}" type="slidenum">
              <a:rPr lang="en-US" smtClean="0">
                <a:cs typeface="Arial" charset="0"/>
              </a:rPr>
              <a:pPr/>
              <a:t>2</a:t>
            </a:fld>
            <a:endParaRPr lang="en-US" smtClean="0">
              <a:cs typeface="Arial" charset="0"/>
            </a:endParaRPr>
          </a:p>
        </p:txBody>
      </p:sp>
      <p:pic>
        <p:nvPicPr>
          <p:cNvPr id="3075"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0800"/>
            <a:ext cx="9144001"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WordArt 4"/>
          <p:cNvSpPr>
            <a:spLocks noChangeArrowheads="1" noChangeShapeType="1" noTextEdit="1"/>
          </p:cNvSpPr>
          <p:nvPr/>
        </p:nvSpPr>
        <p:spPr bwMode="auto">
          <a:xfrm rot="-125821">
            <a:off x="331788" y="131763"/>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sp3d>
          </a:bodyPr>
          <a:lstStyle/>
          <a:p>
            <a:pPr algn="ctr"/>
            <a:r>
              <a:rPr lang="en-US" sz="3600" b="1" kern="10">
                <a:ln w="9525">
                  <a:round/>
                  <a:headEnd/>
                  <a:tailEnd/>
                </a:ln>
                <a:solidFill>
                  <a:srgbClr val="FF0000"/>
                </a:solidFill>
                <a:latin typeface="Times New Roman"/>
                <a:cs typeface="Times New Roman"/>
              </a:rPr>
              <a:t>Welcome all of teachers and students</a:t>
            </a:r>
          </a:p>
        </p:txBody>
      </p:sp>
      <p:sp>
        <p:nvSpPr>
          <p:cNvPr id="6" name="Rectangle 5"/>
          <p:cNvSpPr/>
          <p:nvPr/>
        </p:nvSpPr>
        <p:spPr>
          <a:xfrm>
            <a:off x="228600" y="1843088"/>
            <a:ext cx="8763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UNIT 5: WONDERS OF VIET NAM</a:t>
            </a:r>
          </a:p>
          <a:p>
            <a:pPr algn="ctr" eaLnBrk="1" hangingPunct="1">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Lesson 2: A closer look 1</a:t>
            </a:r>
          </a:p>
        </p:txBody>
      </p:sp>
      <p:sp>
        <p:nvSpPr>
          <p:cNvPr id="7" name="WordArt 9"/>
          <p:cNvSpPr>
            <a:spLocks noChangeArrowheads="1" noChangeShapeType="1" noTextEdit="1"/>
          </p:cNvSpPr>
          <p:nvPr/>
        </p:nvSpPr>
        <p:spPr bwMode="auto">
          <a:xfrm>
            <a:off x="4495800" y="2286000"/>
            <a:ext cx="4419600" cy="3756025"/>
          </a:xfrm>
          <a:prstGeom prst="rect">
            <a:avLst/>
          </a:prstGeom>
        </p:spPr>
        <p:txBody>
          <a:bodyPr wrap="none" fromWordArt="1">
            <a:prstTxWarp prst="textArchDownPour">
              <a:avLst>
                <a:gd name="adj1" fmla="val 337148"/>
                <a:gd name="adj2" fmla="val 5206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Lesson plan for English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Image result for áº£nh phÃ¡o ÄÃ¢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5" y="3810000"/>
            <a:ext cx="44926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ChangeArrowheads="1"/>
          </p:cNvSpPr>
          <p:nvPr/>
        </p:nvSpPr>
        <p:spPr bwMode="auto">
          <a:xfrm>
            <a:off x="171450" y="771525"/>
            <a:ext cx="501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sz="2400">
                <a:latin typeface="Times New Roman" pitchFamily="18" charset="0"/>
                <a:cs typeface="Times New Roman" pitchFamily="18" charset="0"/>
              </a:rPr>
              <a:t>-f</a:t>
            </a:r>
            <a:r>
              <a:rPr lang="en-US" sz="2400" b="1" u="sng">
                <a:solidFill>
                  <a:srgbClr val="FF0000"/>
                </a:solidFill>
                <a:latin typeface="Times New Roman" pitchFamily="18" charset="0"/>
                <a:cs typeface="Times New Roman" pitchFamily="18" charset="0"/>
              </a:rPr>
              <a:t>o</a:t>
            </a:r>
            <a:r>
              <a:rPr lang="en-US" sz="2400">
                <a:latin typeface="Times New Roman" pitchFamily="18" charset="0"/>
                <a:cs typeface="Times New Roman" pitchFamily="18" charset="0"/>
              </a:rPr>
              <a:t>rtress (</a:t>
            </a:r>
            <a:r>
              <a:rPr lang="en-US" sz="2400">
                <a:latin typeface="Times New Roman" pitchFamily="18" charset="0"/>
                <a:cs typeface="Times New Roman" pitchFamily="18" charset="0"/>
              </a:rPr>
              <a:t>n</a:t>
            </a:r>
            <a:r>
              <a:rPr lang="en-US" sz="2400" smtClean="0">
                <a:latin typeface="Times New Roman" pitchFamily="18" charset="0"/>
                <a:cs typeface="Times New Roman" pitchFamily="18" charset="0"/>
              </a:rPr>
              <a:t>)</a:t>
            </a:r>
            <a:r>
              <a:rPr lang="en-US" sz="2400"/>
              <a:t> /ˈfɔːtrəs/ </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pháo đài</a:t>
            </a:r>
          </a:p>
        </p:txBody>
      </p:sp>
      <p:sp>
        <p:nvSpPr>
          <p:cNvPr id="5125" name="Rectangle 4"/>
          <p:cNvSpPr>
            <a:spLocks noChangeArrowheads="1"/>
          </p:cNvSpPr>
          <p:nvPr/>
        </p:nvSpPr>
        <p:spPr bwMode="auto">
          <a:xfrm>
            <a:off x="131763" y="1233488"/>
            <a:ext cx="5811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latin typeface="Times New Roman" pitchFamily="18" charset="0"/>
                <a:cs typeface="Times New Roman" pitchFamily="18" charset="0"/>
              </a:rPr>
              <a:t>-c</a:t>
            </a:r>
            <a:r>
              <a:rPr lang="en-US" sz="2400" b="1" u="sng">
                <a:solidFill>
                  <a:srgbClr val="FF0000"/>
                </a:solidFill>
                <a:latin typeface="Times New Roman" pitchFamily="18" charset="0"/>
                <a:cs typeface="Times New Roman" pitchFamily="18" charset="0"/>
              </a:rPr>
              <a:t>a</a:t>
            </a:r>
            <a:r>
              <a:rPr lang="en-US" sz="2400">
                <a:latin typeface="Times New Roman" pitchFamily="18" charset="0"/>
                <a:cs typeface="Times New Roman" pitchFamily="18" charset="0"/>
              </a:rPr>
              <a:t>vern (</a:t>
            </a:r>
            <a:r>
              <a:rPr lang="en-US" sz="2400">
                <a:latin typeface="Times New Roman" pitchFamily="18" charset="0"/>
                <a:cs typeface="Times New Roman" pitchFamily="18" charset="0"/>
              </a:rPr>
              <a:t>n</a:t>
            </a:r>
            <a:r>
              <a:rPr lang="en-US" sz="2400" smtClean="0">
                <a:latin typeface="Times New Roman" pitchFamily="18" charset="0"/>
                <a:cs typeface="Times New Roman" pitchFamily="18" charset="0"/>
              </a:rPr>
              <a:t>) </a:t>
            </a:r>
            <a:r>
              <a:rPr lang="en-US" sz="2400" smtClean="0"/>
              <a:t>/</a:t>
            </a:r>
            <a:r>
              <a:rPr lang="en-US" sz="2400"/>
              <a:t>ˈkævən</a:t>
            </a:r>
            <a:r>
              <a:rPr lang="en-US" sz="2400"/>
              <a:t>/</a:t>
            </a: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a:t>
            </a:r>
            <a:r>
              <a:rPr lang="en-US" sz="2400" smtClean="0"/>
              <a:t> </a:t>
            </a:r>
            <a:r>
              <a:rPr lang="en-US" sz="2400" smtClean="0">
                <a:latin typeface="Times New Roman" pitchFamily="18" charset="0"/>
                <a:cs typeface="Times New Roman" pitchFamily="18" charset="0"/>
              </a:rPr>
              <a:t>hang </a:t>
            </a:r>
            <a:r>
              <a:rPr lang="en-US" sz="2400">
                <a:latin typeface="Times New Roman" pitchFamily="18" charset="0"/>
                <a:cs typeface="Times New Roman" pitchFamily="18" charset="0"/>
              </a:rPr>
              <a:t>động	</a:t>
            </a:r>
            <a:endParaRPr lang="en-US" sz="2400"/>
          </a:p>
        </p:txBody>
      </p:sp>
      <p:sp>
        <p:nvSpPr>
          <p:cNvPr id="5126" name="Text Box 7"/>
          <p:cNvSpPr txBox="1">
            <a:spLocks noChangeArrowheads="1"/>
          </p:cNvSpPr>
          <p:nvPr/>
        </p:nvSpPr>
        <p:spPr bwMode="auto">
          <a:xfrm>
            <a:off x="88900" y="2174875"/>
            <a:ext cx="72263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-picturesq</a:t>
            </a:r>
            <a:r>
              <a:rPr lang="en-US" sz="2400" b="1" u="sng">
                <a:solidFill>
                  <a:srgbClr val="FF0000"/>
                </a:solidFill>
                <a:latin typeface="Times New Roman" pitchFamily="18" charset="0"/>
                <a:cs typeface="Times New Roman" pitchFamily="18" charset="0"/>
              </a:rPr>
              <a:t>ue</a:t>
            </a:r>
            <a:r>
              <a:rPr lang="en-US" sz="2400" b="1">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a:t>
            </a:r>
            <a:r>
              <a:rPr lang="en-US" sz="2400">
                <a:latin typeface="Times New Roman" pitchFamily="18" charset="0"/>
                <a:cs typeface="Times New Roman" pitchFamily="18" charset="0"/>
              </a:rPr>
              <a:t>adj</a:t>
            </a:r>
            <a:r>
              <a:rPr lang="en-US" sz="2400" smtClean="0">
                <a:latin typeface="Times New Roman" pitchFamily="18" charset="0"/>
                <a:cs typeface="Times New Roman" pitchFamily="18" charset="0"/>
              </a:rPr>
              <a:t>)</a:t>
            </a:r>
            <a:r>
              <a:rPr lang="en-US" sz="2400"/>
              <a:t> /ˌpɪktʃəˈresk/ </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đẹp như tranh</a:t>
            </a:r>
          </a:p>
        </p:txBody>
      </p:sp>
      <p:sp>
        <p:nvSpPr>
          <p:cNvPr id="5127" name="Text Box 8"/>
          <p:cNvSpPr txBox="1">
            <a:spLocks noChangeArrowheads="1"/>
          </p:cNvSpPr>
          <p:nvPr/>
        </p:nvSpPr>
        <p:spPr bwMode="auto">
          <a:xfrm>
            <a:off x="131763" y="1636713"/>
            <a:ext cx="59944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-ast</a:t>
            </a:r>
            <a:r>
              <a:rPr lang="en-US" sz="2400" b="1" u="sng">
                <a:solidFill>
                  <a:srgbClr val="FF0000"/>
                </a:solidFill>
                <a:latin typeface="Times New Roman" pitchFamily="18" charset="0"/>
                <a:cs typeface="Times New Roman" pitchFamily="18" charset="0"/>
              </a:rPr>
              <a:t>ou</a:t>
            </a:r>
            <a:r>
              <a:rPr lang="en-US" sz="2400">
                <a:latin typeface="Times New Roman" pitchFamily="18" charset="0"/>
                <a:cs typeface="Times New Roman" pitchFamily="18" charset="0"/>
              </a:rPr>
              <a:t>nding (</a:t>
            </a:r>
            <a:r>
              <a:rPr lang="en-US" sz="2400">
                <a:latin typeface="Times New Roman" pitchFamily="18" charset="0"/>
                <a:cs typeface="Times New Roman" pitchFamily="18" charset="0"/>
              </a:rPr>
              <a:t>adj</a:t>
            </a:r>
            <a:r>
              <a:rPr lang="en-US" sz="2400" smtClean="0">
                <a:latin typeface="Times New Roman" pitchFamily="18" charset="0"/>
                <a:cs typeface="Times New Roman" pitchFamily="18" charset="0"/>
              </a:rPr>
              <a:t>)</a:t>
            </a:r>
            <a:r>
              <a:rPr lang="en-US" sz="2400"/>
              <a:t> /əˈstaʊndɪŋ/ </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kinh ngạc</a:t>
            </a:r>
          </a:p>
        </p:txBody>
      </p:sp>
      <p:sp>
        <p:nvSpPr>
          <p:cNvPr id="5128" name="Text Box 9"/>
          <p:cNvSpPr txBox="1">
            <a:spLocks noChangeArrowheads="1"/>
          </p:cNvSpPr>
          <p:nvPr/>
        </p:nvSpPr>
        <p:spPr bwMode="auto">
          <a:xfrm>
            <a:off x="88900" y="2670175"/>
            <a:ext cx="83693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-adm</a:t>
            </a:r>
            <a:r>
              <a:rPr lang="en-US" sz="2400" b="1" u="sng">
                <a:solidFill>
                  <a:srgbClr val="FF0000"/>
                </a:solidFill>
                <a:latin typeface="Times New Roman" pitchFamily="18" charset="0"/>
                <a:cs typeface="Times New Roman" pitchFamily="18" charset="0"/>
              </a:rPr>
              <a:t>i</a:t>
            </a:r>
            <a:r>
              <a:rPr lang="en-US" sz="2400">
                <a:latin typeface="Times New Roman" pitchFamily="18" charset="0"/>
                <a:cs typeface="Times New Roman" pitchFamily="18" charset="0"/>
              </a:rPr>
              <a:t>nistrative center (</a:t>
            </a:r>
            <a:r>
              <a:rPr lang="en-US" sz="2400">
                <a:latin typeface="Times New Roman" pitchFamily="18" charset="0"/>
                <a:cs typeface="Times New Roman" pitchFamily="18" charset="0"/>
              </a:rPr>
              <a:t>n</a:t>
            </a:r>
            <a:r>
              <a:rPr lang="en-US" sz="2400" smtClean="0">
                <a:latin typeface="Times New Roman" pitchFamily="18" charset="0"/>
                <a:cs typeface="Times New Roman" pitchFamily="18" charset="0"/>
              </a:rPr>
              <a:t>)</a:t>
            </a:r>
            <a:r>
              <a:rPr lang="en-US" sz="2400"/>
              <a:t> /ədˈmɪnɪstrətɪv/ </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trung tâm hành chính</a:t>
            </a:r>
          </a:p>
        </p:txBody>
      </p:sp>
      <p:pic>
        <p:nvPicPr>
          <p:cNvPr id="5129"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3962400"/>
            <a:ext cx="3886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Image result for hÃ¬nh áº£nh trung tÃ¢m hÃ nh chÃ­nh cÃ´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3808413"/>
            <a:ext cx="388302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Image result for hÃ¬nh áº£nh con váº­t kinh ng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527425"/>
            <a:ext cx="43402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Box 2"/>
          <p:cNvSpPr txBox="1">
            <a:spLocks noChangeArrowheads="1"/>
          </p:cNvSpPr>
          <p:nvPr/>
        </p:nvSpPr>
        <p:spPr bwMode="auto">
          <a:xfrm>
            <a:off x="304800" y="107950"/>
            <a:ext cx="3124200" cy="528638"/>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chemeClr val="bg1"/>
                </a:solidFill>
                <a:latin typeface="Times New Roman" pitchFamily="18" charset="0"/>
                <a:cs typeface="Times New Roman" pitchFamily="18" charset="0"/>
              </a:rPr>
              <a:t>1. VOCABULARY</a:t>
            </a:r>
          </a:p>
        </p:txBody>
      </p:sp>
      <p:sp>
        <p:nvSpPr>
          <p:cNvPr id="12" name="Text Box 7"/>
          <p:cNvSpPr txBox="1">
            <a:spLocks noChangeArrowheads="1"/>
          </p:cNvSpPr>
          <p:nvPr/>
        </p:nvSpPr>
        <p:spPr bwMode="auto">
          <a:xfrm>
            <a:off x="173596" y="3296592"/>
            <a:ext cx="7226300" cy="46166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latin typeface="Times New Roman" pitchFamily="18" charset="0"/>
                <a:cs typeface="Times New Roman" pitchFamily="18" charset="0"/>
              </a:rPr>
              <a:t>-geological (a) </a:t>
            </a:r>
            <a:r>
              <a:rPr lang="en-US" sz="2400"/>
              <a:t>/ˌdʒiːəˈlɒdʒɪkl</a:t>
            </a:r>
            <a:r>
              <a:rPr lang="en-US" sz="2400"/>
              <a:t>/ </a:t>
            </a:r>
            <a:r>
              <a:rPr lang="en-US" sz="2400" smtClean="0"/>
              <a:t>  </a:t>
            </a:r>
            <a:r>
              <a:rPr lang="en-US" sz="2400" smtClean="0">
                <a:latin typeface="Times New Roman" pitchFamily="18" charset="0"/>
                <a:cs typeface="Times New Roman" pitchFamily="18" charset="0"/>
              </a:rPr>
              <a:t>thuộc địa chất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5123"/>
                                        </p:tgtEl>
                                      </p:cBhvr>
                                    </p:animEffect>
                                    <p:set>
                                      <p:cBhvr>
                                        <p:cTn id="18" dur="1" fill="hold">
                                          <p:stCondLst>
                                            <p:cond delay="499"/>
                                          </p:stCondLst>
                                        </p:cTn>
                                        <p:tgtEl>
                                          <p:spTgt spid="512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129"/>
                                        </p:tgtEl>
                                        <p:attrNameLst>
                                          <p:attrName>style.visibility</p:attrName>
                                        </p:attrNameLst>
                                      </p:cBhvr>
                                      <p:to>
                                        <p:strVal val="visible"/>
                                      </p:to>
                                    </p:set>
                                    <p:animEffect transition="in" filter="barn(inVertical)">
                                      <p:cBhvr>
                                        <p:cTn id="23" dur="500"/>
                                        <p:tgtEl>
                                          <p:spTgt spid="51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additive="base">
                                        <p:cTn id="28" dur="500" fill="hold"/>
                                        <p:tgtEl>
                                          <p:spTgt spid="5125"/>
                                        </p:tgtEl>
                                        <p:attrNameLst>
                                          <p:attrName>ppt_x</p:attrName>
                                        </p:attrNameLst>
                                      </p:cBhvr>
                                      <p:tavLst>
                                        <p:tav tm="0">
                                          <p:val>
                                            <p:strVal val="#ppt_x"/>
                                          </p:val>
                                        </p:tav>
                                        <p:tav tm="100000">
                                          <p:val>
                                            <p:strVal val="#ppt_x"/>
                                          </p:val>
                                        </p:tav>
                                      </p:tavLst>
                                    </p:anim>
                                    <p:anim calcmode="lin" valueType="num">
                                      <p:cBhvr additive="base">
                                        <p:cTn id="29"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5129"/>
                                        </p:tgtEl>
                                      </p:cBhvr>
                                    </p:animEffect>
                                    <p:set>
                                      <p:cBhvr>
                                        <p:cTn id="34" dur="1" fill="hold">
                                          <p:stCondLst>
                                            <p:cond delay="499"/>
                                          </p:stCondLst>
                                        </p:cTn>
                                        <p:tgtEl>
                                          <p:spTgt spid="512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5131"/>
                                        </p:tgtEl>
                                        <p:attrNameLst>
                                          <p:attrName>style.visibility</p:attrName>
                                        </p:attrNameLst>
                                      </p:cBhvr>
                                      <p:to>
                                        <p:strVal val="visible"/>
                                      </p:to>
                                    </p:set>
                                    <p:animEffect transition="in" filter="barn(inVertical)">
                                      <p:cBhvr>
                                        <p:cTn id="39" dur="500"/>
                                        <p:tgtEl>
                                          <p:spTgt spid="51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127"/>
                                        </p:tgtEl>
                                        <p:attrNameLst>
                                          <p:attrName>style.visibility</p:attrName>
                                        </p:attrNameLst>
                                      </p:cBhvr>
                                      <p:to>
                                        <p:strVal val="visible"/>
                                      </p:to>
                                    </p:set>
                                    <p:anim calcmode="lin" valueType="num">
                                      <p:cBhvr additive="base">
                                        <p:cTn id="44" dur="500" fill="hold"/>
                                        <p:tgtEl>
                                          <p:spTgt spid="5127"/>
                                        </p:tgtEl>
                                        <p:attrNameLst>
                                          <p:attrName>ppt_x</p:attrName>
                                        </p:attrNameLst>
                                      </p:cBhvr>
                                      <p:tavLst>
                                        <p:tav tm="0">
                                          <p:val>
                                            <p:strVal val="#ppt_x"/>
                                          </p:val>
                                        </p:tav>
                                        <p:tav tm="100000">
                                          <p:val>
                                            <p:strVal val="#ppt_x"/>
                                          </p:val>
                                        </p:tav>
                                      </p:tavLst>
                                    </p:anim>
                                    <p:anim calcmode="lin" valueType="num">
                                      <p:cBhvr additive="base">
                                        <p:cTn id="45"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5131"/>
                                        </p:tgtEl>
                                      </p:cBhvr>
                                    </p:animEffect>
                                    <p:set>
                                      <p:cBhvr>
                                        <p:cTn id="50" dur="1" fill="hold">
                                          <p:stCondLst>
                                            <p:cond delay="499"/>
                                          </p:stCondLst>
                                        </p:cTn>
                                        <p:tgtEl>
                                          <p:spTgt spid="513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barn(inVertical)">
                                      <p:cBhvr>
                                        <p:cTn id="55" dur="500"/>
                                        <p:tgtEl>
                                          <p:spTgt spid="51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nodeType="clickEffect">
                                  <p:stCondLst>
                                    <p:cond delay="0"/>
                                  </p:stCondLst>
                                  <p:childTnLst>
                                    <p:set>
                                      <p:cBhvr>
                                        <p:cTn id="59" dur="1" fill="hold">
                                          <p:stCondLst>
                                            <p:cond delay="0"/>
                                          </p:stCondLst>
                                        </p:cTn>
                                        <p:tgtEl>
                                          <p:spTgt spid="5130"/>
                                        </p:tgtEl>
                                        <p:attrNameLst>
                                          <p:attrName>style.visibility</p:attrName>
                                        </p:attrNameLst>
                                      </p:cBhvr>
                                      <p:to>
                                        <p:strVal val="visible"/>
                                      </p:to>
                                    </p:set>
                                    <p:animEffect transition="in" filter="barn(inVertical)">
                                      <p:cBhvr>
                                        <p:cTn id="60" dur="500"/>
                                        <p:tgtEl>
                                          <p:spTgt spid="51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128"/>
                                        </p:tgtEl>
                                        <p:attrNameLst>
                                          <p:attrName>style.visibility</p:attrName>
                                        </p:attrNameLst>
                                      </p:cBhvr>
                                      <p:to>
                                        <p:strVal val="visible"/>
                                      </p:to>
                                    </p:set>
                                    <p:anim calcmode="lin" valueType="num">
                                      <p:cBhvr additive="base">
                                        <p:cTn id="65" dur="500" fill="hold"/>
                                        <p:tgtEl>
                                          <p:spTgt spid="5128"/>
                                        </p:tgtEl>
                                        <p:attrNameLst>
                                          <p:attrName>ppt_x</p:attrName>
                                        </p:attrNameLst>
                                      </p:cBhvr>
                                      <p:tavLst>
                                        <p:tav tm="0">
                                          <p:val>
                                            <p:strVal val="#ppt_x"/>
                                          </p:val>
                                        </p:tav>
                                        <p:tav tm="100000">
                                          <p:val>
                                            <p:strVal val="#ppt_x"/>
                                          </p:val>
                                        </p:tav>
                                      </p:tavLst>
                                    </p:anim>
                                    <p:anim calcmode="lin" valueType="num">
                                      <p:cBhvr additive="base">
                                        <p:cTn id="66"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xit" presetSubtype="10" fill="hold" nodeType="clickEffect">
                                  <p:stCondLst>
                                    <p:cond delay="0"/>
                                  </p:stCondLst>
                                  <p:childTnLst>
                                    <p:animEffect transition="out" filter="blinds(horizontal)">
                                      <p:cBhvr>
                                        <p:cTn id="70" dur="500"/>
                                        <p:tgtEl>
                                          <p:spTgt spid="5130"/>
                                        </p:tgtEl>
                                      </p:cBhvr>
                                    </p:animEffect>
                                    <p:set>
                                      <p:cBhvr>
                                        <p:cTn id="71" dur="1" fill="hold">
                                          <p:stCondLst>
                                            <p:cond delay="499"/>
                                          </p:stCondLst>
                                        </p:cTn>
                                        <p:tgtEl>
                                          <p:spTgt spid="513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inVertical)">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P spid="5127" grpId="0"/>
      <p:bldP spid="512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71475" y="4876800"/>
            <a:ext cx="739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5.</a:t>
            </a:r>
            <a:r>
              <a:rPr lang="en-US" sz="2000" b="1">
                <a:solidFill>
                  <a:srgbClr val="0000FF"/>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A ............... is a building or place that has been made stronger and protected against attack.</a:t>
            </a:r>
          </a:p>
          <a:p>
            <a:pPr algn="just"/>
            <a:r>
              <a:rPr lang="en-US" sz="2000">
                <a:solidFill>
                  <a:srgbClr val="000000"/>
                </a:solidFill>
                <a:latin typeface="Times New Roman" pitchFamily="18" charset="0"/>
                <a:cs typeface="Times New Roman" pitchFamily="18" charset="0"/>
              </a:rPr>
              <a:t>a. citadel           b. structure           c. fortress                    d. tower</a:t>
            </a:r>
          </a:p>
        </p:txBody>
      </p:sp>
      <p:sp>
        <p:nvSpPr>
          <p:cNvPr id="5123" name="Rectangle 2"/>
          <p:cNvSpPr>
            <a:spLocks noChangeArrowheads="1"/>
          </p:cNvSpPr>
          <p:nvPr/>
        </p:nvSpPr>
        <p:spPr bwMode="auto">
          <a:xfrm>
            <a:off x="349250" y="3097213"/>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3. </a:t>
            </a:r>
            <a:r>
              <a:rPr lang="en-US" sz="2000" b="1">
                <a:solidFill>
                  <a:srgbClr val="0000FF"/>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He lives in a very ............... village in Hue.</a:t>
            </a:r>
          </a:p>
          <a:p>
            <a:pPr algn="just"/>
            <a:r>
              <a:rPr lang="en-US" sz="2000">
                <a:solidFill>
                  <a:srgbClr val="000000"/>
                </a:solidFill>
                <a:latin typeface="Times New Roman" pitchFamily="18" charset="0"/>
                <a:cs typeface="Times New Roman" pitchFamily="18" charset="0"/>
              </a:rPr>
              <a:t>a. picture        b. picturely            c. picturesque             d. picturesquely</a:t>
            </a:r>
          </a:p>
        </p:txBody>
      </p:sp>
      <p:sp>
        <p:nvSpPr>
          <p:cNvPr id="5124" name="Rectangle 3"/>
          <p:cNvSpPr>
            <a:spLocks noChangeArrowheads="1"/>
          </p:cNvSpPr>
          <p:nvPr/>
        </p:nvSpPr>
        <p:spPr bwMode="auto">
          <a:xfrm>
            <a:off x="334963" y="20574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Times New Roman" pitchFamily="18" charset="0"/>
                <a:cs typeface="Times New Roman" pitchFamily="18" charset="0"/>
              </a:rPr>
              <a:t>2. Inspired by the success of Hugo Gernsback's </a:t>
            </a:r>
            <a:r>
              <a:rPr lang="en-US" sz="2000" b="1" i="1">
                <a:solidFill>
                  <a:srgbClr val="993300"/>
                </a:solidFill>
                <a:latin typeface="Times New Roman" pitchFamily="18" charset="0"/>
                <a:cs typeface="Times New Roman" pitchFamily="18" charset="0"/>
                <a:hlinkClick r:id="rId2"/>
              </a:rPr>
              <a:t>Amazing Stories</a:t>
            </a:r>
            <a:r>
              <a:rPr lang="en-US" sz="2000">
                <a:solidFill>
                  <a:srgbClr val="000000"/>
                </a:solidFill>
                <a:latin typeface="Times New Roman" pitchFamily="18" charset="0"/>
                <a:cs typeface="Times New Roman" pitchFamily="18" charset="0"/>
              </a:rPr>
              <a:t>, Clayton Publishing Co. released, in January of 1930, the first issue of </a:t>
            </a:r>
            <a:r>
              <a:rPr lang="en-US" sz="2000">
                <a:solidFill>
                  <a:srgbClr val="222222"/>
                </a:solidFill>
                <a:latin typeface="Times New Roman" pitchFamily="18" charset="0"/>
                <a:cs typeface="Times New Roman" pitchFamily="18" charset="0"/>
              </a:rPr>
              <a:t>……………</a:t>
            </a:r>
            <a:r>
              <a:rPr lang="en-US" sz="2000" i="1">
                <a:solidFill>
                  <a:srgbClr val="000000"/>
                </a:solidFill>
                <a:latin typeface="Times New Roman" pitchFamily="18" charset="0"/>
                <a:cs typeface="Times New Roman" pitchFamily="18" charset="0"/>
              </a:rPr>
              <a:t> Stories</a:t>
            </a:r>
            <a:r>
              <a:rPr lang="en-US" sz="2000">
                <a:solidFill>
                  <a:srgbClr val="000000"/>
                </a:solidFill>
                <a:latin typeface="Times New Roman" pitchFamily="18" charset="0"/>
                <a:cs typeface="Times New Roman" pitchFamily="18" charset="0"/>
              </a:rPr>
              <a:t>.</a:t>
            </a:r>
          </a:p>
          <a:p>
            <a:r>
              <a:rPr lang="en-US" sz="2000">
                <a:solidFill>
                  <a:srgbClr val="000000"/>
                </a:solidFill>
                <a:latin typeface="Times New Roman" pitchFamily="18" charset="0"/>
                <a:cs typeface="Times New Roman" pitchFamily="18" charset="0"/>
              </a:rPr>
              <a:t>a. sad              b. interesting          c. boring                    d. astounding</a:t>
            </a:r>
            <a:endParaRPr lang="en-US" sz="2000">
              <a:latin typeface="Times New Roman" pitchFamily="18" charset="0"/>
              <a:cs typeface="Times New Roman" pitchFamily="18" charset="0"/>
            </a:endParaRPr>
          </a:p>
        </p:txBody>
      </p:sp>
      <p:sp>
        <p:nvSpPr>
          <p:cNvPr id="5125" name="Rectangle 4"/>
          <p:cNvSpPr>
            <a:spLocks noChangeArrowheads="1"/>
          </p:cNvSpPr>
          <p:nvPr/>
        </p:nvSpPr>
        <p:spPr bwMode="auto">
          <a:xfrm>
            <a:off x="334963" y="38608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1D2A57"/>
                </a:solidFill>
                <a:latin typeface="Times New Roman" pitchFamily="18" charset="0"/>
                <a:cs typeface="Times New Roman" pitchFamily="18" charset="0"/>
              </a:rPr>
              <a:t>4. It is likely that marine waters intruded directly into this </a:t>
            </a:r>
            <a:r>
              <a:rPr lang="en-US" sz="2000">
                <a:solidFill>
                  <a:srgbClr val="222222"/>
                </a:solidFill>
                <a:latin typeface="Times New Roman" pitchFamily="18" charset="0"/>
                <a:cs typeface="Times New Roman" pitchFamily="18" charset="0"/>
              </a:rPr>
              <a:t>…………</a:t>
            </a:r>
            <a:r>
              <a:rPr lang="en-US" sz="2000">
                <a:solidFill>
                  <a:srgbClr val="1D2A57"/>
                </a:solidFill>
                <a:latin typeface="Times New Roman" pitchFamily="18" charset="0"/>
                <a:cs typeface="Times New Roman" pitchFamily="18" charset="0"/>
              </a:rPr>
              <a:t> during its formation.</a:t>
            </a:r>
          </a:p>
          <a:p>
            <a:r>
              <a:rPr lang="en-US" sz="2000">
                <a:solidFill>
                  <a:srgbClr val="1D2A57"/>
                </a:solidFill>
                <a:latin typeface="Times New Roman" pitchFamily="18" charset="0"/>
                <a:cs typeface="Times New Roman" pitchFamily="18" charset="0"/>
              </a:rPr>
              <a:t>a. cavern         b. pond                 c. pipe                          d. forest              </a:t>
            </a:r>
            <a:endParaRPr lang="en-US" sz="2000">
              <a:latin typeface="Times New Roman" pitchFamily="18" charset="0"/>
              <a:cs typeface="Times New Roman" pitchFamily="18" charset="0"/>
            </a:endParaRPr>
          </a:p>
        </p:txBody>
      </p:sp>
      <p:sp>
        <p:nvSpPr>
          <p:cNvPr id="5126" name="Rectangle 5"/>
          <p:cNvSpPr>
            <a:spLocks noChangeArrowheads="1"/>
          </p:cNvSpPr>
          <p:nvPr/>
        </p:nvSpPr>
        <p:spPr bwMode="auto">
          <a:xfrm>
            <a:off x="333375" y="914400"/>
            <a:ext cx="8891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222222"/>
                </a:solidFill>
                <a:latin typeface="Times New Roman" pitchFamily="18" charset="0"/>
                <a:cs typeface="Times New Roman" pitchFamily="18" charset="0"/>
              </a:rPr>
              <a:t>1. An …………………</a:t>
            </a:r>
            <a:r>
              <a:rPr lang="en-US" sz="2000" b="1">
                <a:solidFill>
                  <a:srgbClr val="222222"/>
                </a:solidFill>
                <a:latin typeface="Times New Roman" pitchFamily="18" charset="0"/>
                <a:cs typeface="Times New Roman" pitchFamily="18" charset="0"/>
              </a:rPr>
              <a:t> </a:t>
            </a:r>
            <a:r>
              <a:rPr lang="en-US" sz="2000">
                <a:solidFill>
                  <a:srgbClr val="222222"/>
                </a:solidFill>
                <a:latin typeface="Times New Roman" pitchFamily="18" charset="0"/>
                <a:cs typeface="Times New Roman" pitchFamily="18" charset="0"/>
              </a:rPr>
              <a:t>center is a seat of regional administration or </a:t>
            </a:r>
            <a:r>
              <a:rPr lang="en-US" sz="2000">
                <a:solidFill>
                  <a:srgbClr val="0B0080"/>
                </a:solidFill>
                <a:latin typeface="Times New Roman" pitchFamily="18" charset="0"/>
                <a:cs typeface="Times New Roman" pitchFamily="18" charset="0"/>
                <a:hlinkClick r:id="rId3" tooltip="Local government"/>
              </a:rPr>
              <a:t>local government</a:t>
            </a:r>
            <a:r>
              <a:rPr lang="en-US" sz="2000">
                <a:solidFill>
                  <a:srgbClr val="222222"/>
                </a:solidFill>
                <a:latin typeface="Times New Roman" pitchFamily="18" charset="0"/>
                <a:cs typeface="Times New Roman" pitchFamily="18" charset="0"/>
              </a:rPr>
              <a:t>, or the place where the central administration of a </a:t>
            </a:r>
            <a:r>
              <a:rPr lang="en-US" sz="2000">
                <a:solidFill>
                  <a:srgbClr val="0B0080"/>
                </a:solidFill>
                <a:latin typeface="Times New Roman" pitchFamily="18" charset="0"/>
                <a:cs typeface="Times New Roman" pitchFamily="18" charset="0"/>
                <a:hlinkClick r:id="rId4" tooltip="Township"/>
              </a:rPr>
              <a:t>commune</a:t>
            </a:r>
            <a:r>
              <a:rPr lang="en-US" sz="2000">
                <a:solidFill>
                  <a:srgbClr val="222222"/>
                </a:solidFill>
                <a:latin typeface="Times New Roman" pitchFamily="18" charset="0"/>
                <a:cs typeface="Times New Roman" pitchFamily="18" charset="0"/>
              </a:rPr>
              <a:t> is located.</a:t>
            </a:r>
          </a:p>
          <a:p>
            <a:r>
              <a:rPr lang="en-US" sz="2000">
                <a:latin typeface="Times New Roman" pitchFamily="18" charset="0"/>
                <a:cs typeface="Times New Roman" pitchFamily="18" charset="0"/>
              </a:rPr>
              <a:t>a. administrative       b. regional               c. local                  d. central </a:t>
            </a:r>
          </a:p>
        </p:txBody>
      </p:sp>
      <p:sp>
        <p:nvSpPr>
          <p:cNvPr id="8" name="Horizontal Scroll 7"/>
          <p:cNvSpPr/>
          <p:nvPr/>
        </p:nvSpPr>
        <p:spPr>
          <a:xfrm>
            <a:off x="709613" y="133350"/>
            <a:ext cx="6878637" cy="70485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Times New Roman" pitchFamily="18" charset="0"/>
                <a:cs typeface="Times New Roman" pitchFamily="18" charset="0"/>
              </a:rPr>
              <a:t>CHECK VOCAB: Circle the correct answer A, B, C or D</a:t>
            </a:r>
            <a:endParaRPr lang="en-US" dirty="0">
              <a:solidFill>
                <a:schemeClr val="bg1"/>
              </a:solidFill>
            </a:endParaRPr>
          </a:p>
        </p:txBody>
      </p:sp>
      <p:sp>
        <p:nvSpPr>
          <p:cNvPr id="9" name="Oval 8"/>
          <p:cNvSpPr/>
          <p:nvPr/>
        </p:nvSpPr>
        <p:spPr>
          <a:xfrm>
            <a:off x="292100" y="1573213"/>
            <a:ext cx="361950" cy="3048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867400" y="2749550"/>
            <a:ext cx="361950" cy="3048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625850" y="3465513"/>
            <a:ext cx="361950" cy="3048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65113" y="4572000"/>
            <a:ext cx="361950" cy="3048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68725" y="5564188"/>
            <a:ext cx="361950" cy="3048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04800" y="309563"/>
            <a:ext cx="7924800" cy="466725"/>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bg1"/>
                </a:solidFill>
                <a:latin typeface="Times New Roman" pitchFamily="18" charset="0"/>
                <a:cs typeface="Times New Roman" pitchFamily="18" charset="0"/>
              </a:rPr>
              <a:t>2. Fill in each blank with a suitable adjective from the box.</a:t>
            </a:r>
            <a:endParaRPr lang="en-US" b="1">
              <a:solidFill>
                <a:schemeClr val="bg1"/>
              </a:solidFill>
              <a:latin typeface="Times New Roman" pitchFamily="18" charset="0"/>
              <a:cs typeface="Times New Roman" pitchFamily="18" charset="0"/>
            </a:endParaRPr>
          </a:p>
        </p:txBody>
      </p:sp>
      <p:sp>
        <p:nvSpPr>
          <p:cNvPr id="6147" name="Rectangle 3"/>
          <p:cNvSpPr>
            <a:spLocks noChangeArrowheads="1"/>
          </p:cNvSpPr>
          <p:nvPr/>
        </p:nvSpPr>
        <p:spPr bwMode="auto">
          <a:xfrm>
            <a:off x="228600" y="2297113"/>
            <a:ext cx="8915400" cy="412432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spcBef>
                <a:spcPts val="600"/>
              </a:spcBef>
              <a:spcAft>
                <a:spcPts val="600"/>
              </a:spcAft>
            </a:pPr>
            <a:r>
              <a:rPr lang="en-US" sz="2400">
                <a:latin typeface="Times New Roman" pitchFamily="18" charset="0"/>
                <a:cs typeface="Times New Roman" pitchFamily="18" charset="0"/>
              </a:rPr>
              <a:t>1. The hotel is beautifully ______________ in a quiet spot near the river.</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2. It is a quiet fishing village with a ______________harbor.</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3. The original size of the Forbidden City is ___________________  </a:t>
            </a:r>
          </a:p>
          <a:p>
            <a:pPr>
              <a:lnSpc>
                <a:spcPct val="150000"/>
              </a:lnSpc>
              <a:spcBef>
                <a:spcPts val="600"/>
              </a:spcBef>
              <a:spcAft>
                <a:spcPts val="600"/>
              </a:spcAft>
            </a:pPr>
            <a:r>
              <a:rPr lang="en-US" sz="2400">
                <a:latin typeface="Times New Roman" pitchFamily="18" charset="0"/>
                <a:cs typeface="Times New Roman" pitchFamily="18" charset="0"/>
              </a:rPr>
              <a:t>- it's hard to believe.</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4. This book is about _____________features of Viet Nam.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5. Ha Noi is the ____________ center of our country.</a:t>
            </a:r>
          </a:p>
        </p:txBody>
      </p:sp>
      <p:sp>
        <p:nvSpPr>
          <p:cNvPr id="6148" name="Rectangle 4"/>
          <p:cNvSpPr>
            <a:spLocks noChangeArrowheads="1"/>
          </p:cNvSpPr>
          <p:nvPr/>
        </p:nvSpPr>
        <p:spPr bwMode="auto">
          <a:xfrm>
            <a:off x="152400" y="915988"/>
            <a:ext cx="8839200" cy="120015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1" hangingPunct="1">
              <a:spcBef>
                <a:spcPct val="50000"/>
              </a:spcBef>
            </a:pPr>
            <a:endParaRPr lang="en-US">
              <a:latin typeface="Times New Roman" pitchFamily="18" charset="0"/>
              <a:cs typeface="Times New Roman" pitchFamily="18" charset="0"/>
            </a:endParaRPr>
          </a:p>
          <a:p>
            <a:pPr eaLnBrk="1" hangingPunct="1">
              <a:spcBef>
                <a:spcPct val="50000"/>
              </a:spcBef>
            </a:pPr>
            <a:endParaRPr lang="en-US">
              <a:latin typeface="Times New Roman" pitchFamily="18" charset="0"/>
              <a:cs typeface="Times New Roman" pitchFamily="18" charset="0"/>
            </a:endParaRPr>
          </a:p>
          <a:p>
            <a:pPr eaLnBrk="1" hangingPunct="1">
              <a:spcBef>
                <a:spcPct val="50000"/>
              </a:spcBef>
            </a:pPr>
            <a:endParaRPr lang="en-US">
              <a:latin typeface="Times New Roman" pitchFamily="18" charset="0"/>
              <a:cs typeface="Times New Roman" pitchFamily="18" charset="0"/>
            </a:endParaRPr>
          </a:p>
        </p:txBody>
      </p:sp>
      <p:sp>
        <p:nvSpPr>
          <p:cNvPr id="6149" name="Text Box 5"/>
          <p:cNvSpPr txBox="1">
            <a:spLocks noChangeArrowheads="1"/>
          </p:cNvSpPr>
          <p:nvPr/>
        </p:nvSpPr>
        <p:spPr bwMode="auto">
          <a:xfrm>
            <a:off x="838200" y="1219200"/>
            <a:ext cx="23622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geological</a:t>
            </a:r>
          </a:p>
        </p:txBody>
      </p:sp>
      <p:sp>
        <p:nvSpPr>
          <p:cNvPr id="6150" name="Text Box 6"/>
          <p:cNvSpPr txBox="1">
            <a:spLocks noChangeArrowheads="1"/>
          </p:cNvSpPr>
          <p:nvPr/>
        </p:nvSpPr>
        <p:spPr bwMode="auto">
          <a:xfrm>
            <a:off x="3429000" y="1219200"/>
            <a:ext cx="23622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located/situated</a:t>
            </a:r>
          </a:p>
        </p:txBody>
      </p:sp>
      <p:sp>
        <p:nvSpPr>
          <p:cNvPr id="6151" name="Text Box 7"/>
          <p:cNvSpPr txBox="1">
            <a:spLocks noChangeArrowheads="1"/>
          </p:cNvSpPr>
          <p:nvPr/>
        </p:nvSpPr>
        <p:spPr bwMode="auto">
          <a:xfrm>
            <a:off x="6781800" y="1219200"/>
            <a:ext cx="23622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picturesque</a:t>
            </a:r>
          </a:p>
        </p:txBody>
      </p:sp>
      <p:sp>
        <p:nvSpPr>
          <p:cNvPr id="6152" name="Text Box 8"/>
          <p:cNvSpPr txBox="1">
            <a:spLocks noChangeArrowheads="1"/>
          </p:cNvSpPr>
          <p:nvPr/>
        </p:nvSpPr>
        <p:spPr bwMode="auto">
          <a:xfrm>
            <a:off x="2057400" y="1600200"/>
            <a:ext cx="23622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astounding</a:t>
            </a:r>
          </a:p>
        </p:txBody>
      </p:sp>
      <p:sp>
        <p:nvSpPr>
          <p:cNvPr id="6153" name="Text Box 9"/>
          <p:cNvSpPr txBox="1">
            <a:spLocks noChangeArrowheads="1"/>
          </p:cNvSpPr>
          <p:nvPr/>
        </p:nvSpPr>
        <p:spPr bwMode="auto">
          <a:xfrm>
            <a:off x="5203825" y="1584325"/>
            <a:ext cx="23622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administrative</a:t>
            </a:r>
          </a:p>
        </p:txBody>
      </p:sp>
      <p:sp>
        <p:nvSpPr>
          <p:cNvPr id="11" name="Rectangle 10"/>
          <p:cNvSpPr>
            <a:spLocks noChangeArrowheads="1"/>
          </p:cNvSpPr>
          <p:nvPr/>
        </p:nvSpPr>
        <p:spPr bwMode="auto">
          <a:xfrm>
            <a:off x="3560763" y="2384425"/>
            <a:ext cx="1789112"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spcBef>
                <a:spcPct val="50000"/>
              </a:spcBef>
            </a:pPr>
            <a:r>
              <a:rPr lang="en-US" sz="2000">
                <a:solidFill>
                  <a:srgbClr val="FF0000"/>
                </a:solidFill>
                <a:latin typeface="Times New Roman" pitchFamily="18" charset="0"/>
                <a:cs typeface="Times New Roman" pitchFamily="18" charset="0"/>
              </a:rPr>
              <a:t>located/situated</a:t>
            </a:r>
          </a:p>
        </p:txBody>
      </p:sp>
      <p:sp>
        <p:nvSpPr>
          <p:cNvPr id="12" name="Rectangle 11"/>
          <p:cNvSpPr>
            <a:spLocks noChangeArrowheads="1"/>
          </p:cNvSpPr>
          <p:nvPr/>
        </p:nvSpPr>
        <p:spPr bwMode="auto">
          <a:xfrm>
            <a:off x="5019675" y="3492500"/>
            <a:ext cx="1365250"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spcBef>
                <a:spcPct val="50000"/>
              </a:spcBef>
            </a:pPr>
            <a:r>
              <a:rPr lang="en-US" sz="2000">
                <a:solidFill>
                  <a:srgbClr val="FF0000"/>
                </a:solidFill>
                <a:latin typeface="Times New Roman" pitchFamily="18" charset="0"/>
                <a:cs typeface="Times New Roman" pitchFamily="18" charset="0"/>
              </a:rPr>
              <a:t>picturesque</a:t>
            </a:r>
          </a:p>
        </p:txBody>
      </p:sp>
      <p:sp>
        <p:nvSpPr>
          <p:cNvPr id="13" name="Rectangle 12"/>
          <p:cNvSpPr>
            <a:spLocks noChangeArrowheads="1"/>
          </p:cNvSpPr>
          <p:nvPr/>
        </p:nvSpPr>
        <p:spPr bwMode="auto">
          <a:xfrm>
            <a:off x="6384925" y="4075113"/>
            <a:ext cx="1308100"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spcBef>
                <a:spcPct val="50000"/>
              </a:spcBef>
            </a:pPr>
            <a:r>
              <a:rPr lang="en-US" sz="2000">
                <a:solidFill>
                  <a:srgbClr val="FF0000"/>
                </a:solidFill>
                <a:latin typeface="Times New Roman" pitchFamily="18" charset="0"/>
                <a:cs typeface="Times New Roman" pitchFamily="18" charset="0"/>
              </a:rPr>
              <a:t>astounding</a:t>
            </a:r>
          </a:p>
        </p:txBody>
      </p:sp>
      <p:sp>
        <p:nvSpPr>
          <p:cNvPr id="14" name="Rectangle 13"/>
          <p:cNvSpPr>
            <a:spLocks noChangeArrowheads="1"/>
          </p:cNvSpPr>
          <p:nvPr/>
        </p:nvSpPr>
        <p:spPr bwMode="auto">
          <a:xfrm>
            <a:off x="3373438" y="5305425"/>
            <a:ext cx="1249362"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spcBef>
                <a:spcPct val="50000"/>
              </a:spcBef>
            </a:pPr>
            <a:r>
              <a:rPr lang="en-US" sz="2000">
                <a:solidFill>
                  <a:srgbClr val="FF0000"/>
                </a:solidFill>
                <a:latin typeface="Times New Roman" pitchFamily="18" charset="0"/>
                <a:cs typeface="Times New Roman" pitchFamily="18" charset="0"/>
              </a:rPr>
              <a:t>geological</a:t>
            </a:r>
          </a:p>
        </p:txBody>
      </p:sp>
      <p:sp>
        <p:nvSpPr>
          <p:cNvPr id="15" name="Rectangle 14"/>
          <p:cNvSpPr>
            <a:spLocks noChangeArrowheads="1"/>
          </p:cNvSpPr>
          <p:nvPr/>
        </p:nvSpPr>
        <p:spPr bwMode="auto">
          <a:xfrm>
            <a:off x="2351088" y="5846763"/>
            <a:ext cx="1647825"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spcBef>
                <a:spcPct val="50000"/>
              </a:spcBef>
            </a:pPr>
            <a:r>
              <a:rPr lang="en-US" sz="2000">
                <a:solidFill>
                  <a:srgbClr val="FF0000"/>
                </a:solidFill>
                <a:latin typeface="Times New Roman" pitchFamily="18" charset="0"/>
                <a:cs typeface="Times New Roman" pitchFamily="18" charset="0"/>
              </a:rPr>
              <a:t>administrative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304800" y="309563"/>
            <a:ext cx="6858000" cy="528637"/>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chemeClr val="bg1"/>
                </a:solidFill>
                <a:latin typeface="Times New Roman" pitchFamily="18" charset="0"/>
                <a:cs typeface="Times New Roman" pitchFamily="18" charset="0"/>
              </a:rPr>
              <a:t>3a. </a:t>
            </a:r>
            <a:r>
              <a:rPr lang="en-US" sz="2400" b="1">
                <a:solidFill>
                  <a:schemeClr val="bg1"/>
                </a:solidFill>
                <a:latin typeface="Times New Roman" pitchFamily="18" charset="0"/>
                <a:cs typeface="Times New Roman" pitchFamily="18" charset="0"/>
              </a:rPr>
              <a:t>Match the nouns in A to the definitions in B.</a:t>
            </a:r>
            <a:endParaRPr lang="en-US" b="1">
              <a:solidFill>
                <a:schemeClr val="bg1"/>
              </a:solidFill>
              <a:latin typeface="Times New Roman" pitchFamily="18" charset="0"/>
              <a:cs typeface="Times New Roman" pitchFamily="18" charset="0"/>
            </a:endParaRPr>
          </a:p>
        </p:txBody>
      </p:sp>
      <p:sp>
        <p:nvSpPr>
          <p:cNvPr id="7171" name="Rectangle 3"/>
          <p:cNvSpPr>
            <a:spLocks noChangeArrowheads="1"/>
          </p:cNvSpPr>
          <p:nvPr/>
        </p:nvSpPr>
        <p:spPr bwMode="auto">
          <a:xfrm>
            <a:off x="4038600" y="2032000"/>
            <a:ext cx="4321175" cy="711200"/>
          </a:xfrm>
          <a:prstGeom prst="rect">
            <a:avLst/>
          </a:prstGeom>
          <a:solidFill>
            <a:srgbClr val="00B0F0"/>
          </a:solidFill>
          <a:ln w="9525" algn="ctr">
            <a:solidFill>
              <a:srgbClr val="00FF99"/>
            </a:solidFill>
            <a:miter lim="800000"/>
            <a:headEnd/>
            <a:tailEnd/>
          </a:ln>
        </p:spPr>
        <p:txBody>
          <a:bodyPr anchor="ctr">
            <a:spAutoFit/>
          </a:bodyPr>
          <a:lstStyle/>
          <a:p>
            <a:pPr marL="342900" indent="-342900">
              <a:buFontTx/>
              <a:buAutoNum type="alphaLcPeriod"/>
            </a:pPr>
            <a:r>
              <a:rPr lang="en-US" sz="2000">
                <a:solidFill>
                  <a:schemeClr val="bg1"/>
                </a:solidFill>
                <a:latin typeface="Times New Roman" pitchFamily="18" charset="0"/>
                <a:cs typeface="Times New Roman" pitchFamily="18" charset="0"/>
              </a:rPr>
              <a:t>a general word for a building</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of any kind</a:t>
            </a:r>
          </a:p>
        </p:txBody>
      </p:sp>
      <p:sp>
        <p:nvSpPr>
          <p:cNvPr id="7172" name="Text Box 4"/>
          <p:cNvSpPr txBox="1">
            <a:spLocks noChangeArrowheads="1"/>
          </p:cNvSpPr>
          <p:nvPr/>
        </p:nvSpPr>
        <p:spPr bwMode="auto">
          <a:xfrm>
            <a:off x="685800" y="2057400"/>
            <a:ext cx="1828800" cy="406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1. setting</a:t>
            </a:r>
          </a:p>
        </p:txBody>
      </p:sp>
      <p:sp>
        <p:nvSpPr>
          <p:cNvPr id="7173" name="Text Box 5"/>
          <p:cNvSpPr txBox="1">
            <a:spLocks noChangeArrowheads="1"/>
          </p:cNvSpPr>
          <p:nvPr/>
        </p:nvSpPr>
        <p:spPr bwMode="auto">
          <a:xfrm>
            <a:off x="685800" y="2895600"/>
            <a:ext cx="1828800" cy="406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2. complex</a:t>
            </a:r>
          </a:p>
        </p:txBody>
      </p:sp>
      <p:sp>
        <p:nvSpPr>
          <p:cNvPr id="7174" name="Text Box 6"/>
          <p:cNvSpPr txBox="1">
            <a:spLocks noChangeArrowheads="1"/>
          </p:cNvSpPr>
          <p:nvPr/>
        </p:nvSpPr>
        <p:spPr bwMode="auto">
          <a:xfrm>
            <a:off x="685800" y="3733800"/>
            <a:ext cx="1828800" cy="406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3. structure</a:t>
            </a:r>
          </a:p>
        </p:txBody>
      </p:sp>
      <p:sp>
        <p:nvSpPr>
          <p:cNvPr id="7175" name="Text Box 7"/>
          <p:cNvSpPr txBox="1">
            <a:spLocks noChangeArrowheads="1"/>
          </p:cNvSpPr>
          <p:nvPr/>
        </p:nvSpPr>
        <p:spPr bwMode="auto">
          <a:xfrm>
            <a:off x="685800" y="4546600"/>
            <a:ext cx="1828800" cy="406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4. measures</a:t>
            </a:r>
          </a:p>
        </p:txBody>
      </p:sp>
      <p:sp>
        <p:nvSpPr>
          <p:cNvPr id="7176" name="Text Box 8"/>
          <p:cNvSpPr txBox="1">
            <a:spLocks noChangeArrowheads="1"/>
          </p:cNvSpPr>
          <p:nvPr/>
        </p:nvSpPr>
        <p:spPr bwMode="auto">
          <a:xfrm>
            <a:off x="685800" y="5689600"/>
            <a:ext cx="1828800" cy="4064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cs typeface="Times New Roman" pitchFamily="18" charset="0"/>
              </a:rPr>
              <a:t>5. recognition</a:t>
            </a:r>
          </a:p>
        </p:txBody>
      </p:sp>
      <p:sp>
        <p:nvSpPr>
          <p:cNvPr id="7177" name="Rectangle 9"/>
          <p:cNvSpPr>
            <a:spLocks noChangeArrowheads="1"/>
          </p:cNvSpPr>
          <p:nvPr/>
        </p:nvSpPr>
        <p:spPr bwMode="auto">
          <a:xfrm>
            <a:off x="4016375" y="2871788"/>
            <a:ext cx="4000500" cy="708025"/>
          </a:xfrm>
          <a:prstGeom prst="rect">
            <a:avLst/>
          </a:prstGeom>
          <a:solidFill>
            <a:srgbClr val="00B0F0"/>
          </a:solidFill>
          <a:ln w="9525" algn="ctr">
            <a:solidFill>
              <a:srgbClr val="00FF99"/>
            </a:solidFill>
            <a:miter lim="800000"/>
            <a:headEnd/>
            <a:tailEnd/>
          </a:ln>
        </p:spPr>
        <p:txBody>
          <a:bodyPr wrap="none" anchor="ctr">
            <a:spAutoFit/>
          </a:bodyPr>
          <a:lstStyle/>
          <a:p>
            <a:pPr marL="342900" indent="-342900"/>
            <a:r>
              <a:rPr lang="en-US" sz="2000">
                <a:solidFill>
                  <a:schemeClr val="bg1"/>
                </a:solidFill>
                <a:latin typeface="Times New Roman" pitchFamily="18" charset="0"/>
                <a:cs typeface="Times New Roman" pitchFamily="18" charset="0"/>
              </a:rPr>
              <a:t>b.  the place where something is and</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the general environment around it</a:t>
            </a:r>
          </a:p>
        </p:txBody>
      </p:sp>
      <p:sp>
        <p:nvSpPr>
          <p:cNvPr id="7178" name="Rectangle 10"/>
          <p:cNvSpPr>
            <a:spLocks noChangeArrowheads="1"/>
          </p:cNvSpPr>
          <p:nvPr/>
        </p:nvSpPr>
        <p:spPr bwMode="auto">
          <a:xfrm>
            <a:off x="4016375" y="3708400"/>
            <a:ext cx="4343400" cy="711200"/>
          </a:xfrm>
          <a:prstGeom prst="rect">
            <a:avLst/>
          </a:prstGeom>
          <a:solidFill>
            <a:srgbClr val="00B0F0"/>
          </a:solidFill>
          <a:ln w="9525" algn="ctr">
            <a:solidFill>
              <a:srgbClr val="00FF99"/>
            </a:solidFill>
            <a:miter lim="800000"/>
            <a:headEnd/>
            <a:tailEnd/>
          </a:ln>
        </p:spPr>
        <p:txBody>
          <a:bodyPr anchor="ctr">
            <a:spAutoFit/>
          </a:bodyPr>
          <a:lstStyle/>
          <a:p>
            <a:pPr marL="342900" indent="-342900"/>
            <a:r>
              <a:rPr lang="en-US" sz="2000">
                <a:solidFill>
                  <a:schemeClr val="bg1"/>
                </a:solidFill>
                <a:latin typeface="Times New Roman" pitchFamily="18" charset="0"/>
                <a:cs typeface="Times New Roman" pitchFamily="18" charset="0"/>
              </a:rPr>
              <a:t>c.  an acceptance that something</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exists, is true, or is valuable</a:t>
            </a:r>
          </a:p>
        </p:txBody>
      </p:sp>
      <p:sp>
        <p:nvSpPr>
          <p:cNvPr id="7179" name="Rectangle 11"/>
          <p:cNvSpPr>
            <a:spLocks noChangeArrowheads="1"/>
          </p:cNvSpPr>
          <p:nvPr/>
        </p:nvSpPr>
        <p:spPr bwMode="auto">
          <a:xfrm>
            <a:off x="4016375" y="4546600"/>
            <a:ext cx="4343400" cy="1016000"/>
          </a:xfrm>
          <a:prstGeom prst="rect">
            <a:avLst/>
          </a:prstGeom>
          <a:solidFill>
            <a:srgbClr val="00B0F0"/>
          </a:solidFill>
          <a:ln w="9525" algn="ctr">
            <a:solidFill>
              <a:srgbClr val="00FF99"/>
            </a:solidFill>
            <a:miter lim="800000"/>
            <a:headEnd/>
            <a:tailEnd/>
          </a:ln>
        </p:spPr>
        <p:txBody>
          <a:bodyPr anchor="ctr">
            <a:spAutoFit/>
          </a:bodyPr>
          <a:lstStyle/>
          <a:p>
            <a:pPr marL="342900" indent="-342900"/>
            <a:r>
              <a:rPr lang="en-US" sz="2000">
                <a:solidFill>
                  <a:schemeClr val="bg1"/>
                </a:solidFill>
                <a:latin typeface="Times New Roman" pitchFamily="18" charset="0"/>
                <a:cs typeface="Times New Roman" pitchFamily="18" charset="0"/>
              </a:rPr>
              <a:t>d.  a group of connected buildings</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that are designed for a particular</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purpose</a:t>
            </a:r>
          </a:p>
        </p:txBody>
      </p:sp>
      <p:sp>
        <p:nvSpPr>
          <p:cNvPr id="7180" name="Rectangle 12"/>
          <p:cNvSpPr>
            <a:spLocks noChangeArrowheads="1"/>
          </p:cNvSpPr>
          <p:nvPr/>
        </p:nvSpPr>
        <p:spPr bwMode="auto">
          <a:xfrm>
            <a:off x="4016375" y="5689600"/>
            <a:ext cx="4343400" cy="711200"/>
          </a:xfrm>
          <a:prstGeom prst="rect">
            <a:avLst/>
          </a:prstGeom>
          <a:solidFill>
            <a:srgbClr val="00B0F0"/>
          </a:solidFill>
          <a:ln w="9525" algn="ctr">
            <a:solidFill>
              <a:srgbClr val="00FF99"/>
            </a:solidFill>
            <a:miter lim="800000"/>
            <a:headEnd/>
            <a:tailEnd/>
          </a:ln>
        </p:spPr>
        <p:txBody>
          <a:bodyPr anchor="ctr">
            <a:spAutoFit/>
          </a:bodyPr>
          <a:lstStyle/>
          <a:p>
            <a:pPr marL="342900" indent="-342900"/>
            <a:r>
              <a:rPr lang="en-US" sz="2000">
                <a:solidFill>
                  <a:schemeClr val="bg1"/>
                </a:solidFill>
                <a:latin typeface="Times New Roman" pitchFamily="18" charset="0"/>
                <a:cs typeface="Times New Roman" pitchFamily="18" charset="0"/>
              </a:rPr>
              <a:t>e.  official actions that are done in</a:t>
            </a:r>
            <a:br>
              <a:rPr lang="en-US" sz="2000">
                <a:solidFill>
                  <a:schemeClr val="bg1"/>
                </a:solidFill>
                <a:latin typeface="Times New Roman" pitchFamily="18" charset="0"/>
                <a:cs typeface="Times New Roman" pitchFamily="18" charset="0"/>
              </a:rPr>
            </a:br>
            <a:r>
              <a:rPr lang="en-US" sz="2000">
                <a:solidFill>
                  <a:schemeClr val="bg1"/>
                </a:solidFill>
                <a:latin typeface="Times New Roman" pitchFamily="18" charset="0"/>
                <a:cs typeface="Times New Roman" pitchFamily="18" charset="0"/>
              </a:rPr>
              <a:t>order to achieve a particular aim</a:t>
            </a:r>
            <a:endParaRPr lang="en-US">
              <a:solidFill>
                <a:schemeClr val="bg1"/>
              </a:solidFill>
              <a:latin typeface="Times New Roman" pitchFamily="18" charset="0"/>
              <a:cs typeface="Times New Roman" pitchFamily="18" charset="0"/>
            </a:endParaRPr>
          </a:p>
        </p:txBody>
      </p:sp>
      <p:sp>
        <p:nvSpPr>
          <p:cNvPr id="7181" name="AutoShape 13"/>
          <p:cNvSpPr>
            <a:spLocks noChangeArrowheads="1"/>
          </p:cNvSpPr>
          <p:nvPr/>
        </p:nvSpPr>
        <p:spPr bwMode="auto">
          <a:xfrm>
            <a:off x="4038600" y="1243013"/>
            <a:ext cx="4343400" cy="409575"/>
          </a:xfrm>
          <a:prstGeom prst="flowChartAlternateProcess">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1" hangingPunct="1">
              <a:spcBef>
                <a:spcPct val="50000"/>
              </a:spcBef>
            </a:pPr>
            <a:r>
              <a:rPr lang="en-US" b="1">
                <a:latin typeface="Times New Roman" pitchFamily="18" charset="0"/>
                <a:cs typeface="Times New Roman" pitchFamily="18" charset="0"/>
              </a:rPr>
              <a:t>B</a:t>
            </a:r>
          </a:p>
        </p:txBody>
      </p:sp>
      <p:sp>
        <p:nvSpPr>
          <p:cNvPr id="7182" name="AutoShape 14"/>
          <p:cNvSpPr>
            <a:spLocks noChangeArrowheads="1"/>
          </p:cNvSpPr>
          <p:nvPr/>
        </p:nvSpPr>
        <p:spPr bwMode="auto">
          <a:xfrm>
            <a:off x="685800" y="1243013"/>
            <a:ext cx="1828800" cy="409575"/>
          </a:xfrm>
          <a:prstGeom prst="flowChartAlternateProcess">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1" hangingPunct="1">
              <a:spcBef>
                <a:spcPct val="50000"/>
              </a:spcBef>
            </a:pPr>
            <a:r>
              <a:rPr lang="en-US" b="1">
                <a:latin typeface="Times New Roman" pitchFamily="18" charset="0"/>
                <a:cs typeface="Times New Roman" pitchFamily="18" charset="0"/>
              </a:rPr>
              <a:t>A</a:t>
            </a:r>
          </a:p>
        </p:txBody>
      </p:sp>
      <p:cxnSp>
        <p:nvCxnSpPr>
          <p:cNvPr id="3" name="Straight Arrow Connector 2"/>
          <p:cNvCxnSpPr/>
          <p:nvPr/>
        </p:nvCxnSpPr>
        <p:spPr>
          <a:xfrm>
            <a:off x="2438400" y="2298700"/>
            <a:ext cx="1676400" cy="1041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174" idx="3"/>
          </p:cNvCxnSpPr>
          <p:nvPr/>
        </p:nvCxnSpPr>
        <p:spPr>
          <a:xfrm flipV="1">
            <a:off x="2514600" y="2590800"/>
            <a:ext cx="1600200" cy="134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173" idx="3"/>
          </p:cNvCxnSpPr>
          <p:nvPr/>
        </p:nvCxnSpPr>
        <p:spPr>
          <a:xfrm>
            <a:off x="2514600" y="3098800"/>
            <a:ext cx="1600200" cy="1930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175" idx="3"/>
          </p:cNvCxnSpPr>
          <p:nvPr/>
        </p:nvCxnSpPr>
        <p:spPr>
          <a:xfrm>
            <a:off x="2514600" y="4749800"/>
            <a:ext cx="16002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65388" y="4114800"/>
            <a:ext cx="1600200" cy="1828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04800" y="309563"/>
            <a:ext cx="7086600" cy="466725"/>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chemeClr val="bg1"/>
                </a:solidFill>
                <a:latin typeface="Times New Roman" pitchFamily="18" charset="0"/>
                <a:cs typeface="Times New Roman" pitchFamily="18" charset="0"/>
              </a:rPr>
              <a:t>3b. Now use the nouns in a to complete the sentences.</a:t>
            </a:r>
          </a:p>
        </p:txBody>
      </p:sp>
      <p:sp>
        <p:nvSpPr>
          <p:cNvPr id="8195" name="Rectangle 3"/>
          <p:cNvSpPr>
            <a:spLocks noChangeArrowheads="1"/>
          </p:cNvSpPr>
          <p:nvPr/>
        </p:nvSpPr>
        <p:spPr bwMode="auto">
          <a:xfrm>
            <a:off x="-1588" y="2555875"/>
            <a:ext cx="9144001" cy="3416300"/>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cs typeface="Times New Roman" pitchFamily="18" charset="0"/>
              </a:rPr>
              <a:t>1. This has been standing since the 15</a:t>
            </a:r>
            <a:r>
              <a:rPr lang="en-US" sz="2400" baseline="30000">
                <a:latin typeface="Times New Roman" pitchFamily="18" charset="0"/>
                <a:cs typeface="Times New Roman" pitchFamily="18" charset="0"/>
              </a:rPr>
              <a:t>th</a:t>
            </a:r>
            <a:r>
              <a:rPr lang="en-US" sz="2400">
                <a:latin typeface="Times New Roman" pitchFamily="18" charset="0"/>
                <a:cs typeface="Times New Roman" pitchFamily="18" charset="0"/>
              </a:rPr>
              <a:t> ____________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century.</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2. The government must take ___________</a:t>
            </a:r>
            <a:r>
              <a:rPr lang="en-US">
                <a:latin typeface="Times New Roman" pitchFamily="18" charset="0"/>
                <a:cs typeface="Times New Roman" pitchFamily="18" charset="0"/>
              </a:rPr>
              <a:t> </a:t>
            </a:r>
            <a:r>
              <a:rPr lang="en-US" sz="2400">
                <a:latin typeface="Times New Roman" pitchFamily="18" charset="0"/>
                <a:cs typeface="Times New Roman" pitchFamily="18" charset="0"/>
              </a:rPr>
              <a:t>to preserve</a:t>
            </a:r>
            <a:r>
              <a:rPr lang="en-US">
                <a:latin typeface="Times New Roman" pitchFamily="18" charset="0"/>
                <a:cs typeface="Times New Roman" pitchFamily="18" charset="0"/>
              </a:rPr>
              <a:t> </a:t>
            </a:r>
            <a:r>
              <a:rPr lang="en-US" sz="2400">
                <a:latin typeface="Times New Roman" pitchFamily="18" charset="0"/>
                <a:cs typeface="Times New Roman" pitchFamily="18" charset="0"/>
              </a:rPr>
              <a:t>historical sites in the area.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3. I like a hotel in a beautiful __________ of landscaped gardens.</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4. The Imperial Citadel of Thang Long is a __________</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that consists of royal palaces and monuments.</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5. There is a growing   __________ that protecting natural wonders has financial benefits as well as cultural importance</a:t>
            </a:r>
          </a:p>
        </p:txBody>
      </p:sp>
      <p:sp>
        <p:nvSpPr>
          <p:cNvPr id="8196" name="Text Box 4"/>
          <p:cNvSpPr txBox="1">
            <a:spLocks noChangeArrowheads="1"/>
          </p:cNvSpPr>
          <p:nvPr/>
        </p:nvSpPr>
        <p:spPr bwMode="auto">
          <a:xfrm>
            <a:off x="685800" y="1066800"/>
            <a:ext cx="1828800" cy="40640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latin typeface="Times New Roman" pitchFamily="18" charset="0"/>
                <a:cs typeface="Times New Roman" pitchFamily="18" charset="0"/>
              </a:rPr>
              <a:t>1. setting</a:t>
            </a:r>
          </a:p>
        </p:txBody>
      </p:sp>
      <p:sp>
        <p:nvSpPr>
          <p:cNvPr id="8197" name="Text Box 5"/>
          <p:cNvSpPr txBox="1">
            <a:spLocks noChangeArrowheads="1"/>
          </p:cNvSpPr>
          <p:nvPr/>
        </p:nvSpPr>
        <p:spPr bwMode="auto">
          <a:xfrm>
            <a:off x="685800" y="1574800"/>
            <a:ext cx="1828800" cy="40640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latin typeface="Times New Roman" pitchFamily="18" charset="0"/>
                <a:cs typeface="Times New Roman" pitchFamily="18" charset="0"/>
              </a:rPr>
              <a:t>2. complex</a:t>
            </a:r>
          </a:p>
        </p:txBody>
      </p:sp>
      <p:sp>
        <p:nvSpPr>
          <p:cNvPr id="8198" name="Text Box 6"/>
          <p:cNvSpPr txBox="1">
            <a:spLocks noChangeArrowheads="1"/>
          </p:cNvSpPr>
          <p:nvPr/>
        </p:nvSpPr>
        <p:spPr bwMode="auto">
          <a:xfrm>
            <a:off x="3657600" y="1295400"/>
            <a:ext cx="1828800" cy="40640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latin typeface="Times New Roman" pitchFamily="18" charset="0"/>
                <a:cs typeface="Times New Roman" pitchFamily="18" charset="0"/>
              </a:rPr>
              <a:t>3. structure</a:t>
            </a:r>
          </a:p>
        </p:txBody>
      </p:sp>
      <p:sp>
        <p:nvSpPr>
          <p:cNvPr id="8199" name="Text Box 7"/>
          <p:cNvSpPr txBox="1">
            <a:spLocks noChangeArrowheads="1"/>
          </p:cNvSpPr>
          <p:nvPr/>
        </p:nvSpPr>
        <p:spPr bwMode="auto">
          <a:xfrm>
            <a:off x="6629400" y="1066800"/>
            <a:ext cx="1828800" cy="40640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latin typeface="Times New Roman" pitchFamily="18" charset="0"/>
                <a:cs typeface="Times New Roman" pitchFamily="18" charset="0"/>
              </a:rPr>
              <a:t>4. measures</a:t>
            </a:r>
          </a:p>
        </p:txBody>
      </p:sp>
      <p:sp>
        <p:nvSpPr>
          <p:cNvPr id="8200" name="Text Box 8"/>
          <p:cNvSpPr txBox="1">
            <a:spLocks noChangeArrowheads="1"/>
          </p:cNvSpPr>
          <p:nvPr/>
        </p:nvSpPr>
        <p:spPr bwMode="auto">
          <a:xfrm>
            <a:off x="6629400" y="1574800"/>
            <a:ext cx="1828800" cy="406400"/>
          </a:xfrm>
          <a:prstGeom prst="rect">
            <a:avLst/>
          </a:prstGeom>
          <a:solidFill>
            <a:srgbClr val="92D05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latin typeface="Times New Roman" pitchFamily="18" charset="0"/>
                <a:cs typeface="Times New Roman" pitchFamily="18" charset="0"/>
              </a:rPr>
              <a:t>5. recognition</a:t>
            </a:r>
          </a:p>
        </p:txBody>
      </p:sp>
      <p:sp>
        <p:nvSpPr>
          <p:cNvPr id="10" name="Text Box 9"/>
          <p:cNvSpPr txBox="1">
            <a:spLocks noChangeArrowheads="1"/>
          </p:cNvSpPr>
          <p:nvPr/>
        </p:nvSpPr>
        <p:spPr bwMode="auto">
          <a:xfrm>
            <a:off x="5148263" y="2528888"/>
            <a:ext cx="1328737"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Times New Roman" pitchFamily="18" charset="0"/>
                <a:cs typeface="Times New Roman" pitchFamily="18" charset="0"/>
              </a:rPr>
              <a:t>structure</a:t>
            </a:r>
          </a:p>
        </p:txBody>
      </p:sp>
      <p:sp>
        <p:nvSpPr>
          <p:cNvPr id="11" name="Text Box 10"/>
          <p:cNvSpPr txBox="1">
            <a:spLocks noChangeArrowheads="1"/>
          </p:cNvSpPr>
          <p:nvPr/>
        </p:nvSpPr>
        <p:spPr bwMode="auto">
          <a:xfrm>
            <a:off x="3971925" y="3259138"/>
            <a:ext cx="1285875"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Times New Roman" pitchFamily="18" charset="0"/>
                <a:cs typeface="Times New Roman" pitchFamily="18" charset="0"/>
              </a:rPr>
              <a:t>measures</a:t>
            </a:r>
          </a:p>
        </p:txBody>
      </p:sp>
      <p:sp>
        <p:nvSpPr>
          <p:cNvPr id="12" name="Text Box 11"/>
          <p:cNvSpPr txBox="1">
            <a:spLocks noChangeArrowheads="1"/>
          </p:cNvSpPr>
          <p:nvPr/>
        </p:nvSpPr>
        <p:spPr bwMode="auto">
          <a:xfrm>
            <a:off x="3860800" y="3989388"/>
            <a:ext cx="925513" cy="4064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Times New Roman" pitchFamily="18" charset="0"/>
                <a:cs typeface="Times New Roman" pitchFamily="18" charset="0"/>
              </a:rPr>
              <a:t>setting</a:t>
            </a:r>
          </a:p>
        </p:txBody>
      </p:sp>
      <p:sp>
        <p:nvSpPr>
          <p:cNvPr id="13" name="Text Box 12"/>
          <p:cNvSpPr txBox="1">
            <a:spLocks noChangeArrowheads="1"/>
          </p:cNvSpPr>
          <p:nvPr/>
        </p:nvSpPr>
        <p:spPr bwMode="auto">
          <a:xfrm>
            <a:off x="5703888" y="4383088"/>
            <a:ext cx="1230312"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Times New Roman" pitchFamily="18" charset="0"/>
                <a:cs typeface="Times New Roman" pitchFamily="18" charset="0"/>
              </a:rPr>
              <a:t>complex</a:t>
            </a:r>
          </a:p>
        </p:txBody>
      </p:sp>
      <p:sp>
        <p:nvSpPr>
          <p:cNvPr id="14" name="Text Box 13"/>
          <p:cNvSpPr txBox="1">
            <a:spLocks noChangeArrowheads="1"/>
          </p:cNvSpPr>
          <p:nvPr/>
        </p:nvSpPr>
        <p:spPr bwMode="auto">
          <a:xfrm>
            <a:off x="2857500" y="5181600"/>
            <a:ext cx="1409700"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0000"/>
                </a:solidFill>
                <a:latin typeface="Times New Roman" pitchFamily="18" charset="0"/>
                <a:cs typeface="Times New Roman" pitchFamily="18" charset="0"/>
              </a:rPr>
              <a:t>recognition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52400" y="1127125"/>
            <a:ext cx="8915400" cy="893763"/>
          </a:xfrm>
          <a:prstGeom prst="rect">
            <a:avLst/>
          </a:prstGeom>
          <a:solidFill>
            <a:srgbClr val="92D05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bg1"/>
                </a:solidFill>
                <a:latin typeface="Times New Roman" pitchFamily="18" charset="0"/>
                <a:cs typeface="Times New Roman" pitchFamily="18" charset="0"/>
              </a:rPr>
              <a:t>4. Listen and repeat, paying attention to the words in red in each pair of sentences.</a:t>
            </a:r>
            <a:r>
              <a:rPr lang="en-US" sz="2800" b="1">
                <a:solidFill>
                  <a:schemeClr val="bg1"/>
                </a:solidFill>
                <a:latin typeface="Times New Roman" pitchFamily="18" charset="0"/>
                <a:cs typeface="Times New Roman" pitchFamily="18" charset="0"/>
              </a:rPr>
              <a:t> </a:t>
            </a:r>
          </a:p>
        </p:txBody>
      </p:sp>
      <p:sp>
        <p:nvSpPr>
          <p:cNvPr id="4" name="Rectangle 4"/>
          <p:cNvSpPr>
            <a:spLocks noChangeArrowheads="1"/>
          </p:cNvSpPr>
          <p:nvPr/>
        </p:nvSpPr>
        <p:spPr bwMode="auto">
          <a:xfrm>
            <a:off x="31750" y="2027238"/>
            <a:ext cx="7924800" cy="4154487"/>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buFontTx/>
              <a:buAutoNum type="arabicPeriod"/>
              <a:defRPr/>
            </a:pPr>
            <a:r>
              <a:rPr lang="en-US" sz="2400" dirty="0">
                <a:latin typeface="Times New Roman" panose="02020603050405020304" pitchFamily="18" charset="0"/>
                <a:cs typeface="Times New Roman" panose="02020603050405020304" pitchFamily="18" charset="0"/>
              </a:rPr>
              <a:t>A: This is </a:t>
            </a:r>
            <a:r>
              <a:rPr lang="en-US" sz="2400" b="1" u="sng" dirty="0">
                <a:solidFill>
                  <a:srgbClr val="FF00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solution, but not the only one.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 Attempts to find </a:t>
            </a:r>
            <a:r>
              <a:rPr lang="en-US" sz="2400" b="1" u="sng" dirty="0">
                <a:solidFill>
                  <a:srgbClr val="FF0000"/>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solution have failed.</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2. A: I'm fond </a:t>
            </a:r>
            <a:r>
              <a:rPr lang="en-US" sz="2400" b="1" u="sng" dirty="0">
                <a:solidFill>
                  <a:srgbClr val="FF0000"/>
                </a:solidFill>
                <a:latin typeface="Times New Roman" panose="02020603050405020304" pitchFamily="18" charset="0"/>
                <a:cs typeface="Times New Roman" panose="02020603050405020304" pitchFamily="18" charset="0"/>
              </a:rPr>
              <a:t>of</a:t>
            </a:r>
            <a:r>
              <a:rPr lang="en-US" sz="2400" dirty="0">
                <a:latin typeface="Times New Roman" panose="02020603050405020304" pitchFamily="18" charset="0"/>
                <a:cs typeface="Times New Roman" panose="02020603050405020304" pitchFamily="18" charset="0"/>
              </a:rPr>
              <a:t> bananas.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 Bananas are what I'm fond </a:t>
            </a:r>
            <a:r>
              <a:rPr lang="en-US" sz="2400" b="1" u="sng" dirty="0">
                <a:solidFill>
                  <a:srgbClr val="FF0000"/>
                </a:solidFill>
                <a:latin typeface="Times New Roman" panose="02020603050405020304" pitchFamily="18" charset="0"/>
                <a:cs typeface="Times New Roman" panose="02020603050405020304" pitchFamily="18" charset="0"/>
              </a:rPr>
              <a:t>of</a:t>
            </a:r>
            <a:r>
              <a:rPr lang="en-US" sz="2400" dirty="0">
                <a:latin typeface="Times New Roman" panose="02020603050405020304" pitchFamily="18" charset="0"/>
                <a:cs typeface="Times New Roman" panose="02020603050405020304" pitchFamily="18" charset="0"/>
              </a:rPr>
              <a:t>.</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3. A: It's not trick </a:t>
            </a:r>
            <a:r>
              <a:rPr lang="en-US" sz="2400" b="1" u="sng" dirty="0">
                <a:solidFill>
                  <a:srgbClr val="FF0000"/>
                </a:solidFill>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treat; it's trick </a:t>
            </a:r>
            <a:r>
              <a:rPr lang="en-US" sz="2400" b="1" u="sng" dirty="0">
                <a:solidFill>
                  <a:srgbClr val="FF0000"/>
                </a:solidFill>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treat.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 I need Peter </a:t>
            </a:r>
            <a:r>
              <a:rPr lang="en-US" sz="2400" b="1" u="sng" dirty="0">
                <a:solidFill>
                  <a:srgbClr val="FF0000"/>
                </a:solidFill>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Mary </a:t>
            </a:r>
            <a:r>
              <a:rPr lang="en-US" sz="2400" b="1" u="sng" dirty="0">
                <a:solidFill>
                  <a:srgbClr val="FF0000"/>
                </a:solidFill>
                <a:latin typeface="Times New Roman" panose="02020603050405020304" pitchFamily="18" charset="0"/>
                <a:cs typeface="Times New Roman" panose="02020603050405020304" pitchFamily="18" charset="0"/>
              </a:rPr>
              <a:t>or</a:t>
            </a:r>
            <a:r>
              <a:rPr lang="en-US" sz="2400" dirty="0">
                <a:latin typeface="Times New Roman" panose="02020603050405020304" pitchFamily="18" charset="0"/>
                <a:cs typeface="Times New Roman" panose="02020603050405020304" pitchFamily="18" charset="0"/>
              </a:rPr>
              <a:t> John </a:t>
            </a:r>
            <a:r>
              <a:rPr lang="en-US" sz="2400" b="1" u="sng" dirty="0">
                <a:solidFill>
                  <a:srgbClr val="FF0000"/>
                </a:solidFill>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Nick  to help me.</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4. A: It's good </a:t>
            </a:r>
            <a:r>
              <a:rPr lang="en-US" sz="2400" b="1" u="sng" dirty="0">
                <a:solidFill>
                  <a:srgbClr val="FF0000"/>
                </a:solidFill>
                <a:latin typeface="Times New Roman" panose="02020603050405020304" pitchFamily="18" charset="0"/>
                <a:cs typeface="Times New Roman" panose="02020603050405020304" pitchFamily="18" charset="0"/>
              </a:rPr>
              <a:t>but</a:t>
            </a:r>
            <a:r>
              <a:rPr lang="en-US" sz="2400" dirty="0">
                <a:latin typeface="Times New Roman" panose="02020603050405020304" pitchFamily="18" charset="0"/>
                <a:cs typeface="Times New Roman" panose="02020603050405020304" pitchFamily="18" charset="0"/>
              </a:rPr>
              <a:t> expensive.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 You shouldn't put </a:t>
            </a:r>
            <a:r>
              <a:rPr lang="en-US" sz="2400" b="1" u="sng" dirty="0">
                <a:solidFill>
                  <a:srgbClr val="FF0000"/>
                </a:solidFill>
                <a:latin typeface="Times New Roman" panose="02020603050405020304" pitchFamily="18" charset="0"/>
                <a:cs typeface="Times New Roman" panose="02020603050405020304" pitchFamily="18" charset="0"/>
              </a:rPr>
              <a:t>'but'</a:t>
            </a:r>
            <a:r>
              <a:rPr lang="en-US" sz="2400" dirty="0">
                <a:latin typeface="Times New Roman" panose="02020603050405020304" pitchFamily="18" charset="0"/>
                <a:cs typeface="Times New Roman" panose="02020603050405020304" pitchFamily="18" charset="0"/>
              </a:rPr>
              <a:t> at the end of the sentence.</a:t>
            </a:r>
          </a:p>
        </p:txBody>
      </p:sp>
      <p:sp>
        <p:nvSpPr>
          <p:cNvPr id="9220" name="Text Box 5"/>
          <p:cNvSpPr txBox="1">
            <a:spLocks noChangeArrowheads="1"/>
          </p:cNvSpPr>
          <p:nvPr/>
        </p:nvSpPr>
        <p:spPr bwMode="auto">
          <a:xfrm>
            <a:off x="1676400" y="76200"/>
            <a:ext cx="6400800" cy="9636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3363"/>
              </a:lnSpc>
            </a:pPr>
            <a:r>
              <a:rPr lang="en-US" sz="2800" b="1">
                <a:solidFill>
                  <a:schemeClr val="bg1"/>
                </a:solidFill>
                <a:latin typeface="Times New Roman" pitchFamily="18" charset="0"/>
                <a:cs typeface="Times New Roman" pitchFamily="18" charset="0"/>
              </a:rPr>
              <a:t>PRONUNCIATION</a:t>
            </a:r>
          </a:p>
          <a:p>
            <a:pPr algn="ctr" eaLnBrk="1" hangingPunct="1">
              <a:lnSpc>
                <a:spcPts val="3363"/>
              </a:lnSpc>
            </a:pPr>
            <a:r>
              <a:rPr lang="en-US" sz="2800" b="1">
                <a:solidFill>
                  <a:schemeClr val="bg1"/>
                </a:solidFill>
                <a:latin typeface="Times New Roman" pitchFamily="18" charset="0"/>
                <a:cs typeface="Times New Roman" pitchFamily="18" charset="0"/>
              </a:rPr>
              <a:t>Stress on auxiliary verbs in sentences</a:t>
            </a:r>
          </a:p>
        </p:txBody>
      </p:sp>
      <p:pic>
        <p:nvPicPr>
          <p:cNvPr id="2" name="31 Track 3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248" y="243303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9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76200" y="152400"/>
            <a:ext cx="8991600" cy="6553200"/>
          </a:xfrm>
          <a:prstGeom prst="flowChartDocument">
            <a:avLst/>
          </a:prstGeom>
          <a:solidFill>
            <a:srgbClr val="660033"/>
          </a:solidFill>
          <a:ln w="76200" algn="ctr">
            <a:solidFill>
              <a:srgbClr val="996633"/>
            </a:solidFill>
            <a:miter lim="800000"/>
            <a:headEnd/>
            <a:tailEnd/>
          </a:ln>
        </p:spPr>
        <p:txBody>
          <a:bodyPr wrap="none" anchor="ctr"/>
          <a:lstStyle/>
          <a:p>
            <a:pPr eaLnBrk="1" hangingPunct="1"/>
            <a:endParaRPr lang="en-US"/>
          </a:p>
        </p:txBody>
      </p:sp>
      <p:pic>
        <p:nvPicPr>
          <p:cNvPr id="84997" name="Picture 7"/>
          <p:cNvPicPr>
            <a:picLocks noChangeAspect="1" noChangeArrowheads="1"/>
          </p:cNvPicPr>
          <p:nvPr/>
        </p:nvPicPr>
        <p:blipFill>
          <a:blip r:embed="rId2">
            <a:extLst>
              <a:ext uri="{28A0092B-C50C-407E-A947-70E740481C1C}">
                <a14:useLocalDpi xmlns:a14="http://schemas.microsoft.com/office/drawing/2010/main" val="0"/>
              </a:ext>
            </a:extLst>
          </a:blip>
          <a:srcRect l="65935" t="5357" r="8791" b="53571"/>
          <a:stretch>
            <a:fillRect/>
          </a:stretch>
        </p:blipFill>
        <p:spPr bwMode="auto">
          <a:xfrm>
            <a:off x="4648200" y="53340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Box 2"/>
          <p:cNvSpPr txBox="1">
            <a:spLocks noChangeArrowheads="1"/>
          </p:cNvSpPr>
          <p:nvPr/>
        </p:nvSpPr>
        <p:spPr bwMode="auto">
          <a:xfrm>
            <a:off x="152400" y="228600"/>
            <a:ext cx="89154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latin typeface="Times New Roman" pitchFamily="18" charset="0"/>
                <a:cs typeface="Times New Roman" pitchFamily="18" charset="0"/>
              </a:rPr>
              <a:t>Remember!</a:t>
            </a:r>
          </a:p>
          <a:p>
            <a:pPr eaLnBrk="1" hangingPunct="1">
              <a:spcBef>
                <a:spcPct val="50000"/>
              </a:spcBef>
            </a:pPr>
            <a:r>
              <a:rPr lang="en-US">
                <a:solidFill>
                  <a:schemeClr val="bg1"/>
                </a:solidFill>
                <a:latin typeface="Times New Roman" pitchFamily="18" charset="0"/>
                <a:cs typeface="Times New Roman" pitchFamily="18" charset="0"/>
              </a:rPr>
              <a:t>Short words like articles (a, an, the), conjunctions (and, or), and prepositions (at, of, to) are usually unstressed or in the weak form. However, we use these short words in the strong form in the following cases:</a:t>
            </a:r>
          </a:p>
          <a:p>
            <a:pPr eaLnBrk="1" hangingPunct="1">
              <a:spcBef>
                <a:spcPct val="50000"/>
              </a:spcBef>
            </a:pPr>
            <a:r>
              <a:rPr lang="en-US">
                <a:solidFill>
                  <a:schemeClr val="bg1"/>
                </a:solidFill>
                <a:latin typeface="Times New Roman" pitchFamily="18" charset="0"/>
                <a:cs typeface="Times New Roman" pitchFamily="18" charset="0"/>
              </a:rPr>
              <a:t>When the short words are used at the end of sentences.</a:t>
            </a:r>
          </a:p>
          <a:p>
            <a:pPr eaLnBrk="1" hangingPunct="1">
              <a:spcBef>
                <a:spcPct val="50000"/>
              </a:spcBef>
            </a:pPr>
            <a:r>
              <a:rPr lang="en-US" i="1">
                <a:solidFill>
                  <a:schemeClr val="bg1"/>
                </a:solidFill>
                <a:latin typeface="Times New Roman" pitchFamily="18" charset="0"/>
                <a:cs typeface="Times New Roman" pitchFamily="18" charset="0"/>
              </a:rPr>
              <a:t>Example:</a:t>
            </a:r>
            <a:r>
              <a:rPr lang="en-US">
                <a:solidFill>
                  <a:schemeClr val="bg1"/>
                </a:solidFill>
                <a:latin typeface="Times New Roman" pitchFamily="18" charset="0"/>
                <a:cs typeface="Times New Roman" pitchFamily="18" charset="0"/>
              </a:rPr>
              <a:t>	What are you playing </a:t>
            </a:r>
            <a:r>
              <a:rPr lang="en-US" i="1">
                <a:solidFill>
                  <a:schemeClr val="bg1"/>
                </a:solidFill>
                <a:latin typeface="Times New Roman" pitchFamily="18" charset="0"/>
                <a:cs typeface="Times New Roman" pitchFamily="18" charset="0"/>
              </a:rPr>
              <a:t>at</a:t>
            </a:r>
            <a:r>
              <a:rPr lang="en-US">
                <a:solidFill>
                  <a:schemeClr val="bg1"/>
                </a:solidFill>
                <a:latin typeface="Times New Roman" pitchFamily="18" charset="0"/>
                <a:cs typeface="Times New Roman" pitchFamily="18" charset="0"/>
              </a:rPr>
              <a:t>?</a:t>
            </a:r>
          </a:p>
          <a:p>
            <a:pPr eaLnBrk="1" hangingPunct="1">
              <a:spcBef>
                <a:spcPct val="50000"/>
              </a:spcBef>
            </a:pPr>
            <a:r>
              <a:rPr lang="en-US">
                <a:solidFill>
                  <a:schemeClr val="bg1"/>
                </a:solidFill>
                <a:latin typeface="Times New Roman" pitchFamily="18" charset="0"/>
                <a:cs typeface="Times New Roman" pitchFamily="18" charset="0"/>
              </a:rPr>
              <a:t>		Mary is the person I’m looking </a:t>
            </a:r>
            <a:r>
              <a:rPr lang="en-US" i="1">
                <a:solidFill>
                  <a:schemeClr val="bg1"/>
                </a:solidFill>
                <a:latin typeface="Times New Roman" pitchFamily="18" charset="0"/>
                <a:cs typeface="Times New Roman" pitchFamily="18" charset="0"/>
              </a:rPr>
              <a:t>for</a:t>
            </a:r>
            <a:r>
              <a:rPr lang="en-US">
                <a:solidFill>
                  <a:schemeClr val="bg1"/>
                </a:solidFill>
                <a:latin typeface="Times New Roman" pitchFamily="18" charset="0"/>
                <a:cs typeface="Times New Roman" pitchFamily="18" charset="0"/>
              </a:rPr>
              <a:t>.</a:t>
            </a:r>
          </a:p>
          <a:p>
            <a:pPr eaLnBrk="1" hangingPunct="1">
              <a:spcBef>
                <a:spcPct val="50000"/>
              </a:spcBef>
            </a:pPr>
            <a:r>
              <a:rPr lang="en-US">
                <a:solidFill>
                  <a:schemeClr val="bg1"/>
                </a:solidFill>
                <a:latin typeface="Times New Roman" pitchFamily="18" charset="0"/>
                <a:cs typeface="Times New Roman" pitchFamily="18" charset="0"/>
              </a:rPr>
              <a:t>When the short words are used for emphasis or contrast.</a:t>
            </a:r>
          </a:p>
          <a:p>
            <a:pPr eaLnBrk="1" hangingPunct="1">
              <a:spcBef>
                <a:spcPct val="50000"/>
              </a:spcBef>
            </a:pPr>
            <a:r>
              <a:rPr lang="en-US" i="1">
                <a:solidFill>
                  <a:schemeClr val="bg1"/>
                </a:solidFill>
                <a:latin typeface="Times New Roman" pitchFamily="18" charset="0"/>
                <a:cs typeface="Times New Roman" pitchFamily="18" charset="0"/>
              </a:rPr>
              <a:t>Example:</a:t>
            </a:r>
            <a:r>
              <a:rPr lang="en-US">
                <a:solidFill>
                  <a:schemeClr val="bg1"/>
                </a:solidFill>
                <a:latin typeface="Times New Roman" pitchFamily="18" charset="0"/>
                <a:cs typeface="Times New Roman" pitchFamily="18" charset="0"/>
              </a:rPr>
              <a:t>	This is </a:t>
            </a:r>
            <a:r>
              <a:rPr lang="en-US" i="1">
                <a:solidFill>
                  <a:schemeClr val="bg1"/>
                </a:solidFill>
                <a:latin typeface="Times New Roman" pitchFamily="18" charset="0"/>
                <a:cs typeface="Times New Roman" pitchFamily="18" charset="0"/>
              </a:rPr>
              <a:t>the</a:t>
            </a:r>
            <a:r>
              <a:rPr lang="en-US">
                <a:solidFill>
                  <a:schemeClr val="bg1"/>
                </a:solidFill>
                <a:latin typeface="Times New Roman" pitchFamily="18" charset="0"/>
                <a:cs typeface="Times New Roman" pitchFamily="18" charset="0"/>
              </a:rPr>
              <a:t> place to eat.</a:t>
            </a:r>
          </a:p>
          <a:p>
            <a:pPr eaLnBrk="1" hangingPunct="1">
              <a:spcBef>
                <a:spcPct val="50000"/>
              </a:spcBef>
            </a:pPr>
            <a:r>
              <a:rPr lang="en-US">
                <a:solidFill>
                  <a:schemeClr val="bg1"/>
                </a:solidFill>
                <a:latin typeface="Times New Roman" pitchFamily="18" charset="0"/>
                <a:cs typeface="Times New Roman" pitchFamily="18" charset="0"/>
              </a:rPr>
              <a:t>		It’s not </a:t>
            </a:r>
            <a:r>
              <a:rPr lang="en-US" i="1">
                <a:solidFill>
                  <a:schemeClr val="bg1"/>
                </a:solidFill>
                <a:latin typeface="Times New Roman" pitchFamily="18" charset="0"/>
                <a:cs typeface="Times New Roman" pitchFamily="18" charset="0"/>
              </a:rPr>
              <a:t>a</a:t>
            </a:r>
            <a:r>
              <a:rPr lang="en-US">
                <a:solidFill>
                  <a:schemeClr val="bg1"/>
                </a:solidFill>
                <a:latin typeface="Times New Roman" pitchFamily="18" charset="0"/>
                <a:cs typeface="Times New Roman" pitchFamily="18" charset="0"/>
              </a:rPr>
              <a:t> solution, but </a:t>
            </a:r>
            <a:r>
              <a:rPr lang="en-US" i="1">
                <a:solidFill>
                  <a:schemeClr val="bg1"/>
                </a:solidFill>
                <a:latin typeface="Times New Roman" pitchFamily="18" charset="0"/>
                <a:cs typeface="Times New Roman" pitchFamily="18" charset="0"/>
              </a:rPr>
              <a:t>the</a:t>
            </a:r>
            <a:r>
              <a:rPr lang="en-US">
                <a:solidFill>
                  <a:schemeClr val="bg1"/>
                </a:solidFill>
                <a:latin typeface="Times New Roman" pitchFamily="18" charset="0"/>
                <a:cs typeface="Times New Roman" pitchFamily="18" charset="0"/>
              </a:rPr>
              <a:t> solution</a:t>
            </a:r>
          </a:p>
          <a:p>
            <a:pPr eaLnBrk="1" hangingPunct="1">
              <a:spcBef>
                <a:spcPct val="50000"/>
              </a:spcBef>
            </a:pPr>
            <a:r>
              <a:rPr lang="en-US">
                <a:solidFill>
                  <a:schemeClr val="bg1"/>
                </a:solidFill>
                <a:latin typeface="Times New Roman" pitchFamily="18" charset="0"/>
                <a:cs typeface="Times New Roman" pitchFamily="18" charset="0"/>
              </a:rPr>
              <a:t>When the short words are used for citation.</a:t>
            </a:r>
          </a:p>
          <a:p>
            <a:pPr eaLnBrk="1" hangingPunct="1">
              <a:spcBef>
                <a:spcPct val="50000"/>
              </a:spcBef>
            </a:pPr>
            <a:r>
              <a:rPr lang="en-US" i="1">
                <a:solidFill>
                  <a:schemeClr val="bg1"/>
                </a:solidFill>
                <a:latin typeface="Times New Roman" pitchFamily="18" charset="0"/>
                <a:cs typeface="Times New Roman" pitchFamily="18" charset="0"/>
              </a:rPr>
              <a:t>Example:</a:t>
            </a:r>
            <a:r>
              <a:rPr lang="en-US">
                <a:solidFill>
                  <a:schemeClr val="bg1"/>
                </a:solidFill>
                <a:latin typeface="Times New Roman" pitchFamily="18" charset="0"/>
                <a:cs typeface="Times New Roman" pitchFamily="18" charset="0"/>
              </a:rPr>
              <a:t>	You should put ‘</a:t>
            </a:r>
            <a:r>
              <a:rPr lang="en-US" i="1">
                <a:solidFill>
                  <a:schemeClr val="bg1"/>
                </a:solidFill>
                <a:latin typeface="Times New Roman" pitchFamily="18" charset="0"/>
                <a:cs typeface="Times New Roman" pitchFamily="18" charset="0"/>
              </a:rPr>
              <a:t>and’</a:t>
            </a:r>
            <a:r>
              <a:rPr lang="en-US">
                <a:solidFill>
                  <a:schemeClr val="bg1"/>
                </a:solidFill>
                <a:latin typeface="Times New Roman" pitchFamily="18" charset="0"/>
                <a:cs typeface="Times New Roman" pitchFamily="18" charset="0"/>
              </a:rPr>
              <a:t> at the end of the sentence.</a:t>
            </a:r>
          </a:p>
          <a:p>
            <a:pPr algn="just" eaLnBrk="1" hangingPunct="1"/>
            <a:endParaRPr lang="en-US">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blinds(horizontal)">
                                      <p:cBhvr>
                                        <p:cTn id="10" dur="500"/>
                                        <p:tgtEl>
                                          <p:spTgt spid="849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998"/>
                                        </p:tgtEl>
                                        <p:attrNameLst>
                                          <p:attrName>style.visibility</p:attrName>
                                        </p:attrNameLst>
                                      </p:cBhvr>
                                      <p:to>
                                        <p:strVal val="visible"/>
                                      </p:to>
                                    </p:set>
                                    <p:animEffect transition="in" filter="blinds(horizontal)">
                                      <p:cBhvr>
                                        <p:cTn id="13"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99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4804</TotalTime>
  <Words>501</Words>
  <Application>Microsoft Office PowerPoint</Application>
  <PresentationFormat>On-screen Show (4:3)</PresentationFormat>
  <Paragraphs>104</Paragraphs>
  <Slides>11</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Tommy_Phan</cp:lastModifiedBy>
  <cp:revision>187</cp:revision>
  <dcterms:created xsi:type="dcterms:W3CDTF">2014-02-28T07:53:54Z</dcterms:created>
  <dcterms:modified xsi:type="dcterms:W3CDTF">2020-11-25T00:46:40Z</dcterms:modified>
</cp:coreProperties>
</file>