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99" r:id="rId3"/>
    <p:sldId id="302" r:id="rId4"/>
    <p:sldId id="290" r:id="rId5"/>
    <p:sldId id="294" r:id="rId6"/>
    <p:sldId id="295" r:id="rId7"/>
    <p:sldId id="292" r:id="rId8"/>
    <p:sldId id="268" r:id="rId9"/>
    <p:sldId id="293" r:id="rId10"/>
    <p:sldId id="296" r:id="rId11"/>
    <p:sldId id="301" r:id="rId12"/>
    <p:sldId id="298" r:id="rId1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82" y="72"/>
      </p:cViewPr>
      <p:guideLst>
        <p:guide orient="horz" pos="2160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A457F-7857-4560-BC6C-C69EEFB0F537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41E8F-0185-439A-92DE-171AA28BB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0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8"/>
            <a:ext cx="1033756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6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7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3" y="4406903"/>
            <a:ext cx="103375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3" y="2906713"/>
            <a:ext cx="103375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9" y="1600203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3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8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8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2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3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600203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5F01-2A03-4FEE-BCB5-6D6E61D061A2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6" y="6356353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7C1C10-AFC6-44B9-83F3-37F1B2647CDA}" type="slidenum">
              <a:rPr lang="en-US" sz="14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sz="1400" smtClean="0"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50800"/>
            <a:ext cx="12163426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1474179">
            <a:off x="331788" y="131763"/>
            <a:ext cx="8229600" cy="11430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all of teachers and students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7575270" y="2489200"/>
            <a:ext cx="4419600" cy="3756025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337148"/>
                <a:gd name="adj2" fmla="val 52065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plan for English 9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1585119" y="1676400"/>
            <a:ext cx="9220200" cy="2286000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5: WONDERS OF VIET NAM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0052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244" y="1582054"/>
            <a:ext cx="4412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1.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bicycle has been stolen.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44" y="3432797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3.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lost your way in the city center.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239" y="249549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2.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left your workbook at home.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44" y="4343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4.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laptop isn’t working.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4" y="53295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5.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forgotten to bring your wallet when going shopping.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9519" y="1447800"/>
            <a:ext cx="143598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995" y="2066386"/>
            <a:ext cx="245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police.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583" y="3881735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976" y="2971132"/>
            <a:ext cx="2435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teacher.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0680" y="4856472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someone to fix it.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010" y="5791200"/>
            <a:ext cx="4152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to take the wallet.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699919" y="2079011"/>
            <a:ext cx="6167900" cy="1925439"/>
          </a:xfrm>
          <a:prstGeom prst="wedgeRectCallout">
            <a:avLst>
              <a:gd name="adj1" fmla="val 33058"/>
              <a:gd name="adj2" fmla="val 69057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6125" lvl="0" indent="-746125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Oh no!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 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125" lvl="0" indent="-746125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I do now?</a:t>
            </a:r>
          </a:p>
          <a:p>
            <a:pPr marL="746125" lvl="0" indent="-746125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 suggest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 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125" lvl="0" indent="-746125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 </a:t>
            </a:r>
          </a:p>
        </p:txBody>
      </p:sp>
      <p:sp>
        <p:nvSpPr>
          <p:cNvPr id="27" name="Horizontal Scroll 26"/>
          <p:cNvSpPr/>
          <p:nvPr/>
        </p:nvSpPr>
        <p:spPr>
          <a:xfrm>
            <a:off x="470976" y="76200"/>
            <a:ext cx="10867743" cy="1267002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9913" lvl="0" indent="-569913"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a. Work in pairs. Tell your partners what they should do in the following situations using 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 + V-</a:t>
            </a:r>
            <a:r>
              <a:rPr lang="en-US" sz="24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clause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000368" y="2264657"/>
            <a:ext cx="356700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bicycle has been stolen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00119" y="2962323"/>
            <a:ext cx="235192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calling the police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09719" y="3352800"/>
            <a:ext cx="369524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746125" lvl="0" indent="-746125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(should) call the police.</a:t>
            </a:r>
          </a:p>
        </p:txBody>
      </p:sp>
    </p:spTree>
    <p:extLst>
      <p:ext uri="{BB962C8B-B14F-4D97-AF65-F5344CB8AC3E}">
        <p14:creationId xmlns:p14="http://schemas.microsoft.com/office/powerpoint/2010/main" val="29141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5962523" y="2023368"/>
            <a:ext cx="5909595" cy="2382882"/>
          </a:xfrm>
          <a:prstGeom prst="wedgeRectCallout">
            <a:avLst>
              <a:gd name="adj1" fmla="val 33058"/>
              <a:gd name="adj2" fmla="val 6905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asked B what I should do when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</a:t>
            </a:r>
          </a:p>
          <a:p>
            <a:pPr lvl="0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suggested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0520" y="1120390"/>
            <a:ext cx="1447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320" y="952817"/>
            <a:ext cx="4412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1.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bicycle has been stolen.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692" y="248307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3.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lost your way in the city center.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51" y="1763604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2.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left your workbook at home.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320" y="340704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4.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laptop isn’t working.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018" y="440625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5.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forgotten to bring your wallet when going shopping.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80" y="1351223"/>
            <a:ext cx="245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police.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851" y="2925153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976" y="2117796"/>
            <a:ext cx="2435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teacher.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680" y="3944585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someone to fix it.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010" y="4841095"/>
            <a:ext cx="4152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to take the wallet.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2194719" y="16042"/>
            <a:ext cx="8156804" cy="1013527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6125" lvl="0" indent="-746125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6b. Now report your partner’s idea to another partner.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3116" y="2925152"/>
            <a:ext cx="37192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bicycle had been stolen.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4982" y="3453211"/>
            <a:ext cx="400301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calling the police/ 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 (should)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the police. 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C11E81-8AD6-41FD-8801-AAF3611B9ABD}" type="slidenum">
              <a:rPr lang="en-GB" sz="14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sz="1400" smtClean="0"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" y="160337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499100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280" y="5414962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"/>
            <a:ext cx="25003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276" y="76199"/>
            <a:ext cx="23574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684713" y="190500"/>
            <a:ext cx="34004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 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351338" y="6157913"/>
            <a:ext cx="3733800" cy="304800"/>
            <a:chOff x="0" y="0"/>
            <a:chExt cx="5760" cy="240"/>
          </a:xfrm>
        </p:grpSpPr>
        <p:pic>
          <p:nvPicPr>
            <p:cNvPr id="10" name="Picture 10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/>
          <p:cNvGrpSpPr>
            <a:grpSpLocks/>
          </p:cNvGrpSpPr>
          <p:nvPr/>
        </p:nvGrpSpPr>
        <p:grpSpPr bwMode="auto">
          <a:xfrm rot="5400000">
            <a:off x="9186863" y="3386418"/>
            <a:ext cx="4419600" cy="381000"/>
            <a:chOff x="0" y="0"/>
            <a:chExt cx="5760" cy="240"/>
          </a:xfrm>
        </p:grpSpPr>
        <p:pic>
          <p:nvPicPr>
            <p:cNvPr id="13" name="Picture 13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5"/>
          <p:cNvGrpSpPr>
            <a:grpSpLocks/>
          </p:cNvGrpSpPr>
          <p:nvPr/>
        </p:nvGrpSpPr>
        <p:grpSpPr bwMode="auto">
          <a:xfrm rot="5400000">
            <a:off x="-1989137" y="3314700"/>
            <a:ext cx="4572000" cy="381000"/>
            <a:chOff x="0" y="0"/>
            <a:chExt cx="5760" cy="240"/>
          </a:xfrm>
        </p:grpSpPr>
        <p:pic>
          <p:nvPicPr>
            <p:cNvPr id="16" name="Picture 16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68879" y="1825766"/>
            <a:ext cx="848883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Learn by heart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stuctures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all the exercises again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Prepare Unit 5 :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17862"/>
              </p:ext>
            </p:extLst>
          </p:nvPr>
        </p:nvGraphicFramePr>
        <p:xfrm>
          <a:off x="899319" y="975360"/>
          <a:ext cx="106680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Passive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People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think he is a great teacher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It is said that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she works 16 hours a day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People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say she works 16 hours a day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It was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reported that  </a:t>
                      </a:r>
                      <a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two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people had been injured in the accident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They reported that two people had been injured in the accident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It is thought that he is a great teacher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4709319" y="1981200"/>
            <a:ext cx="2133600" cy="2057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37919" y="1981200"/>
            <a:ext cx="1981200" cy="10287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14119" y="2819400"/>
            <a:ext cx="182880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3469" y="4800600"/>
            <a:ext cx="577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*What kind of passive is it?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469" y="5562600"/>
            <a:ext cx="82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-It is impersonal passive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2913063" y="-76200"/>
            <a:ext cx="6400800" cy="1066800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*Match the active to the passive</a:t>
            </a:r>
          </a:p>
        </p:txBody>
      </p:sp>
    </p:spTree>
    <p:extLst>
      <p:ext uri="{BB962C8B-B14F-4D97-AF65-F5344CB8AC3E}">
        <p14:creationId xmlns:p14="http://schemas.microsoft.com/office/powerpoint/2010/main" val="30706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7C1C10-AFC6-44B9-83F3-37F1B2647CDA}" type="slidenum">
              <a:rPr lang="en-US" sz="14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400" smtClean="0"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50800"/>
            <a:ext cx="12163426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1474179">
            <a:off x="331788" y="131763"/>
            <a:ext cx="8229600" cy="11430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all of teachers and students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7575270" y="2489200"/>
            <a:ext cx="4419600" cy="3756025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337148"/>
                <a:gd name="adj2" fmla="val 52065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plan for English 9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1585119" y="1676400"/>
            <a:ext cx="9220200" cy="2286000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5: WONDERS OF VIET NAM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4164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64" y="1362670"/>
            <a:ext cx="9525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1a. Read part of the conversation. Pay attention to the underlined part.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122" y="1905000"/>
            <a:ext cx="815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7775" indent="-2517775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Veronica: Great thanks. What’s the best way to get around?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80" y="2286000"/>
            <a:ext cx="1202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7775" indent="-2517775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Mi:  It’s probably best to use rickshaws.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said that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they’re quicker and cheaper than taxis.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24" y="3048000"/>
            <a:ext cx="5181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to be + PII +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S + V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64" y="3652044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find another example of the impersonal passive in the conversation? 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22" y="3657600"/>
            <a:ext cx="1021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said that this complex of monuments is one of the wonders of Viet Nam.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ownload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" y="4894513"/>
            <a:ext cx="11837896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424" y="4236546"/>
            <a:ext cx="9525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630238" indent="-630238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When do we use the impersonal passive? Can you think of any rules?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575719" y="0"/>
            <a:ext cx="5105400" cy="1066801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impersonal passive</a:t>
            </a:r>
          </a:p>
        </p:txBody>
      </p:sp>
    </p:spTree>
    <p:extLst>
      <p:ext uri="{BB962C8B-B14F-4D97-AF65-F5344CB8AC3E}">
        <p14:creationId xmlns:p14="http://schemas.microsoft.com/office/powerpoint/2010/main" val="13227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 animBg="1"/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18" y="922020"/>
            <a:ext cx="1210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(know) ........................... that Ha Long Bay was recognized as a World Heritage Site by UNESCO in 1994.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7297" y="897115"/>
            <a:ext cx="18970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known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19" y="91023"/>
            <a:ext cx="12100719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630238" indent="-630238"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Complete the sentences using the correct passive form of the verbs in brackets. The first one has been completed for you.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83" y="1781659"/>
            <a:ext cx="1196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(believe) .............................. the best time to visit the complex of Hue Monuments is in April.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3164" y="1744685"/>
            <a:ext cx="19178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believed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86" y="2575901"/>
            <a:ext cx="11454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(report) ......................... thousands of visitors come to enjoy breathtaking views of Ha Long Bay every year.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8147" y="2469135"/>
            <a:ext cx="17962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reported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8" y="3495372"/>
            <a:ext cx="12097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(claim) .............................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Bang can be compared to a huge geological museum.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7890" y="3453097"/>
            <a:ext cx="1924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claimed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68" y="4351020"/>
            <a:ext cx="1173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(understand) ...............................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Dai Fortress was designed to control movement on the perfumed River.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2319" y="4352474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understood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68" y="5292260"/>
            <a:ext cx="1181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(expect) ............................ The government will have measures to protect and preserve our man-made wonders.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4930" y="5235935"/>
            <a:ext cx="18970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expected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874" y="6465605"/>
            <a:ext cx="3445854" cy="396877"/>
          </a:xfrm>
        </p:spPr>
        <p:txBody>
          <a:bodyPr/>
          <a:lstStyle/>
          <a:p>
            <a:fld id="{8F1FB269-5F1F-4658-A80D-597CF3EF685E}" type="datetime8"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11/26/2020 7:53 AM</a:t>
            </a:fld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Users\NGOC\Downloads\20161122_215644.jpg"/>
          <p:cNvPicPr>
            <a:picLocks noChangeAspect="1" noChangeArrowheads="1"/>
          </p:cNvPicPr>
          <p:nvPr/>
        </p:nvPicPr>
        <p:blipFill>
          <a:blip r:embed="rId2" cstate="print">
            <a:lum bright="10000" contrast="51000"/>
          </a:blip>
          <a:srcRect t="17925"/>
          <a:stretch>
            <a:fillRect/>
          </a:stretch>
        </p:blipFill>
        <p:spPr bwMode="auto">
          <a:xfrm>
            <a:off x="-6116" y="838200"/>
            <a:ext cx="12176919" cy="60084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07" y="76200"/>
            <a:ext cx="12100719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630238" indent="-630238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Here are some things we hear about Po Nagar Cham Towers. Write sentences about it using the impersonal passive.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683" y="5867400"/>
            <a:ext cx="12100719" cy="9792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50" indent="-79375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It is thought that in the 17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century, the Viet people took over the temple tower, calling it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Thien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 Tower.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4383" y="907197"/>
            <a:ext cx="11872119" cy="10740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5475" indent="-625475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It is claimed that Po Nagar Cham Towers were built in the 8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by the Cham people in central Viet Nam.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407" y="1981200"/>
            <a:ext cx="11872119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9300" indent="-74930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It is said that the Cham people built Po Nagar Cham temple complex to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Nagar mother of the kingdom.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4382" y="2971800"/>
            <a:ext cx="12100719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9300" indent="-74930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It is believed that the Po Nagar Cham Towers were built on the site of an earlier wooden temple which was burned by the Javanese in A.D. 774.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4439" y="3733800"/>
            <a:ext cx="11872119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9300" indent="-74930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It is understood that the Po Nagar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main tower, which is one of the tallest Cham structures.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19" y="4724400"/>
            <a:ext cx="12100719" cy="1142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50" indent="-79375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It is known that a sculpture of the goddess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Mahishasuramardini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be found above the entrance to the main temple.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7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519" y="628070"/>
            <a:ext cx="97536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1035050" indent="-103505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a. Read part of the conversation. Pay attention to the underlined part.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038" y="88076"/>
            <a:ext cx="4937919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V-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/clause with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10" y="1127135"/>
            <a:ext cx="819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Veronica:             My father suggests we should go by air.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519" y="1614371"/>
            <a:ext cx="868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3288" indent="-2173288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Mi: 	That’s too expensive! I suggest going by train.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519" y="2064982"/>
            <a:ext cx="941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=&gt;After the verb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can use V-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a clause with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520" y="256788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+ suggest + V-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599" y="3026988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+ suggest + that + S + should + V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599" y="344763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+ suggest + that + S + V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519" y="4096558"/>
            <a:ext cx="1101171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When do we use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/clause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Can you think of any rules?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437" y="4595698"/>
            <a:ext cx="11277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use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 + V-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/clause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tell someone our ideas about what they should do where they should go, etc.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319" y="5352977"/>
            <a:ext cx="6348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suggest that she should go out to eat.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2560" y="6285271"/>
            <a:ext cx="387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suggested going in my car.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2560" y="5833058"/>
            <a:ext cx="516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suggest that she go out to eat.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65" y="6461125"/>
            <a:ext cx="3445854" cy="396877"/>
          </a:xfrm>
        </p:spPr>
        <p:txBody>
          <a:bodyPr/>
          <a:lstStyle/>
          <a:p>
            <a:fld id="{8F1FB269-5F1F-4658-A80D-597CF3EF685E}" type="datetime8">
              <a:rPr lang="en-US" sz="2800" smtClean="0"/>
              <a:pPr/>
              <a:t>11/26/2020 7:53 AM</a:t>
            </a:fld>
            <a:endParaRPr lang="en-US" sz="2800" dirty="0"/>
          </a:p>
        </p:txBody>
      </p:sp>
      <p:pic>
        <p:nvPicPr>
          <p:cNvPr id="5121" name="Picture 1" descr="C:\Users\NGOC\Downloads\20161122_225521.jpg"/>
          <p:cNvPicPr>
            <a:picLocks noChangeAspect="1" noChangeArrowheads="1"/>
          </p:cNvPicPr>
          <p:nvPr/>
        </p:nvPicPr>
        <p:blipFill>
          <a:blip r:embed="rId2" cstate="print">
            <a:lum bright="10000" contrast="61000"/>
          </a:blip>
          <a:srcRect/>
          <a:stretch>
            <a:fillRect/>
          </a:stretch>
        </p:blipFill>
        <p:spPr bwMode="auto">
          <a:xfrm rot="16200000">
            <a:off x="2690024" y="-2660039"/>
            <a:ext cx="6781799" cy="1216183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081" y="152400"/>
            <a:ext cx="12176919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Write answers to the following questions using 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 + V-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/clause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prompts in brackets. Then practice them with your partner. The first one has been completed for you.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687" y="776472"/>
            <a:ext cx="12176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thought of recycling?</a:t>
            </a:r>
          </a:p>
          <a:p>
            <a:pPr marL="1258888" indent="-12588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suggest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</a:t>
            </a:r>
            <a:r>
              <a:rPr lang="en-US" sz="2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</a:t>
            </a:r>
          </a:p>
          <a:p>
            <a:pPr marL="1258888" indent="-12588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(recycle things such as bags, cans, and bottles)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606" y="1733909"/>
            <a:ext cx="9683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9213" indent="-1319213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to protect and preserve our man-made wonders?</a:t>
            </a:r>
          </a:p>
          <a:p>
            <a:pPr marL="1258888" indent="-12588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suggest ...........................................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8888" indent="-1258888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government/ limit the number of visitors/ every day.)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0832" y="2041685"/>
            <a:ext cx="76854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limit/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the number of visitors every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687" y="2687046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9213" indent="-1319213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to conserve forests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(control/ deforestation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8888" indent="-12588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655" y="2998552"/>
            <a:ext cx="73975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suggest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should control/ controlling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deforestation.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87" y="3468397"/>
            <a:ext cx="998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9213" indent="-1319213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to protect valuable things in pagodas and temples?</a:t>
            </a:r>
          </a:p>
          <a:p>
            <a:pPr marL="1258888" indent="-12588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8888" indent="-1258888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(put/ these valuable things/ in high-security places).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705" y="4500160"/>
            <a:ext cx="868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9213" indent="-1319213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to restore our aging man-made wonders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(raise/ money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8888" indent="-12588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857" y="4854103"/>
            <a:ext cx="5166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suggest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raise/ raising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money.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385" y="3776173"/>
            <a:ext cx="8214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suggest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put/ putting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valuable things in high-security places.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-31936" y="13090524"/>
            <a:ext cx="3445854" cy="396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1FB269-5F1F-4658-A80D-597CF3EF685E}" type="datetime8"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11/26/2020 7:53 AM</a:t>
            </a:fld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486" y="5208046"/>
            <a:ext cx="901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9213" indent="-1319213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to prevent global warming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(reduce/ smoke/ exhaust fumes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258888" indent="-12588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306" y="5561989"/>
            <a:ext cx="80772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suggest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reduce/ reducing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smoke and exhaust fumes.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0832" y="1084248"/>
            <a:ext cx="697575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recycle/ recycling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such as bags cans, and bottles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1285</Words>
  <Application>Microsoft Office PowerPoint</Application>
  <PresentationFormat>Custom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bich</dc:creator>
  <cp:lastModifiedBy>MAYTINH</cp:lastModifiedBy>
  <cp:revision>146</cp:revision>
  <dcterms:created xsi:type="dcterms:W3CDTF">2016-10-13T04:13:36Z</dcterms:created>
  <dcterms:modified xsi:type="dcterms:W3CDTF">2020-11-26T03:22:10Z</dcterms:modified>
</cp:coreProperties>
</file>