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10" r:id="rId2"/>
  </p:sldMasterIdLst>
  <p:notesMasterIdLst>
    <p:notesMasterId r:id="rId19"/>
  </p:notesMasterIdLst>
  <p:sldIdLst>
    <p:sldId id="414" r:id="rId3"/>
    <p:sldId id="415" r:id="rId4"/>
    <p:sldId id="417" r:id="rId5"/>
    <p:sldId id="418" r:id="rId6"/>
    <p:sldId id="410" r:id="rId7"/>
    <p:sldId id="420" r:id="rId8"/>
    <p:sldId id="419" r:id="rId9"/>
    <p:sldId id="412" r:id="rId10"/>
    <p:sldId id="424" r:id="rId11"/>
    <p:sldId id="425" r:id="rId12"/>
    <p:sldId id="426" r:id="rId13"/>
    <p:sldId id="427" r:id="rId14"/>
    <p:sldId id="428" r:id="rId15"/>
    <p:sldId id="429" r:id="rId16"/>
    <p:sldId id="430" r:id="rId17"/>
    <p:sldId id="421" r:id="rId18"/>
  </p:sldIdLst>
  <p:sldSz cx="12192000" cy="6858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3399FF"/>
    <a:srgbClr val="0000FF"/>
    <a:srgbClr val="FF0066"/>
    <a:srgbClr val="3366FF"/>
    <a:srgbClr val="FF0000"/>
    <a:srgbClr val="FF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11" autoAdjust="0"/>
    <p:restoredTop sz="94498" autoAdjust="0"/>
  </p:normalViewPr>
  <p:slideViewPr>
    <p:cSldViewPr>
      <p:cViewPr varScale="1">
        <p:scale>
          <a:sx n="68" d="100"/>
          <a:sy n="68" d="100"/>
        </p:scale>
        <p:origin x="468"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latin typeface="Arial" charset="0"/>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1F55310-E1A3-49AC-ABAA-D3A3AA3D86E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ECBEFA1-DDC2-419E-832A-C5D803CC6C61}" type="slidenum">
              <a:rPr lang="en-US" altLang="en-US"/>
              <a:pPr/>
              <a:t>‹#›</a:t>
            </a:fld>
            <a:endParaRPr lang="en-US" altLang="en-US"/>
          </a:p>
        </p:txBody>
      </p:sp>
    </p:spTree>
    <p:extLst>
      <p:ext uri="{BB962C8B-B14F-4D97-AF65-F5344CB8AC3E}">
        <p14:creationId xmlns:p14="http://schemas.microsoft.com/office/powerpoint/2010/main" val="281471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BBC9FA6-BB6E-4FDF-B468-68E686AB0582}" type="slidenum">
              <a:rPr lang="en-US" altLang="en-US"/>
              <a:pPr/>
              <a:t>‹#›</a:t>
            </a:fld>
            <a:endParaRPr lang="en-US" altLang="en-US"/>
          </a:p>
        </p:txBody>
      </p:sp>
    </p:spTree>
    <p:extLst>
      <p:ext uri="{BB962C8B-B14F-4D97-AF65-F5344CB8AC3E}">
        <p14:creationId xmlns:p14="http://schemas.microsoft.com/office/powerpoint/2010/main" val="2114245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56CC7D-99F1-458C-B262-940293F6DFEB}" type="slidenum">
              <a:rPr lang="en-US" altLang="en-US"/>
              <a:pPr/>
              <a:t>‹#›</a:t>
            </a:fld>
            <a:endParaRPr lang="en-US" altLang="en-US"/>
          </a:p>
        </p:txBody>
      </p:sp>
    </p:spTree>
    <p:extLst>
      <p:ext uri="{BB962C8B-B14F-4D97-AF65-F5344CB8AC3E}">
        <p14:creationId xmlns:p14="http://schemas.microsoft.com/office/powerpoint/2010/main" val="1185259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B5D934-6742-4C8E-935D-7D8D2987E48D}" type="slidenum">
              <a:rPr lang="en-US" altLang="en-US"/>
              <a:pPr/>
              <a:t>‹#›</a:t>
            </a:fld>
            <a:endParaRPr lang="en-US" altLang="en-US"/>
          </a:p>
        </p:txBody>
      </p:sp>
    </p:spTree>
    <p:extLst>
      <p:ext uri="{BB962C8B-B14F-4D97-AF65-F5344CB8AC3E}">
        <p14:creationId xmlns:p14="http://schemas.microsoft.com/office/powerpoint/2010/main" val="2648462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9920622-98C5-4FFA-8690-0340DEF5B223}" type="datetimeFigureOut">
              <a:rPr lang="vi-VN" smtClean="0"/>
              <a:pPr>
                <a:defRPr/>
              </a:pPr>
              <a:t>23/11/2022</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7DF0F6CE-B63A-4A87-AF3C-07529043B076}" type="slidenum">
              <a:rPr lang="vi-VN" altLang="en-US" smtClean="0"/>
              <a:pPr/>
              <a:t>‹#›</a:t>
            </a:fld>
            <a:endParaRPr lang="vi-VN" altLang="en-US"/>
          </a:p>
        </p:txBody>
      </p:sp>
    </p:spTree>
    <p:extLst>
      <p:ext uri="{BB962C8B-B14F-4D97-AF65-F5344CB8AC3E}">
        <p14:creationId xmlns:p14="http://schemas.microsoft.com/office/powerpoint/2010/main" val="1301746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34C383C-2B72-4CDD-A929-409F5781F2CA}" type="datetimeFigureOut">
              <a:rPr lang="vi-VN" smtClean="0"/>
              <a:pPr>
                <a:defRPr/>
              </a:pPr>
              <a:t>23/11/2022</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05A5D1BE-0920-4CA7-A132-39831F051DCD}" type="slidenum">
              <a:rPr lang="vi-VN" altLang="en-US" smtClean="0"/>
              <a:pPr/>
              <a:t>‹#›</a:t>
            </a:fld>
            <a:endParaRPr lang="vi-VN" altLang="en-US"/>
          </a:p>
        </p:txBody>
      </p:sp>
    </p:spTree>
    <p:extLst>
      <p:ext uri="{BB962C8B-B14F-4D97-AF65-F5344CB8AC3E}">
        <p14:creationId xmlns:p14="http://schemas.microsoft.com/office/powerpoint/2010/main" val="886210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BA85E071-65FF-49DF-AEC1-D37E5C201A22}" type="datetimeFigureOut">
              <a:rPr lang="vi-VN" smtClean="0"/>
              <a:pPr>
                <a:defRPr/>
              </a:pPr>
              <a:t>23/11/2022</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B60F1FF3-B7EA-45B8-A8E3-029A4B807BE0}" type="slidenum">
              <a:rPr lang="vi-VN" altLang="en-US" smtClean="0"/>
              <a:pPr/>
              <a:t>‹#›</a:t>
            </a:fld>
            <a:endParaRPr lang="vi-VN" altLang="en-US"/>
          </a:p>
        </p:txBody>
      </p:sp>
    </p:spTree>
    <p:extLst>
      <p:ext uri="{BB962C8B-B14F-4D97-AF65-F5344CB8AC3E}">
        <p14:creationId xmlns:p14="http://schemas.microsoft.com/office/powerpoint/2010/main" val="74595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5713400-0D2F-49BB-820C-4ED98B0BC772}" type="datetimeFigureOut">
              <a:rPr lang="vi-VN" smtClean="0"/>
              <a:pPr>
                <a:defRPr/>
              </a:pPr>
              <a:t>23/11/2022</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1A79AB82-2FF6-41D1-8A48-25B35C426FCC}" type="slidenum">
              <a:rPr lang="vi-VN" altLang="en-US" smtClean="0"/>
              <a:pPr/>
              <a:t>‹#›</a:t>
            </a:fld>
            <a:endParaRPr lang="vi-VN" altLang="en-US"/>
          </a:p>
        </p:txBody>
      </p:sp>
    </p:spTree>
    <p:extLst>
      <p:ext uri="{BB962C8B-B14F-4D97-AF65-F5344CB8AC3E}">
        <p14:creationId xmlns:p14="http://schemas.microsoft.com/office/powerpoint/2010/main" val="1514526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70E08D59-30B9-4076-850D-164E032B9625}" type="datetimeFigureOut">
              <a:rPr lang="vi-VN" smtClean="0"/>
              <a:pPr>
                <a:defRPr/>
              </a:pPr>
              <a:t>23/11/2022</a:t>
            </a:fld>
            <a:endParaRPr lang="vi-VN"/>
          </a:p>
        </p:txBody>
      </p:sp>
      <p:sp>
        <p:nvSpPr>
          <p:cNvPr id="8" name="Footer Placeholder 7"/>
          <p:cNvSpPr>
            <a:spLocks noGrp="1"/>
          </p:cNvSpPr>
          <p:nvPr>
            <p:ph type="ftr" sz="quarter" idx="11"/>
          </p:nvPr>
        </p:nvSpPr>
        <p:spPr/>
        <p:txBody>
          <a:bodyPr/>
          <a:lstStyle/>
          <a:p>
            <a:pPr>
              <a:defRPr/>
            </a:pPr>
            <a:endParaRPr lang="vi-VN"/>
          </a:p>
        </p:txBody>
      </p:sp>
      <p:sp>
        <p:nvSpPr>
          <p:cNvPr id="9" name="Slide Number Placeholder 8"/>
          <p:cNvSpPr>
            <a:spLocks noGrp="1"/>
          </p:cNvSpPr>
          <p:nvPr>
            <p:ph type="sldNum" sz="quarter" idx="12"/>
          </p:nvPr>
        </p:nvSpPr>
        <p:spPr/>
        <p:txBody>
          <a:bodyPr/>
          <a:lstStyle/>
          <a:p>
            <a:fld id="{FE902792-6274-4982-9142-8F3F749B9100}" type="slidenum">
              <a:rPr lang="vi-VN" altLang="en-US" smtClean="0"/>
              <a:pPr/>
              <a:t>‹#›</a:t>
            </a:fld>
            <a:endParaRPr lang="vi-VN" altLang="en-US"/>
          </a:p>
        </p:txBody>
      </p:sp>
    </p:spTree>
    <p:extLst>
      <p:ext uri="{BB962C8B-B14F-4D97-AF65-F5344CB8AC3E}">
        <p14:creationId xmlns:p14="http://schemas.microsoft.com/office/powerpoint/2010/main" val="2010534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0CA064E-264D-4C04-A879-94DF62CDD2F0}" type="datetimeFigureOut">
              <a:rPr lang="vi-VN" smtClean="0"/>
              <a:pPr>
                <a:defRPr/>
              </a:pPr>
              <a:t>23/11/2022</a:t>
            </a:fld>
            <a:endParaRPr lang="vi-VN"/>
          </a:p>
        </p:txBody>
      </p:sp>
      <p:sp>
        <p:nvSpPr>
          <p:cNvPr id="4" name="Footer Placeholder 3"/>
          <p:cNvSpPr>
            <a:spLocks noGrp="1"/>
          </p:cNvSpPr>
          <p:nvPr>
            <p:ph type="ftr" sz="quarter" idx="11"/>
          </p:nvPr>
        </p:nvSpPr>
        <p:spPr/>
        <p:txBody>
          <a:bodyPr/>
          <a:lstStyle/>
          <a:p>
            <a:pPr>
              <a:defRPr/>
            </a:pPr>
            <a:endParaRPr lang="vi-VN"/>
          </a:p>
        </p:txBody>
      </p:sp>
      <p:sp>
        <p:nvSpPr>
          <p:cNvPr id="5" name="Slide Number Placeholder 4"/>
          <p:cNvSpPr>
            <a:spLocks noGrp="1"/>
          </p:cNvSpPr>
          <p:nvPr>
            <p:ph type="sldNum" sz="quarter" idx="12"/>
          </p:nvPr>
        </p:nvSpPr>
        <p:spPr/>
        <p:txBody>
          <a:bodyPr/>
          <a:lstStyle/>
          <a:p>
            <a:fld id="{042F0FD4-2D9E-44C0-95C8-A23EA365A85F}" type="slidenum">
              <a:rPr lang="vi-VN" altLang="en-US" smtClean="0"/>
              <a:pPr/>
              <a:t>‹#›</a:t>
            </a:fld>
            <a:endParaRPr lang="vi-VN" altLang="en-US"/>
          </a:p>
        </p:txBody>
      </p:sp>
    </p:spTree>
    <p:extLst>
      <p:ext uri="{BB962C8B-B14F-4D97-AF65-F5344CB8AC3E}">
        <p14:creationId xmlns:p14="http://schemas.microsoft.com/office/powerpoint/2010/main" val="1302608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72FB810-53EC-4115-A447-0661A426B170}" type="datetimeFigureOut">
              <a:rPr lang="vi-VN" smtClean="0"/>
              <a:pPr>
                <a:defRPr/>
              </a:pPr>
              <a:t>23/11/2022</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fld id="{F8C44636-575A-4917-BC52-E4B749BEC8B1}" type="slidenum">
              <a:rPr lang="vi-VN" altLang="en-US" smtClean="0"/>
              <a:pPr/>
              <a:t>‹#›</a:t>
            </a:fld>
            <a:endParaRPr lang="vi-VN" altLang="en-US"/>
          </a:p>
        </p:txBody>
      </p:sp>
    </p:spTree>
    <p:extLst>
      <p:ext uri="{BB962C8B-B14F-4D97-AF65-F5344CB8AC3E}">
        <p14:creationId xmlns:p14="http://schemas.microsoft.com/office/powerpoint/2010/main" val="21631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444453E-9A95-4B3B-B898-6C9C2C6EA265}" type="slidenum">
              <a:rPr lang="en-US" altLang="en-US"/>
              <a:pPr/>
              <a:t>‹#›</a:t>
            </a:fld>
            <a:endParaRPr lang="en-US" altLang="en-US"/>
          </a:p>
        </p:txBody>
      </p:sp>
    </p:spTree>
    <p:extLst>
      <p:ext uri="{BB962C8B-B14F-4D97-AF65-F5344CB8AC3E}">
        <p14:creationId xmlns:p14="http://schemas.microsoft.com/office/powerpoint/2010/main" val="1461384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5F5CFD1-CD08-492A-AED8-64BB4985701A}" type="datetimeFigureOut">
              <a:rPr lang="vi-VN" smtClean="0"/>
              <a:pPr>
                <a:defRPr/>
              </a:pPr>
              <a:t>23/11/2022</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D8DD39B3-6349-4DBF-BC34-5916CADCC0D2}" type="slidenum">
              <a:rPr lang="vi-VN" altLang="en-US" smtClean="0"/>
              <a:pPr/>
              <a:t>‹#›</a:t>
            </a:fld>
            <a:endParaRPr lang="vi-VN" altLang="en-US"/>
          </a:p>
        </p:txBody>
      </p:sp>
    </p:spTree>
    <p:extLst>
      <p:ext uri="{BB962C8B-B14F-4D97-AF65-F5344CB8AC3E}">
        <p14:creationId xmlns:p14="http://schemas.microsoft.com/office/powerpoint/2010/main" val="1171153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03477CF-BEDF-4EF5-A7ED-6454C1FFA605}" type="datetimeFigureOut">
              <a:rPr lang="vi-VN" smtClean="0"/>
              <a:pPr>
                <a:defRPr/>
              </a:pPr>
              <a:t>23/11/2022</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fld id="{C9D3EF80-C6F1-4798-A10E-47820D6E4E7B}" type="slidenum">
              <a:rPr lang="vi-VN" altLang="en-US" smtClean="0"/>
              <a:pPr/>
              <a:t>‹#›</a:t>
            </a:fld>
            <a:endParaRPr lang="vi-VN" altLang="en-US"/>
          </a:p>
        </p:txBody>
      </p:sp>
    </p:spTree>
    <p:extLst>
      <p:ext uri="{BB962C8B-B14F-4D97-AF65-F5344CB8AC3E}">
        <p14:creationId xmlns:p14="http://schemas.microsoft.com/office/powerpoint/2010/main" val="3744749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79853CA-89E4-4A88-8FA7-0D1F3B0F69C2}" type="datetimeFigureOut">
              <a:rPr lang="vi-VN" smtClean="0"/>
              <a:pPr>
                <a:defRPr/>
              </a:pPr>
              <a:t>23/11/2022</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36584987-313C-4F4F-8236-3B2640AB6855}" type="slidenum">
              <a:rPr lang="vi-VN" altLang="en-US" smtClean="0"/>
              <a:pPr/>
              <a:t>‹#›</a:t>
            </a:fld>
            <a:endParaRPr lang="vi-VN" altLang="en-US"/>
          </a:p>
        </p:txBody>
      </p:sp>
    </p:spTree>
    <p:extLst>
      <p:ext uri="{BB962C8B-B14F-4D97-AF65-F5344CB8AC3E}">
        <p14:creationId xmlns:p14="http://schemas.microsoft.com/office/powerpoint/2010/main" val="4035598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B5806E-BFD0-470C-BB05-2CE7F780DCD8}" type="datetimeFigureOut">
              <a:rPr lang="vi-VN" smtClean="0"/>
              <a:pPr>
                <a:defRPr/>
              </a:pPr>
              <a:t>23/11/2022</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fld id="{5E949A52-6201-4B00-BEEC-D214FA6AD814}" type="slidenum">
              <a:rPr lang="vi-VN" altLang="en-US" smtClean="0"/>
              <a:pPr/>
              <a:t>‹#›</a:t>
            </a:fld>
            <a:endParaRPr lang="vi-VN" altLang="en-US"/>
          </a:p>
        </p:txBody>
      </p:sp>
    </p:spTree>
    <p:extLst>
      <p:ext uri="{BB962C8B-B14F-4D97-AF65-F5344CB8AC3E}">
        <p14:creationId xmlns:p14="http://schemas.microsoft.com/office/powerpoint/2010/main" val="352384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5792B0-C9AE-4F56-A6DC-409DC063F3C9}" type="slidenum">
              <a:rPr lang="en-US" altLang="en-US"/>
              <a:pPr/>
              <a:t>‹#›</a:t>
            </a:fld>
            <a:endParaRPr lang="en-US" altLang="en-US"/>
          </a:p>
        </p:txBody>
      </p:sp>
    </p:spTree>
    <p:extLst>
      <p:ext uri="{BB962C8B-B14F-4D97-AF65-F5344CB8AC3E}">
        <p14:creationId xmlns:p14="http://schemas.microsoft.com/office/powerpoint/2010/main" val="283721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A9E269E-4147-4310-95EA-F7DC858DB88A}" type="slidenum">
              <a:rPr lang="en-US" altLang="en-US"/>
              <a:pPr/>
              <a:t>‹#›</a:t>
            </a:fld>
            <a:endParaRPr lang="en-US" altLang="en-US"/>
          </a:p>
        </p:txBody>
      </p:sp>
    </p:spTree>
    <p:extLst>
      <p:ext uri="{BB962C8B-B14F-4D97-AF65-F5344CB8AC3E}">
        <p14:creationId xmlns:p14="http://schemas.microsoft.com/office/powerpoint/2010/main" val="401206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351E9D5-3D6D-43F8-9324-70889D211899}" type="slidenum">
              <a:rPr lang="en-US" altLang="en-US"/>
              <a:pPr/>
              <a:t>‹#›</a:t>
            </a:fld>
            <a:endParaRPr lang="en-US" altLang="en-US"/>
          </a:p>
        </p:txBody>
      </p:sp>
    </p:spTree>
    <p:extLst>
      <p:ext uri="{BB962C8B-B14F-4D97-AF65-F5344CB8AC3E}">
        <p14:creationId xmlns:p14="http://schemas.microsoft.com/office/powerpoint/2010/main" val="187694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4D89D56-BA74-420E-9BE0-1217F8F44AEC}" type="slidenum">
              <a:rPr lang="en-US" altLang="en-US"/>
              <a:pPr/>
              <a:t>‹#›</a:t>
            </a:fld>
            <a:endParaRPr lang="en-US" altLang="en-US"/>
          </a:p>
        </p:txBody>
      </p:sp>
    </p:spTree>
    <p:extLst>
      <p:ext uri="{BB962C8B-B14F-4D97-AF65-F5344CB8AC3E}">
        <p14:creationId xmlns:p14="http://schemas.microsoft.com/office/powerpoint/2010/main" val="247422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36883A7-1BFE-48F5-8D75-221A1135ED4F}" type="slidenum">
              <a:rPr lang="en-US" altLang="en-US"/>
              <a:pPr/>
              <a:t>‹#›</a:t>
            </a:fld>
            <a:endParaRPr lang="en-US" altLang="en-US"/>
          </a:p>
        </p:txBody>
      </p:sp>
    </p:spTree>
    <p:extLst>
      <p:ext uri="{BB962C8B-B14F-4D97-AF65-F5344CB8AC3E}">
        <p14:creationId xmlns:p14="http://schemas.microsoft.com/office/powerpoint/2010/main" val="73237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F4A42C2-9629-40F9-A503-A9910187D086}" type="slidenum">
              <a:rPr lang="en-US" altLang="en-US"/>
              <a:pPr/>
              <a:t>‹#›</a:t>
            </a:fld>
            <a:endParaRPr lang="en-US" altLang="en-US"/>
          </a:p>
        </p:txBody>
      </p:sp>
    </p:spTree>
    <p:extLst>
      <p:ext uri="{BB962C8B-B14F-4D97-AF65-F5344CB8AC3E}">
        <p14:creationId xmlns:p14="http://schemas.microsoft.com/office/powerpoint/2010/main" val="3835927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6398A4C-128F-4D5C-BDDB-C26CB1B0490E}" type="slidenum">
              <a:rPr lang="en-US" altLang="en-US"/>
              <a:pPr/>
              <a:t>‹#›</a:t>
            </a:fld>
            <a:endParaRPr lang="en-US" altLang="en-US"/>
          </a:p>
        </p:txBody>
      </p:sp>
    </p:spTree>
    <p:extLst>
      <p:ext uri="{BB962C8B-B14F-4D97-AF65-F5344CB8AC3E}">
        <p14:creationId xmlns:p14="http://schemas.microsoft.com/office/powerpoint/2010/main" val="4101575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0420"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latin typeface="Arial" charset="0"/>
              </a:defRPr>
            </a:lvl1pPr>
          </a:lstStyle>
          <a:p>
            <a:pPr>
              <a:defRPr/>
            </a:pPr>
            <a:endParaRPr lang="en-US"/>
          </a:p>
        </p:txBody>
      </p:sp>
      <p:sp>
        <p:nvSpPr>
          <p:cNvPr id="60421"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latin typeface="Arial" charset="0"/>
              </a:defRPr>
            </a:lvl1pPr>
          </a:lstStyle>
          <a:p>
            <a:pPr>
              <a:defRPr/>
            </a:pPr>
            <a:endParaRPr lang="en-US"/>
          </a:p>
        </p:txBody>
      </p:sp>
      <p:sp>
        <p:nvSpPr>
          <p:cNvPr id="60422"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3E18F9AA-B21B-4E6D-9D0B-9F6ADE1A581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8F9AA-B21B-4E6D-9D0B-9F6ADE1A581D}" type="slidenum">
              <a:rPr lang="en-US" altLang="en-US" smtClean="0"/>
              <a:pPr/>
              <a:t>‹#›</a:t>
            </a:fld>
            <a:endParaRPr lang="en-US" altLang="en-US"/>
          </a:p>
        </p:txBody>
      </p:sp>
    </p:spTree>
    <p:extLst>
      <p:ext uri="{BB962C8B-B14F-4D97-AF65-F5344CB8AC3E}">
        <p14:creationId xmlns:p14="http://schemas.microsoft.com/office/powerpoint/2010/main" val="9231951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mp3"/><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audio" Target="file:///D:\ANH%209\ANH%209%20THI%20DIEM\LISTENING-A9\ANH%209%20TAP%201\34%20Track%2034.wma"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22.gif"/><Relationship Id="rId3" Type="http://schemas.openxmlformats.org/officeDocument/2006/relationships/slideLayout" Target="../slideLayouts/slideLayout14.xml"/><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audio" Target="../media/media3.WAV"/><Relationship Id="rId16" Type="http://schemas.openxmlformats.org/officeDocument/2006/relationships/image" Target="../media/image12.png"/><Relationship Id="rId1" Type="http://schemas.microsoft.com/office/2007/relationships/media" Target="../media/media3.WAV"/><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image" Target="../media/image21.png"/><Relationship Id="rId15" Type="http://schemas.openxmlformats.org/officeDocument/2006/relationships/image" Target="../media/image24.gif"/><Relationship Id="rId10" Type="http://schemas.openxmlformats.org/officeDocument/2006/relationships/slide" Target="slide13.xml"/><Relationship Id="rId4" Type="http://schemas.openxmlformats.org/officeDocument/2006/relationships/image" Target="../media/image20.jpeg"/><Relationship Id="rId9" Type="http://schemas.openxmlformats.org/officeDocument/2006/relationships/slide" Target="slide12.xml"/><Relationship Id="rId1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7951" y="1314450"/>
            <a:ext cx="29241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Káº¿t quáº£ hÃ¬nh áº£nh cho dau truong mot tram"/>
          <p:cNvPicPr>
            <a:picLocks noChangeAspect="1" noChangeArrowheads="1"/>
          </p:cNvPicPr>
          <p:nvPr/>
        </p:nvPicPr>
        <p:blipFill>
          <a:blip r:embed="rId3">
            <a:extLst>
              <a:ext uri="{28A0092B-C50C-407E-A947-70E740481C1C}">
                <a14:useLocalDpi xmlns:a14="http://schemas.microsoft.com/office/drawing/2010/main" val="0"/>
              </a:ext>
            </a:extLst>
          </a:blip>
          <a:srcRect t="18115" r="2" b="13770"/>
          <a:stretch>
            <a:fillRect/>
          </a:stretch>
        </p:blipFill>
        <p:spPr bwMode="auto">
          <a:xfrm>
            <a:off x="4965701" y="4276725"/>
            <a:ext cx="3173413"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descr="Káº¿t quáº£ hÃ¬nh áº£nh cho chiáº¿c nÃ³n ká»³ diá»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926" y="1314450"/>
            <a:ext cx="284162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Káº¿t quáº£ hÃ¬nh áº£nh cho hÃ£y chá»n giÃ¡ ÄÃºng"/>
          <p:cNvPicPr>
            <a:picLocks noChangeAspect="1" noChangeArrowheads="1"/>
          </p:cNvPicPr>
          <p:nvPr/>
        </p:nvPicPr>
        <p:blipFill>
          <a:blip r:embed="rId5">
            <a:extLst>
              <a:ext uri="{28A0092B-C50C-407E-A947-70E740481C1C}">
                <a14:useLocalDpi xmlns:a14="http://schemas.microsoft.com/office/drawing/2010/main" val="0"/>
              </a:ext>
            </a:extLst>
          </a:blip>
          <a:srcRect r="3723"/>
          <a:stretch>
            <a:fillRect/>
          </a:stretch>
        </p:blipFill>
        <p:spPr bwMode="auto">
          <a:xfrm>
            <a:off x="1582738" y="4286251"/>
            <a:ext cx="33782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1638300" y="890589"/>
            <a:ext cx="2465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FF0000"/>
                </a:solidFill>
                <a:latin typeface="Times New Roman" panose="02020603050405020304" pitchFamily="18" charset="0"/>
                <a:cs typeface="Times New Roman" panose="02020603050405020304" pitchFamily="18" charset="0"/>
              </a:rPr>
              <a:t>Who is the millionaire?</a:t>
            </a:r>
          </a:p>
        </p:txBody>
      </p:sp>
      <p:sp>
        <p:nvSpPr>
          <p:cNvPr id="9" name="Rectangle 8"/>
          <p:cNvSpPr>
            <a:spLocks noChangeArrowheads="1"/>
          </p:cNvSpPr>
          <p:nvPr/>
        </p:nvSpPr>
        <p:spPr bwMode="auto">
          <a:xfrm>
            <a:off x="4627563" y="842964"/>
            <a:ext cx="1052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FF0000"/>
                </a:solidFill>
                <a:latin typeface="Times New Roman" panose="02020603050405020304" pitchFamily="18" charset="0"/>
                <a:cs typeface="Times New Roman" panose="02020603050405020304" pitchFamily="18" charset="0"/>
              </a:rPr>
              <a:t>1 VS 100</a:t>
            </a:r>
          </a:p>
        </p:txBody>
      </p:sp>
      <p:sp>
        <p:nvSpPr>
          <p:cNvPr id="10" name="Rectangle 9"/>
          <p:cNvSpPr>
            <a:spLocks noChangeArrowheads="1"/>
          </p:cNvSpPr>
          <p:nvPr/>
        </p:nvSpPr>
        <p:spPr bwMode="auto">
          <a:xfrm>
            <a:off x="6597651" y="709614"/>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FF0000"/>
                </a:solidFill>
                <a:latin typeface="Times New Roman" panose="02020603050405020304" pitchFamily="18" charset="0"/>
                <a:cs typeface="Times New Roman" panose="02020603050405020304" pitchFamily="18" charset="0"/>
              </a:rPr>
              <a:t>A miraculous hat</a:t>
            </a:r>
          </a:p>
        </p:txBody>
      </p:sp>
      <p:sp>
        <p:nvSpPr>
          <p:cNvPr id="11" name="Rectangle 10"/>
          <p:cNvSpPr>
            <a:spLocks noChangeArrowheads="1"/>
          </p:cNvSpPr>
          <p:nvPr/>
        </p:nvSpPr>
        <p:spPr bwMode="auto">
          <a:xfrm>
            <a:off x="4156076" y="519114"/>
            <a:ext cx="1897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FF0000"/>
                </a:solidFill>
                <a:latin typeface="Times New Roman" panose="02020603050405020304" pitchFamily="18" charset="0"/>
                <a:cs typeface="Times New Roman" panose="02020603050405020304" pitchFamily="18" charset="0"/>
              </a:rPr>
              <a:t>The Price is right</a:t>
            </a:r>
          </a:p>
        </p:txBody>
      </p:sp>
      <p:pic>
        <p:nvPicPr>
          <p:cNvPr id="14346" name="Picture 2" descr="Image result for nguyá»n trá»ng nhÃ¢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9113" y="4286251"/>
            <a:ext cx="2513012"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8615363" y="720725"/>
            <a:ext cx="150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FF0000"/>
                </a:solidFill>
                <a:latin typeface="Times New Roman" panose="02020603050405020304" pitchFamily="18" charset="0"/>
                <a:cs typeface="Times New Roman" panose="02020603050405020304" pitchFamily="18" charset="0"/>
              </a:rPr>
              <a:t>VN got talent</a:t>
            </a:r>
          </a:p>
        </p:txBody>
      </p:sp>
      <p:pic>
        <p:nvPicPr>
          <p:cNvPr id="14348" name="Picture 4" descr="Image result for phuong my chi the voice kid vietnam mua d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8301" y="1322389"/>
            <a:ext cx="319722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1835150" y="522289"/>
            <a:ext cx="1506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a:solidFill>
                  <a:srgbClr val="FF0000"/>
                </a:solidFill>
                <a:latin typeface="Times New Roman" panose="02020603050405020304" pitchFamily="18" charset="0"/>
                <a:cs typeface="Times New Roman" panose="02020603050405020304" pitchFamily="18" charset="0"/>
              </a:rPr>
              <a:t>The voice kid</a:t>
            </a:r>
          </a:p>
        </p:txBody>
      </p:sp>
      <p:sp>
        <p:nvSpPr>
          <p:cNvPr id="14350" name="Text Box 12"/>
          <p:cNvSpPr txBox="1">
            <a:spLocks noChangeArrowheads="1"/>
          </p:cNvSpPr>
          <p:nvPr/>
        </p:nvSpPr>
        <p:spPr bwMode="auto">
          <a:xfrm>
            <a:off x="3200400" y="19051"/>
            <a:ext cx="5989638" cy="4619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chemeClr val="bg1"/>
                </a:solidFill>
                <a:latin typeface="Times New Roman" panose="02020603050405020304" pitchFamily="18" charset="0"/>
                <a:cs typeface="Times New Roman" panose="02020603050405020304" pitchFamily="18" charset="0"/>
              </a:rPr>
              <a:t>*Match the programme to the pictures</a:t>
            </a:r>
          </a:p>
        </p:txBody>
      </p:sp>
      <p:sp>
        <p:nvSpPr>
          <p:cNvPr id="2" name="Rectangle 1"/>
          <p:cNvSpPr/>
          <p:nvPr/>
        </p:nvSpPr>
        <p:spPr>
          <a:xfrm>
            <a:off x="1638300" y="2954338"/>
            <a:ext cx="45085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1</a:t>
            </a:r>
          </a:p>
        </p:txBody>
      </p:sp>
      <p:sp>
        <p:nvSpPr>
          <p:cNvPr id="17" name="Rectangle 16"/>
          <p:cNvSpPr/>
          <p:nvPr/>
        </p:nvSpPr>
        <p:spPr>
          <a:xfrm>
            <a:off x="4835525" y="2954338"/>
            <a:ext cx="45085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2</a:t>
            </a:r>
          </a:p>
        </p:txBody>
      </p:sp>
      <p:sp>
        <p:nvSpPr>
          <p:cNvPr id="18" name="Rectangle 17"/>
          <p:cNvSpPr/>
          <p:nvPr/>
        </p:nvSpPr>
        <p:spPr>
          <a:xfrm>
            <a:off x="1585913" y="5641975"/>
            <a:ext cx="45085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4</a:t>
            </a:r>
          </a:p>
        </p:txBody>
      </p:sp>
      <p:sp>
        <p:nvSpPr>
          <p:cNvPr id="19" name="Rectangle 18"/>
          <p:cNvSpPr/>
          <p:nvPr/>
        </p:nvSpPr>
        <p:spPr>
          <a:xfrm>
            <a:off x="4997450" y="5641975"/>
            <a:ext cx="45085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5</a:t>
            </a:r>
          </a:p>
        </p:txBody>
      </p:sp>
      <p:sp>
        <p:nvSpPr>
          <p:cNvPr id="20" name="Rectangle 19"/>
          <p:cNvSpPr/>
          <p:nvPr/>
        </p:nvSpPr>
        <p:spPr>
          <a:xfrm>
            <a:off x="8120063" y="5719763"/>
            <a:ext cx="45085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6</a:t>
            </a:r>
          </a:p>
        </p:txBody>
      </p:sp>
      <p:sp>
        <p:nvSpPr>
          <p:cNvPr id="21" name="Rectangle 20"/>
          <p:cNvSpPr/>
          <p:nvPr/>
        </p:nvSpPr>
        <p:spPr>
          <a:xfrm>
            <a:off x="7720013" y="2916238"/>
            <a:ext cx="450850"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4.16667E-7 7.40741E-7 L 0.01198 0.45023 " pathEditMode="relative" rAng="0" ptsTypes="AA">
                                      <p:cBhvr>
                                        <p:cTn id="6" dur="2000" fill="hold"/>
                                        <p:tgtEl>
                                          <p:spTgt spid="16"/>
                                        </p:tgtEl>
                                        <p:attrNameLst>
                                          <p:attrName>ppt_x</p:attrName>
                                          <p:attrName>ppt_y</p:attrName>
                                        </p:attrNameLst>
                                      </p:cBhvr>
                                      <p:rCtr x="599" y="225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1.04167E-6 -4.07407E-6 L -0.11888 0.43403 " pathEditMode="relative" rAng="0" ptsTypes="AA">
                                      <p:cBhvr>
                                        <p:cTn id="10" dur="2000" fill="hold"/>
                                        <p:tgtEl>
                                          <p:spTgt spid="10"/>
                                        </p:tgtEl>
                                        <p:attrNameLst>
                                          <p:attrName>ppt_x</p:attrName>
                                          <p:attrName>ppt_y</p:attrName>
                                        </p:attrNameLst>
                                      </p:cBhvr>
                                      <p:rCtr x="-5951" y="2169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3.33333E-6 -2.96296E-6 L 0.51172 0.40996 " pathEditMode="relative" rAng="0" ptsTypes="AA">
                                      <p:cBhvr>
                                        <p:cTn id="14" dur="2000" fill="hold"/>
                                        <p:tgtEl>
                                          <p:spTgt spid="8"/>
                                        </p:tgtEl>
                                        <p:attrNameLst>
                                          <p:attrName>ppt_x</p:attrName>
                                          <p:attrName>ppt_y</p:attrName>
                                        </p:attrNameLst>
                                      </p:cBhvr>
                                      <p:rCtr x="25586" y="20486"/>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path" presetSubtype="0" accel="50000" decel="50000" fill="hold" nodeType="clickEffect">
                                  <p:stCondLst>
                                    <p:cond delay="0"/>
                                  </p:stCondLst>
                                  <p:childTnLst>
                                    <p:animMotion origin="layout" path="M 2.08333E-7 3.7037E-6 L -0.17643 0.85069 " pathEditMode="relative" rAng="0" ptsTypes="AA">
                                      <p:cBhvr>
                                        <p:cTn id="18" dur="2000" fill="hold"/>
                                        <p:tgtEl>
                                          <p:spTgt spid="11"/>
                                        </p:tgtEl>
                                        <p:attrNameLst>
                                          <p:attrName>ppt_x</p:attrName>
                                          <p:attrName>ppt_y</p:attrName>
                                        </p:attrNameLst>
                                      </p:cBhvr>
                                      <p:rCtr x="-8828" y="42523"/>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nodeType="clickEffect">
                                  <p:stCondLst>
                                    <p:cond delay="0"/>
                                  </p:stCondLst>
                                  <p:childTnLst>
                                    <p:animMotion origin="layout" path="M 3.75E-6 1.48148E-6 L 0.10729 0.81458 " pathEditMode="relative" rAng="0" ptsTypes="AA">
                                      <p:cBhvr>
                                        <p:cTn id="22" dur="2000" fill="hold"/>
                                        <p:tgtEl>
                                          <p:spTgt spid="9"/>
                                        </p:tgtEl>
                                        <p:attrNameLst>
                                          <p:attrName>ppt_x</p:attrName>
                                          <p:attrName>ppt_y</p:attrName>
                                        </p:attrNameLst>
                                      </p:cBhvr>
                                      <p:rCtr x="5365" y="40718"/>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path" presetSubtype="0" accel="50000" decel="50000" fill="hold" nodeType="clickEffect">
                                  <p:stCondLst>
                                    <p:cond delay="0"/>
                                  </p:stCondLst>
                                  <p:childTnLst>
                                    <p:animMotion origin="layout" path="M 6.25E-7 -4.44444E-6 L 0.00729 0.8213 " pathEditMode="relative" rAng="0" ptsTypes="AA">
                                      <p:cBhvr>
                                        <p:cTn id="26" dur="2000" fill="hold"/>
                                        <p:tgtEl>
                                          <p:spTgt spid="14"/>
                                        </p:tgtEl>
                                        <p:attrNameLst>
                                          <p:attrName>ppt_x</p:attrName>
                                          <p:attrName>ppt_y</p:attrName>
                                        </p:attrNameLst>
                                      </p:cBhvr>
                                      <p:rCtr x="365" y="41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090739" y="696914"/>
            <a:ext cx="8010525" cy="2105025"/>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00"/>
                </a:solidFill>
                <a:latin typeface="Times New Roman" pitchFamily="18" charset="0"/>
                <a:cs typeface="Times New Roman" pitchFamily="18" charset="0"/>
              </a:rPr>
              <a:t>1. </a:t>
            </a:r>
            <a:r>
              <a:rPr lang="en-US" sz="3200" b="1" dirty="0">
                <a:solidFill>
                  <a:srgbClr val="000000"/>
                </a:solidFill>
                <a:latin typeface="Arial"/>
              </a:rPr>
              <a:t>It </a:t>
            </a:r>
            <a:r>
              <a:rPr lang="en-US" sz="3200" b="1" dirty="0">
                <a:solidFill>
                  <a:srgbClr val="000000"/>
                </a:solidFill>
                <a:latin typeface="Times New Roman" pitchFamily="18" charset="0"/>
                <a:cs typeface="Times New Roman" pitchFamily="18" charset="0"/>
              </a:rPr>
              <a:t>is an ancient town of Vietnamese people</a:t>
            </a:r>
            <a:endParaRPr lang="en-US" sz="3200" b="1" dirty="0">
              <a:solidFill>
                <a:srgbClr val="000000"/>
              </a:solidFill>
              <a:latin typeface="Arial"/>
            </a:endParaRPr>
          </a:p>
        </p:txBody>
      </p:sp>
      <p:sp>
        <p:nvSpPr>
          <p:cNvPr id="5" name="Snip Diagonal Corner Rectangle 4"/>
          <p:cNvSpPr/>
          <p:nvPr/>
        </p:nvSpPr>
        <p:spPr>
          <a:xfrm>
            <a:off x="2498725" y="3157539"/>
            <a:ext cx="7194550" cy="188912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HOI AN</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3" action="ppaction://hlinksldjump"/>
          </p:cNvPr>
          <p:cNvSpPr/>
          <p:nvPr/>
        </p:nvSpPr>
        <p:spPr>
          <a:xfrm flipH="1">
            <a:off x="8207376" y="5616576"/>
            <a:ext cx="2297113" cy="1001713"/>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BACK</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750889"/>
            <a:ext cx="12207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090739" y="696914"/>
            <a:ext cx="8010525" cy="2105025"/>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sz="3200" b="1" dirty="0">
                <a:solidFill>
                  <a:srgbClr val="FF0000"/>
                </a:solidFill>
                <a:latin typeface="Times New Roman" pitchFamily="18" charset="0"/>
                <a:cs typeface="Times New Roman" pitchFamily="18" charset="0"/>
              </a:rPr>
              <a:t>2. It has a total area of 18,395 ha, </a:t>
            </a:r>
          </a:p>
          <a:p>
            <a:pPr algn="r" eaLnBrk="1" fontAlgn="auto" hangingPunct="1">
              <a:spcBef>
                <a:spcPts val="0"/>
              </a:spcBef>
              <a:spcAft>
                <a:spcPts val="0"/>
              </a:spcAft>
              <a:defRPr/>
            </a:pPr>
            <a:r>
              <a:rPr lang="en-US" sz="3200" b="1" dirty="0">
                <a:solidFill>
                  <a:srgbClr val="FF0000"/>
                </a:solidFill>
                <a:latin typeface="Times New Roman" pitchFamily="18" charset="0"/>
                <a:cs typeface="Times New Roman" pitchFamily="18" charset="0"/>
              </a:rPr>
              <a:t>including: archaeological zone of 18 </a:t>
            </a:r>
          </a:p>
          <a:p>
            <a:pPr algn="r" eaLnBrk="1" fontAlgn="auto" hangingPunct="1">
              <a:spcBef>
                <a:spcPts val="0"/>
              </a:spcBef>
              <a:spcAft>
                <a:spcPts val="0"/>
              </a:spcAft>
              <a:defRPr/>
            </a:pPr>
            <a:r>
              <a:rPr lang="en-US" sz="3200" b="1" dirty="0">
                <a:solidFill>
                  <a:srgbClr val="FF0000"/>
                </a:solidFill>
                <a:latin typeface="Times New Roman" pitchFamily="18" charset="0"/>
                <a:cs typeface="Times New Roman" pitchFamily="18" charset="0"/>
              </a:rPr>
              <a:t>Hoang </a:t>
            </a:r>
            <a:r>
              <a:rPr lang="en-US" sz="3200" b="1" dirty="0" err="1">
                <a:solidFill>
                  <a:srgbClr val="FF0000"/>
                </a:solidFill>
                <a:latin typeface="Times New Roman" pitchFamily="18" charset="0"/>
                <a:cs typeface="Times New Roman" pitchFamily="18" charset="0"/>
              </a:rPr>
              <a:t>Dieu</a:t>
            </a:r>
            <a:r>
              <a:rPr lang="en-US" sz="3200" b="1" dirty="0">
                <a:solidFill>
                  <a:srgbClr val="FF0000"/>
                </a:solidFill>
                <a:latin typeface="Times New Roman" pitchFamily="18" charset="0"/>
                <a:cs typeface="Times New Roman" pitchFamily="18" charset="0"/>
              </a:rPr>
              <a:t> and the remaining relics</a:t>
            </a:r>
          </a:p>
          <a:p>
            <a:pPr algn="r" eaLnBrk="1" fontAlgn="auto" hangingPunct="1">
              <a:spcBef>
                <a:spcPts val="0"/>
              </a:spcBef>
              <a:spcAft>
                <a:spcPts val="0"/>
              </a:spcAft>
              <a:defRPr/>
            </a:pPr>
            <a:r>
              <a:rPr lang="en-US" sz="3200" b="1" dirty="0">
                <a:solidFill>
                  <a:srgbClr val="FF0000"/>
                </a:solidFill>
                <a:latin typeface="Times New Roman" pitchFamily="18" charset="0"/>
                <a:cs typeface="Times New Roman" pitchFamily="18" charset="0"/>
              </a:rPr>
              <a:t> in Hanoi's ancient reli</a:t>
            </a:r>
            <a:r>
              <a:rPr lang="en-US" sz="2400" b="1" dirty="0">
                <a:solidFill>
                  <a:srgbClr val="FF0000"/>
                </a:solidFill>
                <a:latin typeface="Times New Roman" pitchFamily="18" charset="0"/>
                <a:cs typeface="Times New Roman" pitchFamily="18" charset="0"/>
              </a:rPr>
              <a:t>c</a:t>
            </a:r>
            <a:endParaRPr lang="vi-VN" sz="3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2498725" y="3157539"/>
            <a:ext cx="7194550" cy="188912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kern="0" dirty="0">
                <a:solidFill>
                  <a:schemeClr val="bg1"/>
                </a:solidFill>
                <a:latin typeface="Times New Roman" pitchFamily="18" charset="0"/>
                <a:cs typeface="Times New Roman" pitchFamily="18" charset="0"/>
              </a:rPr>
              <a:t>The central relic area of Hoang </a:t>
            </a:r>
            <a:r>
              <a:rPr lang="en-US" sz="3200" b="1" kern="0" dirty="0" err="1">
                <a:solidFill>
                  <a:schemeClr val="bg1"/>
                </a:solidFill>
                <a:latin typeface="Times New Roman" pitchFamily="18" charset="0"/>
                <a:cs typeface="Times New Roman" pitchFamily="18" charset="0"/>
              </a:rPr>
              <a:t>Thanh</a:t>
            </a:r>
            <a:r>
              <a:rPr lang="en-US" sz="3200" b="1" kern="0" dirty="0">
                <a:solidFill>
                  <a:schemeClr val="bg1"/>
                </a:solidFill>
                <a:latin typeface="Times New Roman" pitchFamily="18" charset="0"/>
                <a:cs typeface="Times New Roman" pitchFamily="18" charset="0"/>
              </a:rPr>
              <a:t> </a:t>
            </a:r>
            <a:r>
              <a:rPr lang="en-US" sz="3200" b="1" kern="0" dirty="0" err="1">
                <a:solidFill>
                  <a:schemeClr val="bg1"/>
                </a:solidFill>
                <a:latin typeface="Times New Roman" pitchFamily="18" charset="0"/>
                <a:cs typeface="Times New Roman" pitchFamily="18" charset="0"/>
              </a:rPr>
              <a:t>Thang</a:t>
            </a:r>
            <a:r>
              <a:rPr lang="en-US" sz="3200" b="1" kern="0" dirty="0">
                <a:solidFill>
                  <a:schemeClr val="bg1"/>
                </a:solidFill>
                <a:latin typeface="Times New Roman" pitchFamily="18" charset="0"/>
                <a:cs typeface="Times New Roman" pitchFamily="18" charset="0"/>
              </a:rPr>
              <a:t> Long - Hanoi </a:t>
            </a:r>
            <a:endParaRPr lang="en-US" sz="3200" b="1" kern="0" dirty="0">
              <a:solidFill>
                <a:schemeClr val="bg1"/>
              </a:solidFill>
              <a:latin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750889"/>
            <a:ext cx="12207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entagon 7">
            <a:hlinkClick r:id="rId4" action="ppaction://hlinksldjump"/>
          </p:cNvPr>
          <p:cNvSpPr/>
          <p:nvPr/>
        </p:nvSpPr>
        <p:spPr>
          <a:xfrm flipH="1">
            <a:off x="8207376" y="5616576"/>
            <a:ext cx="2297113" cy="1001713"/>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BACK</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090739" y="696914"/>
            <a:ext cx="8010525" cy="2105025"/>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Times New Roman" pitchFamily="18" charset="0"/>
                <a:cs typeface="Times New Roman" pitchFamily="18" charset="0"/>
              </a:rPr>
              <a:t>3. It is Located in a valley with a diameter of about 2 km in </a:t>
            </a:r>
            <a:r>
              <a:rPr lang="en-US" sz="3200" b="1" dirty="0" err="1">
                <a:solidFill>
                  <a:srgbClr val="FF0000"/>
                </a:solidFill>
                <a:latin typeface="Times New Roman" pitchFamily="18" charset="0"/>
                <a:cs typeface="Times New Roman" pitchFamily="18" charset="0"/>
              </a:rPr>
              <a:t>Duy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Phu</a:t>
            </a:r>
            <a:r>
              <a:rPr lang="en-US" sz="3200" b="1" dirty="0">
                <a:solidFill>
                  <a:srgbClr val="FF0000"/>
                </a:solidFill>
                <a:latin typeface="Times New Roman" pitchFamily="18" charset="0"/>
                <a:cs typeface="Times New Roman" pitchFamily="18" charset="0"/>
              </a:rPr>
              <a:t> commune, </a:t>
            </a:r>
            <a:r>
              <a:rPr lang="en-US" sz="3200" b="1" dirty="0" err="1">
                <a:solidFill>
                  <a:srgbClr val="FF0000"/>
                </a:solidFill>
                <a:latin typeface="Times New Roman" pitchFamily="18" charset="0"/>
                <a:cs typeface="Times New Roman" pitchFamily="18" charset="0"/>
              </a:rPr>
              <a:t>Duy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Xuyen</a:t>
            </a:r>
            <a:r>
              <a:rPr lang="en-US" sz="3200" b="1" dirty="0">
                <a:solidFill>
                  <a:srgbClr val="FF0000"/>
                </a:solidFill>
                <a:latin typeface="Times New Roman" pitchFamily="18" charset="0"/>
                <a:cs typeface="Times New Roman" pitchFamily="18" charset="0"/>
              </a:rPr>
              <a:t> district, </a:t>
            </a:r>
            <a:r>
              <a:rPr lang="en-US" sz="3200" b="1" dirty="0" err="1">
                <a:solidFill>
                  <a:srgbClr val="FF0000"/>
                </a:solidFill>
                <a:latin typeface="Times New Roman" pitchFamily="18" charset="0"/>
                <a:cs typeface="Times New Roman" pitchFamily="18" charset="0"/>
              </a:rPr>
              <a:t>Quang</a:t>
            </a:r>
            <a:r>
              <a:rPr lang="en-US" sz="3200" b="1" dirty="0">
                <a:solidFill>
                  <a:srgbClr val="FF0000"/>
                </a:solidFill>
                <a:latin typeface="Times New Roman" pitchFamily="18" charset="0"/>
                <a:cs typeface="Times New Roman" pitchFamily="18" charset="0"/>
              </a:rPr>
              <a:t> Nam province</a:t>
            </a:r>
            <a:endParaRPr lang="en-US" sz="3200" b="1" dirty="0">
              <a:solidFill>
                <a:srgbClr val="FF0000"/>
              </a:solidFill>
              <a:latin typeface="Arial"/>
            </a:endParaRPr>
          </a:p>
        </p:txBody>
      </p:sp>
      <p:sp>
        <p:nvSpPr>
          <p:cNvPr id="5" name="Snip Diagonal Corner Rectangle 4"/>
          <p:cNvSpPr/>
          <p:nvPr/>
        </p:nvSpPr>
        <p:spPr>
          <a:xfrm>
            <a:off x="2498725" y="3157539"/>
            <a:ext cx="7194550" cy="188912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sz="3200" b="1" dirty="0">
                <a:solidFill>
                  <a:schemeClr val="bg1"/>
                </a:solidFill>
                <a:latin typeface="Times New Roman" pitchFamily="18" charset="0"/>
                <a:cs typeface="Times New Roman" pitchFamily="18" charset="0"/>
              </a:rPr>
              <a:t>MY SON TOWER AREA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750889"/>
            <a:ext cx="12207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entagon 7">
            <a:hlinkClick r:id="rId4" action="ppaction://hlinksldjump"/>
          </p:cNvPr>
          <p:cNvSpPr/>
          <p:nvPr/>
        </p:nvSpPr>
        <p:spPr>
          <a:xfrm flipH="1">
            <a:off x="8207376" y="5616576"/>
            <a:ext cx="2297113" cy="1001713"/>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BACK</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090739" y="696914"/>
            <a:ext cx="8010525" cy="2105025"/>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Times New Roman" pitchFamily="18" charset="0"/>
                <a:cs typeface="Times New Roman" pitchFamily="18" charset="0"/>
              </a:rPr>
              <a:t>4. It is Located along the banks of the Perfume River</a:t>
            </a:r>
            <a:endParaRPr lang="en-US" sz="3200" b="1" dirty="0">
              <a:solidFill>
                <a:srgbClr val="FF0000"/>
              </a:solidFill>
              <a:latin typeface="Arial"/>
            </a:endParaRPr>
          </a:p>
        </p:txBody>
      </p:sp>
      <p:sp>
        <p:nvSpPr>
          <p:cNvPr id="5" name="Snip Diagonal Corner Rectangle 4"/>
          <p:cNvSpPr/>
          <p:nvPr/>
        </p:nvSpPr>
        <p:spPr>
          <a:xfrm>
            <a:off x="2498725" y="3157539"/>
            <a:ext cx="7194550" cy="188912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kern="0" dirty="0">
                <a:solidFill>
                  <a:schemeClr val="bg1"/>
                </a:solidFill>
                <a:latin typeface=".VnArialH" pitchFamily="34" charset="0"/>
                <a:cs typeface="Times New Roman" pitchFamily="18" charset="0"/>
              </a:rPr>
              <a:t>Hue citadel </a:t>
            </a:r>
            <a:endParaRPr lang="en-US" sz="3200" b="1" kern="0" dirty="0">
              <a:solidFill>
                <a:schemeClr val="bg1"/>
              </a:solidFill>
              <a:latin typeface=".VnArialH"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750889"/>
            <a:ext cx="12207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entagon 7">
            <a:hlinkClick r:id="rId4" action="ppaction://hlinksldjump"/>
          </p:cNvPr>
          <p:cNvSpPr/>
          <p:nvPr/>
        </p:nvSpPr>
        <p:spPr>
          <a:xfrm flipH="1">
            <a:off x="8207376" y="5616576"/>
            <a:ext cx="2297113" cy="1001713"/>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BACK</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090739" y="696914"/>
            <a:ext cx="8010525" cy="2105025"/>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kern="0" dirty="0">
                <a:solidFill>
                  <a:srgbClr val="FF0000"/>
                </a:solidFill>
                <a:latin typeface="Times New Roman" pitchFamily="18" charset="0"/>
                <a:cs typeface="Times New Roman" pitchFamily="18" charset="0"/>
              </a:rPr>
              <a:t>5. It </a:t>
            </a:r>
            <a:r>
              <a:rPr lang="vi-VN" sz="3200" b="1" kern="0" dirty="0">
                <a:solidFill>
                  <a:srgbClr val="FF0000"/>
                </a:solidFill>
                <a:latin typeface="Times New Roman" pitchFamily="18" charset="0"/>
                <a:cs typeface="Times New Roman" pitchFamily="18" charset="0"/>
              </a:rPr>
              <a:t>is located in </a:t>
            </a:r>
            <a:r>
              <a:rPr lang="vi-VN" sz="3200" b="1" kern="0">
                <a:solidFill>
                  <a:srgbClr val="FF0000"/>
                </a:solidFill>
                <a:latin typeface="Times New Roman" pitchFamily="18" charset="0"/>
                <a:cs typeface="Times New Roman" pitchFamily="18" charset="0"/>
              </a:rPr>
              <a:t>Quang </a:t>
            </a:r>
            <a:r>
              <a:rPr lang="en-US" sz="3200" b="1" kern="0">
                <a:solidFill>
                  <a:srgbClr val="FF0000"/>
                </a:solidFill>
                <a:latin typeface="Times New Roman" pitchFamily="18" charset="0"/>
                <a:cs typeface="Times New Roman" pitchFamily="18" charset="0"/>
              </a:rPr>
              <a:t>Binh </a:t>
            </a:r>
            <a:r>
              <a:rPr lang="vi-VN" sz="3200" b="1" kern="0" dirty="0">
                <a:solidFill>
                  <a:srgbClr val="FF0000"/>
                </a:solidFill>
                <a:latin typeface="Times New Roman" pitchFamily="18" charset="0"/>
                <a:cs typeface="Times New Roman" pitchFamily="18" charset="0"/>
              </a:rPr>
              <a:t>with an area of about 200,000 ha.</a:t>
            </a:r>
            <a:endParaRPr lang="en-US" sz="3200" b="1" kern="0" dirty="0">
              <a:solidFill>
                <a:srgbClr val="FF0000"/>
              </a:solidFill>
              <a:latin typeface="Arial"/>
            </a:endParaRPr>
          </a:p>
        </p:txBody>
      </p:sp>
      <p:sp>
        <p:nvSpPr>
          <p:cNvPr id="5" name="Snip Diagonal Corner Rectangle 4"/>
          <p:cNvSpPr/>
          <p:nvPr/>
        </p:nvSpPr>
        <p:spPr>
          <a:xfrm>
            <a:off x="2498725" y="3157539"/>
            <a:ext cx="7194550" cy="188912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3200" b="1" dirty="0">
                <a:solidFill>
                  <a:schemeClr val="bg1"/>
                </a:solidFill>
                <a:latin typeface="Times New Roman" pitchFamily="18" charset="0"/>
                <a:cs typeface="Times New Roman" pitchFamily="18" charset="0"/>
              </a:rPr>
              <a:t>Phong Nha - Ke Bang National Park</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750889"/>
            <a:ext cx="12207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entagon 7">
            <a:hlinkClick r:id="rId4" action="ppaction://hlinksldjump"/>
          </p:cNvPr>
          <p:cNvSpPr/>
          <p:nvPr/>
        </p:nvSpPr>
        <p:spPr>
          <a:xfrm flipH="1">
            <a:off x="8207376" y="5616576"/>
            <a:ext cx="2297113" cy="1001713"/>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BACK</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090739" y="696914"/>
            <a:ext cx="8010525" cy="2105025"/>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srgbClr val="FF0000"/>
                </a:solidFill>
                <a:latin typeface="Times New Roman" panose="02020603050405020304" pitchFamily="18" charset="0"/>
                <a:ea typeface="+mj-ea"/>
                <a:cs typeface="Times New Roman" panose="02020603050405020304" pitchFamily="18" charset="0"/>
              </a:rPr>
              <a:t>6.This is Vietnam's first mixed-world heritage site recognized by UNESCO. With an area of 6,172 ha</a:t>
            </a:r>
            <a:endPar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2498725" y="3157539"/>
            <a:ext cx="7194550" cy="188912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err="1">
                <a:solidFill>
                  <a:schemeClr val="bg1"/>
                </a:solidFill>
                <a:latin typeface="Times New Roman" panose="02020603050405020304" pitchFamily="18" charset="0"/>
                <a:ea typeface="+mj-ea"/>
                <a:cs typeface="Times New Roman" panose="02020603050405020304" pitchFamily="18" charset="0"/>
              </a:rPr>
              <a:t>Trang</a:t>
            </a:r>
            <a:r>
              <a:rPr lang="en-US" sz="3200" b="1" dirty="0">
                <a:solidFill>
                  <a:schemeClr val="bg1"/>
                </a:solidFill>
                <a:latin typeface="Times New Roman" panose="02020603050405020304" pitchFamily="18" charset="0"/>
                <a:ea typeface="+mj-ea"/>
                <a:cs typeface="Times New Roman" panose="02020603050405020304" pitchFamily="18" charset="0"/>
              </a:rPr>
              <a:t> An Landscape Complex</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750889"/>
            <a:ext cx="12207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entagon 7">
            <a:hlinkClick r:id="rId4" action="ppaction://hlinksldjump"/>
          </p:cNvPr>
          <p:cNvSpPr/>
          <p:nvPr/>
        </p:nvSpPr>
        <p:spPr>
          <a:xfrm flipH="1">
            <a:off x="8207376" y="5616576"/>
            <a:ext cx="2297113" cy="1001713"/>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rPr>
              <a:t>BACK</a:t>
            </a:r>
            <a:endParaRPr lang="vi-VN" sz="3200" b="1" dirty="0">
              <a:solidFill>
                <a:srgbClr val="5B9BD5">
                  <a:lumMod val="75000"/>
                </a:srgb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a:xfrm>
            <a:off x="7981950" y="635635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F9346A-2870-4BBD-94EF-2F6826B13F01}" type="slidenum">
              <a:rPr lang="en-GB" altLang="en-US">
                <a:cs typeface="Arial" panose="020B0604020202020204" pitchFamily="34" charset="0"/>
              </a:rPr>
              <a:pPr/>
              <a:t>16</a:t>
            </a:fld>
            <a:endParaRPr lang="en-GB" altLang="en-US">
              <a:cs typeface="Arial" panose="020B0604020202020204" pitchFamily="34" charset="0"/>
            </a:endParaRPr>
          </a:p>
        </p:txBody>
      </p:sp>
      <p:pic>
        <p:nvPicPr>
          <p:cNvPr id="29699" name="Picture 2" descr="Image result for áº£nh nen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513"/>
            <a:ext cx="99822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Animation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6737" y="5118101"/>
            <a:ext cx="2447926"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Animation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23264" y="5313364"/>
            <a:ext cx="244792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Animation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7213" y="-103188"/>
            <a:ext cx="2500313" cy="160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descr="Animation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3176"/>
            <a:ext cx="235743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WordArt 7"/>
          <p:cNvSpPr>
            <a:spLocks noChangeArrowheads="1" noChangeShapeType="1" noTextEdit="1"/>
          </p:cNvSpPr>
          <p:nvPr/>
        </p:nvSpPr>
        <p:spPr bwMode="auto">
          <a:xfrm>
            <a:off x="4175126" y="388938"/>
            <a:ext cx="3400425" cy="9144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C00000"/>
              </a:contourClr>
            </a:sp3d>
          </a:bodyPr>
          <a:lstStyle/>
          <a:p>
            <a:pPr algn="ctr"/>
            <a:r>
              <a:rPr lang="en-US" sz="3600" kern="10">
                <a:ln w="9525">
                  <a:round/>
                  <a:headEnd/>
                  <a:tailEnd/>
                </a:ln>
                <a:solidFill>
                  <a:srgbClr val="C00000"/>
                </a:solidFill>
                <a:latin typeface="Times New Roman" panose="02020603050405020304" pitchFamily="18" charset="0"/>
                <a:cs typeface="Times New Roman" panose="02020603050405020304" pitchFamily="18" charset="0"/>
              </a:rPr>
              <a:t>HOMEWORK  </a:t>
            </a:r>
          </a:p>
        </p:txBody>
      </p:sp>
      <p:grpSp>
        <p:nvGrpSpPr>
          <p:cNvPr id="29705" name="Group 9"/>
          <p:cNvGrpSpPr>
            <a:grpSpLocks/>
          </p:cNvGrpSpPr>
          <p:nvPr/>
        </p:nvGrpSpPr>
        <p:grpSpPr bwMode="auto">
          <a:xfrm>
            <a:off x="4057650" y="6234113"/>
            <a:ext cx="3733800" cy="304800"/>
            <a:chOff x="0" y="0"/>
            <a:chExt cx="5760" cy="240"/>
          </a:xfrm>
        </p:grpSpPr>
        <p:pic>
          <p:nvPicPr>
            <p:cNvPr id="29713" name="Picture 10" descr="J0099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2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11" descr="J0099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0"/>
              <a:ext cx="273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06" name="Group 12"/>
          <p:cNvGrpSpPr>
            <a:grpSpLocks/>
          </p:cNvGrpSpPr>
          <p:nvPr/>
        </p:nvGrpSpPr>
        <p:grpSpPr bwMode="auto">
          <a:xfrm rot="5400000">
            <a:off x="7486650" y="3322638"/>
            <a:ext cx="4419600" cy="381000"/>
            <a:chOff x="0" y="0"/>
            <a:chExt cx="5760" cy="240"/>
          </a:xfrm>
        </p:grpSpPr>
        <p:pic>
          <p:nvPicPr>
            <p:cNvPr id="29711" name="Picture 13" descr="J0099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2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Picture 14" descr="J0099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0"/>
              <a:ext cx="273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07" name="Group 15"/>
          <p:cNvGrpSpPr>
            <a:grpSpLocks/>
          </p:cNvGrpSpPr>
          <p:nvPr/>
        </p:nvGrpSpPr>
        <p:grpSpPr bwMode="auto">
          <a:xfrm rot="5400000">
            <a:off x="-744537" y="3201988"/>
            <a:ext cx="4572000" cy="381001"/>
            <a:chOff x="0" y="0"/>
            <a:chExt cx="5760" cy="240"/>
          </a:xfrm>
        </p:grpSpPr>
        <p:pic>
          <p:nvPicPr>
            <p:cNvPr id="29709" name="Picture 16" descr="J0099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2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17" descr="J00991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0"/>
              <a:ext cx="273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8" name="Text Box 4"/>
          <p:cNvSpPr txBox="1">
            <a:spLocks noChangeArrowheads="1"/>
          </p:cNvSpPr>
          <p:nvPr/>
        </p:nvSpPr>
        <p:spPr bwMode="auto">
          <a:xfrm>
            <a:off x="2016125" y="2033589"/>
            <a:ext cx="72834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latin typeface="Times New Roman" panose="02020603050405020304" pitchFamily="18" charset="0"/>
                <a:cs typeface="Times New Roman" panose="02020603050405020304" pitchFamily="18" charset="0"/>
              </a:rPr>
              <a:t>- Do all the exercises again</a:t>
            </a:r>
          </a:p>
          <a:p>
            <a:pPr eaLnBrk="1" hangingPunct="1">
              <a:spcBef>
                <a:spcPct val="50000"/>
              </a:spcBef>
            </a:pPr>
            <a:r>
              <a:rPr lang="en-US" altLang="en-US" sz="4000" b="1">
                <a:latin typeface="Times New Roman" panose="02020603050405020304" pitchFamily="18" charset="0"/>
                <a:cs typeface="Times New Roman" panose="02020603050405020304" pitchFamily="18" charset="0"/>
              </a:rPr>
              <a:t>- Prepare Unit 5 : Skills 1</a:t>
            </a:r>
          </a:p>
          <a:p>
            <a:pPr eaLnBrk="1" hangingPunct="1">
              <a:spcBef>
                <a:spcPct val="50000"/>
              </a:spcBef>
            </a:pPr>
            <a:endParaRPr lang="en-US" altLang="en-US" sz="2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716667-5747-4AF9-945F-CBBD6A37C9B3}" type="slidenum">
              <a:rPr lang="en-US" altLang="en-US">
                <a:cs typeface="Arial" panose="020B0604020202020204" pitchFamily="34" charset="0"/>
              </a:rPr>
              <a:pPr/>
              <a:t>2</a:t>
            </a:fld>
            <a:endParaRPr lang="en-US" altLang="en-US">
              <a:cs typeface="Arial" panose="020B0604020202020204" pitchFamily="34" charset="0"/>
            </a:endParaRPr>
          </a:p>
        </p:txBody>
      </p:sp>
      <p:pic>
        <p:nvPicPr>
          <p:cNvPr id="15363" name="Picture 2" descr="Image result for áº£nh nen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50800"/>
            <a:ext cx="9145588" cy="6858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WordArt 4"/>
          <p:cNvSpPr>
            <a:spLocks noChangeArrowheads="1" noChangeShapeType="1" noTextEdit="1"/>
          </p:cNvSpPr>
          <p:nvPr/>
        </p:nvSpPr>
        <p:spPr bwMode="auto">
          <a:xfrm rot="-125821">
            <a:off x="1855788" y="131763"/>
            <a:ext cx="8229600" cy="1143000"/>
          </a:xfrm>
          <a:prstGeom prst="rect">
            <a:avLst/>
          </a:prstGeom>
        </p:spPr>
        <p:txBody>
          <a:bodyPr wrap="none" fromWordArt="1">
            <a:prstTxWarp prst="textFadeRight">
              <a:avLst>
                <a:gd name="adj" fmla="val 33333"/>
              </a:avLst>
            </a:prstTxWarp>
            <a:scene3d>
              <a:camera prst="legacyPerspectiveTopLeft"/>
              <a:lightRig rig="legacyNormal3" dir="r"/>
            </a:scene3d>
            <a:sp3d extrusionH="201600" prstMaterial="legacyMetal">
              <a:extrusionClr>
                <a:srgbClr val="FFFFFF"/>
              </a:extrusionClr>
              <a:contourClr>
                <a:srgbClr val="FF0000"/>
              </a:contourClr>
            </a:sp3d>
          </a:bodyPr>
          <a:lstStyle/>
          <a:p>
            <a:pPr algn="ctr"/>
            <a:r>
              <a:rPr lang="en-US" sz="3600" b="1" kern="10">
                <a:ln w="9525">
                  <a:round/>
                  <a:headEnd/>
                  <a:tailEnd/>
                </a:ln>
                <a:solidFill>
                  <a:srgbClr val="FF0000"/>
                </a:solidFill>
                <a:latin typeface="Times New Roman" panose="02020603050405020304" pitchFamily="18" charset="0"/>
                <a:cs typeface="Times New Roman" panose="02020603050405020304" pitchFamily="18" charset="0"/>
              </a:rPr>
              <a:t>Welcome all of teachers and students</a:t>
            </a:r>
          </a:p>
        </p:txBody>
      </p:sp>
      <p:sp>
        <p:nvSpPr>
          <p:cNvPr id="6" name="Rectangle 5"/>
          <p:cNvSpPr/>
          <p:nvPr/>
        </p:nvSpPr>
        <p:spPr>
          <a:xfrm>
            <a:off x="2114551" y="2019300"/>
            <a:ext cx="7712075"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sz="3600" b="1" dirty="0">
                <a:solidFill>
                  <a:srgbClr val="FF0000"/>
                </a:solidFill>
                <a:latin typeface="Times New Roman" panose="02020603050405020304" pitchFamily="18" charset="0"/>
                <a:cs typeface="Times New Roman" panose="02020603050405020304" pitchFamily="18" charset="0"/>
              </a:rPr>
              <a:t>UNIT 5: WONDERS OF VIET NAM</a:t>
            </a:r>
          </a:p>
          <a:p>
            <a:pPr algn="ctr" eaLnBrk="1" hangingPunct="1">
              <a:spcBef>
                <a:spcPct val="50000"/>
              </a:spcBef>
              <a:defRPr/>
            </a:pPr>
            <a:r>
              <a:rPr lang="en-US" sz="3600" b="1" dirty="0">
                <a:solidFill>
                  <a:srgbClr val="FF0000"/>
                </a:solidFill>
                <a:latin typeface="Times New Roman" panose="02020603050405020304" pitchFamily="18" charset="0"/>
                <a:cs typeface="Times New Roman" panose="02020603050405020304" pitchFamily="18" charset="0"/>
              </a:rPr>
              <a:t>Lesson 4: Communication</a:t>
            </a:r>
          </a:p>
        </p:txBody>
      </p:sp>
      <p:sp>
        <p:nvSpPr>
          <p:cNvPr id="7" name="WordArt 9"/>
          <p:cNvSpPr>
            <a:spLocks noChangeArrowheads="1" noChangeShapeType="1" noTextEdit="1"/>
          </p:cNvSpPr>
          <p:nvPr/>
        </p:nvSpPr>
        <p:spPr bwMode="auto">
          <a:xfrm>
            <a:off x="6134100" y="2727326"/>
            <a:ext cx="4419600" cy="3756025"/>
          </a:xfrm>
          <a:prstGeom prst="rect">
            <a:avLst/>
          </a:prstGeom>
        </p:spPr>
        <p:txBody>
          <a:bodyPr wrap="none" fromWordArt="1">
            <a:prstTxWarp prst="textArchDownPour">
              <a:avLst>
                <a:gd name="adj1" fmla="val 337148"/>
                <a:gd name="adj2" fmla="val 52065"/>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Lesson plan for English 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920876" y="87314"/>
            <a:ext cx="2212975"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solidFill>
                  <a:schemeClr val="bg1"/>
                </a:solidFill>
                <a:latin typeface="Times New Roman" panose="02020603050405020304" pitchFamily="18" charset="0"/>
                <a:cs typeface="Times New Roman" panose="02020603050405020304" pitchFamily="18" charset="0"/>
              </a:rPr>
              <a:t>I/ Vocabulary:</a:t>
            </a:r>
          </a:p>
        </p:txBody>
      </p:sp>
      <p:sp>
        <p:nvSpPr>
          <p:cNvPr id="4" name="Rectangle 3"/>
          <p:cNvSpPr>
            <a:spLocks noChangeArrowheads="1"/>
          </p:cNvSpPr>
          <p:nvPr/>
        </p:nvSpPr>
        <p:spPr bwMode="auto">
          <a:xfrm>
            <a:off x="134956" y="3166468"/>
            <a:ext cx="8239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i="1">
                <a:solidFill>
                  <a:srgbClr val="002060"/>
                </a:solidFill>
                <a:latin typeface="Times New Roman" panose="02020603050405020304" pitchFamily="18" charset="0"/>
                <a:cs typeface="Times New Roman" panose="02020603050405020304" pitchFamily="18" charset="0"/>
              </a:rPr>
              <a:t>Ha Long Bay</a:t>
            </a:r>
            <a:r>
              <a:rPr lang="en-US" altLang="en-US" sz="2400">
                <a:solidFill>
                  <a:srgbClr val="002060"/>
                </a:solidFill>
                <a:latin typeface="Times New Roman" panose="02020603050405020304" pitchFamily="18" charset="0"/>
                <a:cs typeface="Times New Roman" panose="02020603050405020304" pitchFamily="18" charset="0"/>
              </a:rPr>
              <a:t> is one of the most beautiful wonders of Viet Nam.</a:t>
            </a:r>
          </a:p>
        </p:txBody>
      </p:sp>
      <p:cxnSp>
        <p:nvCxnSpPr>
          <p:cNvPr id="5" name="Straight Connector 4"/>
          <p:cNvCxnSpPr>
            <a:cxnSpLocks/>
          </p:cNvCxnSpPr>
          <p:nvPr/>
        </p:nvCxnSpPr>
        <p:spPr>
          <a:xfrm>
            <a:off x="491467" y="3628430"/>
            <a:ext cx="106997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7" name="Picture 2" descr="Káº¿t quáº£ hÃ¬nh áº£nh cho ha long 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083" y="3616185"/>
            <a:ext cx="387985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799459" y="572128"/>
            <a:ext cx="4441825" cy="461962"/>
          </a:xfrm>
          <a:prstGeom prst="rect">
            <a:avLst/>
          </a:prstGeom>
          <a:noFill/>
          <a:ln>
            <a:noFill/>
          </a:ln>
          <a:effectLst/>
          <a:extLst>
            <a:ext uri="{909E8E84-426E-40DD-AFC4-6F175D3DCCD1}">
              <a14:hiddenFill xmlns:a14="http://schemas.microsoft.com/office/drawing/2010/main">
                <a:solidFill>
                  <a:srgbClr val="00FF99"/>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 pr</a:t>
            </a:r>
            <a:r>
              <a:rPr lang="en-US" altLang="en-US" sz="2400" b="1" u="sng">
                <a:solidFill>
                  <a:srgbClr val="FF0000"/>
                </a:solidFill>
                <a:latin typeface="Times New Roman" panose="02020603050405020304" pitchFamily="18" charset="0"/>
                <a:cs typeface="Times New Roman" panose="02020603050405020304" pitchFamily="18" charset="0"/>
              </a:rPr>
              <a:t>o</a:t>
            </a:r>
            <a:r>
              <a:rPr lang="en-US" altLang="en-US" sz="2400">
                <a:latin typeface="Times New Roman" panose="02020603050405020304" pitchFamily="18" charset="0"/>
                <a:cs typeface="Times New Roman" panose="02020603050405020304" pitchFamily="18" charset="0"/>
              </a:rPr>
              <a:t>per name: (n)</a:t>
            </a:r>
            <a:r>
              <a:rPr lang="en-US" sz="2400"/>
              <a:t> /ˈprɒpə(r)/</a:t>
            </a:r>
            <a:endParaRPr lang="en-US" altLang="en-US" sz="2400">
              <a:latin typeface="Times New Roman" panose="02020603050405020304" pitchFamily="18" charset="0"/>
              <a:cs typeface="Times New Roman" panose="02020603050405020304" pitchFamily="18" charset="0"/>
            </a:endParaRPr>
          </a:p>
        </p:txBody>
      </p:sp>
      <p:sp>
        <p:nvSpPr>
          <p:cNvPr id="10" name="Rectangle 9"/>
          <p:cNvSpPr>
            <a:spLocks noChangeArrowheads="1"/>
          </p:cNvSpPr>
          <p:nvPr/>
        </p:nvSpPr>
        <p:spPr bwMode="auto">
          <a:xfrm>
            <a:off x="6305550" y="1032174"/>
            <a:ext cx="1911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cs typeface="Times New Roman" panose="02020603050405020304" pitchFamily="18" charset="0"/>
              </a:rPr>
              <a:t>= am</a:t>
            </a:r>
            <a:r>
              <a:rPr lang="en-US" altLang="en-US" sz="2400" b="1" u="sng">
                <a:solidFill>
                  <a:srgbClr val="FF0000"/>
                </a:solidFill>
                <a:latin typeface="Times New Roman" panose="02020603050405020304" pitchFamily="18" charset="0"/>
                <a:cs typeface="Times New Roman" panose="02020603050405020304" pitchFamily="18" charset="0"/>
              </a:rPr>
              <a:t>a</a:t>
            </a:r>
            <a:r>
              <a:rPr lang="en-US" altLang="en-US" sz="2400">
                <a:latin typeface="Times New Roman" panose="02020603050405020304" pitchFamily="18" charset="0"/>
                <a:cs typeface="Times New Roman" panose="02020603050405020304" pitchFamily="18" charset="0"/>
              </a:rPr>
              <a:t>zing (a)</a:t>
            </a:r>
          </a:p>
        </p:txBody>
      </p:sp>
      <p:sp>
        <p:nvSpPr>
          <p:cNvPr id="11" name="Text Box 16"/>
          <p:cNvSpPr txBox="1">
            <a:spLocks noChangeArrowheads="1"/>
          </p:cNvSpPr>
          <p:nvPr/>
        </p:nvSpPr>
        <p:spPr bwMode="auto">
          <a:xfrm>
            <a:off x="870895" y="1065841"/>
            <a:ext cx="5205390" cy="461665"/>
          </a:xfrm>
          <a:prstGeom prst="rect">
            <a:avLst/>
          </a:prstGeom>
          <a:noFill/>
          <a:ln>
            <a:noFill/>
          </a:ln>
          <a:effectLst/>
          <a:extLst>
            <a:ext uri="{909E8E84-426E-40DD-AFC4-6F175D3DCCD1}">
              <a14:hiddenFill xmlns:a14="http://schemas.microsoft.com/office/drawing/2010/main">
                <a:solidFill>
                  <a:srgbClr val="00FF99"/>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imes New Roman" panose="02020603050405020304" pitchFamily="18" charset="0"/>
                <a:cs typeface="Times New Roman" panose="02020603050405020304" pitchFamily="18" charset="0"/>
              </a:rPr>
              <a:t>- spect</a:t>
            </a:r>
            <a:r>
              <a:rPr lang="en-US" altLang="en-US" sz="2400" b="1" u="sng">
                <a:solidFill>
                  <a:srgbClr val="FF0000"/>
                </a:solidFill>
                <a:latin typeface="Times New Roman" panose="02020603050405020304" pitchFamily="18" charset="0"/>
                <a:cs typeface="Times New Roman" panose="02020603050405020304" pitchFamily="18" charset="0"/>
              </a:rPr>
              <a:t>a</a:t>
            </a:r>
            <a:r>
              <a:rPr lang="en-US" altLang="en-US" sz="2400">
                <a:latin typeface="Times New Roman" panose="02020603050405020304" pitchFamily="18" charset="0"/>
                <a:cs typeface="Times New Roman" panose="02020603050405020304" pitchFamily="18" charset="0"/>
              </a:rPr>
              <a:t>cular: (adj)</a:t>
            </a:r>
            <a:r>
              <a:rPr lang="en-US" sz="2400"/>
              <a:t> /spekˈtækjələ(r)/</a:t>
            </a:r>
            <a:endParaRPr lang="en-US" altLang="en-US" sz="2400">
              <a:latin typeface="Times New Roman" panose="02020603050405020304" pitchFamily="18" charset="0"/>
              <a:cs typeface="Times New Roman" panose="02020603050405020304" pitchFamily="18" charset="0"/>
            </a:endParaRPr>
          </a:p>
        </p:txBody>
      </p:sp>
      <p:sp>
        <p:nvSpPr>
          <p:cNvPr id="12" name="Rectangle 11"/>
          <p:cNvSpPr>
            <a:spLocks noChangeArrowheads="1"/>
          </p:cNvSpPr>
          <p:nvPr/>
        </p:nvSpPr>
        <p:spPr bwMode="auto">
          <a:xfrm>
            <a:off x="5380938" y="1474491"/>
            <a:ext cx="2200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latin typeface="Times New Roman" panose="02020603050405020304" pitchFamily="18" charset="0"/>
                <a:cs typeface="Times New Roman" panose="02020603050405020304" pitchFamily="18" charset="0"/>
              </a:rPr>
              <a:t>= comp</a:t>
            </a:r>
            <a:r>
              <a:rPr lang="en-US" altLang="en-US" sz="2400" b="1" u="sng">
                <a:solidFill>
                  <a:srgbClr val="FF0000"/>
                </a:solidFill>
                <a:latin typeface="Times New Roman" panose="02020603050405020304" pitchFamily="18" charset="0"/>
                <a:cs typeface="Times New Roman" panose="02020603050405020304" pitchFamily="18" charset="0"/>
              </a:rPr>
              <a:t>e</a:t>
            </a:r>
            <a:r>
              <a:rPr lang="en-US" altLang="en-US" sz="2400">
                <a:latin typeface="Times New Roman" panose="02020603050405020304" pitchFamily="18" charset="0"/>
                <a:cs typeface="Times New Roman" panose="02020603050405020304" pitchFamily="18" charset="0"/>
              </a:rPr>
              <a:t>titor (n)</a:t>
            </a:r>
          </a:p>
        </p:txBody>
      </p:sp>
      <p:sp>
        <p:nvSpPr>
          <p:cNvPr id="13" name="Rectangle 12"/>
          <p:cNvSpPr>
            <a:spLocks noChangeArrowheads="1"/>
          </p:cNvSpPr>
          <p:nvPr/>
        </p:nvSpPr>
        <p:spPr bwMode="auto">
          <a:xfrm>
            <a:off x="870895" y="1503991"/>
            <a:ext cx="3823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cs typeface="Times New Roman" panose="02020603050405020304" pitchFamily="18" charset="0"/>
              </a:rPr>
              <a:t>- cont</a:t>
            </a:r>
            <a:r>
              <a:rPr lang="en-US" altLang="en-US" sz="2400" b="1" u="sng">
                <a:solidFill>
                  <a:srgbClr val="FF0000"/>
                </a:solidFill>
                <a:latin typeface="Times New Roman" panose="02020603050405020304" pitchFamily="18" charset="0"/>
                <a:cs typeface="Times New Roman" panose="02020603050405020304" pitchFamily="18" charset="0"/>
              </a:rPr>
              <a:t>e</a:t>
            </a:r>
            <a:r>
              <a:rPr lang="en-US" altLang="en-US" sz="2400">
                <a:latin typeface="Times New Roman" panose="02020603050405020304" pitchFamily="18" charset="0"/>
                <a:cs typeface="Times New Roman" panose="02020603050405020304" pitchFamily="18" charset="0"/>
              </a:rPr>
              <a:t>stant: </a:t>
            </a:r>
            <a:r>
              <a:rPr lang="en-US" sz="2400"/>
              <a:t>/kənˈtestənt/</a:t>
            </a:r>
            <a:r>
              <a:rPr lang="en-US" altLang="en-US" sz="2400">
                <a:latin typeface="Times New Roman" panose="02020603050405020304" pitchFamily="18" charset="0"/>
                <a:cs typeface="Times New Roman" panose="02020603050405020304" pitchFamily="18" charset="0"/>
              </a:rPr>
              <a:t>(n)</a:t>
            </a:r>
          </a:p>
        </p:txBody>
      </p:sp>
      <p:sp>
        <p:nvSpPr>
          <p:cNvPr id="14" name="TextBox 13"/>
          <p:cNvSpPr txBox="1">
            <a:spLocks noChangeArrowheads="1"/>
          </p:cNvSpPr>
          <p:nvPr/>
        </p:nvSpPr>
        <p:spPr bwMode="auto">
          <a:xfrm>
            <a:off x="6305550" y="2532064"/>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cs typeface="Times New Roman" panose="02020603050405020304" pitchFamily="18" charset="0"/>
              </a:rPr>
              <a:t>:Liều lĩnh, mạo hiểm</a:t>
            </a:r>
          </a:p>
        </p:txBody>
      </p:sp>
      <p:sp>
        <p:nvSpPr>
          <p:cNvPr id="15" name="TextBox 14"/>
          <p:cNvSpPr txBox="1">
            <a:spLocks noChangeArrowheads="1"/>
          </p:cNvSpPr>
          <p:nvPr/>
        </p:nvSpPr>
        <p:spPr bwMode="auto">
          <a:xfrm>
            <a:off x="978845" y="2569204"/>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cs typeface="Times New Roman" panose="02020603050405020304" pitchFamily="18" charset="0"/>
              </a:rPr>
              <a:t>-(to) risk doing s.t</a:t>
            </a:r>
          </a:p>
        </p:txBody>
      </p:sp>
      <p:sp>
        <p:nvSpPr>
          <p:cNvPr id="16" name="Rectangle 15"/>
          <p:cNvSpPr>
            <a:spLocks noChangeArrowheads="1"/>
          </p:cNvSpPr>
          <p:nvPr/>
        </p:nvSpPr>
        <p:spPr bwMode="auto">
          <a:xfrm>
            <a:off x="6091238" y="352426"/>
            <a:ext cx="3329758"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altLang="en-US" sz="2400">
                <a:latin typeface="Times New Roman" panose="02020603050405020304" pitchFamily="18" charset="0"/>
                <a:cs typeface="Times New Roman" panose="02020603050405020304" pitchFamily="18" charset="0"/>
              </a:rPr>
              <a:t> :Tên riêng/ danh từ riêng</a:t>
            </a:r>
          </a:p>
        </p:txBody>
      </p:sp>
      <p:sp>
        <p:nvSpPr>
          <p:cNvPr id="17" name="Rectangle 16"/>
          <p:cNvSpPr>
            <a:spLocks noChangeArrowheads="1"/>
          </p:cNvSpPr>
          <p:nvPr/>
        </p:nvSpPr>
        <p:spPr bwMode="auto">
          <a:xfrm>
            <a:off x="8113839" y="912962"/>
            <a:ext cx="1773242"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altLang="en-US" sz="2400">
                <a:latin typeface="Times New Roman" panose="02020603050405020304" pitchFamily="18" charset="0"/>
                <a:cs typeface="Times New Roman" panose="02020603050405020304" pitchFamily="18" charset="0"/>
              </a:rPr>
              <a:t>: Ngoạn mục</a:t>
            </a:r>
          </a:p>
        </p:txBody>
      </p:sp>
      <p:sp>
        <p:nvSpPr>
          <p:cNvPr id="18" name="Rectangle 17"/>
          <p:cNvSpPr>
            <a:spLocks noChangeArrowheads="1"/>
          </p:cNvSpPr>
          <p:nvPr/>
        </p:nvSpPr>
        <p:spPr bwMode="auto">
          <a:xfrm>
            <a:off x="8032083" y="1374923"/>
            <a:ext cx="1936749"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altLang="en-US" sz="2400">
                <a:latin typeface="Times New Roman" panose="02020603050405020304" pitchFamily="18" charset="0"/>
                <a:cs typeface="Times New Roman" panose="02020603050405020304" pitchFamily="18" charset="0"/>
              </a:rPr>
              <a:t>: Ng</a:t>
            </a:r>
            <a:r>
              <a:rPr lang="vi-VN" altLang="en-US" sz="2400">
                <a:latin typeface="Times New Roman" panose="02020603050405020304" pitchFamily="18" charset="0"/>
                <a:cs typeface="Times New Roman" panose="02020603050405020304" pitchFamily="18" charset="0"/>
              </a:rPr>
              <a:t>ư</a:t>
            </a:r>
            <a:r>
              <a:rPr lang="en-US" altLang="en-US" sz="2400">
                <a:latin typeface="Times New Roman" panose="02020603050405020304" pitchFamily="18" charset="0"/>
                <a:cs typeface="Times New Roman" panose="02020603050405020304" pitchFamily="18" charset="0"/>
              </a:rPr>
              <a:t>ời dự thi</a:t>
            </a:r>
          </a:p>
        </p:txBody>
      </p:sp>
      <p:sp>
        <p:nvSpPr>
          <p:cNvPr id="19" name="Rectangle 18"/>
          <p:cNvSpPr>
            <a:spLocks noChangeArrowheads="1"/>
          </p:cNvSpPr>
          <p:nvPr/>
        </p:nvSpPr>
        <p:spPr bwMode="auto">
          <a:xfrm>
            <a:off x="870895" y="1907216"/>
            <a:ext cx="2337499"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altLang="en-US" sz="2400">
                <a:latin typeface="Times New Roman" panose="02020603050405020304" pitchFamily="18" charset="0"/>
                <a:cs typeface="Times New Roman" panose="02020603050405020304" pitchFamily="18" charset="0"/>
              </a:rPr>
              <a:t>- (to) be out of s.t</a:t>
            </a:r>
          </a:p>
        </p:txBody>
      </p:sp>
      <p:sp>
        <p:nvSpPr>
          <p:cNvPr id="20" name="Rectangle 19"/>
          <p:cNvSpPr>
            <a:spLocks noChangeArrowheads="1"/>
          </p:cNvSpPr>
          <p:nvPr/>
        </p:nvSpPr>
        <p:spPr bwMode="auto">
          <a:xfrm>
            <a:off x="6361114" y="1870076"/>
            <a:ext cx="2190023"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altLang="en-US" sz="2400">
                <a:latin typeface="Times New Roman" panose="02020603050405020304" pitchFamily="18" charset="0"/>
                <a:cs typeface="Times New Roman" panose="02020603050405020304" pitchFamily="18" charset="0"/>
              </a:rPr>
              <a:t>: Bị loại, ra khỏi</a:t>
            </a:r>
          </a:p>
        </p:txBody>
      </p:sp>
      <p:sp>
        <p:nvSpPr>
          <p:cNvPr id="21" name="Text Box 17"/>
          <p:cNvSpPr txBox="1">
            <a:spLocks noChangeArrowheads="1"/>
          </p:cNvSpPr>
          <p:nvPr/>
        </p:nvSpPr>
        <p:spPr bwMode="auto">
          <a:xfrm>
            <a:off x="886307" y="3037714"/>
            <a:ext cx="3607924" cy="461665"/>
          </a:xfrm>
          <a:prstGeom prst="rect">
            <a:avLst/>
          </a:prstGeom>
          <a:noFill/>
          <a:ln>
            <a:noFill/>
          </a:ln>
          <a:effectLst/>
          <a:extLst>
            <a:ext uri="{909E8E84-426E-40DD-AFC4-6F175D3DCCD1}">
              <a14:hiddenFill xmlns:a14="http://schemas.microsoft.com/office/drawing/2010/main">
                <a:solidFill>
                  <a:srgbClr val="00FF99"/>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a:t>- round (in a game):</a:t>
            </a:r>
          </a:p>
        </p:txBody>
      </p:sp>
      <p:pic>
        <p:nvPicPr>
          <p:cNvPr id="22" name="Picture 21" descr="Kết quả hình ảnh cho round of boxing"/>
          <p:cNvPicPr>
            <a:picLocks noChangeAspect="1" noChangeArrowheads="1"/>
          </p:cNvPicPr>
          <p:nvPr/>
        </p:nvPicPr>
        <p:blipFill>
          <a:blip r:embed="rId3" cstate="print">
            <a:extLst>
              <a:ext uri="{28A0092B-C50C-407E-A947-70E740481C1C}">
                <a14:useLocalDpi xmlns:a14="http://schemas.microsoft.com/office/drawing/2010/main" val="0"/>
              </a:ext>
            </a:extLst>
          </a:blip>
          <a:srcRect b="6383"/>
          <a:stretch>
            <a:fillRect/>
          </a:stretch>
        </p:blipFill>
        <p:spPr bwMode="auto">
          <a:xfrm>
            <a:off x="8716080" y="3616185"/>
            <a:ext cx="2660900" cy="31447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7"/>
          <p:cNvSpPr txBox="1">
            <a:spLocks noChangeArrowheads="1"/>
          </p:cNvSpPr>
          <p:nvPr/>
        </p:nvSpPr>
        <p:spPr bwMode="auto">
          <a:xfrm>
            <a:off x="6222875" y="3045281"/>
            <a:ext cx="2590800" cy="396875"/>
          </a:xfrm>
          <a:prstGeom prst="rect">
            <a:avLst/>
          </a:prstGeom>
          <a:noFill/>
          <a:ln>
            <a:noFill/>
          </a:ln>
          <a:effectLst/>
          <a:extLst>
            <a:ext uri="{909E8E84-426E-40DD-AFC4-6F175D3DCCD1}">
              <a14:hiddenFill xmlns:a14="http://schemas.microsoft.com/office/drawing/2010/main">
                <a:solidFill>
                  <a:srgbClr val="00FF99"/>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 vòng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1" nodeType="clickEffect">
                                  <p:stCondLst>
                                    <p:cond delay="0"/>
                                  </p:stCondLst>
                                  <p:childTnLst>
                                    <p:animEffect transition="out" filter="blinds(horizontal)">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barn(inVertical)">
                                      <p:cBhvr>
                                        <p:cTn id="83" dur="500"/>
                                        <p:tgtEl>
                                          <p:spTgt spid="1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additive="base">
                                        <p:cTn id="88" dur="500" fill="hold"/>
                                        <p:tgtEl>
                                          <p:spTgt spid="14"/>
                                        </p:tgtEl>
                                        <p:attrNameLst>
                                          <p:attrName>ppt_x</p:attrName>
                                        </p:attrNameLst>
                                      </p:cBhvr>
                                      <p:tavLst>
                                        <p:tav tm="0">
                                          <p:val>
                                            <p:strVal val="#ppt_x"/>
                                          </p:val>
                                        </p:tav>
                                        <p:tav tm="100000">
                                          <p:val>
                                            <p:strVal val="#ppt_x"/>
                                          </p:val>
                                        </p:tav>
                                      </p:tavLst>
                                    </p:anim>
                                    <p:anim calcmode="lin" valueType="num">
                                      <p:cBhvr additive="base">
                                        <p:cTn id="8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checkerboard(across)">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circle(in)">
                                      <p:cBhvr>
                                        <p:cTn id="99" dur="20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5" presetClass="entr" presetSubtype="1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checkerboard(across)">
                                      <p:cBhvr>
                                        <p:cTn id="10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10" grpId="0"/>
      <p:bldP spid="11" grpId="0"/>
      <p:bldP spid="12" grpId="0"/>
      <p:bldP spid="13" grpId="0"/>
      <p:bldP spid="14" grpId="0"/>
      <p:bldP spid="15" grpId="0"/>
      <p:bldP spid="16" grpId="0"/>
      <p:bldP spid="17" grpId="0"/>
      <p:bldP spid="18" grpId="0"/>
      <p:bldP spid="19" grpId="0"/>
      <p:bldP spid="20" grpId="0"/>
      <p:bldP spid="2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60526" y="1023938"/>
          <a:ext cx="8931275" cy="5834062"/>
        </p:xfrm>
        <a:graphic>
          <a:graphicData uri="http://schemas.openxmlformats.org/drawingml/2006/table">
            <a:tbl>
              <a:tblPr firstRow="1" bandRow="1">
                <a:tableStyleId>{5C22544A-7EE6-4342-B048-85BDC9FD1C3A}</a:tableStyleId>
              </a:tblPr>
              <a:tblGrid>
                <a:gridCol w="7317189">
                  <a:extLst>
                    <a:ext uri="{9D8B030D-6E8A-4147-A177-3AD203B41FA5}">
                      <a16:colId xmlns:a16="http://schemas.microsoft.com/office/drawing/2014/main" val="20000"/>
                    </a:ext>
                  </a:extLst>
                </a:gridCol>
                <a:gridCol w="801897">
                  <a:extLst>
                    <a:ext uri="{9D8B030D-6E8A-4147-A177-3AD203B41FA5}">
                      <a16:colId xmlns:a16="http://schemas.microsoft.com/office/drawing/2014/main" val="20001"/>
                    </a:ext>
                  </a:extLst>
                </a:gridCol>
                <a:gridCol w="812189">
                  <a:extLst>
                    <a:ext uri="{9D8B030D-6E8A-4147-A177-3AD203B41FA5}">
                      <a16:colId xmlns:a16="http://schemas.microsoft.com/office/drawing/2014/main" val="20002"/>
                    </a:ext>
                  </a:extLst>
                </a:gridCol>
              </a:tblGrid>
              <a:tr h="652494">
                <a:tc>
                  <a:txBody>
                    <a:bodyPr/>
                    <a:lstStyle/>
                    <a:p>
                      <a:pPr algn="ctr"/>
                      <a:r>
                        <a:rPr lang="en-US" sz="2800" dirty="0">
                          <a:solidFill>
                            <a:schemeClr val="bg1"/>
                          </a:solidFill>
                          <a:latin typeface="Times New Roman" panose="02020603050405020304" pitchFamily="18" charset="0"/>
                          <a:cs typeface="Times New Roman" panose="02020603050405020304" pitchFamily="18" charset="0"/>
                        </a:rPr>
                        <a:t>Statements</a:t>
                      </a:r>
                    </a:p>
                  </a:txBody>
                  <a:tcPr marL="91433" marR="91433" marT="45714" marB="45714">
                    <a:lnR w="38100" cap="flat" cmpd="sng" algn="ctr">
                      <a:solidFill>
                        <a:srgbClr val="C00000"/>
                      </a:solidFill>
                      <a:prstDash val="solid"/>
                      <a:round/>
                      <a:headEnd type="none" w="med" len="med"/>
                      <a:tailEnd type="none" w="med" len="med"/>
                    </a:lnR>
                    <a:lnB w="38100" cap="flat" cmpd="sng" algn="ctr">
                      <a:solidFill>
                        <a:srgbClr val="C00000"/>
                      </a:solidFill>
                      <a:prstDash val="solid"/>
                      <a:round/>
                      <a:headEnd type="none" w="med" len="med"/>
                      <a:tailEnd type="none" w="med" len="med"/>
                    </a:lnB>
                    <a:solidFill>
                      <a:srgbClr val="92D050"/>
                    </a:solidFill>
                  </a:tcPr>
                </a:tc>
                <a:tc>
                  <a:txBody>
                    <a:bodyPr/>
                    <a:lstStyle/>
                    <a:p>
                      <a:pPr algn="ctr"/>
                      <a:r>
                        <a:rPr lang="en-US" sz="2000" dirty="0">
                          <a:solidFill>
                            <a:schemeClr val="bg1"/>
                          </a:solidFill>
                          <a:latin typeface="Times New Roman" panose="02020603050405020304" pitchFamily="18" charset="0"/>
                          <a:cs typeface="Times New Roman" panose="02020603050405020304" pitchFamily="18" charset="0"/>
                        </a:rPr>
                        <a:t>True</a:t>
                      </a:r>
                    </a:p>
                  </a:txBody>
                  <a:tcPr marL="91433" marR="91433" marT="45714" marB="45714">
                    <a:lnL w="38100" cap="flat" cmpd="sng" algn="ctr">
                      <a:solidFill>
                        <a:srgbClr val="C00000"/>
                      </a:solidFill>
                      <a:prstDash val="solid"/>
                      <a:round/>
                      <a:headEnd type="none" w="med" len="med"/>
                      <a:tailEnd type="none" w="med" len="med"/>
                    </a:lnL>
                    <a:lnR w="38100" cap="flat" cmpd="sng" algn="ctr">
                      <a:solidFill>
                        <a:srgbClr val="C00000"/>
                      </a:solidFill>
                      <a:prstDash val="solid"/>
                      <a:round/>
                      <a:headEnd type="none" w="med" len="med"/>
                      <a:tailEnd type="none" w="med" len="med"/>
                    </a:lnR>
                    <a:lnB w="38100" cap="flat" cmpd="sng" algn="ctr">
                      <a:solidFill>
                        <a:srgbClr val="C00000"/>
                      </a:solidFill>
                      <a:prstDash val="solid"/>
                      <a:round/>
                      <a:headEnd type="none" w="med" len="med"/>
                      <a:tailEnd type="none" w="med" len="med"/>
                    </a:lnB>
                    <a:solidFill>
                      <a:srgbClr val="92D050"/>
                    </a:solidFill>
                  </a:tcPr>
                </a:tc>
                <a:tc>
                  <a:txBody>
                    <a:bodyPr/>
                    <a:lstStyle/>
                    <a:p>
                      <a:pPr algn="ctr"/>
                      <a:r>
                        <a:rPr lang="en-US" sz="2000" dirty="0">
                          <a:solidFill>
                            <a:schemeClr val="bg1"/>
                          </a:solidFill>
                          <a:latin typeface="Times New Roman" panose="02020603050405020304" pitchFamily="18" charset="0"/>
                          <a:cs typeface="Times New Roman" panose="02020603050405020304" pitchFamily="18" charset="0"/>
                        </a:rPr>
                        <a:t>False </a:t>
                      </a:r>
                    </a:p>
                  </a:txBody>
                  <a:tcPr marL="91433" marR="91433" marT="45714" marB="45714">
                    <a:lnL w="38100" cap="flat" cmpd="sng" algn="ctr">
                      <a:solidFill>
                        <a:srgbClr val="C00000"/>
                      </a:solidFill>
                      <a:prstDash val="solid"/>
                      <a:round/>
                      <a:headEnd type="none" w="med" len="med"/>
                      <a:tailEnd type="none" w="med" len="med"/>
                    </a:lnL>
                    <a:lnB w="38100" cap="flat" cmpd="sng" algn="ctr">
                      <a:solidFill>
                        <a:srgbClr val="C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5181568">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altLang="en-US" sz="2200" b="1" dirty="0">
                          <a:solidFill>
                            <a:srgbClr val="FF0000"/>
                          </a:solidFill>
                          <a:latin typeface="Times New Roman" panose="02020603050405020304" pitchFamily="18" charset="0"/>
                          <a:cs typeface="Times New Roman" panose="02020603050405020304" pitchFamily="18" charset="0"/>
                        </a:rPr>
                        <a:t>1. </a:t>
                      </a:r>
                      <a:r>
                        <a:rPr lang="en-US" altLang="en-US" sz="2200" dirty="0">
                          <a:solidFill>
                            <a:schemeClr val="tx1"/>
                          </a:solidFill>
                          <a:latin typeface="Times New Roman" panose="02020603050405020304" pitchFamily="18" charset="0"/>
                          <a:cs typeface="Times New Roman" panose="02020603050405020304" pitchFamily="18" charset="0"/>
                        </a:rPr>
                        <a:t>The MC will read out five sentences that describe one of the wonders of Viet Nam.</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altLang="en-US" sz="2200" b="1" dirty="0">
                          <a:solidFill>
                            <a:srgbClr val="FF0000"/>
                          </a:solidFill>
                          <a:latin typeface="Times New Roman" panose="02020603050405020304" pitchFamily="18" charset="0"/>
                          <a:cs typeface="Times New Roman" panose="02020603050405020304" pitchFamily="18" charset="0"/>
                        </a:rPr>
                        <a:t>2. </a:t>
                      </a:r>
                      <a:r>
                        <a:rPr lang="en-US" altLang="en-US" sz="2200" dirty="0">
                          <a:solidFill>
                            <a:schemeClr val="tx1"/>
                          </a:solidFill>
                          <a:latin typeface="Times New Roman" panose="02020603050405020304" pitchFamily="18" charset="0"/>
                          <a:cs typeface="Times New Roman" panose="02020603050405020304" pitchFamily="18" charset="0"/>
                        </a:rPr>
                        <a:t>The MC won’t mention the proper names of any place in her description.</a:t>
                      </a:r>
                    </a:p>
                    <a:p>
                      <a:pPr eaLnBrk="1" hangingPunct="1">
                        <a:lnSpc>
                          <a:spcPct val="100000"/>
                        </a:lnSpc>
                        <a:spcBef>
                          <a:spcPts val="600"/>
                        </a:spcBef>
                        <a:spcAft>
                          <a:spcPts val="600"/>
                        </a:spcAft>
                      </a:pPr>
                      <a:r>
                        <a:rPr lang="en-US" altLang="en-US" sz="2200" b="1" dirty="0">
                          <a:solidFill>
                            <a:srgbClr val="FF0000"/>
                          </a:solidFill>
                          <a:latin typeface="Times New Roman" panose="02020603050405020304" pitchFamily="18" charset="0"/>
                          <a:cs typeface="Times New Roman" panose="02020603050405020304" pitchFamily="18" charset="0"/>
                        </a:rPr>
                        <a:t>3. </a:t>
                      </a:r>
                      <a:r>
                        <a:rPr lang="en-US" altLang="en-US" sz="2200" dirty="0">
                          <a:solidFill>
                            <a:schemeClr val="tx1"/>
                          </a:solidFill>
                          <a:latin typeface="Times New Roman" panose="02020603050405020304" pitchFamily="18" charset="0"/>
                          <a:cs typeface="Times New Roman" panose="02020603050405020304" pitchFamily="18" charset="0"/>
                        </a:rPr>
                        <a:t>The players have to work out where the wonder is  and  whoever  gives  the  correct  answer  first wins.</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altLang="en-US" sz="2200" b="1" dirty="0">
                          <a:solidFill>
                            <a:srgbClr val="FF0000"/>
                          </a:solidFill>
                          <a:latin typeface="Times New Roman" panose="02020603050405020304" pitchFamily="18" charset="0"/>
                          <a:cs typeface="Times New Roman" panose="02020603050405020304" pitchFamily="18" charset="0"/>
                        </a:rPr>
                        <a:t>4. </a:t>
                      </a:r>
                      <a:r>
                        <a:rPr lang="en-US" altLang="en-US" sz="2200" dirty="0">
                          <a:solidFill>
                            <a:schemeClr val="tx1"/>
                          </a:solidFill>
                          <a:latin typeface="Times New Roman" panose="02020603050405020304" pitchFamily="18" charset="0"/>
                          <a:cs typeface="Times New Roman" panose="02020603050405020304" pitchFamily="18" charset="0"/>
                        </a:rPr>
                        <a:t>If any player can give the correct answer before the  MC  finishes  reading  out  all  the  sentences, he/she is the winner and gets a special gift.</a:t>
                      </a:r>
                    </a:p>
                    <a:p>
                      <a:pPr>
                        <a:lnSpc>
                          <a:spcPct val="100000"/>
                        </a:lnSpc>
                        <a:spcBef>
                          <a:spcPts val="600"/>
                        </a:spcBef>
                        <a:spcAft>
                          <a:spcPts val="600"/>
                        </a:spcAft>
                      </a:pPr>
                      <a:r>
                        <a:rPr lang="en-US" altLang="en-US" sz="2200" b="1" dirty="0">
                          <a:solidFill>
                            <a:srgbClr val="FF0000"/>
                          </a:solidFill>
                          <a:latin typeface="Times New Roman" panose="02020603050405020304" pitchFamily="18" charset="0"/>
                          <a:cs typeface="Times New Roman" panose="02020603050405020304" pitchFamily="18" charset="0"/>
                        </a:rPr>
                        <a:t>5. </a:t>
                      </a:r>
                      <a:r>
                        <a:rPr lang="en-US" altLang="en-US" sz="2200" dirty="0">
                          <a:solidFill>
                            <a:schemeClr val="tx1"/>
                          </a:solidFill>
                          <a:latin typeface="Times New Roman" panose="02020603050405020304" pitchFamily="18" charset="0"/>
                          <a:cs typeface="Times New Roman" panose="02020603050405020304" pitchFamily="18" charset="0"/>
                        </a:rPr>
                        <a:t>If  any  player  gives  the  incorrect  answer before the  MC  finishes  reading  out  all  the  sentences, he/she is still allowed to continue the game.</a:t>
                      </a:r>
                      <a:endParaRPr lang="en-US" sz="2200" dirty="0">
                        <a:solidFill>
                          <a:schemeClr val="tx1"/>
                        </a:solidFill>
                        <a:latin typeface="Times New Roman" panose="02020603050405020304" pitchFamily="18" charset="0"/>
                        <a:cs typeface="Times New Roman" panose="02020603050405020304" pitchFamily="18" charset="0"/>
                      </a:endParaRPr>
                    </a:p>
                  </a:txBody>
                  <a:tcPr marL="91433" marR="91433" marT="45714" marB="45714">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noFill/>
                  </a:tcPr>
                </a:tc>
                <a:tc>
                  <a:txBody>
                    <a:bodyPr/>
                    <a:lstStyle/>
                    <a:p>
                      <a:endParaRPr lang="en-US" sz="2800" dirty="0">
                        <a:latin typeface="Times New Roman" panose="02020603050405020304" pitchFamily="18" charset="0"/>
                        <a:cs typeface="Times New Roman" panose="02020603050405020304" pitchFamily="18" charset="0"/>
                      </a:endParaRPr>
                    </a:p>
                  </a:txBody>
                  <a:tcPr marL="91433" marR="91433" marT="45714" marB="45714">
                    <a:lnL w="38100" cap="flat" cmpd="sng" algn="ctr">
                      <a:solidFill>
                        <a:srgbClr val="C00000"/>
                      </a:solidFill>
                      <a:prstDash val="solid"/>
                      <a:round/>
                      <a:headEnd type="none" w="med" len="med"/>
                      <a:tailEnd type="none" w="med" len="med"/>
                    </a:lnL>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noFill/>
                  </a:tcPr>
                </a:tc>
                <a:tc>
                  <a:txBody>
                    <a:bodyPr/>
                    <a:lstStyle/>
                    <a:p>
                      <a:endParaRPr lang="en-US" sz="2800" dirty="0">
                        <a:latin typeface="Times New Roman" panose="02020603050405020304" pitchFamily="18" charset="0"/>
                        <a:cs typeface="Times New Roman" panose="02020603050405020304" pitchFamily="18" charset="0"/>
                      </a:endParaRPr>
                    </a:p>
                  </a:txBody>
                  <a:tcPr marL="91433" marR="91433" marT="45714" marB="45714">
                    <a:lnL w="38100" cap="flat" cmpd="sng" algn="ctr">
                      <a:solidFill>
                        <a:srgbClr val="C00000"/>
                      </a:solidFill>
                      <a:prstDash val="solid"/>
                      <a:round/>
                      <a:headEnd type="none" w="med" len="med"/>
                      <a:tailEnd type="none" w="med" len="med"/>
                    </a:lnL>
                    <a:lnT w="38100" cap="flat" cmpd="sng" algn="ctr">
                      <a:solidFill>
                        <a:srgbClr val="C00000"/>
                      </a:solidFill>
                      <a:prstDash val="solid"/>
                      <a:round/>
                      <a:headEnd type="none" w="med" len="med"/>
                      <a:tailEnd type="none" w="med" len="med"/>
                    </a:lnT>
                    <a:noFill/>
                  </a:tcPr>
                </a:tc>
                <a:extLst>
                  <a:ext uri="{0D108BD9-81ED-4DB2-BD59-A6C34878D82A}">
                    <a16:rowId xmlns:a16="http://schemas.microsoft.com/office/drawing/2014/main" val="10001"/>
                  </a:ext>
                </a:extLst>
              </a:tr>
            </a:tbl>
          </a:graphicData>
        </a:graphic>
      </p:graphicFrame>
      <p:sp>
        <p:nvSpPr>
          <p:cNvPr id="17424" name="Rectangle 7"/>
          <p:cNvSpPr>
            <a:spLocks noChangeArrowheads="1"/>
          </p:cNvSpPr>
          <p:nvPr/>
        </p:nvSpPr>
        <p:spPr bwMode="auto">
          <a:xfrm>
            <a:off x="1660526" y="39688"/>
            <a:ext cx="8931275" cy="8318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chemeClr val="bg1"/>
                </a:solidFill>
                <a:latin typeface="Times New Roman" panose="02020603050405020304" pitchFamily="18" charset="0"/>
                <a:cs typeface="Times New Roman" panose="02020603050405020304" pitchFamily="18" charset="0"/>
              </a:rPr>
              <a:t>1 Listen to the radio programme from 4Teen. Then decide  whether the following statements are true (T) or false (F)</a:t>
            </a:r>
          </a:p>
        </p:txBody>
      </p:sp>
      <p:pic>
        <p:nvPicPr>
          <p:cNvPr id="7" name="Picture 2" descr="Káº¿t quáº£ hÃ¬nh áº£nh cho dau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8225" y="1814514"/>
            <a:ext cx="4508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áº¿t quáº£ hÃ¬nh áº£nh cho dau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2514600"/>
            <a:ext cx="4508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Káº¿t quáº£ hÃ¬nh áº£nh cho dau ti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7588" y="3267075"/>
            <a:ext cx="4508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áº¿t quáº£ hÃ¬nh áº£nh cho dau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4252914"/>
            <a:ext cx="4508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Káº¿t quáº£ hÃ¬nh áº£nh cho dau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8225" y="5389564"/>
            <a:ext cx="4508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a:cxnSpLocks/>
          </p:cNvCxnSpPr>
          <p:nvPr/>
        </p:nvCxnSpPr>
        <p:spPr>
          <a:xfrm>
            <a:off x="4495800" y="2039938"/>
            <a:ext cx="5334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a:cxnSpLocks/>
          </p:cNvCxnSpPr>
          <p:nvPr/>
        </p:nvCxnSpPr>
        <p:spPr>
          <a:xfrm>
            <a:off x="5410200" y="3657600"/>
            <a:ext cx="6096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a:cxnSpLocks/>
          </p:cNvCxnSpPr>
          <p:nvPr/>
        </p:nvCxnSpPr>
        <p:spPr>
          <a:xfrm>
            <a:off x="7391400" y="6019800"/>
            <a:ext cx="12954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a:cxnSpLocks/>
          </p:cNvCxnSpPr>
          <p:nvPr/>
        </p:nvCxnSpPr>
        <p:spPr>
          <a:xfrm>
            <a:off x="1828801" y="6321425"/>
            <a:ext cx="106997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19" name="Rectangle 18"/>
          <p:cNvSpPr>
            <a:spLocks noChangeArrowheads="1"/>
          </p:cNvSpPr>
          <p:nvPr/>
        </p:nvSpPr>
        <p:spPr bwMode="auto">
          <a:xfrm>
            <a:off x="4484688" y="2039938"/>
            <a:ext cx="525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i="1">
                <a:solidFill>
                  <a:srgbClr val="FF0000"/>
                </a:solidFill>
                <a:latin typeface="Times New Roman" panose="02020603050405020304" pitchFamily="18" charset="0"/>
                <a:cs typeface="Times New Roman" panose="02020603050405020304" pitchFamily="18" charset="0"/>
              </a:rPr>
              <a:t>six</a:t>
            </a:r>
          </a:p>
        </p:txBody>
      </p:sp>
      <p:sp>
        <p:nvSpPr>
          <p:cNvPr id="20" name="Rectangle 19"/>
          <p:cNvSpPr>
            <a:spLocks noChangeArrowheads="1"/>
          </p:cNvSpPr>
          <p:nvPr/>
        </p:nvSpPr>
        <p:spPr bwMode="auto">
          <a:xfrm>
            <a:off x="6999289" y="3657601"/>
            <a:ext cx="782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i="1">
                <a:solidFill>
                  <a:srgbClr val="FF0000"/>
                </a:solidFill>
                <a:latin typeface="Times New Roman" panose="02020603050405020304" pitchFamily="18" charset="0"/>
                <a:cs typeface="Times New Roman" panose="02020603050405020304" pitchFamily="18" charset="0"/>
              </a:rPr>
              <a:t>what</a:t>
            </a:r>
          </a:p>
        </p:txBody>
      </p:sp>
      <p:sp>
        <p:nvSpPr>
          <p:cNvPr id="21" name="Rectangle 20"/>
          <p:cNvSpPr>
            <a:spLocks noChangeArrowheads="1"/>
          </p:cNvSpPr>
          <p:nvPr/>
        </p:nvSpPr>
        <p:spPr bwMode="auto">
          <a:xfrm>
            <a:off x="3124201" y="6321426"/>
            <a:ext cx="893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i="1">
                <a:solidFill>
                  <a:srgbClr val="FF0000"/>
                </a:solidFill>
                <a:latin typeface="Times New Roman" panose="02020603050405020304" pitchFamily="18" charset="0"/>
                <a:cs typeface="Times New Roman" panose="02020603050405020304" pitchFamily="18" charset="0"/>
              </a:rPr>
              <a:t>out of</a:t>
            </a:r>
          </a:p>
        </p:txBody>
      </p:sp>
      <p:pic>
        <p:nvPicPr>
          <p:cNvPr id="5" name="33 Communic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1621" y="3909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5"/>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00288" fill="hold"/>
                                        <p:tgtEl>
                                          <p:spTgt spid="5"/>
                                        </p:tgtEl>
                                      </p:cBhvr>
                                    </p:cmd>
                                  </p:childTnLst>
                                </p:cTn>
                              </p:par>
                            </p:childTnLst>
                          </p:cTn>
                        </p:par>
                      </p:childTnLst>
                    </p:cTn>
                  </p:par>
                </p:childTnLst>
              </p:cTn>
              <p:nextCondLst>
                <p:cond evt="onClick" delay="0">
                  <p:tgtEl>
                    <p:spTgt spid="5"/>
                  </p:tgtEl>
                </p:cond>
              </p:nextCondLst>
            </p:seq>
            <p:audio>
              <p:cMediaNode vol="80000">
                <p:cTn id="77" fill="hold" display="0">
                  <p:stCondLst>
                    <p:cond delay="indefinite"/>
                  </p:stCondLst>
                  <p:endCondLst>
                    <p:cond evt="onStopAudio" delay="0">
                      <p:tgtEl>
                        <p:sldTgt/>
                      </p:tgtEl>
                    </p:cond>
                  </p:endCondLst>
                </p:cTn>
                <p:tgtEl>
                  <p:spTgt spid="5"/>
                </p:tgtEl>
              </p:cMediaNode>
            </p:audio>
          </p:childTnLst>
        </p:cTn>
      </p:par>
    </p:tnLst>
    <p:bldLst>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4572000" cy="6934200"/>
          </a:xfrm>
          <a:prstGeom prst="rect">
            <a:avLst/>
          </a:prstGeom>
          <a:noFill/>
          <a:ln>
            <a:noFill/>
          </a:ln>
          <a:effectLst/>
          <a:extLst>
            <a:ext uri="{909E8E84-426E-40DD-AFC4-6F175D3DCCD1}">
              <a14:hiddenFill xmlns:a14="http://schemas.microsoft.com/office/drawing/2010/main">
                <a:solidFill>
                  <a:srgbClr val="00FF99"/>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0"/>
            <a:ext cx="4648200" cy="6858000"/>
          </a:xfrm>
          <a:prstGeom prst="rect">
            <a:avLst/>
          </a:prstGeom>
          <a:noFill/>
          <a:ln w="9525" algn="ctr">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169989" name="Rectangle 5"/>
          <p:cNvSpPr>
            <a:spLocks noChangeArrowheads="1"/>
          </p:cNvSpPr>
          <p:nvPr/>
        </p:nvSpPr>
        <p:spPr bwMode="auto">
          <a:xfrm>
            <a:off x="2516189" y="4878389"/>
            <a:ext cx="803275" cy="339725"/>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solidFill>
                  <a:srgbClr val="FF0000"/>
                </a:solidFill>
                <a:latin typeface="Times New Roman" panose="02020603050405020304" pitchFamily="18" charset="0"/>
                <a:cs typeface="Times New Roman" panose="02020603050405020304" pitchFamily="18" charset="0"/>
              </a:rPr>
              <a:t>central</a:t>
            </a:r>
          </a:p>
        </p:txBody>
      </p:sp>
      <p:sp>
        <p:nvSpPr>
          <p:cNvPr id="169990" name="Rectangle 6"/>
          <p:cNvSpPr>
            <a:spLocks noChangeArrowheads="1"/>
          </p:cNvSpPr>
          <p:nvPr/>
        </p:nvSpPr>
        <p:spPr bwMode="auto">
          <a:xfrm>
            <a:off x="7556727" y="440323"/>
            <a:ext cx="788988" cy="338554"/>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solidFill>
                  <a:srgbClr val="FF0000"/>
                </a:solidFill>
                <a:latin typeface="Times New Roman" panose="02020603050405020304" pitchFamily="18" charset="0"/>
                <a:cs typeface="Times New Roman" panose="02020603050405020304" pitchFamily="18" charset="0"/>
              </a:rPr>
              <a:t>200</a:t>
            </a:r>
          </a:p>
        </p:txBody>
      </p:sp>
      <p:sp>
        <p:nvSpPr>
          <p:cNvPr id="169991" name="Rectangle 7"/>
          <p:cNvSpPr>
            <a:spLocks noChangeArrowheads="1"/>
          </p:cNvSpPr>
          <p:nvPr/>
        </p:nvSpPr>
        <p:spPr bwMode="auto">
          <a:xfrm>
            <a:off x="9797823" y="2514600"/>
            <a:ext cx="762000" cy="336550"/>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solidFill>
                  <a:srgbClr val="FF0000"/>
                </a:solidFill>
                <a:latin typeface="Times New Roman" panose="02020603050405020304" pitchFamily="18" charset="0"/>
                <a:cs typeface="Times New Roman" panose="02020603050405020304" pitchFamily="18" charset="0"/>
              </a:rPr>
              <a:t>park</a:t>
            </a:r>
          </a:p>
        </p:txBody>
      </p:sp>
      <p:sp>
        <p:nvSpPr>
          <p:cNvPr id="169992" name="Rectangle 8"/>
          <p:cNvSpPr>
            <a:spLocks noChangeArrowheads="1"/>
          </p:cNvSpPr>
          <p:nvPr/>
        </p:nvSpPr>
        <p:spPr bwMode="auto">
          <a:xfrm>
            <a:off x="6424613" y="4602164"/>
            <a:ext cx="1117600" cy="339725"/>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solidFill>
                  <a:srgbClr val="FF0000"/>
                </a:solidFill>
                <a:latin typeface="Times New Roman" panose="02020603050405020304" pitchFamily="18" charset="0"/>
                <a:cs typeface="Times New Roman" panose="02020603050405020304" pitchFamily="18" charset="0"/>
              </a:rPr>
              <a:t>discovered</a:t>
            </a:r>
          </a:p>
        </p:txBody>
      </p:sp>
      <p:sp>
        <p:nvSpPr>
          <p:cNvPr id="169993" name="Rectangle 9"/>
          <p:cNvSpPr>
            <a:spLocks noChangeArrowheads="1"/>
          </p:cNvSpPr>
          <p:nvPr/>
        </p:nvSpPr>
        <p:spPr bwMode="auto">
          <a:xfrm>
            <a:off x="9843509" y="4891352"/>
            <a:ext cx="949298" cy="338554"/>
          </a:xfrm>
          <a:prstGeom prst="rect">
            <a:avLst/>
          </a:prstGeom>
          <a:solidFill>
            <a:schemeClr val="bg1"/>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600" b="1">
                <a:solidFill>
                  <a:srgbClr val="FF0000"/>
                </a:solidFill>
                <a:latin typeface="Times New Roman" panose="02020603050405020304" pitchFamily="18" charset="0"/>
                <a:cs typeface="Times New Roman" panose="02020603050405020304" pitchFamily="18" charset="0"/>
              </a:rPr>
              <a:t>Paradise</a:t>
            </a:r>
          </a:p>
        </p:txBody>
      </p:sp>
      <p:pic>
        <p:nvPicPr>
          <p:cNvPr id="2" name="34 Track 34.wma">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828800" y="11430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4 Track 3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098132"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wipe(down)">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9990"/>
                                        </p:tgtEl>
                                        <p:attrNameLst>
                                          <p:attrName>style.visibility</p:attrName>
                                        </p:attrNameLst>
                                      </p:cBhvr>
                                      <p:to>
                                        <p:strVal val="visible"/>
                                      </p:to>
                                    </p:set>
                                    <p:animEffect transition="in" filter="wipe(down)">
                                      <p:cBhvr>
                                        <p:cTn id="12" dur="500"/>
                                        <p:tgtEl>
                                          <p:spTgt spid="1699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9991"/>
                                        </p:tgtEl>
                                        <p:attrNameLst>
                                          <p:attrName>style.visibility</p:attrName>
                                        </p:attrNameLst>
                                      </p:cBhvr>
                                      <p:to>
                                        <p:strVal val="visible"/>
                                      </p:to>
                                    </p:set>
                                    <p:animEffect transition="in" filter="wipe(down)">
                                      <p:cBhvr>
                                        <p:cTn id="17" dur="500"/>
                                        <p:tgtEl>
                                          <p:spTgt spid="1699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9992"/>
                                        </p:tgtEl>
                                        <p:attrNameLst>
                                          <p:attrName>style.visibility</p:attrName>
                                        </p:attrNameLst>
                                      </p:cBhvr>
                                      <p:to>
                                        <p:strVal val="visible"/>
                                      </p:to>
                                    </p:set>
                                    <p:animEffect transition="in" filter="wipe(down)">
                                      <p:cBhvr>
                                        <p:cTn id="22" dur="500"/>
                                        <p:tgtEl>
                                          <p:spTgt spid="169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9993"/>
                                        </p:tgtEl>
                                        <p:attrNameLst>
                                          <p:attrName>style.visibility</p:attrName>
                                        </p:attrNameLst>
                                      </p:cBhvr>
                                      <p:to>
                                        <p:strVal val="visible"/>
                                      </p:to>
                                    </p:set>
                                    <p:animEffect transition="in" filter="wipe(down)">
                                      <p:cBhvr>
                                        <p:cTn id="27" dur="500"/>
                                        <p:tgtEl>
                                          <p:spTgt spid="1699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 presetClass="mediacall" presetSubtype="0" fill="hold" nodeType="clickEffect">
                                  <p:stCondLst>
                                    <p:cond delay="0"/>
                                  </p:stCondLst>
                                  <p:childTnLst>
                                    <p:cmd type="call" cmd="playFrom(0.0)">
                                      <p:cBhvr>
                                        <p:cTn id="32" dur="108948"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08628" fill="hold"/>
                                        <p:tgtEl>
                                          <p:spTgt spid="3"/>
                                        </p:tgtEl>
                                      </p:cBhvr>
                                    </p:cmd>
                                  </p:childTnLst>
                                </p:cTn>
                              </p:par>
                            </p:childTnLst>
                          </p:cTn>
                        </p:par>
                      </p:childTnLst>
                    </p:cTn>
                  </p:par>
                </p:childTnLst>
              </p:cTn>
              <p:nextCondLst>
                <p:cond evt="onClick" delay="0">
                  <p:tgtEl>
                    <p:spTgt spid="3"/>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bldLst>
      <p:bldP spid="169989" grpId="0" animBg="1"/>
      <p:bldP spid="169990" grpId="0" animBg="1"/>
      <p:bldP spid="169991" grpId="0" animBg="1"/>
      <p:bldP spid="169992" grpId="0" animBg="1"/>
      <p:bldP spid="1699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803400" y="990600"/>
            <a:ext cx="5054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u="sng">
                <a:latin typeface="Times New Roman" panose="02020603050405020304" pitchFamily="18" charset="0"/>
                <a:cs typeface="Times New Roman" panose="02020603050405020304" pitchFamily="18" charset="0"/>
              </a:rPr>
              <a:t>First sentence: </a:t>
            </a:r>
            <a:r>
              <a:rPr lang="en-US" altLang="en-US" sz="2000">
                <a:latin typeface="Times New Roman" panose="02020603050405020304" pitchFamily="18" charset="0"/>
                <a:cs typeface="Times New Roman" panose="02020603050405020304" pitchFamily="18" charset="0"/>
              </a:rPr>
              <a:t>Ha Long Bay is a UNESCO World Heritage Site and popular travel destination in Quảng Ninh Province</a:t>
            </a:r>
          </a:p>
        </p:txBody>
      </p:sp>
      <p:sp>
        <p:nvSpPr>
          <p:cNvPr id="5" name="Text Box 4"/>
          <p:cNvSpPr txBox="1">
            <a:spLocks noChangeArrowheads="1"/>
          </p:cNvSpPr>
          <p:nvPr/>
        </p:nvSpPr>
        <p:spPr bwMode="auto">
          <a:xfrm>
            <a:off x="1803400" y="1998663"/>
            <a:ext cx="4597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u="sng">
                <a:latin typeface="Times New Roman" panose="02020603050405020304" pitchFamily="18" charset="0"/>
                <a:cs typeface="Times New Roman" panose="02020603050405020304" pitchFamily="18" charset="0"/>
              </a:rPr>
              <a:t>Second sentence: </a:t>
            </a:r>
            <a:r>
              <a:rPr lang="en-US" altLang="en-US" sz="2000">
                <a:latin typeface="Times New Roman" panose="02020603050405020304" pitchFamily="18" charset="0"/>
                <a:cs typeface="Times New Roman" panose="02020603050405020304" pitchFamily="18" charset="0"/>
              </a:rPr>
              <a:t>French tourists visited it in the late 19th century, and named the cave Grotte des Merveilles</a:t>
            </a:r>
            <a:endParaRPr lang="en-US" altLang="en-US">
              <a:latin typeface="Times New Roman" panose="02020603050405020304" pitchFamily="18" charset="0"/>
              <a:cs typeface="Times New Roman" panose="02020603050405020304" pitchFamily="18" charset="0"/>
            </a:endParaRPr>
          </a:p>
        </p:txBody>
      </p:sp>
      <p:sp>
        <p:nvSpPr>
          <p:cNvPr id="6" name="Text Box 6"/>
          <p:cNvSpPr txBox="1">
            <a:spLocks noChangeArrowheads="1"/>
          </p:cNvSpPr>
          <p:nvPr/>
        </p:nvSpPr>
        <p:spPr bwMode="auto">
          <a:xfrm>
            <a:off x="1735138" y="3048001"/>
            <a:ext cx="4741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u="sng">
                <a:latin typeface="Times New Roman" panose="02020603050405020304" pitchFamily="18" charset="0"/>
                <a:cs typeface="Times New Roman" panose="02020603050405020304" pitchFamily="18" charset="0"/>
              </a:rPr>
              <a:t>Third sentence: </a:t>
            </a:r>
            <a:r>
              <a:rPr lang="en-US" altLang="en-US" sz="2000">
                <a:latin typeface="Times New Roman" panose="02020603050405020304" pitchFamily="18" charset="0"/>
                <a:cs typeface="Times New Roman" panose="02020603050405020304" pitchFamily="18" charset="0"/>
              </a:rPr>
              <a:t>There are two bigger islands, Tuan Chau and Cat Ba. </a:t>
            </a:r>
          </a:p>
        </p:txBody>
      </p:sp>
      <p:sp>
        <p:nvSpPr>
          <p:cNvPr id="19461" name="Rectangle 8"/>
          <p:cNvSpPr>
            <a:spLocks noChangeArrowheads="1"/>
          </p:cNvSpPr>
          <p:nvPr/>
        </p:nvSpPr>
        <p:spPr bwMode="auto">
          <a:xfrm>
            <a:off x="4492625" y="3105150"/>
            <a:ext cx="184150" cy="647700"/>
          </a:xfrm>
          <a:prstGeom prst="rect">
            <a:avLst/>
          </a:prstGeom>
          <a:noFill/>
          <a:ln>
            <a:noFill/>
          </a:ln>
          <a:effectLst/>
          <a:extLst>
            <a:ext uri="{909E8E84-426E-40DD-AFC4-6F175D3DCCD1}">
              <a14:hiddenFill xmlns:a14="http://schemas.microsoft.com/office/drawing/2010/main">
                <a:solidFill>
                  <a:srgbClr val="00FF99"/>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br>
              <a:rPr lang="en-US" altLang="en-US"/>
            </a:br>
            <a:endParaRPr lang="en-US" altLang="en-US"/>
          </a:p>
        </p:txBody>
      </p:sp>
      <p:sp>
        <p:nvSpPr>
          <p:cNvPr id="8" name="Text Box 9"/>
          <p:cNvSpPr txBox="1">
            <a:spLocks noChangeArrowheads="1"/>
          </p:cNvSpPr>
          <p:nvPr/>
        </p:nvSpPr>
        <p:spPr bwMode="auto">
          <a:xfrm>
            <a:off x="1803400" y="3794125"/>
            <a:ext cx="50546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u="sng">
                <a:latin typeface="Times New Roman" panose="02020603050405020304" pitchFamily="18" charset="0"/>
                <a:cs typeface="Times New Roman" panose="02020603050405020304" pitchFamily="18" charset="0"/>
              </a:rPr>
              <a:t>Fourth sentence</a:t>
            </a:r>
            <a:r>
              <a:rPr lang="en-US" altLang="en-US" sz="2000" b="1" i="1">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The protected area is from the Cai Dam petrol store to Quang Hanh commune, Cam Pha town and the surrounding zone. </a:t>
            </a:r>
          </a:p>
        </p:txBody>
      </p:sp>
      <p:sp>
        <p:nvSpPr>
          <p:cNvPr id="9" name="Text Box 10"/>
          <p:cNvSpPr txBox="1">
            <a:spLocks noChangeArrowheads="1"/>
          </p:cNvSpPr>
          <p:nvPr/>
        </p:nvSpPr>
        <p:spPr bwMode="auto">
          <a:xfrm>
            <a:off x="1744663" y="5081589"/>
            <a:ext cx="4786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i="1" u="sng">
                <a:latin typeface="Times New Roman" panose="02020603050405020304" pitchFamily="18" charset="0"/>
                <a:cs typeface="Times New Roman" panose="02020603050405020304" pitchFamily="18" charset="0"/>
              </a:rPr>
              <a:t>Fifth sentence</a:t>
            </a:r>
            <a:r>
              <a:rPr lang="en-US" altLang="en-US" sz="2000">
                <a:latin typeface="Times New Roman" panose="02020603050405020304" pitchFamily="18" charset="0"/>
                <a:cs typeface="Times New Roman" panose="02020603050405020304" pitchFamily="18" charset="0"/>
              </a:rPr>
              <a:t>: It has spectacular caves such as Dau Go, Thien cung.</a:t>
            </a:r>
          </a:p>
        </p:txBody>
      </p:sp>
      <p:sp>
        <p:nvSpPr>
          <p:cNvPr id="10" name="Text Box 10"/>
          <p:cNvSpPr txBox="1">
            <a:spLocks noChangeArrowheads="1"/>
          </p:cNvSpPr>
          <p:nvPr/>
        </p:nvSpPr>
        <p:spPr bwMode="auto">
          <a:xfrm>
            <a:off x="1784350" y="5789614"/>
            <a:ext cx="4921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000" b="1" i="1" u="sng">
                <a:latin typeface="Times New Roman" panose="02020603050405020304" pitchFamily="18" charset="0"/>
                <a:cs typeface="Times New Roman" panose="02020603050405020304" pitchFamily="18" charset="0"/>
              </a:rPr>
              <a:t>sixth sentence: </a:t>
            </a:r>
            <a:r>
              <a:rPr lang="en-US" altLang="en-US" sz="2000">
                <a:latin typeface="Times New Roman" panose="02020603050405020304" pitchFamily="18" charset="0"/>
                <a:cs typeface="Times New Roman" panose="02020603050405020304" pitchFamily="18" charset="0"/>
              </a:rPr>
              <a:t>It is home to 14 endemic floral species and 60 endemic faunal species.</a:t>
            </a:r>
          </a:p>
        </p:txBody>
      </p:sp>
      <p:pic>
        <p:nvPicPr>
          <p:cNvPr id="19465" name="Picture 8" descr="Image result for anh ha 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1" y="33338"/>
            <a:ext cx="28479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5"/>
          <p:cNvSpPr>
            <a:spLocks noChangeArrowheads="1"/>
          </p:cNvSpPr>
          <p:nvPr/>
        </p:nvSpPr>
        <p:spPr bwMode="auto">
          <a:xfrm>
            <a:off x="1935164" y="95251"/>
            <a:ext cx="5526087" cy="8302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latin typeface="Times New Roman" panose="02020603050405020304" pitchFamily="18" charset="0"/>
                <a:cs typeface="Times New Roman" panose="02020603050405020304" pitchFamily="18" charset="0"/>
              </a:rPr>
              <a:t>3.</a:t>
            </a:r>
            <a:r>
              <a:rPr lang="en-US" altLang="en-US" sz="2400">
                <a:solidFill>
                  <a:schemeClr val="bg1"/>
                </a:solidFill>
                <a:latin typeface="Times New Roman" panose="02020603050405020304" pitchFamily="18" charset="0"/>
                <a:cs typeface="Times New Roman" panose="02020603050405020304" pitchFamily="18" charset="0"/>
              </a:rPr>
              <a:t> </a:t>
            </a:r>
            <a:r>
              <a:rPr lang="en-US" altLang="en-US" sz="2400" b="1">
                <a:solidFill>
                  <a:schemeClr val="bg1"/>
                </a:solidFill>
                <a:latin typeface="Times New Roman" panose="02020603050405020304" pitchFamily="18" charset="0"/>
                <a:cs typeface="Times New Roman" panose="02020603050405020304" pitchFamily="18" charset="0"/>
              </a:rPr>
              <a:t>Write six sentences that describe one of the wonders of Viet Nam you know.</a:t>
            </a:r>
            <a:endParaRPr lang="en-US" altLang="en-US" sz="2400">
              <a:solidFill>
                <a:schemeClr val="bg1"/>
              </a:solidFill>
              <a:latin typeface="Times New Roman" panose="02020603050405020304" pitchFamily="18" charset="0"/>
              <a:cs typeface="Times New Roman" panose="02020603050405020304" pitchFamily="18" charset="0"/>
            </a:endParaRPr>
          </a:p>
        </p:txBody>
      </p:sp>
      <p:sp>
        <p:nvSpPr>
          <p:cNvPr id="13" name="Rectangle 6"/>
          <p:cNvSpPr>
            <a:spLocks noChangeArrowheads="1"/>
          </p:cNvSpPr>
          <p:nvPr/>
        </p:nvSpPr>
        <p:spPr bwMode="auto">
          <a:xfrm>
            <a:off x="6880226" y="1676400"/>
            <a:ext cx="3617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a:solidFill>
                  <a:srgbClr val="FF0000"/>
                </a:solidFill>
                <a:latin typeface="Times New Roman" panose="02020603050405020304" pitchFamily="18" charset="0"/>
                <a:cs typeface="Times New Roman" panose="02020603050405020304" pitchFamily="18" charset="0"/>
              </a:rPr>
              <a:t>Ha Long Bay is a UNESCO World Heritage Site and popular travel destination in Quảng Ninh Province. French tourists visited it in the late 19th century, and named the cave Grotte des Merveilles. There are two bigger islands, Tuan Chau and Cat Ba. The protected area is from the Cai Dam petrol store to Quang Hanh commune, Cam Pha town and the surrounding zone. It has spectacular caves such as Dau Go, Thien cung. It is home to 14 endemic floral species and 60 endemic faunal species.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Image result for anh ha 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817564"/>
            <a:ext cx="4391025"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0" descr="Image result for anh ha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6" y="817564"/>
            <a:ext cx="4752975"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p:cNvSpPr>
            <a:spLocks noChangeArrowheads="1"/>
          </p:cNvSpPr>
          <p:nvPr/>
        </p:nvSpPr>
        <p:spPr bwMode="auto">
          <a:xfrm>
            <a:off x="1636713" y="1"/>
            <a:ext cx="8915400" cy="8302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latin typeface="Times New Roman" panose="02020603050405020304" pitchFamily="18" charset="0"/>
                <a:cs typeface="Times New Roman" panose="02020603050405020304" pitchFamily="18" charset="0"/>
              </a:rPr>
              <a:t>3.</a:t>
            </a:r>
            <a:r>
              <a:rPr lang="en-US" altLang="en-US" sz="2400">
                <a:solidFill>
                  <a:schemeClr val="bg1"/>
                </a:solidFill>
                <a:latin typeface="Times New Roman" panose="02020603050405020304" pitchFamily="18" charset="0"/>
                <a:cs typeface="Times New Roman" panose="02020603050405020304" pitchFamily="18" charset="0"/>
              </a:rPr>
              <a:t> </a:t>
            </a:r>
            <a:r>
              <a:rPr lang="en-US" altLang="en-US" sz="2400" b="1">
                <a:solidFill>
                  <a:schemeClr val="bg1"/>
                </a:solidFill>
                <a:latin typeface="Times New Roman" panose="02020603050405020304" pitchFamily="18" charset="0"/>
                <a:cs typeface="Times New Roman" panose="02020603050405020304" pitchFamily="18" charset="0"/>
              </a:rPr>
              <a:t>Write six sentences that describe one of the wonders of Viet Nam you know.</a:t>
            </a:r>
            <a:endParaRPr lang="en-US" altLang="en-US" sz="2400">
              <a:solidFill>
                <a:schemeClr val="bg1"/>
              </a:solidFill>
              <a:latin typeface="Times New Roman" panose="02020603050405020304" pitchFamily="18" charset="0"/>
              <a:cs typeface="Times New Roman" panose="02020603050405020304" pitchFamily="18" charset="0"/>
            </a:endParaRPr>
          </a:p>
        </p:txBody>
      </p:sp>
      <p:sp>
        <p:nvSpPr>
          <p:cNvPr id="8197" name="Rectangle 6"/>
          <p:cNvSpPr>
            <a:spLocks noChangeArrowheads="1"/>
          </p:cNvSpPr>
          <p:nvPr/>
        </p:nvSpPr>
        <p:spPr bwMode="auto">
          <a:xfrm>
            <a:off x="1628775" y="3690938"/>
            <a:ext cx="8451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300">
                <a:solidFill>
                  <a:srgbClr val="000000"/>
                </a:solidFill>
                <a:latin typeface="Times New Roman" panose="02020603050405020304" pitchFamily="18" charset="0"/>
                <a:cs typeface="Times New Roman" panose="02020603050405020304" pitchFamily="18" charset="0"/>
              </a:rPr>
              <a:t>Ha Long Bay / UNESCO World Heritage Site and popular travel destination / Quảng Ninh Province. French tourists visit it / late 19th century, and name/ the cave Grotte des Merveilles. There / two bigger island/, Tuan Chau and Cat Ba. The protected area /from the Cai Dam petrol store / Quang Hanh commune, Cam Pha town and the surrounding zone. It has </a:t>
            </a:r>
            <a:r>
              <a:rPr lang="en-US" altLang="en-US" sz="2300">
                <a:latin typeface="Times New Roman" panose="02020603050405020304" pitchFamily="18" charset="0"/>
                <a:cs typeface="Times New Roman" panose="02020603050405020304" pitchFamily="18" charset="0"/>
              </a:rPr>
              <a:t>spectacular cave/such / Dau Go, Thien cung. It / home / 14 endemic </a:t>
            </a:r>
            <a:r>
              <a:rPr lang="en-US" altLang="en-US" sz="2300">
                <a:solidFill>
                  <a:srgbClr val="000000"/>
                </a:solidFill>
                <a:latin typeface="Times New Roman" panose="02020603050405020304" pitchFamily="18" charset="0"/>
                <a:cs typeface="Times New Roman" panose="02020603050405020304" pitchFamily="18" charset="0"/>
              </a:rPr>
              <a:t>floral species and 60 endemic faunal species.</a:t>
            </a:r>
            <a:endParaRPr lang="en-US" altLang="en-US" sz="2300">
              <a:latin typeface="Times New Roman" panose="02020603050405020304" pitchFamily="18" charset="0"/>
              <a:cs typeface="Times New Roman" panose="02020603050405020304" pitchFamily="18" charset="0"/>
            </a:endParaRPr>
          </a:p>
        </p:txBody>
      </p:sp>
      <p:sp>
        <p:nvSpPr>
          <p:cNvPr id="6" name="Rectangle 6"/>
          <p:cNvSpPr>
            <a:spLocks noChangeArrowheads="1"/>
          </p:cNvSpPr>
          <p:nvPr/>
        </p:nvSpPr>
        <p:spPr bwMode="auto">
          <a:xfrm>
            <a:off x="1628775" y="3657601"/>
            <a:ext cx="8451850" cy="292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300">
                <a:solidFill>
                  <a:srgbClr val="000000"/>
                </a:solidFill>
                <a:latin typeface="Times New Roman" panose="02020603050405020304" pitchFamily="18" charset="0"/>
                <a:cs typeface="Times New Roman" panose="02020603050405020304" pitchFamily="18" charset="0"/>
              </a:rPr>
              <a:t>Ha Long Bay is a UNESCO World Heritage Site and popular travel destination in Quảng Ninh Province. French tourists visited it in the late 19th century, and named the cave Grotte des Merveilles. There are two bigger islands, Tuan Chau and Cat Ba. The protected area is from the Cai Dam petrol store to Quang Hanh commune, Cam Pha town and the surrounding zone. It has </a:t>
            </a:r>
            <a:r>
              <a:rPr lang="en-US" altLang="en-US" sz="2300">
                <a:latin typeface="Times New Roman" panose="02020603050405020304" pitchFamily="18" charset="0"/>
                <a:cs typeface="Times New Roman" panose="02020603050405020304" pitchFamily="18" charset="0"/>
              </a:rPr>
              <a:t>spectacular caves such as Dau Go, Thien cung. It is home to 14 endemic </a:t>
            </a:r>
            <a:r>
              <a:rPr lang="en-US" altLang="en-US" sz="2300">
                <a:solidFill>
                  <a:srgbClr val="000000"/>
                </a:solidFill>
                <a:latin typeface="Times New Roman" panose="02020603050405020304" pitchFamily="18" charset="0"/>
                <a:cs typeface="Times New Roman" panose="02020603050405020304" pitchFamily="18" charset="0"/>
              </a:rPr>
              <a:t>floral species and 60 endemic faunal species.</a:t>
            </a:r>
            <a:endParaRPr lang="en-US" altLang="en-US" sz="23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barn(inVertical)">
                                      <p:cBhvr>
                                        <p:cTn id="7" dur="500"/>
                                        <p:tgtEl>
                                          <p:spTgt spid="8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Trong động Thiên Đường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0"/>
            <a:ext cx="3276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1636714" y="76201"/>
            <a:ext cx="5754687" cy="8302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chemeClr val="bg1"/>
                </a:solidFill>
                <a:latin typeface="Times New Roman" panose="02020603050405020304" pitchFamily="18" charset="0"/>
                <a:cs typeface="Times New Roman" panose="02020603050405020304" pitchFamily="18" charset="0"/>
              </a:rPr>
              <a:t>3.</a:t>
            </a:r>
            <a:r>
              <a:rPr lang="en-US" altLang="en-US" sz="2400">
                <a:solidFill>
                  <a:schemeClr val="bg1"/>
                </a:solidFill>
                <a:latin typeface="Times New Roman" panose="02020603050405020304" pitchFamily="18" charset="0"/>
                <a:cs typeface="Times New Roman" panose="02020603050405020304" pitchFamily="18" charset="0"/>
              </a:rPr>
              <a:t> </a:t>
            </a:r>
            <a:r>
              <a:rPr lang="en-US" altLang="en-US" sz="2400" b="1">
                <a:solidFill>
                  <a:schemeClr val="bg1"/>
                </a:solidFill>
                <a:latin typeface="Times New Roman" panose="02020603050405020304" pitchFamily="18" charset="0"/>
                <a:cs typeface="Times New Roman" panose="02020603050405020304" pitchFamily="18" charset="0"/>
              </a:rPr>
              <a:t>Write six sentences that describe one of the wonders of Viet Nam you know.</a:t>
            </a:r>
            <a:endParaRPr lang="en-US" altLang="en-US" sz="240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1752600" y="990601"/>
            <a:ext cx="5562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altLang="en-US" sz="2200">
                <a:latin typeface="Times New Roman" panose="02020603050405020304" pitchFamily="18" charset="0"/>
                <a:cs typeface="Times New Roman" panose="02020603050405020304" pitchFamily="18" charset="0"/>
              </a:rPr>
              <a:t>Phong Nha - Ke Bang National Park is located in Quang Ninh, Bo Trach, Tuyen Hoa and Minh Hoa districts (Quang Binh province) with an area of about 200,000 ha. Phong Nha - Ke Bang is compared to a huge geological museum with global value and significance</a:t>
            </a:r>
            <a:r>
              <a:rPr lang="vi-VN" altLang="en-US" sz="2200">
                <a:solidFill>
                  <a:schemeClr val="bg1"/>
                </a:solidFill>
                <a:latin typeface="Times New Roman" panose="02020603050405020304" pitchFamily="18" charset="0"/>
                <a:cs typeface="Times New Roman" panose="02020603050405020304" pitchFamily="18" charset="0"/>
              </a:rPr>
              <a:t>. </a:t>
            </a:r>
            <a:endParaRPr lang="en-US" altLang="en-US" sz="2200">
              <a:solidFill>
                <a:schemeClr val="bg1"/>
              </a:solidFill>
              <a:latin typeface="Times New Roman" panose="02020603050405020304" pitchFamily="18" charset="0"/>
              <a:cs typeface="Times New Roman" panose="02020603050405020304" pitchFamily="18" charset="0"/>
            </a:endParaRPr>
          </a:p>
        </p:txBody>
      </p:sp>
      <p:sp>
        <p:nvSpPr>
          <p:cNvPr id="5" name="Text Box 3"/>
          <p:cNvSpPr txBox="1">
            <a:spLocks noChangeArrowheads="1"/>
          </p:cNvSpPr>
          <p:nvPr/>
        </p:nvSpPr>
        <p:spPr bwMode="auto">
          <a:xfrm>
            <a:off x="1658939" y="3429001"/>
            <a:ext cx="83661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First sentence: </a:t>
            </a:r>
            <a:r>
              <a:rPr lang="en-US" altLang="en-US" sz="2400">
                <a:latin typeface="Times New Roman" panose="02020603050405020304" pitchFamily="18" charset="0"/>
                <a:cs typeface="Times New Roman" panose="02020603050405020304" pitchFamily="18" charset="0"/>
              </a:rPr>
              <a:t>It’s a natural wonder in the central part of our country.</a:t>
            </a:r>
          </a:p>
        </p:txBody>
      </p:sp>
      <p:sp>
        <p:nvSpPr>
          <p:cNvPr id="6" name="Text Box 4"/>
          <p:cNvSpPr txBox="1">
            <a:spLocks noChangeArrowheads="1"/>
          </p:cNvSpPr>
          <p:nvPr/>
        </p:nvSpPr>
        <p:spPr bwMode="auto">
          <a:xfrm>
            <a:off x="1719263" y="4260851"/>
            <a:ext cx="81534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Second sentence: </a:t>
            </a:r>
            <a:r>
              <a:rPr lang="en-US" altLang="en-US" sz="2400">
                <a:latin typeface="Times New Roman" panose="02020603050405020304" pitchFamily="18" charset="0"/>
                <a:cs typeface="Times New Roman" panose="02020603050405020304" pitchFamily="18" charset="0"/>
              </a:rPr>
              <a:t>It’s a spectacular cave located 200 metres above sea level near the west branch of a highway. </a:t>
            </a:r>
          </a:p>
        </p:txBody>
      </p:sp>
      <p:sp>
        <p:nvSpPr>
          <p:cNvPr id="7" name="Text Box 6"/>
          <p:cNvSpPr txBox="1">
            <a:spLocks noChangeArrowheads="1"/>
          </p:cNvSpPr>
          <p:nvPr/>
        </p:nvSpPr>
        <p:spPr bwMode="auto">
          <a:xfrm>
            <a:off x="1752600" y="5243513"/>
            <a:ext cx="81534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Third sentence: </a:t>
            </a:r>
            <a:r>
              <a:rPr lang="en-US" altLang="en-US" sz="2400">
                <a:latin typeface="Times New Roman" panose="02020603050405020304" pitchFamily="18" charset="0"/>
                <a:cs typeface="Times New Roman" panose="02020603050405020304" pitchFamily="18" charset="0"/>
              </a:rPr>
              <a:t>It’s situated in a national park.</a:t>
            </a:r>
          </a:p>
        </p:txBody>
      </p:sp>
      <p:sp>
        <p:nvSpPr>
          <p:cNvPr id="8" name="Text Box 9"/>
          <p:cNvSpPr txBox="1">
            <a:spLocks noChangeArrowheads="1"/>
          </p:cNvSpPr>
          <p:nvPr/>
        </p:nvSpPr>
        <p:spPr bwMode="auto">
          <a:xfrm>
            <a:off x="1719263" y="5715001"/>
            <a:ext cx="8621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Fouth sentence: </a:t>
            </a:r>
            <a:r>
              <a:rPr lang="en-US" altLang="en-US" sz="2400">
                <a:latin typeface="Times New Roman" panose="02020603050405020304" pitchFamily="18" charset="0"/>
                <a:cs typeface="Times New Roman" panose="02020603050405020304" pitchFamily="18" charset="0"/>
              </a:rPr>
              <a:t>the cave was discovered by a local man in 2005.</a:t>
            </a:r>
          </a:p>
        </p:txBody>
      </p:sp>
      <p:sp>
        <p:nvSpPr>
          <p:cNvPr id="9" name="Text Box 10"/>
          <p:cNvSpPr txBox="1">
            <a:spLocks noChangeArrowheads="1"/>
          </p:cNvSpPr>
          <p:nvPr/>
        </p:nvSpPr>
        <p:spPr bwMode="auto">
          <a:xfrm>
            <a:off x="1698626" y="6176963"/>
            <a:ext cx="87407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i="1">
                <a:latin typeface="Times New Roman" panose="02020603050405020304" pitchFamily="18" charset="0"/>
                <a:cs typeface="Times New Roman" panose="02020603050405020304" pitchFamily="18" charset="0"/>
              </a:rPr>
              <a:t>Fifth sentence:    </a:t>
            </a:r>
            <a:r>
              <a:rPr lang="en-US" altLang="en-US" sz="240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heel(1)">
                                      <p:cBhvr>
                                        <p:cTn id="12" dur="2000"/>
                                        <p:tgtEl>
                                          <p:spTgt spid="92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ox(in)">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ox(i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22" name="vong quay"/>
          <p:cNvGrpSpPr>
            <a:grpSpLocks/>
          </p:cNvGrpSpPr>
          <p:nvPr/>
        </p:nvGrpSpPr>
        <p:grpSpPr bwMode="auto">
          <a:xfrm>
            <a:off x="5873751" y="461964"/>
            <a:ext cx="3781425" cy="5037137"/>
            <a:chOff x="5425622" y="292790"/>
            <a:chExt cx="5834378" cy="5828280"/>
          </a:xfrm>
        </p:grpSpPr>
        <p:pic>
          <p:nvPicPr>
            <p:cNvPr id="2256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5622" y="292790"/>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8" name="TextBox 8"/>
            <p:cNvSpPr txBox="1">
              <a:spLocks noChangeArrowheads="1"/>
            </p:cNvSpPr>
            <p:nvPr/>
          </p:nvSpPr>
          <p:spPr bwMode="auto">
            <a:xfrm rot="-6650339">
              <a:off x="6674685" y="1156507"/>
              <a:ext cx="2025648" cy="9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b="1">
                  <a:solidFill>
                    <a:srgbClr val="000000"/>
                  </a:solidFill>
                  <a:latin typeface="Tahoma" panose="020B0604030504040204" pitchFamily="34" charset="0"/>
                  <a:cs typeface="Tahoma" panose="020B0604030504040204" pitchFamily="34" charset="0"/>
                </a:rPr>
                <a:t>30</a:t>
              </a:r>
              <a:endParaRPr lang="vi-VN" altLang="en-US" sz="3200" b="1">
                <a:solidFill>
                  <a:srgbClr val="000000"/>
                </a:solidFill>
                <a:latin typeface="Tahoma" panose="020B0604030504040204" pitchFamily="34" charset="0"/>
                <a:cs typeface="Tahoma" panose="020B0604030504040204" pitchFamily="34" charset="0"/>
              </a:endParaRPr>
            </a:p>
          </p:txBody>
        </p:sp>
        <p:sp>
          <p:nvSpPr>
            <p:cNvPr id="22569" name="TextBox 9"/>
            <p:cNvSpPr txBox="1">
              <a:spLocks noChangeArrowheads="1"/>
            </p:cNvSpPr>
            <p:nvPr/>
          </p:nvSpPr>
          <p:spPr bwMode="auto">
            <a:xfrm rot="-9367408">
              <a:off x="5742637" y="2184872"/>
              <a:ext cx="2025648" cy="67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b="1">
                  <a:solidFill>
                    <a:srgbClr val="FFFFFF"/>
                  </a:solidFill>
                  <a:latin typeface="Tahoma" panose="020B0604030504040204" pitchFamily="34" charset="0"/>
                  <a:cs typeface="Tahoma" panose="020B0604030504040204" pitchFamily="34" charset="0"/>
                </a:rPr>
                <a:t>40</a:t>
              </a:r>
              <a:endParaRPr lang="vi-VN" altLang="en-US" sz="3200" b="1">
                <a:solidFill>
                  <a:srgbClr val="FFFFFF"/>
                </a:solidFill>
                <a:latin typeface="Tahoma" panose="020B0604030504040204" pitchFamily="34" charset="0"/>
                <a:cs typeface="Tahoma" panose="020B0604030504040204" pitchFamily="34" charset="0"/>
              </a:endParaRPr>
            </a:p>
          </p:txBody>
        </p:sp>
        <p:sp>
          <p:nvSpPr>
            <p:cNvPr id="22570" name="TextBox 10"/>
            <p:cNvSpPr txBox="1">
              <a:spLocks noChangeArrowheads="1"/>
            </p:cNvSpPr>
            <p:nvPr/>
          </p:nvSpPr>
          <p:spPr bwMode="auto">
            <a:xfrm rot="-4009724">
              <a:off x="8020995" y="1153582"/>
              <a:ext cx="2025648" cy="9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b="1">
                  <a:solidFill>
                    <a:srgbClr val="FFFFFF"/>
                  </a:solidFill>
                  <a:latin typeface="Tahoma" panose="020B0604030504040204" pitchFamily="34" charset="0"/>
                  <a:cs typeface="Tahoma" panose="020B0604030504040204" pitchFamily="34" charset="0"/>
                </a:rPr>
                <a:t>20</a:t>
              </a:r>
              <a:endParaRPr lang="vi-VN" altLang="en-US" sz="3200" b="1">
                <a:solidFill>
                  <a:srgbClr val="FFFFFF"/>
                </a:solidFill>
                <a:latin typeface="Tahoma" panose="020B0604030504040204" pitchFamily="34" charset="0"/>
                <a:cs typeface="Tahoma" panose="020B0604030504040204" pitchFamily="34" charset="0"/>
              </a:endParaRPr>
            </a:p>
          </p:txBody>
        </p:sp>
        <p:sp>
          <p:nvSpPr>
            <p:cNvPr id="22571" name="TextBox 11"/>
            <p:cNvSpPr txBox="1">
              <a:spLocks noChangeArrowheads="1"/>
            </p:cNvSpPr>
            <p:nvPr/>
          </p:nvSpPr>
          <p:spPr bwMode="auto">
            <a:xfrm rot="-1444915">
              <a:off x="8917980" y="2189476"/>
              <a:ext cx="2025648" cy="67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b="1">
                  <a:solidFill>
                    <a:srgbClr val="000000"/>
                  </a:solidFill>
                  <a:latin typeface="Tahoma" panose="020B0604030504040204" pitchFamily="34" charset="0"/>
                  <a:cs typeface="Tahoma" panose="020B0604030504040204" pitchFamily="34" charset="0"/>
                </a:rPr>
                <a:t>10</a:t>
              </a:r>
              <a:endParaRPr lang="vi-VN" altLang="en-US" sz="3200" b="1">
                <a:solidFill>
                  <a:srgbClr val="000000"/>
                </a:solidFill>
                <a:latin typeface="Tahoma" panose="020B0604030504040204" pitchFamily="34" charset="0"/>
                <a:cs typeface="Tahoma" panose="020B0604030504040204" pitchFamily="34" charset="0"/>
              </a:endParaRPr>
            </a:p>
          </p:txBody>
        </p:sp>
        <p:sp>
          <p:nvSpPr>
            <p:cNvPr id="22572" name="TextBox 16"/>
            <p:cNvSpPr txBox="1">
              <a:spLocks noChangeArrowheads="1"/>
            </p:cNvSpPr>
            <p:nvPr/>
          </p:nvSpPr>
          <p:spPr bwMode="auto">
            <a:xfrm rot="9501114">
              <a:off x="5697321" y="3524665"/>
              <a:ext cx="2025648" cy="67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b="1">
                  <a:solidFill>
                    <a:srgbClr val="000000"/>
                  </a:solidFill>
                  <a:latin typeface="Tahoma" panose="020B0604030504040204" pitchFamily="34" charset="0"/>
                  <a:cs typeface="Tahoma" panose="020B0604030504040204" pitchFamily="34" charset="0"/>
                </a:rPr>
                <a:t>50</a:t>
              </a:r>
              <a:endParaRPr lang="vi-VN" altLang="en-US" sz="3200" b="1">
                <a:solidFill>
                  <a:srgbClr val="000000"/>
                </a:solidFill>
                <a:latin typeface="Tahoma" panose="020B0604030504040204" pitchFamily="34" charset="0"/>
                <a:cs typeface="Tahoma" panose="020B0604030504040204" pitchFamily="34" charset="0"/>
              </a:endParaRPr>
            </a:p>
          </p:txBody>
        </p:sp>
        <p:sp>
          <p:nvSpPr>
            <p:cNvPr id="22573" name="TextBox 18"/>
            <p:cNvSpPr txBox="1">
              <a:spLocks noChangeArrowheads="1"/>
            </p:cNvSpPr>
            <p:nvPr/>
          </p:nvSpPr>
          <p:spPr bwMode="auto">
            <a:xfrm rot="6703311">
              <a:off x="6660978" y="4380220"/>
              <a:ext cx="2025648" cy="9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b="1">
                  <a:solidFill>
                    <a:srgbClr val="FFFFFF"/>
                  </a:solidFill>
                  <a:latin typeface="Tahoma" panose="020B0604030504040204" pitchFamily="34" charset="0"/>
                  <a:cs typeface="Tahoma" panose="020B0604030504040204" pitchFamily="34" charset="0"/>
                </a:rPr>
                <a:t>60</a:t>
              </a:r>
              <a:endParaRPr lang="vi-VN" altLang="en-US" sz="3200" b="1">
                <a:solidFill>
                  <a:srgbClr val="FFFFFF"/>
                </a:solidFill>
                <a:latin typeface="Tahoma" panose="020B0604030504040204" pitchFamily="34" charset="0"/>
                <a:cs typeface="Tahoma" panose="020B0604030504040204" pitchFamily="34" charset="0"/>
              </a:endParaRPr>
            </a:p>
          </p:txBody>
        </p:sp>
        <p:sp>
          <p:nvSpPr>
            <p:cNvPr id="22574" name="TextBox 19"/>
            <p:cNvSpPr txBox="1">
              <a:spLocks noChangeArrowheads="1"/>
            </p:cNvSpPr>
            <p:nvPr/>
          </p:nvSpPr>
          <p:spPr bwMode="auto">
            <a:xfrm rot="3829829">
              <a:off x="8019635" y="4387460"/>
              <a:ext cx="2025648" cy="9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b="1">
                  <a:solidFill>
                    <a:srgbClr val="000000"/>
                  </a:solidFill>
                  <a:latin typeface="Tahoma" panose="020B0604030504040204" pitchFamily="34" charset="0"/>
                  <a:cs typeface="Tahoma" panose="020B0604030504040204" pitchFamily="34" charset="0"/>
                </a:rPr>
                <a:t>70</a:t>
              </a:r>
              <a:endParaRPr lang="vi-VN" altLang="en-US" sz="3200" b="1">
                <a:solidFill>
                  <a:srgbClr val="000000"/>
                </a:solidFill>
                <a:latin typeface="Tahoma" panose="020B0604030504040204" pitchFamily="34" charset="0"/>
                <a:cs typeface="Tahoma" panose="020B0604030504040204" pitchFamily="34" charset="0"/>
              </a:endParaRPr>
            </a:p>
          </p:txBody>
        </p:sp>
        <p:sp>
          <p:nvSpPr>
            <p:cNvPr id="22575" name="TextBox 20"/>
            <p:cNvSpPr txBox="1">
              <a:spLocks noChangeArrowheads="1"/>
            </p:cNvSpPr>
            <p:nvPr/>
          </p:nvSpPr>
          <p:spPr bwMode="auto">
            <a:xfrm rot="1321648">
              <a:off x="8940448" y="3556175"/>
              <a:ext cx="2025648" cy="67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200" b="1">
                  <a:solidFill>
                    <a:srgbClr val="FFFFFF"/>
                  </a:solidFill>
                  <a:latin typeface="Tahoma" panose="020B0604030504040204" pitchFamily="34" charset="0"/>
                  <a:cs typeface="Tahoma" panose="020B0604030504040204" pitchFamily="34" charset="0"/>
                </a:rPr>
                <a:t>80</a:t>
              </a:r>
              <a:endParaRPr lang="vi-VN" altLang="en-US" sz="3200" b="1">
                <a:solidFill>
                  <a:srgbClr val="FFFFFF"/>
                </a:solidFill>
                <a:latin typeface="Tahoma" panose="020B0604030504040204" pitchFamily="34" charset="0"/>
                <a:cs typeface="Tahoma" panose="020B0604030504040204" pitchFamily="34" charset="0"/>
              </a:endParaRPr>
            </a:p>
          </p:txBody>
        </p:sp>
      </p:grpSp>
      <p:sp>
        <p:nvSpPr>
          <p:cNvPr id="23" name="Isosceles Triangle 22"/>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5" name="quay dung">
            <a:hlinkClick r:id="rId6" action="ppaction://hlinksldjump"/>
          </p:cNvPr>
          <p:cNvSpPr/>
          <p:nvPr/>
        </p:nvSpPr>
        <p:spPr>
          <a:xfrm>
            <a:off x="8489950" y="5878513"/>
            <a:ext cx="2027238" cy="84931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BACK</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2166938" y="2187576"/>
            <a:ext cx="1003300"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290888" y="2187576"/>
            <a:ext cx="1003300"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4414838" y="2187576"/>
            <a:ext cx="1003300"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2168525" y="3733801"/>
            <a:ext cx="1003300"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1" action="ppaction://hlinksldjump"/>
          </p:cNvPr>
          <p:cNvSpPr/>
          <p:nvPr/>
        </p:nvSpPr>
        <p:spPr>
          <a:xfrm>
            <a:off x="3290888" y="3733801"/>
            <a:ext cx="1003300"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2" action="ppaction://hlinksldjump"/>
          </p:cNvPr>
          <p:cNvSpPr/>
          <p:nvPr/>
        </p:nvSpPr>
        <p:spPr>
          <a:xfrm>
            <a:off x="4414838" y="3733801"/>
            <a:ext cx="1003300"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205096" y="95110"/>
            <a:ext cx="3082895" cy="1938992"/>
          </a:xfrm>
          <a:prstGeom prst="rect">
            <a:avLst/>
          </a:prstGeom>
          <a:noFill/>
        </p:spPr>
        <p:txBody>
          <a:bodyPr wrap="none">
            <a:spAutoFit/>
          </a:bodyPr>
          <a:lstStyle/>
          <a:p>
            <a:pPr algn="ctr" eaLnBrk="1" fontAlgn="auto" hangingPunct="1">
              <a:spcBef>
                <a:spcPts val="0"/>
              </a:spcBef>
              <a:spcAft>
                <a:spcPts val="0"/>
              </a:spcAft>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LUCKY </a:t>
            </a:r>
          </a:p>
          <a:p>
            <a:pPr algn="ctr" eaLnBrk="1" fontAlgn="auto" hangingPunct="1">
              <a:spcBef>
                <a:spcPts val="0"/>
              </a:spcBef>
              <a:spcAft>
                <a:spcPts val="0"/>
              </a:spcAft>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ROUND</a:t>
            </a:r>
          </a:p>
        </p:txBody>
      </p:sp>
      <p:pic>
        <p:nvPicPr>
          <p:cNvPr id="22540" name="Picture 4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066926" y="846138"/>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4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46489" y="1208088"/>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4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213351" y="681038"/>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4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58375" y="477839"/>
            <a:ext cx="5349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58050" y="2397125"/>
            <a:ext cx="1016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extLst>
              <a:ext uri="{28A0092B-C50C-407E-A947-70E740481C1C}">
                <a14:useLocalDpi xmlns:a14="http://schemas.microsoft.com/office/drawing/2010/main" val="0"/>
              </a:ext>
            </a:extLst>
          </a:blip>
          <a:srcRect/>
          <a:stretch>
            <a:fillRect/>
          </a:stretch>
        </p:blipFill>
        <p:spPr bwMode="auto">
          <a:xfrm>
            <a:off x="8809038" y="-693738"/>
            <a:ext cx="45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sosceles Triangle 30"/>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32" name="Isosceles Triangle 31"/>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33" name="Isosceles Triangle 32"/>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34" name="Isosceles Triangle 33"/>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2" name="Isosceles Triangle 41"/>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3" name="Isosceles Triangle 42"/>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8" name="Isosceles Triangle 47"/>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49" name="Isosceles Triangle 48"/>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0" name="Isosceles Triangle 49"/>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1" name="Isosceles Triangle 50"/>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2" name="Isosceles Triangle 51"/>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3" name="Isosceles Triangle 52"/>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4" name="Isosceles Triangle 53"/>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5" name="Isosceles Triangle 54"/>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6" name="Isosceles Triangle 55"/>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7" name="Isosceles Triangle 56"/>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8" name="Isosceles Triangle 57"/>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59" name="Isosceles Triangle 58"/>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60" name="Isosceles Triangle 59"/>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61" name="Isosceles Triangle 60"/>
          <p:cNvSpPr/>
          <p:nvPr/>
        </p:nvSpPr>
        <p:spPr>
          <a:xfrm rot="16200000">
            <a:off x="9578182" y="2496345"/>
            <a:ext cx="6064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4" name="Heart 23">
            <a:hlinkClick r:id="rId8" action="ppaction://hlinksldjump"/>
          </p:cNvPr>
          <p:cNvSpPr/>
          <p:nvPr/>
        </p:nvSpPr>
        <p:spPr>
          <a:xfrm rot="5400000">
            <a:off x="9939339" y="2684464"/>
            <a:ext cx="784225" cy="58737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6"/>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1" presetClass="emph" presetSubtype="2" fill="hold" nodeType="clickEffect">
                                  <p:stCondLst>
                                    <p:cond delay="0"/>
                                  </p:stCondLst>
                                  <p:childTnLst>
                                    <p:animClr clrSpc="rgb" dir="cw">
                                      <p:cBhvr>
                                        <p:cTn id="182" dur="500" fill="hold"/>
                                        <p:tgtEl>
                                          <p:spTgt spid="36"/>
                                        </p:tgtEl>
                                        <p:attrNameLst>
                                          <p:attrName>fillcolor</p:attrName>
                                        </p:attrNameLst>
                                      </p:cBhvr>
                                      <p:to>
                                        <a:srgbClr val="000000"/>
                                      </p:to>
                                    </p:animClr>
                                    <p:set>
                                      <p:cBhvr>
                                        <p:cTn id="183" dur="500" fill="hold"/>
                                        <p:tgtEl>
                                          <p:spTgt spid="36"/>
                                        </p:tgtEl>
                                        <p:attrNameLst>
                                          <p:attrName>fill.type</p:attrName>
                                        </p:attrNameLst>
                                      </p:cBhvr>
                                      <p:to>
                                        <p:strVal val="solid"/>
                                      </p:to>
                                    </p:set>
                                    <p:set>
                                      <p:cBhvr>
                                        <p:cTn id="18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5" restart="whenNotActive" fill="hold" evtFilter="cancelBubble" nodeType="interactiveSeq">
                <p:stCondLst>
                  <p:cond evt="onClick" delay="0">
                    <p:tgtEl>
                      <p:spTgt spid="37"/>
                    </p:tgtEl>
                  </p:cond>
                </p:stCondLst>
                <p:endSync evt="end" delay="0">
                  <p:rtn val="all"/>
                </p:endSync>
                <p:childTnLst>
                  <p:par>
                    <p:cTn id="186" fill="hold" nodeType="clickPar">
                      <p:stCondLst>
                        <p:cond delay="0"/>
                      </p:stCondLst>
                      <p:childTnLst>
                        <p:par>
                          <p:cTn id="187" fill="hold" nodeType="withGroup">
                            <p:stCondLst>
                              <p:cond delay="0"/>
                            </p:stCondLst>
                            <p:childTnLst>
                              <p:par>
                                <p:cTn id="188" presetID="1" presetClass="emph" presetSubtype="2" fill="hold" nodeType="clickEffect">
                                  <p:stCondLst>
                                    <p:cond delay="0"/>
                                  </p:stCondLst>
                                  <p:childTnLst>
                                    <p:animClr clrSpc="rgb" dir="cw">
                                      <p:cBhvr>
                                        <p:cTn id="189" dur="500" fill="hold"/>
                                        <p:tgtEl>
                                          <p:spTgt spid="37"/>
                                        </p:tgtEl>
                                        <p:attrNameLst>
                                          <p:attrName>fillcolor</p:attrName>
                                        </p:attrNameLst>
                                      </p:cBhvr>
                                      <p:to>
                                        <a:srgbClr val="000000"/>
                                      </p:to>
                                    </p:animClr>
                                    <p:set>
                                      <p:cBhvr>
                                        <p:cTn id="190" dur="500" fill="hold"/>
                                        <p:tgtEl>
                                          <p:spTgt spid="37"/>
                                        </p:tgtEl>
                                        <p:attrNameLst>
                                          <p:attrName>fill.type</p:attrName>
                                        </p:attrNameLst>
                                      </p:cBhvr>
                                      <p:to>
                                        <p:strVal val="solid"/>
                                      </p:to>
                                    </p:set>
                                    <p:set>
                                      <p:cBhvr>
                                        <p:cTn id="191"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192"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7&quot;/&gt;&lt;property id=&quot;20307&quot; value=&quot;259&quot;/&gt;&lt;/object&gt;&lt;object type=&quot;3&quot; unique_id=&quot;10011&quot;&gt;&lt;property id=&quot;20148&quot; value=&quot;5&quot;/&gt;&lt;property id=&quot;20300&quot; value=&quot;Slide 9&quot;/&gt;&lt;property id=&quot;20307&quot; value=&quot;264&quot;/&gt;&lt;/object&gt;&lt;object type=&quot;3&quot; unique_id=&quot;10024&quot;&gt;&lt;property id=&quot;20148&quot; value=&quot;5&quot;/&gt;&lt;property id=&quot;20300&quot; value=&quot;Slide 24&quot;/&gt;&lt;property id=&quot;20307&quot; value=&quot;275&quot;/&gt;&lt;/object&gt;&lt;object type=&quot;3&quot; unique_id=&quot;10140&quot;&gt;&lt;property id=&quot;20148&quot; value=&quot;5&quot;/&gt;&lt;property id=&quot;20300&quot; value=&quot;Slide 1&quot;/&gt;&lt;property id=&quot;20307&quot; value=&quot;280&quot;/&gt;&lt;/object&gt;&lt;object type=&quot;3&quot; unique_id=&quot;10366&quot;&gt;&lt;property id=&quot;20148&quot; value=&quot;5&quot;/&gt;&lt;property id=&quot;20300&quot; value=&quot;Slide 2&quot;/&gt;&lt;property id=&quot;20307&quot; value=&quot;284&quot;/&gt;&lt;/object&gt;&lt;object type=&quot;3&quot; unique_id=&quot;10368&quot;&gt;&lt;property id=&quot;20148&quot; value=&quot;5&quot;/&gt;&lt;property id=&quot;20300&quot; value=&quot;Slide 4&quot;/&gt;&lt;property id=&quot;20307&quot; value=&quot;286&quot;/&gt;&lt;/object&gt;&lt;object type=&quot;3&quot; unique_id=&quot;10369&quot;&gt;&lt;property id=&quot;20148&quot; value=&quot;5&quot;/&gt;&lt;property id=&quot;20300&quot; value=&quot;Slide 3&quot;/&gt;&lt;property id=&quot;20307&quot; value=&quot;289&quot;/&gt;&lt;/object&gt;&lt;object type=&quot;3&quot; unique_id=&quot;10371&quot;&gt;&lt;property id=&quot;20148&quot; value=&quot;5&quot;/&gt;&lt;property id=&quot;20300&quot; value=&quot;Slide 5&quot;/&gt;&lt;property id=&quot;20307&quot; value=&quot;293&quot;/&gt;&lt;/object&gt;&lt;object type=&quot;3&quot; unique_id=&quot;10372&quot;&gt;&lt;property id=&quot;20148&quot; value=&quot;5&quot;/&gt;&lt;property id=&quot;20300&quot; value=&quot;Slide 6&quot;/&gt;&lt;property id=&quot;20307&quot; value=&quot;294&quot;/&gt;&lt;/object&gt;&lt;object type=&quot;3&quot; unique_id=&quot;10699&quot;&gt;&lt;property id=&quot;20148&quot; value=&quot;5&quot;/&gt;&lt;property id=&quot;20300&quot; value=&quot;Slide 8&quot;/&gt;&lt;property id=&quot;20307&quot; value=&quot;295&quot;/&gt;&lt;/object&gt;&lt;object type=&quot;3&quot; unique_id=&quot;10973&quot;&gt;&lt;property id=&quot;20148&quot; value=&quot;5&quot;/&gt;&lt;property id=&quot;20300&quot; value=&quot;Slide 10&quot;/&gt;&lt;property id=&quot;20307&quot; value=&quot;296&quot;/&gt;&lt;/object&gt;&lt;object type=&quot;3&quot; unique_id=&quot;10974&quot;&gt;&lt;property id=&quot;20148&quot; value=&quot;5&quot;/&gt;&lt;property id=&quot;20300&quot; value=&quot;Slide 12&quot;/&gt;&lt;property id=&quot;20307&quot; value=&quot;297&quot;/&gt;&lt;/object&gt;&lt;object type=&quot;3&quot; unique_id=&quot;10975&quot;&gt;&lt;property id=&quot;20148&quot; value=&quot;5&quot;/&gt;&lt;property id=&quot;20300&quot; value=&quot;Slide 13&quot;/&gt;&lt;property id=&quot;20307&quot; value=&quot;302&quot;/&gt;&lt;/object&gt;&lt;object type=&quot;3&quot; unique_id=&quot;10976&quot;&gt;&lt;property id=&quot;20148&quot; value=&quot;5&quot;/&gt;&lt;property id=&quot;20300&quot; value=&quot;Slide 14&quot;/&gt;&lt;property id=&quot;20307&quot; value=&quot;301&quot;/&gt;&lt;/object&gt;&lt;object type=&quot;3&quot; unique_id=&quot;10977&quot;&gt;&lt;property id=&quot;20148&quot; value=&quot;5&quot;/&gt;&lt;property id=&quot;20300&quot; value=&quot;Slide 15&quot;/&gt;&lt;property id=&quot;20307&quot; value=&quot;300&quot;/&gt;&lt;/object&gt;&lt;object type=&quot;3&quot; unique_id=&quot;10978&quot;&gt;&lt;property id=&quot;20148&quot; value=&quot;5&quot;/&gt;&lt;property id=&quot;20300&quot; value=&quot;Slide 16&quot;/&gt;&lt;property id=&quot;20307&quot; value=&quot;303&quot;/&gt;&lt;/object&gt;&lt;object type=&quot;3&quot; unique_id=&quot;10979&quot;&gt;&lt;property id=&quot;20148&quot; value=&quot;5&quot;/&gt;&lt;property id=&quot;20300&quot; value=&quot;Slide 17&quot;/&gt;&lt;property id=&quot;20307&quot; value=&quot;304&quot;/&gt;&lt;/object&gt;&lt;object type=&quot;3&quot; unique_id=&quot;10980&quot;&gt;&lt;property id=&quot;20148&quot; value=&quot;5&quot;/&gt;&lt;property id=&quot;20300&quot; value=&quot;Slide 18&quot;/&gt;&lt;property id=&quot;20307&quot; value=&quot;305&quot;/&gt;&lt;/object&gt;&lt;object type=&quot;3&quot; unique_id=&quot;10981&quot;&gt;&lt;property id=&quot;20148&quot; value=&quot;5&quot;/&gt;&lt;property id=&quot;20300&quot; value=&quot;Slide 19&quot;/&gt;&lt;property id=&quot;20307&quot; value=&quot;306&quot;/&gt;&lt;/object&gt;&lt;object type=&quot;3&quot; unique_id=&quot;10982&quot;&gt;&lt;property id=&quot;20148&quot; value=&quot;5&quot;/&gt;&lt;property id=&quot;20300&quot; value=&quot;Slide 20&quot;/&gt;&lt;property id=&quot;20307&quot; value=&quot;307&quot;/&gt;&lt;/object&gt;&lt;object type=&quot;3&quot; unique_id=&quot;10983&quot;&gt;&lt;property id=&quot;20148&quot; value=&quot;5&quot;/&gt;&lt;property id=&quot;20300&quot; value=&quot;Slide 21&quot;/&gt;&lt;property id=&quot;20307&quot; value=&quot;308&quot;/&gt;&lt;/object&gt;&lt;object type=&quot;3&quot; unique_id=&quot;11015&quot;&gt;&lt;property id=&quot;20148&quot; value=&quot;5&quot;/&gt;&lt;property id=&quot;20300&quot; value=&quot;Slide 22&quot;/&gt;&lt;property id=&quot;20307&quot; value=&quot;309&quot;/&gt;&lt;/object&gt;&lt;object type=&quot;3&quot; unique_id=&quot;11040&quot;&gt;&lt;property id=&quot;20148&quot; value=&quot;5&quot;/&gt;&lt;property id=&quot;20300&quot; value=&quot;Slide 11&quot;/&gt;&lt;property id=&quot;20307&quot; value=&quot;310&quot;/&gt;&lt;/object&gt;&lt;object type=&quot;3&quot; unique_id=&quot;11091&quot;&gt;&lt;property id=&quot;20148&quot; value=&quot;5&quot;/&gt;&lt;property id=&quot;20300&quot; value=&quot;Slide 23&quot;/&gt;&lt;property id=&quot;20307&quot; value=&quot;312&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4954</TotalTime>
  <Words>1085</Words>
  <Application>Microsoft Office PowerPoint</Application>
  <PresentationFormat>Widescreen</PresentationFormat>
  <Paragraphs>112</Paragraphs>
  <Slides>16</Slides>
  <Notes>0</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.VnArialH</vt:lpstr>
      <vt:lpstr>Arial</vt:lpstr>
      <vt:lpstr>Arial Black</vt:lpstr>
      <vt:lpstr>Calibri</vt:lpstr>
      <vt:lpstr>Calibri Light</vt:lpstr>
      <vt:lpstr>Tahoma</vt:lpstr>
      <vt:lpstr>Times New Roman</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Ghostviet.com</dc:creator>
  <cp:lastModifiedBy>Administrator</cp:lastModifiedBy>
  <cp:revision>205</cp:revision>
  <dcterms:created xsi:type="dcterms:W3CDTF">2014-02-28T07:53:54Z</dcterms:created>
  <dcterms:modified xsi:type="dcterms:W3CDTF">2022-11-23T01:54:54Z</dcterms:modified>
</cp:coreProperties>
</file>