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12" r:id="rId2"/>
    <p:sldId id="322" r:id="rId3"/>
    <p:sldId id="328" r:id="rId4"/>
    <p:sldId id="333" r:id="rId5"/>
    <p:sldId id="329" r:id="rId6"/>
    <p:sldId id="348" r:id="rId7"/>
    <p:sldId id="313" r:id="rId8"/>
    <p:sldId id="314" r:id="rId9"/>
    <p:sldId id="316" r:id="rId10"/>
    <p:sldId id="342" r:id="rId11"/>
    <p:sldId id="289" r:id="rId12"/>
    <p:sldId id="372" r:id="rId13"/>
    <p:sldId id="388" r:id="rId14"/>
    <p:sldId id="369" r:id="rId15"/>
    <p:sldId id="370" r:id="rId16"/>
    <p:sldId id="373" r:id="rId17"/>
    <p:sldId id="390" r:id="rId18"/>
    <p:sldId id="406" r:id="rId19"/>
    <p:sldId id="408" r:id="rId20"/>
    <p:sldId id="410" r:id="rId21"/>
    <p:sldId id="414" r:id="rId22"/>
    <p:sldId id="418" r:id="rId23"/>
    <p:sldId id="421" r:id="rId24"/>
    <p:sldId id="423" r:id="rId25"/>
    <p:sldId id="424" r:id="rId26"/>
    <p:sldId id="425" r:id="rId27"/>
    <p:sldId id="426" r:id="rId28"/>
    <p:sldId id="427" r:id="rId29"/>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3300"/>
    <a:srgbClr val="FF9933"/>
    <a:srgbClr val="66CCFF"/>
    <a:srgbClr val="CCCC00"/>
    <a:srgbClr val="3399FF"/>
    <a:srgbClr val="66FF33"/>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37"/>
    <p:restoredTop sz="94388"/>
  </p:normalViewPr>
  <p:slideViewPr>
    <p:cSldViewPr showGuides="1">
      <p:cViewPr varScale="1">
        <p:scale>
          <a:sx n="69" d="100"/>
          <a:sy n="69" d="100"/>
        </p:scale>
        <p:origin x="-118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solidFill>
              <a:effectLst/>
              <a:uLnTx/>
              <a:uFillTx/>
              <a:latin typeface="VNI-Times" pitchFamily="2"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19DE2AC-5C7A-4491-A25D-7D3452F3272F}" type="datetimeFigureOut">
              <a:rPr kumimoji="0" lang="en-US" sz="1200" b="1" i="0" u="none" strike="noStrike" kern="1200" cap="none" spc="0" normalizeH="0" baseline="0" noProof="0">
                <a:ln>
                  <a:noFill/>
                </a:ln>
                <a:solidFill>
                  <a:schemeClr val="tx1"/>
                </a:solidFill>
                <a:effectLst/>
                <a:uLnTx/>
                <a:uFillTx/>
                <a:latin typeface="VNI-Times" pitchFamily="2" charset="0"/>
                <a:ea typeface="+mn-ea"/>
                <a:cs typeface="+mn-cs"/>
              </a:rPr>
              <a:t>12/27/2022</a:t>
            </a:fld>
            <a:endParaRPr kumimoji="0" lang="en-US" sz="1200" b="1" i="0" u="none" strike="noStrike" kern="1200" cap="none" spc="0" normalizeH="0" baseline="0" noProof="0">
              <a:ln>
                <a:noFill/>
              </a:ln>
              <a:solidFill>
                <a:schemeClr val="tx1"/>
              </a:solidFill>
              <a:effectLst/>
              <a:uLnTx/>
              <a:uFillTx/>
              <a:latin typeface="VNI-Times" pitchFamily="2"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solidFill>
              <a:effectLst/>
              <a:uLnTx/>
              <a:uFillTx/>
              <a:latin typeface="VNI-Times" pitchFamily="2"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C211B6AE-6476-4CA6-BD03-2439F68C5E23}" type="slidenum">
              <a:rPr kumimoji="0" lang="en-US" altLang="vi-VN" sz="1200" b="1" i="0" u="none" strike="noStrike" kern="1200" cap="none" spc="0" normalizeH="0" baseline="0" noProof="0">
                <a:ln>
                  <a:noFill/>
                </a:ln>
                <a:solidFill>
                  <a:schemeClr val="tx1"/>
                </a:solidFill>
                <a:effectLst/>
                <a:uLnTx/>
                <a:uFillTx/>
                <a:latin typeface="VNI-Times" pitchFamily="2" charset="0"/>
                <a:ea typeface="+mn-ea"/>
                <a:cs typeface="Arial" panose="020B0604020202020204" pitchFamily="34" charset="0"/>
              </a:rPr>
              <a:t>‹#›</a:t>
            </a:fld>
            <a:endParaRPr kumimoji="0" lang="en-US" altLang="vi-VN" sz="1200" b="1" i="0" u="none" strike="noStrike" kern="1200" cap="none" spc="0" normalizeH="0" baseline="0" noProof="0">
              <a:ln>
                <a:noFill/>
              </a:ln>
              <a:solidFill>
                <a:schemeClr val="tx1"/>
              </a:solidFill>
              <a:effectLst/>
              <a:uLnTx/>
              <a:uFillTx/>
              <a:latin typeface="VNI-Times" pitchFamily="2" charset="0"/>
              <a:ea typeface="+mn-ea"/>
              <a:cs typeface="Arial" panose="020B0604020202020204" pitchFamily="34" charset="0"/>
            </a:endParaRPr>
          </a:p>
        </p:txBody>
      </p:sp>
    </p:spTree>
    <p:extLst>
      <p:ext uri="{BB962C8B-B14F-4D97-AF65-F5344CB8AC3E}">
        <p14:creationId xmlns:p14="http://schemas.microsoft.com/office/powerpoint/2010/main" val="71452483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a:solidFill>
              <a:srgbClr val="000000">
                <a:alpha val="100000"/>
              </a:srgbClr>
            </a:solidFill>
            <a:miter lim="800000"/>
          </a:ln>
        </p:spPr>
      </p:sp>
      <p:sp>
        <p:nvSpPr>
          <p:cNvPr id="12291"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vi-VN" altLang="vi-VN" dirty="0"/>
          </a:p>
        </p:txBody>
      </p:sp>
      <p:sp>
        <p:nvSpPr>
          <p:cNvPr id="122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vi-VN" b="1" dirty="0">
                <a:latin typeface="VNI-Times" pitchFamily="2" charset="0"/>
                <a:cs typeface="Arial" panose="020B0604020202020204" pitchFamily="34" charset="0"/>
              </a:rPr>
              <a:t>3</a:t>
            </a:fld>
            <a:endParaRPr lang="en-US" altLang="vi-VN" b="1" dirty="0">
              <a:latin typeface="VNI-Times" pitchFamily="2" charset="0"/>
              <a:ea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a:solidFill>
              <a:srgbClr val="000000">
                <a:alpha val="100000"/>
              </a:srgbClr>
            </a:solidFill>
            <a:miter lim="800000"/>
          </a:ln>
        </p:spPr>
      </p:sp>
      <p:sp>
        <p:nvSpPr>
          <p:cNvPr id="15363"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vi-VN" altLang="vi-VN" dirty="0"/>
          </a:p>
        </p:txBody>
      </p:sp>
      <p:sp>
        <p:nvSpPr>
          <p:cNvPr id="153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vi-VN" b="1" dirty="0">
                <a:latin typeface="VNI-Times" pitchFamily="2" charset="0"/>
                <a:cs typeface="Arial" panose="020B0604020202020204" pitchFamily="34" charset="0"/>
              </a:rPr>
              <a:t>5</a:t>
            </a:fld>
            <a:endParaRPr lang="en-US" altLang="vi-VN" b="1" dirty="0">
              <a:latin typeface="VNI-Times" pitchFamily="2" charset="0"/>
              <a:ea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a:solidFill>
              <a:srgbClr val="000000">
                <a:alpha val="100000"/>
              </a:srgbClr>
            </a:solidFill>
            <a:miter lim="800000"/>
          </a:ln>
        </p:spPr>
      </p:sp>
      <p:sp>
        <p:nvSpPr>
          <p:cNvPr id="80899" name="Notes Placeholder 2"/>
          <p:cNvSpPr>
            <a:spLocks noGrp="1"/>
          </p:cNvSpPr>
          <p:nvPr>
            <p:ph type="body" idx="1"/>
          </p:nvPr>
        </p:nvSpPr>
        <p:spPr>
          <a:noFill/>
          <a:ln>
            <a:noFill/>
          </a:ln>
        </p:spPr>
        <p:txBody>
          <a:bodyPr wrap="square" lIns="91440" tIns="45720" rIns="91440" bIns="45720" anchor="t" anchorCtr="0"/>
          <a:lstStyle/>
          <a:p>
            <a:pPr lvl="0"/>
            <a:endParaRPr lang="vi-VN" altLang="vi-VN" dirty="0"/>
          </a:p>
        </p:txBody>
      </p:sp>
      <p:sp>
        <p:nvSpPr>
          <p:cNvPr id="809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vi-VN" b="1" dirty="0">
                <a:latin typeface="VNI-Times" pitchFamily="2" charset="0"/>
                <a:cs typeface="Arial" panose="020B0604020202020204" pitchFamily="34" charset="0"/>
              </a:rPr>
              <a:t>23</a:t>
            </a:fld>
            <a:endParaRPr lang="en-US" altLang="vi-VN" b="1" dirty="0">
              <a:latin typeface="VNI-Times" pitchFamily="2" charset="0"/>
              <a:ea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a:solidFill>
              <a:srgbClr val="000000">
                <a:alpha val="100000"/>
              </a:srgbClr>
            </a:solidFill>
            <a:miter lim="800000"/>
          </a:ln>
        </p:spPr>
      </p:sp>
      <p:sp>
        <p:nvSpPr>
          <p:cNvPr id="82947" name="Notes Placeholder 2"/>
          <p:cNvSpPr>
            <a:spLocks noGrp="1"/>
          </p:cNvSpPr>
          <p:nvPr>
            <p:ph type="body" idx="1"/>
          </p:nvPr>
        </p:nvSpPr>
        <p:spPr>
          <a:noFill/>
          <a:ln>
            <a:noFill/>
          </a:ln>
        </p:spPr>
        <p:txBody>
          <a:bodyPr wrap="square" lIns="91440" tIns="45720" rIns="91440" bIns="45720" anchor="t" anchorCtr="0"/>
          <a:lstStyle/>
          <a:p>
            <a:pPr lvl="0"/>
            <a:endParaRPr lang="vi-VN" altLang="vi-VN" dirty="0"/>
          </a:p>
        </p:txBody>
      </p:sp>
      <p:sp>
        <p:nvSpPr>
          <p:cNvPr id="829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vi-VN" b="1" dirty="0">
                <a:latin typeface="VNI-Times" pitchFamily="2" charset="0"/>
                <a:cs typeface="Arial" panose="020B0604020202020204" pitchFamily="34" charset="0"/>
              </a:rPr>
              <a:t>24</a:t>
            </a:fld>
            <a:endParaRPr lang="en-US" altLang="vi-VN" b="1" dirty="0">
              <a:latin typeface="VNI-Times" pitchFamily="2" charset="0"/>
              <a:ea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5C8C1C8-CDAE-4203-85F2-673C32C89700}"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t>‹#›</a:t>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5C8C1C8-CDAE-4203-85F2-673C32C89700}"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t>‹#›</a:t>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5C8C1C8-CDAE-4203-85F2-673C32C89700}"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t>‹#›</a:t>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3124200" y="6248400"/>
            <a:ext cx="2895600" cy="457200"/>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8" name="Slide Number Placeholder 5"/>
          <p:cNvSpPr>
            <a:spLocks noGrp="1"/>
          </p:cNvSpPr>
          <p:nvPr>
            <p:ph type="sldNum" sz="quarter" idx="4"/>
          </p:nvPr>
        </p:nvSpPr>
        <p:spPr>
          <a:xfrm>
            <a:off x="6553200" y="6248400"/>
            <a:ext cx="2133600" cy="457200"/>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3EBB0976-70AF-42E6-8667-0A700E1922EC}"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t>‹#›</a:t>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
        <p:nvSpPr>
          <p:cNvPr id="9" name="Date Placeholder 6"/>
          <p:cNvSpPr>
            <a:spLocks noGrp="1"/>
          </p:cNvSpPr>
          <p:nvPr>
            <p:ph type="dt" sz="half" idx="12"/>
          </p:nvPr>
        </p:nvSpPr>
        <p:spPr>
          <a:xfrm>
            <a:off x="457200" y="6245225"/>
            <a:ext cx="2133600" cy="476250"/>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5C8C1C8-CDAE-4203-85F2-673C32C89700}"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t>‹#›</a:t>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5C8C1C8-CDAE-4203-85F2-673C32C89700}"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t>‹#›</a:t>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5C8C1C8-CDAE-4203-85F2-673C32C89700}"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t>‹#›</a:t>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5C8C1C8-CDAE-4203-85F2-673C32C89700}"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t>‹#›</a:t>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5C8C1C8-CDAE-4203-85F2-673C32C89700}"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t>‹#›</a:t>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5C8C1C8-CDAE-4203-85F2-673C32C89700}"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t>‹#›</a:t>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5C8C1C8-CDAE-4203-85F2-673C32C89700}"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t>‹#›</a:t>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5C8C1C8-CDAE-4203-85F2-673C32C89700}"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t>‹#›</a:t>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vi-VN"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5C8C1C8-CDAE-4203-85F2-673C32C89700}"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t>‹#›</a:t>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i.wikipedia.org/wiki/Qu%E1%BA%A3ng_Nam" TargetMode="External"/><Relationship Id="rId2" Type="http://schemas.openxmlformats.org/officeDocument/2006/relationships/hyperlink" Target="https://vi.wikipedia.org/wiki/Duy_Xuy%C3%AAn"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p:nvPr/>
        </p:nvSpPr>
        <p:spPr>
          <a:xfrm>
            <a:off x="1905000" y="304800"/>
            <a:ext cx="4572000" cy="522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2800" b="1" dirty="0">
              <a:latin typeface="VNI-Times" pitchFamily="2" charset="0"/>
              <a:ea typeface="Arial" panose="020B0604020202020204" pitchFamily="34" charset="0"/>
            </a:endParaRPr>
          </a:p>
        </p:txBody>
      </p:sp>
      <p:sp>
        <p:nvSpPr>
          <p:cNvPr id="4099" name="Text Box 4"/>
          <p:cNvSpPr txBox="1"/>
          <p:nvPr/>
        </p:nvSpPr>
        <p:spPr>
          <a:xfrm>
            <a:off x="139700" y="-23812"/>
            <a:ext cx="8742363" cy="21812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8000" dirty="0">
                <a:solidFill>
                  <a:srgbClr val="FF0000"/>
                </a:solidFill>
                <a:latin typeface="#9Slide03 Arima Madurai Black" panose="00000A00000000000000" pitchFamily="2" charset="0"/>
                <a:cs typeface="#9Slide03 Arima Madurai Black" panose="00000A00000000000000" pitchFamily="2" charset="0"/>
              </a:rPr>
              <a:t>Lặng lẽ  Sa Pa</a:t>
            </a:r>
          </a:p>
          <a:p>
            <a:pPr marL="0" lvl="0" indent="0" algn="ctr" eaLnBrk="1" hangingPunct="1">
              <a:lnSpc>
                <a:spcPts val="3000"/>
              </a:lnSpc>
              <a:spcBef>
                <a:spcPct val="0"/>
              </a:spcBef>
              <a:buFontTx/>
              <a:buNone/>
            </a:pPr>
            <a:r>
              <a:rPr lang="en-US" altLang="vi-VN" dirty="0">
                <a:solidFill>
                  <a:srgbClr val="FF33CC"/>
                </a:solidFill>
                <a:latin typeface="#9Slide03 Arima Madurai Black" panose="00000A00000000000000" pitchFamily="2" charset="0"/>
                <a:cs typeface="#9Slide03 Arima Madurai Black" panose="00000A00000000000000" pitchFamily="2" charset="0"/>
              </a:rPr>
              <a:t>                            </a:t>
            </a:r>
            <a:r>
              <a:rPr lang="en-US" altLang="vi-VN" dirty="0">
                <a:latin typeface="#9Slide03 Arima Madurai Black" panose="00000A00000000000000" pitchFamily="2" charset="0"/>
                <a:cs typeface="#9Slide03 Arima Madurai Black" panose="00000A00000000000000" pitchFamily="2" charset="0"/>
              </a:rPr>
              <a:t>(Trích)   </a:t>
            </a:r>
          </a:p>
          <a:p>
            <a:pPr marL="0" lvl="0" indent="0" algn="ctr" eaLnBrk="1" hangingPunct="1">
              <a:lnSpc>
                <a:spcPts val="3000"/>
              </a:lnSpc>
              <a:spcBef>
                <a:spcPct val="0"/>
              </a:spcBef>
              <a:buFontTx/>
              <a:buNone/>
            </a:pPr>
            <a:r>
              <a:rPr lang="en-US" altLang="vi-VN" sz="2800" dirty="0">
                <a:latin typeface="#9Slide03 Arima Madurai Black" panose="00000A00000000000000" pitchFamily="2" charset="0"/>
                <a:cs typeface="#9Slide03 Arima Madurai Black" panose="00000A00000000000000" pitchFamily="2" charset="0"/>
              </a:rPr>
              <a:t>                                                          Nguyễn Th</a:t>
            </a:r>
            <a:r>
              <a:rPr lang="en-US" altLang="vi-VN" sz="2800" dirty="0">
                <a:latin typeface="#9Slide03 Arima Madurai Black" panose="00000A00000000000000" pitchFamily="2" charset="0"/>
                <a:ea typeface="#9Slide03 Arima Madurai Black" panose="00000A00000000000000" pitchFamily="2" charset="0"/>
              </a:rPr>
              <a:t>à</a:t>
            </a:r>
            <a:r>
              <a:rPr lang="en-US" altLang="vi-VN" sz="2800" dirty="0">
                <a:latin typeface="#9Slide03 Arima Madurai Black" panose="00000A00000000000000" pitchFamily="2" charset="0"/>
                <a:cs typeface="#9Slide03 Arima Madurai Black" panose="00000A00000000000000" pitchFamily="2" charset="0"/>
              </a:rPr>
              <a:t>nh Long</a:t>
            </a:r>
            <a:endParaRPr lang="en-US" altLang="vi-VN" sz="2800" dirty="0">
              <a:latin typeface="#9Slide03 Arima Madurai Black" panose="00000A00000000000000" pitchFamily="2" charset="0"/>
              <a:ea typeface="#9Slide03 Arima Madurai Black" panose="00000A00000000000000" pitchFamily="2" charset="0"/>
            </a:endParaRPr>
          </a:p>
        </p:txBody>
      </p:sp>
      <p:pic>
        <p:nvPicPr>
          <p:cNvPr id="4100" name="Picture 2" descr="HÃ¬nh áº£nh cÃ³ liÃªn quan"/>
          <p:cNvPicPr>
            <a:picLocks noChangeAspect="1"/>
          </p:cNvPicPr>
          <p:nvPr/>
        </p:nvPicPr>
        <p:blipFill>
          <a:blip r:embed="rId2"/>
          <a:stretch>
            <a:fillRect/>
          </a:stretch>
        </p:blipFill>
        <p:spPr>
          <a:xfrm>
            <a:off x="0" y="2116138"/>
            <a:ext cx="9144000" cy="4741862"/>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p:nvPr/>
        </p:nvSpPr>
        <p:spPr>
          <a:xfrm>
            <a:off x="23813" y="19050"/>
            <a:ext cx="45720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600" b="1" dirty="0">
                <a:solidFill>
                  <a:srgbClr val="FF0000"/>
                </a:solidFill>
                <a:latin typeface="Times New Roman" panose="02020603050405020304" pitchFamily="18" charset="0"/>
                <a:cs typeface="Times New Roman" panose="02020603050405020304" pitchFamily="18" charset="0"/>
              </a:rPr>
              <a:t>I. Tìm hiểu chung</a:t>
            </a:r>
            <a:endParaRPr lang="en-US" altLang="vi-VN" sz="3600" b="1" dirty="0">
              <a:solidFill>
                <a:srgbClr val="FF0000"/>
              </a:solidFill>
              <a:latin typeface="Times New Roman" panose="02020603050405020304" pitchFamily="18" charset="0"/>
              <a:ea typeface="Times New Roman" panose="02020603050405020304" pitchFamily="18" charset="0"/>
            </a:endParaRPr>
          </a:p>
        </p:txBody>
      </p:sp>
      <p:sp>
        <p:nvSpPr>
          <p:cNvPr id="35843" name="Rectangle 4"/>
          <p:cNvSpPr/>
          <p:nvPr/>
        </p:nvSpPr>
        <p:spPr>
          <a:xfrm>
            <a:off x="201613" y="495300"/>
            <a:ext cx="2452687" cy="5857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00B050"/>
                </a:solidFill>
                <a:latin typeface="Times New Roman" panose="02020603050405020304" pitchFamily="18" charset="0"/>
                <a:cs typeface="Times New Roman" panose="02020603050405020304" pitchFamily="18" charset="0"/>
              </a:rPr>
              <a:t>a. Tác giả:</a:t>
            </a:r>
            <a:endParaRPr lang="en-US" altLang="vi-VN" b="1" dirty="0">
              <a:solidFill>
                <a:srgbClr val="00B050"/>
              </a:solidFill>
              <a:latin typeface="Times New Roman" panose="02020603050405020304" pitchFamily="18" charset="0"/>
              <a:ea typeface="Times New Roman" panose="02020603050405020304" pitchFamily="18" charset="0"/>
            </a:endParaRPr>
          </a:p>
        </p:txBody>
      </p:sp>
      <p:sp>
        <p:nvSpPr>
          <p:cNvPr id="35844" name="Rectangle 5"/>
          <p:cNvSpPr/>
          <p:nvPr/>
        </p:nvSpPr>
        <p:spPr>
          <a:xfrm>
            <a:off x="2298700" y="495300"/>
            <a:ext cx="63246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FF33CC"/>
                </a:solidFill>
                <a:latin typeface="Times New Roman" panose="02020603050405020304" pitchFamily="18" charset="0"/>
                <a:cs typeface="Times New Roman" panose="02020603050405020304" pitchFamily="18" charset="0"/>
              </a:rPr>
              <a:t>Nguyễn Th</a:t>
            </a:r>
            <a:r>
              <a:rPr lang="en-US" altLang="vi-VN" b="1" dirty="0">
                <a:solidFill>
                  <a:srgbClr val="FF33CC"/>
                </a:solidFill>
                <a:latin typeface="Times New Roman" panose="02020603050405020304" pitchFamily="18" charset="0"/>
                <a:ea typeface="Times New Roman" panose="02020603050405020304" pitchFamily="18" charset="0"/>
              </a:rPr>
              <a:t>à</a:t>
            </a:r>
            <a:r>
              <a:rPr lang="en-US" altLang="vi-VN" b="1" dirty="0">
                <a:solidFill>
                  <a:srgbClr val="FF33CC"/>
                </a:solidFill>
                <a:latin typeface="Times New Roman" panose="02020603050405020304" pitchFamily="18" charset="0"/>
                <a:cs typeface="Times New Roman" panose="02020603050405020304" pitchFamily="18" charset="0"/>
              </a:rPr>
              <a:t>nh Long</a:t>
            </a:r>
            <a:endParaRPr lang="en-US" altLang="vi-VN" sz="2800" b="1" dirty="0">
              <a:latin typeface="Times New Roman" panose="02020603050405020304" pitchFamily="18" charset="0"/>
              <a:ea typeface="Times New Roman" panose="02020603050405020304" pitchFamily="18" charset="0"/>
            </a:endParaRPr>
          </a:p>
        </p:txBody>
      </p:sp>
      <p:sp>
        <p:nvSpPr>
          <p:cNvPr id="8" name="Rectangle 7"/>
          <p:cNvSpPr/>
          <p:nvPr/>
        </p:nvSpPr>
        <p:spPr>
          <a:xfrm>
            <a:off x="152400" y="2438400"/>
            <a:ext cx="8693150" cy="10064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3000" dirty="0">
                <a:solidFill>
                  <a:srgbClr val="0000FF"/>
                </a:solidFill>
                <a:latin typeface="Times New Roman" panose="02020603050405020304" pitchFamily="18" charset="0"/>
                <a:cs typeface="Times New Roman" panose="02020603050405020304" pitchFamily="18" charset="0"/>
              </a:rPr>
              <a:t>-</a:t>
            </a:r>
            <a:r>
              <a:rPr lang="fr-FR" altLang="vi-VN" sz="3000" b="1" dirty="0">
                <a:solidFill>
                  <a:srgbClr val="0000FF"/>
                </a:solidFill>
                <a:latin typeface="Times New Roman" panose="02020603050405020304" pitchFamily="18" charset="0"/>
                <a:cs typeface="Times New Roman" panose="02020603050405020304" pitchFamily="18" charset="0"/>
              </a:rPr>
              <a:t>Truyện ngắn của Nguyễn Th</a:t>
            </a:r>
            <a:r>
              <a:rPr lang="fr-FR" altLang="vi-VN" sz="3000" b="1" dirty="0">
                <a:solidFill>
                  <a:srgbClr val="0000FF"/>
                </a:solidFill>
                <a:latin typeface="Times New Roman" panose="02020603050405020304" pitchFamily="18" charset="0"/>
                <a:ea typeface="Times New Roman" panose="02020603050405020304" pitchFamily="18" charset="0"/>
              </a:rPr>
              <a:t>à</a:t>
            </a:r>
            <a:r>
              <a:rPr lang="fr-FR" altLang="vi-VN" sz="3000" b="1" dirty="0">
                <a:solidFill>
                  <a:srgbClr val="0000FF"/>
                </a:solidFill>
                <a:latin typeface="Times New Roman" panose="02020603050405020304" pitchFamily="18" charset="0"/>
                <a:cs typeface="Times New Roman" panose="02020603050405020304" pitchFamily="18" charset="0"/>
              </a:rPr>
              <a:t>nh Long nhẹ nh</a:t>
            </a:r>
            <a:r>
              <a:rPr lang="fr-FR" altLang="vi-VN" sz="3000" b="1" dirty="0">
                <a:solidFill>
                  <a:srgbClr val="0000FF"/>
                </a:solidFill>
                <a:latin typeface="Times New Roman" panose="02020603050405020304" pitchFamily="18" charset="0"/>
                <a:ea typeface="Times New Roman" panose="02020603050405020304" pitchFamily="18" charset="0"/>
              </a:rPr>
              <a:t>à</a:t>
            </a:r>
            <a:r>
              <a:rPr lang="fr-FR" altLang="vi-VN" sz="3000" b="1" dirty="0">
                <a:solidFill>
                  <a:srgbClr val="0000FF"/>
                </a:solidFill>
                <a:latin typeface="Times New Roman" panose="02020603050405020304" pitchFamily="18" charset="0"/>
                <a:cs typeface="Times New Roman" panose="02020603050405020304" pitchFamily="18" charset="0"/>
              </a:rPr>
              <a:t>ng, tình cảm, thường pha chất kí v</a:t>
            </a:r>
            <a:r>
              <a:rPr lang="fr-FR" altLang="vi-VN" sz="3000" b="1" dirty="0">
                <a:solidFill>
                  <a:srgbClr val="0000FF"/>
                </a:solidFill>
                <a:latin typeface="Times New Roman" panose="02020603050405020304" pitchFamily="18" charset="0"/>
                <a:ea typeface="Times New Roman" panose="02020603050405020304" pitchFamily="18" charset="0"/>
              </a:rPr>
              <a:t>à</a:t>
            </a:r>
            <a:r>
              <a:rPr lang="fr-FR" altLang="vi-VN" sz="3000" b="1" dirty="0">
                <a:solidFill>
                  <a:srgbClr val="0000FF"/>
                </a:solidFill>
                <a:latin typeface="Times New Roman" panose="02020603050405020304" pitchFamily="18" charset="0"/>
                <a:cs typeface="Times New Roman" panose="02020603050405020304" pitchFamily="18" charset="0"/>
              </a:rPr>
              <a:t> gi</a:t>
            </a:r>
            <a:r>
              <a:rPr lang="fr-FR" altLang="vi-VN" sz="3000" b="1" dirty="0">
                <a:solidFill>
                  <a:srgbClr val="0000FF"/>
                </a:solidFill>
                <a:latin typeface="Times New Roman" panose="02020603050405020304" pitchFamily="18" charset="0"/>
                <a:ea typeface="Times New Roman" panose="02020603050405020304" pitchFamily="18" charset="0"/>
              </a:rPr>
              <a:t>à</a:t>
            </a:r>
            <a:r>
              <a:rPr lang="fr-FR" altLang="vi-VN" sz="3000" b="1" dirty="0">
                <a:solidFill>
                  <a:srgbClr val="0000FF"/>
                </a:solidFill>
                <a:latin typeface="Times New Roman" panose="02020603050405020304" pitchFamily="18" charset="0"/>
                <a:cs typeface="Times New Roman" panose="02020603050405020304" pitchFamily="18" charset="0"/>
              </a:rPr>
              <a:t>u chất thơ.</a:t>
            </a:r>
            <a:endParaRPr lang="en-US" altLang="vi-VN" sz="3000" b="1" dirty="0">
              <a:solidFill>
                <a:srgbClr val="0000FF"/>
              </a:solidFill>
              <a:latin typeface="Times New Roman" panose="02020603050405020304" pitchFamily="18" charset="0"/>
              <a:ea typeface="Times New Roman" panose="02020603050405020304" pitchFamily="18" charset="0"/>
            </a:endParaRPr>
          </a:p>
        </p:txBody>
      </p:sp>
      <p:sp>
        <p:nvSpPr>
          <p:cNvPr id="10" name="Rectangle 9"/>
          <p:cNvSpPr/>
          <p:nvPr/>
        </p:nvSpPr>
        <p:spPr>
          <a:xfrm>
            <a:off x="152400" y="1219200"/>
            <a:ext cx="8478838"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711200" lvl="0" indent="-711200" eaLnBrk="1" hangingPunct="1">
              <a:lnSpc>
                <a:spcPct val="80000"/>
              </a:lnSpc>
              <a:spcBef>
                <a:spcPct val="0"/>
              </a:spcBef>
              <a:buFontTx/>
              <a:buNone/>
            </a:pPr>
            <a:r>
              <a:rPr lang="en-US" altLang="vi-VN" sz="3000" b="1" dirty="0">
                <a:solidFill>
                  <a:srgbClr val="0000FF"/>
                </a:solidFill>
                <a:latin typeface="VNI-Times" pitchFamily="2" charset="0"/>
                <a:cs typeface="Arial" panose="020B0604020202020204" pitchFamily="34" charset="0"/>
              </a:rPr>
              <a:t>- V</a:t>
            </a:r>
            <a:r>
              <a:rPr lang="en-US" altLang="vi-VN" sz="3000" b="1" dirty="0">
                <a:solidFill>
                  <a:srgbClr val="0000FF"/>
                </a:solidFill>
                <a:latin typeface="Times New Roman" panose="02020603050405020304" pitchFamily="18" charset="0"/>
                <a:cs typeface="Times New Roman" panose="02020603050405020304" pitchFamily="18" charset="0"/>
              </a:rPr>
              <a:t>iết văn từ thời kì kháng chiến chống Pháp</a:t>
            </a:r>
            <a:endParaRPr lang="en-US" altLang="vi-VN" sz="3000" b="1" dirty="0">
              <a:solidFill>
                <a:srgbClr val="0000FF"/>
              </a:solidFill>
              <a:latin typeface="VNI-Times" pitchFamily="2" charset="0"/>
              <a:ea typeface="Arial" panose="020B0604020202020204" pitchFamily="34" charset="0"/>
            </a:endParaRPr>
          </a:p>
        </p:txBody>
      </p:sp>
      <p:sp>
        <p:nvSpPr>
          <p:cNvPr id="11" name="Rectangle 10"/>
          <p:cNvSpPr/>
          <p:nvPr/>
        </p:nvSpPr>
        <p:spPr>
          <a:xfrm>
            <a:off x="152400" y="1828800"/>
            <a:ext cx="7696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711200" lvl="0" indent="-711200" eaLnBrk="1" hangingPunct="1">
              <a:lnSpc>
                <a:spcPct val="80000"/>
              </a:lnSpc>
              <a:spcBef>
                <a:spcPct val="0"/>
              </a:spcBef>
              <a:buFontTx/>
              <a:buNone/>
            </a:pPr>
            <a:r>
              <a:rPr lang="en-US" altLang="vi-VN" sz="3000" b="1" dirty="0">
                <a:latin typeface="VNI-Times" pitchFamily="2" charset="0"/>
                <a:cs typeface="Arial" panose="020B0604020202020204" pitchFamily="34" charset="0"/>
              </a:rPr>
              <a:t>- </a:t>
            </a:r>
            <a:r>
              <a:rPr lang="en-US" altLang="vi-VN" sz="3000" b="1" dirty="0">
                <a:latin typeface="Times New Roman" panose="02020603050405020304" pitchFamily="18" charset="0"/>
                <a:cs typeface="Times New Roman" panose="02020603050405020304" pitchFamily="18" charset="0"/>
              </a:rPr>
              <a:t>L</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 cây bút chuyên viết truyện  ngắn</a:t>
            </a:r>
            <a:endParaRPr lang="en-US" altLang="vi-VN" sz="3000" b="1" dirty="0">
              <a:latin typeface="VNI-Times" pitchFamily="2" charset="0"/>
              <a:ea typeface="Arial" panose="020B0604020202020204" pitchFamily="34" charset="0"/>
            </a:endParaRPr>
          </a:p>
        </p:txBody>
      </p:sp>
      <p:sp>
        <p:nvSpPr>
          <p:cNvPr id="12" name="Rectangle 11"/>
          <p:cNvSpPr/>
          <p:nvPr/>
        </p:nvSpPr>
        <p:spPr>
          <a:xfrm>
            <a:off x="60325" y="3921125"/>
            <a:ext cx="3216275"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00B050"/>
                </a:solidFill>
                <a:latin typeface="Times New Roman" panose="02020603050405020304" pitchFamily="18" charset="0"/>
                <a:cs typeface="Times New Roman" panose="02020603050405020304" pitchFamily="18" charset="0"/>
              </a:rPr>
              <a:t>b. Tác phẩm:</a:t>
            </a:r>
            <a:endParaRPr lang="en-US" altLang="vi-VN" b="1" dirty="0">
              <a:solidFill>
                <a:srgbClr val="00B050"/>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4800" y="4457700"/>
            <a:ext cx="84772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                                            mùa hè năm </a:t>
            </a:r>
            <a:r>
              <a:rPr lang="en-US" altLang="vi-VN" sz="2800" b="1" dirty="0">
                <a:solidFill>
                  <a:srgbClr val="FF0000"/>
                </a:solidFill>
                <a:latin typeface="Times New Roman" panose="02020603050405020304" pitchFamily="18" charset="0"/>
                <a:cs typeface="Times New Roman" panose="02020603050405020304" pitchFamily="18" charset="0"/>
              </a:rPr>
              <a:t>1970 </a:t>
            </a:r>
            <a:r>
              <a:rPr lang="en-US" altLang="vi-VN" sz="2800" b="1" dirty="0">
                <a:latin typeface="Times New Roman" panose="02020603050405020304" pitchFamily="18" charset="0"/>
                <a:cs typeface="Times New Roman" panose="02020603050405020304" pitchFamily="18" charset="0"/>
              </a:rPr>
              <a:t>- kết quả của chuyến đi lên L</a:t>
            </a:r>
            <a:r>
              <a:rPr lang="en-US" altLang="vi-VN" sz="2800" b="1" dirty="0">
                <a:latin typeface="Times New Roman" panose="02020603050405020304" pitchFamily="18" charset="0"/>
                <a:ea typeface="Times New Roman" panose="02020603050405020304" pitchFamily="18" charset="0"/>
              </a:rPr>
              <a:t>à</a:t>
            </a:r>
            <a:r>
              <a:rPr lang="en-US" altLang="vi-VN" sz="2800" b="1" dirty="0">
                <a:latin typeface="Times New Roman" panose="02020603050405020304" pitchFamily="18" charset="0"/>
                <a:cs typeface="Times New Roman" panose="02020603050405020304" pitchFamily="18" charset="0"/>
              </a:rPr>
              <a:t>o Cai của tác giả.</a:t>
            </a:r>
            <a:endParaRPr lang="en-US" altLang="vi-VN" sz="2800" b="1" dirty="0">
              <a:latin typeface="Times New Roman" panose="02020603050405020304" pitchFamily="18" charset="0"/>
              <a:ea typeface="Times New Roman" panose="02020603050405020304" pitchFamily="18" charset="0"/>
            </a:endParaRPr>
          </a:p>
        </p:txBody>
      </p:sp>
      <p:sp>
        <p:nvSpPr>
          <p:cNvPr id="13" name="Rectangle 12"/>
          <p:cNvSpPr/>
          <p:nvPr/>
        </p:nvSpPr>
        <p:spPr>
          <a:xfrm>
            <a:off x="180975" y="4446588"/>
            <a:ext cx="4205288"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CC00CC"/>
                </a:solidFill>
                <a:latin typeface="Times New Roman" panose="02020603050405020304" pitchFamily="18" charset="0"/>
                <a:cs typeface="Times New Roman" panose="02020603050405020304" pitchFamily="18" charset="0"/>
              </a:rPr>
              <a:t>*Ho</a:t>
            </a:r>
            <a:r>
              <a:rPr lang="en-US" altLang="vi-VN" b="1" dirty="0">
                <a:solidFill>
                  <a:srgbClr val="CC00CC"/>
                </a:solidFill>
                <a:latin typeface="Times New Roman" panose="02020603050405020304" pitchFamily="18" charset="0"/>
                <a:ea typeface="Times New Roman" panose="02020603050405020304" pitchFamily="18" charset="0"/>
              </a:rPr>
              <a:t>à</a:t>
            </a:r>
            <a:r>
              <a:rPr lang="en-US" altLang="vi-VN" b="1" dirty="0">
                <a:solidFill>
                  <a:srgbClr val="CC00CC"/>
                </a:solidFill>
                <a:latin typeface="Times New Roman" panose="02020603050405020304" pitchFamily="18" charset="0"/>
                <a:cs typeface="Times New Roman" panose="02020603050405020304" pitchFamily="18" charset="0"/>
              </a:rPr>
              <a:t>n cảnh sáng tác:</a:t>
            </a:r>
            <a:endParaRPr lang="en-US" altLang="vi-VN" b="1" dirty="0">
              <a:solidFill>
                <a:srgbClr val="CC00CC"/>
              </a:solidFill>
              <a:latin typeface="Times New Roman" panose="02020603050405020304" pitchFamily="18" charset="0"/>
              <a:ea typeface="Times New Roman" panose="02020603050405020304" pitchFamily="18" charset="0"/>
            </a:endParaRPr>
          </a:p>
        </p:txBody>
      </p:sp>
      <p:sp>
        <p:nvSpPr>
          <p:cNvPr id="14" name="Rectangle 13"/>
          <p:cNvSpPr/>
          <p:nvPr/>
        </p:nvSpPr>
        <p:spPr>
          <a:xfrm>
            <a:off x="114300" y="5387975"/>
            <a:ext cx="2286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CC00CC"/>
                </a:solidFill>
                <a:latin typeface="Times New Roman" panose="02020603050405020304" pitchFamily="18" charset="0"/>
                <a:cs typeface="Times New Roman" panose="02020603050405020304" pitchFamily="18" charset="0"/>
              </a:rPr>
              <a:t>*Xuất xứ:</a:t>
            </a:r>
            <a:endParaRPr lang="en-US" altLang="vi-VN" b="1" dirty="0">
              <a:solidFill>
                <a:srgbClr val="CC00CC"/>
              </a:solidFill>
              <a:latin typeface="Times New Roman" panose="02020603050405020304" pitchFamily="18" charset="0"/>
              <a:ea typeface="Times New Roman" panose="02020603050405020304" pitchFamily="18" charset="0"/>
            </a:endParaRPr>
          </a:p>
        </p:txBody>
      </p:sp>
      <p:sp>
        <p:nvSpPr>
          <p:cNvPr id="3" name="Rectangle 2"/>
          <p:cNvSpPr/>
          <p:nvPr/>
        </p:nvSpPr>
        <p:spPr>
          <a:xfrm>
            <a:off x="509588" y="5984875"/>
            <a:ext cx="6981825"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Truyện rút từ tập </a:t>
            </a:r>
            <a:r>
              <a:rPr lang="en-US" altLang="vi-VN" sz="2800" b="1" i="1" dirty="0">
                <a:latin typeface="Times New Roman" panose="02020603050405020304" pitchFamily="18" charset="0"/>
                <a:cs typeface="Times New Roman" panose="02020603050405020304" pitchFamily="18" charset="0"/>
              </a:rPr>
              <a:t>“Giữa trong xanh” </a:t>
            </a:r>
            <a:r>
              <a:rPr lang="en-US" altLang="vi-VN" sz="2800" b="1" dirty="0">
                <a:latin typeface="Times New Roman" panose="02020603050405020304" pitchFamily="18" charset="0"/>
                <a:cs typeface="Times New Roman" panose="02020603050405020304" pitchFamily="18" charset="0"/>
              </a:rPr>
              <a:t>(1972)</a:t>
            </a:r>
            <a:endParaRPr lang="en-US" altLang="vi-VN" sz="28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8">
                                            <p:txEl>
                                              <p:pRg st="0" end="0"/>
                                            </p:txEl>
                                          </p:spTgt>
                                        </p:tgtEl>
                                        <p:attrNameLst>
                                          <p:attrName>style.rotation</p:attrName>
                                        </p:attrNameLst>
                                      </p:cBhvr>
                                      <p:tavLst>
                                        <p:tav tm="0">
                                          <p:val>
                                            <p:fltVal val="0"/>
                                          </p:val>
                                        </p:tav>
                                        <p:tav tm="100000">
                                          <p:val>
                                            <p:fltVal val="0"/>
                                          </p:val>
                                        </p:tav>
                                      </p:tavLst>
                                    </p:anim>
                                    <p:animEffect transition="in" filter="fade">
                                      <p:cBhvr>
                                        <p:cTn id="22" dur="1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heel(1)">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1000" fill="hold"/>
                                        <p:tgtEl>
                                          <p:spTgt spid="3"/>
                                        </p:tgtEl>
                                        <p:attrNameLst>
                                          <p:attrName>ppt_w</p:attrName>
                                        </p:attrNameLst>
                                      </p:cBhvr>
                                      <p:tavLst>
                                        <p:tav tm="0">
                                          <p:val>
                                            <p:fltVal val="0"/>
                                          </p:val>
                                        </p:tav>
                                        <p:tav tm="100000">
                                          <p:val>
                                            <p:strVal val="#ppt_w"/>
                                          </p:val>
                                        </p:tav>
                                      </p:tavLst>
                                    </p:anim>
                                    <p:anim calcmode="lin" valueType="num">
                                      <p:cBhvr>
                                        <p:cTn id="52" dur="1000" fill="hold"/>
                                        <p:tgtEl>
                                          <p:spTgt spid="3"/>
                                        </p:tgtEl>
                                        <p:attrNameLst>
                                          <p:attrName>ppt_h</p:attrName>
                                        </p:attrNameLst>
                                      </p:cBhvr>
                                      <p:tavLst>
                                        <p:tav tm="0">
                                          <p:val>
                                            <p:fltVal val="0"/>
                                          </p:val>
                                        </p:tav>
                                        <p:tav tm="100000">
                                          <p:val>
                                            <p:strVal val="#ppt_h"/>
                                          </p:val>
                                        </p:tav>
                                      </p:tavLst>
                                    </p:anim>
                                    <p:anim calcmode="lin" valueType="num">
                                      <p:cBhvr>
                                        <p:cTn id="53" dur="1000" fill="hold"/>
                                        <p:tgtEl>
                                          <p:spTgt spid="3"/>
                                        </p:tgtEl>
                                        <p:attrNameLst>
                                          <p:attrName>style.rotation</p:attrName>
                                        </p:attrNameLst>
                                      </p:cBhvr>
                                      <p:tavLst>
                                        <p:tav tm="0">
                                          <p:val>
                                            <p:fltVal val="0"/>
                                          </p:val>
                                        </p:tav>
                                        <p:tav tm="100000">
                                          <p:val>
                                            <p:fltVal val="0"/>
                                          </p:val>
                                        </p:tav>
                                      </p:tavLst>
                                    </p:anim>
                                    <p:animEffect transition="in" filter="fade">
                                      <p:cBhvr>
                                        <p:cTn id="5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p:bldP spid="13" grpId="0"/>
      <p:bldP spid="1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p:nvPr/>
        </p:nvSpPr>
        <p:spPr>
          <a:xfrm>
            <a:off x="228600" y="692150"/>
            <a:ext cx="8915400"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a:t>
            </a:r>
            <a:r>
              <a:rPr lang="en-US" altLang="vi-VN" sz="3000" b="1" u="sng" dirty="0">
                <a:latin typeface="Times New Roman" panose="02020603050405020304" pitchFamily="18" charset="0"/>
                <a:cs typeface="Times New Roman" panose="02020603050405020304" pitchFamily="18" charset="0"/>
              </a:rPr>
              <a:t>Phần 1</a:t>
            </a:r>
            <a:r>
              <a:rPr lang="en-US" altLang="vi-VN" sz="3000" b="1" dirty="0">
                <a:latin typeface="Times New Roman" panose="02020603050405020304" pitchFamily="18" charset="0"/>
                <a:cs typeface="Times New Roman" panose="02020603050405020304" pitchFamily="18" charset="0"/>
              </a:rPr>
              <a:t> </a:t>
            </a:r>
            <a:r>
              <a:rPr lang="en-US" altLang="vi-VN" sz="3000" dirty="0">
                <a:latin typeface="Times New Roman" panose="02020603050405020304" pitchFamily="18" charset="0"/>
                <a:cs typeface="Times New Roman" panose="02020603050405020304" pitchFamily="18" charset="0"/>
              </a:rPr>
              <a:t>(từ đầu đến </a:t>
            </a:r>
            <a:r>
              <a:rPr lang="en-US" altLang="vi-VN" sz="3000" i="1" dirty="0">
                <a:latin typeface="Times New Roman" panose="02020603050405020304" pitchFamily="18" charset="0"/>
                <a:cs typeface="Times New Roman" panose="02020603050405020304" pitchFamily="18" charset="0"/>
              </a:rPr>
              <a:t>“Kìa, anh ta kia”)</a:t>
            </a:r>
            <a:r>
              <a:rPr lang="en-US" altLang="vi-VN" sz="3000" dirty="0">
                <a:latin typeface="Times New Roman" panose="02020603050405020304" pitchFamily="18" charset="0"/>
                <a:cs typeface="Times New Roman" panose="02020603050405020304" pitchFamily="18" charset="0"/>
              </a:rPr>
              <a:t>: </a:t>
            </a:r>
            <a:r>
              <a:rPr lang="en-US" altLang="vi-VN" sz="3000" b="1" dirty="0">
                <a:latin typeface="Times New Roman" panose="02020603050405020304" pitchFamily="18" charset="0"/>
                <a:cs typeface="Times New Roman" panose="02020603050405020304" pitchFamily="18" charset="0"/>
              </a:rPr>
              <a:t>Anh thanh niên qua lời giới thiệu của bác lái xe.	</a:t>
            </a:r>
            <a:endParaRPr lang="en-US" altLang="vi-VN" sz="3000" b="1" dirty="0">
              <a:latin typeface="Times New Roman" panose="02020603050405020304" pitchFamily="18" charset="0"/>
              <a:ea typeface="Times New Roman" panose="02020603050405020304" pitchFamily="18" charset="0"/>
            </a:endParaRPr>
          </a:p>
        </p:txBody>
      </p:sp>
      <p:sp>
        <p:nvSpPr>
          <p:cNvPr id="43011" name="Rectangle 5"/>
          <p:cNvSpPr/>
          <p:nvPr/>
        </p:nvSpPr>
        <p:spPr>
          <a:xfrm>
            <a:off x="0" y="76200"/>
            <a:ext cx="2286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CC00CC"/>
                </a:solidFill>
                <a:latin typeface="Times New Roman" panose="02020603050405020304" pitchFamily="18" charset="0"/>
                <a:cs typeface="Times New Roman" panose="02020603050405020304" pitchFamily="18" charset="0"/>
              </a:rPr>
              <a:t>3) Bố cục: </a:t>
            </a:r>
            <a:endParaRPr lang="en-US" altLang="vi-VN" b="1" dirty="0">
              <a:solidFill>
                <a:srgbClr val="CC00CC"/>
              </a:solidFill>
              <a:latin typeface="Times New Roman" panose="02020603050405020304" pitchFamily="18" charset="0"/>
              <a:ea typeface="Times New Roman" panose="02020603050405020304" pitchFamily="18" charset="0"/>
            </a:endParaRPr>
          </a:p>
        </p:txBody>
      </p:sp>
      <p:sp>
        <p:nvSpPr>
          <p:cNvPr id="43012" name="Rectangle 3"/>
          <p:cNvSpPr/>
          <p:nvPr/>
        </p:nvSpPr>
        <p:spPr>
          <a:xfrm>
            <a:off x="1981200" y="106363"/>
            <a:ext cx="1228725"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latin typeface="VNI-Times" pitchFamily="2" charset="0"/>
                <a:cs typeface="Arial" panose="020B0604020202020204" pitchFamily="34" charset="0"/>
              </a:rPr>
              <a:t>3 phần</a:t>
            </a:r>
            <a:endParaRPr lang="en-US" altLang="vi-VN" sz="2800" b="1" dirty="0">
              <a:latin typeface="VNI-Times" pitchFamily="2" charset="0"/>
              <a:ea typeface="Arial" panose="020B0604020202020204" pitchFamily="34" charset="0"/>
            </a:endParaRPr>
          </a:p>
        </p:txBody>
      </p:sp>
      <p:sp>
        <p:nvSpPr>
          <p:cNvPr id="43013" name="Rectangle 6"/>
          <p:cNvSpPr/>
          <p:nvPr/>
        </p:nvSpPr>
        <p:spPr>
          <a:xfrm>
            <a:off x="188913" y="1722438"/>
            <a:ext cx="8763000" cy="1476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a:t>
            </a:r>
            <a:r>
              <a:rPr lang="en-US" altLang="vi-VN" sz="3000" b="1" u="sng" dirty="0">
                <a:latin typeface="Times New Roman" panose="02020603050405020304" pitchFamily="18" charset="0"/>
                <a:cs typeface="Times New Roman" panose="02020603050405020304" pitchFamily="18" charset="0"/>
              </a:rPr>
              <a:t>Phần 2</a:t>
            </a:r>
            <a:r>
              <a:rPr lang="en-US" altLang="vi-VN" sz="3000" b="1" dirty="0">
                <a:latin typeface="Times New Roman" panose="02020603050405020304" pitchFamily="18" charset="0"/>
                <a:cs typeface="Times New Roman" panose="02020603050405020304" pitchFamily="18" charset="0"/>
              </a:rPr>
              <a:t> </a:t>
            </a:r>
            <a:r>
              <a:rPr lang="en-US" altLang="vi-VN" sz="3000" dirty="0">
                <a:latin typeface="Times New Roman" panose="02020603050405020304" pitchFamily="18" charset="0"/>
                <a:cs typeface="Times New Roman" panose="02020603050405020304" pitchFamily="18" charset="0"/>
              </a:rPr>
              <a:t>(tiếp đến </a:t>
            </a:r>
            <a:r>
              <a:rPr lang="en-US" altLang="vi-VN" sz="3000" i="1" dirty="0">
                <a:latin typeface="Times New Roman" panose="02020603050405020304" pitchFamily="18" charset="0"/>
                <a:cs typeface="Times New Roman" panose="02020603050405020304" pitchFamily="18" charset="0"/>
              </a:rPr>
              <a:t>“không có vật gì như thế”): </a:t>
            </a:r>
            <a:r>
              <a:rPr lang="en-US" altLang="vi-VN" sz="3000" b="1" dirty="0">
                <a:latin typeface="Times New Roman" panose="02020603050405020304" pitchFamily="18" charset="0"/>
                <a:cs typeface="Times New Roman" panose="02020603050405020304" pitchFamily="18" charset="0"/>
              </a:rPr>
              <a:t>Cuộc gặp gỡ, trò chuyện giữa anh thanh niên với ông họa sĩ v</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 cô kĩ sư.</a:t>
            </a:r>
            <a:endParaRPr lang="en-US" altLang="vi-VN" sz="3000" b="1" dirty="0">
              <a:latin typeface="Times New Roman" panose="02020603050405020304" pitchFamily="18" charset="0"/>
              <a:ea typeface="Times New Roman" panose="02020603050405020304" pitchFamily="18" charset="0"/>
            </a:endParaRPr>
          </a:p>
        </p:txBody>
      </p:sp>
      <p:sp>
        <p:nvSpPr>
          <p:cNvPr id="43014" name="Rectangle 8"/>
          <p:cNvSpPr/>
          <p:nvPr/>
        </p:nvSpPr>
        <p:spPr>
          <a:xfrm>
            <a:off x="228600" y="3179763"/>
            <a:ext cx="8723313"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a:t>
            </a:r>
            <a:r>
              <a:rPr lang="en-US" altLang="vi-VN" sz="3000" b="1" u="sng" dirty="0">
                <a:latin typeface="Times New Roman" panose="02020603050405020304" pitchFamily="18" charset="0"/>
                <a:cs typeface="Times New Roman" panose="02020603050405020304" pitchFamily="18" charset="0"/>
              </a:rPr>
              <a:t>Phần 3</a:t>
            </a:r>
            <a:r>
              <a:rPr lang="en-US" altLang="vi-VN" sz="3000" b="1" dirty="0">
                <a:latin typeface="Times New Roman" panose="02020603050405020304" pitchFamily="18" charset="0"/>
                <a:cs typeface="Times New Roman" panose="02020603050405020304" pitchFamily="18" charset="0"/>
              </a:rPr>
              <a:t> </a:t>
            </a:r>
            <a:r>
              <a:rPr lang="en-US" altLang="vi-VN" sz="3000" dirty="0">
                <a:latin typeface="Times New Roman" panose="02020603050405020304" pitchFamily="18" charset="0"/>
                <a:cs typeface="Times New Roman" panose="02020603050405020304" pitchFamily="18" charset="0"/>
              </a:rPr>
              <a:t>(còn lại): </a:t>
            </a:r>
            <a:r>
              <a:rPr lang="en-US" altLang="vi-VN" sz="3000" b="1" dirty="0">
                <a:latin typeface="Times New Roman" panose="02020603050405020304" pitchFamily="18" charset="0"/>
                <a:cs typeface="Times New Roman" panose="02020603050405020304" pitchFamily="18" charset="0"/>
              </a:rPr>
              <a:t>Cuộc chia tay cảm động.	</a:t>
            </a:r>
            <a:endParaRPr lang="en-US" altLang="vi-VN" sz="30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p:nvPr/>
        </p:nvSpPr>
        <p:spPr>
          <a:xfrm>
            <a:off x="23813" y="19050"/>
            <a:ext cx="5462587" cy="64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600" b="1" dirty="0">
                <a:solidFill>
                  <a:srgbClr val="FF0000"/>
                </a:solidFill>
                <a:latin typeface="Times New Roman" panose="02020603050405020304" pitchFamily="18" charset="0"/>
                <a:cs typeface="Times New Roman" panose="02020603050405020304" pitchFamily="18" charset="0"/>
              </a:rPr>
              <a:t>II. Đọc – hiểu văn bản:</a:t>
            </a:r>
            <a:endParaRPr lang="en-US" altLang="vi-VN" sz="3600" b="1" dirty="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304800" y="609600"/>
            <a:ext cx="7010400" cy="5492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dirty="0">
                <a:solidFill>
                  <a:srgbClr val="00B050"/>
                </a:solidFill>
                <a:latin typeface="Times New Roman" panose="02020603050405020304" pitchFamily="18" charset="0"/>
                <a:cs typeface="Times New Roman" panose="02020603050405020304" pitchFamily="18" charset="0"/>
              </a:rPr>
              <a:t>1. Tình huống truyện:</a:t>
            </a:r>
            <a:endParaRPr lang="en-US" altLang="vi-VN" sz="3000" b="1" dirty="0">
              <a:solidFill>
                <a:srgbClr val="00B050"/>
              </a:solidFill>
              <a:latin typeface="Times New Roman" panose="02020603050405020304" pitchFamily="18" charset="0"/>
              <a:ea typeface="Times New Roman" panose="02020603050405020304" pitchFamily="18" charset="0"/>
            </a:endParaRPr>
          </a:p>
        </p:txBody>
      </p:sp>
      <p:sp>
        <p:nvSpPr>
          <p:cNvPr id="2" name="Rectangle 1"/>
          <p:cNvSpPr/>
          <p:nvPr/>
        </p:nvSpPr>
        <p:spPr>
          <a:xfrm>
            <a:off x="122238" y="1295400"/>
            <a:ext cx="8875712" cy="14636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2800" dirty="0">
                <a:latin typeface="Times New Roman" panose="02020603050405020304" pitchFamily="18" charset="0"/>
                <a:cs typeface="Times New Roman" panose="02020603050405020304" pitchFamily="18" charset="0"/>
              </a:rPr>
              <a:t>   </a:t>
            </a:r>
            <a:r>
              <a:rPr lang="en-US" altLang="vi-VN" sz="3000" b="1" dirty="0">
                <a:latin typeface="Times New Roman" panose="02020603050405020304" pitchFamily="18" charset="0"/>
                <a:cs typeface="Times New Roman" panose="02020603050405020304" pitchFamily="18" charset="0"/>
              </a:rPr>
              <a:t>Cuộc gặp gỡ tình cờ </a:t>
            </a:r>
            <a:r>
              <a:rPr lang="en-US" altLang="vi-VN" sz="3000" dirty="0">
                <a:latin typeface="Times New Roman" panose="02020603050405020304" pitchFamily="18" charset="0"/>
                <a:cs typeface="Times New Roman" panose="02020603050405020304" pitchFamily="18" charset="0"/>
              </a:rPr>
              <a:t>của mấy người khách trên chuyến xe lên Sa Pa với anh thanh niên l</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m công tác khí tượng trên đỉnh Yên Sơn trong 30 phút.</a:t>
            </a:r>
            <a:endParaRPr lang="en-US" altLang="vi-VN" sz="3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p:nvPr/>
        </p:nvSpPr>
        <p:spPr>
          <a:xfrm>
            <a:off x="23813" y="19050"/>
            <a:ext cx="5386387" cy="64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600" b="1" dirty="0">
                <a:solidFill>
                  <a:srgbClr val="FF0000"/>
                </a:solidFill>
                <a:latin typeface="Times New Roman" panose="02020603050405020304" pitchFamily="18" charset="0"/>
                <a:cs typeface="Times New Roman" panose="02020603050405020304" pitchFamily="18" charset="0"/>
              </a:rPr>
              <a:t>II. Đọc – hiểu văn bản:</a:t>
            </a:r>
            <a:endParaRPr lang="en-US" altLang="vi-VN" sz="3600" b="1" dirty="0">
              <a:solidFill>
                <a:srgbClr val="FF0000"/>
              </a:solidFill>
              <a:latin typeface="Times New Roman" panose="02020603050405020304" pitchFamily="18" charset="0"/>
              <a:ea typeface="Times New Roman" panose="02020603050405020304" pitchFamily="18" charset="0"/>
            </a:endParaRPr>
          </a:p>
        </p:txBody>
      </p:sp>
      <p:sp>
        <p:nvSpPr>
          <p:cNvPr id="46083" name="Rectangle 4"/>
          <p:cNvSpPr/>
          <p:nvPr/>
        </p:nvSpPr>
        <p:spPr>
          <a:xfrm>
            <a:off x="304800" y="685800"/>
            <a:ext cx="70104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dirty="0">
                <a:solidFill>
                  <a:srgbClr val="00B050"/>
                </a:solidFill>
                <a:latin typeface="Times New Roman" panose="02020603050405020304" pitchFamily="18" charset="0"/>
                <a:cs typeface="Times New Roman" panose="02020603050405020304" pitchFamily="18" charset="0"/>
              </a:rPr>
              <a:t>1. Tình huống truyện:</a:t>
            </a:r>
            <a:endParaRPr lang="en-US" altLang="vi-VN" sz="3000" b="1" dirty="0">
              <a:solidFill>
                <a:srgbClr val="00B050"/>
              </a:solidFill>
              <a:latin typeface="Times New Roman" panose="02020603050405020304" pitchFamily="18" charset="0"/>
              <a:ea typeface="Times New Roman" panose="02020603050405020304" pitchFamily="18" charset="0"/>
            </a:endParaRPr>
          </a:p>
        </p:txBody>
      </p:sp>
      <p:sp>
        <p:nvSpPr>
          <p:cNvPr id="46084" name="Rectangle 1"/>
          <p:cNvSpPr/>
          <p:nvPr/>
        </p:nvSpPr>
        <p:spPr>
          <a:xfrm>
            <a:off x="122238" y="1371600"/>
            <a:ext cx="8875712" cy="1477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2800" dirty="0">
                <a:latin typeface="Times New Roman" panose="02020603050405020304" pitchFamily="18" charset="0"/>
                <a:cs typeface="Times New Roman" panose="02020603050405020304" pitchFamily="18" charset="0"/>
              </a:rPr>
              <a:t>   </a:t>
            </a:r>
            <a:r>
              <a:rPr lang="en-US" altLang="vi-VN" sz="3000" b="1" dirty="0">
                <a:latin typeface="Times New Roman" panose="02020603050405020304" pitchFamily="18" charset="0"/>
                <a:cs typeface="Times New Roman" panose="02020603050405020304" pitchFamily="18" charset="0"/>
              </a:rPr>
              <a:t>Cuộc gặp gỡ tình cờ </a:t>
            </a:r>
            <a:r>
              <a:rPr lang="en-US" altLang="vi-VN" sz="3000" dirty="0">
                <a:latin typeface="Times New Roman" panose="02020603050405020304" pitchFamily="18" charset="0"/>
                <a:cs typeface="Times New Roman" panose="02020603050405020304" pitchFamily="18" charset="0"/>
              </a:rPr>
              <a:t>của mấy người khách trên chuyến xe lên Sa Pa với anh thanh niên l</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m công tác khí tượng trên đỉnh Yên Sơn.</a:t>
            </a:r>
            <a:endParaRPr lang="en-US" altLang="vi-VN" sz="3000" dirty="0">
              <a:latin typeface="Times New Roman" panose="02020603050405020304" pitchFamily="18" charset="0"/>
              <a:ea typeface="Times New Roman" panose="02020603050405020304" pitchFamily="18" charset="0"/>
            </a:endParaRPr>
          </a:p>
        </p:txBody>
      </p:sp>
      <p:sp>
        <p:nvSpPr>
          <p:cNvPr id="8" name="Rectangle 7"/>
          <p:cNvSpPr/>
          <p:nvPr/>
        </p:nvSpPr>
        <p:spPr>
          <a:xfrm>
            <a:off x="46038" y="2971800"/>
            <a:ext cx="8875712" cy="1477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2800" dirty="0">
                <a:latin typeface="Times New Roman" panose="02020603050405020304" pitchFamily="18" charset="0"/>
                <a:cs typeface="Times New Roman" panose="02020603050405020304" pitchFamily="18" charset="0"/>
              </a:rPr>
              <a:t>   </a:t>
            </a: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 Tình huống truyện </a:t>
            </a:r>
            <a:r>
              <a:rPr lang="en-US" altLang="vi-VN" sz="3000" b="1" u="sng" dirty="0">
                <a:latin typeface="Times New Roman" panose="02020603050405020304" pitchFamily="18" charset="0"/>
                <a:cs typeface="Times New Roman" panose="02020603050405020304" pitchFamily="18" charset="0"/>
                <a:sym typeface="Wingdings" panose="05000000000000000000" pitchFamily="2" charset="2"/>
              </a:rPr>
              <a:t>đơn giản</a:t>
            </a: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 nhưng tạo điều kiện cho </a:t>
            </a:r>
            <a:r>
              <a:rPr lang="en-US" altLang="vi-VN" sz="3000" b="1" u="sng" dirty="0">
                <a:latin typeface="Times New Roman" panose="02020603050405020304" pitchFamily="18" charset="0"/>
                <a:cs typeface="Times New Roman" panose="02020603050405020304" pitchFamily="18" charset="0"/>
                <a:sym typeface="Wingdings" panose="05000000000000000000" pitchFamily="2" charset="2"/>
              </a:rPr>
              <a:t>nhân vật chính xuất hiện tự nhiên v</a:t>
            </a:r>
            <a:r>
              <a:rPr lang="en-US" altLang="vi-VN" sz="3000" b="1" u="sng" dirty="0">
                <a:latin typeface="Times New Roman" panose="02020603050405020304" pitchFamily="18" charset="0"/>
                <a:ea typeface="Times New Roman" panose="02020603050405020304" pitchFamily="18" charset="0"/>
                <a:sym typeface="Wingdings" panose="05000000000000000000" pitchFamily="2" charset="2"/>
              </a:rPr>
              <a:t>à</a:t>
            </a:r>
            <a:r>
              <a:rPr lang="en-US" altLang="vi-VN" sz="3000" b="1" u="sng" dirty="0">
                <a:latin typeface="Times New Roman" panose="02020603050405020304" pitchFamily="18" charset="0"/>
                <a:cs typeface="Times New Roman" panose="02020603050405020304" pitchFamily="18" charset="0"/>
                <a:sym typeface="Wingdings" panose="05000000000000000000" pitchFamily="2" charset="2"/>
              </a:rPr>
              <a:t> thể hiện</a:t>
            </a: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 qua cái nhìn v</a:t>
            </a:r>
            <a:r>
              <a:rPr lang="en-US" altLang="vi-VN" sz="3000" b="1" dirty="0">
                <a:latin typeface="Times New Roman" panose="02020603050405020304" pitchFamily="18" charset="0"/>
                <a:ea typeface="Times New Roman" panose="02020603050405020304" pitchFamily="18" charset="0"/>
                <a:sym typeface="Wingdings" panose="05000000000000000000" pitchFamily="2" charset="2"/>
              </a:rPr>
              <a:t>à</a:t>
            </a: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 cảm xúc của các nhân vật khác.</a:t>
            </a:r>
            <a:endParaRPr lang="en-US" altLang="vi-VN" sz="3000" b="1" dirty="0">
              <a:latin typeface="Times New Roman" panose="02020603050405020304" pitchFamily="18" charset="0"/>
              <a:ea typeface="Times New Roman" panose="02020603050405020304" pitchFamily="18" charset="0"/>
            </a:endParaRPr>
          </a:p>
        </p:txBody>
      </p:sp>
      <p:sp>
        <p:nvSpPr>
          <p:cNvPr id="9" name="Rectangle 8"/>
          <p:cNvSpPr/>
          <p:nvPr/>
        </p:nvSpPr>
        <p:spPr>
          <a:xfrm>
            <a:off x="328613" y="4611688"/>
            <a:ext cx="4608512"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2800" b="1" dirty="0">
                <a:solidFill>
                  <a:srgbClr val="FF33CC"/>
                </a:solidFill>
                <a:latin typeface="Times New Roman" panose="02020603050405020304" pitchFamily="18" charset="0"/>
                <a:cs typeface="Times New Roman" panose="02020603050405020304" pitchFamily="18" charset="0"/>
                <a:sym typeface="Wingdings" panose="05000000000000000000" pitchFamily="2" charset="2"/>
              </a:rPr>
              <a:t>=&gt; Nổi bật chủ đề tác phẩm: </a:t>
            </a:r>
            <a:endParaRPr lang="en-US" altLang="vi-VN" sz="2800" b="1" dirty="0">
              <a:solidFill>
                <a:srgbClr val="FF33CC"/>
              </a:solidFill>
              <a:latin typeface="Times New Roman" panose="02020603050405020304" pitchFamily="18" charset="0"/>
              <a:ea typeface="Times New Roman" panose="02020603050405020304" pitchFamily="18" charset="0"/>
            </a:endParaRPr>
          </a:p>
        </p:txBody>
      </p:sp>
      <p:sp>
        <p:nvSpPr>
          <p:cNvPr id="3" name="Rectangle 2"/>
          <p:cNvSpPr/>
          <p:nvPr/>
        </p:nvSpPr>
        <p:spPr>
          <a:xfrm>
            <a:off x="41275" y="4562475"/>
            <a:ext cx="8842375" cy="19399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 </a:t>
            </a:r>
            <a:r>
              <a:rPr lang="en-US" altLang="vi-VN" sz="3000" b="1" dirty="0">
                <a:latin typeface="Times New Roman" panose="02020603050405020304" pitchFamily="18" charset="0"/>
                <a:cs typeface="Times New Roman" panose="02020603050405020304" pitchFamily="18" charset="0"/>
              </a:rPr>
              <a:t>                                                </a:t>
            </a:r>
            <a:r>
              <a:rPr lang="en-US" altLang="vi-VN" sz="2800" b="1" dirty="0">
                <a:latin typeface="Times New Roman" panose="02020603050405020304" pitchFamily="18" charset="0"/>
                <a:cs typeface="Times New Roman" panose="02020603050405020304" pitchFamily="18" charset="0"/>
              </a:rPr>
              <a:t> </a:t>
            </a:r>
            <a:r>
              <a:rPr lang="en-US" altLang="vi-VN" sz="3000" b="1" dirty="0">
                <a:latin typeface="Times New Roman" panose="02020603050405020304" pitchFamily="18" charset="0"/>
                <a:cs typeface="Times New Roman" panose="02020603050405020304" pitchFamily="18" charset="0"/>
              </a:rPr>
              <a:t>Trong cái lặng lẽ, vắng vẻ trên núi cao Sa Pa, nơi m</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 nghe tên người ta chỉ nghĩ đến sự nghỉ ngơi, vẫn có bao nhiêu người đang ng</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y đêm l</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m việc miệt m</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i, say mê cho đất nước.</a:t>
            </a:r>
            <a:endParaRPr lang="en-US" altLang="vi-VN" sz="30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p:nvPr/>
        </p:nvSpPr>
        <p:spPr>
          <a:xfrm>
            <a:off x="33338" y="17463"/>
            <a:ext cx="7010400"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dirty="0">
                <a:solidFill>
                  <a:srgbClr val="00B050"/>
                </a:solidFill>
                <a:latin typeface="Times New Roman" panose="02020603050405020304" pitchFamily="18" charset="0"/>
                <a:cs typeface="Times New Roman" panose="02020603050405020304" pitchFamily="18" charset="0"/>
              </a:rPr>
              <a:t>2. Bức tranh nên thơ về cảnh đẹp Sa Pa:</a:t>
            </a:r>
            <a:endParaRPr lang="en-US" altLang="vi-VN" sz="3000" b="1" dirty="0">
              <a:solidFill>
                <a:srgbClr val="00B050"/>
              </a:solidFill>
              <a:latin typeface="Times New Roman" panose="02020603050405020304" pitchFamily="18" charset="0"/>
              <a:ea typeface="Times New Roman" panose="02020603050405020304" pitchFamily="18" charset="0"/>
            </a:endParaRPr>
          </a:p>
        </p:txBody>
      </p:sp>
      <p:sp>
        <p:nvSpPr>
          <p:cNvPr id="58371" name="Rectangle 7"/>
          <p:cNvSpPr/>
          <p:nvPr/>
        </p:nvSpPr>
        <p:spPr>
          <a:xfrm>
            <a:off x="79375" y="509588"/>
            <a:ext cx="6848475"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i="1" dirty="0">
                <a:latin typeface="Times New Roman" panose="02020603050405020304" pitchFamily="18" charset="0"/>
                <a:cs typeface="Times New Roman" panose="02020603050405020304" pitchFamily="18" charset="0"/>
              </a:rPr>
              <a:t>- Sa Pa bắt đầu với những rặng đ</a:t>
            </a:r>
            <a:r>
              <a:rPr lang="en-US" altLang="vi-VN" sz="3000" i="1" dirty="0">
                <a:latin typeface="Times New Roman" panose="02020603050405020304" pitchFamily="18" charset="0"/>
                <a:ea typeface="Times New Roman" panose="02020603050405020304" pitchFamily="18" charset="0"/>
              </a:rPr>
              <a:t>à</a:t>
            </a:r>
            <a:r>
              <a:rPr lang="en-US" altLang="vi-VN" sz="3000" i="1" dirty="0">
                <a:latin typeface="Times New Roman" panose="02020603050405020304" pitchFamily="18" charset="0"/>
                <a:cs typeface="Times New Roman" panose="02020603050405020304" pitchFamily="18" charset="0"/>
              </a:rPr>
              <a:t>o.	</a:t>
            </a:r>
            <a:endParaRPr lang="en-US" altLang="vi-VN" sz="3000" i="1" dirty="0">
              <a:latin typeface="Times New Roman" panose="02020603050405020304" pitchFamily="18" charset="0"/>
              <a:ea typeface="Times New Roman" panose="02020603050405020304" pitchFamily="18" charset="0"/>
            </a:endParaRPr>
          </a:p>
        </p:txBody>
      </p:sp>
      <p:sp>
        <p:nvSpPr>
          <p:cNvPr id="58372" name="Rectangle 9"/>
          <p:cNvSpPr/>
          <p:nvPr/>
        </p:nvSpPr>
        <p:spPr>
          <a:xfrm>
            <a:off x="96838" y="1030288"/>
            <a:ext cx="6850062"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i="1" dirty="0">
                <a:latin typeface="Times New Roman" panose="02020603050405020304" pitchFamily="18" charset="0"/>
                <a:cs typeface="Times New Roman" panose="02020603050405020304" pitchFamily="18" charset="0"/>
              </a:rPr>
              <a:t>- những đ</a:t>
            </a:r>
            <a:r>
              <a:rPr lang="en-US" altLang="vi-VN" sz="3000" i="1" dirty="0">
                <a:latin typeface="Times New Roman" panose="02020603050405020304" pitchFamily="18" charset="0"/>
                <a:ea typeface="Times New Roman" panose="02020603050405020304" pitchFamily="18" charset="0"/>
              </a:rPr>
              <a:t>à</a:t>
            </a:r>
            <a:r>
              <a:rPr lang="en-US" altLang="vi-VN" sz="3000" i="1" dirty="0">
                <a:latin typeface="Times New Roman" panose="02020603050405020304" pitchFamily="18" charset="0"/>
                <a:cs typeface="Times New Roman" panose="02020603050405020304" pitchFamily="18" charset="0"/>
              </a:rPr>
              <a:t>n bò lang cổ </a:t>
            </a:r>
            <a:r>
              <a:rPr lang="en-US" altLang="vi-VN" sz="3000" i="1" dirty="0">
                <a:latin typeface="Times New Roman" panose="02020603050405020304" pitchFamily="18" charset="0"/>
                <a:ea typeface="Times New Roman" panose="02020603050405020304" pitchFamily="18" charset="0"/>
              </a:rPr>
              <a:t>…</a:t>
            </a:r>
            <a:r>
              <a:rPr lang="en-US" altLang="vi-VN" sz="3000" dirty="0">
                <a:latin typeface="Times New Roman" panose="02020603050405020304" pitchFamily="18" charset="0"/>
                <a:cs typeface="Times New Roman" panose="02020603050405020304" pitchFamily="18" charset="0"/>
              </a:rPr>
              <a:t>	</a:t>
            </a:r>
            <a:endParaRPr lang="en-US" altLang="vi-VN" sz="3000" dirty="0">
              <a:latin typeface="Times New Roman" panose="02020603050405020304" pitchFamily="18" charset="0"/>
              <a:ea typeface="Times New Roman" panose="02020603050405020304" pitchFamily="18" charset="0"/>
            </a:endParaRPr>
          </a:p>
        </p:txBody>
      </p:sp>
      <p:sp>
        <p:nvSpPr>
          <p:cNvPr id="58373" name="Rectangle 10"/>
          <p:cNvSpPr/>
          <p:nvPr/>
        </p:nvSpPr>
        <p:spPr>
          <a:xfrm>
            <a:off x="95250" y="1579563"/>
            <a:ext cx="8658225" cy="5222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2800" i="1" dirty="0">
                <a:latin typeface="Times New Roman" panose="02020603050405020304" pitchFamily="18" charset="0"/>
                <a:cs typeface="Times New Roman" panose="02020603050405020304" pitchFamily="18" charset="0"/>
              </a:rPr>
              <a:t>- Nắng ... len tới, đốt cháy rừng cây</a:t>
            </a:r>
            <a:endParaRPr lang="en-US" altLang="vi-VN" sz="2800" i="1" dirty="0">
              <a:latin typeface="Times New Roman" panose="02020603050405020304" pitchFamily="18" charset="0"/>
              <a:ea typeface="Times New Roman" panose="02020603050405020304" pitchFamily="18" charset="0"/>
            </a:endParaRPr>
          </a:p>
        </p:txBody>
      </p:sp>
      <p:sp>
        <p:nvSpPr>
          <p:cNvPr id="58374" name="Rectangle 8"/>
          <p:cNvSpPr/>
          <p:nvPr/>
        </p:nvSpPr>
        <p:spPr>
          <a:xfrm>
            <a:off x="128588" y="2101850"/>
            <a:ext cx="63627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2800" i="1" dirty="0">
                <a:latin typeface="Times New Roman" panose="02020603050405020304" pitchFamily="18" charset="0"/>
                <a:cs typeface="Times New Roman" panose="02020603050405020304" pitchFamily="18" charset="0"/>
              </a:rPr>
              <a:t>- Những cây thông </a:t>
            </a:r>
            <a:r>
              <a:rPr lang="fr-FR" altLang="vi-VN" sz="2800" i="1" dirty="0">
                <a:latin typeface="Times New Roman" panose="02020603050405020304" pitchFamily="18" charset="0"/>
                <a:ea typeface="Times New Roman" panose="02020603050405020304" pitchFamily="18" charset="0"/>
              </a:rPr>
              <a:t>…</a:t>
            </a:r>
            <a:r>
              <a:rPr lang="fr-FR" altLang="vi-VN" sz="2800" i="1" dirty="0">
                <a:latin typeface="Times New Roman" panose="02020603050405020304" pitchFamily="18" charset="0"/>
                <a:cs typeface="Times New Roman" panose="02020603050405020304" pitchFamily="18" charset="0"/>
              </a:rPr>
              <a:t>m</a:t>
            </a:r>
            <a:r>
              <a:rPr lang="fr-FR" altLang="vi-VN" sz="2800" i="1" dirty="0">
                <a:latin typeface="Times New Roman" panose="02020603050405020304" pitchFamily="18" charset="0"/>
                <a:ea typeface="Times New Roman" panose="02020603050405020304" pitchFamily="18" charset="0"/>
              </a:rPr>
              <a:t>à</a:t>
            </a:r>
            <a:r>
              <a:rPr lang="fr-FR" altLang="vi-VN" sz="2800" i="1" dirty="0">
                <a:latin typeface="Times New Roman" panose="02020603050405020304" pitchFamily="18" charset="0"/>
                <a:cs typeface="Times New Roman" panose="02020603050405020304" pitchFamily="18" charset="0"/>
              </a:rPr>
              <a:t>u xanh của rừng.</a:t>
            </a:r>
            <a:endParaRPr lang="en-US" altLang="vi-VN" sz="2800" i="1" dirty="0">
              <a:latin typeface="Times New Roman" panose="02020603050405020304" pitchFamily="18" charset="0"/>
              <a:ea typeface="Times New Roman" panose="02020603050405020304" pitchFamily="18" charset="0"/>
            </a:endParaRPr>
          </a:p>
        </p:txBody>
      </p:sp>
      <p:sp>
        <p:nvSpPr>
          <p:cNvPr id="58375" name="Rectangle 1"/>
          <p:cNvSpPr/>
          <p:nvPr/>
        </p:nvSpPr>
        <p:spPr>
          <a:xfrm>
            <a:off x="128588" y="2625725"/>
            <a:ext cx="8675687"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2800" i="1" dirty="0">
                <a:latin typeface="Times New Roman" panose="02020603050405020304" pitchFamily="18" charset="0"/>
                <a:cs typeface="Times New Roman" panose="02020603050405020304" pitchFamily="18" charset="0"/>
              </a:rPr>
              <a:t>- Mây bị nắng xua, cuộn tròn </a:t>
            </a:r>
            <a:r>
              <a:rPr lang="fr-FR" altLang="vi-VN" sz="2800" i="1" dirty="0">
                <a:latin typeface="Times New Roman" panose="02020603050405020304" pitchFamily="18" charset="0"/>
                <a:ea typeface="Times New Roman" panose="02020603050405020304" pitchFamily="18" charset="0"/>
              </a:rPr>
              <a:t>…</a:t>
            </a:r>
            <a:r>
              <a:rPr lang="fr-FR" altLang="vi-VN" sz="2800" i="1" dirty="0">
                <a:latin typeface="Times New Roman" panose="02020603050405020304" pitchFamily="18" charset="0"/>
                <a:cs typeface="Times New Roman" panose="02020603050405020304" pitchFamily="18" charset="0"/>
              </a:rPr>
              <a:t> lăn ... luồn cả v</a:t>
            </a:r>
            <a:r>
              <a:rPr lang="fr-FR" altLang="vi-VN" sz="2800" i="1" dirty="0">
                <a:latin typeface="Times New Roman" panose="02020603050405020304" pitchFamily="18" charset="0"/>
                <a:ea typeface="Times New Roman" panose="02020603050405020304" pitchFamily="18" charset="0"/>
              </a:rPr>
              <a:t>à</a:t>
            </a:r>
            <a:r>
              <a:rPr lang="fr-FR" altLang="vi-VN" sz="2800" i="1" dirty="0">
                <a:latin typeface="Times New Roman" panose="02020603050405020304" pitchFamily="18" charset="0"/>
                <a:cs typeface="Times New Roman" panose="02020603050405020304" pitchFamily="18" charset="0"/>
              </a:rPr>
              <a:t>o gầm xe.</a:t>
            </a:r>
            <a:endParaRPr lang="en-US" altLang="vi-VN" sz="2800" i="1" dirty="0">
              <a:latin typeface="Times New Roman" panose="02020603050405020304" pitchFamily="18" charset="0"/>
              <a:ea typeface="Times New Roman" panose="02020603050405020304" pitchFamily="18" charset="0"/>
            </a:endParaRPr>
          </a:p>
        </p:txBody>
      </p:sp>
      <p:sp>
        <p:nvSpPr>
          <p:cNvPr id="12" name="Text Box 5"/>
          <p:cNvSpPr txBox="1"/>
          <p:nvPr/>
        </p:nvSpPr>
        <p:spPr>
          <a:xfrm>
            <a:off x="168275" y="3206750"/>
            <a:ext cx="8672513"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pt-BR" altLang="vi-VN" sz="2800" i="1" dirty="0">
                <a:latin typeface="Times New Roman" panose="02020603050405020304" pitchFamily="18" charset="0"/>
                <a:cs typeface="Times New Roman" panose="02020603050405020304" pitchFamily="18" charset="0"/>
              </a:rPr>
              <a:t>- ... nắng đã mạ bạc cả con đèo, ... như một bó đuốc lớn.</a:t>
            </a:r>
            <a:endParaRPr lang="en-US" altLang="vi-VN" sz="2800" i="1" dirty="0">
              <a:latin typeface="Times New Roman" panose="02020603050405020304" pitchFamily="18" charset="0"/>
              <a:ea typeface="Times New Roman" panose="02020603050405020304" pitchFamily="18" charset="0"/>
            </a:endParaRPr>
          </a:p>
        </p:txBody>
      </p:sp>
      <p:sp>
        <p:nvSpPr>
          <p:cNvPr id="54281" name="Rectangle 2"/>
          <p:cNvSpPr/>
          <p:nvPr/>
        </p:nvSpPr>
        <p:spPr>
          <a:xfrm>
            <a:off x="33338" y="3738563"/>
            <a:ext cx="8977312" cy="9540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2800" b="1" dirty="0">
                <a:latin typeface="Times New Roman" panose="02020603050405020304" pitchFamily="18" charset="0"/>
                <a:cs typeface="Times New Roman" panose="02020603050405020304" pitchFamily="18" charset="0"/>
                <a:sym typeface="Wingdings" panose="05000000000000000000" pitchFamily="2" charset="2"/>
              </a:rPr>
              <a:t> </a:t>
            </a:r>
            <a:r>
              <a:rPr lang="fr-FR" altLang="vi-VN" sz="2800" b="1" dirty="0">
                <a:latin typeface="Times New Roman" panose="02020603050405020304" pitchFamily="18" charset="0"/>
                <a:cs typeface="Times New Roman" panose="02020603050405020304" pitchFamily="18" charset="0"/>
              </a:rPr>
              <a:t>V</a:t>
            </a:r>
            <a:r>
              <a:rPr lang="fr-FR" altLang="vi-VN" sz="2800" b="1" dirty="0">
                <a:latin typeface="Times New Roman" panose="02020603050405020304" pitchFamily="18" charset="0"/>
                <a:ea typeface="Times New Roman" panose="02020603050405020304" pitchFamily="18" charset="0"/>
              </a:rPr>
              <a:t>à</a:t>
            </a:r>
            <a:r>
              <a:rPr lang="fr-FR" altLang="vi-VN" sz="2800" b="1" dirty="0">
                <a:latin typeface="Times New Roman" panose="02020603050405020304" pitchFamily="18" charset="0"/>
                <a:cs typeface="Times New Roman" panose="02020603050405020304" pitchFamily="18" charset="0"/>
              </a:rPr>
              <a:t>i nét </a:t>
            </a:r>
            <a:r>
              <a:rPr lang="fr-FR" altLang="vi-VN" sz="2800" b="1" u="sng" dirty="0">
                <a:latin typeface="Times New Roman" panose="02020603050405020304" pitchFamily="18" charset="0"/>
                <a:cs typeface="Times New Roman" panose="02020603050405020304" pitchFamily="18" charset="0"/>
              </a:rPr>
              <a:t>chấm phá</a:t>
            </a:r>
            <a:r>
              <a:rPr lang="fr-FR" altLang="vi-VN" sz="2800" b="1" dirty="0">
                <a:latin typeface="Times New Roman" panose="02020603050405020304" pitchFamily="18" charset="0"/>
                <a:cs typeface="Times New Roman" panose="02020603050405020304" pitchFamily="18" charset="0"/>
              </a:rPr>
              <a:t>, nghệ thuật </a:t>
            </a:r>
            <a:r>
              <a:rPr lang="fr-FR" altLang="vi-VN" sz="2800" b="1" u="sng" dirty="0">
                <a:latin typeface="Times New Roman" panose="02020603050405020304" pitchFamily="18" charset="0"/>
                <a:cs typeface="Times New Roman" panose="02020603050405020304" pitchFamily="18" charset="0"/>
              </a:rPr>
              <a:t>nhân hóa</a:t>
            </a:r>
            <a:r>
              <a:rPr lang="fr-FR" altLang="vi-VN" sz="2800" b="1" dirty="0">
                <a:latin typeface="Times New Roman" panose="02020603050405020304" pitchFamily="18" charset="0"/>
                <a:cs typeface="Times New Roman" panose="02020603050405020304" pitchFamily="18" charset="0"/>
              </a:rPr>
              <a:t>, </a:t>
            </a:r>
            <a:r>
              <a:rPr lang="fr-FR" altLang="vi-VN" sz="2800" b="1" u="sng" dirty="0">
                <a:latin typeface="Times New Roman" panose="02020603050405020304" pitchFamily="18" charset="0"/>
                <a:cs typeface="Times New Roman" panose="02020603050405020304" pitchFamily="18" charset="0"/>
              </a:rPr>
              <a:t>so sánh</a:t>
            </a:r>
            <a:r>
              <a:rPr lang="fr-FR" altLang="vi-VN" sz="2800" b="1" dirty="0">
                <a:latin typeface="Times New Roman" panose="02020603050405020304" pitchFamily="18" charset="0"/>
                <a:cs typeface="Times New Roman" panose="02020603050405020304" pitchFamily="18" charset="0"/>
              </a:rPr>
              <a:t>, </a:t>
            </a:r>
            <a:r>
              <a:rPr lang="fr-FR" altLang="vi-VN" sz="2800" b="1" u="sng" dirty="0">
                <a:latin typeface="Times New Roman" panose="02020603050405020304" pitchFamily="18" charset="0"/>
                <a:cs typeface="Times New Roman" panose="02020603050405020304" pitchFamily="18" charset="0"/>
              </a:rPr>
              <a:t>ngôn ngữ đặc sắc.</a:t>
            </a:r>
            <a:endParaRPr lang="en-US" altLang="vi-VN" sz="2800" b="1" dirty="0">
              <a:latin typeface="VNI-Times" pitchFamily="2" charset="0"/>
              <a:ea typeface="Arial" panose="020B0604020202020204" pitchFamily="34" charset="0"/>
            </a:endParaRPr>
          </a:p>
        </p:txBody>
      </p:sp>
      <p:sp>
        <p:nvSpPr>
          <p:cNvPr id="54282" name="Rectangle 6"/>
          <p:cNvSpPr/>
          <p:nvPr/>
        </p:nvSpPr>
        <p:spPr>
          <a:xfrm>
            <a:off x="25400" y="4800600"/>
            <a:ext cx="8845550"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2800" b="1" dirty="0">
                <a:solidFill>
                  <a:srgbClr val="CC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vi-VN" sz="2800" b="1" dirty="0">
                <a:solidFill>
                  <a:srgbClr val="CC0000"/>
                </a:solidFill>
                <a:latin typeface="Times New Roman" panose="02020603050405020304" pitchFamily="18" charset="0"/>
                <a:cs typeface="Times New Roman" panose="02020603050405020304" pitchFamily="18" charset="0"/>
              </a:rPr>
              <a:t> Vẻ đẹp thiên nhiên Sa Pa độc đáo, tươi sáng, thơ mộng, đầy sức sống. </a:t>
            </a:r>
            <a:endParaRPr lang="en-US" altLang="vi-VN" sz="2800" b="1" dirty="0">
              <a:solidFill>
                <a:srgbClr val="CC0000"/>
              </a:solidFill>
              <a:latin typeface="VNI-Times" pitchFamily="2" charset="0"/>
              <a:ea typeface="Arial" panose="020B0604020202020204" pitchFamily="34" charset="0"/>
            </a:endParaRPr>
          </a:p>
        </p:txBody>
      </p:sp>
      <p:sp>
        <p:nvSpPr>
          <p:cNvPr id="54283" name="Rectangle 13"/>
          <p:cNvSpPr/>
          <p:nvPr/>
        </p:nvSpPr>
        <p:spPr>
          <a:xfrm>
            <a:off x="69850" y="5943600"/>
            <a:ext cx="9034463"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2800" b="1" dirty="0">
                <a:solidFill>
                  <a:srgbClr val="FF33CC"/>
                </a:solidFill>
                <a:latin typeface="Times New Roman" panose="02020603050405020304" pitchFamily="18" charset="0"/>
                <a:cs typeface="Times New Roman" panose="02020603050405020304" pitchFamily="18" charset="0"/>
              </a:rPr>
              <a:t>=&gt; Tình yêu thiên nhiên của tác giả.</a:t>
            </a:r>
            <a:endParaRPr lang="en-US" altLang="vi-VN" sz="2800" b="1" dirty="0">
              <a:solidFill>
                <a:srgbClr val="FF33CC"/>
              </a:solidFill>
              <a:latin typeface="VNI-Times" pitchFamily="2"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4281"/>
                                        </p:tgtEl>
                                        <p:attrNameLst>
                                          <p:attrName>style.visibility</p:attrName>
                                        </p:attrNameLst>
                                      </p:cBhvr>
                                      <p:to>
                                        <p:strVal val="visible"/>
                                      </p:to>
                                    </p:set>
                                    <p:anim calcmode="lin" valueType="num">
                                      <p:cBhvr>
                                        <p:cTn id="12" dur="500" fill="hold"/>
                                        <p:tgtEl>
                                          <p:spTgt spid="54281"/>
                                        </p:tgtEl>
                                        <p:attrNameLst>
                                          <p:attrName>ppt_w</p:attrName>
                                        </p:attrNameLst>
                                      </p:cBhvr>
                                      <p:tavLst>
                                        <p:tav tm="0">
                                          <p:val>
                                            <p:fltVal val="0"/>
                                          </p:val>
                                        </p:tav>
                                        <p:tav tm="100000">
                                          <p:val>
                                            <p:strVal val="#ppt_w"/>
                                          </p:val>
                                        </p:tav>
                                      </p:tavLst>
                                    </p:anim>
                                    <p:anim calcmode="lin" valueType="num">
                                      <p:cBhvr>
                                        <p:cTn id="13" dur="500" fill="hold"/>
                                        <p:tgtEl>
                                          <p:spTgt spid="54281"/>
                                        </p:tgtEl>
                                        <p:attrNameLst>
                                          <p:attrName>ppt_h</p:attrName>
                                        </p:attrNameLst>
                                      </p:cBhvr>
                                      <p:tavLst>
                                        <p:tav tm="0">
                                          <p:val>
                                            <p:fltVal val="0"/>
                                          </p:val>
                                        </p:tav>
                                        <p:tav tm="100000">
                                          <p:val>
                                            <p:strVal val="#ppt_h"/>
                                          </p:val>
                                        </p:tav>
                                      </p:tavLst>
                                    </p:anim>
                                    <p:animEffect transition="in" filter="fade">
                                      <p:cBhvr>
                                        <p:cTn id="14" dur="500"/>
                                        <p:tgtEl>
                                          <p:spTgt spid="5428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4282"/>
                                        </p:tgtEl>
                                        <p:attrNameLst>
                                          <p:attrName>style.visibility</p:attrName>
                                        </p:attrNameLst>
                                      </p:cBhvr>
                                      <p:to>
                                        <p:strVal val="visible"/>
                                      </p:to>
                                    </p:set>
                                    <p:animEffect transition="in" filter="wheel(1)">
                                      <p:cBhvr>
                                        <p:cTn id="19" dur="2000"/>
                                        <p:tgtEl>
                                          <p:spTgt spid="54282"/>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54283"/>
                                        </p:tgtEl>
                                        <p:attrNameLst>
                                          <p:attrName>style.visibility</p:attrName>
                                        </p:attrNameLst>
                                      </p:cBhvr>
                                      <p:to>
                                        <p:strVal val="visible"/>
                                      </p:to>
                                    </p:set>
                                    <p:animEffect transition="in" filter="fade">
                                      <p:cBhvr>
                                        <p:cTn id="24" dur="2000"/>
                                        <p:tgtEl>
                                          <p:spTgt spid="54283"/>
                                        </p:tgtEl>
                                      </p:cBhvr>
                                    </p:animEffect>
                                    <p:anim calcmode="lin" valueType="num">
                                      <p:cBhvr>
                                        <p:cTn id="25" dur="2000" fill="hold"/>
                                        <p:tgtEl>
                                          <p:spTgt spid="54283"/>
                                        </p:tgtEl>
                                        <p:attrNameLst>
                                          <p:attrName>style.rotation</p:attrName>
                                        </p:attrNameLst>
                                      </p:cBhvr>
                                      <p:tavLst>
                                        <p:tav tm="0">
                                          <p:val>
                                            <p:fltVal val="0"/>
                                          </p:val>
                                        </p:tav>
                                        <p:tav tm="100000">
                                          <p:val>
                                            <p:fltVal val="0"/>
                                          </p:val>
                                        </p:tav>
                                      </p:tavLst>
                                    </p:anim>
                                    <p:anim calcmode="lin" valueType="num">
                                      <p:cBhvr>
                                        <p:cTn id="26" dur="2000" fill="hold"/>
                                        <p:tgtEl>
                                          <p:spTgt spid="54283"/>
                                        </p:tgtEl>
                                        <p:attrNameLst>
                                          <p:attrName>ppt_h</p:attrName>
                                        </p:attrNameLst>
                                      </p:cBhvr>
                                      <p:tavLst>
                                        <p:tav tm="0">
                                          <p:val>
                                            <p:fltVal val="0"/>
                                          </p:val>
                                        </p:tav>
                                        <p:tav tm="100000">
                                          <p:val>
                                            <p:strVal val="#ppt_h"/>
                                          </p:val>
                                        </p:tav>
                                      </p:tavLst>
                                    </p:anim>
                                    <p:anim calcmode="lin" valueType="num">
                                      <p:cBhvr>
                                        <p:cTn id="27" dur="2000" fill="hold"/>
                                        <p:tgtEl>
                                          <p:spTgt spid="5428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4281" grpId="0"/>
      <p:bldP spid="54282" grpId="0"/>
      <p:bldP spid="542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p:nvPr/>
        </p:nvSpPr>
        <p:spPr>
          <a:xfrm>
            <a:off x="76200" y="28575"/>
            <a:ext cx="8915400"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solidFill>
                  <a:srgbClr val="00B050"/>
                </a:solidFill>
                <a:latin typeface="Times New Roman" panose="02020603050405020304" pitchFamily="18" charset="0"/>
                <a:cs typeface="Times New Roman" panose="02020603050405020304" pitchFamily="18" charset="0"/>
              </a:rPr>
              <a:t>3. Chân dung người lao động bình thường nhưng phẩm chất rất cao đẹp:</a:t>
            </a:r>
            <a:endParaRPr lang="en-US" altLang="vi-VN" sz="3000" b="1" dirty="0">
              <a:solidFill>
                <a:srgbClr val="00B050"/>
              </a:solidFill>
              <a:latin typeface="Times New Roman" panose="02020603050405020304" pitchFamily="18" charset="0"/>
              <a:ea typeface="Times New Roman" panose="02020603050405020304" pitchFamily="18" charset="0"/>
            </a:endParaRPr>
          </a:p>
        </p:txBody>
      </p:sp>
      <p:sp>
        <p:nvSpPr>
          <p:cNvPr id="5" name="Rectangle 4"/>
          <p:cNvSpPr/>
          <p:nvPr/>
        </p:nvSpPr>
        <p:spPr>
          <a:xfrm>
            <a:off x="228600" y="1114425"/>
            <a:ext cx="49530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dirty="0">
                <a:solidFill>
                  <a:srgbClr val="CC00CC"/>
                </a:solidFill>
                <a:latin typeface="Times New Roman" panose="02020603050405020304" pitchFamily="18" charset="0"/>
                <a:cs typeface="Times New Roman" panose="02020603050405020304" pitchFamily="18" charset="0"/>
              </a:rPr>
              <a:t>a) Nhân vật anh thanh niên:</a:t>
            </a:r>
            <a:endParaRPr lang="en-US" altLang="vi-VN" sz="3000" b="1" dirty="0">
              <a:solidFill>
                <a:srgbClr val="CC00CC"/>
              </a:solidFill>
              <a:latin typeface="Times New Roman" panose="02020603050405020304" pitchFamily="18" charset="0"/>
              <a:ea typeface="Times New Roman" panose="02020603050405020304" pitchFamily="18" charset="0"/>
            </a:endParaRPr>
          </a:p>
        </p:txBody>
      </p:sp>
      <p:sp>
        <p:nvSpPr>
          <p:cNvPr id="55300" name="Rectangle 5"/>
          <p:cNvSpPr/>
          <p:nvPr/>
        </p:nvSpPr>
        <p:spPr>
          <a:xfrm>
            <a:off x="381000" y="1685925"/>
            <a:ext cx="57150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solidFill>
                  <a:srgbClr val="FF9933"/>
                </a:solidFill>
                <a:latin typeface="Times New Roman" panose="02020603050405020304" pitchFamily="18" charset="0"/>
                <a:cs typeface="Times New Roman" panose="02020603050405020304" pitchFamily="18" charset="0"/>
              </a:rPr>
              <a:t>- Ho</a:t>
            </a:r>
            <a:r>
              <a:rPr lang="en-US" altLang="vi-VN" sz="3000" b="1" dirty="0">
                <a:solidFill>
                  <a:srgbClr val="FF9933"/>
                </a:solidFill>
                <a:latin typeface="Times New Roman" panose="02020603050405020304" pitchFamily="18" charset="0"/>
                <a:ea typeface="Times New Roman" panose="02020603050405020304" pitchFamily="18" charset="0"/>
              </a:rPr>
              <a:t>à</a:t>
            </a:r>
            <a:r>
              <a:rPr lang="en-US" altLang="vi-VN" sz="3000" b="1" dirty="0">
                <a:solidFill>
                  <a:srgbClr val="FF9933"/>
                </a:solidFill>
                <a:latin typeface="Times New Roman" panose="02020603050405020304" pitchFamily="18" charset="0"/>
                <a:cs typeface="Times New Roman" panose="02020603050405020304" pitchFamily="18" charset="0"/>
              </a:rPr>
              <a:t>n cảnh sống v</a:t>
            </a:r>
            <a:r>
              <a:rPr lang="en-US" altLang="vi-VN" sz="3000" b="1" dirty="0">
                <a:solidFill>
                  <a:srgbClr val="FF9933"/>
                </a:solidFill>
                <a:latin typeface="Times New Roman" panose="02020603050405020304" pitchFamily="18" charset="0"/>
                <a:ea typeface="Times New Roman" panose="02020603050405020304" pitchFamily="18" charset="0"/>
              </a:rPr>
              <a:t>à</a:t>
            </a:r>
            <a:r>
              <a:rPr lang="en-US" altLang="vi-VN" sz="3000" b="1" dirty="0">
                <a:solidFill>
                  <a:srgbClr val="FF9933"/>
                </a:solidFill>
                <a:latin typeface="Times New Roman" panose="02020603050405020304" pitchFamily="18" charset="0"/>
                <a:cs typeface="Times New Roman" panose="02020603050405020304" pitchFamily="18" charset="0"/>
              </a:rPr>
              <a:t> l</a:t>
            </a:r>
            <a:r>
              <a:rPr lang="en-US" altLang="vi-VN" sz="3000" b="1" dirty="0">
                <a:solidFill>
                  <a:srgbClr val="FF9933"/>
                </a:solidFill>
                <a:latin typeface="Times New Roman" panose="02020603050405020304" pitchFamily="18" charset="0"/>
                <a:ea typeface="Times New Roman" panose="02020603050405020304" pitchFamily="18" charset="0"/>
              </a:rPr>
              <a:t>à</a:t>
            </a:r>
            <a:r>
              <a:rPr lang="en-US" altLang="vi-VN" sz="3000" b="1" dirty="0">
                <a:solidFill>
                  <a:srgbClr val="FF9933"/>
                </a:solidFill>
                <a:latin typeface="Times New Roman" panose="02020603050405020304" pitchFamily="18" charset="0"/>
                <a:cs typeface="Times New Roman" panose="02020603050405020304" pitchFamily="18" charset="0"/>
              </a:rPr>
              <a:t>m việc:</a:t>
            </a:r>
            <a:r>
              <a:rPr lang="en-US" altLang="vi-VN" sz="3000" b="1" i="1" dirty="0">
                <a:latin typeface="Times New Roman" panose="02020603050405020304" pitchFamily="18" charset="0"/>
                <a:cs typeface="Times New Roman" panose="02020603050405020304" pitchFamily="18" charset="0"/>
              </a:rPr>
              <a:t>	</a:t>
            </a:r>
            <a:endParaRPr lang="en-US" altLang="vi-VN" sz="3000" b="1" i="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5300"/>
                                        </p:tgtEl>
                                        <p:attrNameLst>
                                          <p:attrName>style.visibility</p:attrName>
                                        </p:attrNameLst>
                                      </p:cBhvr>
                                      <p:to>
                                        <p:strVal val="visible"/>
                                      </p:to>
                                    </p:set>
                                    <p:anim calcmode="lin" valueType="num">
                                      <p:cBhvr>
                                        <p:cTn id="12" dur="500" fill="hold"/>
                                        <p:tgtEl>
                                          <p:spTgt spid="5530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5300"/>
                                        </p:tgtEl>
                                        <p:attrNameLst>
                                          <p:attrName>ppt_y</p:attrName>
                                        </p:attrNameLst>
                                      </p:cBhvr>
                                      <p:tavLst>
                                        <p:tav tm="0">
                                          <p:val>
                                            <p:strVal val="#ppt_y"/>
                                          </p:val>
                                        </p:tav>
                                        <p:tav tm="100000">
                                          <p:val>
                                            <p:strVal val="#ppt_y"/>
                                          </p:val>
                                        </p:tav>
                                      </p:tavLst>
                                    </p:anim>
                                    <p:anim calcmode="lin" valueType="num">
                                      <p:cBhvr>
                                        <p:cTn id="14" dur="500" fill="hold"/>
                                        <p:tgtEl>
                                          <p:spTgt spid="5530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530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p:nvPr/>
        </p:nvSpPr>
        <p:spPr>
          <a:xfrm>
            <a:off x="9525" y="41275"/>
            <a:ext cx="49530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dirty="0">
                <a:solidFill>
                  <a:srgbClr val="CC00CC"/>
                </a:solidFill>
                <a:latin typeface="Times New Roman" panose="02020603050405020304" pitchFamily="18" charset="0"/>
                <a:cs typeface="Times New Roman" panose="02020603050405020304" pitchFamily="18" charset="0"/>
              </a:rPr>
              <a:t>a) Nhân vật anh thanh niên:</a:t>
            </a:r>
            <a:endParaRPr lang="en-US" altLang="vi-VN" sz="3000" b="1" dirty="0">
              <a:solidFill>
                <a:srgbClr val="CC00CC"/>
              </a:solidFill>
              <a:latin typeface="Times New Roman" panose="02020603050405020304" pitchFamily="18" charset="0"/>
              <a:ea typeface="Times New Roman" panose="02020603050405020304" pitchFamily="18" charset="0"/>
            </a:endParaRPr>
          </a:p>
        </p:txBody>
      </p:sp>
      <p:sp>
        <p:nvSpPr>
          <p:cNvPr id="59395" name="Rectangle 7"/>
          <p:cNvSpPr/>
          <p:nvPr/>
        </p:nvSpPr>
        <p:spPr>
          <a:xfrm>
            <a:off x="152400" y="1417638"/>
            <a:ext cx="7848600"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L</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m khí tượng kiêm vật lí địa cầu.	</a:t>
            </a:r>
            <a:endParaRPr lang="en-US" altLang="vi-VN" sz="3000" dirty="0">
              <a:latin typeface="Times New Roman" panose="02020603050405020304" pitchFamily="18" charset="0"/>
              <a:ea typeface="Times New Roman" panose="02020603050405020304" pitchFamily="18" charset="0"/>
            </a:endParaRPr>
          </a:p>
        </p:txBody>
      </p:sp>
      <p:sp>
        <p:nvSpPr>
          <p:cNvPr id="59396" name="Rectangle 8"/>
          <p:cNvSpPr/>
          <p:nvPr/>
        </p:nvSpPr>
        <p:spPr>
          <a:xfrm>
            <a:off x="115888" y="2133600"/>
            <a:ext cx="8766175"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 Sống một mình trên đỉnh núi, bốn bề chỉ cây cỏ v</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 mây mù lạnh lẽo.</a:t>
            </a:r>
            <a:endParaRPr lang="en-US" altLang="vi-VN" sz="3000" dirty="0">
              <a:latin typeface="Times New Roman" panose="02020603050405020304" pitchFamily="18" charset="0"/>
              <a:ea typeface="Times New Roman" panose="02020603050405020304" pitchFamily="18" charset="0"/>
            </a:endParaRPr>
          </a:p>
        </p:txBody>
      </p:sp>
      <p:sp>
        <p:nvSpPr>
          <p:cNvPr id="62469" name="Rectangle 5"/>
          <p:cNvSpPr/>
          <p:nvPr/>
        </p:nvSpPr>
        <p:spPr>
          <a:xfrm>
            <a:off x="73025" y="587375"/>
            <a:ext cx="57150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solidFill>
                  <a:srgbClr val="FF9933"/>
                </a:solidFill>
                <a:latin typeface="Times New Roman" panose="02020603050405020304" pitchFamily="18" charset="0"/>
                <a:cs typeface="Times New Roman" panose="02020603050405020304" pitchFamily="18" charset="0"/>
              </a:rPr>
              <a:t>- Ho</a:t>
            </a:r>
            <a:r>
              <a:rPr lang="en-US" altLang="vi-VN" sz="3000" b="1" dirty="0">
                <a:solidFill>
                  <a:srgbClr val="FF9933"/>
                </a:solidFill>
                <a:latin typeface="Times New Roman" panose="02020603050405020304" pitchFamily="18" charset="0"/>
                <a:ea typeface="Times New Roman" panose="02020603050405020304" pitchFamily="18" charset="0"/>
              </a:rPr>
              <a:t>à</a:t>
            </a:r>
            <a:r>
              <a:rPr lang="en-US" altLang="vi-VN" sz="3000" b="1" dirty="0">
                <a:solidFill>
                  <a:srgbClr val="FF9933"/>
                </a:solidFill>
                <a:latin typeface="Times New Roman" panose="02020603050405020304" pitchFamily="18" charset="0"/>
                <a:cs typeface="Times New Roman" panose="02020603050405020304" pitchFamily="18" charset="0"/>
              </a:rPr>
              <a:t>n cảnh sống v</a:t>
            </a:r>
            <a:r>
              <a:rPr lang="en-US" altLang="vi-VN" sz="3000" b="1" dirty="0">
                <a:solidFill>
                  <a:srgbClr val="FF9933"/>
                </a:solidFill>
                <a:latin typeface="Times New Roman" panose="02020603050405020304" pitchFamily="18" charset="0"/>
                <a:ea typeface="Times New Roman" panose="02020603050405020304" pitchFamily="18" charset="0"/>
              </a:rPr>
              <a:t>à</a:t>
            </a:r>
            <a:r>
              <a:rPr lang="en-US" altLang="vi-VN" sz="3000" b="1" dirty="0">
                <a:solidFill>
                  <a:srgbClr val="FF9933"/>
                </a:solidFill>
                <a:latin typeface="Times New Roman" panose="02020603050405020304" pitchFamily="18" charset="0"/>
                <a:cs typeface="Times New Roman" panose="02020603050405020304" pitchFamily="18" charset="0"/>
              </a:rPr>
              <a:t> l</a:t>
            </a:r>
            <a:r>
              <a:rPr lang="en-US" altLang="vi-VN" sz="3000" b="1" dirty="0">
                <a:solidFill>
                  <a:srgbClr val="FF9933"/>
                </a:solidFill>
                <a:latin typeface="Times New Roman" panose="02020603050405020304" pitchFamily="18" charset="0"/>
                <a:ea typeface="Times New Roman" panose="02020603050405020304" pitchFamily="18" charset="0"/>
              </a:rPr>
              <a:t>à</a:t>
            </a:r>
            <a:r>
              <a:rPr lang="en-US" altLang="vi-VN" sz="3000" b="1" dirty="0">
                <a:solidFill>
                  <a:srgbClr val="FF9933"/>
                </a:solidFill>
                <a:latin typeface="Times New Roman" panose="02020603050405020304" pitchFamily="18" charset="0"/>
                <a:cs typeface="Times New Roman" panose="02020603050405020304" pitchFamily="18" charset="0"/>
              </a:rPr>
              <a:t>m việc:</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 calcmode="lin" valueType="num">
                                      <p:cBhvr>
                                        <p:cTn id="7" dur="500" fill="hold"/>
                                        <p:tgtEl>
                                          <p:spTgt spid="59395"/>
                                        </p:tgtEl>
                                        <p:attrNameLst>
                                          <p:attrName>ppt_w</p:attrName>
                                        </p:attrNameLst>
                                      </p:cBhvr>
                                      <p:tavLst>
                                        <p:tav tm="0">
                                          <p:val>
                                            <p:fltVal val="0"/>
                                          </p:val>
                                        </p:tav>
                                        <p:tav tm="100000">
                                          <p:val>
                                            <p:strVal val="#ppt_w"/>
                                          </p:val>
                                        </p:tav>
                                      </p:tavLst>
                                    </p:anim>
                                    <p:anim calcmode="lin" valueType="num">
                                      <p:cBhvr>
                                        <p:cTn id="8" dur="500" fill="hold"/>
                                        <p:tgtEl>
                                          <p:spTgt spid="59395"/>
                                        </p:tgtEl>
                                        <p:attrNameLst>
                                          <p:attrName>ppt_h</p:attrName>
                                        </p:attrNameLst>
                                      </p:cBhvr>
                                      <p:tavLst>
                                        <p:tav tm="0">
                                          <p:val>
                                            <p:fltVal val="0"/>
                                          </p:val>
                                        </p:tav>
                                        <p:tav tm="100000">
                                          <p:val>
                                            <p:strVal val="#ppt_h"/>
                                          </p:val>
                                        </p:tav>
                                      </p:tavLst>
                                    </p:anim>
                                    <p:animEffect transition="in" filter="fade">
                                      <p:cBhvr>
                                        <p:cTn id="9" dur="500"/>
                                        <p:tgtEl>
                                          <p:spTgt spid="5939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9396"/>
                                        </p:tgtEl>
                                        <p:attrNameLst>
                                          <p:attrName>style.visibility</p:attrName>
                                        </p:attrNameLst>
                                      </p:cBhvr>
                                      <p:to>
                                        <p:strVal val="visible"/>
                                      </p:to>
                                    </p:set>
                                    <p:animEffect transition="in" filter="wheel(1)">
                                      <p:cBhvr>
                                        <p:cTn id="14" dur="20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P spid="593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p:nvPr/>
        </p:nvSpPr>
        <p:spPr>
          <a:xfrm>
            <a:off x="12700" y="22225"/>
            <a:ext cx="49530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a) Nhân vật anh thanh niên:</a:t>
            </a:r>
            <a:endParaRPr lang="en-US" altLang="vi-VN" sz="3000" b="1" dirty="0">
              <a:latin typeface="Times New Roman" panose="02020603050405020304" pitchFamily="18" charset="0"/>
              <a:ea typeface="Times New Roman" panose="02020603050405020304" pitchFamily="18" charset="0"/>
            </a:endParaRPr>
          </a:p>
        </p:txBody>
      </p:sp>
      <p:sp>
        <p:nvSpPr>
          <p:cNvPr id="67587" name="Rectangle 7"/>
          <p:cNvSpPr/>
          <p:nvPr/>
        </p:nvSpPr>
        <p:spPr>
          <a:xfrm>
            <a:off x="222250" y="1033463"/>
            <a:ext cx="8629650" cy="552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L</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m công tác khí tượng kiêm vật lí địa cầu. </a:t>
            </a:r>
            <a:endParaRPr lang="en-US" altLang="vi-VN" sz="3000" i="1" dirty="0">
              <a:latin typeface="Times New Roman" panose="02020603050405020304" pitchFamily="18" charset="0"/>
              <a:ea typeface="Times New Roman" panose="02020603050405020304" pitchFamily="18" charset="0"/>
            </a:endParaRPr>
          </a:p>
        </p:txBody>
      </p:sp>
      <p:sp>
        <p:nvSpPr>
          <p:cNvPr id="67588" name="Rectangle 8"/>
          <p:cNvSpPr/>
          <p:nvPr/>
        </p:nvSpPr>
        <p:spPr>
          <a:xfrm>
            <a:off x="331788" y="2601913"/>
            <a:ext cx="8689975"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Sống một mình trên đỉnh núi, bốn bề chỉ cây cỏ v</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 mây mù lạnh lẽo.	</a:t>
            </a:r>
            <a:endParaRPr lang="en-US" altLang="vi-VN" sz="3000" dirty="0">
              <a:latin typeface="Times New Roman" panose="02020603050405020304" pitchFamily="18" charset="0"/>
              <a:ea typeface="Times New Roman" panose="02020603050405020304" pitchFamily="18" charset="0"/>
            </a:endParaRPr>
          </a:p>
        </p:txBody>
      </p:sp>
      <p:sp>
        <p:nvSpPr>
          <p:cNvPr id="63493" name="Rectangle 9"/>
          <p:cNvSpPr/>
          <p:nvPr/>
        </p:nvSpPr>
        <p:spPr>
          <a:xfrm>
            <a:off x="106363" y="1585913"/>
            <a:ext cx="8850312"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3000" b="1" dirty="0">
                <a:latin typeface="Times New Roman" panose="02020603050405020304" pitchFamily="18" charset="0"/>
                <a:cs typeface="Times New Roman" panose="02020603050405020304" pitchFamily="18" charset="0"/>
              </a:rPr>
              <a:t>Công việc gian khổ đòi hỏi tỉ mỉ, chính xác, có tinh thần trách nhiệm cao.	</a:t>
            </a:r>
            <a:endParaRPr lang="en-US" altLang="vi-VN" sz="3000" b="1" dirty="0">
              <a:latin typeface="Times New Roman" panose="02020603050405020304" pitchFamily="18" charset="0"/>
              <a:ea typeface="Times New Roman" panose="02020603050405020304" pitchFamily="18" charset="0"/>
            </a:endParaRPr>
          </a:p>
        </p:txBody>
      </p:sp>
      <p:sp>
        <p:nvSpPr>
          <p:cNvPr id="63494" name="Rectangle 10"/>
          <p:cNvSpPr/>
          <p:nvPr/>
        </p:nvSpPr>
        <p:spPr>
          <a:xfrm>
            <a:off x="77788" y="3733800"/>
            <a:ext cx="9134475"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vi-VN" sz="3000" b="1" dirty="0">
                <a:latin typeface="Times New Roman" panose="02020603050405020304" pitchFamily="18" charset="0"/>
                <a:cs typeface="Times New Roman" panose="02020603050405020304" pitchFamily="18" charset="0"/>
              </a:rPr>
              <a:t>Gian khổ nhất l</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 phải vượt qua sự cô đơn, vắng vẻ.</a:t>
            </a:r>
            <a:endParaRPr lang="en-US" altLang="vi-VN" sz="3000" b="1" dirty="0">
              <a:latin typeface="Times New Roman" panose="02020603050405020304" pitchFamily="18" charset="0"/>
              <a:ea typeface="Times New Roman" panose="02020603050405020304" pitchFamily="18" charset="0"/>
            </a:endParaRPr>
          </a:p>
        </p:txBody>
      </p:sp>
      <p:sp>
        <p:nvSpPr>
          <p:cNvPr id="67591" name="Rectangle 5"/>
          <p:cNvSpPr/>
          <p:nvPr/>
        </p:nvSpPr>
        <p:spPr>
          <a:xfrm>
            <a:off x="222250" y="503238"/>
            <a:ext cx="5715000"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Ho</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n cảnh sống v</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 l</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m việc:</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8" name="Rectangle 10"/>
          <p:cNvSpPr/>
          <p:nvPr/>
        </p:nvSpPr>
        <p:spPr>
          <a:xfrm>
            <a:off x="120650" y="4459288"/>
            <a:ext cx="4845050"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=&gt; Đức hy sinh đáng quý.</a:t>
            </a:r>
            <a:endParaRPr lang="en-US" altLang="vi-VN" sz="3000" b="1" dirty="0">
              <a:latin typeface="Times New Roman" panose="02020603050405020304" pitchFamily="18" charset="0"/>
              <a:ea typeface="Times New Roman" panose="02020603050405020304" pitchFamily="18" charset="0"/>
            </a:endParaRPr>
          </a:p>
        </p:txBody>
      </p:sp>
      <p:sp>
        <p:nvSpPr>
          <p:cNvPr id="9" name="Rectangle 4"/>
          <p:cNvSpPr/>
          <p:nvPr/>
        </p:nvSpPr>
        <p:spPr>
          <a:xfrm>
            <a:off x="31750" y="5084762"/>
            <a:ext cx="57150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Suy nghĩ:</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10" name="Rectangle 5"/>
          <p:cNvSpPr/>
          <p:nvPr/>
        </p:nvSpPr>
        <p:spPr>
          <a:xfrm>
            <a:off x="76200" y="5618202"/>
            <a:ext cx="7772400" cy="55399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a:t>
            </a:r>
            <a:r>
              <a:rPr lang="en-US" altLang="vi-VN" sz="3000" dirty="0" smtClean="0">
                <a:latin typeface="Times New Roman" panose="02020603050405020304" pitchFamily="18" charset="0"/>
                <a:cs typeface="Times New Roman" panose="02020603050405020304" pitchFamily="18" charset="0"/>
              </a:rPr>
              <a:t>+sống </a:t>
            </a:r>
            <a:r>
              <a:rPr lang="en-US" altLang="vi-VN" sz="3000" dirty="0">
                <a:latin typeface="Times New Roman" panose="02020603050405020304" pitchFamily="18" charset="0"/>
                <a:cs typeface="Times New Roman" panose="02020603050405020304" pitchFamily="18" charset="0"/>
              </a:rPr>
              <a:t>gắn bó với sự nghiệp của đất nước.</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wheel(1)">
                                      <p:cBhvr>
                                        <p:cTn id="7" dur="2000"/>
                                        <p:tgtEl>
                                          <p:spTgt spid="6349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3494"/>
                                        </p:tgtEl>
                                        <p:attrNameLst>
                                          <p:attrName>style.visibility</p:attrName>
                                        </p:attrNameLst>
                                      </p:cBhvr>
                                      <p:to>
                                        <p:strVal val="visible"/>
                                      </p:to>
                                    </p:set>
                                    <p:animEffect transition="in" filter="circle(in)">
                                      <p:cBhvr>
                                        <p:cTn id="12" dur="2000"/>
                                        <p:tgtEl>
                                          <p:spTgt spid="63494"/>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nodeType="clickEffect">
                                  <p:stCondLst>
                                    <p:cond delay="0"/>
                                  </p:stCondLst>
                                  <p:iterate type="lt">
                                    <p:tmPct val="50000"/>
                                  </p:iterate>
                                  <p:childTnLst>
                                    <p:set>
                                      <p:cBhvr>
                                        <p:cTn id="16" dur="1" fill="hold">
                                          <p:stCondLst>
                                            <p:cond delay="0"/>
                                          </p:stCondLst>
                                        </p:cTn>
                                        <p:tgtEl>
                                          <p:spTgt spid="8">
                                            <p:txEl>
                                              <p:pRg st="0" end="0"/>
                                            </p:txEl>
                                          </p:spTgt>
                                        </p:tgtEl>
                                        <p:attrNameLst>
                                          <p:attrName>style.visibility</p:attrName>
                                        </p:attrNameLst>
                                      </p:cBhvr>
                                      <p:to>
                                        <p:strVal val="visible"/>
                                      </p:to>
                                    </p:set>
                                    <p:set>
                                      <p:cBhvr>
                                        <p:cTn id="17" dur="227" fill="hold">
                                          <p:stCondLst>
                                            <p:cond delay="0"/>
                                          </p:stCondLst>
                                        </p:cTn>
                                        <p:tgtEl>
                                          <p:spTgt spid="8">
                                            <p:txEl>
                                              <p:pRg st="0" end="0"/>
                                            </p:txEl>
                                          </p:spTgt>
                                        </p:tgtEl>
                                        <p:attrNameLst>
                                          <p:attrName>style.rotation</p:attrName>
                                        </p:attrNameLst>
                                      </p:cBhvr>
                                      <p:to>
                                        <p:strVal val="-45.0"/>
                                      </p:to>
                                    </p:set>
                                    <p:anim calcmode="lin" valueType="num">
                                      <p:cBhvr>
                                        <p:cTn id="18" dur="227" fill="hold">
                                          <p:stCondLst>
                                            <p:cond delay="227"/>
                                          </p:stCondLst>
                                        </p:cTn>
                                        <p:tgtEl>
                                          <p:spTgt spid="8">
                                            <p:txEl>
                                              <p:pRg st="0" end="0"/>
                                            </p:txEl>
                                          </p:spTgt>
                                        </p:tgtEl>
                                        <p:attrNameLst>
                                          <p:attrName>style.rotation</p:attrName>
                                        </p:attrNameLst>
                                      </p:cBhvr>
                                      <p:tavLst>
                                        <p:tav tm="0">
                                          <p:val>
                                            <p:fltVal val="0"/>
                                          </p:val>
                                        </p:tav>
                                        <p:tav tm="69900">
                                          <p:val>
                                            <p:fltVal val="0"/>
                                          </p:val>
                                        </p:tav>
                                        <p:tav tm="100000">
                                          <p:val>
                                            <p:fltVal val="0"/>
                                          </p:val>
                                        </p:tav>
                                      </p:tavLst>
                                    </p:anim>
                                    <p:anim calcmode="lin" valueType="num">
                                      <p:cBhvr>
                                        <p:cTn id="19" dur="227" fill="hold">
                                          <p:stCondLst>
                                            <p:cond delay="0"/>
                                          </p:stCondLst>
                                        </p:cTn>
                                        <p:tgtEl>
                                          <p:spTgt spid="8">
                                            <p:txEl>
                                              <p:pRg st="0" end="0"/>
                                            </p:txEl>
                                          </p:spTgt>
                                        </p:tgtEl>
                                        <p:attrNameLst>
                                          <p:attrName>ppt_y</p:attrName>
                                        </p:attrNameLst>
                                      </p:cBhvr>
                                      <p:tavLst>
                                        <p:tav tm="0">
                                          <p:val>
                                            <p:strVal val="#ppt_y-1"/>
                                          </p:val>
                                        </p:tav>
                                        <p:tav tm="100000">
                                          <p:val>
                                            <p:strVal val="#ppt_y-(0.354*#ppt_w-0.172*#ppt_h)"/>
                                          </p:val>
                                        </p:tav>
                                      </p:tavLst>
                                    </p:anim>
                                    <p:anim calcmode="lin" valueType="num">
                                      <p:cBhvr>
                                        <p:cTn id="20" dur="78" decel="50000" autoRev="1" fill="hold">
                                          <p:stCondLst>
                                            <p:cond delay="227"/>
                                          </p:stCondLst>
                                        </p:cTn>
                                        <p:tgtEl>
                                          <p:spTgt spid="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68" fill="hold">
                                          <p:stCondLst>
                                            <p:cond delay="432"/>
                                          </p:stCondLst>
                                        </p:cTn>
                                        <p:tgtEl>
                                          <p:spTgt spid="8">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heel(1)">
                                      <p:cBhvr>
                                        <p:cTn id="26"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P spid="634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p:nvPr/>
        </p:nvSpPr>
        <p:spPr>
          <a:xfrm>
            <a:off x="0" y="33338"/>
            <a:ext cx="4284663"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Suy nghĩ về công việc:</a:t>
            </a:r>
            <a:endParaRPr lang="en-US" altLang="vi-VN" sz="3000" b="1" i="1" dirty="0">
              <a:latin typeface="Times New Roman" panose="02020603050405020304" pitchFamily="18" charset="0"/>
              <a:ea typeface="Times New Roman" panose="02020603050405020304" pitchFamily="18" charset="0"/>
            </a:endParaRPr>
          </a:p>
        </p:txBody>
      </p:sp>
      <p:sp>
        <p:nvSpPr>
          <p:cNvPr id="70659" name="Rectangle 5"/>
          <p:cNvSpPr/>
          <p:nvPr/>
        </p:nvSpPr>
        <p:spPr>
          <a:xfrm>
            <a:off x="144463" y="587375"/>
            <a:ext cx="8890000" cy="2400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a:t>
            </a:r>
            <a:r>
              <a:rPr lang="en-US" altLang="vi-VN" sz="3000" dirty="0">
                <a:latin typeface="Times New Roman" panose="02020603050405020304" pitchFamily="18" charset="0"/>
                <a:ea typeface="Times New Roman" panose="02020603050405020304" pitchFamily="18" charset="0"/>
              </a:rPr>
              <a:t>…</a:t>
            </a:r>
            <a:r>
              <a:rPr lang="en-US" altLang="vi-VN" sz="3000" dirty="0">
                <a:latin typeface="Times New Roman" panose="02020603050405020304" pitchFamily="18" charset="0"/>
                <a:cs typeface="Times New Roman" panose="02020603050405020304" pitchFamily="18" charset="0"/>
              </a:rPr>
              <a:t>khi ta l</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m việc, ta với công việc l</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 đôi, sao gọi l</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 một mình được? Huống chi công việc của cháu gắn liền với việc của bao anh em, đồng chí dưới kia. Công việc của cháu gian khổ thế đấy, chứ cất nó đi, cháu buồn đến chết mất.”</a:t>
            </a:r>
            <a:endParaRPr lang="en-US" altLang="vi-VN" sz="3000" dirty="0">
              <a:latin typeface="Times New Roman" panose="02020603050405020304" pitchFamily="18" charset="0"/>
              <a:ea typeface="Times New Roman" panose="02020603050405020304" pitchFamily="18" charset="0"/>
            </a:endParaRPr>
          </a:p>
        </p:txBody>
      </p:sp>
      <p:sp>
        <p:nvSpPr>
          <p:cNvPr id="70660" name="Rectangle 5"/>
          <p:cNvSpPr/>
          <p:nvPr/>
        </p:nvSpPr>
        <p:spPr>
          <a:xfrm>
            <a:off x="144463" y="3124200"/>
            <a:ext cx="8710612"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a:t>
            </a:r>
            <a:r>
              <a:rPr lang="en-US" altLang="vi-VN" sz="3000" dirty="0">
                <a:latin typeface="Times New Roman" panose="02020603050405020304" pitchFamily="18" charset="0"/>
                <a:ea typeface="Times New Roman" panose="02020603050405020304" pitchFamily="18" charset="0"/>
              </a:rPr>
              <a:t>…</a:t>
            </a:r>
            <a:r>
              <a:rPr lang="en-US" altLang="vi-VN" sz="3000" dirty="0">
                <a:latin typeface="Times New Roman" panose="02020603050405020304" pitchFamily="18" charset="0"/>
                <a:cs typeface="Times New Roman" panose="02020603050405020304" pitchFamily="18" charset="0"/>
              </a:rPr>
              <a:t>Mình sinh ra l</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 gì, mình đẻ ở đâu, mình vì ai m</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 l</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m việc ?”</a:t>
            </a:r>
            <a:endParaRPr lang="en-US" altLang="vi-VN" sz="3000" dirty="0">
              <a:latin typeface="Times New Roman" panose="02020603050405020304" pitchFamily="18" charset="0"/>
              <a:ea typeface="Times New Roman" panose="02020603050405020304" pitchFamily="18" charset="0"/>
            </a:endParaRPr>
          </a:p>
        </p:txBody>
      </p:sp>
      <p:sp>
        <p:nvSpPr>
          <p:cNvPr id="70661" name="Rectangle 5"/>
          <p:cNvSpPr/>
          <p:nvPr/>
        </p:nvSpPr>
        <p:spPr>
          <a:xfrm>
            <a:off x="144463" y="4267200"/>
            <a:ext cx="8710612" cy="2400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“Chú ấy nói: nhờ cháu có góp phần phát hiện một đám mây khô m</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 ng</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y ấy, tháng ấy, không quân ta hạ được bao nhiêu phản lực Mĩ trên cầu H</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m Rồng. Đối với cháu thật l</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 đột ngột</a:t>
            </a:r>
            <a:r>
              <a:rPr lang="en-US" altLang="vi-VN" sz="3000" dirty="0">
                <a:latin typeface="Times New Roman" panose="02020603050405020304" pitchFamily="18" charset="0"/>
                <a:ea typeface="Times New Roman" panose="02020603050405020304" pitchFamily="18" charset="0"/>
              </a:rPr>
              <a:t>…</a:t>
            </a:r>
            <a:r>
              <a:rPr lang="en-US" altLang="vi-VN" sz="3000" dirty="0">
                <a:latin typeface="Times New Roman" panose="02020603050405020304" pitchFamily="18" charset="0"/>
                <a:cs typeface="Times New Roman" panose="02020603050405020304" pitchFamily="18" charset="0"/>
              </a:rPr>
              <a:t>từ hôm ấy cháu sống thật hạnh phúc.”</a:t>
            </a:r>
            <a:endParaRPr lang="en-US" altLang="vi-VN" sz="30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p:nvPr/>
        </p:nvSpPr>
        <p:spPr>
          <a:xfrm>
            <a:off x="28575" y="606425"/>
            <a:ext cx="5051425"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Suy nghĩ về cuộc sống</a:t>
            </a:r>
            <a:r>
              <a:rPr lang="en-US" altLang="vi-VN" sz="3000" b="1" dirty="0">
                <a:solidFill>
                  <a:srgbClr val="66CCFF"/>
                </a:solidFill>
                <a:latin typeface="Times New Roman" panose="02020603050405020304" pitchFamily="18" charset="0"/>
                <a:cs typeface="Times New Roman" panose="02020603050405020304" pitchFamily="18" charset="0"/>
              </a:rPr>
              <a:t>: </a:t>
            </a:r>
            <a:r>
              <a:rPr lang="en-US" altLang="vi-VN" sz="3000" b="1" i="1" dirty="0">
                <a:solidFill>
                  <a:srgbClr val="66FF33"/>
                </a:solidFill>
                <a:latin typeface="Times New Roman" panose="02020603050405020304" pitchFamily="18" charset="0"/>
                <a:cs typeface="Times New Roman" panose="02020603050405020304" pitchFamily="18" charset="0"/>
              </a:rPr>
              <a:t>	</a:t>
            </a:r>
            <a:endParaRPr lang="en-US" altLang="vi-VN" sz="3000" b="1" i="1" dirty="0">
              <a:solidFill>
                <a:srgbClr val="66FF33"/>
              </a:solidFill>
              <a:latin typeface="Times New Roman" panose="02020603050405020304" pitchFamily="18" charset="0"/>
              <a:ea typeface="Times New Roman" panose="02020603050405020304" pitchFamily="18" charset="0"/>
            </a:endParaRPr>
          </a:p>
        </p:txBody>
      </p:sp>
      <p:sp>
        <p:nvSpPr>
          <p:cNvPr id="71683" name="Rectangle 5"/>
          <p:cNvSpPr/>
          <p:nvPr/>
        </p:nvSpPr>
        <p:spPr>
          <a:xfrm>
            <a:off x="196850" y="571500"/>
            <a:ext cx="8870950" cy="10144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sống gắn bó với sự nghiệp của đất nước.</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71684" name="Rectangle 5"/>
          <p:cNvSpPr/>
          <p:nvPr/>
        </p:nvSpPr>
        <p:spPr>
          <a:xfrm>
            <a:off x="76200" y="1547813"/>
            <a:ext cx="4206875"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Suy nghĩ về công việc:</a:t>
            </a:r>
            <a:endParaRPr lang="en-US" altLang="vi-VN" sz="3000" b="1" i="1" dirty="0">
              <a:latin typeface="Times New Roman" panose="02020603050405020304" pitchFamily="18" charset="0"/>
              <a:ea typeface="Times New Roman" panose="02020603050405020304" pitchFamily="18" charset="0"/>
            </a:endParaRPr>
          </a:p>
        </p:txBody>
      </p:sp>
      <p:sp>
        <p:nvSpPr>
          <p:cNvPr id="9" name="Rectangle 5"/>
          <p:cNvSpPr/>
          <p:nvPr/>
        </p:nvSpPr>
        <p:spPr>
          <a:xfrm>
            <a:off x="249238" y="2103438"/>
            <a:ext cx="8361362"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a:t>
            </a:r>
            <a:r>
              <a:rPr lang="en-US" altLang="vi-VN" sz="3000" dirty="0">
                <a:latin typeface="Times New Roman" panose="02020603050405020304" pitchFamily="18" charset="0"/>
                <a:cs typeface="Times New Roman" panose="02020603050405020304" pitchFamily="18" charset="0"/>
              </a:rPr>
              <a:t> Nhận thức được ý nghĩa công việc mình l</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m.</a:t>
            </a:r>
            <a:endParaRPr lang="en-US" altLang="vi-VN" sz="3000" i="1" dirty="0">
              <a:latin typeface="Times New Roman" panose="02020603050405020304" pitchFamily="18" charset="0"/>
              <a:ea typeface="Times New Roman" panose="02020603050405020304" pitchFamily="18" charset="0"/>
            </a:endParaRPr>
          </a:p>
        </p:txBody>
      </p:sp>
      <p:sp>
        <p:nvSpPr>
          <p:cNvPr id="12" name="Rectangle 5"/>
          <p:cNvSpPr/>
          <p:nvPr/>
        </p:nvSpPr>
        <p:spPr>
          <a:xfrm>
            <a:off x="249238" y="2684463"/>
            <a:ext cx="3911600"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a:t>
            </a:r>
            <a:r>
              <a:rPr lang="en-US" altLang="vi-VN" sz="3000" dirty="0">
                <a:latin typeface="Times New Roman" panose="02020603050405020304" pitchFamily="18" charset="0"/>
                <a:cs typeface="Times New Roman" panose="02020603050405020304" pitchFamily="18" charset="0"/>
              </a:rPr>
              <a:t> Coi công việc l</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 bạn</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13" name="Rectangle 5"/>
          <p:cNvSpPr/>
          <p:nvPr/>
        </p:nvSpPr>
        <p:spPr>
          <a:xfrm>
            <a:off x="296863" y="3362325"/>
            <a:ext cx="8618537"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a:t>
            </a:r>
            <a:r>
              <a:rPr lang="en-US" altLang="vi-VN" sz="3000" dirty="0">
                <a:latin typeface="Times New Roman" panose="02020603050405020304" pitchFamily="18" charset="0"/>
                <a:cs typeface="Times New Roman" panose="02020603050405020304" pitchFamily="18" charset="0"/>
              </a:rPr>
              <a:t> Hạnh phúc khi được l</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m việc v</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 cống hiến.</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15" name="Rectangle 5"/>
          <p:cNvSpPr/>
          <p:nvPr/>
        </p:nvSpPr>
        <p:spPr>
          <a:xfrm>
            <a:off x="52388" y="4810125"/>
            <a:ext cx="8972550" cy="1477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=&gt; Chính những suy nghĩ đẹp đã khiến anh thêm yêu cuộc sống v</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 con người, giúp anh có thêm nghị lực để vượt lên, để sống đẹp đầy ý nghĩa.</a:t>
            </a:r>
            <a:r>
              <a:rPr lang="en-US" altLang="vi-VN" sz="3000" b="1" i="1" dirty="0">
                <a:latin typeface="Times New Roman" panose="02020603050405020304" pitchFamily="18" charset="0"/>
                <a:cs typeface="Times New Roman" panose="02020603050405020304" pitchFamily="18" charset="0"/>
              </a:rPr>
              <a:t>	</a:t>
            </a:r>
            <a:endParaRPr lang="en-US" altLang="vi-VN" sz="3000" b="1" i="1" dirty="0">
              <a:latin typeface="Times New Roman" panose="02020603050405020304" pitchFamily="18" charset="0"/>
              <a:ea typeface="Times New Roman" panose="02020603050405020304" pitchFamily="18" charset="0"/>
            </a:endParaRPr>
          </a:p>
        </p:txBody>
      </p:sp>
      <p:sp>
        <p:nvSpPr>
          <p:cNvPr id="71689" name="Rectangle 4"/>
          <p:cNvSpPr/>
          <p:nvPr/>
        </p:nvSpPr>
        <p:spPr>
          <a:xfrm>
            <a:off x="11113" y="74613"/>
            <a:ext cx="5715000"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Suy nghĩ:</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18" name="Rectangle 5"/>
          <p:cNvSpPr/>
          <p:nvPr/>
        </p:nvSpPr>
        <p:spPr>
          <a:xfrm>
            <a:off x="147638" y="4054475"/>
            <a:ext cx="8620125"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 Sự gắn bó, lòng yêu nghề. </a:t>
            </a:r>
            <a:r>
              <a:rPr lang="en-US" altLang="vi-VN" sz="3000" b="1" i="1" dirty="0">
                <a:solidFill>
                  <a:srgbClr val="CC3300"/>
                </a:solidFill>
                <a:latin typeface="Times New Roman" panose="02020603050405020304" pitchFamily="18" charset="0"/>
                <a:cs typeface="Times New Roman" panose="02020603050405020304" pitchFamily="18" charset="0"/>
              </a:rPr>
              <a:t>	</a:t>
            </a:r>
            <a:endParaRPr lang="en-US" altLang="vi-VN" sz="3000" b="1" i="1" dirty="0">
              <a:solidFill>
                <a:srgbClr val="CC33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heel(1)">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additive="base">
                                        <p:cTn id="1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 calcmode="lin" valueType="num">
                                      <p:cBhvr>
                                        <p:cTn id="23"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áº¿t quáº£ hÃ¬nh áº£nh cho hinh anh yen son sa pa"/>
          <p:cNvPicPr>
            <a:picLocks noChangeAspect="1"/>
          </p:cNvPicPr>
          <p:nvPr/>
        </p:nvPicPr>
        <p:blipFill>
          <a:blip r:embed="rId2"/>
          <a:stretch>
            <a:fillRect/>
          </a:stretch>
        </p:blipFill>
        <p:spPr>
          <a:xfrm>
            <a:off x="152400" y="207963"/>
            <a:ext cx="8805863" cy="6519862"/>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p:nvPr/>
        </p:nvSpPr>
        <p:spPr>
          <a:xfrm>
            <a:off x="381000" y="1593850"/>
            <a:ext cx="5051425"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Suy nghĩ về cuộc sống.</a:t>
            </a:r>
            <a:r>
              <a:rPr lang="en-US" altLang="vi-VN" sz="3000" b="1" i="1" dirty="0">
                <a:solidFill>
                  <a:srgbClr val="66FF33"/>
                </a:solidFill>
                <a:latin typeface="Times New Roman" panose="02020603050405020304" pitchFamily="18" charset="0"/>
                <a:cs typeface="Times New Roman" panose="02020603050405020304" pitchFamily="18" charset="0"/>
              </a:rPr>
              <a:t>	</a:t>
            </a:r>
            <a:endParaRPr lang="en-US" altLang="vi-VN" sz="3000" b="1" i="1" dirty="0">
              <a:solidFill>
                <a:srgbClr val="66FF33"/>
              </a:solidFill>
              <a:latin typeface="Times New Roman" panose="02020603050405020304" pitchFamily="18" charset="0"/>
              <a:ea typeface="Times New Roman" panose="02020603050405020304" pitchFamily="18" charset="0"/>
            </a:endParaRPr>
          </a:p>
        </p:txBody>
      </p:sp>
      <p:sp>
        <p:nvSpPr>
          <p:cNvPr id="72707" name="Rectangle 5"/>
          <p:cNvSpPr/>
          <p:nvPr/>
        </p:nvSpPr>
        <p:spPr>
          <a:xfrm>
            <a:off x="173038" y="1076325"/>
            <a:ext cx="4535487"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72708" name="Rectangle 5"/>
          <p:cNvSpPr/>
          <p:nvPr/>
        </p:nvSpPr>
        <p:spPr>
          <a:xfrm>
            <a:off x="396875" y="2151063"/>
            <a:ext cx="4568825"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Suy nghĩ về công việc.</a:t>
            </a:r>
            <a:endParaRPr lang="en-US" altLang="vi-VN" sz="3000" b="1" i="1" dirty="0">
              <a:latin typeface="Times New Roman" panose="02020603050405020304" pitchFamily="18" charset="0"/>
              <a:ea typeface="Times New Roman" panose="02020603050405020304" pitchFamily="18" charset="0"/>
            </a:endParaRPr>
          </a:p>
        </p:txBody>
      </p:sp>
      <p:sp>
        <p:nvSpPr>
          <p:cNvPr id="17" name="Rectangle 5"/>
          <p:cNvSpPr/>
          <p:nvPr/>
        </p:nvSpPr>
        <p:spPr>
          <a:xfrm>
            <a:off x="258763" y="2701925"/>
            <a:ext cx="2397125"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Lối sống.</a:t>
            </a:r>
            <a:endParaRPr lang="en-US" altLang="vi-VN" sz="3000" b="1" i="1" dirty="0">
              <a:latin typeface="Times New Roman" panose="02020603050405020304" pitchFamily="18" charset="0"/>
              <a:ea typeface="Times New Roman" panose="02020603050405020304" pitchFamily="18" charset="0"/>
            </a:endParaRPr>
          </a:p>
        </p:txBody>
      </p:sp>
      <p:sp>
        <p:nvSpPr>
          <p:cNvPr id="72710" name="Rectangle 4"/>
          <p:cNvSpPr/>
          <p:nvPr/>
        </p:nvSpPr>
        <p:spPr>
          <a:xfrm>
            <a:off x="234950" y="1057275"/>
            <a:ext cx="2122488"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Suy nghĩ.</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72711" name="Rectangle 11"/>
          <p:cNvSpPr/>
          <p:nvPr/>
        </p:nvSpPr>
        <p:spPr>
          <a:xfrm>
            <a:off x="12700" y="22225"/>
            <a:ext cx="49530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a) Nhân vật anh thanh niên:</a:t>
            </a:r>
            <a:endParaRPr lang="en-US" altLang="vi-VN" sz="3000" b="1" dirty="0">
              <a:latin typeface="Times New Roman" panose="02020603050405020304" pitchFamily="18" charset="0"/>
              <a:ea typeface="Times New Roman" panose="02020603050405020304" pitchFamily="18" charset="0"/>
            </a:endParaRPr>
          </a:p>
        </p:txBody>
      </p:sp>
      <p:sp>
        <p:nvSpPr>
          <p:cNvPr id="72712" name="Rectangle 5"/>
          <p:cNvSpPr/>
          <p:nvPr/>
        </p:nvSpPr>
        <p:spPr>
          <a:xfrm>
            <a:off x="222250" y="503238"/>
            <a:ext cx="5715000"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Ho</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n cảnh sống v</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 l</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m việc.</a:t>
            </a:r>
            <a:r>
              <a:rPr lang="en-US" altLang="vi-VN" sz="3000" b="1" i="1" dirty="0">
                <a:latin typeface="Times New Roman" panose="02020603050405020304" pitchFamily="18" charset="0"/>
                <a:cs typeface="Times New Roman" panose="02020603050405020304" pitchFamily="18" charset="0"/>
              </a:rPr>
              <a:t>	</a:t>
            </a:r>
            <a:endParaRPr lang="en-US" altLang="vi-VN" sz="3000" b="1" i="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p:nvPr/>
        </p:nvSpPr>
        <p:spPr>
          <a:xfrm>
            <a:off x="25400" y="-14287"/>
            <a:ext cx="2397125"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Lối sống</a:t>
            </a:r>
            <a:endParaRPr lang="en-US" altLang="vi-VN" sz="3000" b="1" i="1" dirty="0">
              <a:latin typeface="Times New Roman" panose="02020603050405020304" pitchFamily="18" charset="0"/>
              <a:ea typeface="Times New Roman" panose="02020603050405020304" pitchFamily="18" charset="0"/>
            </a:endParaRPr>
          </a:p>
        </p:txBody>
      </p:sp>
      <p:sp>
        <p:nvSpPr>
          <p:cNvPr id="3" name="Rectangle 5"/>
          <p:cNvSpPr/>
          <p:nvPr/>
        </p:nvSpPr>
        <p:spPr>
          <a:xfrm>
            <a:off x="119063" y="577850"/>
            <a:ext cx="8686800" cy="1477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a:t>
            </a:r>
            <a:r>
              <a:rPr lang="en-US" altLang="vi-VN" sz="3000" i="1" dirty="0">
                <a:latin typeface="Times New Roman" panose="02020603050405020304" pitchFamily="18" charset="0"/>
                <a:cs typeface="Times New Roman" panose="02020603050405020304" pitchFamily="18" charset="0"/>
              </a:rPr>
              <a:t>“Một căn nh</a:t>
            </a:r>
            <a:r>
              <a:rPr lang="en-US" altLang="vi-VN" sz="3000" i="1" dirty="0">
                <a:latin typeface="Times New Roman" panose="02020603050405020304" pitchFamily="18" charset="0"/>
                <a:ea typeface="Times New Roman" panose="02020603050405020304" pitchFamily="18" charset="0"/>
              </a:rPr>
              <a:t>à</a:t>
            </a:r>
            <a:r>
              <a:rPr lang="en-US" altLang="vi-VN" sz="3000" i="1" dirty="0">
                <a:latin typeface="Times New Roman" panose="02020603050405020304" pitchFamily="18" charset="0"/>
                <a:cs typeface="Times New Roman" panose="02020603050405020304" pitchFamily="18" charset="0"/>
              </a:rPr>
              <a:t> ba gian, sạch sẽ, với b</a:t>
            </a:r>
            <a:r>
              <a:rPr lang="en-US" altLang="vi-VN" sz="3000" i="1" dirty="0">
                <a:latin typeface="Times New Roman" panose="02020603050405020304" pitchFamily="18" charset="0"/>
                <a:ea typeface="Times New Roman" panose="02020603050405020304" pitchFamily="18" charset="0"/>
              </a:rPr>
              <a:t>à</a:t>
            </a:r>
            <a:r>
              <a:rPr lang="en-US" altLang="vi-VN" sz="3000" i="1" dirty="0">
                <a:latin typeface="Times New Roman" panose="02020603050405020304" pitchFamily="18" charset="0"/>
                <a:cs typeface="Times New Roman" panose="02020603050405020304" pitchFamily="18" charset="0"/>
              </a:rPr>
              <a:t>n ghế, sổ sách, biểu đồ, thống kê, máy bộ đ</a:t>
            </a:r>
            <a:r>
              <a:rPr lang="en-US" altLang="vi-VN" sz="3000" i="1" dirty="0">
                <a:latin typeface="Times New Roman" panose="02020603050405020304" pitchFamily="18" charset="0"/>
                <a:ea typeface="Times New Roman" panose="02020603050405020304" pitchFamily="18" charset="0"/>
              </a:rPr>
              <a:t>à</a:t>
            </a:r>
            <a:r>
              <a:rPr lang="en-US" altLang="vi-VN" sz="3000" i="1" dirty="0">
                <a:latin typeface="Times New Roman" panose="02020603050405020304" pitchFamily="18" charset="0"/>
                <a:cs typeface="Times New Roman" panose="02020603050405020304" pitchFamily="18" charset="0"/>
              </a:rPr>
              <a:t>m</a:t>
            </a:r>
            <a:r>
              <a:rPr lang="en-US" altLang="vi-VN" sz="3000" i="1" dirty="0">
                <a:latin typeface="Times New Roman" panose="02020603050405020304" pitchFamily="18" charset="0"/>
                <a:ea typeface="Times New Roman" panose="02020603050405020304" pitchFamily="18" charset="0"/>
              </a:rPr>
              <a:t>…</a:t>
            </a:r>
            <a:r>
              <a:rPr lang="en-US" altLang="vi-VN" sz="3000" i="1" dirty="0">
                <a:latin typeface="Times New Roman" panose="02020603050405020304" pitchFamily="18" charset="0"/>
                <a:cs typeface="Times New Roman" panose="02020603050405020304" pitchFamily="18" charset="0"/>
              </a:rPr>
              <a:t>một góc trái với chiếc giường con, một chiếc b</a:t>
            </a:r>
            <a:r>
              <a:rPr lang="en-US" altLang="vi-VN" sz="3000" i="1" dirty="0">
                <a:latin typeface="Times New Roman" panose="02020603050405020304" pitchFamily="18" charset="0"/>
                <a:ea typeface="Times New Roman" panose="02020603050405020304" pitchFamily="18" charset="0"/>
              </a:rPr>
              <a:t>à</a:t>
            </a:r>
            <a:r>
              <a:rPr lang="en-US" altLang="vi-VN" sz="3000" i="1" dirty="0">
                <a:latin typeface="Times New Roman" panose="02020603050405020304" pitchFamily="18" charset="0"/>
                <a:cs typeface="Times New Roman" panose="02020603050405020304" pitchFamily="18" charset="0"/>
              </a:rPr>
              <a:t>n học, một giá sách”	</a:t>
            </a:r>
            <a:endParaRPr lang="en-US" altLang="vi-VN" sz="3000" i="1" dirty="0">
              <a:latin typeface="Times New Roman" panose="02020603050405020304" pitchFamily="18" charset="0"/>
              <a:ea typeface="Times New Roman" panose="02020603050405020304" pitchFamily="18" charset="0"/>
            </a:endParaRPr>
          </a:p>
        </p:txBody>
      </p:sp>
      <p:sp>
        <p:nvSpPr>
          <p:cNvPr id="5" name="Rectangle 4"/>
          <p:cNvSpPr/>
          <p:nvPr/>
        </p:nvSpPr>
        <p:spPr>
          <a:xfrm>
            <a:off x="165100" y="2093913"/>
            <a:ext cx="8678863" cy="9540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fr-FR" altLang="vi-VN" sz="2800" dirty="0">
                <a:latin typeface="Times New Roman" panose="02020603050405020304" pitchFamily="18" charset="0"/>
                <a:cs typeface="Times New Roman" panose="02020603050405020304" pitchFamily="18" charset="0"/>
              </a:rPr>
              <a:t>   Anh thường gửi bác lái xe mua sách. Khi bác lái xe đưa gói sách cho anh, anh </a:t>
            </a:r>
            <a:r>
              <a:rPr lang="fr-FR" altLang="vi-VN" sz="2800" i="1" dirty="0">
                <a:latin typeface="Times New Roman" panose="02020603050405020304" pitchFamily="18" charset="0"/>
                <a:cs typeface="Times New Roman" panose="02020603050405020304" pitchFamily="18" charset="0"/>
              </a:rPr>
              <a:t>“mừng quýnh”</a:t>
            </a:r>
            <a:r>
              <a:rPr lang="fr-FR" altLang="vi-VN" sz="2800" dirty="0">
                <a:latin typeface="Times New Roman" panose="02020603050405020304" pitchFamily="18" charset="0"/>
                <a:cs typeface="Times New Roman" panose="02020603050405020304" pitchFamily="18" charset="0"/>
              </a:rPr>
              <a:t>.</a:t>
            </a:r>
            <a:endParaRPr lang="en-US" altLang="vi-VN" sz="2800" dirty="0">
              <a:latin typeface="Times New Roman" panose="02020603050405020304" pitchFamily="18" charset="0"/>
              <a:ea typeface="Times New Roman" panose="02020603050405020304" pitchFamily="18" charset="0"/>
            </a:endParaRPr>
          </a:p>
        </p:txBody>
      </p:sp>
      <p:sp>
        <p:nvSpPr>
          <p:cNvPr id="7" name="Rectangle 5"/>
          <p:cNvSpPr/>
          <p:nvPr/>
        </p:nvSpPr>
        <p:spPr>
          <a:xfrm>
            <a:off x="130175" y="3157538"/>
            <a:ext cx="8686800" cy="1476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a:t>
            </a:r>
            <a:r>
              <a:rPr lang="en-US" altLang="vi-VN" sz="3000" i="1" dirty="0">
                <a:latin typeface="Times New Roman" panose="02020603050405020304" pitchFamily="18" charset="0"/>
                <a:cs typeface="Times New Roman" panose="02020603050405020304" pitchFamily="18" charset="0"/>
              </a:rPr>
              <a:t>“</a:t>
            </a:r>
            <a:r>
              <a:rPr lang="fr-FR" altLang="vi-VN" sz="3000" i="1" dirty="0">
                <a:latin typeface="Times New Roman" panose="02020603050405020304" pitchFamily="18" charset="0"/>
                <a:cs typeface="Times New Roman" panose="02020603050405020304" pitchFamily="18" charset="0"/>
              </a:rPr>
              <a:t>Cô gái </a:t>
            </a:r>
            <a:r>
              <a:rPr lang="fr-FR" altLang="vi-VN" sz="3000" i="1" dirty="0">
                <a:latin typeface="Times New Roman" panose="02020603050405020304" pitchFamily="18" charset="0"/>
                <a:ea typeface="Times New Roman" panose="02020603050405020304" pitchFamily="18" charset="0"/>
              </a:rPr>
              <a:t>…</a:t>
            </a:r>
            <a:r>
              <a:rPr lang="fr-FR" altLang="vi-VN" sz="3000" i="1" dirty="0">
                <a:latin typeface="Times New Roman" panose="02020603050405020304" pitchFamily="18" charset="0"/>
                <a:cs typeface="Times New Roman" panose="02020603050405020304" pitchFamily="18" charset="0"/>
              </a:rPr>
              <a:t> ngồi ngay xuống chiếc b</a:t>
            </a:r>
            <a:r>
              <a:rPr lang="fr-FR" altLang="vi-VN" sz="3000" i="1" dirty="0">
                <a:latin typeface="Times New Roman" panose="02020603050405020304" pitchFamily="18" charset="0"/>
                <a:ea typeface="Times New Roman" panose="02020603050405020304" pitchFamily="18" charset="0"/>
              </a:rPr>
              <a:t>à</a:t>
            </a:r>
            <a:r>
              <a:rPr lang="fr-FR" altLang="vi-VN" sz="3000" i="1" dirty="0">
                <a:latin typeface="Times New Roman" panose="02020603050405020304" pitchFamily="18" charset="0"/>
                <a:cs typeface="Times New Roman" panose="02020603050405020304" pitchFamily="18" charset="0"/>
              </a:rPr>
              <a:t>n học con, lật xem bìa một cuốn sách rồi để lại nguyên lật mở như cũ.</a:t>
            </a:r>
            <a:r>
              <a:rPr lang="en-US" altLang="vi-VN" sz="3000" i="1" dirty="0">
                <a:latin typeface="Times New Roman" panose="02020603050405020304" pitchFamily="18" charset="0"/>
                <a:cs typeface="Times New Roman" panose="02020603050405020304" pitchFamily="18" charset="0"/>
              </a:rPr>
              <a:t>”</a:t>
            </a:r>
            <a:r>
              <a:rPr lang="en-US" altLang="vi-VN" sz="3000" b="1" i="1" dirty="0">
                <a:latin typeface="Times New Roman" panose="02020603050405020304" pitchFamily="18" charset="0"/>
                <a:cs typeface="Times New Roman" panose="02020603050405020304" pitchFamily="18" charset="0"/>
              </a:rPr>
              <a:t>	</a:t>
            </a:r>
            <a:endParaRPr lang="en-US" altLang="vi-VN" sz="3000" b="1" i="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p:nvPr/>
        </p:nvSpPr>
        <p:spPr>
          <a:xfrm>
            <a:off x="25400" y="-14287"/>
            <a:ext cx="2397125"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Lối sống</a:t>
            </a:r>
            <a:endParaRPr lang="en-US" altLang="vi-VN" sz="3000" b="1" i="1" dirty="0">
              <a:latin typeface="Times New Roman" panose="02020603050405020304" pitchFamily="18" charset="0"/>
              <a:ea typeface="Times New Roman" panose="02020603050405020304" pitchFamily="18" charset="0"/>
            </a:endParaRPr>
          </a:p>
        </p:txBody>
      </p:sp>
      <p:sp>
        <p:nvSpPr>
          <p:cNvPr id="77827" name="Rectangle 5"/>
          <p:cNvSpPr/>
          <p:nvPr/>
        </p:nvSpPr>
        <p:spPr>
          <a:xfrm>
            <a:off x="119063" y="441325"/>
            <a:ext cx="86868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Sắp xếp nh</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 cửa ngăn nắp, gọn g</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ng, khoa học.</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77828" name="Rectangle 5"/>
          <p:cNvSpPr/>
          <p:nvPr/>
        </p:nvSpPr>
        <p:spPr>
          <a:xfrm>
            <a:off x="119063" y="917575"/>
            <a:ext cx="2365375"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Đọc sách.</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5" name="Rectangle 4"/>
          <p:cNvSpPr/>
          <p:nvPr/>
        </p:nvSpPr>
        <p:spPr>
          <a:xfrm>
            <a:off x="142875" y="1419225"/>
            <a:ext cx="45720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Trồng hoa, nuôi g</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7" name="Rectangle 6"/>
          <p:cNvSpPr/>
          <p:nvPr/>
        </p:nvSpPr>
        <p:spPr>
          <a:xfrm>
            <a:off x="39688" y="1927225"/>
            <a:ext cx="5794375"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 Sống có văn hóa, có tâm hồn.</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8" name="Rectangle 7"/>
          <p:cNvSpPr/>
          <p:nvPr/>
        </p:nvSpPr>
        <p:spPr>
          <a:xfrm>
            <a:off x="60325" y="2432050"/>
            <a:ext cx="5794375"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 Thái độ đối với mọi người:</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16" name="Rectangle 15"/>
          <p:cNvSpPr/>
          <p:nvPr/>
        </p:nvSpPr>
        <p:spPr>
          <a:xfrm>
            <a:off x="153988" y="2932113"/>
            <a:ext cx="8823325"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sym typeface="Wingdings" panose="05000000000000000000" pitchFamily="2" charset="2"/>
              </a:rPr>
              <a:t>+ Tình thân với bác lái xe, gửi vợ bác lái xe củ tam thất.</a:t>
            </a:r>
            <a:endParaRPr lang="en-US" altLang="vi-VN" sz="3000" i="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 calcmode="lin" valueType="num">
                                      <p:cBhvr>
                                        <p:cTn id="28"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p:nvPr/>
        </p:nvSpPr>
        <p:spPr>
          <a:xfrm>
            <a:off x="25400" y="-14287"/>
            <a:ext cx="2397125"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Lối sống</a:t>
            </a:r>
            <a:endParaRPr lang="en-US" altLang="vi-VN" sz="3000" b="1" i="1" dirty="0">
              <a:latin typeface="Times New Roman" panose="02020603050405020304" pitchFamily="18" charset="0"/>
              <a:ea typeface="Times New Roman" panose="02020603050405020304" pitchFamily="18" charset="0"/>
            </a:endParaRPr>
          </a:p>
        </p:txBody>
      </p:sp>
      <p:sp>
        <p:nvSpPr>
          <p:cNvPr id="79875" name="Rectangle 5"/>
          <p:cNvSpPr/>
          <p:nvPr/>
        </p:nvSpPr>
        <p:spPr>
          <a:xfrm>
            <a:off x="119063" y="441325"/>
            <a:ext cx="86868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Sắp xếp nh</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 cửa ngăn nắp, gon g</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ng, khoa học.</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79876" name="Rectangle 5"/>
          <p:cNvSpPr/>
          <p:nvPr/>
        </p:nvSpPr>
        <p:spPr>
          <a:xfrm>
            <a:off x="119063" y="917575"/>
            <a:ext cx="2365375"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Đọc sách.</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79877" name="Rectangle 4"/>
          <p:cNvSpPr/>
          <p:nvPr/>
        </p:nvSpPr>
        <p:spPr>
          <a:xfrm>
            <a:off x="142875" y="1419225"/>
            <a:ext cx="45720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Trồng hoa, nuôi g</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79878" name="Rectangle 6"/>
          <p:cNvSpPr/>
          <p:nvPr/>
        </p:nvSpPr>
        <p:spPr>
          <a:xfrm>
            <a:off x="39688" y="1927225"/>
            <a:ext cx="5794375"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 Sống văn minh, có tâm hồn.</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p:nvPr/>
        </p:nvSpPr>
        <p:spPr>
          <a:xfrm>
            <a:off x="0" y="58738"/>
            <a:ext cx="5794375"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 Thái độ đối với mọi người:</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16" name="Rectangle 15"/>
          <p:cNvSpPr/>
          <p:nvPr/>
        </p:nvSpPr>
        <p:spPr>
          <a:xfrm>
            <a:off x="20638" y="612775"/>
            <a:ext cx="8823325" cy="552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sym typeface="Wingdings" panose="05000000000000000000" pitchFamily="2" charset="2"/>
              </a:rPr>
              <a:t>+ Tình thân với bác lái xe, gửi vợ bác lái xe củ tam thất.</a:t>
            </a:r>
            <a:endParaRPr lang="en-US" altLang="vi-VN" sz="3000" i="1" dirty="0">
              <a:latin typeface="Times New Roman" panose="02020603050405020304" pitchFamily="18" charset="0"/>
              <a:ea typeface="Times New Roman" panose="02020603050405020304" pitchFamily="18" charset="0"/>
            </a:endParaRPr>
          </a:p>
        </p:txBody>
      </p:sp>
      <p:sp>
        <p:nvSpPr>
          <p:cNvPr id="9" name="Rectangle 8"/>
          <p:cNvSpPr/>
          <p:nvPr/>
        </p:nvSpPr>
        <p:spPr>
          <a:xfrm>
            <a:off x="50800" y="1066800"/>
            <a:ext cx="8931275"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3000" dirty="0">
                <a:latin typeface="Times New Roman" panose="02020603050405020304" pitchFamily="18" charset="0"/>
                <a:cs typeface="Times New Roman" panose="02020603050405020304" pitchFamily="18" charset="0"/>
              </a:rPr>
              <a:t>+ Đón tiếp khách nồng nhiệt, ân cần chu đáo: tặng hoa, mời tr</a:t>
            </a:r>
            <a:r>
              <a:rPr lang="fr-FR" altLang="vi-VN" sz="3000" dirty="0">
                <a:latin typeface="Times New Roman" panose="02020603050405020304" pitchFamily="18" charset="0"/>
                <a:ea typeface="Times New Roman" panose="02020603050405020304" pitchFamily="18" charset="0"/>
              </a:rPr>
              <a:t>à</a:t>
            </a:r>
            <a:r>
              <a:rPr lang="fr-FR" altLang="vi-VN" sz="3000" dirty="0">
                <a:latin typeface="Times New Roman" panose="02020603050405020304" pitchFamily="18" charset="0"/>
                <a:cs typeface="Times New Roman" panose="02020603050405020304" pitchFamily="18" charset="0"/>
              </a:rPr>
              <a:t>, vui vẻ trò chuyện. </a:t>
            </a:r>
            <a:endParaRPr lang="en-US" altLang="vi-VN" sz="3000" dirty="0">
              <a:latin typeface="Times New Roman" panose="02020603050405020304" pitchFamily="18" charset="0"/>
              <a:ea typeface="Times New Roman" panose="02020603050405020304" pitchFamily="18" charset="0"/>
            </a:endParaRPr>
          </a:p>
        </p:txBody>
      </p:sp>
      <p:sp>
        <p:nvSpPr>
          <p:cNvPr id="17" name="Rectangle 16"/>
          <p:cNvSpPr/>
          <p:nvPr/>
        </p:nvSpPr>
        <p:spPr>
          <a:xfrm>
            <a:off x="165100" y="3941763"/>
            <a:ext cx="8720138"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3000" dirty="0">
                <a:latin typeface="Times New Roman" panose="02020603050405020304" pitchFamily="18" charset="0"/>
                <a:cs typeface="Times New Roman" panose="02020603050405020304" pitchFamily="18" charset="0"/>
              </a:rPr>
              <a:t>+ Xúc động khi chia tay: quay mặt đi, tặng l</a:t>
            </a:r>
            <a:r>
              <a:rPr lang="fr-FR" altLang="vi-VN" sz="3000" dirty="0">
                <a:latin typeface="Times New Roman" panose="02020603050405020304" pitchFamily="18" charset="0"/>
                <a:ea typeface="Times New Roman" panose="02020603050405020304" pitchFamily="18" charset="0"/>
              </a:rPr>
              <a:t>à</a:t>
            </a:r>
            <a:r>
              <a:rPr lang="fr-FR" altLang="vi-VN" sz="3000" dirty="0">
                <a:latin typeface="Times New Roman" panose="02020603050405020304" pitchFamily="18" charset="0"/>
                <a:cs typeface="Times New Roman" panose="02020603050405020304" pitchFamily="18" charset="0"/>
              </a:rPr>
              <a:t>n trứng, không dám tiễn khách dù chưa đến giờ </a:t>
            </a:r>
            <a:r>
              <a:rPr lang="en-US" altLang="vi-VN" sz="3000" dirty="0">
                <a:latin typeface="Times New Roman" panose="02020603050405020304" pitchFamily="18" charset="0"/>
                <a:cs typeface="Times New Roman" panose="02020603050405020304" pitchFamily="18" charset="0"/>
              </a:rPr>
              <a:t>“ốp”.</a:t>
            </a:r>
            <a:r>
              <a:rPr lang="en-US" altLang="vi-VN" sz="3000" b="1" i="1" dirty="0">
                <a:latin typeface="Times New Roman" panose="02020603050405020304" pitchFamily="18" charset="0"/>
                <a:cs typeface="Times New Roman" panose="02020603050405020304" pitchFamily="18" charset="0"/>
              </a:rPr>
              <a:t>	</a:t>
            </a:r>
            <a:endParaRPr lang="en-US" altLang="vi-VN" sz="3000" b="1" i="1" dirty="0">
              <a:latin typeface="Times New Roman" panose="02020603050405020304" pitchFamily="18" charset="0"/>
              <a:ea typeface="Times New Roman" panose="02020603050405020304" pitchFamily="18" charset="0"/>
            </a:endParaRPr>
          </a:p>
        </p:txBody>
      </p:sp>
      <p:sp>
        <p:nvSpPr>
          <p:cNvPr id="13" name="Rectangle 12"/>
          <p:cNvSpPr/>
          <p:nvPr/>
        </p:nvSpPr>
        <p:spPr>
          <a:xfrm>
            <a:off x="115888" y="2986088"/>
            <a:ext cx="8932862"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3000" dirty="0">
                <a:latin typeface="Times New Roman" panose="02020603050405020304" pitchFamily="18" charset="0"/>
                <a:cs typeface="Times New Roman" panose="02020603050405020304" pitchFamily="18" charset="0"/>
              </a:rPr>
              <a:t>+ Quý trọng thời gian gặp gỡ: đếm từng phút, tiếc rẻ khi chỉ còn năm phút.</a:t>
            </a:r>
            <a:endParaRPr lang="en-US" altLang="vi-VN" sz="3000" dirty="0">
              <a:latin typeface="Times New Roman" panose="02020603050405020304" pitchFamily="18" charset="0"/>
              <a:ea typeface="Times New Roman" panose="02020603050405020304" pitchFamily="18" charset="0"/>
            </a:endParaRPr>
          </a:p>
        </p:txBody>
      </p:sp>
      <p:sp>
        <p:nvSpPr>
          <p:cNvPr id="18" name="Rectangle 17"/>
          <p:cNvSpPr/>
          <p:nvPr/>
        </p:nvSpPr>
        <p:spPr>
          <a:xfrm>
            <a:off x="90488" y="2019300"/>
            <a:ext cx="8823325"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sym typeface="Wingdings" panose="05000000000000000000" pitchFamily="2" charset="2"/>
              </a:rPr>
              <a:t>+ Từ chối khi thấy bác họa sĩ vẽ mình, giới thiệu người khác xứng đáng hơn.</a:t>
            </a:r>
            <a:endParaRPr lang="en-US" altLang="vi-VN" sz="3000" i="1" dirty="0">
              <a:latin typeface="Times New Roman" panose="02020603050405020304" pitchFamily="18" charset="0"/>
              <a:ea typeface="Times New Roman" panose="02020603050405020304" pitchFamily="18" charset="0"/>
            </a:endParaRPr>
          </a:p>
        </p:txBody>
      </p:sp>
      <p:sp>
        <p:nvSpPr>
          <p:cNvPr id="19" name="Rectangle 18"/>
          <p:cNvSpPr/>
          <p:nvPr/>
        </p:nvSpPr>
        <p:spPr>
          <a:xfrm>
            <a:off x="153988" y="5018088"/>
            <a:ext cx="8720137"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3000" b="1" dirty="0">
                <a:latin typeface="Times New Roman" panose="02020603050405020304" pitchFamily="18" charset="0"/>
                <a:cs typeface="Times New Roman" panose="02020603050405020304" pitchFamily="18" charset="0"/>
                <a:sym typeface="Wingdings" panose="05000000000000000000" pitchFamily="2" charset="2"/>
              </a:rPr>
              <a:t> Chân th</a:t>
            </a:r>
            <a:r>
              <a:rPr lang="fr-FR" altLang="vi-VN" sz="3000" b="1" dirty="0">
                <a:latin typeface="Times New Roman" panose="02020603050405020304" pitchFamily="18" charset="0"/>
                <a:ea typeface="Times New Roman" panose="02020603050405020304" pitchFamily="18" charset="0"/>
                <a:sym typeface="Wingdings" panose="05000000000000000000" pitchFamily="2" charset="2"/>
              </a:rPr>
              <a:t>à</a:t>
            </a:r>
            <a:r>
              <a:rPr lang="fr-FR" altLang="vi-VN" sz="3000" b="1" dirty="0">
                <a:latin typeface="Times New Roman" panose="02020603050405020304" pitchFamily="18" charset="0"/>
                <a:cs typeface="Times New Roman" panose="02020603050405020304" pitchFamily="18" charset="0"/>
                <a:sym typeface="Wingdings" panose="05000000000000000000" pitchFamily="2" charset="2"/>
              </a:rPr>
              <a:t>nh, cởi mở, hiếu khách, khiêm tốn</a:t>
            </a:r>
            <a:r>
              <a:rPr lang="en-US" altLang="vi-VN" sz="3000" b="1" dirty="0">
                <a:latin typeface="Times New Roman" panose="02020603050405020304" pitchFamily="18" charset="0"/>
                <a:cs typeface="Times New Roman" panose="02020603050405020304" pitchFamily="18" charset="0"/>
              </a:rPr>
              <a:t>.</a:t>
            </a:r>
            <a:r>
              <a:rPr lang="en-US" altLang="vi-VN" sz="3000" b="1" i="1" dirty="0">
                <a:solidFill>
                  <a:srgbClr val="CC3300"/>
                </a:solidFill>
                <a:latin typeface="Times New Roman" panose="02020603050405020304" pitchFamily="18" charset="0"/>
                <a:cs typeface="Times New Roman" panose="02020603050405020304" pitchFamily="18" charset="0"/>
              </a:rPr>
              <a:t>	</a:t>
            </a:r>
            <a:endParaRPr lang="en-US" altLang="vi-VN" sz="3000" b="1" i="1" dirty="0">
              <a:solidFill>
                <a:srgbClr val="CC33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 calcmode="lin" valueType="num">
                                      <p:cBhvr>
                                        <p:cTn id="34" dur="1000" fill="hold"/>
                                        <p:tgtEl>
                                          <p:spTgt spid="19">
                                            <p:txEl>
                                              <p:pRg st="0" end="0"/>
                                            </p:txEl>
                                          </p:spTgt>
                                        </p:tgtEl>
                                        <p:attrNameLst>
                                          <p:attrName>ppt_w</p:attrName>
                                        </p:attrNameLst>
                                      </p:cBhvr>
                                      <p:tavLst>
                                        <p:tav tm="0">
                                          <p:val>
                                            <p:strVal val="#ppt_w*0.70"/>
                                          </p:val>
                                        </p:tav>
                                        <p:tav tm="100000">
                                          <p:val>
                                            <p:strVal val="#ppt_w"/>
                                          </p:val>
                                        </p:tav>
                                      </p:tavLst>
                                    </p:anim>
                                    <p:anim calcmode="lin" valueType="num">
                                      <p:cBhvr>
                                        <p:cTn id="35" dur="1000" fill="hold"/>
                                        <p:tgtEl>
                                          <p:spTgt spid="19">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13"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p:nvPr/>
        </p:nvSpPr>
        <p:spPr>
          <a:xfrm>
            <a:off x="173038" y="1076325"/>
            <a:ext cx="4535487"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83971" name="Rectangle 5"/>
          <p:cNvSpPr/>
          <p:nvPr/>
        </p:nvSpPr>
        <p:spPr>
          <a:xfrm>
            <a:off x="244475" y="2665413"/>
            <a:ext cx="2397125"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Lối sống</a:t>
            </a:r>
            <a:endParaRPr lang="en-US" altLang="vi-VN" sz="3000" i="1" dirty="0">
              <a:latin typeface="Times New Roman" panose="02020603050405020304" pitchFamily="18" charset="0"/>
              <a:ea typeface="Times New Roman" panose="02020603050405020304" pitchFamily="18" charset="0"/>
            </a:endParaRPr>
          </a:p>
        </p:txBody>
      </p:sp>
      <p:sp>
        <p:nvSpPr>
          <p:cNvPr id="83972" name="Rectangle 4"/>
          <p:cNvSpPr/>
          <p:nvPr/>
        </p:nvSpPr>
        <p:spPr>
          <a:xfrm>
            <a:off x="217488" y="1555750"/>
            <a:ext cx="2122487"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Suy nghĩ</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83973" name="Rectangle 11"/>
          <p:cNvSpPr/>
          <p:nvPr/>
        </p:nvSpPr>
        <p:spPr>
          <a:xfrm>
            <a:off x="12700" y="22225"/>
            <a:ext cx="49530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dirty="0">
                <a:solidFill>
                  <a:srgbClr val="CC00CC"/>
                </a:solidFill>
                <a:latin typeface="Times New Roman" panose="02020603050405020304" pitchFamily="18" charset="0"/>
                <a:cs typeface="Times New Roman" panose="02020603050405020304" pitchFamily="18" charset="0"/>
              </a:rPr>
              <a:t>a) Nhân vật anh thanh niên:</a:t>
            </a:r>
            <a:endParaRPr lang="en-US" altLang="vi-VN" sz="3000" b="1" dirty="0">
              <a:solidFill>
                <a:srgbClr val="CC00CC"/>
              </a:solidFill>
              <a:latin typeface="Times New Roman" panose="02020603050405020304" pitchFamily="18" charset="0"/>
              <a:ea typeface="Times New Roman" panose="02020603050405020304" pitchFamily="18" charset="0"/>
            </a:endParaRPr>
          </a:p>
        </p:txBody>
      </p:sp>
      <p:sp>
        <p:nvSpPr>
          <p:cNvPr id="83974" name="Rectangle 5"/>
          <p:cNvSpPr/>
          <p:nvPr/>
        </p:nvSpPr>
        <p:spPr>
          <a:xfrm>
            <a:off x="222250" y="503238"/>
            <a:ext cx="5715000"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rPr>
              <a:t>- Ho</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n cảnh sống v</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 l</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m việc</a:t>
            </a:r>
            <a:r>
              <a:rPr lang="en-US" altLang="vi-VN" sz="3000" b="1" i="1" dirty="0">
                <a:latin typeface="Times New Roman" panose="02020603050405020304" pitchFamily="18" charset="0"/>
                <a:cs typeface="Times New Roman" panose="02020603050405020304" pitchFamily="18" charset="0"/>
              </a:rPr>
              <a:t>	</a:t>
            </a:r>
            <a:endParaRPr lang="en-US" altLang="vi-VN" sz="3000" b="1" i="1" dirty="0">
              <a:latin typeface="Times New Roman" panose="02020603050405020304" pitchFamily="18" charset="0"/>
              <a:ea typeface="Times New Roman" panose="02020603050405020304" pitchFamily="18" charset="0"/>
            </a:endParaRPr>
          </a:p>
        </p:txBody>
      </p:sp>
      <p:sp>
        <p:nvSpPr>
          <p:cNvPr id="83975" name="Rectangle 9"/>
          <p:cNvSpPr/>
          <p:nvPr/>
        </p:nvSpPr>
        <p:spPr>
          <a:xfrm>
            <a:off x="12700" y="1039813"/>
            <a:ext cx="8850313"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 T</a:t>
            </a:r>
            <a:r>
              <a:rPr lang="en-US" altLang="vi-VN" sz="3000" b="1" dirty="0">
                <a:latin typeface="Times New Roman" panose="02020603050405020304" pitchFamily="18" charset="0"/>
                <a:cs typeface="Times New Roman" panose="02020603050405020304" pitchFamily="18" charset="0"/>
              </a:rPr>
              <a:t>inh thần trách nhiệm cao.	</a:t>
            </a:r>
            <a:endParaRPr lang="en-US" altLang="vi-VN" sz="3000" b="1" dirty="0">
              <a:latin typeface="Times New Roman" panose="02020603050405020304" pitchFamily="18" charset="0"/>
              <a:ea typeface="Times New Roman" panose="02020603050405020304" pitchFamily="18" charset="0"/>
            </a:endParaRPr>
          </a:p>
        </p:txBody>
      </p:sp>
      <p:sp>
        <p:nvSpPr>
          <p:cNvPr id="83976" name="Rectangle 5"/>
          <p:cNvSpPr/>
          <p:nvPr/>
        </p:nvSpPr>
        <p:spPr>
          <a:xfrm>
            <a:off x="-15875" y="2089150"/>
            <a:ext cx="8618538"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 Sự gắn bó, lòng yêu nghề </a:t>
            </a:r>
            <a:r>
              <a:rPr lang="en-US" altLang="vi-VN" sz="3000" b="1" i="1" dirty="0">
                <a:latin typeface="Times New Roman" panose="02020603050405020304" pitchFamily="18" charset="0"/>
                <a:cs typeface="Times New Roman" panose="02020603050405020304" pitchFamily="18" charset="0"/>
              </a:rPr>
              <a:t>	</a:t>
            </a:r>
            <a:endParaRPr lang="en-US" altLang="vi-VN" sz="3000" b="1" i="1" dirty="0">
              <a:latin typeface="Times New Roman" panose="02020603050405020304" pitchFamily="18" charset="0"/>
              <a:ea typeface="Times New Roman" panose="02020603050405020304" pitchFamily="18" charset="0"/>
            </a:endParaRPr>
          </a:p>
        </p:txBody>
      </p:sp>
      <p:sp>
        <p:nvSpPr>
          <p:cNvPr id="83977" name="Rectangle 14"/>
          <p:cNvSpPr/>
          <p:nvPr/>
        </p:nvSpPr>
        <p:spPr>
          <a:xfrm>
            <a:off x="25400" y="3263900"/>
            <a:ext cx="5795963"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 Sống văn minh, có tâm hồn.</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83978" name="Rectangle 15"/>
          <p:cNvSpPr/>
          <p:nvPr/>
        </p:nvSpPr>
        <p:spPr>
          <a:xfrm>
            <a:off x="58738" y="4430713"/>
            <a:ext cx="8720137"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3000" b="1" dirty="0">
                <a:latin typeface="Times New Roman" panose="02020603050405020304" pitchFamily="18" charset="0"/>
                <a:cs typeface="Times New Roman" panose="02020603050405020304" pitchFamily="18" charset="0"/>
                <a:sym typeface="Wingdings" panose="05000000000000000000" pitchFamily="2" charset="2"/>
              </a:rPr>
              <a:t> Chân th</a:t>
            </a:r>
            <a:r>
              <a:rPr lang="fr-FR" altLang="vi-VN" sz="3000" b="1" dirty="0">
                <a:latin typeface="Times New Roman" panose="02020603050405020304" pitchFamily="18" charset="0"/>
                <a:ea typeface="Times New Roman" panose="02020603050405020304" pitchFamily="18" charset="0"/>
                <a:sym typeface="Wingdings" panose="05000000000000000000" pitchFamily="2" charset="2"/>
              </a:rPr>
              <a:t>à</a:t>
            </a:r>
            <a:r>
              <a:rPr lang="fr-FR" altLang="vi-VN" sz="3000" b="1" dirty="0">
                <a:latin typeface="Times New Roman" panose="02020603050405020304" pitchFamily="18" charset="0"/>
                <a:cs typeface="Times New Roman" panose="02020603050405020304" pitchFamily="18" charset="0"/>
                <a:sym typeface="Wingdings" panose="05000000000000000000" pitchFamily="2" charset="2"/>
              </a:rPr>
              <a:t>nh, cởi mở, hiếu khách, khiêm tốn</a:t>
            </a:r>
            <a:r>
              <a:rPr lang="en-US" altLang="vi-VN" sz="3000" b="1" dirty="0">
                <a:latin typeface="Times New Roman" panose="02020603050405020304" pitchFamily="18" charset="0"/>
                <a:cs typeface="Times New Roman" panose="02020603050405020304" pitchFamily="18" charset="0"/>
              </a:rPr>
              <a:t>.</a:t>
            </a:r>
            <a:r>
              <a:rPr lang="en-US" altLang="vi-VN" sz="3000" b="1" i="1" dirty="0">
                <a:solidFill>
                  <a:srgbClr val="CC3300"/>
                </a:solidFill>
                <a:latin typeface="Times New Roman" panose="02020603050405020304" pitchFamily="18" charset="0"/>
                <a:cs typeface="Times New Roman" panose="02020603050405020304" pitchFamily="18" charset="0"/>
              </a:rPr>
              <a:t>	</a:t>
            </a:r>
            <a:endParaRPr lang="en-US" altLang="vi-VN" sz="3000" b="1" i="1" dirty="0">
              <a:solidFill>
                <a:srgbClr val="CC3300"/>
              </a:solidFill>
              <a:latin typeface="Times New Roman" panose="02020603050405020304" pitchFamily="18" charset="0"/>
              <a:ea typeface="Times New Roman" panose="02020603050405020304" pitchFamily="18" charset="0"/>
            </a:endParaRPr>
          </a:p>
        </p:txBody>
      </p:sp>
      <p:sp>
        <p:nvSpPr>
          <p:cNvPr id="83979" name="Rectangle 17"/>
          <p:cNvSpPr/>
          <p:nvPr/>
        </p:nvSpPr>
        <p:spPr>
          <a:xfrm>
            <a:off x="287338" y="3852863"/>
            <a:ext cx="5794375" cy="552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dirty="0">
                <a:latin typeface="Times New Roman" panose="02020603050405020304" pitchFamily="18" charset="0"/>
                <a:cs typeface="Times New Roman" panose="02020603050405020304" pitchFamily="18" charset="0"/>
                <a:sym typeface="Wingdings" panose="05000000000000000000" pitchFamily="2" charset="2"/>
              </a:rPr>
              <a:t>- Thái độ đối với mọi người:</a:t>
            </a:r>
            <a:r>
              <a:rPr lang="en-US" altLang="vi-VN" sz="3000" i="1" dirty="0">
                <a:latin typeface="Times New Roman" panose="02020603050405020304" pitchFamily="18" charset="0"/>
                <a:cs typeface="Times New Roman" panose="02020603050405020304" pitchFamily="18" charset="0"/>
              </a:rPr>
              <a:t>	</a:t>
            </a:r>
            <a:endParaRPr lang="en-US" altLang="vi-VN" sz="3000" i="1" dirty="0">
              <a:latin typeface="Times New Roman" panose="02020603050405020304" pitchFamily="18" charset="0"/>
              <a:ea typeface="Times New Roman" panose="02020603050405020304" pitchFamily="18" charset="0"/>
            </a:endParaRPr>
          </a:p>
        </p:txBody>
      </p:sp>
      <p:sp>
        <p:nvSpPr>
          <p:cNvPr id="19" name="Rectangle 18"/>
          <p:cNvSpPr/>
          <p:nvPr/>
        </p:nvSpPr>
        <p:spPr>
          <a:xfrm>
            <a:off x="136525" y="5176838"/>
            <a:ext cx="8761413" cy="1476375"/>
          </a:xfrm>
          <a:prstGeom prst="rect">
            <a:avLst/>
          </a:prstGeom>
          <a:solidFill>
            <a:srgbClr val="FF33CC"/>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3000" b="1" dirty="0">
                <a:latin typeface="Times New Roman" panose="02020603050405020304" pitchFamily="18" charset="0"/>
                <a:cs typeface="Times New Roman" panose="02020603050405020304" pitchFamily="18" charset="0"/>
              </a:rPr>
              <a:t>=&gt; Anh thanh niên l</a:t>
            </a:r>
            <a:r>
              <a:rPr lang="fr-FR" altLang="vi-VN" sz="3000" b="1" dirty="0">
                <a:latin typeface="Times New Roman" panose="02020603050405020304" pitchFamily="18" charset="0"/>
                <a:ea typeface="Times New Roman" panose="02020603050405020304" pitchFamily="18" charset="0"/>
              </a:rPr>
              <a:t>à</a:t>
            </a:r>
            <a:r>
              <a:rPr lang="fr-FR" altLang="vi-VN" sz="3000" b="1" dirty="0">
                <a:latin typeface="Times New Roman" panose="02020603050405020304" pitchFamily="18" charset="0"/>
                <a:cs typeface="Times New Roman" panose="02020603050405020304" pitchFamily="18" charset="0"/>
              </a:rPr>
              <a:t> hình ảnh tiêu biểu cho những con người ở Sa Pa, l</a:t>
            </a:r>
            <a:r>
              <a:rPr lang="fr-FR" altLang="vi-VN" sz="3000" b="1" dirty="0">
                <a:latin typeface="Times New Roman" panose="02020603050405020304" pitchFamily="18" charset="0"/>
                <a:ea typeface="Times New Roman" panose="02020603050405020304" pitchFamily="18" charset="0"/>
              </a:rPr>
              <a:t>à</a:t>
            </a:r>
            <a:r>
              <a:rPr lang="fr-FR" altLang="vi-VN" sz="3000" b="1" dirty="0">
                <a:latin typeface="Times New Roman" panose="02020603050405020304" pitchFamily="18" charset="0"/>
                <a:cs typeface="Times New Roman" panose="02020603050405020304" pitchFamily="18" charset="0"/>
              </a:rPr>
              <a:t> chân dung </a:t>
            </a:r>
            <a:r>
              <a:rPr lang="fr-FR" altLang="vi-VN" sz="3000" b="1" u="sng" dirty="0">
                <a:latin typeface="Times New Roman" panose="02020603050405020304" pitchFamily="18" charset="0"/>
                <a:cs typeface="Times New Roman" panose="02020603050405020304" pitchFamily="18" charset="0"/>
              </a:rPr>
              <a:t>con người lao động mới</a:t>
            </a:r>
            <a:r>
              <a:rPr lang="fr-FR" altLang="vi-VN" sz="3000" b="1" dirty="0">
                <a:latin typeface="Times New Roman" panose="02020603050405020304" pitchFamily="18" charset="0"/>
                <a:cs typeface="Times New Roman" panose="02020603050405020304" pitchFamily="18" charset="0"/>
              </a:rPr>
              <a:t> trong công cuộc xây dựng v</a:t>
            </a:r>
            <a:r>
              <a:rPr lang="fr-FR" altLang="vi-VN" sz="3000" b="1" dirty="0">
                <a:latin typeface="Times New Roman" panose="02020603050405020304" pitchFamily="18" charset="0"/>
                <a:ea typeface="Times New Roman" panose="02020603050405020304" pitchFamily="18" charset="0"/>
              </a:rPr>
              <a:t>à</a:t>
            </a:r>
            <a:r>
              <a:rPr lang="fr-FR" altLang="vi-VN" sz="3000" b="1" dirty="0">
                <a:latin typeface="Times New Roman" panose="02020603050405020304" pitchFamily="18" charset="0"/>
                <a:cs typeface="Times New Roman" panose="02020603050405020304" pitchFamily="18" charset="0"/>
              </a:rPr>
              <a:t> bảo vệ đất nước.</a:t>
            </a:r>
            <a:endParaRPr lang="en-US" altLang="vi-VN" sz="30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p:nvPr/>
        </p:nvSpPr>
        <p:spPr>
          <a:xfrm>
            <a:off x="12700" y="22225"/>
            <a:ext cx="49530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dirty="0">
                <a:solidFill>
                  <a:srgbClr val="CC00CC"/>
                </a:solidFill>
                <a:latin typeface="Times New Roman" panose="02020603050405020304" pitchFamily="18" charset="0"/>
                <a:cs typeface="Times New Roman" panose="02020603050405020304" pitchFamily="18" charset="0"/>
              </a:rPr>
              <a:t>b) Những nhân vật khác:</a:t>
            </a:r>
            <a:endParaRPr lang="en-US" altLang="vi-VN" sz="3000" b="1" dirty="0">
              <a:solidFill>
                <a:srgbClr val="CC00CC"/>
              </a:solidFill>
              <a:latin typeface="Times New Roman" panose="02020603050405020304" pitchFamily="18" charset="0"/>
              <a:ea typeface="Times New Roman" panose="02020603050405020304" pitchFamily="18" charset="0"/>
            </a:endParaRPr>
          </a:p>
        </p:txBody>
      </p:sp>
      <p:sp>
        <p:nvSpPr>
          <p:cNvPr id="5" name="Rectangle 5"/>
          <p:cNvSpPr/>
          <p:nvPr/>
        </p:nvSpPr>
        <p:spPr>
          <a:xfrm>
            <a:off x="241300" y="576263"/>
            <a:ext cx="2397125"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solidFill>
                  <a:srgbClr val="FF9933"/>
                </a:solidFill>
                <a:latin typeface="Times New Roman" panose="02020603050405020304" pitchFamily="18" charset="0"/>
                <a:cs typeface="Times New Roman" panose="02020603050405020304" pitchFamily="18" charset="0"/>
              </a:rPr>
              <a:t>- Ông họa sĩ:</a:t>
            </a:r>
            <a:endParaRPr lang="en-US" altLang="vi-VN" sz="3000" b="1" i="1" dirty="0">
              <a:solidFill>
                <a:srgbClr val="3399FF"/>
              </a:solidFill>
              <a:latin typeface="Times New Roman" panose="02020603050405020304" pitchFamily="18" charset="0"/>
              <a:ea typeface="Times New Roman" panose="02020603050405020304" pitchFamily="18" charset="0"/>
            </a:endParaRPr>
          </a:p>
        </p:txBody>
      </p:sp>
      <p:sp>
        <p:nvSpPr>
          <p:cNvPr id="7" name="Rectangle 5"/>
          <p:cNvSpPr/>
          <p:nvPr/>
        </p:nvSpPr>
        <p:spPr>
          <a:xfrm>
            <a:off x="227013" y="1081088"/>
            <a:ext cx="8616950"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Người từng trải, yêu cuộc sống, có những suy nghĩ sâu sắc về nghệ thuật, về con người.</a:t>
            </a:r>
            <a:endParaRPr lang="en-US" altLang="vi-VN" sz="3000" b="1" i="1" dirty="0">
              <a:latin typeface="Times New Roman" panose="02020603050405020304" pitchFamily="18" charset="0"/>
              <a:ea typeface="Times New Roman" panose="02020603050405020304" pitchFamily="18" charset="0"/>
            </a:endParaRPr>
          </a:p>
        </p:txBody>
      </p:sp>
      <p:sp>
        <p:nvSpPr>
          <p:cNvPr id="8" name="Rectangle 5"/>
          <p:cNvSpPr/>
          <p:nvPr/>
        </p:nvSpPr>
        <p:spPr>
          <a:xfrm>
            <a:off x="325438" y="2070100"/>
            <a:ext cx="2397125"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solidFill>
                  <a:srgbClr val="FF9933"/>
                </a:solidFill>
                <a:latin typeface="Times New Roman" panose="02020603050405020304" pitchFamily="18" charset="0"/>
                <a:cs typeface="Times New Roman" panose="02020603050405020304" pitchFamily="18" charset="0"/>
              </a:rPr>
              <a:t>- Cô kĩ sư:</a:t>
            </a:r>
            <a:endParaRPr lang="en-US" altLang="vi-VN" sz="3000" b="1" i="1" dirty="0">
              <a:solidFill>
                <a:srgbClr val="3399FF"/>
              </a:solidFill>
              <a:latin typeface="Times New Roman" panose="02020603050405020304" pitchFamily="18" charset="0"/>
              <a:ea typeface="Times New Roman" panose="02020603050405020304" pitchFamily="18" charset="0"/>
            </a:endParaRPr>
          </a:p>
        </p:txBody>
      </p:sp>
      <p:sp>
        <p:nvSpPr>
          <p:cNvPr id="9" name="Rectangle 5"/>
          <p:cNvSpPr/>
          <p:nvPr/>
        </p:nvSpPr>
        <p:spPr>
          <a:xfrm>
            <a:off x="120650" y="2598738"/>
            <a:ext cx="8616950"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a:t>
            </a:r>
            <a:r>
              <a:rPr lang="en-US" altLang="vi-VN" sz="3000" dirty="0">
                <a:latin typeface="Times New Roman" panose="02020603050405020304" pitchFamily="18" charset="0"/>
                <a:cs typeface="Times New Roman" panose="02020603050405020304" pitchFamily="18" charset="0"/>
              </a:rPr>
              <a:t>+ Xúc động trước cuộc sống v</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 tâm hồm anh thanh niên.</a:t>
            </a:r>
            <a:endParaRPr lang="en-US" altLang="vi-VN" sz="3000" i="1" dirty="0">
              <a:latin typeface="Times New Roman" panose="02020603050405020304" pitchFamily="18" charset="0"/>
              <a:ea typeface="Times New Roman" panose="02020603050405020304" pitchFamily="18" charset="0"/>
            </a:endParaRPr>
          </a:p>
        </p:txBody>
      </p:sp>
      <p:sp>
        <p:nvSpPr>
          <p:cNvPr id="10" name="Rectangle 5"/>
          <p:cNvSpPr/>
          <p:nvPr/>
        </p:nvSpPr>
        <p:spPr>
          <a:xfrm>
            <a:off x="146050" y="3683000"/>
            <a:ext cx="8615363" cy="1476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a:t>
            </a:r>
            <a:r>
              <a:rPr lang="en-US" altLang="vi-VN" sz="3000" dirty="0">
                <a:latin typeface="Times New Roman" panose="02020603050405020304" pitchFamily="18" charset="0"/>
                <a:cs typeface="Times New Roman" panose="02020603050405020304" pitchFamily="18" charset="0"/>
              </a:rPr>
              <a:t>+ Cô đánh giá đúng hơn về mối tình nhạt nhẽo đã từ bỏ v</a:t>
            </a:r>
            <a:r>
              <a:rPr lang="en-US" altLang="vi-VN" sz="3000" dirty="0">
                <a:latin typeface="Times New Roman" panose="02020603050405020304" pitchFamily="18" charset="0"/>
                <a:ea typeface="Times New Roman" panose="02020603050405020304" pitchFamily="18" charset="0"/>
              </a:rPr>
              <a:t>à</a:t>
            </a:r>
            <a:r>
              <a:rPr lang="en-US" altLang="vi-VN" sz="3000" dirty="0">
                <a:latin typeface="Times New Roman" panose="02020603050405020304" pitchFamily="18" charset="0"/>
                <a:cs typeface="Times New Roman" panose="02020603050405020304" pitchFamily="18" charset="0"/>
              </a:rPr>
              <a:t> yên tâm hơn với quyết định của mình: lựa chọn một cuộc sống có ý nghĩa.</a:t>
            </a:r>
            <a:endParaRPr lang="en-US" altLang="vi-VN" sz="3000" i="1" dirty="0">
              <a:latin typeface="Times New Roman" panose="02020603050405020304" pitchFamily="18" charset="0"/>
              <a:ea typeface="Times New Roman" panose="02020603050405020304" pitchFamily="18" charset="0"/>
            </a:endParaRPr>
          </a:p>
        </p:txBody>
      </p:sp>
      <p:sp>
        <p:nvSpPr>
          <p:cNvPr id="11" name="Rectangle 5"/>
          <p:cNvSpPr/>
          <p:nvPr/>
        </p:nvSpPr>
        <p:spPr>
          <a:xfrm>
            <a:off x="127000" y="5214938"/>
            <a:ext cx="8615363"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sym typeface="Wingdings" panose="05000000000000000000" pitchFamily="2" charset="2"/>
              </a:rPr>
              <a:t> Bừng dậy những tình cảm đẹp khi bắt gặp ánh sáng từ một tâm hồn đẹp</a:t>
            </a:r>
            <a:r>
              <a:rPr lang="en-US" altLang="vi-VN" sz="3000" b="1" dirty="0">
                <a:latin typeface="Times New Roman" panose="02020603050405020304" pitchFamily="18" charset="0"/>
                <a:cs typeface="Times New Roman" panose="02020603050405020304" pitchFamily="18" charset="0"/>
              </a:rPr>
              <a:t>.</a:t>
            </a:r>
            <a:endParaRPr lang="en-US" altLang="vi-VN" sz="3000" b="1" i="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0"/>
                                          </p:val>
                                        </p:tav>
                                        <p:tav tm="100000">
                                          <p:val>
                                            <p:fltVal val="0"/>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0"/>
                                          </p:val>
                                        </p:tav>
                                        <p:tav tm="100000">
                                          <p:val>
                                            <p:fltVal val="0"/>
                                          </p:val>
                                        </p:tav>
                                      </p:tavLst>
                                    </p:anim>
                                    <p:animEffect transition="in" filter="fade">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p:nvPr/>
        </p:nvSpPr>
        <p:spPr>
          <a:xfrm>
            <a:off x="33338" y="28575"/>
            <a:ext cx="2397125" cy="552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solidFill>
                  <a:srgbClr val="FF9933"/>
                </a:solidFill>
                <a:latin typeface="Times New Roman" panose="02020603050405020304" pitchFamily="18" charset="0"/>
                <a:cs typeface="Times New Roman" panose="02020603050405020304" pitchFamily="18" charset="0"/>
              </a:rPr>
              <a:t>- Bác lái xe:</a:t>
            </a:r>
            <a:endParaRPr lang="en-US" altLang="vi-VN" sz="3000" b="1" i="1" dirty="0">
              <a:solidFill>
                <a:srgbClr val="3399FF"/>
              </a:solidFill>
              <a:latin typeface="Times New Roman" panose="02020603050405020304" pitchFamily="18" charset="0"/>
              <a:ea typeface="Times New Roman" panose="02020603050405020304" pitchFamily="18" charset="0"/>
            </a:endParaRPr>
          </a:p>
        </p:txBody>
      </p:sp>
      <p:sp>
        <p:nvSpPr>
          <p:cNvPr id="5" name="Rectangle 5"/>
          <p:cNvSpPr/>
          <p:nvPr/>
        </p:nvSpPr>
        <p:spPr>
          <a:xfrm>
            <a:off x="1978025" y="28575"/>
            <a:ext cx="4024313" cy="552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Cởi mở, vui tính.</a:t>
            </a:r>
            <a:endParaRPr lang="en-US" altLang="vi-VN" sz="3000" b="1" i="1" dirty="0">
              <a:latin typeface="Times New Roman" panose="02020603050405020304" pitchFamily="18" charset="0"/>
              <a:ea typeface="Times New Roman" panose="02020603050405020304" pitchFamily="18" charset="0"/>
            </a:endParaRPr>
          </a:p>
        </p:txBody>
      </p:sp>
      <p:sp>
        <p:nvSpPr>
          <p:cNvPr id="6" name="Rectangle 5"/>
          <p:cNvSpPr/>
          <p:nvPr/>
        </p:nvSpPr>
        <p:spPr>
          <a:xfrm>
            <a:off x="33338" y="581025"/>
            <a:ext cx="6773862"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solidFill>
                  <a:srgbClr val="FF9933"/>
                </a:solidFill>
                <a:latin typeface="Times New Roman" panose="02020603050405020304" pitchFamily="18" charset="0"/>
                <a:cs typeface="Times New Roman" panose="02020603050405020304" pitchFamily="18" charset="0"/>
              </a:rPr>
              <a:t>- Những nhân vật không xuất hiện:</a:t>
            </a:r>
            <a:endParaRPr lang="en-US" altLang="vi-VN" sz="3000" b="1" i="1" dirty="0">
              <a:solidFill>
                <a:srgbClr val="3399FF"/>
              </a:solidFill>
              <a:latin typeface="Times New Roman" panose="02020603050405020304" pitchFamily="18" charset="0"/>
              <a:ea typeface="Times New Roman" panose="02020603050405020304" pitchFamily="18" charset="0"/>
            </a:endParaRPr>
          </a:p>
        </p:txBody>
      </p:sp>
      <p:sp>
        <p:nvSpPr>
          <p:cNvPr id="7" name="Rectangle 5"/>
          <p:cNvSpPr/>
          <p:nvPr/>
        </p:nvSpPr>
        <p:spPr>
          <a:xfrm>
            <a:off x="55563" y="1135063"/>
            <a:ext cx="8815387"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 Anh bạn đồng nghiệp cũng lặng lẽ cống hiến trên đỉnh Phan-xi-păng cao 3142m.</a:t>
            </a:r>
            <a:endParaRPr lang="en-US" altLang="vi-VN" sz="3000" b="1" i="1" dirty="0">
              <a:latin typeface="Times New Roman" panose="02020603050405020304" pitchFamily="18" charset="0"/>
              <a:ea typeface="Times New Roman" panose="02020603050405020304" pitchFamily="18" charset="0"/>
            </a:endParaRPr>
          </a:p>
        </p:txBody>
      </p:sp>
      <p:sp>
        <p:nvSpPr>
          <p:cNvPr id="8" name="Rectangle 5"/>
          <p:cNvSpPr/>
          <p:nvPr/>
        </p:nvSpPr>
        <p:spPr>
          <a:xfrm>
            <a:off x="82550" y="2135188"/>
            <a:ext cx="8616950"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 Ông kĩ sư vườn rau Sa Pa hết lòng với công việc.</a:t>
            </a:r>
            <a:endParaRPr lang="en-US" altLang="vi-VN" sz="3000" b="1" i="1" dirty="0">
              <a:latin typeface="Times New Roman" panose="02020603050405020304" pitchFamily="18" charset="0"/>
              <a:ea typeface="Times New Roman" panose="02020603050405020304" pitchFamily="18" charset="0"/>
            </a:endParaRPr>
          </a:p>
        </p:txBody>
      </p:sp>
      <p:sp>
        <p:nvSpPr>
          <p:cNvPr id="9" name="Rectangle 5"/>
          <p:cNvSpPr/>
          <p:nvPr/>
        </p:nvSpPr>
        <p:spPr>
          <a:xfrm>
            <a:off x="123825" y="2703513"/>
            <a:ext cx="8693150"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 Anh cán bộ nghiên cứu sét 11 năm trời không một ng</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y n</a:t>
            </a:r>
            <a:r>
              <a:rPr lang="en-US" altLang="vi-VN" sz="3000" b="1" dirty="0">
                <a:latin typeface="Times New Roman" panose="02020603050405020304" pitchFamily="18" charset="0"/>
                <a:ea typeface="Times New Roman" panose="02020603050405020304" pitchFamily="18" charset="0"/>
              </a:rPr>
              <a:t>à</a:t>
            </a:r>
            <a:r>
              <a:rPr lang="en-US" altLang="vi-VN" sz="3000" b="1" dirty="0">
                <a:latin typeface="Times New Roman" panose="02020603050405020304" pitchFamily="18" charset="0"/>
                <a:cs typeface="Times New Roman" panose="02020603050405020304" pitchFamily="18" charset="0"/>
              </a:rPr>
              <a:t>o xa cơ quan.</a:t>
            </a:r>
            <a:endParaRPr lang="en-US" altLang="vi-VN" sz="3000" b="1" i="1" dirty="0">
              <a:latin typeface="Times New Roman" panose="02020603050405020304" pitchFamily="18" charset="0"/>
              <a:ea typeface="Times New Roman" panose="02020603050405020304" pitchFamily="18" charset="0"/>
            </a:endParaRPr>
          </a:p>
        </p:txBody>
      </p:sp>
      <p:sp>
        <p:nvSpPr>
          <p:cNvPr id="10" name="Rectangle 5"/>
          <p:cNvSpPr/>
          <p:nvPr/>
        </p:nvSpPr>
        <p:spPr>
          <a:xfrm>
            <a:off x="-17462" y="3754438"/>
            <a:ext cx="8615362"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   + Ông bố anh xung phong đi bộ đội.</a:t>
            </a:r>
            <a:endParaRPr lang="en-US" altLang="vi-VN" sz="3000" b="1" i="1" dirty="0">
              <a:latin typeface="Times New Roman" panose="02020603050405020304" pitchFamily="18" charset="0"/>
              <a:ea typeface="Times New Roman" panose="02020603050405020304" pitchFamily="18" charset="0"/>
            </a:endParaRPr>
          </a:p>
        </p:txBody>
      </p:sp>
      <p:sp>
        <p:nvSpPr>
          <p:cNvPr id="11" name="Rectangle 5"/>
          <p:cNvSpPr/>
          <p:nvPr/>
        </p:nvSpPr>
        <p:spPr>
          <a:xfrm>
            <a:off x="111125" y="4341813"/>
            <a:ext cx="8732838" cy="1476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solidFill>
                  <a:srgbClr val="CC3300"/>
                </a:solidFill>
                <a:latin typeface="Times New Roman" panose="02020603050405020304" pitchFamily="18" charset="0"/>
                <a:cs typeface="Times New Roman" panose="02020603050405020304" pitchFamily="18" charset="0"/>
                <a:sym typeface="Wingdings" panose="05000000000000000000" pitchFamily="2" charset="2"/>
              </a:rPr>
              <a:t> Lòng yêu mến, cảm phục những con người sống v</a:t>
            </a:r>
            <a:r>
              <a:rPr lang="en-US" altLang="vi-VN" sz="3000" b="1" dirty="0">
                <a:solidFill>
                  <a:srgbClr val="CC3300"/>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vi-VN" sz="3000" b="1" dirty="0">
                <a:solidFill>
                  <a:srgbClr val="CC3300"/>
                </a:solidFill>
                <a:latin typeface="Times New Roman" panose="02020603050405020304" pitchFamily="18" charset="0"/>
                <a:cs typeface="Times New Roman" panose="02020603050405020304" pitchFamily="18" charset="0"/>
                <a:sym typeface="Wingdings" panose="05000000000000000000" pitchFamily="2" charset="2"/>
              </a:rPr>
              <a:t> l</a:t>
            </a:r>
            <a:r>
              <a:rPr lang="en-US" altLang="vi-VN" sz="3000" b="1" dirty="0">
                <a:solidFill>
                  <a:srgbClr val="CC3300"/>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vi-VN" sz="3000" b="1" dirty="0">
                <a:solidFill>
                  <a:srgbClr val="CC3300"/>
                </a:solidFill>
                <a:latin typeface="Times New Roman" panose="02020603050405020304" pitchFamily="18" charset="0"/>
                <a:cs typeface="Times New Roman" panose="02020603050405020304" pitchFamily="18" charset="0"/>
                <a:sym typeface="Wingdings" panose="05000000000000000000" pitchFamily="2" charset="2"/>
              </a:rPr>
              <a:t>m việc lặng lẽ, quên mình, cống hiến sức lực v</a:t>
            </a:r>
            <a:r>
              <a:rPr lang="en-US" altLang="vi-VN" sz="3000" b="1" dirty="0">
                <a:solidFill>
                  <a:srgbClr val="CC3300"/>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vi-VN" sz="3000" b="1" dirty="0">
                <a:solidFill>
                  <a:srgbClr val="CC3300"/>
                </a:solidFill>
                <a:latin typeface="Times New Roman" panose="02020603050405020304" pitchFamily="18" charset="0"/>
                <a:cs typeface="Times New Roman" panose="02020603050405020304" pitchFamily="18" charset="0"/>
                <a:sym typeface="Wingdings" panose="05000000000000000000" pitchFamily="2" charset="2"/>
              </a:rPr>
              <a:t> trí tuệ cho nhân dân, Tổ quốc</a:t>
            </a:r>
            <a:r>
              <a:rPr lang="en-US" altLang="vi-VN" sz="3000" b="1" dirty="0">
                <a:solidFill>
                  <a:srgbClr val="CC3300"/>
                </a:solidFill>
                <a:latin typeface="Times New Roman" panose="02020603050405020304" pitchFamily="18" charset="0"/>
                <a:cs typeface="Times New Roman" panose="02020603050405020304" pitchFamily="18" charset="0"/>
              </a:rPr>
              <a:t>.</a:t>
            </a:r>
            <a:endParaRPr lang="en-US" altLang="vi-VN" sz="3000" b="1" i="1" dirty="0">
              <a:solidFill>
                <a:srgbClr val="CC33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0"/>
                                          </p:val>
                                        </p:tav>
                                        <p:tav tm="100000">
                                          <p:val>
                                            <p:fltVal val="0"/>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style.rotation</p:attrName>
                                        </p:attrNameLst>
                                      </p:cBhvr>
                                      <p:tavLst>
                                        <p:tav tm="0">
                                          <p:val>
                                            <p:fltVal val="0"/>
                                          </p:val>
                                        </p:tav>
                                        <p:tav tm="100000">
                                          <p:val>
                                            <p:fltVal val="0"/>
                                          </p:val>
                                        </p:tav>
                                      </p:tavLst>
                                    </p:anim>
                                    <p:animEffect transition="in" filter="fade">
                                      <p:cBhvr>
                                        <p:cTn id="50" dur="1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0"/>
                                          </p:val>
                                        </p:tav>
                                        <p:tav tm="100000">
                                          <p:val>
                                            <p:fltVal val="0"/>
                                          </p:val>
                                        </p:tav>
                                      </p:tavLst>
                                    </p:anim>
                                    <p:animEffect transition="in" filter="fade">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0"/>
                                          </p:val>
                                        </p:tav>
                                        <p:tav tm="100000">
                                          <p:val>
                                            <p:fltVal val="0"/>
                                          </p:val>
                                        </p:tav>
                                      </p:tavLst>
                                    </p:anim>
                                    <p:animEffect transition="in" filter="fade">
                                      <p:cBhvr>
                                        <p:cTn id="6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563" y="1749425"/>
            <a:ext cx="8839200"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3000" dirty="0">
                <a:latin typeface="Times New Roman" panose="02020603050405020304" pitchFamily="18" charset="0"/>
                <a:cs typeface="Times New Roman" panose="02020603050405020304" pitchFamily="18" charset="0"/>
              </a:rPr>
              <a:t>- Nghệ thuật </a:t>
            </a:r>
            <a:r>
              <a:rPr lang="fr-FR" altLang="vi-VN" sz="3000" u="sng" dirty="0">
                <a:latin typeface="Times New Roman" panose="02020603050405020304" pitchFamily="18" charset="0"/>
                <a:cs typeface="Times New Roman" panose="02020603050405020304" pitchFamily="18" charset="0"/>
              </a:rPr>
              <a:t>tả cảnh thiên nhiên</a:t>
            </a:r>
            <a:r>
              <a:rPr lang="fr-FR" altLang="vi-VN" sz="3000" dirty="0">
                <a:latin typeface="Times New Roman" panose="02020603050405020304" pitchFamily="18" charset="0"/>
                <a:cs typeface="Times New Roman" panose="02020603050405020304" pitchFamily="18" charset="0"/>
              </a:rPr>
              <a:t> đặc sắc; miêu tả nhân vật với nhiều điểm nhìn.</a:t>
            </a:r>
            <a:endParaRPr lang="en-US" altLang="vi-VN" sz="3000" dirty="0">
              <a:latin typeface="Times New Roman" panose="02020603050405020304" pitchFamily="18" charset="0"/>
              <a:ea typeface="Times New Roman" panose="02020603050405020304" pitchFamily="18" charset="0"/>
            </a:endParaRPr>
          </a:p>
        </p:txBody>
      </p:sp>
      <p:sp>
        <p:nvSpPr>
          <p:cNvPr id="87043" name="Rectangle 5"/>
          <p:cNvSpPr/>
          <p:nvPr/>
        </p:nvSpPr>
        <p:spPr>
          <a:xfrm>
            <a:off x="47625" y="12700"/>
            <a:ext cx="3787775" cy="615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400" b="1" dirty="0">
                <a:solidFill>
                  <a:srgbClr val="0000FF"/>
                </a:solidFill>
                <a:latin typeface="Times New Roman" panose="02020603050405020304" pitchFamily="18" charset="0"/>
                <a:cs typeface="Times New Roman" panose="02020603050405020304" pitchFamily="18" charset="0"/>
              </a:rPr>
              <a:t>B. Nghệ thuật:</a:t>
            </a:r>
            <a:endParaRPr lang="en-US" altLang="vi-VN" sz="3400" b="1" dirty="0">
              <a:solidFill>
                <a:srgbClr val="0000FF"/>
              </a:solidFill>
              <a:latin typeface="Times New Roman" panose="02020603050405020304" pitchFamily="18" charset="0"/>
              <a:ea typeface="Times New Roman" panose="02020603050405020304" pitchFamily="18" charset="0"/>
            </a:endParaRPr>
          </a:p>
        </p:txBody>
      </p:sp>
      <p:sp>
        <p:nvSpPr>
          <p:cNvPr id="7" name="Rectangle 6"/>
          <p:cNvSpPr/>
          <p:nvPr/>
        </p:nvSpPr>
        <p:spPr>
          <a:xfrm>
            <a:off x="115888" y="615950"/>
            <a:ext cx="8905875"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3000" dirty="0">
                <a:latin typeface="Times New Roman" panose="02020603050405020304" pitchFamily="18" charset="0"/>
                <a:cs typeface="Times New Roman" panose="02020603050405020304" pitchFamily="18" charset="0"/>
              </a:rPr>
              <a:t>- Tạo </a:t>
            </a:r>
            <a:r>
              <a:rPr lang="fr-FR" altLang="vi-VN" sz="3000" u="sng" dirty="0">
                <a:latin typeface="Times New Roman" panose="02020603050405020304" pitchFamily="18" charset="0"/>
                <a:cs typeface="Times New Roman" panose="02020603050405020304" pitchFamily="18" charset="0"/>
              </a:rPr>
              <a:t>tình huống truyện tự nhiên, tình cờ, hấp dẫn.</a:t>
            </a:r>
            <a:endParaRPr lang="en-US" altLang="vi-VN" sz="3000" dirty="0">
              <a:latin typeface="Times New Roman" panose="02020603050405020304" pitchFamily="18" charset="0"/>
              <a:ea typeface="Times New Roman" panose="02020603050405020304" pitchFamily="18" charset="0"/>
            </a:endParaRPr>
          </a:p>
        </p:txBody>
      </p:sp>
      <p:sp>
        <p:nvSpPr>
          <p:cNvPr id="8" name="Rectangle 7"/>
          <p:cNvSpPr/>
          <p:nvPr/>
        </p:nvSpPr>
        <p:spPr>
          <a:xfrm>
            <a:off x="150813" y="1195388"/>
            <a:ext cx="8870950"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3000" dirty="0">
                <a:latin typeface="Times New Roman" panose="02020603050405020304" pitchFamily="18" charset="0"/>
                <a:cs typeface="Times New Roman" panose="02020603050405020304" pitchFamily="18" charset="0"/>
              </a:rPr>
              <a:t>- Xây dựng </a:t>
            </a:r>
            <a:r>
              <a:rPr lang="fr-FR" altLang="vi-VN" sz="3000" u="sng" dirty="0">
                <a:latin typeface="Times New Roman" panose="02020603050405020304" pitchFamily="18" charset="0"/>
                <a:cs typeface="Times New Roman" panose="02020603050405020304" pitchFamily="18" charset="0"/>
              </a:rPr>
              <a:t>đối thoại, độc thoại v</a:t>
            </a:r>
            <a:r>
              <a:rPr lang="fr-FR" altLang="vi-VN" sz="3000" u="sng" dirty="0">
                <a:latin typeface="Times New Roman" panose="02020603050405020304" pitchFamily="18" charset="0"/>
                <a:ea typeface="Times New Roman" panose="02020603050405020304" pitchFamily="18" charset="0"/>
              </a:rPr>
              <a:t>à</a:t>
            </a:r>
            <a:r>
              <a:rPr lang="fr-FR" altLang="vi-VN" sz="3000" u="sng" dirty="0">
                <a:latin typeface="Times New Roman" panose="02020603050405020304" pitchFamily="18" charset="0"/>
                <a:cs typeface="Times New Roman" panose="02020603050405020304" pitchFamily="18" charset="0"/>
              </a:rPr>
              <a:t> độc thoại nội tâm</a:t>
            </a:r>
            <a:r>
              <a:rPr lang="fr-FR" altLang="vi-VN" sz="3000" dirty="0">
                <a:latin typeface="Times New Roman" panose="02020603050405020304" pitchFamily="18" charset="0"/>
                <a:cs typeface="Times New Roman" panose="02020603050405020304" pitchFamily="18" charset="0"/>
              </a:rPr>
              <a:t>.</a:t>
            </a:r>
            <a:endParaRPr lang="en-US" altLang="vi-VN" sz="3000" dirty="0">
              <a:latin typeface="Times New Roman" panose="02020603050405020304" pitchFamily="18" charset="0"/>
              <a:ea typeface="Times New Roman" panose="02020603050405020304" pitchFamily="18" charset="0"/>
            </a:endParaRPr>
          </a:p>
        </p:txBody>
      </p:sp>
      <p:sp>
        <p:nvSpPr>
          <p:cNvPr id="9" name="Rectangle 8"/>
          <p:cNvSpPr/>
          <p:nvPr/>
        </p:nvSpPr>
        <p:spPr>
          <a:xfrm>
            <a:off x="206375" y="2695575"/>
            <a:ext cx="630555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3000" dirty="0">
                <a:latin typeface="Times New Roman" panose="02020603050405020304" pitchFamily="18" charset="0"/>
                <a:cs typeface="Times New Roman" panose="02020603050405020304" pitchFamily="18" charset="0"/>
              </a:rPr>
              <a:t>- Kết hợp giữa </a:t>
            </a:r>
            <a:r>
              <a:rPr lang="fr-FR" altLang="vi-VN" sz="3000" u="sng" dirty="0">
                <a:latin typeface="Times New Roman" panose="02020603050405020304" pitchFamily="18" charset="0"/>
                <a:cs typeface="Times New Roman" panose="02020603050405020304" pitchFamily="18" charset="0"/>
              </a:rPr>
              <a:t>kể với tả v</a:t>
            </a:r>
            <a:r>
              <a:rPr lang="fr-FR" altLang="vi-VN" sz="3000" u="sng" dirty="0">
                <a:latin typeface="Times New Roman" panose="02020603050405020304" pitchFamily="18" charset="0"/>
                <a:ea typeface="Times New Roman" panose="02020603050405020304" pitchFamily="18" charset="0"/>
              </a:rPr>
              <a:t>à</a:t>
            </a:r>
            <a:r>
              <a:rPr lang="fr-FR" altLang="vi-VN" sz="3000" u="sng" dirty="0">
                <a:latin typeface="Times New Roman" panose="02020603050405020304" pitchFamily="18" charset="0"/>
                <a:cs typeface="Times New Roman" panose="02020603050405020304" pitchFamily="18" charset="0"/>
              </a:rPr>
              <a:t> nghị luận</a:t>
            </a:r>
            <a:r>
              <a:rPr lang="fr-FR" altLang="vi-VN" sz="3000" dirty="0">
                <a:latin typeface="Times New Roman" panose="02020603050405020304" pitchFamily="18" charset="0"/>
                <a:cs typeface="Times New Roman" panose="02020603050405020304" pitchFamily="18" charset="0"/>
              </a:rPr>
              <a:t>.</a:t>
            </a:r>
            <a:endParaRPr lang="en-US" altLang="vi-VN" sz="3000" dirty="0">
              <a:latin typeface="Times New Roman" panose="02020603050405020304" pitchFamily="18" charset="0"/>
              <a:ea typeface="Times New Roman" panose="02020603050405020304" pitchFamily="18" charset="0"/>
            </a:endParaRPr>
          </a:p>
        </p:txBody>
      </p:sp>
      <p:sp>
        <p:nvSpPr>
          <p:cNvPr id="10" name="Rectangle 9"/>
          <p:cNvSpPr/>
          <p:nvPr/>
        </p:nvSpPr>
        <p:spPr>
          <a:xfrm>
            <a:off x="219075" y="3205163"/>
            <a:ext cx="8696325"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3000" dirty="0">
                <a:latin typeface="Times New Roman" panose="02020603050405020304" pitchFamily="18" charset="0"/>
                <a:cs typeface="Times New Roman" panose="02020603050405020304" pitchFamily="18" charset="0"/>
              </a:rPr>
              <a:t>- Tạo tính </a:t>
            </a:r>
            <a:r>
              <a:rPr lang="fr-FR" altLang="vi-VN" sz="3000" u="sng" dirty="0">
                <a:latin typeface="Times New Roman" panose="02020603050405020304" pitchFamily="18" charset="0"/>
                <a:cs typeface="Times New Roman" panose="02020603050405020304" pitchFamily="18" charset="0"/>
              </a:rPr>
              <a:t>chất trữ tình</a:t>
            </a:r>
            <a:r>
              <a:rPr lang="fr-FR" altLang="vi-VN" sz="3000" dirty="0">
                <a:latin typeface="Times New Roman" panose="02020603050405020304" pitchFamily="18" charset="0"/>
                <a:cs typeface="Times New Roman" panose="02020603050405020304" pitchFamily="18" charset="0"/>
              </a:rPr>
              <a:t> trong tác phẩm truyện.</a:t>
            </a:r>
            <a:endParaRPr lang="en-US" altLang="vi-VN" sz="3000" dirty="0">
              <a:latin typeface="Times New Roman" panose="02020603050405020304" pitchFamily="18" charset="0"/>
              <a:ea typeface="Times New Roman" panose="02020603050405020304" pitchFamily="18" charset="0"/>
            </a:endParaRPr>
          </a:p>
        </p:txBody>
      </p:sp>
      <p:sp>
        <p:nvSpPr>
          <p:cNvPr id="11" name="Rectangle 10"/>
          <p:cNvSpPr/>
          <p:nvPr/>
        </p:nvSpPr>
        <p:spPr>
          <a:xfrm>
            <a:off x="150813" y="4352925"/>
            <a:ext cx="8802687" cy="2400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latin typeface="VNI-Times" pitchFamily="2" charset="0"/>
                <a:cs typeface="Arial" panose="020B0604020202020204" pitchFamily="34" charset="0"/>
              </a:rPr>
              <a:t>   </a:t>
            </a:r>
            <a:r>
              <a:rPr lang="fr-FR" altLang="vi-VN" sz="3000" i="1" dirty="0">
                <a:latin typeface="Times New Roman" panose="02020603050405020304" pitchFamily="18" charset="0"/>
                <a:cs typeface="Times New Roman" panose="02020603050405020304" pitchFamily="18" charset="0"/>
              </a:rPr>
              <a:t>Lặng lẽ Sa Pa</a:t>
            </a:r>
            <a:r>
              <a:rPr lang="fr-FR" altLang="vi-VN" sz="3000" dirty="0">
                <a:latin typeface="Times New Roman" panose="02020603050405020304" pitchFamily="18" charset="0"/>
                <a:cs typeface="Times New Roman" panose="02020603050405020304" pitchFamily="18" charset="0"/>
              </a:rPr>
              <a:t> l</a:t>
            </a:r>
            <a:r>
              <a:rPr lang="fr-FR" altLang="vi-VN" sz="3000" dirty="0">
                <a:latin typeface="Times New Roman" panose="02020603050405020304" pitchFamily="18" charset="0"/>
                <a:ea typeface="Times New Roman" panose="02020603050405020304" pitchFamily="18" charset="0"/>
              </a:rPr>
              <a:t>à</a:t>
            </a:r>
            <a:r>
              <a:rPr lang="fr-FR" altLang="vi-VN" sz="3000" dirty="0">
                <a:latin typeface="Times New Roman" panose="02020603050405020304" pitchFamily="18" charset="0"/>
                <a:cs typeface="Times New Roman" panose="02020603050405020304" pitchFamily="18" charset="0"/>
              </a:rPr>
              <a:t> câu chuyện về cuộc gặp gỡ với những con người trong một chuyến đi thực tế của nhân vật ông họa sĩ, qua đó, tác giả thể hiện </a:t>
            </a:r>
            <a:r>
              <a:rPr lang="fr-FR" altLang="vi-VN" sz="3000" b="1" u="sng" dirty="0">
                <a:latin typeface="Times New Roman" panose="02020603050405020304" pitchFamily="18" charset="0"/>
                <a:cs typeface="Times New Roman" panose="02020603050405020304" pitchFamily="18" charset="0"/>
              </a:rPr>
              <a:t>niềm yêu mến đối với những con người có lẽ sống cao đẹp</a:t>
            </a:r>
            <a:r>
              <a:rPr lang="fr-FR" altLang="vi-VN" sz="3000" b="1" dirty="0">
                <a:latin typeface="Times New Roman" panose="02020603050405020304" pitchFamily="18" charset="0"/>
                <a:cs typeface="Times New Roman" panose="02020603050405020304" pitchFamily="18" charset="0"/>
              </a:rPr>
              <a:t> đang </a:t>
            </a:r>
            <a:r>
              <a:rPr lang="fr-FR" altLang="vi-VN" sz="3000" b="1" u="sng" dirty="0">
                <a:latin typeface="Times New Roman" panose="02020603050405020304" pitchFamily="18" charset="0"/>
                <a:cs typeface="Times New Roman" panose="02020603050405020304" pitchFamily="18" charset="0"/>
              </a:rPr>
              <a:t>lặng lẽ quên mình cống hiến cho Tổ quốc.</a:t>
            </a:r>
            <a:endParaRPr lang="en-US" altLang="vi-VN" sz="3000" b="1" dirty="0">
              <a:latin typeface="Times New Roman" panose="02020603050405020304" pitchFamily="18" charset="0"/>
              <a:ea typeface="Times New Roman" panose="02020603050405020304" pitchFamily="18" charset="0"/>
            </a:endParaRPr>
          </a:p>
        </p:txBody>
      </p:sp>
      <p:sp>
        <p:nvSpPr>
          <p:cNvPr id="12" name="Rectangle 11"/>
          <p:cNvSpPr/>
          <p:nvPr/>
        </p:nvSpPr>
        <p:spPr>
          <a:xfrm>
            <a:off x="90488" y="3714750"/>
            <a:ext cx="5327650" cy="6143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400" b="1" dirty="0">
                <a:solidFill>
                  <a:srgbClr val="0000FF"/>
                </a:solidFill>
                <a:latin typeface="Times New Roman" panose="02020603050405020304" pitchFamily="18" charset="0"/>
                <a:cs typeface="Times New Roman" panose="02020603050405020304" pitchFamily="18" charset="0"/>
              </a:rPr>
              <a:t>C. Ý nghĩa văn bản:</a:t>
            </a:r>
            <a:endParaRPr lang="en-US" altLang="vi-VN" sz="3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0"/>
                                          </p:val>
                                        </p:tav>
                                        <p:tav tm="100000">
                                          <p:val>
                                            <p:fltVal val="0"/>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2000"/>
                                        <p:tgtEl>
                                          <p:spTgt spid="11">
                                            <p:txEl>
                                              <p:pRg st="0" end="0"/>
                                            </p:txEl>
                                          </p:spTgt>
                                        </p:tgtEl>
                                      </p:cBhvr>
                                    </p:animEffect>
                                    <p:anim calcmode="lin" valueType="num">
                                      <p:cBhvr>
                                        <p:cTn id="45" dur="2000" fill="hold"/>
                                        <p:tgtEl>
                                          <p:spTgt spid="11">
                                            <p:txEl>
                                              <p:pRg st="0" end="0"/>
                                            </p:txEl>
                                          </p:spTgt>
                                        </p:tgtEl>
                                        <p:attrNameLst>
                                          <p:attrName>ppt_w</p:attrName>
                                        </p:attrNameLst>
                                      </p:cBhvr>
                                      <p:tavLst>
                                        <p:tav tm="0" fmla="#ppt_w*sin(2.5*pi*$)">
                                          <p:val>
                                            <p:fltVal val="0"/>
                                          </p:val>
                                        </p:tav>
                                        <p:tav tm="100000">
                                          <p:val>
                                            <p:fltVal val="0"/>
                                          </p:val>
                                        </p:tav>
                                      </p:tavLst>
                                    </p:anim>
                                    <p:anim calcmode="lin" valueType="num">
                                      <p:cBhvr>
                                        <p:cTn id="46" dur="2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inh-anh-sapa-chim-trong-suong-mu"/>
          <p:cNvPicPr>
            <a:picLocks noChangeAspect="1"/>
          </p:cNvPicPr>
          <p:nvPr/>
        </p:nvPicPr>
        <p:blipFill>
          <a:blip r:embed="rId3"/>
          <a:stretch>
            <a:fillRect/>
          </a:stretch>
        </p:blipFill>
        <p:spPr>
          <a:xfrm>
            <a:off x="228600" y="152400"/>
            <a:ext cx="8763000" cy="5867400"/>
          </a:xfrm>
          <a:prstGeom prst="rect">
            <a:avLst/>
          </a:prstGeom>
          <a:noFill/>
          <a:ln w="9525">
            <a:noFill/>
          </a:ln>
        </p:spPr>
      </p:pic>
      <p:sp>
        <p:nvSpPr>
          <p:cNvPr id="4" name="Rectangle 3"/>
          <p:cNvSpPr/>
          <p:nvPr/>
        </p:nvSpPr>
        <p:spPr>
          <a:xfrm>
            <a:off x="566738" y="6188075"/>
            <a:ext cx="8229600" cy="584200"/>
          </a:xfrm>
          <a:prstGeom prst="rect">
            <a:avLst/>
          </a:prstGeom>
        </p:spPr>
        <p:txBody>
          <a:bodyPr>
            <a:spAutoFit/>
          </a:bodyPr>
          <a:lstStyle/>
          <a:p>
            <a:pPr eaLnBrk="1" hangingPunct="1">
              <a:buNone/>
            </a:pPr>
            <a:r>
              <a:rPr lang="vi-VN" altLang="x-none" sz="3200" dirty="0">
                <a:solidFill>
                  <a:srgbClr val="FF0000"/>
                </a:solidFill>
                <a:latin typeface="Times New Roman" panose="02020603050405020304" pitchFamily="18" charset="0"/>
              </a:rPr>
              <a:t>Một góc Sa Pa chìm trong sương mù buổi sớm</a:t>
            </a:r>
            <a:endParaRPr sz="3200" dirty="0">
              <a:solidFill>
                <a:srgbClr val="FF0000"/>
              </a:solidFill>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Ã¬nh áº£nh Äáº¹p SaPa - SaPa trong sÆ°Æ¡ng sá»m"/>
          <p:cNvPicPr>
            <a:picLocks noChangeAspect="1"/>
          </p:cNvPicPr>
          <p:nvPr/>
        </p:nvPicPr>
        <p:blipFill>
          <a:blip r:embed="rId2"/>
          <a:stretch>
            <a:fillRect/>
          </a:stretch>
        </p:blipFill>
        <p:spPr>
          <a:xfrm>
            <a:off x="152400" y="152400"/>
            <a:ext cx="8763000" cy="5967413"/>
          </a:xfrm>
          <a:prstGeom prst="rect">
            <a:avLst/>
          </a:prstGeom>
          <a:noFill/>
          <a:ln w="9525">
            <a:noFill/>
          </a:ln>
        </p:spPr>
      </p:pic>
      <p:sp>
        <p:nvSpPr>
          <p:cNvPr id="13315" name="Rectangle 3"/>
          <p:cNvSpPr/>
          <p:nvPr/>
        </p:nvSpPr>
        <p:spPr>
          <a:xfrm>
            <a:off x="2517775" y="6248400"/>
            <a:ext cx="4572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vi-VN" sz="2800" i="1" dirty="0">
                <a:latin typeface="VNI-Times" pitchFamily="2" charset="0"/>
                <a:cs typeface="Arial" panose="020B0604020202020204" pitchFamily="34" charset="0"/>
              </a:rPr>
              <a:t> </a:t>
            </a:r>
            <a:r>
              <a:rPr lang="vi-VN" altLang="vi-VN" b="1" dirty="0">
                <a:solidFill>
                  <a:srgbClr val="FF0000"/>
                </a:solidFill>
                <a:latin typeface="VNI-Times" pitchFamily="2" charset="0"/>
                <a:cs typeface="Arial" panose="020B0604020202020204" pitchFamily="34" charset="0"/>
              </a:rPr>
              <a:t>Sa</a:t>
            </a:r>
            <a:r>
              <a:rPr lang="en-US" altLang="vi-VN" b="1" dirty="0">
                <a:solidFill>
                  <a:srgbClr val="FF0000"/>
                </a:solidFill>
                <a:latin typeface="VNI-Times" pitchFamily="2" charset="0"/>
                <a:cs typeface="Arial" panose="020B0604020202020204" pitchFamily="34" charset="0"/>
              </a:rPr>
              <a:t> </a:t>
            </a:r>
            <a:r>
              <a:rPr lang="vi-VN" altLang="vi-VN" b="1" dirty="0">
                <a:solidFill>
                  <a:srgbClr val="FF0000"/>
                </a:solidFill>
                <a:latin typeface="VNI-Times" pitchFamily="2" charset="0"/>
                <a:cs typeface="Arial" panose="020B0604020202020204" pitchFamily="34" charset="0"/>
              </a:rPr>
              <a:t>Pa trong sương sớm</a:t>
            </a:r>
            <a:endParaRPr lang="en-US" altLang="vi-VN" b="1" dirty="0">
              <a:solidFill>
                <a:srgbClr val="FF0000"/>
              </a:solidFill>
              <a:latin typeface="VNI-Times" pitchFamily="2" charset="0"/>
              <a:ea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inh-anh-sapa-chim-trong-suong-mu-6"/>
          <p:cNvPicPr>
            <a:picLocks noChangeAspect="1"/>
          </p:cNvPicPr>
          <p:nvPr/>
        </p:nvPicPr>
        <p:blipFill>
          <a:blip r:embed="rId3"/>
          <a:stretch>
            <a:fillRect/>
          </a:stretch>
        </p:blipFill>
        <p:spPr>
          <a:xfrm>
            <a:off x="60325" y="109538"/>
            <a:ext cx="8931275" cy="5353050"/>
          </a:xfrm>
          <a:prstGeom prst="rect">
            <a:avLst/>
          </a:prstGeom>
          <a:noFill/>
          <a:ln w="9525">
            <a:noFill/>
          </a:ln>
        </p:spPr>
      </p:pic>
      <p:sp>
        <p:nvSpPr>
          <p:cNvPr id="4" name="Rectangle 3"/>
          <p:cNvSpPr/>
          <p:nvPr/>
        </p:nvSpPr>
        <p:spPr>
          <a:xfrm>
            <a:off x="381000" y="5462588"/>
            <a:ext cx="8763000" cy="1385888"/>
          </a:xfrm>
          <a:prstGeom prst="rect">
            <a:avLst/>
          </a:prstGeom>
        </p:spPr>
        <p:txBody>
          <a:bodyPr>
            <a:spAutoFit/>
          </a:bodyPr>
          <a:lstStyle/>
          <a:p>
            <a:pPr algn="just" eaLnBrk="1" hangingPunct="1">
              <a:buNone/>
            </a:pPr>
            <a:r>
              <a:rPr dirty="0">
                <a:solidFill>
                  <a:srgbClr val="FF0000"/>
                </a:solidFill>
                <a:latin typeface="Calibri" panose="020F0502020204030204" pitchFamily="34" charset="0"/>
              </a:rPr>
              <a:t>   </a:t>
            </a:r>
            <a:r>
              <a:rPr lang="vi-VN" altLang="x-none" dirty="0">
                <a:solidFill>
                  <a:srgbClr val="FF0000"/>
                </a:solidFill>
                <a:latin typeface="Times New Roman" panose="02020603050405020304" pitchFamily="18" charset="0"/>
              </a:rPr>
              <a:t>Khi mặt trời bắt đầu mọc,</a:t>
            </a:r>
            <a:r>
              <a:rPr dirty="0">
                <a:solidFill>
                  <a:srgbClr val="FF0000"/>
                </a:solidFill>
                <a:latin typeface="Calibri" panose="020F0502020204030204" pitchFamily="34" charset="0"/>
              </a:rPr>
              <a:t> </a:t>
            </a:r>
            <a:r>
              <a:rPr lang="vi-VN" altLang="x-none" dirty="0">
                <a:solidFill>
                  <a:srgbClr val="FF0000"/>
                </a:solidFill>
                <a:latin typeface="Times New Roman" panose="02020603050405020304" pitchFamily="18" charset="0"/>
              </a:rPr>
              <a:t>cũng là lúc khung cảnh có thêm màu vàng tô điểm thêm vẻ đẹp Sa Pa. Sương bắt đầu tan để lộ rừng cây cao vút</a:t>
            </a:r>
            <a:r>
              <a:rPr dirty="0">
                <a:solidFill>
                  <a:srgbClr val="FF0000"/>
                </a:solidFill>
                <a:latin typeface="Calibri" panose="020F0502020204030204"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Káº¿t quáº£ hÃ¬nh áº£nh cho hinh anh tuyet roi o sa pa"/>
          <p:cNvPicPr>
            <a:picLocks noChangeAspect="1"/>
          </p:cNvPicPr>
          <p:nvPr/>
        </p:nvPicPr>
        <p:blipFill>
          <a:blip r:embed="rId2"/>
          <a:stretch>
            <a:fillRect/>
          </a:stretch>
        </p:blipFill>
        <p:spPr>
          <a:xfrm>
            <a:off x="182563" y="146050"/>
            <a:ext cx="8809037" cy="6572250"/>
          </a:xfrm>
          <a:prstGeom prst="rect">
            <a:avLst/>
          </a:prstGeom>
          <a:noFill/>
          <a:ln w="9525">
            <a:noFill/>
          </a:ln>
        </p:spPr>
      </p:pic>
      <p:pic>
        <p:nvPicPr>
          <p:cNvPr id="125956" name="Picture 4" descr="Káº¿t quáº£ hÃ¬nh áº£nh cho hinh anh tuyet roi o sa pa"/>
          <p:cNvPicPr>
            <a:picLocks noChangeAspect="1"/>
          </p:cNvPicPr>
          <p:nvPr/>
        </p:nvPicPr>
        <p:blipFill>
          <a:blip r:embed="rId3"/>
          <a:stretch>
            <a:fillRect/>
          </a:stretch>
        </p:blipFill>
        <p:spPr>
          <a:xfrm>
            <a:off x="182563" y="133350"/>
            <a:ext cx="8705850" cy="65849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wheel(1)">
                                      <p:cBhvr>
                                        <p:cTn id="7" dur="2000"/>
                                        <p:tgtEl>
                                          <p:spTgt spid="125956"/>
                                        </p:tgtEl>
                                      </p:cBhvr>
                                    </p:animEffect>
                                  </p:childTnLst>
                                </p:cTn>
                              </p:par>
                              <p:par>
                                <p:cTn id="8" presetID="20" presetClass="exit" presetSubtype="0" fill="hold" nodeType="withEffect">
                                  <p:stCondLst>
                                    <p:cond delay="0"/>
                                  </p:stCondLst>
                                  <p:childTnLst>
                                    <p:animEffect transition="out" filter="wedge">
                                      <p:cBhvr>
                                        <p:cTn id="9" dur="2000"/>
                                        <p:tgtEl>
                                          <p:spTgt spid="125954"/>
                                        </p:tgtEl>
                                      </p:cBhvr>
                                    </p:animEffect>
                                    <p:set>
                                      <p:cBhvr>
                                        <p:cTn id="10" dur="1" fill="hold">
                                          <p:stCondLst>
                                            <p:cond delay="1999"/>
                                          </p:stCondLst>
                                        </p:cTn>
                                        <p:tgtEl>
                                          <p:spTgt spid="1259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p:nvPr/>
        </p:nvSpPr>
        <p:spPr>
          <a:xfrm>
            <a:off x="-23812" y="9525"/>
            <a:ext cx="4572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I. Tìm hiểu chung</a:t>
            </a:r>
            <a:endParaRPr lang="en-US" altLang="vi-VN" b="1" dirty="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15888" y="508000"/>
            <a:ext cx="2682875"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dirty="0">
                <a:latin typeface="Times New Roman" panose="02020603050405020304" pitchFamily="18" charset="0"/>
                <a:cs typeface="Times New Roman" panose="02020603050405020304" pitchFamily="18" charset="0"/>
              </a:rPr>
              <a:t>1. Tác giả:</a:t>
            </a:r>
            <a:endParaRPr lang="en-US" altLang="vi-VN" sz="3000" b="1" dirty="0">
              <a:latin typeface="Times New Roman" panose="02020603050405020304" pitchFamily="18" charset="0"/>
              <a:ea typeface="Times New Roman" panose="02020603050405020304" pitchFamily="18" charset="0"/>
            </a:endParaRPr>
          </a:p>
        </p:txBody>
      </p:sp>
      <p:sp>
        <p:nvSpPr>
          <p:cNvPr id="6" name="Rectangle 5"/>
          <p:cNvSpPr/>
          <p:nvPr/>
        </p:nvSpPr>
        <p:spPr>
          <a:xfrm>
            <a:off x="1847850" y="544513"/>
            <a:ext cx="63246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Nguyễn Th</a:t>
            </a:r>
            <a:r>
              <a:rPr lang="en-US" altLang="vi-VN" sz="2800" b="1" dirty="0">
                <a:latin typeface="Times New Roman" panose="02020603050405020304" pitchFamily="18" charset="0"/>
                <a:ea typeface="Times New Roman" panose="02020603050405020304" pitchFamily="18" charset="0"/>
              </a:rPr>
              <a:t>à</a:t>
            </a:r>
            <a:r>
              <a:rPr lang="en-US" altLang="vi-VN" sz="2800" b="1" dirty="0">
                <a:latin typeface="Times New Roman" panose="02020603050405020304" pitchFamily="18" charset="0"/>
                <a:cs typeface="Times New Roman" panose="02020603050405020304" pitchFamily="18" charset="0"/>
              </a:rPr>
              <a:t>nh Long</a:t>
            </a:r>
            <a:endParaRPr lang="en-US" altLang="vi-VN" sz="2800" b="1" dirty="0">
              <a:latin typeface="Times New Roman" panose="02020603050405020304" pitchFamily="18" charset="0"/>
              <a:ea typeface="Times New Roman" panose="02020603050405020304" pitchFamily="18" charset="0"/>
            </a:endParaRPr>
          </a:p>
        </p:txBody>
      </p:sp>
      <p:grpSp>
        <p:nvGrpSpPr>
          <p:cNvPr id="12" name="Group 16"/>
          <p:cNvGrpSpPr/>
          <p:nvPr/>
        </p:nvGrpSpPr>
        <p:grpSpPr>
          <a:xfrm>
            <a:off x="1327150" y="1447800"/>
            <a:ext cx="7054850" cy="5257800"/>
            <a:chOff x="3120" y="222"/>
            <a:chExt cx="3120" cy="3931"/>
          </a:xfrm>
        </p:grpSpPr>
        <p:pic>
          <p:nvPicPr>
            <p:cNvPr id="31750" name="Picture 17" descr="NTL"/>
            <p:cNvPicPr>
              <a:picLocks noChangeAspect="1"/>
            </p:cNvPicPr>
            <p:nvPr/>
          </p:nvPicPr>
          <p:blipFill>
            <a:blip r:embed="rId2"/>
            <a:stretch>
              <a:fillRect/>
            </a:stretch>
          </p:blipFill>
          <p:spPr>
            <a:xfrm>
              <a:off x="3433" y="222"/>
              <a:ext cx="2099" cy="3931"/>
            </a:xfrm>
            <a:prstGeom prst="rect">
              <a:avLst/>
            </a:prstGeom>
            <a:noFill/>
            <a:ln w="9525">
              <a:noFill/>
            </a:ln>
          </p:spPr>
        </p:pic>
        <p:sp>
          <p:nvSpPr>
            <p:cNvPr id="31751" name="Text Box 18"/>
            <p:cNvSpPr txBox="1"/>
            <p:nvPr/>
          </p:nvSpPr>
          <p:spPr>
            <a:xfrm>
              <a:off x="3120" y="3697"/>
              <a:ext cx="3120" cy="456"/>
            </a:xfrm>
            <a:prstGeom prst="rect">
              <a:avLst/>
            </a:prstGeom>
            <a:noFill/>
            <a:ln w="9525">
              <a:noFill/>
            </a:ln>
          </p:spPr>
          <p:txBody>
            <a:bodyPr lIns="91431" tIns="45715" rIns="91431" bIns="45715">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endParaRPr lang="vi-VN" altLang="vi-VN" sz="2400" b="1" i="1" dirty="0">
                <a:solidFill>
                  <a:srgbClr val="0000FF"/>
                </a:solidFill>
                <a:latin typeface=".VnTime" panose="020B7200000000000000" pitchFamily="34" charset="0"/>
                <a:ea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0"/>
                                          </p:val>
                                        </p:tav>
                                        <p:tav tm="100000">
                                          <p:val>
                                            <p:fltVal val="0"/>
                                          </p:val>
                                        </p:tav>
                                      </p:tavLst>
                                    </p:anim>
                                    <p:animEffect transition="in" filter="fade">
                                      <p:cBhvr>
                                        <p:cTn id="15" dur="1000"/>
                                        <p:tgtEl>
                                          <p:spTgt spid="6">
                                            <p:txEl>
                                              <p:pRg st="0" end="0"/>
                                            </p:txEl>
                                          </p:spTgt>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p:nvPr/>
        </p:nvSpPr>
        <p:spPr>
          <a:xfrm>
            <a:off x="241300" y="60325"/>
            <a:ext cx="8686800" cy="3108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 </a:t>
            </a:r>
            <a:r>
              <a:rPr lang="vi-VN" altLang="vi-VN" sz="2800" b="1" dirty="0">
                <a:latin typeface="Times New Roman" panose="02020603050405020304" pitchFamily="18" charset="0"/>
                <a:cs typeface="Times New Roman" panose="02020603050405020304" pitchFamily="18" charset="0"/>
              </a:rPr>
              <a:t>Nguyễn Th</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nh Long sinh tại huyện </a:t>
            </a:r>
            <a:r>
              <a:rPr lang="vi-VN" altLang="vi-VN" sz="2800" b="1" dirty="0">
                <a:latin typeface="Times New Roman" panose="02020603050405020304" pitchFamily="18" charset="0"/>
                <a:cs typeface="Times New Roman" panose="02020603050405020304" pitchFamily="18" charset="0"/>
                <a:hlinkClick r:id="rId2" tooltip="Duy Xuyên"/>
              </a:rPr>
              <a:t>Duy Xuyên</a:t>
            </a:r>
            <a:r>
              <a:rPr lang="vi-VN" altLang="vi-VN" sz="2800" b="1" dirty="0">
                <a:latin typeface="Times New Roman" panose="02020603050405020304" pitchFamily="18" charset="0"/>
                <a:cs typeface="Times New Roman" panose="02020603050405020304" pitchFamily="18" charset="0"/>
              </a:rPr>
              <a:t>, tỉnh </a:t>
            </a:r>
            <a:r>
              <a:rPr lang="vi-VN" altLang="vi-VN" sz="2800" b="1" dirty="0">
                <a:latin typeface="Times New Roman" panose="02020603050405020304" pitchFamily="18" charset="0"/>
                <a:cs typeface="Times New Roman" panose="02020603050405020304" pitchFamily="18" charset="0"/>
                <a:hlinkClick r:id="rId3" tooltip="Quảng Nam"/>
              </a:rPr>
              <a:t>Quảng Nam</a:t>
            </a:r>
            <a:r>
              <a:rPr lang="vi-VN" altLang="vi-VN" sz="2800" b="1" dirty="0">
                <a:latin typeface="Times New Roman" panose="02020603050405020304" pitchFamily="18" charset="0"/>
                <a:cs typeface="Times New Roman" panose="02020603050405020304" pitchFamily="18" charset="0"/>
              </a:rPr>
              <a:t>, con một gia đình viên chức nhỏ. Năm 18 tuổi ông chuyển ra học ở H</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Nội v</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có viết cho báo Thanh Nghị (1943). Sau Cách mạng Tháng Tám, Nguyễn Th</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nh Long tham gia hoạt động văn nghệ trong những năm kháng chiến chống Pháp (1946-1954) ở Nam Trung Bộ v</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bắt đầu viết văn v</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o thời gian n</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y.</a:t>
            </a:r>
            <a:endParaRPr lang="en-US" altLang="vi-VN" sz="2800" b="1" dirty="0">
              <a:latin typeface="VNI-Times" pitchFamily="2" charset="0"/>
              <a:ea typeface="Arial" panose="020B0604020202020204" pitchFamily="34" charset="0"/>
            </a:endParaRPr>
          </a:p>
        </p:txBody>
      </p:sp>
      <p:sp>
        <p:nvSpPr>
          <p:cNvPr id="3" name="Rectangle 2"/>
          <p:cNvSpPr/>
          <p:nvPr/>
        </p:nvSpPr>
        <p:spPr>
          <a:xfrm>
            <a:off x="241300" y="3689350"/>
            <a:ext cx="8686800" cy="3108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 </a:t>
            </a:r>
            <a:r>
              <a:rPr lang="vi-VN" altLang="vi-VN" sz="2800" b="1" dirty="0">
                <a:latin typeface="Times New Roman" panose="02020603050405020304" pitchFamily="18" charset="0"/>
                <a:cs typeface="Times New Roman" panose="02020603050405020304" pitchFamily="18" charset="0"/>
              </a:rPr>
              <a:t>Sau 1954, tập kết ra Bắc, Nguyễn Th</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nh Long chuyển về sáng tác v</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biên tập ở các báo chí, nh</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xuất bản. Có thời gian ông còn tham gia dạy ở </a:t>
            </a:r>
            <a:r>
              <a:rPr lang="en-US" altLang="vi-VN" sz="2800" b="1" dirty="0">
                <a:latin typeface="Times New Roman" panose="02020603050405020304" pitchFamily="18" charset="0"/>
                <a:cs typeface="Times New Roman" panose="02020603050405020304" pitchFamily="18" charset="0"/>
              </a:rPr>
              <a:t>T</a:t>
            </a:r>
            <a:r>
              <a:rPr lang="vi-VN" altLang="vi-VN" sz="2800" b="1" dirty="0">
                <a:latin typeface="Times New Roman" panose="02020603050405020304" pitchFamily="18" charset="0"/>
                <a:cs typeface="Times New Roman" panose="02020603050405020304" pitchFamily="18" charset="0"/>
              </a:rPr>
              <a:t>rường viết văn Nguyễn Du. Ông mất ở H</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Nội ng</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y 6 tháng 5 năm 1991 vì bệnh ung thư đại tr</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ng, trong cảnh lặng lẽ khi vợ đi công tác nước ngo</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i, một con đi học nước ngo</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i, một con nhỏ đi học</a:t>
            </a:r>
            <a:r>
              <a:rPr lang="en-US" altLang="vi-VN" sz="2800" b="1" dirty="0">
                <a:latin typeface="Times New Roman" panose="02020603050405020304" pitchFamily="18" charset="0"/>
                <a:cs typeface="Times New Roman" panose="02020603050405020304" pitchFamily="18" charset="0"/>
              </a:rPr>
              <a:t>.</a:t>
            </a:r>
            <a:endParaRPr lang="vi-VN" altLang="vi-VN" sz="28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p:nvPr/>
        </p:nvSpPr>
        <p:spPr>
          <a:xfrm>
            <a:off x="152400" y="19050"/>
            <a:ext cx="8763000" cy="1920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solidFill>
                  <a:srgbClr val="002060"/>
                </a:solidFill>
                <a:latin typeface="Times New Roman" panose="02020603050405020304" pitchFamily="18" charset="0"/>
                <a:cs typeface="Times New Roman" panose="02020603050405020304" pitchFamily="18" charset="0"/>
              </a:rPr>
              <a:t>- N</a:t>
            </a:r>
            <a:r>
              <a:rPr lang="vi-VN" altLang="vi-VN" sz="3000" b="1" dirty="0">
                <a:solidFill>
                  <a:srgbClr val="002060"/>
                </a:solidFill>
                <a:latin typeface="Times New Roman" panose="02020603050405020304" pitchFamily="18" charset="0"/>
                <a:cs typeface="Times New Roman" panose="02020603050405020304" pitchFamily="18" charset="0"/>
              </a:rPr>
              <a:t>guyễn Th</a:t>
            </a:r>
            <a:r>
              <a:rPr lang="vi-VN" altLang="vi-VN" sz="3000" b="1" dirty="0">
                <a:solidFill>
                  <a:srgbClr val="002060"/>
                </a:solidFill>
                <a:latin typeface="Times New Roman" panose="02020603050405020304" pitchFamily="18" charset="0"/>
                <a:ea typeface="Times New Roman" panose="02020603050405020304" pitchFamily="18" charset="0"/>
              </a:rPr>
              <a:t>à</a:t>
            </a:r>
            <a:r>
              <a:rPr lang="vi-VN" altLang="vi-VN" sz="3000" b="1" dirty="0">
                <a:solidFill>
                  <a:srgbClr val="002060"/>
                </a:solidFill>
                <a:latin typeface="Times New Roman" panose="02020603050405020304" pitchFamily="18" charset="0"/>
                <a:cs typeface="Times New Roman" panose="02020603050405020304" pitchFamily="18" charset="0"/>
              </a:rPr>
              <a:t>nh Long l</a:t>
            </a:r>
            <a:r>
              <a:rPr lang="vi-VN" altLang="vi-VN" sz="3000" b="1" dirty="0">
                <a:solidFill>
                  <a:srgbClr val="002060"/>
                </a:solidFill>
                <a:latin typeface="Times New Roman" panose="02020603050405020304" pitchFamily="18" charset="0"/>
                <a:ea typeface="Times New Roman" panose="02020603050405020304" pitchFamily="18" charset="0"/>
              </a:rPr>
              <a:t>à</a:t>
            </a:r>
            <a:r>
              <a:rPr lang="vi-VN" altLang="vi-VN" sz="3000" b="1" dirty="0">
                <a:solidFill>
                  <a:srgbClr val="002060"/>
                </a:solidFill>
                <a:latin typeface="Times New Roman" panose="02020603050405020304" pitchFamily="18" charset="0"/>
                <a:cs typeface="Times New Roman" panose="02020603050405020304" pitchFamily="18" charset="0"/>
              </a:rPr>
              <a:t> cây bút chuyên viết truyện ngắn v</a:t>
            </a:r>
            <a:r>
              <a:rPr lang="vi-VN" altLang="vi-VN" sz="3000" b="1" dirty="0">
                <a:solidFill>
                  <a:srgbClr val="002060"/>
                </a:solidFill>
                <a:latin typeface="Times New Roman" panose="02020603050405020304" pitchFamily="18" charset="0"/>
                <a:ea typeface="Times New Roman" panose="02020603050405020304" pitchFamily="18" charset="0"/>
              </a:rPr>
              <a:t>à</a:t>
            </a:r>
            <a:r>
              <a:rPr lang="vi-VN" altLang="vi-VN" sz="3000" b="1" dirty="0">
                <a:solidFill>
                  <a:srgbClr val="002060"/>
                </a:solidFill>
                <a:latin typeface="Times New Roman" panose="02020603050405020304" pitchFamily="18" charset="0"/>
                <a:cs typeface="Times New Roman" panose="02020603050405020304" pitchFamily="18" charset="0"/>
              </a:rPr>
              <a:t> ký. Nét đặc sắc trong truyện ngắn của ông l</a:t>
            </a:r>
            <a:r>
              <a:rPr lang="vi-VN" altLang="vi-VN" sz="3000" b="1" dirty="0">
                <a:solidFill>
                  <a:srgbClr val="002060"/>
                </a:solidFill>
                <a:latin typeface="Times New Roman" panose="02020603050405020304" pitchFamily="18" charset="0"/>
                <a:ea typeface="Times New Roman" panose="02020603050405020304" pitchFamily="18" charset="0"/>
              </a:rPr>
              <a:t>à</a:t>
            </a:r>
            <a:r>
              <a:rPr lang="vi-VN" altLang="vi-VN" sz="3000" b="1" dirty="0">
                <a:solidFill>
                  <a:srgbClr val="002060"/>
                </a:solidFill>
                <a:latin typeface="Times New Roman" panose="02020603050405020304" pitchFamily="18" charset="0"/>
                <a:cs typeface="Times New Roman" panose="02020603050405020304" pitchFamily="18" charset="0"/>
              </a:rPr>
              <a:t> luôn tạo được hình tượng đẹp, ngôn ngữ gi</a:t>
            </a:r>
            <a:r>
              <a:rPr lang="vi-VN" altLang="vi-VN" sz="3000" b="1" dirty="0">
                <a:solidFill>
                  <a:srgbClr val="002060"/>
                </a:solidFill>
                <a:latin typeface="Times New Roman" panose="02020603050405020304" pitchFamily="18" charset="0"/>
                <a:ea typeface="Times New Roman" panose="02020603050405020304" pitchFamily="18" charset="0"/>
              </a:rPr>
              <a:t>à</a:t>
            </a:r>
            <a:r>
              <a:rPr lang="vi-VN" altLang="vi-VN" sz="3000" b="1" dirty="0">
                <a:solidFill>
                  <a:srgbClr val="002060"/>
                </a:solidFill>
                <a:latin typeface="Times New Roman" panose="02020603050405020304" pitchFamily="18" charset="0"/>
                <a:cs typeface="Times New Roman" panose="02020603050405020304" pitchFamily="18" charset="0"/>
              </a:rPr>
              <a:t>u chất thơ, trong trẻo, nhẹ nh</a:t>
            </a:r>
            <a:r>
              <a:rPr lang="vi-VN" altLang="vi-VN" sz="3000" b="1" dirty="0">
                <a:solidFill>
                  <a:srgbClr val="002060"/>
                </a:solidFill>
                <a:latin typeface="Times New Roman" panose="02020603050405020304" pitchFamily="18" charset="0"/>
                <a:ea typeface="Times New Roman" panose="02020603050405020304" pitchFamily="18" charset="0"/>
              </a:rPr>
              <a:t>à</a:t>
            </a:r>
            <a:r>
              <a:rPr lang="vi-VN" altLang="vi-VN" sz="3000" b="1" dirty="0">
                <a:solidFill>
                  <a:srgbClr val="002060"/>
                </a:solidFill>
                <a:latin typeface="Times New Roman" panose="02020603050405020304" pitchFamily="18" charset="0"/>
                <a:cs typeface="Times New Roman" panose="02020603050405020304" pitchFamily="18" charset="0"/>
              </a:rPr>
              <a:t>ng</a:t>
            </a:r>
            <a:r>
              <a:rPr lang="en-US" altLang="vi-VN" sz="3000" b="1" baseline="30000" dirty="0">
                <a:solidFill>
                  <a:srgbClr val="002060"/>
                </a:solidFill>
                <a:latin typeface="Times New Roman" panose="02020603050405020304" pitchFamily="18" charset="0"/>
                <a:cs typeface="Times New Roman" panose="02020603050405020304" pitchFamily="18" charset="0"/>
              </a:rPr>
              <a:t> </a:t>
            </a:r>
            <a:r>
              <a:rPr lang="en-US" altLang="vi-VN" sz="3000" b="1" dirty="0">
                <a:solidFill>
                  <a:srgbClr val="002060"/>
                </a:solidFill>
                <a:latin typeface="Times New Roman" panose="02020603050405020304" pitchFamily="18" charset="0"/>
                <a:cs typeface="Times New Roman" panose="02020603050405020304" pitchFamily="18" charset="0"/>
              </a:rPr>
              <a:t>.</a:t>
            </a:r>
            <a:endParaRPr lang="en-US" altLang="vi-VN" sz="3000" b="1" dirty="0">
              <a:solidFill>
                <a:srgbClr val="002060"/>
              </a:solidFill>
              <a:latin typeface="Times New Roman" panose="02020603050405020304" pitchFamily="18" charset="0"/>
              <a:ea typeface="Times New Roman" panose="02020603050405020304" pitchFamily="18" charset="0"/>
            </a:endParaRPr>
          </a:p>
        </p:txBody>
      </p:sp>
      <p:sp>
        <p:nvSpPr>
          <p:cNvPr id="6" name="Rectangle 5"/>
          <p:cNvSpPr/>
          <p:nvPr/>
        </p:nvSpPr>
        <p:spPr>
          <a:xfrm>
            <a:off x="228600" y="2130425"/>
            <a:ext cx="8610600" cy="47085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solidFill>
                  <a:srgbClr val="0000FF"/>
                </a:solidFill>
                <a:latin typeface="Times New Roman" panose="02020603050405020304" pitchFamily="18" charset="0"/>
                <a:cs typeface="Times New Roman" panose="02020603050405020304" pitchFamily="18" charset="0"/>
              </a:rPr>
              <a:t>- </a:t>
            </a:r>
            <a:r>
              <a:rPr lang="vi-VN" altLang="vi-VN" sz="3000" b="1" dirty="0">
                <a:solidFill>
                  <a:srgbClr val="0000FF"/>
                </a:solidFill>
                <a:latin typeface="Times New Roman" panose="02020603050405020304" pitchFamily="18" charset="0"/>
                <a:cs typeface="Times New Roman" panose="02020603050405020304" pitchFamily="18" charset="0"/>
              </a:rPr>
              <a:t>Truyện ngắn Lặng lẽ Sa Pa viết năm 1970, sau chuyến đi thực tế L</a:t>
            </a:r>
            <a:r>
              <a:rPr lang="vi-VN" altLang="vi-VN" sz="3000" b="1" dirty="0">
                <a:solidFill>
                  <a:srgbClr val="0000FF"/>
                </a:solidFill>
                <a:latin typeface="Times New Roman" panose="02020603050405020304" pitchFamily="18" charset="0"/>
                <a:ea typeface="Times New Roman" panose="02020603050405020304" pitchFamily="18" charset="0"/>
              </a:rPr>
              <a:t>à</a:t>
            </a:r>
            <a:r>
              <a:rPr lang="vi-VN" altLang="vi-VN" sz="3000" b="1" dirty="0">
                <a:solidFill>
                  <a:srgbClr val="0000FF"/>
                </a:solidFill>
                <a:latin typeface="Times New Roman" panose="02020603050405020304" pitchFamily="18" charset="0"/>
                <a:cs typeface="Times New Roman" panose="02020603050405020304" pitchFamily="18" charset="0"/>
              </a:rPr>
              <a:t>o Cai của nh</a:t>
            </a:r>
            <a:r>
              <a:rPr lang="vi-VN" altLang="vi-VN" sz="3000" b="1" dirty="0">
                <a:solidFill>
                  <a:srgbClr val="0000FF"/>
                </a:solidFill>
                <a:latin typeface="Times New Roman" panose="02020603050405020304" pitchFamily="18" charset="0"/>
                <a:ea typeface="Times New Roman" panose="02020603050405020304" pitchFamily="18" charset="0"/>
              </a:rPr>
              <a:t>à</a:t>
            </a:r>
            <a:r>
              <a:rPr lang="vi-VN" altLang="vi-VN" sz="3000" b="1" dirty="0">
                <a:solidFill>
                  <a:srgbClr val="0000FF"/>
                </a:solidFill>
                <a:latin typeface="Times New Roman" panose="02020603050405020304" pitchFamily="18" charset="0"/>
                <a:cs typeface="Times New Roman" panose="02020603050405020304" pitchFamily="18" charset="0"/>
              </a:rPr>
              <a:t> văn, được in trong tập Giữa trong xanh (1972). Đây l</a:t>
            </a:r>
            <a:r>
              <a:rPr lang="vi-VN" altLang="vi-VN" sz="3000" b="1" dirty="0">
                <a:solidFill>
                  <a:srgbClr val="0000FF"/>
                </a:solidFill>
                <a:latin typeface="Times New Roman" panose="02020603050405020304" pitchFamily="18" charset="0"/>
                <a:ea typeface="Times New Roman" panose="02020603050405020304" pitchFamily="18" charset="0"/>
              </a:rPr>
              <a:t>à</a:t>
            </a:r>
            <a:r>
              <a:rPr lang="vi-VN" altLang="vi-VN" sz="3000" b="1" dirty="0">
                <a:solidFill>
                  <a:srgbClr val="0000FF"/>
                </a:solidFill>
                <a:latin typeface="Times New Roman" panose="02020603050405020304" pitchFamily="18" charset="0"/>
                <a:cs typeface="Times New Roman" panose="02020603050405020304" pitchFamily="18" charset="0"/>
              </a:rPr>
              <a:t> truyện ngắn tiêu biểu cho phong cách Nguyễn Th</a:t>
            </a:r>
            <a:r>
              <a:rPr lang="vi-VN" altLang="vi-VN" sz="3000" b="1" dirty="0">
                <a:solidFill>
                  <a:srgbClr val="0000FF"/>
                </a:solidFill>
                <a:latin typeface="Times New Roman" panose="02020603050405020304" pitchFamily="18" charset="0"/>
                <a:ea typeface="Times New Roman" panose="02020603050405020304" pitchFamily="18" charset="0"/>
              </a:rPr>
              <a:t>à</a:t>
            </a:r>
            <a:r>
              <a:rPr lang="vi-VN" altLang="vi-VN" sz="3000" b="1" dirty="0">
                <a:solidFill>
                  <a:srgbClr val="0000FF"/>
                </a:solidFill>
                <a:latin typeface="Times New Roman" panose="02020603050405020304" pitchFamily="18" charset="0"/>
                <a:cs typeface="Times New Roman" panose="02020603050405020304" pitchFamily="18" charset="0"/>
              </a:rPr>
              <a:t>nh Long. Qua câu chuyện về những nhân vật không tên, tác giả muốn giới thiệu với người đọc về một vùng đất lặng lẽ m</a:t>
            </a:r>
            <a:r>
              <a:rPr lang="vi-VN" altLang="vi-VN" sz="3000" b="1" dirty="0">
                <a:solidFill>
                  <a:srgbClr val="0000FF"/>
                </a:solidFill>
                <a:latin typeface="Times New Roman" panose="02020603050405020304" pitchFamily="18" charset="0"/>
                <a:ea typeface="Times New Roman" panose="02020603050405020304" pitchFamily="18" charset="0"/>
              </a:rPr>
              <a:t>à</a:t>
            </a:r>
            <a:r>
              <a:rPr lang="vi-VN" altLang="vi-VN" sz="3000" b="1" dirty="0">
                <a:solidFill>
                  <a:srgbClr val="0000FF"/>
                </a:solidFill>
                <a:latin typeface="Times New Roman" panose="02020603050405020304" pitchFamily="18" charset="0"/>
                <a:cs typeface="Times New Roman" panose="02020603050405020304" pitchFamily="18" charset="0"/>
              </a:rPr>
              <a:t> thơ mộng, ở đó có những con người được lao động thầm lặng, say mê hiến dâng tuổi trẻ v</a:t>
            </a:r>
            <a:r>
              <a:rPr lang="vi-VN" altLang="vi-VN" sz="3000" b="1" dirty="0">
                <a:solidFill>
                  <a:srgbClr val="0000FF"/>
                </a:solidFill>
                <a:latin typeface="Times New Roman" panose="02020603050405020304" pitchFamily="18" charset="0"/>
                <a:ea typeface="Times New Roman" panose="02020603050405020304" pitchFamily="18" charset="0"/>
              </a:rPr>
              <a:t>à</a:t>
            </a:r>
            <a:r>
              <a:rPr lang="vi-VN" altLang="vi-VN" sz="3000" b="1" dirty="0">
                <a:solidFill>
                  <a:srgbClr val="0000FF"/>
                </a:solidFill>
                <a:latin typeface="Times New Roman" panose="02020603050405020304" pitchFamily="18" charset="0"/>
                <a:cs typeface="Times New Roman" panose="02020603050405020304" pitchFamily="18" charset="0"/>
              </a:rPr>
              <a:t> tình yêu của mình cho quê hương, đất nước.</a:t>
            </a:r>
            <a:endParaRPr lang="en-US" altLang="vi-VN" sz="30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2061</Words>
  <Application>Microsoft Office PowerPoint</Application>
  <PresentationFormat>On-screen Show (4:3)</PresentationFormat>
  <Paragraphs>145</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cp:revision>
  <dcterms:created xsi:type="dcterms:W3CDTF">2000-11-05T02:25:54Z</dcterms:created>
  <dcterms:modified xsi:type="dcterms:W3CDTF">2022-12-27T13:38:44Z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6432913C77334A9496D6ED361FC73C40</vt:lpwstr>
  </property>
  <property fmtid="{D5CDD505-2E9C-101B-9397-08002B2CF9AE}" pid="3" name="KSOProductBuildVer">
    <vt:lpwstr>1033-11.2.0.10382</vt:lpwstr>
  </property>
</Properties>
</file>