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44" r:id="rId9"/>
    <p:sldId id="281" r:id="rId10"/>
    <p:sldId id="315" r:id="rId11"/>
    <p:sldId id="316" r:id="rId12"/>
    <p:sldId id="317" r:id="rId13"/>
    <p:sldId id="333" r:id="rId14"/>
    <p:sldId id="283" r:id="rId15"/>
    <p:sldId id="345" r:id="rId16"/>
    <p:sldId id="335" r:id="rId17"/>
    <p:sldId id="336" r:id="rId18"/>
    <p:sldId id="337" r:id="rId19"/>
    <p:sldId id="346" r:id="rId20"/>
    <p:sldId id="313" r:id="rId21"/>
    <p:sldId id="340" r:id="rId22"/>
    <p:sldId id="349" r:id="rId23"/>
    <p:sldId id="341" r:id="rId24"/>
    <p:sldId id="347" r:id="rId25"/>
    <p:sldId id="343" r:id="rId26"/>
    <p:sldId id="348" r:id="rId27"/>
    <p:sldId id="314" r:id="rId28"/>
    <p:sldId id="330" r:id="rId29"/>
    <p:sldId id="272" r:id="rId3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1"/>
    <a:srgbClr val="CBEAF0"/>
    <a:srgbClr val="48C0B6"/>
    <a:srgbClr val="00B2A5"/>
    <a:srgbClr val="00A9A5"/>
    <a:srgbClr val="0FB7BD"/>
    <a:srgbClr val="FBB040"/>
    <a:srgbClr val="F7941E"/>
    <a:srgbClr val="048DA4"/>
    <a:srgbClr val="FFD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3089"/>
  </p:normalViewPr>
  <p:slideViewPr>
    <p:cSldViewPr snapToGrid="0" showGuides="1">
      <p:cViewPr>
        <p:scale>
          <a:sx n="69" d="100"/>
          <a:sy n="69" d="100"/>
        </p:scale>
        <p:origin x="-1356" y="-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483972"/>
          <a:ext cx="469807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234903" y="41172"/>
          <a:ext cx="3288653" cy="885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4303" tIns="0" rIns="124303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278134" y="84403"/>
        <a:ext cx="3202191" cy="799138"/>
      </dsp:txXfrm>
    </dsp:sp>
    <dsp:sp modelId="{0943D2D3-D540-4B67-9430-6AB54FD11AEA}">
      <dsp:nvSpPr>
        <dsp:cNvPr id="0" name=""/>
        <dsp:cNvSpPr/>
      </dsp:nvSpPr>
      <dsp:spPr>
        <a:xfrm>
          <a:off x="0" y="1844773"/>
          <a:ext cx="469807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234903" y="1401973"/>
          <a:ext cx="3288653" cy="885600"/>
        </a:xfrm>
        <a:prstGeom prst="round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4303" tIns="0" rIns="124303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278134" y="1445204"/>
        <a:ext cx="3202191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tif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6858"/>
            <a:ext cx="6857999" cy="512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85865" y="152009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F7941E"/>
                </a:solidFill>
              </a:rPr>
              <a:t>entrance exam</a:t>
            </a:r>
            <a:r>
              <a:rPr lang="vi-VN" sz="3600" dirty="0"/>
              <a:t> </a:t>
            </a:r>
            <a:r>
              <a:rPr lang="en-US" sz="27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3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7967" y="3049219"/>
            <a:ext cx="3492716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vi-VN" sz="2100" dirty="0"/>
              <a:t>kỳ thi đầu vào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1541507" y="2439069"/>
            <a:ext cx="202228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b="1" dirty="0">
                <a:solidFill>
                  <a:srgbClr val="048DA4"/>
                </a:solidFill>
              </a:rPr>
              <a:t>/ˈ</a:t>
            </a:r>
            <a:r>
              <a:rPr lang="en-US" sz="1800" b="1" dirty="0" err="1">
                <a:solidFill>
                  <a:srgbClr val="048DA4"/>
                </a:solidFill>
              </a:rPr>
              <a:t>en.trəns</a:t>
            </a:r>
            <a:r>
              <a:rPr lang="en-US" sz="1800" b="1" dirty="0">
                <a:solidFill>
                  <a:srgbClr val="048DA4"/>
                </a:solidFill>
              </a:rPr>
              <a:t> </a:t>
            </a:r>
            <a:r>
              <a:rPr lang="en-US" sz="1800" b="1" dirty="0" err="1">
                <a:solidFill>
                  <a:srgbClr val="048DA4"/>
                </a:solidFill>
              </a:rPr>
              <a:t>ɪɡˌzæm</a:t>
            </a:r>
            <a:r>
              <a:rPr lang="en-US" sz="18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300" y="156326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D996E0-B1C9-B549-9985-237B96CBD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736" y="1219310"/>
            <a:ext cx="4398264" cy="27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85865" y="152009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F7941E"/>
                </a:solidFill>
              </a:rPr>
              <a:t>midterm</a:t>
            </a:r>
            <a:r>
              <a:rPr lang="vi-VN" sz="3600" dirty="0"/>
              <a:t> </a:t>
            </a:r>
            <a:r>
              <a:rPr lang="en-US" sz="27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3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64" y="3057532"/>
            <a:ext cx="3038169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vi-VN" sz="2100" dirty="0"/>
              <a:t>giữa học kỳ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1887491" y="2439069"/>
            <a:ext cx="1330316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b="1" dirty="0">
                <a:solidFill>
                  <a:srgbClr val="048DA4"/>
                </a:solidFill>
              </a:rPr>
              <a:t>/ˈ</a:t>
            </a:r>
            <a:r>
              <a:rPr lang="en-US" sz="1800" b="1" dirty="0" err="1">
                <a:solidFill>
                  <a:srgbClr val="048DA4"/>
                </a:solidFill>
              </a:rPr>
              <a:t>mɪd.tɜːm</a:t>
            </a:r>
            <a:r>
              <a:rPr lang="en-US" sz="18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300" y="156326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385E6B-8687-B04A-AA24-CA2F68826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816" y="1520093"/>
            <a:ext cx="4139184" cy="23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85865" y="152009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F7941E"/>
                </a:solidFill>
              </a:rPr>
              <a:t>outdoor</a:t>
            </a:r>
            <a:r>
              <a:rPr lang="vi-VN" sz="3600" dirty="0"/>
              <a:t> </a:t>
            </a:r>
            <a:r>
              <a:rPr lang="en-US" sz="27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27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27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3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64" y="3057532"/>
            <a:ext cx="3038169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vi-VN" sz="2100" dirty="0"/>
              <a:t>ngoài trời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1942385" y="2439069"/>
            <a:ext cx="1220527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b="1" dirty="0">
                <a:solidFill>
                  <a:srgbClr val="048DA4"/>
                </a:solidFill>
              </a:rPr>
              <a:t>/ˈ</a:t>
            </a:r>
            <a:r>
              <a:rPr lang="en-US" sz="1800" b="1" dirty="0" err="1">
                <a:solidFill>
                  <a:srgbClr val="048DA4"/>
                </a:solidFill>
              </a:rPr>
              <a:t>aʊtˌdɔːr</a:t>
            </a:r>
            <a:r>
              <a:rPr lang="en-US" sz="18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300" y="156326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21E3D1-B556-514C-A02E-88B283019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268" y="1520092"/>
            <a:ext cx="4071733" cy="22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85865" y="152009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F7941E"/>
                </a:solidFill>
              </a:rPr>
              <a:t>gifted</a:t>
            </a:r>
            <a:r>
              <a:rPr lang="vi-VN" sz="3600" dirty="0"/>
              <a:t> </a:t>
            </a:r>
            <a:r>
              <a:rPr lang="en-US" sz="27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27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27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3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64" y="3057532"/>
            <a:ext cx="3038169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vi-VN" sz="2100" dirty="0"/>
              <a:t>năng khiếu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2025941" y="2439069"/>
            <a:ext cx="105341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b="1" dirty="0">
                <a:solidFill>
                  <a:srgbClr val="048DA4"/>
                </a:solidFill>
              </a:rPr>
              <a:t>/ˈ</a:t>
            </a:r>
            <a:r>
              <a:rPr lang="en-US" sz="1800" b="1" dirty="0" err="1">
                <a:solidFill>
                  <a:srgbClr val="048DA4"/>
                </a:solidFill>
              </a:rPr>
              <a:t>ɡɪf.tɪd</a:t>
            </a:r>
            <a:r>
              <a:rPr lang="en-US" sz="18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300" y="156326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98AED7-AA57-544A-B489-1602DEEBE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443" y="1192587"/>
            <a:ext cx="4250516" cy="28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825" y="163866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63761"/>
              </p:ext>
            </p:extLst>
          </p:nvPr>
        </p:nvGraphicFramePr>
        <p:xfrm>
          <a:off x="134911" y="1059585"/>
          <a:ext cx="8589363" cy="3469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4089">
                  <a:extLst>
                    <a:ext uri="{9D8B030D-6E8A-4147-A177-3AD203B41FA5}">
                      <a16:colId xmlns="" xmlns:a16="http://schemas.microsoft.com/office/drawing/2014/main" val="1125760532"/>
                    </a:ext>
                  </a:extLst>
                </a:gridCol>
                <a:gridCol w="2323877">
                  <a:extLst>
                    <a:ext uri="{9D8B030D-6E8A-4147-A177-3AD203B41FA5}">
                      <a16:colId xmlns="" xmlns:a16="http://schemas.microsoft.com/office/drawing/2014/main" val="121726448"/>
                    </a:ext>
                  </a:extLst>
                </a:gridCol>
                <a:gridCol w="2971397">
                  <a:extLst>
                    <a:ext uri="{9D8B030D-6E8A-4147-A177-3AD203B41FA5}">
                      <a16:colId xmlns="" xmlns:a16="http://schemas.microsoft.com/office/drawing/2014/main" val="3554578945"/>
                    </a:ext>
                  </a:extLst>
                </a:gridCol>
              </a:tblGrid>
              <a:tr h="473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Form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53816" marB="5381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Pronunciation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Meaning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234309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</a:rPr>
                        <a:t>- </a:t>
                      </a:r>
                      <a:r>
                        <a:rPr lang="en-US" sz="2700" b="1" dirty="0">
                          <a:effectLst/>
                        </a:rPr>
                        <a:t>entrance exam (n)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</a:rPr>
                        <a:t> /ˈen.trəns ɪɡˌzæm/</a:t>
                      </a:r>
                      <a:endParaRPr lang="en-US" sz="27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700" b="1" dirty="0">
                          <a:effectLst/>
                        </a:rPr>
                        <a:t>kỳ thi đầu vào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857390"/>
                  </a:ext>
                </a:extLst>
              </a:tr>
              <a:tr h="567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</a:rPr>
                        <a:t>-</a:t>
                      </a:r>
                      <a:r>
                        <a:rPr lang="vi-VN" sz="2700" b="1" dirty="0" smtClean="0">
                          <a:effectLst/>
                        </a:rPr>
                        <a:t> </a:t>
                      </a:r>
                      <a:r>
                        <a:rPr lang="vi-VN" sz="2700" b="1" dirty="0">
                          <a:effectLst/>
                        </a:rPr>
                        <a:t>facility (n)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/</a:t>
                      </a:r>
                      <a:r>
                        <a:rPr lang="en-US" sz="2700" b="1" dirty="0" err="1">
                          <a:effectLst/>
                        </a:rPr>
                        <a:t>fəˈsɪl.ə.ti</a:t>
                      </a:r>
                      <a:r>
                        <a:rPr lang="en-US" sz="2700" b="1" dirty="0">
                          <a:effectLst/>
                        </a:rPr>
                        <a:t>/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</a:rPr>
                        <a:t>thiết bị</a:t>
                      </a:r>
                      <a:r>
                        <a:rPr lang="vi-VN" sz="2700" b="1">
                          <a:effectLst/>
                        </a:rPr>
                        <a:t>/ tiện nghi</a:t>
                      </a:r>
                      <a:endParaRPr lang="en-US" sz="27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2163157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</a:rPr>
                        <a:t>-</a:t>
                      </a:r>
                      <a:r>
                        <a:rPr lang="vi-VN" sz="2700" b="1" dirty="0" smtClean="0">
                          <a:effectLst/>
                        </a:rPr>
                        <a:t> </a:t>
                      </a:r>
                      <a:r>
                        <a:rPr lang="vi-VN" sz="2700" b="1" dirty="0">
                          <a:effectLst/>
                        </a:rPr>
                        <a:t>midterm (n)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/ˈ</a:t>
                      </a:r>
                      <a:r>
                        <a:rPr lang="en-US" sz="2700" b="1" dirty="0" err="1">
                          <a:effectLst/>
                        </a:rPr>
                        <a:t>mɪd.tɜːm</a:t>
                      </a:r>
                      <a:r>
                        <a:rPr lang="en-US" sz="2700" b="1" dirty="0">
                          <a:effectLst/>
                        </a:rPr>
                        <a:t>/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</a:rPr>
                        <a:t>giữa học kỳ</a:t>
                      </a:r>
                      <a:endParaRPr lang="en-US" sz="27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0121773"/>
                  </a:ext>
                </a:extLst>
              </a:tr>
              <a:tr h="567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</a:rPr>
                        <a:t>-</a:t>
                      </a:r>
                      <a:r>
                        <a:rPr lang="vi-VN" sz="2700" b="1" dirty="0" smtClean="0">
                          <a:effectLst/>
                        </a:rPr>
                        <a:t> </a:t>
                      </a:r>
                      <a:r>
                        <a:rPr lang="vi-VN" sz="2700" b="1" dirty="0">
                          <a:effectLst/>
                        </a:rPr>
                        <a:t>outdoor (adj)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/ˈ</a:t>
                      </a:r>
                      <a:r>
                        <a:rPr lang="en-US" sz="2700" b="1" dirty="0" err="1">
                          <a:effectLst/>
                        </a:rPr>
                        <a:t>aʊtˌdɔːr</a:t>
                      </a:r>
                      <a:r>
                        <a:rPr lang="en-US" sz="2700" b="1" dirty="0">
                          <a:effectLst/>
                        </a:rPr>
                        <a:t>/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effectLst/>
                        </a:rPr>
                        <a:t>ngoài</a:t>
                      </a:r>
                      <a:r>
                        <a:rPr lang="en-US" sz="2700" b="1" dirty="0">
                          <a:effectLst/>
                        </a:rPr>
                        <a:t> </a:t>
                      </a:r>
                      <a:r>
                        <a:rPr lang="en-US" sz="2700" b="1" dirty="0" err="1">
                          <a:effectLst/>
                        </a:rPr>
                        <a:t>trời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0210045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</a:rPr>
                        <a:t>-</a:t>
                      </a:r>
                      <a:r>
                        <a:rPr lang="vi-VN" sz="2700" b="1" dirty="0" smtClean="0">
                          <a:effectLst/>
                        </a:rPr>
                        <a:t> </a:t>
                      </a:r>
                      <a:r>
                        <a:rPr lang="vi-VN" sz="2700" b="1" dirty="0">
                          <a:effectLst/>
                        </a:rPr>
                        <a:t>gifted (adj)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6" marR="53816" marT="53816" marB="5381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</a:rPr>
                        <a:t>/ˈɡɪf.tɪd/</a:t>
                      </a:r>
                      <a:endParaRPr lang="en-US" sz="27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effectLst/>
                        </a:rPr>
                        <a:t>năng</a:t>
                      </a:r>
                      <a:r>
                        <a:rPr lang="en-US" sz="2700" b="1" dirty="0">
                          <a:effectLst/>
                        </a:rPr>
                        <a:t> </a:t>
                      </a:r>
                      <a:r>
                        <a:rPr lang="en-US" sz="2700" b="1" dirty="0" err="1">
                          <a:effectLst/>
                        </a:rPr>
                        <a:t>khiếu</a:t>
                      </a:r>
                      <a:endParaRPr lang="en-US" sz="2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893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3425879" y="1316623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2982811" y="3817755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8993" y="922141"/>
            <a:ext cx="1412825" cy="49130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04593" y="1567414"/>
            <a:ext cx="1463050" cy="49155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5933" y="920268"/>
            <a:ext cx="4094547" cy="5244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8297" y="1495583"/>
            <a:ext cx="4092184" cy="13182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136947" y="1133086"/>
            <a:ext cx="633396" cy="4635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326360" y="304368"/>
            <a:ext cx="2961665" cy="4692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89" y="195227"/>
            <a:ext cx="723339" cy="6873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13796" y="381145"/>
            <a:ext cx="34227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2837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6019" y="1048896"/>
            <a:ext cx="8387981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in columns A and B to form phrases. Then say them aloud.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300" y="1018190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890" y="941210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300" y="149723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6810403" y="1517188"/>
            <a:ext cx="1529542" cy="28392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d</a:t>
            </a:r>
            <a:endParaRPr lang="en-US" sz="27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</a:t>
            </a:r>
            <a:endParaRPr lang="en-US" sz="27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b</a:t>
            </a:r>
            <a:endParaRPr lang="en-US" sz="27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e</a:t>
            </a:r>
            <a:endParaRPr lang="en-US" sz="27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45213BC-8FCC-FE42-B5BE-81BDCF76B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28311"/>
              </p:ext>
            </p:extLst>
          </p:nvPr>
        </p:nvGraphicFramePr>
        <p:xfrm>
          <a:off x="404889" y="1770947"/>
          <a:ext cx="5121852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926">
                  <a:extLst>
                    <a:ext uri="{9D8B030D-6E8A-4147-A177-3AD203B41FA5}">
                      <a16:colId xmlns="" xmlns:a16="http://schemas.microsoft.com/office/drawing/2014/main" val="4152932299"/>
                    </a:ext>
                  </a:extLst>
                </a:gridCol>
                <a:gridCol w="2560926">
                  <a:extLst>
                    <a:ext uri="{9D8B030D-6E8A-4147-A177-3AD203B41FA5}">
                      <a16:colId xmlns="" xmlns:a16="http://schemas.microsoft.com/office/drawing/2014/main" val="303346285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A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B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681625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/>
                        <a:t>1. entrance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a. students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228617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/>
                        <a:t>2. school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b. activities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20357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/>
                        <a:t>3. outdoor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c. facilities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005606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/>
                        <a:t>4. midterm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d. examination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687497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100" dirty="0"/>
                        <a:t>5. gifted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e. test</a:t>
                      </a:r>
                    </a:p>
                  </a:txBody>
                  <a:tcPr marL="68580" marR="68580" marT="34290" marB="34290"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2447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6019" y="1048896"/>
            <a:ext cx="6841814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phrases in         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300" y="1018190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890" y="941210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300" y="149723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08305" y="980601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7895" y="903621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4889" y="1723231"/>
            <a:ext cx="8408324" cy="28392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rgbClr val="F26548"/>
                </a:solidFill>
              </a:rPr>
              <a:t>1. </a:t>
            </a:r>
            <a:r>
              <a:rPr lang="en-US" sz="1800" b="1" dirty="0" err="1">
                <a:solidFill>
                  <a:srgbClr val="242021"/>
                </a:solidFill>
              </a:rPr>
              <a:t>Binh</a:t>
            </a:r>
            <a:r>
              <a:rPr lang="en-US" sz="1800" b="1" dirty="0">
                <a:solidFill>
                  <a:srgbClr val="242021"/>
                </a:solidFill>
              </a:rPr>
              <a:t> Minh Lower Secondary School is for _____________ in the city.</a:t>
            </a:r>
            <a:br>
              <a:rPr lang="en-US" sz="1800" b="1" dirty="0">
                <a:solidFill>
                  <a:srgbClr val="242021"/>
                </a:solidFill>
              </a:rPr>
            </a:br>
            <a:r>
              <a:rPr lang="en-US" sz="1800" b="1" dirty="0">
                <a:solidFill>
                  <a:srgbClr val="F26548"/>
                </a:solidFill>
              </a:rPr>
              <a:t>2. </a:t>
            </a:r>
            <a:r>
              <a:rPr lang="en-US" sz="1800" b="1" dirty="0">
                <a:solidFill>
                  <a:srgbClr val="242021"/>
                </a:solidFill>
              </a:rPr>
              <a:t>Our ____________ usually covers the first three units.</a:t>
            </a:r>
            <a:br>
              <a:rPr lang="en-US" sz="1800" b="1" dirty="0">
                <a:solidFill>
                  <a:srgbClr val="242021"/>
                </a:solidFill>
              </a:rPr>
            </a:br>
            <a:r>
              <a:rPr lang="en-US" sz="1800" b="1" dirty="0">
                <a:solidFill>
                  <a:srgbClr val="F26548"/>
                </a:solidFill>
              </a:rPr>
              <a:t>3. </a:t>
            </a:r>
            <a:r>
              <a:rPr lang="en-US" sz="1800" b="1" dirty="0">
                <a:solidFill>
                  <a:srgbClr val="242021"/>
                </a:solidFill>
              </a:rPr>
              <a:t>Students in my school take part in many _______________ during the school year.</a:t>
            </a:r>
            <a:br>
              <a:rPr lang="en-US" sz="1800" b="1" dirty="0">
                <a:solidFill>
                  <a:srgbClr val="242021"/>
                </a:solidFill>
              </a:rPr>
            </a:br>
            <a:r>
              <a:rPr lang="en-US" sz="1800" b="1" dirty="0">
                <a:solidFill>
                  <a:srgbClr val="F26548"/>
                </a:solidFill>
              </a:rPr>
              <a:t>4. </a:t>
            </a:r>
            <a:r>
              <a:rPr lang="en-US" sz="1800" b="1" dirty="0">
                <a:solidFill>
                  <a:srgbClr val="242021"/>
                </a:solidFill>
              </a:rPr>
              <a:t>Our school has a lot of modern _____________.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rgbClr val="F26548"/>
                </a:solidFill>
              </a:rPr>
              <a:t>5. </a:t>
            </a:r>
            <a:r>
              <a:rPr lang="en-US" sz="1800" b="1" dirty="0">
                <a:solidFill>
                  <a:srgbClr val="242021"/>
                </a:solidFill>
              </a:rPr>
              <a:t>In order to study in Quoc Hoc – Hue you have to pass an __________________.</a:t>
            </a:r>
            <a:endParaRPr lang="en-US" sz="1800" b="1" dirty="0"/>
          </a:p>
        </p:txBody>
      </p:sp>
      <p:sp>
        <p:nvSpPr>
          <p:cNvPr id="5" name="Rectangle 4"/>
          <p:cNvSpPr/>
          <p:nvPr/>
        </p:nvSpPr>
        <p:spPr>
          <a:xfrm>
            <a:off x="4508675" y="1884705"/>
            <a:ext cx="157721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9350" y="2468946"/>
            <a:ext cx="145751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mid-term test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2944" y="3025722"/>
            <a:ext cx="182867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1571" y="3563136"/>
            <a:ext cx="1602746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9571" y="4109598"/>
            <a:ext cx="223065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vi-VN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vi-VN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trance </a:t>
            </a:r>
            <a:r>
              <a:rPr lang="vi-VN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examination</a:t>
            </a:r>
            <a:endParaRPr lang="en-US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12826" y="860419"/>
            <a:ext cx="7331174" cy="392415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Answer the questions about your school.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43398" y="849553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2987" y="772573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300" y="149723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6158" y="1180343"/>
            <a:ext cx="5924705" cy="39472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Can Who you 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the most gifted student in your </a:t>
            </a:r>
            <a:r>
              <a:rPr lang="en-US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school?</a:t>
            </a:r>
            <a:endParaRPr lang="en-US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When does the first-term test take place?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Do you have to take an entrance examination to study at your school?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What kind of facilities does your school have?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What types of outdoor activities do you like to take part in?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223AA42-5C45-1445-A8C6-81069C407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383" y="1497550"/>
            <a:ext cx="2700206" cy="29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3425879" y="1316623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2982811" y="3817755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8993" y="922141"/>
            <a:ext cx="1412825" cy="49130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04593" y="1567414"/>
            <a:ext cx="1463050" cy="49155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8993" y="2509677"/>
            <a:ext cx="1463050" cy="53265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5933" y="920268"/>
            <a:ext cx="4094547" cy="5244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8297" y="1495583"/>
            <a:ext cx="4092184" cy="13182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71595" y="2864708"/>
            <a:ext cx="4098885" cy="108484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136947" y="1133086"/>
            <a:ext cx="633396" cy="4635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551553" y="1779734"/>
            <a:ext cx="453039" cy="74273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326360" y="304368"/>
            <a:ext cx="2961665" cy="4692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89" y="195227"/>
            <a:ext cx="723339" cy="6873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13796" y="381145"/>
            <a:ext cx="34227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1173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2624" y="3952297"/>
            <a:ext cx="88693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6789" y="3952297"/>
            <a:ext cx="371920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29425" y="1252698"/>
            <a:ext cx="3765627" cy="476505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84" y="977968"/>
            <a:ext cx="1008419" cy="9582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94003" y="1318107"/>
            <a:ext cx="34227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977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11" y="129164"/>
            <a:ext cx="641867" cy="6366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5687" y="178281"/>
            <a:ext cx="88693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95362" y="172323"/>
            <a:ext cx="371920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6429" y="142522"/>
            <a:ext cx="54183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2888673" y="2032462"/>
          <a:ext cx="4698076" cy="264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155749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97" y="2006387"/>
            <a:ext cx="3064061" cy="25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0" y="2203384"/>
            <a:ext cx="4139258" cy="22159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To let students listen and notice the targeted sounds in individual words</a:t>
            </a:r>
            <a:endParaRPr lang="en-US" sz="1800" dirty="0"/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To let students practice pronouncing the targeted sounds in sentences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1133254" y="1079913"/>
            <a:ext cx="2390318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/</a:t>
            </a:r>
            <a:r>
              <a:rPr lang="en-US" sz="3300" b="1" dirty="0" err="1">
                <a:solidFill>
                  <a:srgbClr val="FF0000"/>
                </a:solidFill>
              </a:rPr>
              <a:t>tʃ</a:t>
            </a:r>
            <a:r>
              <a:rPr lang="en-US" sz="3300" b="1" dirty="0">
                <a:solidFill>
                  <a:srgbClr val="FF0000"/>
                </a:solidFill>
              </a:rPr>
              <a:t>/ and /</a:t>
            </a:r>
            <a:r>
              <a:rPr lang="en-US" sz="3300" b="1" dirty="0" err="1">
                <a:solidFill>
                  <a:srgbClr val="FF0000"/>
                </a:solidFill>
              </a:rPr>
              <a:t>dʒ</a:t>
            </a:r>
            <a:r>
              <a:rPr lang="en-US" sz="33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155749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19" y="925229"/>
            <a:ext cx="8167694" cy="715580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What letters can we use to make the </a:t>
            </a:r>
            <a:r>
              <a:rPr lang="en-US" sz="2100" b="1" dirty="0">
                <a:solidFill>
                  <a:srgbClr val="FF98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100" b="1" dirty="0" err="1">
                <a:solidFill>
                  <a:srgbClr val="FF98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dʒ</a:t>
            </a:r>
            <a:r>
              <a:rPr lang="en-US" sz="2100" b="1" dirty="0">
                <a:solidFill>
                  <a:srgbClr val="FF98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sound?</a:t>
            </a:r>
            <a:r>
              <a:rPr lang="en-US" sz="21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300" y="1018190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90" y="941210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085379"/>
              </p:ext>
            </p:extLst>
          </p:nvPr>
        </p:nvGraphicFramePr>
        <p:xfrm>
          <a:off x="1396364" y="1641129"/>
          <a:ext cx="60960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1524211829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380452068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</a:rPr>
                        <a:t>tʃ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2700" dirty="0"/>
                    </a:p>
                  </a:txBody>
                  <a:tcPr marL="68580" marR="68580" marT="34290" marB="3429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</a:rPr>
                        <a:t>dʒ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2700" dirty="0"/>
                    </a:p>
                  </a:txBody>
                  <a:tcPr marL="68580" marR="68580" marT="34290" marB="34290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9690154"/>
                  </a:ext>
                </a:extLst>
              </a:tr>
              <a:tr h="253746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2700" dirty="0"/>
                        <a:t>erry</a:t>
                      </a:r>
                    </a:p>
                    <a:p>
                      <a:pPr algn="ctr"/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2700" dirty="0"/>
                        <a:t>eaper</a:t>
                      </a:r>
                    </a:p>
                    <a:p>
                      <a:pPr algn="ctr"/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2700" dirty="0"/>
                        <a:t>ildren</a:t>
                      </a:r>
                    </a:p>
                    <a:p>
                      <a:pPr algn="ctr"/>
                      <a:r>
                        <a:rPr lang="en-US" sz="2700" dirty="0"/>
                        <a:t>lun</a:t>
                      </a:r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ch</a:t>
                      </a:r>
                    </a:p>
                    <a:p>
                      <a:pPr algn="ctr"/>
                      <a:r>
                        <a:rPr lang="en-US" sz="2700" dirty="0"/>
                        <a:t>tea</a:t>
                      </a:r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2700" dirty="0"/>
                        <a:t>er</a:t>
                      </a:r>
                    </a:p>
                  </a:txBody>
                  <a:tcPr marL="68580" marR="68580" marT="34290" marB="3429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j</a:t>
                      </a:r>
                      <a:r>
                        <a:rPr lang="en-US" sz="2700" dirty="0"/>
                        <a:t>am</a:t>
                      </a:r>
                    </a:p>
                    <a:p>
                      <a:pPr algn="ctr"/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g</a:t>
                      </a:r>
                      <a:r>
                        <a:rPr lang="en-US" sz="2700" dirty="0"/>
                        <a:t>ym</a:t>
                      </a:r>
                    </a:p>
                    <a:p>
                      <a:pPr algn="ctr"/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j</a:t>
                      </a:r>
                      <a:r>
                        <a:rPr lang="en-US" sz="2700" dirty="0"/>
                        <a:t>uice</a:t>
                      </a:r>
                    </a:p>
                    <a:p>
                      <a:pPr algn="ctr"/>
                      <a:r>
                        <a:rPr lang="en-US" sz="2700" dirty="0"/>
                        <a:t>lar</a:t>
                      </a:r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g</a:t>
                      </a:r>
                      <a:r>
                        <a:rPr lang="en-US" sz="2700" dirty="0"/>
                        <a:t>e</a:t>
                      </a:r>
                    </a:p>
                    <a:p>
                      <a:pPr algn="ctr"/>
                      <a:r>
                        <a:rPr lang="en-US" sz="2700" dirty="0"/>
                        <a:t>pro</a:t>
                      </a:r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j</a:t>
                      </a:r>
                      <a:r>
                        <a:rPr lang="en-US" sz="2700" dirty="0"/>
                        <a:t>ect</a:t>
                      </a:r>
                    </a:p>
                    <a:p>
                      <a:pPr algn="ctr"/>
                      <a:r>
                        <a:rPr lang="en-US" sz="2700" dirty="0"/>
                        <a:t>intelli</a:t>
                      </a:r>
                      <a:r>
                        <a:rPr lang="en-US" sz="2700" dirty="0">
                          <a:solidFill>
                            <a:srgbClr val="FF9801"/>
                          </a:solidFill>
                        </a:rPr>
                        <a:t>g</a:t>
                      </a:r>
                      <a:r>
                        <a:rPr lang="en-US" sz="2700" dirty="0"/>
                        <a:t>ent</a:t>
                      </a:r>
                    </a:p>
                  </a:txBody>
                  <a:tcPr marL="68580" marR="68580" marT="34290" marB="34290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5677184"/>
                  </a:ext>
                </a:extLst>
              </a:tr>
            </a:tbl>
          </a:graphicData>
        </a:graphic>
      </p:graphicFrame>
      <p:pic>
        <p:nvPicPr>
          <p:cNvPr id="2" name="0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90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II/ </a:t>
            </a:r>
            <a:r>
              <a:rPr lang="en-US" sz="2800" b="1" u="sng" dirty="0" smtClean="0"/>
              <a:t>Pronunciation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739047" y="-41084"/>
            <a:ext cx="2366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</a:rPr>
              <a:t>tʃ</a:t>
            </a:r>
            <a:r>
              <a:rPr lang="en-US" sz="3200" b="1" dirty="0">
                <a:solidFill>
                  <a:srgbClr val="FF0000"/>
                </a:solidFill>
              </a:rPr>
              <a:t>/ and /</a:t>
            </a:r>
            <a:r>
              <a:rPr lang="en-US" sz="3200" b="1" dirty="0" err="1">
                <a:solidFill>
                  <a:srgbClr val="FF0000"/>
                </a:solidFill>
              </a:rPr>
              <a:t>dʒ</a:t>
            </a:r>
            <a:r>
              <a:rPr lang="en-US" sz="32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278" y="514350"/>
            <a:ext cx="7313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/>
              <a:t> </a:t>
            </a:r>
            <a:r>
              <a:rPr lang="en-US" sz="2400" b="1" dirty="0" err="1" smtClean="0"/>
              <a:t>Đọc</a:t>
            </a:r>
            <a:r>
              <a:rPr lang="en-US" sz="2400" b="1" dirty="0" smtClean="0"/>
              <a:t>          : </a:t>
            </a:r>
            <a:r>
              <a:rPr lang="en-US" sz="2400" b="1" dirty="0" err="1" smtClean="0"/>
              <a:t>nhóm</a:t>
            </a:r>
            <a:r>
              <a:rPr lang="en-US" sz="2400" b="1" dirty="0" smtClean="0"/>
              <a:t> '</a:t>
            </a:r>
            <a:r>
              <a:rPr lang="en-US" sz="2400" b="1" dirty="0" err="1" smtClean="0"/>
              <a:t>ch</a:t>
            </a:r>
            <a:r>
              <a:rPr lang="en-US" sz="2400" b="1" dirty="0" smtClean="0"/>
              <a:t>' ở </a:t>
            </a:r>
            <a:r>
              <a:rPr lang="en-US" sz="2400" b="1" dirty="0" err="1" smtClean="0"/>
              <a:t>đầu</a:t>
            </a:r>
            <a:r>
              <a:rPr lang="en-US" sz="2400" b="1" dirty="0" smtClean="0"/>
              <a:t> hay ở </a:t>
            </a:r>
            <a:r>
              <a:rPr lang="en-US" sz="2400" b="1" dirty="0" err="1" smtClean="0"/>
              <a:t>cuối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từ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( teach, lunch,… 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1" y="1145911"/>
            <a:ext cx="818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 </a:t>
            </a:r>
            <a:r>
              <a:rPr lang="en-US" sz="2400" b="1" u="sng" dirty="0" err="1" smtClean="0"/>
              <a:t>Ngoại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lệ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Nhóm</a:t>
            </a:r>
            <a:r>
              <a:rPr lang="en-US" sz="2400" b="1" dirty="0" smtClean="0"/>
              <a:t> '</a:t>
            </a:r>
            <a:r>
              <a:rPr lang="en-US" sz="2400" b="1" dirty="0" err="1" smtClean="0"/>
              <a:t>ch</a:t>
            </a:r>
            <a:r>
              <a:rPr lang="en-US" sz="2400" b="1" dirty="0" smtClean="0"/>
              <a:t>'  </a:t>
            </a:r>
            <a:r>
              <a:rPr lang="en-US" sz="2400" b="1" dirty="0" err="1" smtClean="0"/>
              <a:t>đọc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'k' ở </a:t>
            </a: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từ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như</a:t>
            </a:r>
            <a:r>
              <a:rPr lang="en-US" sz="2400" b="1" dirty="0" smtClean="0"/>
              <a:t>: character, chemistry,…)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6359" y="2320911"/>
            <a:ext cx="911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err="1" smtClean="0"/>
              <a:t>Đọc</a:t>
            </a:r>
            <a:r>
              <a:rPr lang="en-US" sz="2400" b="1" dirty="0" smtClean="0"/>
              <a:t>         : </a:t>
            </a:r>
            <a:r>
              <a:rPr lang="en-US" sz="2400" b="1" dirty="0" err="1" smtClean="0"/>
              <a:t>nhóm</a:t>
            </a:r>
            <a:r>
              <a:rPr lang="en-US" sz="2400" b="1" dirty="0" smtClean="0"/>
              <a:t> 'j' ở </a:t>
            </a:r>
            <a:r>
              <a:rPr lang="en-US" sz="2400" b="1" dirty="0" err="1" smtClean="0"/>
              <a:t>đầu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từ</a:t>
            </a:r>
            <a:r>
              <a:rPr lang="en-US" sz="2400" b="1" dirty="0" smtClean="0"/>
              <a:t> ( job, jeans,…), </a:t>
            </a:r>
            <a:r>
              <a:rPr lang="en-US" sz="2400" b="1" dirty="0" err="1" smtClean="0"/>
              <a:t>nhóm</a:t>
            </a:r>
            <a:r>
              <a:rPr lang="en-US" sz="2400" b="1" dirty="0" smtClean="0"/>
              <a:t> 'g' </a:t>
            </a:r>
            <a:r>
              <a:rPr lang="en-US" sz="2400" b="1" dirty="0" err="1" smtClean="0"/>
              <a:t>khi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đứng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trước</a:t>
            </a:r>
            <a:r>
              <a:rPr lang="en-US" sz="2400" b="1" dirty="0" smtClean="0"/>
              <a:t> -e, -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, -y ( </a:t>
            </a:r>
            <a:r>
              <a:rPr lang="en-US" sz="2400" b="1" u="sng" dirty="0" smtClean="0"/>
              <a:t>ge</a:t>
            </a:r>
            <a:r>
              <a:rPr lang="en-US" sz="2400" b="1" dirty="0" smtClean="0"/>
              <a:t>ntle, oran</a:t>
            </a:r>
            <a:r>
              <a:rPr lang="en-US" sz="2400" b="1" u="sng" dirty="0" smtClean="0"/>
              <a:t>ge</a:t>
            </a:r>
            <a:r>
              <a:rPr lang="en-US" sz="2400" b="1" dirty="0" smtClean="0"/>
              <a:t>)</a:t>
            </a:r>
          </a:p>
          <a:p>
            <a:r>
              <a:rPr lang="en-US" sz="2400" b="1" dirty="0" smtClean="0"/>
              <a:t>* </a:t>
            </a:r>
            <a:r>
              <a:rPr lang="en-US" sz="2400" b="1" u="sng" dirty="0" err="1" smtClean="0"/>
              <a:t>Ngoại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lệ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từ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vẫn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đọc</a:t>
            </a:r>
            <a:r>
              <a:rPr lang="en-US" sz="2400" b="1" dirty="0" smtClean="0"/>
              <a:t> 'g' </a:t>
            </a:r>
            <a:r>
              <a:rPr lang="en-US" sz="2400" b="1" dirty="0" err="1" smtClean="0"/>
              <a:t>như</a:t>
            </a:r>
            <a:r>
              <a:rPr lang="en-US" sz="2400" b="1" dirty="0" smtClean="0"/>
              <a:t>:  get,  forget,…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1011943" y="546929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/</a:t>
            </a:r>
            <a:r>
              <a:rPr lang="vi-VN" sz="2400" b="1" dirty="0" smtClean="0">
                <a:solidFill>
                  <a:srgbClr val="FF0000"/>
                </a:solidFill>
              </a:rPr>
              <a:t>t∫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endParaRPr lang="vi-VN" sz="2400" b="1" dirty="0" smtClean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5643" y="2353248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</a:rPr>
              <a:t>[dʒ]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76200" y="3562350"/>
            <a:ext cx="689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u="sng" dirty="0" err="1" smtClean="0"/>
              <a:t>Đặc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biệt</a:t>
            </a:r>
            <a:r>
              <a:rPr lang="en-US" sz="2400" b="1" dirty="0" smtClean="0"/>
              <a:t>: question : “</a:t>
            </a:r>
            <a:r>
              <a:rPr lang="en-US" sz="2400" b="1" u="sng" dirty="0" err="1" smtClean="0"/>
              <a:t>tion</a:t>
            </a:r>
            <a:r>
              <a:rPr lang="en-US" sz="2400" b="1" dirty="0" smtClean="0"/>
              <a:t>-&gt;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3600329" y="3558119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/</a:t>
            </a:r>
            <a:r>
              <a:rPr lang="vi-VN" sz="2400" b="1" dirty="0" smtClean="0">
                <a:solidFill>
                  <a:srgbClr val="FF0000"/>
                </a:solidFill>
              </a:rPr>
              <a:t>t∫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endParaRPr lang="vi-VN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3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4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77875"/>
            <a:ext cx="3099522" cy="438581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19" y="1048896"/>
            <a:ext cx="8167694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chant. Pay attention to the sounds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/ and /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dʒ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300" y="1018190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90" y="941210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2197450" y="2406798"/>
            <a:ext cx="615141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800" b="1" dirty="0">
                <a:latin typeface="ChronicaPro-Bold"/>
              </a:rPr>
              <a:t>Orange juice, orange juice,</a:t>
            </a:r>
          </a:p>
          <a:p>
            <a:r>
              <a:rPr lang="en-US" sz="1800" b="1" dirty="0">
                <a:latin typeface="ChronicaPro-Bold"/>
              </a:rPr>
              <a:t>Who likes orange juice?</a:t>
            </a:r>
          </a:p>
          <a:p>
            <a:r>
              <a:rPr lang="en-US" sz="1800" b="1" dirty="0">
                <a:latin typeface="ChronicaPro-Bold"/>
              </a:rPr>
              <a:t>Children do, children do.</a:t>
            </a:r>
          </a:p>
          <a:p>
            <a:r>
              <a:rPr lang="en-US" sz="1800" b="1" dirty="0">
                <a:latin typeface="ChronicaPro-Bold"/>
              </a:rPr>
              <a:t>Children like orange juice.</a:t>
            </a:r>
          </a:p>
          <a:p>
            <a:r>
              <a:rPr lang="en-US" sz="1800" b="1" dirty="0">
                <a:latin typeface="ChronicaPro-Bold"/>
              </a:rPr>
              <a:t>	</a:t>
            </a:r>
          </a:p>
          <a:p>
            <a:r>
              <a:rPr lang="en-US" sz="1800" b="1" dirty="0">
                <a:latin typeface="ChronicaPro-Bold"/>
              </a:rPr>
              <a:t>	Chicken chop, chicken chop,</a:t>
            </a:r>
          </a:p>
          <a:p>
            <a:r>
              <a:rPr lang="en-US" sz="1800" b="1" dirty="0">
                <a:latin typeface="ChronicaPro-Bold"/>
              </a:rPr>
              <a:t>	Who likes chicken chop?</a:t>
            </a:r>
          </a:p>
          <a:p>
            <a:r>
              <a:rPr lang="en-US" sz="1800" b="1" dirty="0">
                <a:latin typeface="ChronicaPro-Bold"/>
              </a:rPr>
              <a:t>	John does, John does.</a:t>
            </a:r>
          </a:p>
          <a:p>
            <a:r>
              <a:rPr lang="en-US" sz="1800" b="1" dirty="0">
                <a:latin typeface="ChronicaPro-Bold"/>
              </a:rPr>
              <a:t>	John likes chicken chop.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2002" y="1506605"/>
            <a:ext cx="2360261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and /</a:t>
            </a:r>
            <a:r>
              <a:rPr lang="en-US" sz="3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dʒ</a:t>
            </a:r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3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CCD7A8F-88D5-9A43-91E9-96ABD7DD4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9530"/>
            <a:ext cx="1790700" cy="132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02820E-F8CF-A840-A4B5-2797B287B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96" y="3806248"/>
            <a:ext cx="1861867" cy="1337252"/>
          </a:xfrm>
          <a:prstGeom prst="rect">
            <a:avLst/>
          </a:prstGeom>
        </p:spPr>
      </p:pic>
      <p:pic>
        <p:nvPicPr>
          <p:cNvPr id="2" name="0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9751" y="150660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3425879" y="1316623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2982811" y="3817755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8993" y="922141"/>
            <a:ext cx="1412825" cy="49130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04593" y="1567414"/>
            <a:ext cx="1463050" cy="49155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8993" y="2509677"/>
            <a:ext cx="1463050" cy="53265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38850" y="3755205"/>
            <a:ext cx="1628792" cy="46761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5933" y="920268"/>
            <a:ext cx="4094547" cy="5244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8297" y="1495583"/>
            <a:ext cx="4092184" cy="13182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71595" y="2864708"/>
            <a:ext cx="4098885" cy="108484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85233" y="4001011"/>
            <a:ext cx="4098884" cy="51372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136947" y="1133086"/>
            <a:ext cx="633396" cy="4635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551553" y="1779734"/>
            <a:ext cx="453039" cy="74273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192043" y="2902822"/>
            <a:ext cx="384974" cy="85238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326360" y="304368"/>
            <a:ext cx="2961665" cy="4692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89" y="195227"/>
            <a:ext cx="723339" cy="6873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13796" y="381145"/>
            <a:ext cx="34227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6336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155749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79" y="1687678"/>
            <a:ext cx="3835858" cy="23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47832" y="2342882"/>
            <a:ext cx="4139258" cy="110799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vi-VN" sz="1800" dirty="0"/>
              <a:t>To test students' quick reaction to the targeted sounds.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56942" y="1335307"/>
            <a:ext cx="389035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2"/>
                </a:solidFill>
              </a:rPr>
              <a:t>Game: </a:t>
            </a:r>
            <a:r>
              <a:rPr lang="en-US" sz="2700" b="1" dirty="0">
                <a:solidFill>
                  <a:srgbClr val="048DA4"/>
                </a:solidFill>
              </a:rPr>
              <a:t>Up and down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3425879" y="1316623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2982811" y="3817755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8993" y="922141"/>
            <a:ext cx="1412825" cy="49130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04593" y="1567414"/>
            <a:ext cx="1463050" cy="49155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8993" y="2509677"/>
            <a:ext cx="1463050" cy="53265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38850" y="3755205"/>
            <a:ext cx="1628792" cy="46761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5933" y="920268"/>
            <a:ext cx="4094547" cy="5244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8297" y="1495583"/>
            <a:ext cx="4092184" cy="13182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71595" y="2864708"/>
            <a:ext cx="4098885" cy="108484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85233" y="4001011"/>
            <a:ext cx="4098884" cy="51372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136947" y="1133086"/>
            <a:ext cx="633396" cy="4635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551553" y="1779734"/>
            <a:ext cx="453039" cy="74273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192043" y="2902822"/>
            <a:ext cx="384974" cy="85238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326360" y="304368"/>
            <a:ext cx="2961665" cy="4692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89" y="195227"/>
            <a:ext cx="723339" cy="687368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28992" y="4364211"/>
            <a:ext cx="1463050" cy="53265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377356" y="3817755"/>
            <a:ext cx="457267" cy="57147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191511" y="4566189"/>
            <a:ext cx="4098884" cy="51372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13796" y="381145"/>
            <a:ext cx="34227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87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2459" y="998935"/>
            <a:ext cx="8111486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8" y="891248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155749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2522913" y="1808018"/>
          <a:ext cx="4698076" cy="264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2459" y="998935"/>
            <a:ext cx="8111486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8" y="891248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155749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8967" y="1704110"/>
            <a:ext cx="7495635" cy="553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dirty="0"/>
              <a:t>Find some more words with the sounds /</a:t>
            </a:r>
            <a:r>
              <a:rPr lang="en-US" sz="2100" dirty="0" err="1"/>
              <a:t>tʃ</a:t>
            </a:r>
            <a:r>
              <a:rPr lang="en-US" sz="2100" dirty="0"/>
              <a:t>/ and /</a:t>
            </a:r>
            <a:r>
              <a:rPr lang="en-US" sz="2100" dirty="0" err="1"/>
              <a:t>dʒ</a:t>
            </a:r>
            <a:r>
              <a:rPr lang="en-US" sz="2100" dirty="0"/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5665"/>
            <a:ext cx="6857999" cy="5129783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70327" y="440540"/>
            <a:ext cx="3718962" cy="6634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93670" y="529882"/>
            <a:ext cx="2486533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4240" y="108523"/>
            <a:ext cx="1136499" cy="11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7775" y="1577306"/>
            <a:ext cx="7705898" cy="15234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By the end of the lesson, students will be able to: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/>
              <a:t>use the lexical items related to the topic “School activities”.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00" dirty="0"/>
              <a:t>correctly pronounce words that contain the sounds: </a:t>
            </a:r>
            <a:r>
              <a:rPr lang="en-US" sz="2100" dirty="0">
                <a:solidFill>
                  <a:srgbClr val="048DA4"/>
                </a:solidFill>
              </a:rPr>
              <a:t>/</a:t>
            </a:r>
            <a:r>
              <a:rPr lang="en-US" sz="2100" dirty="0" err="1">
                <a:solidFill>
                  <a:srgbClr val="048DA4"/>
                </a:solidFill>
              </a:rPr>
              <a:t>tʃ</a:t>
            </a:r>
            <a:r>
              <a:rPr lang="en-US" sz="2100" dirty="0">
                <a:solidFill>
                  <a:srgbClr val="048DA4"/>
                </a:solidFill>
              </a:rPr>
              <a:t>/ </a:t>
            </a:r>
            <a:r>
              <a:rPr lang="en-US" sz="2100" dirty="0"/>
              <a:t>and </a:t>
            </a:r>
            <a:r>
              <a:rPr lang="en-US" sz="2100" dirty="0">
                <a:solidFill>
                  <a:srgbClr val="048DA4"/>
                </a:solidFill>
              </a:rPr>
              <a:t>/</a:t>
            </a:r>
            <a:r>
              <a:rPr lang="en-US" sz="2100" dirty="0" err="1">
                <a:solidFill>
                  <a:srgbClr val="048DA4"/>
                </a:solidFill>
              </a:rPr>
              <a:t>dʒ</a:t>
            </a:r>
            <a:r>
              <a:rPr lang="en-US" sz="2100" dirty="0">
                <a:solidFill>
                  <a:srgbClr val="048DA4"/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3425879" y="1316623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2982811" y="3817755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8993" y="922141"/>
            <a:ext cx="1412825" cy="49130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04593" y="1567414"/>
            <a:ext cx="1463050" cy="49155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8993" y="2509677"/>
            <a:ext cx="1463050" cy="53265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38850" y="3755205"/>
            <a:ext cx="1628792" cy="46761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5933" y="920268"/>
            <a:ext cx="4094547" cy="5244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8297" y="1495583"/>
            <a:ext cx="4092184" cy="13182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71595" y="2864708"/>
            <a:ext cx="4098885" cy="108484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85233" y="4001011"/>
            <a:ext cx="4098884" cy="51372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136947" y="1133086"/>
            <a:ext cx="633396" cy="4635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551553" y="1779734"/>
            <a:ext cx="453039" cy="74273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192043" y="2902822"/>
            <a:ext cx="384974" cy="85238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326360" y="304368"/>
            <a:ext cx="2961665" cy="4692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89" y="195227"/>
            <a:ext cx="723339" cy="687368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28992" y="4364211"/>
            <a:ext cx="1463050" cy="53265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377356" y="3817755"/>
            <a:ext cx="457267" cy="57147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191511" y="4566189"/>
            <a:ext cx="4098884" cy="51372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13796" y="381145"/>
            <a:ext cx="34227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2982811" y="3984009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8993" y="1088395"/>
            <a:ext cx="1412825" cy="49130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26360" y="304368"/>
            <a:ext cx="2961665" cy="4692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89" y="195227"/>
            <a:ext cx="723339" cy="68736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590426" y="388870"/>
            <a:ext cx="2697599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0867" y="2019684"/>
            <a:ext cx="4108913" cy="71558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1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r>
              <a:rPr lang="vi-VN" sz="2100" dirty="0"/>
              <a:t>To activate students’ knowledge.</a:t>
            </a:r>
            <a:endParaRPr lang="en-US" sz="21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D0C9345-1E01-8845-98E8-C1609D95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19683"/>
            <a:ext cx="3204800" cy="2337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67F9F41-D49E-194E-93AF-E4C199A1A983}"/>
              </a:ext>
            </a:extLst>
          </p:cNvPr>
          <p:cNvSpPr/>
          <p:nvPr/>
        </p:nvSpPr>
        <p:spPr>
          <a:xfrm>
            <a:off x="4185233" y="1055245"/>
            <a:ext cx="4094547" cy="5244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9144000" cy="812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679" y="151680"/>
            <a:ext cx="2294850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356" y="2915527"/>
            <a:ext cx="21862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school playground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27994" y="2924662"/>
            <a:ext cx="21862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computer room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56304" y="2924662"/>
            <a:ext cx="21862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school library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F0FCC6-D81C-4847-AE23-55C6C0C1C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0" y="1295745"/>
            <a:ext cx="2718099" cy="1528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B0AD35-ED69-1B4C-B4EC-A4E1164D6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380" y="1308384"/>
            <a:ext cx="2795476" cy="1512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54A5F2-B778-224E-AEAD-3EFA71A1D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707" y="1295746"/>
            <a:ext cx="2599442" cy="152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9144000" cy="812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679" y="151680"/>
            <a:ext cx="2294850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1232" y="3547817"/>
            <a:ext cx="21862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gym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2850" y="3547817"/>
            <a:ext cx="21862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science lab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4AC1E88-5C8E-B14B-8046-4C70AFDDE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26" y="964159"/>
            <a:ext cx="3239060" cy="2159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D6C30E-E0CA-064F-A97C-30BE8282C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444" y="964159"/>
            <a:ext cx="3239060" cy="21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3425879" y="1316623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2982811" y="3817755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953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28993" y="922141"/>
            <a:ext cx="1412825" cy="491306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04593" y="1567414"/>
            <a:ext cx="1463050" cy="49155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5933" y="920268"/>
            <a:ext cx="4094547" cy="5244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8297" y="1495583"/>
            <a:ext cx="4092184" cy="13182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136947" y="1133086"/>
            <a:ext cx="633396" cy="4635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326360" y="304368"/>
            <a:ext cx="2961665" cy="46923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89" y="195227"/>
            <a:ext cx="723339" cy="6873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13796" y="381145"/>
            <a:ext cx="34227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40052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85865" y="152009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F7941E"/>
                </a:solidFill>
              </a:rPr>
              <a:t>facility</a:t>
            </a:r>
            <a:r>
              <a:rPr lang="vi-VN" sz="3600" dirty="0"/>
              <a:t> 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r>
              <a:rPr lang="en-US" sz="27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3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64" y="3057532"/>
            <a:ext cx="3038169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vi-VN" sz="2100" dirty="0"/>
              <a:t>thiết bị/ cơ sở vật chất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1931373" y="2439069"/>
            <a:ext cx="124255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b="1" dirty="0">
                <a:solidFill>
                  <a:srgbClr val="048DA4"/>
                </a:solidFill>
              </a:rPr>
              <a:t>/</a:t>
            </a:r>
            <a:r>
              <a:rPr lang="en-US" sz="1800" b="1" dirty="0" err="1">
                <a:solidFill>
                  <a:srgbClr val="048DA4"/>
                </a:solidFill>
              </a:rPr>
              <a:t>fəˈsɪl.ə.ti</a:t>
            </a:r>
            <a:r>
              <a:rPr lang="en-US" sz="18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300" y="156326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02ABB5-50D1-9746-AC52-23C4C8E5C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829" y="1407687"/>
            <a:ext cx="4754171" cy="22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2776</TotalTime>
  <Words>1280</Words>
  <Application>Microsoft Office PowerPoint</Application>
  <PresentationFormat>On-screen Show (16:9)</PresentationFormat>
  <Paragraphs>247</Paragraphs>
  <Slides>29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171</cp:revision>
  <dcterms:created xsi:type="dcterms:W3CDTF">2020-12-09T02:04:09Z</dcterms:created>
  <dcterms:modified xsi:type="dcterms:W3CDTF">2022-12-09T00:56:42Z</dcterms:modified>
</cp:coreProperties>
</file>