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8" r:id="rId3"/>
  </p:sldMasterIdLst>
  <p:notesMasterIdLst>
    <p:notesMasterId r:id="rId25"/>
  </p:notesMasterIdLst>
  <p:sldIdLst>
    <p:sldId id="289" r:id="rId4"/>
    <p:sldId id="292" r:id="rId5"/>
    <p:sldId id="290" r:id="rId6"/>
    <p:sldId id="299" r:id="rId7"/>
    <p:sldId id="267" r:id="rId8"/>
    <p:sldId id="304" r:id="rId9"/>
    <p:sldId id="313" r:id="rId10"/>
    <p:sldId id="312" r:id="rId11"/>
    <p:sldId id="314" r:id="rId12"/>
    <p:sldId id="315" r:id="rId13"/>
    <p:sldId id="316" r:id="rId14"/>
    <p:sldId id="317" r:id="rId15"/>
    <p:sldId id="318" r:id="rId16"/>
    <p:sldId id="320" r:id="rId17"/>
    <p:sldId id="323" r:id="rId18"/>
    <p:sldId id="326" r:id="rId19"/>
    <p:sldId id="325" r:id="rId20"/>
    <p:sldId id="327" r:id="rId21"/>
    <p:sldId id="328" r:id="rId22"/>
    <p:sldId id="322" r:id="rId23"/>
    <p:sldId id="29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0000"/>
    <a:srgbClr val="A3C8BD"/>
    <a:srgbClr val="FEFFFF"/>
    <a:srgbClr val="CDC5C3"/>
    <a:srgbClr val="C8DC9B"/>
    <a:srgbClr val="759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076" autoAdjust="0"/>
  </p:normalViewPr>
  <p:slideViewPr>
    <p:cSldViewPr snapToGrid="0">
      <p:cViewPr varScale="1">
        <p:scale>
          <a:sx n="69" d="100"/>
          <a:sy n="69" d="100"/>
        </p:scale>
        <p:origin x="738" y="66"/>
      </p:cViewPr>
      <p:guideLst>
        <p:guide orient="horz" pos="2160"/>
        <p:guide pos="3840"/>
      </p:guideLst>
    </p:cSldViewPr>
  </p:slideViewPr>
  <p:notesTextViewPr>
    <p:cViewPr>
      <p:scale>
        <a:sx n="1" d="1"/>
        <a:sy n="1" d="1"/>
      </p:scale>
      <p:origin x="0" y="-5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850F8-8E70-4E70-8A64-3744B6407088}" type="datetimeFigureOut">
              <a:rPr lang="zh-CN" altLang="en-US" smtClean="0"/>
              <a:t>2022/3/16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D7F1-4C4A-468B-B4FE-E13CD5A1721C}" type="slidenum">
              <a:rPr lang="zh-CN" altLang="en-US" smtClean="0"/>
              <a:t>‹#›</a:t>
            </a:fld>
            <a:endParaRPr lang="zh-CN" altLang="en-US"/>
          </a:p>
        </p:txBody>
      </p:sp>
    </p:spTree>
    <p:extLst>
      <p:ext uri="{BB962C8B-B14F-4D97-AF65-F5344CB8AC3E}">
        <p14:creationId xmlns:p14="http://schemas.microsoft.com/office/powerpoint/2010/main" val="12342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a:t>
            </a:fld>
            <a:endParaRPr lang="zh-CN" altLang="en-US"/>
          </a:p>
        </p:txBody>
      </p:sp>
    </p:spTree>
    <p:extLst>
      <p:ext uri="{BB962C8B-B14F-4D97-AF65-F5344CB8AC3E}">
        <p14:creationId xmlns:p14="http://schemas.microsoft.com/office/powerpoint/2010/main" val="414698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10</a:t>
            </a:fld>
            <a:endParaRPr lang="zh-CN" altLang="en-US"/>
          </a:p>
        </p:txBody>
      </p:sp>
    </p:spTree>
    <p:extLst>
      <p:ext uri="{BB962C8B-B14F-4D97-AF65-F5344CB8AC3E}">
        <p14:creationId xmlns:p14="http://schemas.microsoft.com/office/powerpoint/2010/main" val="332326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11</a:t>
            </a:fld>
            <a:endParaRPr lang="zh-CN" altLang="en-US"/>
          </a:p>
        </p:txBody>
      </p:sp>
    </p:spTree>
    <p:extLst>
      <p:ext uri="{BB962C8B-B14F-4D97-AF65-F5344CB8AC3E}">
        <p14:creationId xmlns:p14="http://schemas.microsoft.com/office/powerpoint/2010/main" val="130909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3105D7F1-4C4A-468B-B4FE-E13CD5A1721C}"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18220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13</a:t>
            </a:fld>
            <a:endParaRPr lang="zh-CN" altLang="en-US"/>
          </a:p>
        </p:txBody>
      </p:sp>
    </p:spTree>
    <p:extLst>
      <p:ext uri="{BB962C8B-B14F-4D97-AF65-F5344CB8AC3E}">
        <p14:creationId xmlns:p14="http://schemas.microsoft.com/office/powerpoint/2010/main" val="2863116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14</a:t>
            </a:fld>
            <a:endParaRPr lang="zh-CN" altLang="en-US"/>
          </a:p>
        </p:txBody>
      </p:sp>
    </p:spTree>
    <p:extLst>
      <p:ext uri="{BB962C8B-B14F-4D97-AF65-F5344CB8AC3E}">
        <p14:creationId xmlns:p14="http://schemas.microsoft.com/office/powerpoint/2010/main" val="1042133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15</a:t>
            </a:fld>
            <a:endParaRPr lang="zh-CN" altLang="en-US"/>
          </a:p>
        </p:txBody>
      </p:sp>
    </p:spTree>
    <p:extLst>
      <p:ext uri="{BB962C8B-B14F-4D97-AF65-F5344CB8AC3E}">
        <p14:creationId xmlns:p14="http://schemas.microsoft.com/office/powerpoint/2010/main" val="143801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16</a:t>
            </a:fld>
            <a:endParaRPr lang="zh-CN" altLang="en-US"/>
          </a:p>
        </p:txBody>
      </p:sp>
    </p:spTree>
    <p:extLst>
      <p:ext uri="{BB962C8B-B14F-4D97-AF65-F5344CB8AC3E}">
        <p14:creationId xmlns:p14="http://schemas.microsoft.com/office/powerpoint/2010/main" val="299496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17</a:t>
            </a:fld>
            <a:endParaRPr lang="zh-CN" altLang="en-US"/>
          </a:p>
        </p:txBody>
      </p:sp>
    </p:spTree>
    <p:extLst>
      <p:ext uri="{BB962C8B-B14F-4D97-AF65-F5344CB8AC3E}">
        <p14:creationId xmlns:p14="http://schemas.microsoft.com/office/powerpoint/2010/main" val="2706238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18</a:t>
            </a:fld>
            <a:endParaRPr lang="zh-CN" altLang="en-US"/>
          </a:p>
        </p:txBody>
      </p:sp>
    </p:spTree>
    <p:extLst>
      <p:ext uri="{BB962C8B-B14F-4D97-AF65-F5344CB8AC3E}">
        <p14:creationId xmlns:p14="http://schemas.microsoft.com/office/powerpoint/2010/main" val="1829455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19</a:t>
            </a:fld>
            <a:endParaRPr lang="zh-CN" altLang="en-US"/>
          </a:p>
        </p:txBody>
      </p:sp>
    </p:spTree>
    <p:extLst>
      <p:ext uri="{BB962C8B-B14F-4D97-AF65-F5344CB8AC3E}">
        <p14:creationId xmlns:p14="http://schemas.microsoft.com/office/powerpoint/2010/main" val="146114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2</a:t>
            </a:fld>
            <a:endParaRPr lang="zh-CN" altLang="en-US"/>
          </a:p>
        </p:txBody>
      </p:sp>
    </p:spTree>
    <p:extLst>
      <p:ext uri="{BB962C8B-B14F-4D97-AF65-F5344CB8AC3E}">
        <p14:creationId xmlns:p14="http://schemas.microsoft.com/office/powerpoint/2010/main" val="75976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20</a:t>
            </a:fld>
            <a:endParaRPr lang="zh-CN" altLang="en-US"/>
          </a:p>
        </p:txBody>
      </p:sp>
    </p:spTree>
    <p:extLst>
      <p:ext uri="{BB962C8B-B14F-4D97-AF65-F5344CB8AC3E}">
        <p14:creationId xmlns:p14="http://schemas.microsoft.com/office/powerpoint/2010/main" val="564328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21</a:t>
            </a:fld>
            <a:endParaRPr lang="zh-CN" altLang="en-US"/>
          </a:p>
        </p:txBody>
      </p:sp>
    </p:spTree>
    <p:extLst>
      <p:ext uri="{BB962C8B-B14F-4D97-AF65-F5344CB8AC3E}">
        <p14:creationId xmlns:p14="http://schemas.microsoft.com/office/powerpoint/2010/main" val="185658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3</a:t>
            </a:fld>
            <a:endParaRPr lang="zh-CN" altLang="en-US"/>
          </a:p>
        </p:txBody>
      </p:sp>
    </p:spTree>
    <p:extLst>
      <p:ext uri="{BB962C8B-B14F-4D97-AF65-F5344CB8AC3E}">
        <p14:creationId xmlns:p14="http://schemas.microsoft.com/office/powerpoint/2010/main" val="94123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4</a:t>
            </a:fld>
            <a:endParaRPr lang="zh-CN" altLang="en-US"/>
          </a:p>
        </p:txBody>
      </p:sp>
    </p:spTree>
    <p:extLst>
      <p:ext uri="{BB962C8B-B14F-4D97-AF65-F5344CB8AC3E}">
        <p14:creationId xmlns:p14="http://schemas.microsoft.com/office/powerpoint/2010/main" val="201138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5</a:t>
            </a:fld>
            <a:endParaRPr lang="zh-CN" altLang="en-US"/>
          </a:p>
        </p:txBody>
      </p:sp>
    </p:spTree>
    <p:extLst>
      <p:ext uri="{BB962C8B-B14F-4D97-AF65-F5344CB8AC3E}">
        <p14:creationId xmlns:p14="http://schemas.microsoft.com/office/powerpoint/2010/main" val="377891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6</a:t>
            </a:fld>
            <a:endParaRPr lang="zh-CN" altLang="en-US"/>
          </a:p>
        </p:txBody>
      </p:sp>
    </p:spTree>
    <p:extLst>
      <p:ext uri="{BB962C8B-B14F-4D97-AF65-F5344CB8AC3E}">
        <p14:creationId xmlns:p14="http://schemas.microsoft.com/office/powerpoint/2010/main" val="55202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7</a:t>
            </a:fld>
            <a:endParaRPr lang="zh-CN" altLang="en-US"/>
          </a:p>
        </p:txBody>
      </p:sp>
    </p:spTree>
    <p:extLst>
      <p:ext uri="{BB962C8B-B14F-4D97-AF65-F5344CB8AC3E}">
        <p14:creationId xmlns:p14="http://schemas.microsoft.com/office/powerpoint/2010/main" val="333600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8</a:t>
            </a:fld>
            <a:endParaRPr lang="zh-CN" altLang="en-US"/>
          </a:p>
        </p:txBody>
      </p:sp>
    </p:spTree>
    <p:extLst>
      <p:ext uri="{BB962C8B-B14F-4D97-AF65-F5344CB8AC3E}">
        <p14:creationId xmlns:p14="http://schemas.microsoft.com/office/powerpoint/2010/main" val="278727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9</a:t>
            </a:fld>
            <a:endParaRPr lang="zh-CN" altLang="en-US"/>
          </a:p>
        </p:txBody>
      </p:sp>
    </p:spTree>
    <p:extLst>
      <p:ext uri="{BB962C8B-B14F-4D97-AF65-F5344CB8AC3E}">
        <p14:creationId xmlns:p14="http://schemas.microsoft.com/office/powerpoint/2010/main" val="376075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63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D166B5-1809-46FD-B93D-1273FA85CC37}"/>
              </a:ext>
            </a:extLst>
          </p:cNvPr>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D64450C-08C4-49E1-A680-57F487C8DCB9}"/>
              </a:ext>
            </a:extLst>
          </p:cNvPr>
          <p:cNvSpPr>
            <a:spLocks noGrp="1"/>
          </p:cNvSpPr>
          <p:nvPr>
            <p:ph type="body" orient="vert" idx="1"/>
          </p:nvPr>
        </p:nvSpPr>
        <p:spPr>
          <a:xfrm>
            <a:off x="838202"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D1A2A9-89FF-4129-A3DC-FF56447F59A1}"/>
              </a:ext>
            </a:extLst>
          </p:cNvPr>
          <p:cNvSpPr>
            <a:spLocks noGrp="1"/>
          </p:cNvSpPr>
          <p:nvPr>
            <p:ph type="dt" sz="half" idx="10"/>
          </p:nvPr>
        </p:nvSpPr>
        <p:spPr>
          <a:xfrm>
            <a:off x="838200" y="6356354"/>
            <a:ext cx="2743200" cy="365125"/>
          </a:xfrm>
          <a:prstGeom prst="rect">
            <a:avLst/>
          </a:prstGeom>
        </p:spPr>
        <p:txBody>
          <a:bodyPr/>
          <a:lstStyle/>
          <a:p>
            <a:fld id="{29505447-E827-4D76-AAC6-18A5B8AF1E6A}"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81479813-5E6E-41D6-8C07-317FAE289F60}"/>
              </a:ext>
            </a:extLst>
          </p:cNvPr>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A4D8E2-6EF6-46BF-851B-AFA062ABD2D0}"/>
              </a:ext>
            </a:extLst>
          </p:cNvPr>
          <p:cNvSpPr>
            <a:spLocks noGrp="1"/>
          </p:cNvSpPr>
          <p:nvPr>
            <p:ph type="sldNum" sz="quarter" idx="12"/>
          </p:nvPr>
        </p:nvSpPr>
        <p:spPr>
          <a:xfrm>
            <a:off x="8610600" y="6356354"/>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84855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2022/3/16</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726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2022/3/16</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4136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1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E8D10027-0157-4643-9521-D619C31EEF96}" type="datetimeFigureOut">
              <a:rPr lang="en-US"/>
              <a:pPr>
                <a:defRPr/>
              </a:pPr>
              <a:t>3/16/2022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99847AE-736B-4967-81E3-BEB4F461D221}" type="slidenum">
              <a:rPr lang="en-US"/>
              <a:pPr>
                <a:defRPr/>
              </a:pPr>
              <a:t>‹#›</a:t>
            </a:fld>
            <a:endParaRPr lang="en-US"/>
          </a:p>
        </p:txBody>
      </p:sp>
    </p:spTree>
    <p:extLst>
      <p:ext uri="{BB962C8B-B14F-4D97-AF65-F5344CB8AC3E}">
        <p14:creationId xmlns:p14="http://schemas.microsoft.com/office/powerpoint/2010/main" val="148030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547A34B5-75B9-442F-B48A-5922CF987956}" type="datetimeFigureOut">
              <a:rPr lang="en-US"/>
              <a:pPr>
                <a:defRPr/>
              </a:pPr>
              <a:t>3/16/2022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0D24F66-A4A3-4AD7-A1B6-6585FEB3D6F7}" type="slidenum">
              <a:rPr lang="en-US"/>
              <a:pPr>
                <a:defRPr/>
              </a:pPr>
              <a:t>‹#›</a:t>
            </a:fld>
            <a:endParaRPr lang="en-US"/>
          </a:p>
        </p:txBody>
      </p:sp>
    </p:spTree>
    <p:extLst>
      <p:ext uri="{BB962C8B-B14F-4D97-AF65-F5344CB8AC3E}">
        <p14:creationId xmlns:p14="http://schemas.microsoft.com/office/powerpoint/2010/main" val="225377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254CE7BE-7FA3-4351-8AFE-B8B1F3AA9DC8}" type="datetimeFigureOut">
              <a:rPr lang="en-US"/>
              <a:pPr>
                <a:defRPr/>
              </a:pPr>
              <a:t>3/16/2022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E6F7F42-7697-4C14-B089-981B9CB08A87}" type="slidenum">
              <a:rPr lang="en-US"/>
              <a:pPr>
                <a:defRPr/>
              </a:pPr>
              <a:t>‹#›</a:t>
            </a:fld>
            <a:endParaRPr lang="en-US"/>
          </a:p>
        </p:txBody>
      </p:sp>
    </p:spTree>
    <p:extLst>
      <p:ext uri="{BB962C8B-B14F-4D97-AF65-F5344CB8AC3E}">
        <p14:creationId xmlns:p14="http://schemas.microsoft.com/office/powerpoint/2010/main" val="229044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A9250B19-468A-46FE-80AC-03D51F04306F}" type="datetimeFigureOut">
              <a:rPr lang="en-US"/>
              <a:pPr>
                <a:defRPr/>
              </a:pPr>
              <a:t>3/16/2022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7CE54DC5-3C2A-4D07-9F7B-672B7B8F9B8C}" type="slidenum">
              <a:rPr lang="en-US"/>
              <a:pPr>
                <a:defRPr/>
              </a:pPr>
              <a:t>‹#›</a:t>
            </a:fld>
            <a:endParaRPr lang="en-US"/>
          </a:p>
        </p:txBody>
      </p:sp>
    </p:spTree>
    <p:extLst>
      <p:ext uri="{BB962C8B-B14F-4D97-AF65-F5344CB8AC3E}">
        <p14:creationId xmlns:p14="http://schemas.microsoft.com/office/powerpoint/2010/main" val="943856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E6BC2A6E-1DDC-44A9-8D8A-6862AA14DED5}" type="datetimeFigureOut">
              <a:rPr lang="en-US"/>
              <a:pPr>
                <a:defRPr/>
              </a:pPr>
              <a:t>3/16/2022</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18A27DF9-2ABD-42F1-A6EB-BE4693086BF3}" type="slidenum">
              <a:rPr lang="en-US"/>
              <a:pPr>
                <a:defRPr/>
              </a:pPr>
              <a:t>‹#›</a:t>
            </a:fld>
            <a:endParaRPr lang="en-US"/>
          </a:p>
        </p:txBody>
      </p:sp>
    </p:spTree>
    <p:extLst>
      <p:ext uri="{BB962C8B-B14F-4D97-AF65-F5344CB8AC3E}">
        <p14:creationId xmlns:p14="http://schemas.microsoft.com/office/powerpoint/2010/main" val="479351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788C5D0A-1D64-4E1F-A61B-9FAA5ABAE894}" type="datetimeFigureOut">
              <a:rPr lang="en-US"/>
              <a:pPr>
                <a:defRPr/>
              </a:pPr>
              <a:t>3/16/2022</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D5D22A65-4765-4CDF-99E5-52CCEB4D7054}" type="slidenum">
              <a:rPr lang="en-US"/>
              <a:pPr>
                <a:defRPr/>
              </a:pPr>
              <a:t>‹#›</a:t>
            </a:fld>
            <a:endParaRPr lang="en-US"/>
          </a:p>
        </p:txBody>
      </p:sp>
    </p:spTree>
    <p:extLst>
      <p:ext uri="{BB962C8B-B14F-4D97-AF65-F5344CB8AC3E}">
        <p14:creationId xmlns:p14="http://schemas.microsoft.com/office/powerpoint/2010/main" val="329984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8B3FA-DE3C-4990-A0D3-30028D9D7C5A}"/>
              </a:ext>
            </a:extLst>
          </p:cNvPr>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F6B4CD-EAD5-491F-A6FD-74038B2C455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B90515-3DB4-4F90-B36E-3B631AAC64F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A756C6-FF25-46C9-A306-33602C4781E3}"/>
              </a:ext>
            </a:extLst>
          </p:cNvPr>
          <p:cNvSpPr>
            <a:spLocks noGrp="1"/>
          </p:cNvSpPr>
          <p:nvPr>
            <p:ph type="dt" sz="half" idx="10"/>
          </p:nvPr>
        </p:nvSpPr>
        <p:spPr>
          <a:xfrm>
            <a:off x="838200" y="6356354"/>
            <a:ext cx="2743200" cy="365125"/>
          </a:xfrm>
          <a:prstGeom prst="rect">
            <a:avLst/>
          </a:prstGeom>
        </p:spPr>
        <p:txBody>
          <a:bodyPr/>
          <a:lstStyle/>
          <a:p>
            <a:fld id="{29505447-E827-4D76-AAC6-18A5B8AF1E6A}"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C9A8692D-606E-40C9-9C23-E95D5625D29B}"/>
              </a:ext>
            </a:extLst>
          </p:cNvPr>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5298C6-E140-4ADF-8D91-8686AA394DAE}"/>
              </a:ext>
            </a:extLst>
          </p:cNvPr>
          <p:cNvSpPr>
            <a:spLocks noGrp="1"/>
          </p:cNvSpPr>
          <p:nvPr>
            <p:ph type="sldNum" sz="quarter" idx="12"/>
          </p:nvPr>
        </p:nvSpPr>
        <p:spPr>
          <a:xfrm>
            <a:off x="8610600" y="6356354"/>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071377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EECD48AC-B654-4BBD-BCBE-C9C90EB12E0C}" type="datetimeFigureOut">
              <a:rPr lang="en-US"/>
              <a:pPr>
                <a:defRPr/>
              </a:pPr>
              <a:t>3/16/2022</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7FC62681-3928-473D-B2D0-776371DDFF33}" type="slidenum">
              <a:rPr lang="en-US"/>
              <a:pPr>
                <a:defRPr/>
              </a:pPr>
              <a:t>‹#›</a:t>
            </a:fld>
            <a:endParaRPr lang="en-US"/>
          </a:p>
        </p:txBody>
      </p:sp>
    </p:spTree>
    <p:extLst>
      <p:ext uri="{BB962C8B-B14F-4D97-AF65-F5344CB8AC3E}">
        <p14:creationId xmlns:p14="http://schemas.microsoft.com/office/powerpoint/2010/main" val="265241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A740B1ED-BE8A-45CB-889E-EA36254ACC58}" type="datetimeFigureOut">
              <a:rPr lang="en-US"/>
              <a:pPr>
                <a:defRPr/>
              </a:pPr>
              <a:t>3/16/2022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0CC77316-7170-4700-AAF3-EC490BCA6621}" type="slidenum">
              <a:rPr lang="en-US"/>
              <a:pPr>
                <a:defRPr/>
              </a:pPr>
              <a:t>‹#›</a:t>
            </a:fld>
            <a:endParaRPr lang="en-US"/>
          </a:p>
        </p:txBody>
      </p:sp>
    </p:spTree>
    <p:extLst>
      <p:ext uri="{BB962C8B-B14F-4D97-AF65-F5344CB8AC3E}">
        <p14:creationId xmlns:p14="http://schemas.microsoft.com/office/powerpoint/2010/main" val="2295325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77F85BA4-FBAB-4F29-808F-8CCB3AF30534}" type="datetimeFigureOut">
              <a:rPr lang="en-US"/>
              <a:pPr>
                <a:defRPr/>
              </a:pPr>
              <a:t>3/16/2022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D052EDA2-F9BD-4506-92A6-2579ADB6137B}" type="slidenum">
              <a:rPr lang="en-US"/>
              <a:pPr>
                <a:defRPr/>
              </a:pPr>
              <a:t>‹#›</a:t>
            </a:fld>
            <a:endParaRPr lang="en-US"/>
          </a:p>
        </p:txBody>
      </p:sp>
    </p:spTree>
    <p:extLst>
      <p:ext uri="{BB962C8B-B14F-4D97-AF65-F5344CB8AC3E}">
        <p14:creationId xmlns:p14="http://schemas.microsoft.com/office/powerpoint/2010/main" val="602895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57743B57-10B3-4D7F-9F58-36AA5ADA5246}" type="datetimeFigureOut">
              <a:rPr lang="en-US"/>
              <a:pPr>
                <a:defRPr/>
              </a:pPr>
              <a:t>3/16/2022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63A083C-5BC2-46D3-A0D4-2A1DF1BFC421}" type="slidenum">
              <a:rPr lang="en-US"/>
              <a:pPr>
                <a:defRPr/>
              </a:pPr>
              <a:t>‹#›</a:t>
            </a:fld>
            <a:endParaRPr lang="en-US"/>
          </a:p>
        </p:txBody>
      </p:sp>
    </p:spTree>
    <p:extLst>
      <p:ext uri="{BB962C8B-B14F-4D97-AF65-F5344CB8AC3E}">
        <p14:creationId xmlns:p14="http://schemas.microsoft.com/office/powerpoint/2010/main" val="404797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F3AF2C53-3073-44A7-B8F6-10D5ECD9F661}" type="datetimeFigureOut">
              <a:rPr lang="en-US"/>
              <a:pPr>
                <a:defRPr/>
              </a:pPr>
              <a:t>3/16/2022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7F66D35-BE66-4C33-9FF7-82C6D2E020BB}" type="slidenum">
              <a:rPr lang="en-US"/>
              <a:pPr>
                <a:defRPr/>
              </a:pPr>
              <a:t>‹#›</a:t>
            </a:fld>
            <a:endParaRPr lang="en-US"/>
          </a:p>
        </p:txBody>
      </p:sp>
    </p:spTree>
    <p:extLst>
      <p:ext uri="{BB962C8B-B14F-4D97-AF65-F5344CB8AC3E}">
        <p14:creationId xmlns:p14="http://schemas.microsoft.com/office/powerpoint/2010/main" val="289550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2"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2"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4"/>
            <a:ext cx="2743200" cy="365125"/>
          </a:xfrm>
          <a:prstGeom prst="rect">
            <a:avLst/>
          </a:prstGeom>
        </p:spPr>
        <p:txBody>
          <a:bodyPr/>
          <a:lstStyle/>
          <a:p>
            <a:fld id="{29505447-E827-4D76-AAC6-18A5B8AF1E6A}" type="datetimeFigureOut">
              <a:rPr lang="zh-CN" altLang="en-US" smtClean="0"/>
              <a:t>2022/3/16</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4"/>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45924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2"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2"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4"/>
            <a:ext cx="2743200" cy="365125"/>
          </a:xfrm>
          <a:prstGeom prst="rect">
            <a:avLst/>
          </a:prstGeom>
        </p:spPr>
        <p:txBody>
          <a:bodyPr/>
          <a:lstStyle/>
          <a:p>
            <a:fld id="{29505447-E827-4D76-AAC6-18A5B8AF1E6A}" type="datetimeFigureOut">
              <a:rPr lang="zh-CN" altLang="en-US" smtClean="0"/>
              <a:t>2022/3/16</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4"/>
            <a:ext cx="2743200" cy="365125"/>
          </a:xfrm>
          <a:prstGeom prst="rect">
            <a:avLst/>
          </a:prstGeom>
        </p:spPr>
        <p:txBody>
          <a:bodyPr/>
          <a:lstStyle/>
          <a:p>
            <a:fld id="{8422F570-271F-4C32-8608-FBF91FC2C746}" type="slidenum">
              <a:rPr lang="zh-CN" altLang="en-US" smtClean="0"/>
              <a:t>‹#›</a:t>
            </a:fld>
            <a:endParaRPr lang="zh-CN" altLang="en-US"/>
          </a:p>
        </p:txBody>
      </p:sp>
      <p:sp>
        <p:nvSpPr>
          <p:cNvPr id="11" name="TextBox 10"/>
          <p:cNvSpPr txBox="1"/>
          <p:nvPr userDrawn="1"/>
        </p:nvSpPr>
        <p:spPr>
          <a:xfrm>
            <a:off x="1285405" y="6742570"/>
            <a:ext cx="1800200" cy="123111"/>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42804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AFAD6-71C6-4234-9F66-BB4F1ADFADEC}"/>
              </a:ext>
            </a:extLst>
          </p:cNvPr>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749CD9-E9CE-49FA-B6A2-2FB549390479}"/>
              </a:ext>
            </a:extLst>
          </p:cNvPr>
          <p:cNvSpPr>
            <a:spLocks noGrp="1"/>
          </p:cNvSpPr>
          <p:nvPr>
            <p:ph type="dt" sz="half" idx="10"/>
          </p:nvPr>
        </p:nvSpPr>
        <p:spPr>
          <a:xfrm>
            <a:off x="838200" y="6356354"/>
            <a:ext cx="2743200" cy="365125"/>
          </a:xfrm>
          <a:prstGeom prst="rect">
            <a:avLst/>
          </a:prstGeom>
        </p:spPr>
        <p:txBody>
          <a:bodyPr/>
          <a:lstStyle/>
          <a:p>
            <a:fld id="{29505447-E827-4D76-AAC6-18A5B8AF1E6A}" type="datetimeFigureOut">
              <a:rPr lang="zh-CN" altLang="en-US" smtClean="0"/>
              <a:t>2022/3/16</a:t>
            </a:fld>
            <a:endParaRPr lang="zh-CN" altLang="en-US"/>
          </a:p>
        </p:txBody>
      </p:sp>
      <p:sp>
        <p:nvSpPr>
          <p:cNvPr id="4" name="页脚占位符 3">
            <a:extLst>
              <a:ext uri="{FF2B5EF4-FFF2-40B4-BE49-F238E27FC236}">
                <a16:creationId xmlns:a16="http://schemas.microsoft.com/office/drawing/2014/main" id="{6DD9E387-64B5-476E-9C46-2911C4140DC5}"/>
              </a:ext>
            </a:extLst>
          </p:cNvPr>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9FFF13-5935-48EA-B8CA-5948E1B1A148}"/>
              </a:ext>
            </a:extLst>
          </p:cNvPr>
          <p:cNvSpPr>
            <a:spLocks noGrp="1"/>
          </p:cNvSpPr>
          <p:nvPr>
            <p:ph type="sldNum" sz="quarter" idx="12"/>
          </p:nvPr>
        </p:nvSpPr>
        <p:spPr>
          <a:xfrm>
            <a:off x="8610600" y="6356354"/>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85460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id="{C94028A3-3FD7-49CA-87AE-E58C6792402C}"/>
              </a:ext>
            </a:extLst>
          </p:cNvPr>
          <p:cNvSpPr/>
          <p:nvPr userDrawn="1"/>
        </p:nvSpPr>
        <p:spPr>
          <a:xfrm>
            <a:off x="353932" y="342823"/>
            <a:ext cx="11479731" cy="6172357"/>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思源黑体 CN Regular" panose="020B0500000000000000" charset="-122"/>
            </a:endParaRPr>
          </a:p>
        </p:txBody>
      </p:sp>
    </p:spTree>
    <p:extLst>
      <p:ext uri="{BB962C8B-B14F-4D97-AF65-F5344CB8AC3E}">
        <p14:creationId xmlns:p14="http://schemas.microsoft.com/office/powerpoint/2010/main" val="276023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5DB7-BE39-43D9-9778-4EE870855D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01D448-3743-4944-B307-D11A2B5CC190}"/>
              </a:ext>
            </a:extLst>
          </p:cNvPr>
          <p:cNvSpPr>
            <a:spLocks noGrp="1"/>
          </p:cNvSpPr>
          <p:nvPr>
            <p:ph idx="1"/>
          </p:nvPr>
        </p:nvSpPr>
        <p:spPr>
          <a:xfrm>
            <a:off x="5183188" y="987429"/>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B807D2B-F7D9-4803-897E-457CC3EE7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7D55BB-A060-40D1-882D-A35357E3556E}"/>
              </a:ext>
            </a:extLst>
          </p:cNvPr>
          <p:cNvSpPr>
            <a:spLocks noGrp="1"/>
          </p:cNvSpPr>
          <p:nvPr>
            <p:ph type="dt" sz="half" idx="10"/>
          </p:nvPr>
        </p:nvSpPr>
        <p:spPr>
          <a:xfrm>
            <a:off x="838200" y="6356354"/>
            <a:ext cx="2743200" cy="365125"/>
          </a:xfrm>
          <a:prstGeom prst="rect">
            <a:avLst/>
          </a:prstGeom>
        </p:spPr>
        <p:txBody>
          <a:bodyPr/>
          <a:lstStyle/>
          <a:p>
            <a:fld id="{29505447-E827-4D76-AAC6-18A5B8AF1E6A}"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A4610963-D9CF-4F68-A654-28ABECD0EEF3}"/>
              </a:ext>
            </a:extLst>
          </p:cNvPr>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262AA8-93D2-4C64-8A2B-5590F2106B48}"/>
              </a:ext>
            </a:extLst>
          </p:cNvPr>
          <p:cNvSpPr>
            <a:spLocks noGrp="1"/>
          </p:cNvSpPr>
          <p:nvPr>
            <p:ph type="sldNum" sz="quarter" idx="12"/>
          </p:nvPr>
        </p:nvSpPr>
        <p:spPr>
          <a:xfrm>
            <a:off x="8610600" y="6356354"/>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17363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CA83B-0DD5-4A0F-99DC-794EE7E36D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5D6E6D-F9BB-4700-AB9D-0E8FFBA579B2}"/>
              </a:ext>
            </a:extLst>
          </p:cNvPr>
          <p:cNvSpPr>
            <a:spLocks noGrp="1"/>
          </p:cNvSpPr>
          <p:nvPr>
            <p:ph type="pic" idx="1"/>
          </p:nvPr>
        </p:nvSpPr>
        <p:spPr>
          <a:xfrm>
            <a:off x="5183188" y="987429"/>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7424FEB-E766-417C-879D-DF3F074845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8B5C76-F483-4A86-A529-4EDF5B09F05E}"/>
              </a:ext>
            </a:extLst>
          </p:cNvPr>
          <p:cNvSpPr>
            <a:spLocks noGrp="1"/>
          </p:cNvSpPr>
          <p:nvPr>
            <p:ph type="dt" sz="half" idx="10"/>
          </p:nvPr>
        </p:nvSpPr>
        <p:spPr>
          <a:xfrm>
            <a:off x="838200" y="6356354"/>
            <a:ext cx="2743200" cy="365125"/>
          </a:xfrm>
          <a:prstGeom prst="rect">
            <a:avLst/>
          </a:prstGeom>
        </p:spPr>
        <p:txBody>
          <a:bodyPr/>
          <a:lstStyle/>
          <a:p>
            <a:fld id="{29505447-E827-4D76-AAC6-18A5B8AF1E6A}"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A59DB63B-CD40-4BC5-98A7-71FB0185F0AE}"/>
              </a:ext>
            </a:extLst>
          </p:cNvPr>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06B17B4-58E0-40D0-AB7A-90B4575A3274}"/>
              </a:ext>
            </a:extLst>
          </p:cNvPr>
          <p:cNvSpPr>
            <a:spLocks noGrp="1"/>
          </p:cNvSpPr>
          <p:nvPr>
            <p:ph type="sldNum" sz="quarter" idx="12"/>
          </p:nvPr>
        </p:nvSpPr>
        <p:spPr>
          <a:xfrm>
            <a:off x="8610600" y="6356354"/>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27886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1D930-AD72-4899-A3B3-2BD2C68230B0}"/>
              </a:ext>
            </a:extLst>
          </p:cNvPr>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E20FF8-72A4-4C5D-8297-69547DAD02A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CA5B7E-71C0-4C51-BDEB-23513AAF26A3}"/>
              </a:ext>
            </a:extLst>
          </p:cNvPr>
          <p:cNvSpPr>
            <a:spLocks noGrp="1"/>
          </p:cNvSpPr>
          <p:nvPr>
            <p:ph type="dt" sz="half" idx="10"/>
          </p:nvPr>
        </p:nvSpPr>
        <p:spPr>
          <a:xfrm>
            <a:off x="838200" y="6356354"/>
            <a:ext cx="2743200" cy="365125"/>
          </a:xfrm>
          <a:prstGeom prst="rect">
            <a:avLst/>
          </a:prstGeom>
        </p:spPr>
        <p:txBody>
          <a:bodyPr/>
          <a:lstStyle/>
          <a:p>
            <a:fld id="{29505447-E827-4D76-AAC6-18A5B8AF1E6A}"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CE96DE2C-785F-4751-9D6E-C0F58EE77474}"/>
              </a:ext>
            </a:extLst>
          </p:cNvPr>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023D21-4316-493E-8080-389755D9E04D}"/>
              </a:ext>
            </a:extLst>
          </p:cNvPr>
          <p:cNvSpPr>
            <a:spLocks noGrp="1"/>
          </p:cNvSpPr>
          <p:nvPr>
            <p:ph type="sldNum" sz="quarter" idx="12"/>
          </p:nvPr>
        </p:nvSpPr>
        <p:spPr>
          <a:xfrm>
            <a:off x="8610600" y="6356354"/>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7707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10B1281-889E-4FBC-97E5-3101F05FB7E3}"/>
              </a:ext>
            </a:extLst>
          </p:cNvPr>
          <p:cNvSpPr/>
          <p:nvPr userDrawn="1"/>
        </p:nvSpPr>
        <p:spPr>
          <a:xfrm flipV="1">
            <a:off x="1" y="0"/>
            <a:ext cx="12198351" cy="6861810"/>
          </a:xfrm>
          <a:prstGeom prst="rect">
            <a:avLst/>
          </a:prstGeom>
          <a:gradFill>
            <a:gsLst>
              <a:gs pos="100000">
                <a:schemeClr val="accent1">
                  <a:lumMod val="5000"/>
                  <a:lumOff val="95000"/>
                  <a:alpha val="0"/>
                </a:schemeClr>
              </a:gs>
              <a:gs pos="0">
                <a:schemeClr val="accent1">
                  <a:lumMod val="30000"/>
                  <a:lumOff val="70000"/>
                  <a:alpha val="2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239372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54" r:id="rId5"/>
    <p:sldLayoutId id="2147483655" r:id="rId6"/>
    <p:sldLayoutId id="2147483656" r:id="rId7"/>
    <p:sldLayoutId id="2147483657" r:id="rId8"/>
    <p:sldLayoutId id="2147483658" r:id="rId9"/>
    <p:sldLayoutId id="2147483659"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4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5BAF7D8D-3AB9-437C-A42E-CD5AACF140FE}" type="datetimeFigureOut">
              <a:rPr lang="en-US"/>
              <a:pPr>
                <a:defRPr/>
              </a:pPr>
              <a:t>3/16/2022</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101A1C39-5754-4299-8496-4F4FA9D9041B}" type="slidenum">
              <a:rPr lang="en-US"/>
              <a:pPr>
                <a:defRPr/>
              </a:pPr>
              <a:t>‹#›</a:t>
            </a:fld>
            <a:endParaRPr lang="en-US"/>
          </a:p>
        </p:txBody>
      </p:sp>
    </p:spTree>
    <p:extLst>
      <p:ext uri="{BB962C8B-B14F-4D97-AF65-F5344CB8AC3E}">
        <p14:creationId xmlns:p14="http://schemas.microsoft.com/office/powerpoint/2010/main" val="35639679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wmf"/><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B254F7-ED13-42DA-A5A5-E20339E92542}"/>
              </a:ext>
            </a:extLst>
          </p:cNvPr>
          <p:cNvSpPr txBox="1"/>
          <p:nvPr/>
        </p:nvSpPr>
        <p:spPr>
          <a:xfrm>
            <a:off x="1334813" y="1758189"/>
            <a:ext cx="5895043" cy="3416320"/>
          </a:xfrm>
          <a:prstGeom prst="rect">
            <a:avLst/>
          </a:prstGeom>
          <a:noFill/>
          <a:ln>
            <a:noFill/>
          </a:ln>
        </p:spPr>
        <p:txBody>
          <a:bodyPr wrap="square" rtlCol="0">
            <a:spAutoFit/>
          </a:bodyPr>
          <a:lstStyle/>
          <a:p>
            <a:pPr algn="ctr" defTabSz="914377"/>
            <a:r>
              <a:rPr lang="en-US" altLang="zh-CN" sz="5400" smtClean="0">
                <a:ln w="9525">
                  <a:noFill/>
                </a:ln>
                <a:solidFill>
                  <a:srgbClr val="A3C8BD"/>
                </a:solidFill>
                <a:cs typeface="+mn-ea"/>
                <a:sym typeface="+mn-lt"/>
              </a:rPr>
              <a:t>NGHỊ LUẬN VỀ MỘT  VẤN ĐỀ TƯ TƯỞNG, ĐẠO LÍ</a:t>
            </a:r>
            <a:endParaRPr lang="zh-CN" altLang="en-US" sz="5400" dirty="0">
              <a:ln w="9525">
                <a:noFill/>
              </a:ln>
              <a:solidFill>
                <a:srgbClr val="A3C8BD"/>
              </a:solidFill>
              <a:cs typeface="+mn-ea"/>
              <a:sym typeface="+mn-lt"/>
            </a:endParaRPr>
          </a:p>
        </p:txBody>
      </p:sp>
      <p:pic>
        <p:nvPicPr>
          <p:cNvPr id="53" name="图片 52">
            <a:extLst>
              <a:ext uri="{FF2B5EF4-FFF2-40B4-BE49-F238E27FC236}">
                <a16:creationId xmlns:a16="http://schemas.microsoft.com/office/drawing/2014/main" id="{2F695F6D-EB74-457A-9C45-C9B7EF756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686" y="904352"/>
            <a:ext cx="4033223" cy="5540898"/>
          </a:xfrm>
          <a:prstGeom prst="rect">
            <a:avLst/>
          </a:prstGeom>
        </p:spPr>
      </p:pic>
      <p:sp>
        <p:nvSpPr>
          <p:cNvPr id="17" name="Rounded Rectangle 7">
            <a:extLst>
              <a:ext uri="{FF2B5EF4-FFF2-40B4-BE49-F238E27FC236}">
                <a16:creationId xmlns:a16="http://schemas.microsoft.com/office/drawing/2014/main" id="{6F574AA8-C0EA-4329-9558-2A0DB925D5B6}"/>
              </a:ext>
            </a:extLst>
          </p:cNvPr>
          <p:cNvSpPr/>
          <p:nvPr/>
        </p:nvSpPr>
        <p:spPr>
          <a:xfrm>
            <a:off x="997302" y="697572"/>
            <a:ext cx="1684599" cy="413563"/>
          </a:xfrm>
          <a:prstGeom prst="roundRect">
            <a:avLst>
              <a:gd name="adj" fmla="val 50000"/>
            </a:avLst>
          </a:prstGeom>
          <a:solidFill>
            <a:schemeClr val="bg1">
              <a:alpha val="0"/>
            </a:schemeClr>
          </a:solidFill>
          <a:ln w="15875">
            <a:solidFill>
              <a:srgbClr val="A3C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lumMod val="75000"/>
                </a:schemeClr>
              </a:solidFill>
            </a:endParaRPr>
          </a:p>
        </p:txBody>
      </p:sp>
      <p:sp>
        <p:nvSpPr>
          <p:cNvPr id="18" name="TextBox 3">
            <a:hlinkClick r:id="rId4"/>
            <a:extLst>
              <a:ext uri="{FF2B5EF4-FFF2-40B4-BE49-F238E27FC236}">
                <a16:creationId xmlns:a16="http://schemas.microsoft.com/office/drawing/2014/main" id="{95120FAC-7B7B-4B3E-8C43-76A1384C5458}"/>
              </a:ext>
            </a:extLst>
          </p:cNvPr>
          <p:cNvSpPr txBox="1"/>
          <p:nvPr/>
        </p:nvSpPr>
        <p:spPr>
          <a:xfrm>
            <a:off x="6582440" y="6551978"/>
            <a:ext cx="5169613" cy="246221"/>
          </a:xfrm>
          <a:prstGeom prst="rect">
            <a:avLst/>
          </a:prstGeom>
          <a:noFill/>
        </p:spPr>
        <p:txBody>
          <a:bodyPr wrap="square" rtlCol="0">
            <a:spAutoFit/>
          </a:bodyPr>
          <a:lstStyle/>
          <a:p>
            <a:pPr algn="r"/>
            <a:r>
              <a:rPr lang="en-US" altLang="zh-CN" sz="1000" dirty="0">
                <a:solidFill>
                  <a:srgbClr val="A3C8BD"/>
                </a:solidFill>
                <a:cs typeface="Arial" pitchFamily="34" charset="0"/>
                <a:hlinkClick r:id="rId4">
                  <a:extLst>
                    <a:ext uri="{A12FA001-AC4F-418D-AE19-62706E023703}">
                      <ahyp:hlinkClr xmlns="" xmlns:ahyp="http://schemas.microsoft.com/office/drawing/2018/hyperlinkcolor" val="tx"/>
                    </a:ext>
                  </a:extLst>
                </a:hlinkClick>
              </a:rPr>
              <a:t>https://www.freeppt7.com</a:t>
            </a:r>
            <a:endParaRPr lang="ko-KR" altLang="en-US" sz="1000" dirty="0">
              <a:solidFill>
                <a:srgbClr val="A3C8BD"/>
              </a:solidFill>
              <a:cs typeface="Arial" pitchFamily="34" charset="0"/>
            </a:endParaRPr>
          </a:p>
        </p:txBody>
      </p:sp>
    </p:spTree>
    <p:extLst>
      <p:ext uri="{BB962C8B-B14F-4D97-AF65-F5344CB8AC3E}">
        <p14:creationId xmlns:p14="http://schemas.microsoft.com/office/powerpoint/2010/main" val="32174785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ahyp="http://schemas.microsoft.com/office/drawing/2018/hyperlinkcolor" xmlns:a14="http://schemas.microsoft.com/office/drawing/2010/main" xmlns:a16="http://schemas.microsoft.com/office/drawing/2014/main"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6" presetClass="emph" presetSubtype="0" fill="hold" grpId="1" nodeType="withEffect">
                                  <p:stCondLst>
                                    <p:cond delay="500"/>
                                  </p:stCondLst>
                                  <p:iterate type="lt">
                                    <p:tmPct val="10000"/>
                                  </p:iterate>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3029981" y="632079"/>
            <a:ext cx="6599387" cy="584775"/>
          </a:xfrm>
          <a:prstGeom prst="rect">
            <a:avLst/>
          </a:prstGeom>
          <a:noFill/>
        </p:spPr>
        <p:txBody>
          <a:bodyPr wrap="square" rtlCol="0">
            <a:spAutoFit/>
          </a:bodyPr>
          <a:lstStyle/>
          <a:p>
            <a:r>
              <a:rPr lang="en-US" altLang="zh-CN" sz="3200" b="1" smtClean="0">
                <a:solidFill>
                  <a:srgbClr val="A3C8BD"/>
                </a:solidFill>
                <a:cs typeface="+mn-ea"/>
                <a:sym typeface="+mn-lt"/>
              </a:rPr>
              <a:t>Phép lập luận</a:t>
            </a:r>
            <a:endParaRPr lang="zh-CN" altLang="en-US" sz="3200" b="1" dirty="0">
              <a:solidFill>
                <a:srgbClr val="A3C8BD"/>
              </a:solidFill>
              <a:cs typeface="+mn-ea"/>
              <a:sym typeface="+mn-lt"/>
            </a:endParaRPr>
          </a:p>
        </p:txBody>
      </p:sp>
      <p:grpSp>
        <p:nvGrpSpPr>
          <p:cNvPr id="14" name="组合 13">
            <a:extLst>
              <a:ext uri="{FF2B5EF4-FFF2-40B4-BE49-F238E27FC236}">
                <a16:creationId xmlns:a16="http://schemas.microsoft.com/office/drawing/2014/main" id="{108618EB-8812-4CDB-AAB9-5303B9D15734}"/>
              </a:ext>
            </a:extLst>
          </p:cNvPr>
          <p:cNvGrpSpPr/>
          <p:nvPr/>
        </p:nvGrpSpPr>
        <p:grpSpPr>
          <a:xfrm>
            <a:off x="1181189" y="1618647"/>
            <a:ext cx="2041731" cy="1619232"/>
            <a:chOff x="5840267" y="2214972"/>
            <a:chExt cx="2041731" cy="1619232"/>
          </a:xfrm>
        </p:grpSpPr>
        <p:grpSp>
          <p:nvGrpSpPr>
            <p:cNvPr id="18" name="组合 17">
              <a:extLst>
                <a:ext uri="{FF2B5EF4-FFF2-40B4-BE49-F238E27FC236}">
                  <a16:creationId xmlns:a16="http://schemas.microsoft.com/office/drawing/2014/main" id="{81DFB136-C4A8-4808-A1F5-AAFBFC9073B0}"/>
                </a:ext>
              </a:extLst>
            </p:cNvPr>
            <p:cNvGrpSpPr/>
            <p:nvPr/>
          </p:nvGrpSpPr>
          <p:grpSpPr>
            <a:xfrm>
              <a:off x="6451462" y="2365234"/>
              <a:ext cx="1430536" cy="1427210"/>
              <a:chOff x="6451462" y="2365234"/>
              <a:chExt cx="1430536" cy="1427210"/>
            </a:xfrm>
          </p:grpSpPr>
          <p:sp>
            <p:nvSpPr>
              <p:cNvPr id="21" name="36">
                <a:extLst>
                  <a:ext uri="{FF2B5EF4-FFF2-40B4-BE49-F238E27FC236}">
                    <a16:creationId xmlns:a16="http://schemas.microsoft.com/office/drawing/2014/main" id="{B417C576-F596-4F1C-A693-3049BD7B5AF4}"/>
                  </a:ext>
                </a:extLst>
              </p:cNvPr>
              <p:cNvSpPr>
                <a:spLocks/>
              </p:cNvSpPr>
              <p:nvPr/>
            </p:nvSpPr>
            <p:spPr bwMode="auto">
              <a:xfrm>
                <a:off x="6451462" y="2365234"/>
                <a:ext cx="1430536" cy="1427210"/>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rgbClr val="A3C8BD"/>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defRPr/>
                </a:pPr>
                <a:endParaRPr lang="zh-CN" altLang="en-US" sz="2000" kern="0" dirty="0">
                  <a:solidFill>
                    <a:sysClr val="windowText" lastClr="000000"/>
                  </a:solidFill>
                  <a:cs typeface="+mn-ea"/>
                  <a:sym typeface="+mn-lt"/>
                </a:endParaRPr>
              </a:p>
            </p:txBody>
          </p:sp>
          <p:sp>
            <p:nvSpPr>
              <p:cNvPr id="22" name="TextBox 39">
                <a:extLst>
                  <a:ext uri="{FF2B5EF4-FFF2-40B4-BE49-F238E27FC236}">
                    <a16:creationId xmlns:a16="http://schemas.microsoft.com/office/drawing/2014/main" id="{04107AED-2AC5-43A6-9834-6C28D54298C0}"/>
                  </a:ext>
                </a:extLst>
              </p:cNvPr>
              <p:cNvSpPr txBox="1"/>
              <p:nvPr/>
            </p:nvSpPr>
            <p:spPr>
              <a:xfrm>
                <a:off x="6867853" y="2604747"/>
                <a:ext cx="590226" cy="923330"/>
              </a:xfrm>
              <a:prstGeom prst="rect">
                <a:avLst/>
              </a:prstGeom>
              <a:noFill/>
            </p:spPr>
            <p:txBody>
              <a:bodyPr wrap="none" rtlCol="0">
                <a:spAutoFit/>
              </a:bodyPr>
              <a:lstStyle/>
              <a:p>
                <a:pPr defTabSz="1219170">
                  <a:defRPr/>
                </a:pPr>
                <a:r>
                  <a:rPr lang="en-US" altLang="zh-CN" sz="5400" kern="0" dirty="0" smtClean="0">
                    <a:solidFill>
                      <a:srgbClr val="FFFFFF"/>
                    </a:solidFill>
                    <a:cs typeface="+mn-ea"/>
                    <a:sym typeface="+mn-lt"/>
                  </a:rPr>
                  <a:t>1</a:t>
                </a:r>
                <a:endParaRPr lang="zh-CN" altLang="en-US" sz="5400" kern="0" dirty="0">
                  <a:solidFill>
                    <a:srgbClr val="FFFFFF"/>
                  </a:solidFill>
                  <a:cs typeface="+mn-ea"/>
                  <a:sym typeface="+mn-lt"/>
                </a:endParaRPr>
              </a:p>
            </p:txBody>
          </p:sp>
        </p:grpSp>
        <p:pic>
          <p:nvPicPr>
            <p:cNvPr id="19" name="图片 18">
              <a:extLst>
                <a:ext uri="{FF2B5EF4-FFF2-40B4-BE49-F238E27FC236}">
                  <a16:creationId xmlns:a16="http://schemas.microsoft.com/office/drawing/2014/main" id="{FDB1D460-DC8E-46C7-8D2D-C67265520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96558">
              <a:off x="5840267" y="2214972"/>
              <a:ext cx="1201954" cy="1619232"/>
            </a:xfrm>
            <a:prstGeom prst="rect">
              <a:avLst/>
            </a:prstGeom>
          </p:spPr>
        </p:pic>
      </p:grpSp>
      <p:grpSp>
        <p:nvGrpSpPr>
          <p:cNvPr id="25" name="组合 24">
            <a:extLst>
              <a:ext uri="{FF2B5EF4-FFF2-40B4-BE49-F238E27FC236}">
                <a16:creationId xmlns:a16="http://schemas.microsoft.com/office/drawing/2014/main" id="{E57C5CD5-4E6C-4CEE-9DAF-CE8B677E9B0D}"/>
              </a:ext>
            </a:extLst>
          </p:cNvPr>
          <p:cNvGrpSpPr/>
          <p:nvPr/>
        </p:nvGrpSpPr>
        <p:grpSpPr>
          <a:xfrm>
            <a:off x="5141114" y="3905633"/>
            <a:ext cx="2041731" cy="1619232"/>
            <a:chOff x="8492359" y="4501958"/>
            <a:chExt cx="2041730" cy="1619232"/>
          </a:xfrm>
        </p:grpSpPr>
        <p:grpSp>
          <p:nvGrpSpPr>
            <p:cNvPr id="31" name="组合 30">
              <a:extLst>
                <a:ext uri="{FF2B5EF4-FFF2-40B4-BE49-F238E27FC236}">
                  <a16:creationId xmlns:a16="http://schemas.microsoft.com/office/drawing/2014/main" id="{EB742225-5E57-443D-93FC-04FE73408326}"/>
                </a:ext>
              </a:extLst>
            </p:cNvPr>
            <p:cNvGrpSpPr/>
            <p:nvPr/>
          </p:nvGrpSpPr>
          <p:grpSpPr>
            <a:xfrm>
              <a:off x="9103553" y="4652220"/>
              <a:ext cx="1430536" cy="1427210"/>
              <a:chOff x="9103553" y="4652220"/>
              <a:chExt cx="1430536" cy="1427210"/>
            </a:xfrm>
          </p:grpSpPr>
          <p:sp>
            <p:nvSpPr>
              <p:cNvPr id="33" name="36">
                <a:extLst>
                  <a:ext uri="{FF2B5EF4-FFF2-40B4-BE49-F238E27FC236}">
                    <a16:creationId xmlns:a16="http://schemas.microsoft.com/office/drawing/2014/main" id="{D91D4BD2-D358-4241-BE16-7C1841412946}"/>
                  </a:ext>
                </a:extLst>
              </p:cNvPr>
              <p:cNvSpPr>
                <a:spLocks/>
              </p:cNvSpPr>
              <p:nvPr/>
            </p:nvSpPr>
            <p:spPr bwMode="auto">
              <a:xfrm>
                <a:off x="9103553" y="4652220"/>
                <a:ext cx="1430536" cy="1427210"/>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rgbClr val="A3C8BD"/>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defRPr/>
                </a:pPr>
                <a:endParaRPr lang="zh-CN" altLang="en-US" sz="2000" kern="0">
                  <a:solidFill>
                    <a:sysClr val="windowText" lastClr="000000"/>
                  </a:solidFill>
                  <a:cs typeface="+mn-ea"/>
                  <a:sym typeface="+mn-lt"/>
                </a:endParaRPr>
              </a:p>
            </p:txBody>
          </p:sp>
          <p:sp>
            <p:nvSpPr>
              <p:cNvPr id="34" name="TextBox 46">
                <a:extLst>
                  <a:ext uri="{FF2B5EF4-FFF2-40B4-BE49-F238E27FC236}">
                    <a16:creationId xmlns:a16="http://schemas.microsoft.com/office/drawing/2014/main" id="{49D88076-0060-4CBC-8F00-91CA6C65A576}"/>
                  </a:ext>
                </a:extLst>
              </p:cNvPr>
              <p:cNvSpPr txBox="1"/>
              <p:nvPr/>
            </p:nvSpPr>
            <p:spPr>
              <a:xfrm>
                <a:off x="9509281" y="4904160"/>
                <a:ext cx="590226" cy="923330"/>
              </a:xfrm>
              <a:prstGeom prst="rect">
                <a:avLst/>
              </a:prstGeom>
              <a:noFill/>
            </p:spPr>
            <p:txBody>
              <a:bodyPr wrap="none" rtlCol="0">
                <a:spAutoFit/>
              </a:bodyPr>
              <a:lstStyle/>
              <a:p>
                <a:pPr defTabSz="1219170">
                  <a:defRPr/>
                </a:pPr>
                <a:r>
                  <a:rPr lang="en-US" altLang="zh-CN" sz="5400" kern="0" dirty="0" smtClean="0">
                    <a:solidFill>
                      <a:srgbClr val="FFFFFF"/>
                    </a:solidFill>
                    <a:cs typeface="+mn-ea"/>
                    <a:sym typeface="+mn-lt"/>
                  </a:rPr>
                  <a:t>2</a:t>
                </a:r>
                <a:endParaRPr lang="zh-CN" altLang="en-US" sz="5400" kern="0" dirty="0">
                  <a:solidFill>
                    <a:srgbClr val="FFFFFF"/>
                  </a:solidFill>
                  <a:cs typeface="+mn-ea"/>
                  <a:sym typeface="+mn-lt"/>
                </a:endParaRPr>
              </a:p>
            </p:txBody>
          </p:sp>
        </p:grpSp>
        <p:pic>
          <p:nvPicPr>
            <p:cNvPr id="32" name="图片 31">
              <a:extLst>
                <a:ext uri="{FF2B5EF4-FFF2-40B4-BE49-F238E27FC236}">
                  <a16:creationId xmlns:a16="http://schemas.microsoft.com/office/drawing/2014/main" id="{75CB7131-8D33-4151-9051-4D596A01D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96558">
              <a:off x="8492359" y="4501958"/>
              <a:ext cx="1201954" cy="1619232"/>
            </a:xfrm>
            <a:prstGeom prst="rect">
              <a:avLst/>
            </a:prstGeom>
          </p:spPr>
        </p:pic>
      </p:grpSp>
      <p:sp>
        <p:nvSpPr>
          <p:cNvPr id="2" name="Rectangle 1"/>
          <p:cNvSpPr/>
          <p:nvPr/>
        </p:nvSpPr>
        <p:spPr>
          <a:xfrm>
            <a:off x="576110" y="3657510"/>
            <a:ext cx="3777527" cy="2062103"/>
          </a:xfrm>
          <a:prstGeom prst="rect">
            <a:avLst/>
          </a:prstGeom>
        </p:spPr>
        <p:txBody>
          <a:bodyPr wrap="square">
            <a:spAutoFit/>
          </a:bodyPr>
          <a:lstStyle/>
          <a:p>
            <a:pPr eaLnBrk="0" fontAlgn="base" hangingPunct="0">
              <a:spcBef>
                <a:spcPct val="0"/>
              </a:spcBef>
              <a:spcAft>
                <a:spcPct val="0"/>
              </a:spcAft>
              <a:defRPr/>
            </a:pPr>
            <a:r>
              <a:rPr lang="en-US" altLang="vi-VN" sz="3200" i="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Chuyên gia Xten-mét-xơ đã cứu một cỗ máy </a:t>
            </a:r>
            <a:r>
              <a:rPr lang="en-US" altLang="vi-VN" sz="3200" i="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thoát </a:t>
            </a:r>
            <a:r>
              <a:rPr lang="en-US" altLang="vi-VN" sz="3200" i="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khỏi số phận một đống phế liệu.</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27064" y="1595407"/>
            <a:ext cx="3516973" cy="2062103"/>
          </a:xfrm>
          <a:prstGeom prst="rect">
            <a:avLst/>
          </a:prstGeom>
        </p:spPr>
        <p:txBody>
          <a:bodyPr wrap="square">
            <a:spAutoFit/>
          </a:bodyPr>
          <a:lstStyle/>
          <a:p>
            <a:pPr eaLnBrk="0" fontAlgn="base" hangingPunct="0">
              <a:spcBef>
                <a:spcPct val="0"/>
              </a:spcBef>
              <a:spcAft>
                <a:spcPct val="0"/>
              </a:spcAft>
              <a:defRPr/>
            </a:pPr>
            <a:r>
              <a:rPr lang="en-US" altLang="vi-VN" sz="3200" i="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 nhà tri thức Việt Nam trong nhiều lĩnh vực đi theo cách mạng</a:t>
            </a:r>
            <a:r>
              <a:rPr lang="en-US" altLang="vi-VN" sz="3200" i="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8861947" y="2190004"/>
            <a:ext cx="2694092" cy="3046988"/>
          </a:xfrm>
          <a:prstGeom prst="rect">
            <a:avLst/>
          </a:prstGeom>
        </p:spPr>
        <p:txBody>
          <a:bodyPr wrap="square">
            <a:spAutoFit/>
          </a:bodyPr>
          <a:lstStyle/>
          <a:p>
            <a:pPr eaLnBrk="0" fontAlgn="base" hangingPunct="0">
              <a:spcBef>
                <a:spcPct val="0"/>
              </a:spcBef>
              <a:spcAft>
                <a:spcPct val="0"/>
              </a:spcAft>
            </a:pPr>
            <a:r>
              <a:rPr lang="vi-VN" altLang="vi-VN" sz="3200" b="1" i="1">
                <a:solidFill>
                  <a:srgbClr val="FF0000"/>
                </a:solidFill>
                <a:latin typeface="Times New Roman" pitchFamily="18" charset="0"/>
                <a:cs typeface="Times New Roman" pitchFamily="18" charset="0"/>
              </a:rPr>
              <a:t>→</a:t>
            </a:r>
            <a:r>
              <a:rPr lang="vi-VN" altLang="vi-VN" sz="3200" i="1">
                <a:solidFill>
                  <a:srgbClr val="FF0000"/>
                </a:solidFill>
                <a:latin typeface="Times New Roman" pitchFamily="18" charset="0"/>
                <a:cs typeface="Times New Roman" pitchFamily="18" charset="0"/>
              </a:rPr>
              <a:t> Phép lập luận chủ yếu trong bài này là chứng minh và rất thuyết phục.</a:t>
            </a:r>
          </a:p>
        </p:txBody>
      </p:sp>
      <p:sp>
        <p:nvSpPr>
          <p:cNvPr id="5" name="Right Brace 4"/>
          <p:cNvSpPr/>
          <p:nvPr/>
        </p:nvSpPr>
        <p:spPr>
          <a:xfrm>
            <a:off x="7792873" y="1595407"/>
            <a:ext cx="573207" cy="43140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9370585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000"/>
                                        <p:tgtEl>
                                          <p:spTgt spid="5"/>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1)">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3898442" y="739189"/>
            <a:ext cx="6908876" cy="646331"/>
          </a:xfrm>
          <a:prstGeom prst="rect">
            <a:avLst/>
          </a:prstGeom>
          <a:noFill/>
        </p:spPr>
        <p:txBody>
          <a:bodyPr wrap="square" rtlCol="0">
            <a:spAutoFit/>
          </a:bodyPr>
          <a:lstStyle/>
          <a:p>
            <a:pPr algn="ctr"/>
            <a:r>
              <a:rPr lang="en-US" altLang="zh-CN" sz="3600" b="1" i="1" u="sng" smtClean="0">
                <a:solidFill>
                  <a:srgbClr val="A3C8BD"/>
                </a:solidFill>
                <a:cs typeface="+mn-ea"/>
                <a:sym typeface="+mn-lt"/>
              </a:rPr>
              <a:t>HOẠT ĐỘNG NHÓM</a:t>
            </a:r>
            <a:endParaRPr lang="zh-CN" altLang="en-US" sz="3600" b="1" i="1" u="sng" dirty="0">
              <a:solidFill>
                <a:srgbClr val="A3C8BD"/>
              </a:solidFill>
              <a:cs typeface="+mn-ea"/>
              <a:sym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3712370437"/>
              </p:ext>
            </p:extLst>
          </p:nvPr>
        </p:nvGraphicFramePr>
        <p:xfrm>
          <a:off x="2975212" y="1924334"/>
          <a:ext cx="8570794" cy="4352419"/>
        </p:xfrm>
        <a:graphic>
          <a:graphicData uri="http://schemas.openxmlformats.org/drawingml/2006/table">
            <a:tbl>
              <a:tblPr firstRow="1" bandRow="1">
                <a:tableStyleId>{5940675A-B579-460E-94D1-54222C63F5DA}</a:tableStyleId>
              </a:tblPr>
              <a:tblGrid>
                <a:gridCol w="4285397">
                  <a:extLst>
                    <a:ext uri="{9D8B030D-6E8A-4147-A177-3AD203B41FA5}">
                      <a16:colId xmlns:a16="http://schemas.microsoft.com/office/drawing/2014/main" val="20000"/>
                    </a:ext>
                  </a:extLst>
                </a:gridCol>
                <a:gridCol w="4285397">
                  <a:extLst>
                    <a:ext uri="{9D8B030D-6E8A-4147-A177-3AD203B41FA5}">
                      <a16:colId xmlns:a16="http://schemas.microsoft.com/office/drawing/2014/main" val="20001"/>
                    </a:ext>
                  </a:extLst>
                </a:gridCol>
              </a:tblGrid>
              <a:tr h="1283285">
                <a:tc>
                  <a:txBody>
                    <a:bodyPr/>
                    <a:lstStyle/>
                    <a:p>
                      <a:pPr algn="ctr"/>
                      <a:r>
                        <a:rPr lang="en-US" sz="2800" b="1" i="0" smtClean="0">
                          <a:latin typeface="Times New Roman" pitchFamily="18" charset="0"/>
                          <a:cs typeface="Times New Roman" pitchFamily="18" charset="0"/>
                        </a:rPr>
                        <a:t>Nghị</a:t>
                      </a:r>
                      <a:r>
                        <a:rPr lang="en-US" sz="2800" b="1" i="0" baseline="0" smtClean="0">
                          <a:latin typeface="Times New Roman" pitchFamily="18" charset="0"/>
                          <a:cs typeface="Times New Roman" pitchFamily="18" charset="0"/>
                        </a:rPr>
                        <a:t> luận về một sự việc, hiện tượng đời sống</a:t>
                      </a:r>
                      <a:endParaRPr lang="en-US" sz="2800" b="1" i="0">
                        <a:latin typeface="Times New Roman" pitchFamily="18" charset="0"/>
                        <a:cs typeface="Times New Roman" pitchFamily="18" charset="0"/>
                      </a:endParaRPr>
                    </a:p>
                  </a:txBody>
                  <a:tcPr>
                    <a:solidFill>
                      <a:schemeClr val="accent6">
                        <a:lumMod val="20000"/>
                        <a:lumOff val="80000"/>
                      </a:schemeClr>
                    </a:solidFill>
                  </a:tcPr>
                </a:tc>
                <a:tc>
                  <a:txBody>
                    <a:bodyPr/>
                    <a:lstStyle/>
                    <a:p>
                      <a:pPr algn="ctr"/>
                      <a:r>
                        <a:rPr lang="en-US" sz="2800" b="1" i="0" smtClean="0">
                          <a:latin typeface="Times New Roman" pitchFamily="18" charset="0"/>
                          <a:cs typeface="Times New Roman" pitchFamily="18" charset="0"/>
                        </a:rPr>
                        <a:t>Nghị</a:t>
                      </a:r>
                      <a:r>
                        <a:rPr lang="en-US" sz="2800" b="1" i="0" baseline="0" smtClean="0">
                          <a:latin typeface="Times New Roman" pitchFamily="18" charset="0"/>
                          <a:cs typeface="Times New Roman" pitchFamily="18" charset="0"/>
                        </a:rPr>
                        <a:t> luận về một vấn đề tư tưởng, đạo lí</a:t>
                      </a:r>
                      <a:endParaRPr lang="en-US" sz="2800" b="1" i="0">
                        <a:latin typeface="Times New Roman" pitchFamily="18" charset="0"/>
                        <a:cs typeface="Times New Roman" pitchFamily="18" charset="0"/>
                      </a:endParaRPr>
                    </a:p>
                  </a:txBody>
                  <a:tcPr>
                    <a:solidFill>
                      <a:schemeClr val="accent6">
                        <a:lumMod val="20000"/>
                        <a:lumOff val="80000"/>
                      </a:schemeClr>
                    </a:solidFill>
                  </a:tcPr>
                </a:tc>
                <a:extLst>
                  <a:ext uri="{0D108BD9-81ED-4DB2-BD59-A6C34878D82A}">
                    <a16:rowId xmlns:a16="http://schemas.microsoft.com/office/drawing/2014/main" val="10000"/>
                  </a:ext>
                </a:extLst>
              </a:tr>
              <a:tr h="3069134">
                <a:tc>
                  <a:txBody>
                    <a:bodyPr/>
                    <a:lstStyle/>
                    <a:p>
                      <a:pPr algn="ctr"/>
                      <a:endParaRPr lang="en-US" sz="2800" b="1" i="0">
                        <a:latin typeface="Times New Roman" pitchFamily="18" charset="0"/>
                        <a:cs typeface="Times New Roman" pitchFamily="18" charset="0"/>
                      </a:endParaRPr>
                    </a:p>
                  </a:txBody>
                  <a:tcPr/>
                </a:tc>
                <a:tc>
                  <a:txBody>
                    <a:bodyPr/>
                    <a:lstStyle/>
                    <a:p>
                      <a:pPr algn="ctr"/>
                      <a:endParaRPr lang="en-US" sz="2800" b="1" i="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29" name="图片 12" descr="C:\Users\胡总\Desktop\ppt素材\17.png17">
            <a:extLst>
              <a:ext uri="{FF2B5EF4-FFF2-40B4-BE49-F238E27FC236}">
                <a16:creationId xmlns:a16="http://schemas.microsoft.com/office/drawing/2014/main" id="{339DFFBF-D9BA-44E8-B5B8-8B926F738D55}"/>
              </a:ext>
            </a:extLst>
          </p:cNvPr>
          <p:cNvPicPr>
            <a:picLocks noChangeAspect="1"/>
          </p:cNvPicPr>
          <p:nvPr/>
        </p:nvPicPr>
        <p:blipFill>
          <a:blip r:embed="rId3"/>
          <a:srcRect l="4084" r="4084"/>
          <a:stretch>
            <a:fillRect/>
          </a:stretch>
        </p:blipFill>
        <p:spPr>
          <a:xfrm rot="20594979" flipH="1">
            <a:off x="110722" y="2037315"/>
            <a:ext cx="3503283" cy="3815561"/>
          </a:xfrm>
          <a:prstGeom prst="rect">
            <a:avLst/>
          </a:prstGeom>
        </p:spPr>
      </p:pic>
      <p:sp>
        <p:nvSpPr>
          <p:cNvPr id="3" name="Rectangle 2"/>
          <p:cNvSpPr/>
          <p:nvPr/>
        </p:nvSpPr>
        <p:spPr>
          <a:xfrm>
            <a:off x="2952464" y="3322177"/>
            <a:ext cx="4304880" cy="2677656"/>
          </a:xfrm>
          <a:prstGeom prst="rect">
            <a:avLst/>
          </a:prstGeom>
        </p:spPr>
        <p:txBody>
          <a:bodyPr wrap="square">
            <a:spAutoFit/>
          </a:bodyPr>
          <a:lstStyle/>
          <a:p>
            <a:pPr algn="ctr" fontAlgn="base">
              <a:spcBef>
                <a:spcPct val="20000"/>
              </a:spcBef>
              <a:spcAft>
                <a:spcPct val="0"/>
              </a:spcAft>
              <a:buClr>
                <a:srgbClr val="0563C1"/>
              </a:buClr>
              <a:buSzPct val="65000"/>
              <a:defRPr/>
            </a:pPr>
            <a:r>
              <a:rPr lang="en-US" altLang="vi-VN" sz="2800">
                <a:latin typeface="Times New Roman" panose="02020603050405020304" pitchFamily="18" charset="0"/>
              </a:rPr>
              <a:t>Xuất phát từ thực tế đời sống (các sự việc, hiện tượng) mà rút ra những vấn đề tư tưởng ( Sự việc, hiện tượng là xuất phát điểm; tư tưởng là vấn đề rút ra).</a:t>
            </a:r>
            <a:endParaRPr lang="en-US" altLang="vi-VN" sz="2800" dirty="0">
              <a:latin typeface="Times New Roman" panose="02020603050405020304" pitchFamily="18" charset="0"/>
            </a:endParaRPr>
          </a:p>
        </p:txBody>
      </p:sp>
      <p:sp>
        <p:nvSpPr>
          <p:cNvPr id="4" name="Rectangle 3"/>
          <p:cNvSpPr/>
          <p:nvPr/>
        </p:nvSpPr>
        <p:spPr>
          <a:xfrm>
            <a:off x="7363264" y="3322177"/>
            <a:ext cx="4100857" cy="2677656"/>
          </a:xfrm>
          <a:prstGeom prst="rect">
            <a:avLst/>
          </a:prstGeom>
        </p:spPr>
        <p:txBody>
          <a:bodyPr wrap="square">
            <a:spAutoFit/>
          </a:bodyPr>
          <a:lstStyle/>
          <a:p>
            <a:pPr algn="ctr" fontAlgn="base">
              <a:spcBef>
                <a:spcPct val="20000"/>
              </a:spcBef>
              <a:spcAft>
                <a:spcPct val="0"/>
              </a:spcAft>
              <a:buClr>
                <a:srgbClr val="0563C1"/>
              </a:buClr>
              <a:buSzPct val="65000"/>
              <a:defRPr/>
            </a:pPr>
            <a:r>
              <a:rPr lang="en-US" altLang="vi-VN" sz="2800">
                <a:solidFill>
                  <a:prstClr val="black"/>
                </a:solidFill>
                <a:latin typeface="Times New Roman" panose="02020603050405020304" pitchFamily="18" charset="0"/>
              </a:rPr>
              <a:t>Dùng giải thích, chứng minh, phân tích ... Làm sáng tỏ các tư tưởng, đạo lí quan trọng đối với đời sống con người (tư tưởng là xuất phát điểm)</a:t>
            </a:r>
            <a:endParaRPr lang="en-US" altLang="vi-VN" sz="28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74743060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50"/>
                            </p:stCondLst>
                            <p:childTnLst>
                              <p:par>
                                <p:cTn id="10" presetID="42"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a:extLst>
              <a:ext uri="{FF2B5EF4-FFF2-40B4-BE49-F238E27FC236}">
                <a16:creationId xmlns:a16="http://schemas.microsoft.com/office/drawing/2014/main" id="{80085525-8D85-4394-8654-C0108BCDCC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438838" flipH="1">
            <a:off x="655093" y="2748751"/>
            <a:ext cx="2894219" cy="2953587"/>
          </a:xfrm>
          <a:prstGeom prst="rect">
            <a:avLst/>
          </a:prstGeom>
        </p:spPr>
      </p:pic>
      <p:sp>
        <p:nvSpPr>
          <p:cNvPr id="29" name="文本框 7">
            <a:extLst>
              <a:ext uri="{FF2B5EF4-FFF2-40B4-BE49-F238E27FC236}">
                <a16:creationId xmlns:a16="http://schemas.microsoft.com/office/drawing/2014/main" id="{208D734C-58F1-4367-81D7-AB3C5B5E3CC7}"/>
              </a:ext>
            </a:extLst>
          </p:cNvPr>
          <p:cNvSpPr txBox="1"/>
          <p:nvPr/>
        </p:nvSpPr>
        <p:spPr>
          <a:xfrm>
            <a:off x="-1611547" y="1681574"/>
            <a:ext cx="6908876" cy="646331"/>
          </a:xfrm>
          <a:prstGeom prst="rect">
            <a:avLst/>
          </a:prstGeom>
          <a:noFill/>
        </p:spPr>
        <p:txBody>
          <a:bodyPr wrap="square" rtlCol="0">
            <a:spAutoFit/>
          </a:bodyPr>
          <a:lstStyle/>
          <a:p>
            <a:pPr algn="ctr"/>
            <a:r>
              <a:rPr lang="en-US" altLang="zh-CN" sz="3600" b="1" i="1" u="sng" smtClean="0">
                <a:solidFill>
                  <a:srgbClr val="FF0000"/>
                </a:solidFill>
                <a:cs typeface="+mn-ea"/>
                <a:sym typeface="+mn-lt"/>
              </a:rPr>
              <a:t>GHI NHỚ</a:t>
            </a:r>
            <a:endParaRPr lang="zh-CN" altLang="en-US" sz="3600" b="1" i="1" u="sng" dirty="0">
              <a:solidFill>
                <a:srgbClr val="FF0000"/>
              </a:solidFill>
              <a:cs typeface="+mn-ea"/>
              <a:sym typeface="+mn-lt"/>
            </a:endParaRPr>
          </a:p>
        </p:txBody>
      </p:sp>
      <p:sp>
        <p:nvSpPr>
          <p:cNvPr id="2" name="Rectangle 1"/>
          <p:cNvSpPr/>
          <p:nvPr/>
        </p:nvSpPr>
        <p:spPr>
          <a:xfrm>
            <a:off x="3471084" y="1490857"/>
            <a:ext cx="8375173" cy="4832092"/>
          </a:xfrm>
          <a:prstGeom prst="rect">
            <a:avLst/>
          </a:prstGeom>
        </p:spPr>
        <p:txBody>
          <a:bodyPr wrap="square">
            <a:spAutoFit/>
          </a:bodyPr>
          <a:lstStyle/>
          <a:p>
            <a:pPr algn="just" fontAlgn="base">
              <a:spcBef>
                <a:spcPct val="50000"/>
              </a:spcBef>
              <a:spcAft>
                <a:spcPct val="0"/>
              </a:spcAft>
              <a:buFontTx/>
              <a:buChar char="•"/>
            </a:pPr>
            <a:r>
              <a:rPr lang="en-US" altLang="vi-VN" sz="2800" b="1" i="1">
                <a:latin typeface="Times New Roman" pitchFamily="18" charset="0"/>
                <a:cs typeface="Times New Roman" pitchFamily="18" charset="0"/>
              </a:rPr>
              <a:t>Nghị luận về một vấn đề tư tưởng, đạo lí là </a:t>
            </a:r>
            <a:r>
              <a:rPr lang="en-US" altLang="vi-VN" sz="2800" b="1" i="1" smtClean="0">
                <a:latin typeface="Times New Roman" pitchFamily="18" charset="0"/>
                <a:cs typeface="Times New Roman" pitchFamily="18" charset="0"/>
              </a:rPr>
              <a:t>................. .........................thuộc lĩnh vực.......................................... của </a:t>
            </a:r>
            <a:r>
              <a:rPr lang="en-US" altLang="vi-VN" sz="2800" b="1" i="1">
                <a:latin typeface="Times New Roman" pitchFamily="18" charset="0"/>
                <a:cs typeface="Times New Roman" pitchFamily="18" charset="0"/>
              </a:rPr>
              <a:t>con người.</a:t>
            </a:r>
          </a:p>
          <a:p>
            <a:pPr algn="just" fontAlgn="base">
              <a:spcBef>
                <a:spcPct val="50000"/>
              </a:spcBef>
              <a:spcAft>
                <a:spcPct val="0"/>
              </a:spcAft>
              <a:buFontTx/>
              <a:buChar char="•"/>
            </a:pPr>
            <a:r>
              <a:rPr lang="en-US" altLang="vi-VN" sz="2800" b="1" i="1">
                <a:latin typeface="Times New Roman" pitchFamily="18" charset="0"/>
                <a:cs typeface="Times New Roman" pitchFamily="18" charset="0"/>
              </a:rPr>
              <a:t>Yêu cầu về nội dung của bài nghị luận này là phải làm sáng tỏ các vấn đề tư tưởng, đạo lí bằng cách giải thích, chứng minh, so sánh, đối chiếu, phân tích,.. để chỉ ra chỗ đúng ( hay chỗ sai) của một tư tưởng nào đó, </a:t>
            </a:r>
            <a:r>
              <a:rPr lang="en-US" altLang="vi-VN" sz="2800" b="1" i="1" smtClean="0">
                <a:latin typeface="Times New Roman" pitchFamily="18" charset="0"/>
                <a:cs typeface="Times New Roman" pitchFamily="18" charset="0"/>
              </a:rPr>
              <a:t>nhằm....................................... của </a:t>
            </a:r>
            <a:r>
              <a:rPr lang="en-US" altLang="vi-VN" sz="2800" b="1" i="1">
                <a:latin typeface="Times New Roman" pitchFamily="18" charset="0"/>
                <a:cs typeface="Times New Roman" pitchFamily="18" charset="0"/>
              </a:rPr>
              <a:t>người viết.</a:t>
            </a:r>
          </a:p>
          <a:p>
            <a:pPr algn="just" fontAlgn="base">
              <a:spcBef>
                <a:spcPct val="50000"/>
              </a:spcBef>
              <a:spcAft>
                <a:spcPct val="0"/>
              </a:spcAft>
              <a:buFontTx/>
              <a:buChar char="•"/>
            </a:pPr>
            <a:r>
              <a:rPr lang="en-US" altLang="vi-VN" sz="2800" b="1" i="1">
                <a:latin typeface="Times New Roman" pitchFamily="18" charset="0"/>
                <a:cs typeface="Times New Roman" pitchFamily="18" charset="0"/>
              </a:rPr>
              <a:t>Về hình thức, bài viết phải có </a:t>
            </a:r>
            <a:r>
              <a:rPr lang="en-US" altLang="vi-VN" sz="2800" b="1" i="1" smtClean="0">
                <a:latin typeface="Times New Roman" pitchFamily="18" charset="0"/>
                <a:cs typeface="Times New Roman" pitchFamily="18" charset="0"/>
              </a:rPr>
              <a:t>........................; </a:t>
            </a:r>
            <a:r>
              <a:rPr lang="en-US" altLang="vi-VN" sz="2800" b="1" i="1">
                <a:latin typeface="Times New Roman" pitchFamily="18" charset="0"/>
                <a:cs typeface="Times New Roman" pitchFamily="18" charset="0"/>
              </a:rPr>
              <a:t>có luận điểm đúng đắn, sáng tỏ; lời văn chính xác, sinh động.</a:t>
            </a:r>
          </a:p>
        </p:txBody>
      </p:sp>
      <p:sp>
        <p:nvSpPr>
          <p:cNvPr id="3" name="Rectangle 2"/>
          <p:cNvSpPr/>
          <p:nvPr/>
        </p:nvSpPr>
        <p:spPr>
          <a:xfrm>
            <a:off x="10309309" y="1415018"/>
            <a:ext cx="1151277" cy="523220"/>
          </a:xfrm>
          <a:prstGeom prst="rect">
            <a:avLst/>
          </a:prstGeom>
        </p:spPr>
        <p:txBody>
          <a:bodyPr wrap="none">
            <a:spAutoFit/>
          </a:bodyPr>
          <a:lstStyle/>
          <a:p>
            <a:r>
              <a:rPr lang="en-US" altLang="vi-VN" sz="2800" b="1" i="1">
                <a:solidFill>
                  <a:srgbClr val="FF0000"/>
                </a:solidFill>
                <a:latin typeface="Times New Roman" pitchFamily="18" charset="0"/>
                <a:cs typeface="Times New Roman" pitchFamily="18" charset="0"/>
              </a:rPr>
              <a:t>bàn </a:t>
            </a:r>
            <a:r>
              <a:rPr lang="en-US" altLang="vi-VN" sz="2800" b="1" i="1" smtClean="0">
                <a:solidFill>
                  <a:srgbClr val="FF0000"/>
                </a:solidFill>
                <a:latin typeface="Times New Roman" pitchFamily="18" charset="0"/>
                <a:cs typeface="Times New Roman" pitchFamily="18" charset="0"/>
              </a:rPr>
              <a:t>về</a:t>
            </a:r>
            <a:endParaRPr lang="en-US" sz="2800">
              <a:solidFill>
                <a:srgbClr val="FF0000"/>
              </a:solidFill>
            </a:endParaRPr>
          </a:p>
        </p:txBody>
      </p:sp>
      <p:sp>
        <p:nvSpPr>
          <p:cNvPr id="4" name="Rectangle 3"/>
          <p:cNvSpPr/>
          <p:nvPr/>
        </p:nvSpPr>
        <p:spPr>
          <a:xfrm>
            <a:off x="8030769" y="1864154"/>
            <a:ext cx="3903633" cy="492443"/>
          </a:xfrm>
          <a:prstGeom prst="rect">
            <a:avLst/>
          </a:prstGeom>
        </p:spPr>
        <p:txBody>
          <a:bodyPr wrap="none">
            <a:spAutoFit/>
          </a:bodyPr>
          <a:lstStyle/>
          <a:p>
            <a:r>
              <a:rPr lang="en-US" altLang="vi-VN" sz="2600" b="1" i="1">
                <a:solidFill>
                  <a:srgbClr val="FF0000"/>
                </a:solidFill>
                <a:latin typeface="Times New Roman" pitchFamily="18" charset="0"/>
                <a:cs typeface="Times New Roman" pitchFamily="18" charset="0"/>
              </a:rPr>
              <a:t>tư tưởng, đạo đức, lối sống</a:t>
            </a:r>
            <a:endParaRPr lang="en-US" sz="2600">
              <a:solidFill>
                <a:srgbClr val="FF0000"/>
              </a:solidFill>
            </a:endParaRPr>
          </a:p>
        </p:txBody>
      </p:sp>
      <p:sp>
        <p:nvSpPr>
          <p:cNvPr id="5" name="Rectangle 4"/>
          <p:cNvSpPr/>
          <p:nvPr/>
        </p:nvSpPr>
        <p:spPr>
          <a:xfrm>
            <a:off x="5080183" y="4635562"/>
            <a:ext cx="3363421" cy="523220"/>
          </a:xfrm>
          <a:prstGeom prst="rect">
            <a:avLst/>
          </a:prstGeom>
        </p:spPr>
        <p:txBody>
          <a:bodyPr wrap="none">
            <a:spAutoFit/>
          </a:bodyPr>
          <a:lstStyle/>
          <a:p>
            <a:r>
              <a:rPr lang="en-US" altLang="vi-VN" sz="2800" b="1" i="1">
                <a:solidFill>
                  <a:srgbClr val="FF0000"/>
                </a:solidFill>
                <a:latin typeface="Times New Roman" pitchFamily="18" charset="0"/>
                <a:cs typeface="Times New Roman" pitchFamily="18" charset="0"/>
              </a:rPr>
              <a:t>khẳng định tư tưởng </a:t>
            </a:r>
            <a:endParaRPr lang="en-US" sz="2800">
              <a:solidFill>
                <a:srgbClr val="FF0000"/>
              </a:solidFill>
            </a:endParaRPr>
          </a:p>
        </p:txBody>
      </p:sp>
      <p:sp>
        <p:nvSpPr>
          <p:cNvPr id="6" name="Rectangle 5"/>
          <p:cNvSpPr/>
          <p:nvPr/>
        </p:nvSpPr>
        <p:spPr>
          <a:xfrm>
            <a:off x="8124023" y="5270444"/>
            <a:ext cx="2449710" cy="523220"/>
          </a:xfrm>
          <a:prstGeom prst="rect">
            <a:avLst/>
          </a:prstGeom>
        </p:spPr>
        <p:txBody>
          <a:bodyPr wrap="none">
            <a:spAutoFit/>
          </a:bodyPr>
          <a:lstStyle/>
          <a:p>
            <a:r>
              <a:rPr lang="en-US" altLang="vi-VN" sz="2800" b="1" i="1">
                <a:solidFill>
                  <a:srgbClr val="FF0000"/>
                </a:solidFill>
                <a:latin typeface="Times New Roman" pitchFamily="18" charset="0"/>
                <a:cs typeface="Times New Roman" pitchFamily="18" charset="0"/>
              </a:rPr>
              <a:t>bố cục ba phần</a:t>
            </a:r>
            <a:endParaRPr lang="en-US" sz="2800">
              <a:solidFill>
                <a:srgbClr val="FF0000"/>
              </a:solidFill>
            </a:endParaRPr>
          </a:p>
        </p:txBody>
      </p:sp>
      <p:sp>
        <p:nvSpPr>
          <p:cNvPr id="7" name="Rectangle 6"/>
          <p:cNvSpPr/>
          <p:nvPr/>
        </p:nvSpPr>
        <p:spPr>
          <a:xfrm>
            <a:off x="3720289" y="1849387"/>
            <a:ext cx="1798890" cy="523220"/>
          </a:xfrm>
          <a:prstGeom prst="rect">
            <a:avLst/>
          </a:prstGeom>
        </p:spPr>
        <p:txBody>
          <a:bodyPr wrap="none">
            <a:spAutoFit/>
          </a:bodyPr>
          <a:lstStyle/>
          <a:p>
            <a:r>
              <a:rPr lang="en-US" altLang="vi-VN" sz="2800" b="1" i="1">
                <a:solidFill>
                  <a:srgbClr val="FF0000"/>
                </a:solidFill>
                <a:latin typeface="Times New Roman" pitchFamily="18" charset="0"/>
                <a:cs typeface="Times New Roman" pitchFamily="18" charset="0"/>
              </a:rPr>
              <a:t>một vấn đề</a:t>
            </a:r>
            <a:endParaRPr lang="en-US" sz="2800">
              <a:solidFill>
                <a:srgbClr val="FF0000"/>
              </a:solidFill>
            </a:endParaRPr>
          </a:p>
        </p:txBody>
      </p:sp>
      <p:sp>
        <p:nvSpPr>
          <p:cNvPr id="36" name="文本框 7">
            <a:extLst>
              <a:ext uri="{FF2B5EF4-FFF2-40B4-BE49-F238E27FC236}">
                <a16:creationId xmlns:a16="http://schemas.microsoft.com/office/drawing/2014/main" id="{208D734C-58F1-4367-81D7-AB3C5B5E3CC7}"/>
              </a:ext>
            </a:extLst>
          </p:cNvPr>
          <p:cNvSpPr txBox="1"/>
          <p:nvPr/>
        </p:nvSpPr>
        <p:spPr>
          <a:xfrm>
            <a:off x="4172541" y="632078"/>
            <a:ext cx="8024707" cy="584775"/>
          </a:xfrm>
          <a:prstGeom prst="rect">
            <a:avLst/>
          </a:prstGeom>
          <a:noFill/>
        </p:spPr>
        <p:txBody>
          <a:bodyPr wrap="square" rtlCol="0">
            <a:spAutoFit/>
          </a:bodyPr>
          <a:lstStyle/>
          <a:p>
            <a:r>
              <a:rPr lang="en-US" altLang="zh-CN" sz="3200" b="1" smtClean="0">
                <a:solidFill>
                  <a:srgbClr val="A3C8BD"/>
                </a:solidFill>
                <a:cs typeface="+mn-ea"/>
                <a:sym typeface="+mn-lt"/>
              </a:rPr>
              <a:t>Điền từ còn thiếu vào chỗ trống</a:t>
            </a:r>
            <a:endParaRPr lang="zh-CN" altLang="en-US" sz="3200" b="1" dirty="0">
              <a:solidFill>
                <a:srgbClr val="A3C8BD"/>
              </a:solidFill>
              <a:cs typeface="+mn-ea"/>
              <a:sym typeface="+mn-lt"/>
            </a:endParaRPr>
          </a:p>
        </p:txBody>
      </p:sp>
    </p:spTree>
    <p:extLst>
      <p:ext uri="{BB962C8B-B14F-4D97-AF65-F5344CB8AC3E}">
        <p14:creationId xmlns:p14="http://schemas.microsoft.com/office/powerpoint/2010/main" val="210685702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500" fill="hold"/>
                                        <p:tgtEl>
                                          <p:spTgt spid="62"/>
                                        </p:tgtEl>
                                        <p:attrNameLst>
                                          <p:attrName>ppt_x</p:attrName>
                                        </p:attrNameLst>
                                      </p:cBhvr>
                                      <p:tavLst>
                                        <p:tav tm="0">
                                          <p:val>
                                            <p:strVal val="0-#ppt_w/2"/>
                                          </p:val>
                                        </p:tav>
                                        <p:tav tm="100000">
                                          <p:val>
                                            <p:strVal val="#ppt_x"/>
                                          </p:val>
                                        </p:tav>
                                      </p:tavLst>
                                    </p:anim>
                                    <p:anim calcmode="lin" valueType="num">
                                      <p:cBhvr additive="base">
                                        <p:cTn id="8" dur="1500" fill="hold"/>
                                        <p:tgtEl>
                                          <p:spTgt spid="6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80">
                                          <p:stCondLst>
                                            <p:cond delay="0"/>
                                          </p:stCondLst>
                                        </p:cTn>
                                        <p:tgtEl>
                                          <p:spTgt spid="29"/>
                                        </p:tgtEl>
                                      </p:cBhvr>
                                    </p:animEffect>
                                    <p:anim calcmode="lin" valueType="num">
                                      <p:cBhvr>
                                        <p:cTn id="4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54" dur="26">
                                          <p:stCondLst>
                                            <p:cond delay="650"/>
                                          </p:stCondLst>
                                        </p:cTn>
                                        <p:tgtEl>
                                          <p:spTgt spid="29"/>
                                        </p:tgtEl>
                                      </p:cBhvr>
                                      <p:to x="100000" y="60000"/>
                                    </p:animScale>
                                    <p:animScale>
                                      <p:cBhvr>
                                        <p:cTn id="55" dur="166" decel="50000">
                                          <p:stCondLst>
                                            <p:cond delay="676"/>
                                          </p:stCondLst>
                                        </p:cTn>
                                        <p:tgtEl>
                                          <p:spTgt spid="29"/>
                                        </p:tgtEl>
                                      </p:cBhvr>
                                      <p:to x="100000" y="100000"/>
                                    </p:animScale>
                                    <p:animScale>
                                      <p:cBhvr>
                                        <p:cTn id="56" dur="26">
                                          <p:stCondLst>
                                            <p:cond delay="1312"/>
                                          </p:stCondLst>
                                        </p:cTn>
                                        <p:tgtEl>
                                          <p:spTgt spid="29"/>
                                        </p:tgtEl>
                                      </p:cBhvr>
                                      <p:to x="100000" y="80000"/>
                                    </p:animScale>
                                    <p:animScale>
                                      <p:cBhvr>
                                        <p:cTn id="57" dur="166" decel="50000">
                                          <p:stCondLst>
                                            <p:cond delay="1338"/>
                                          </p:stCondLst>
                                        </p:cTn>
                                        <p:tgtEl>
                                          <p:spTgt spid="29"/>
                                        </p:tgtEl>
                                      </p:cBhvr>
                                      <p:to x="100000" y="100000"/>
                                    </p:animScale>
                                    <p:animScale>
                                      <p:cBhvr>
                                        <p:cTn id="58" dur="26">
                                          <p:stCondLst>
                                            <p:cond delay="1642"/>
                                          </p:stCondLst>
                                        </p:cTn>
                                        <p:tgtEl>
                                          <p:spTgt spid="29"/>
                                        </p:tgtEl>
                                      </p:cBhvr>
                                      <p:to x="100000" y="90000"/>
                                    </p:animScale>
                                    <p:animScale>
                                      <p:cBhvr>
                                        <p:cTn id="59" dur="166" decel="50000">
                                          <p:stCondLst>
                                            <p:cond delay="1668"/>
                                          </p:stCondLst>
                                        </p:cTn>
                                        <p:tgtEl>
                                          <p:spTgt spid="29"/>
                                        </p:tgtEl>
                                      </p:cBhvr>
                                      <p:to x="100000" y="100000"/>
                                    </p:animScale>
                                    <p:animScale>
                                      <p:cBhvr>
                                        <p:cTn id="60" dur="26">
                                          <p:stCondLst>
                                            <p:cond delay="1808"/>
                                          </p:stCondLst>
                                        </p:cTn>
                                        <p:tgtEl>
                                          <p:spTgt spid="29"/>
                                        </p:tgtEl>
                                      </p:cBhvr>
                                      <p:to x="100000" y="95000"/>
                                    </p:animScale>
                                    <p:animScale>
                                      <p:cBhvr>
                                        <p:cTn id="61"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3" grpId="0"/>
      <p:bldP spid="4" grpId="0"/>
      <p:bldP spid="5" grpId="0"/>
      <p:bldP spid="6" grpId="0"/>
      <p:bldP spid="7"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Placeholder 5">
            <a:extLst>
              <a:ext uri="{FF2B5EF4-FFF2-40B4-BE49-F238E27FC236}">
                <a16:creationId xmlns:a16="http://schemas.microsoft.com/office/drawing/2014/main" id="{3CE24A27-2F8D-4BE5-AC0C-B783404C71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40997" y="841326"/>
            <a:ext cx="2956436" cy="2510182"/>
          </a:xfrm>
          <a:prstGeom prst="rect">
            <a:avLst/>
          </a:prstGeom>
          <a:effectLst/>
        </p:spPr>
      </p:pic>
      <p:pic>
        <p:nvPicPr>
          <p:cNvPr id="112" name="Picture Placeholder 6">
            <a:extLst>
              <a:ext uri="{FF2B5EF4-FFF2-40B4-BE49-F238E27FC236}">
                <a16:creationId xmlns:a16="http://schemas.microsoft.com/office/drawing/2014/main" id="{6B02D4C5-0233-4B7E-8C2E-EDF87F87F7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592"/>
          <a:stretch/>
        </p:blipFill>
        <p:spPr>
          <a:xfrm>
            <a:off x="8240996" y="3626178"/>
            <a:ext cx="2999424" cy="2390496"/>
          </a:xfrm>
          <a:prstGeom prst="rect">
            <a:avLst/>
          </a:prstGeom>
          <a:effectLst/>
        </p:spPr>
      </p:pic>
      <p:pic>
        <p:nvPicPr>
          <p:cNvPr id="113" name="图片 112">
            <a:extLst>
              <a:ext uri="{FF2B5EF4-FFF2-40B4-BE49-F238E27FC236}">
                <a16:creationId xmlns:a16="http://schemas.microsoft.com/office/drawing/2014/main" id="{7461A6CB-8650-4FC8-BA39-A37C95F0F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2932" y="841326"/>
            <a:ext cx="2663871" cy="517534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effectLst/>
        </p:spPr>
      </p:pic>
      <p:sp>
        <p:nvSpPr>
          <p:cNvPr id="11" name="TextBox 10"/>
          <p:cNvSpPr txBox="1"/>
          <p:nvPr/>
        </p:nvSpPr>
        <p:spPr>
          <a:xfrm>
            <a:off x="2022005" y="6615571"/>
            <a:ext cx="1800200" cy="123111"/>
          </a:xfrm>
          <a:prstGeom prst="rect">
            <a:avLst/>
          </a:prstGeom>
          <a:noFill/>
        </p:spPr>
        <p:txBody>
          <a:bodyPr wrap="square" rtlCol="0">
            <a:spAutoFit/>
          </a:bodyPr>
          <a:lstStyle/>
          <a:p>
            <a:pPr>
              <a:lnSpc>
                <a:spcPct val="200000"/>
              </a:lnSpc>
            </a:pPr>
            <a:r>
              <a:rPr lang="en-US" altLang="zh-CN" sz="100" dirty="0">
                <a:solidFill>
                  <a:srgbClr val="E7E6E6"/>
                </a:solidFill>
                <a:ea typeface="微软雅黑" panose="020B0503020204020204" pitchFamily="34" charset="-122"/>
              </a:rPr>
              <a:t>PPT</a:t>
            </a:r>
            <a:r>
              <a:rPr lang="zh-CN" altLang="en-US" sz="100" dirty="0">
                <a:solidFill>
                  <a:srgbClr val="E7E6E6"/>
                </a:solidFill>
                <a:ea typeface="微软雅黑" panose="020B0503020204020204" pitchFamily="34" charset="-122"/>
              </a:rPr>
              <a:t>template </a:t>
            </a:r>
            <a:r>
              <a:rPr lang="en-US" altLang="zh-CN" sz="100" dirty="0">
                <a:solidFill>
                  <a:srgbClr val="E7E6E6"/>
                </a:solidFill>
                <a:ea typeface="微软雅黑" panose="020B0503020204020204" pitchFamily="34" charset="-122"/>
              </a:rPr>
              <a:t>http://www.1ppt.com/moban/</a:t>
            </a:r>
            <a:r>
              <a:rPr lang="zh-CN" altLang="en-US" sz="100" dirty="0">
                <a:solidFill>
                  <a:srgbClr val="E7E6E6"/>
                </a:solidFill>
                <a:ea typeface="微软雅黑" panose="020B0503020204020204" pitchFamily="34" charset="-122"/>
              </a:rPr>
              <a:t> </a:t>
            </a:r>
            <a:endParaRPr lang="en-US" altLang="zh-CN" sz="100" dirty="0">
              <a:solidFill>
                <a:srgbClr val="E7E6E6"/>
              </a:solidFill>
              <a:ea typeface="微软雅黑" panose="020B0503020204020204" pitchFamily="34" charset="-122"/>
            </a:endParaRPr>
          </a:p>
        </p:txBody>
      </p:sp>
      <p:sp>
        <p:nvSpPr>
          <p:cNvPr id="12" name="文本框 2">
            <a:extLst>
              <a:ext uri="{FF2B5EF4-FFF2-40B4-BE49-F238E27FC236}">
                <a16:creationId xmlns:a16="http://schemas.microsoft.com/office/drawing/2014/main" id="{28B254F7-ED13-42DA-A5A5-E20339E92542}"/>
              </a:ext>
            </a:extLst>
          </p:cNvPr>
          <p:cNvSpPr txBox="1"/>
          <p:nvPr/>
        </p:nvSpPr>
        <p:spPr>
          <a:xfrm>
            <a:off x="-579841" y="2595333"/>
            <a:ext cx="6836109" cy="707886"/>
          </a:xfrm>
          <a:prstGeom prst="rect">
            <a:avLst/>
          </a:prstGeom>
          <a:noFill/>
          <a:ln>
            <a:noFill/>
          </a:ln>
        </p:spPr>
        <p:txBody>
          <a:bodyPr wrap="square" rtlCol="0">
            <a:spAutoFit/>
          </a:bodyPr>
          <a:lstStyle/>
          <a:p>
            <a:pPr algn="ctr" defTabSz="914377"/>
            <a:r>
              <a:rPr lang="en-US" altLang="zh-CN" sz="4000" b="1" smtClean="0">
                <a:ln w="9525">
                  <a:noFill/>
                </a:ln>
                <a:solidFill>
                  <a:srgbClr val="A3C8BD"/>
                </a:solidFill>
                <a:cs typeface="+mn-ea"/>
                <a:sym typeface="+mn-lt"/>
              </a:rPr>
              <a:t>LUYỆN TẬP</a:t>
            </a:r>
            <a:endParaRPr lang="zh-CN" altLang="en-US" sz="4000" b="1" dirty="0">
              <a:ln w="9525">
                <a:noFill/>
              </a:ln>
              <a:solidFill>
                <a:srgbClr val="A3C8BD"/>
              </a:solidFill>
              <a:cs typeface="+mn-ea"/>
              <a:sym typeface="+mn-lt"/>
            </a:endParaRPr>
          </a:p>
        </p:txBody>
      </p:sp>
      <p:grpSp>
        <p:nvGrpSpPr>
          <p:cNvPr id="13" name="组合 36">
            <a:extLst>
              <a:ext uri="{FF2B5EF4-FFF2-40B4-BE49-F238E27FC236}">
                <a16:creationId xmlns:a16="http://schemas.microsoft.com/office/drawing/2014/main" id="{024CFAB1-F443-4079-A839-C4337BB6F975}"/>
              </a:ext>
            </a:extLst>
          </p:cNvPr>
          <p:cNvGrpSpPr/>
          <p:nvPr/>
        </p:nvGrpSpPr>
        <p:grpSpPr>
          <a:xfrm>
            <a:off x="2051286" y="1538007"/>
            <a:ext cx="1267711" cy="594369"/>
            <a:chOff x="5694784" y="1636276"/>
            <a:chExt cx="1267710" cy="594369"/>
          </a:xfrm>
          <a:solidFill>
            <a:srgbClr val="A3C8BD"/>
          </a:solidFill>
        </p:grpSpPr>
        <p:grpSp>
          <p:nvGrpSpPr>
            <p:cNvPr id="14" name="组合 37">
              <a:extLst>
                <a:ext uri="{FF2B5EF4-FFF2-40B4-BE49-F238E27FC236}">
                  <a16:creationId xmlns:a16="http://schemas.microsoft.com/office/drawing/2014/main" id="{A3085849-092C-4E7F-A1C5-E8F292135759}"/>
                </a:ext>
              </a:extLst>
            </p:cNvPr>
            <p:cNvGrpSpPr/>
            <p:nvPr/>
          </p:nvGrpSpPr>
          <p:grpSpPr>
            <a:xfrm>
              <a:off x="5694784" y="1636276"/>
              <a:ext cx="1267710" cy="594369"/>
              <a:chOff x="6060348" y="1753750"/>
              <a:chExt cx="1452563" cy="681038"/>
            </a:xfrm>
            <a:grpFill/>
          </p:grpSpPr>
          <p:sp>
            <p:nvSpPr>
              <p:cNvPr id="16" name="Oval 156">
                <a:extLst>
                  <a:ext uri="{FF2B5EF4-FFF2-40B4-BE49-F238E27FC236}">
                    <a16:creationId xmlns:a16="http://schemas.microsoft.com/office/drawing/2014/main" id="{9DE6C18B-A3CB-48D1-8EA8-FBAB516B8BB1}"/>
                  </a:ext>
                </a:extLst>
              </p:cNvPr>
              <p:cNvSpPr>
                <a:spLocks noChangeArrowheads="1"/>
              </p:cNvSpPr>
              <p:nvPr/>
            </p:nvSpPr>
            <p:spPr bwMode="auto">
              <a:xfrm rot="16200000" flipH="1">
                <a:off x="6100035"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17" name="Freeform 157">
                <a:extLst>
                  <a:ext uri="{FF2B5EF4-FFF2-40B4-BE49-F238E27FC236}">
                    <a16:creationId xmlns:a16="http://schemas.microsoft.com/office/drawing/2014/main" id="{4C06E1E9-593D-4613-8548-B623970EA209}"/>
                  </a:ext>
                </a:extLst>
              </p:cNvPr>
              <p:cNvSpPr/>
              <p:nvPr/>
            </p:nvSpPr>
            <p:spPr bwMode="auto">
              <a:xfrm rot="16200000" flipH="1">
                <a:off x="6060348"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18" name="Oval 158">
                <a:extLst>
                  <a:ext uri="{FF2B5EF4-FFF2-40B4-BE49-F238E27FC236}">
                    <a16:creationId xmlns:a16="http://schemas.microsoft.com/office/drawing/2014/main" id="{1957E2E7-3551-45B4-997B-8E2AC890D0D0}"/>
                  </a:ext>
                </a:extLst>
              </p:cNvPr>
              <p:cNvSpPr>
                <a:spLocks noChangeArrowheads="1"/>
              </p:cNvSpPr>
              <p:nvPr/>
            </p:nvSpPr>
            <p:spPr bwMode="auto">
              <a:xfrm rot="16200000" flipH="1">
                <a:off x="6871560"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19" name="Freeform 159">
                <a:extLst>
                  <a:ext uri="{FF2B5EF4-FFF2-40B4-BE49-F238E27FC236}">
                    <a16:creationId xmlns:a16="http://schemas.microsoft.com/office/drawing/2014/main" id="{B384DFFC-3DD8-4ADF-B28C-AB4FCB2EF77E}"/>
                  </a:ext>
                </a:extLst>
              </p:cNvPr>
              <p:cNvSpPr/>
              <p:nvPr/>
            </p:nvSpPr>
            <p:spPr bwMode="auto">
              <a:xfrm rot="16200000" flipH="1">
                <a:off x="6831873"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grpSp>
        <p:sp>
          <p:nvSpPr>
            <p:cNvPr id="15" name="文本框 39">
              <a:extLst>
                <a:ext uri="{FF2B5EF4-FFF2-40B4-BE49-F238E27FC236}">
                  <a16:creationId xmlns:a16="http://schemas.microsoft.com/office/drawing/2014/main" id="{5415FCC5-E238-49E8-86BD-8956EBFC55E0}"/>
                </a:ext>
              </a:extLst>
            </p:cNvPr>
            <p:cNvSpPr txBox="1"/>
            <p:nvPr/>
          </p:nvSpPr>
          <p:spPr>
            <a:xfrm>
              <a:off x="6482513" y="1707175"/>
              <a:ext cx="364202" cy="461665"/>
            </a:xfrm>
            <a:prstGeom prst="rect">
              <a:avLst/>
            </a:prstGeom>
            <a:noFill/>
          </p:spPr>
          <p:txBody>
            <a:bodyPr wrap="none" rtlCol="0">
              <a:spAutoFit/>
            </a:bodyPr>
            <a:lstStyle/>
            <a:p>
              <a:pPr algn="ctr"/>
              <a:r>
                <a:rPr lang="en-US" altLang="zh-CN" sz="2400" smtClean="0">
                  <a:solidFill>
                    <a:schemeClr val="bg1"/>
                  </a:solidFill>
                  <a:cs typeface="+mn-ea"/>
                  <a:sym typeface="+mn-lt"/>
                </a:rPr>
                <a:t>II</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66211590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1500" fill="hold"/>
                                        <p:tgtEl>
                                          <p:spTgt spid="113"/>
                                        </p:tgtEl>
                                        <p:attrNameLst>
                                          <p:attrName>ppt_x</p:attrName>
                                        </p:attrNameLst>
                                      </p:cBhvr>
                                      <p:tavLst>
                                        <p:tav tm="0">
                                          <p:val>
                                            <p:strVal val="1+#ppt_w/2"/>
                                          </p:val>
                                        </p:tav>
                                        <p:tav tm="100000">
                                          <p:val>
                                            <p:strVal val="#ppt_x"/>
                                          </p:val>
                                        </p:tav>
                                      </p:tavLst>
                                    </p:anim>
                                    <p:anim calcmode="lin" valueType="num">
                                      <p:cBhvr additive="base">
                                        <p:cTn id="8" dur="1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1500" fill="hold"/>
                                        <p:tgtEl>
                                          <p:spTgt spid="111"/>
                                        </p:tgtEl>
                                        <p:attrNameLst>
                                          <p:attrName>ppt_x</p:attrName>
                                        </p:attrNameLst>
                                      </p:cBhvr>
                                      <p:tavLst>
                                        <p:tav tm="0">
                                          <p:val>
                                            <p:strVal val="1+#ppt_w/2"/>
                                          </p:val>
                                        </p:tav>
                                        <p:tav tm="100000">
                                          <p:val>
                                            <p:strVal val="#ppt_x"/>
                                          </p:val>
                                        </p:tav>
                                      </p:tavLst>
                                    </p:anim>
                                    <p:anim calcmode="lin" valueType="num">
                                      <p:cBhvr additive="base">
                                        <p:cTn id="12" dur="1500" fill="hold"/>
                                        <p:tgtEl>
                                          <p:spTgt spid="11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00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1500" fill="hold"/>
                                        <p:tgtEl>
                                          <p:spTgt spid="112"/>
                                        </p:tgtEl>
                                        <p:attrNameLst>
                                          <p:attrName>ppt_x</p:attrName>
                                        </p:attrNameLst>
                                      </p:cBhvr>
                                      <p:tavLst>
                                        <p:tav tm="0">
                                          <p:val>
                                            <p:strVal val="1+#ppt_w/2"/>
                                          </p:val>
                                        </p:tav>
                                        <p:tav tm="100000">
                                          <p:val>
                                            <p:strVal val="#ppt_x"/>
                                          </p:val>
                                        </p:tav>
                                      </p:tavLst>
                                    </p:anim>
                                    <p:anim calcmode="lin" valueType="num">
                                      <p:cBhvr additive="base">
                                        <p:cTn id="16" dur="1500" fill="hold"/>
                                        <p:tgtEl>
                                          <p:spTgt spid="112"/>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4" presetClass="entr" presetSubtype="1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par>
                          <p:cTn id="21" fill="hold">
                            <p:stCondLst>
                              <p:cond delay="3000"/>
                            </p:stCondLst>
                            <p:childTnLst>
                              <p:par>
                                <p:cTn id="22" presetID="2" presetClass="entr" presetSubtype="4"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6" presetClass="emph" presetSubtype="0" fill="hold" grpId="1" nodeType="withEffect">
                                  <p:stCondLst>
                                    <p:cond delay="500"/>
                                  </p:stCondLst>
                                  <p:iterate type="lt">
                                    <p:tmPct val="10000"/>
                                  </p:iterate>
                                  <p:childTnLst>
                                    <p:animEffect transition="out" filter="fade">
                                      <p:cBhvr>
                                        <p:cTn id="27" dur="500" tmFilter="0, 0; .2, .5; .8, .5; 1, 0"/>
                                        <p:tgtEl>
                                          <p:spTgt spid="12"/>
                                        </p:tgtEl>
                                      </p:cBhvr>
                                    </p:animEffect>
                                    <p:animScale>
                                      <p:cBhvr>
                                        <p:cTn id="2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00" y="1205405"/>
            <a:ext cx="4489195" cy="447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307" y="1205405"/>
            <a:ext cx="4798451" cy="447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文本框 7">
            <a:extLst>
              <a:ext uri="{FF2B5EF4-FFF2-40B4-BE49-F238E27FC236}">
                <a16:creationId xmlns:a16="http://schemas.microsoft.com/office/drawing/2014/main" id="{208D734C-58F1-4367-81D7-AB3C5B5E3CC7}"/>
              </a:ext>
            </a:extLst>
          </p:cNvPr>
          <p:cNvSpPr txBox="1"/>
          <p:nvPr/>
        </p:nvSpPr>
        <p:spPr>
          <a:xfrm>
            <a:off x="3757993" y="620632"/>
            <a:ext cx="8024707" cy="584775"/>
          </a:xfrm>
          <a:prstGeom prst="rect">
            <a:avLst/>
          </a:prstGeom>
          <a:noFill/>
        </p:spPr>
        <p:txBody>
          <a:bodyPr wrap="square" rtlCol="0">
            <a:spAutoFit/>
          </a:bodyPr>
          <a:lstStyle/>
          <a:p>
            <a:r>
              <a:rPr lang="en-US" altLang="zh-CN" sz="3200" b="1" smtClean="0">
                <a:solidFill>
                  <a:srgbClr val="A3C8BD"/>
                </a:solidFill>
                <a:cs typeface="+mn-ea"/>
                <a:sym typeface="+mn-lt"/>
              </a:rPr>
              <a:t>Nhìn hình đoán chữ</a:t>
            </a:r>
            <a:endParaRPr lang="zh-CN" altLang="en-US" sz="3200" b="1" dirty="0">
              <a:solidFill>
                <a:srgbClr val="A3C8BD"/>
              </a:solidFill>
              <a:cs typeface="+mn-ea"/>
              <a:sym typeface="+mn-lt"/>
            </a:endParaRPr>
          </a:p>
        </p:txBody>
      </p:sp>
      <p:sp>
        <p:nvSpPr>
          <p:cNvPr id="21" name="文本框 7">
            <a:extLst>
              <a:ext uri="{FF2B5EF4-FFF2-40B4-BE49-F238E27FC236}">
                <a16:creationId xmlns:a16="http://schemas.microsoft.com/office/drawing/2014/main" id="{208D734C-58F1-4367-81D7-AB3C5B5E3CC7}"/>
              </a:ext>
            </a:extLst>
          </p:cNvPr>
          <p:cNvSpPr txBox="1"/>
          <p:nvPr/>
        </p:nvSpPr>
        <p:spPr>
          <a:xfrm>
            <a:off x="3757993" y="5844409"/>
            <a:ext cx="8024707" cy="584775"/>
          </a:xfrm>
          <a:prstGeom prst="rect">
            <a:avLst/>
          </a:prstGeom>
          <a:noFill/>
        </p:spPr>
        <p:txBody>
          <a:bodyPr wrap="square" rtlCol="0">
            <a:spAutoFit/>
          </a:bodyPr>
          <a:lstStyle/>
          <a:p>
            <a:r>
              <a:rPr lang="en-US" altLang="zh-CN" sz="3200" b="1" i="1" u="sng" smtClean="0">
                <a:solidFill>
                  <a:srgbClr val="FF0000"/>
                </a:solidFill>
                <a:cs typeface="+mn-ea"/>
                <a:sym typeface="+mn-lt"/>
              </a:rPr>
              <a:t>THỜI GIAN LÀ VÀNG</a:t>
            </a:r>
            <a:endParaRPr lang="zh-CN" altLang="en-US" sz="3200" b="1" i="1" u="sng" dirty="0">
              <a:solidFill>
                <a:srgbClr val="FF0000"/>
              </a:solidFill>
              <a:cs typeface="+mn-ea"/>
              <a:sym typeface="+mn-lt"/>
            </a:endParaRPr>
          </a:p>
        </p:txBody>
      </p:sp>
    </p:spTree>
    <p:extLst>
      <p:ext uri="{BB962C8B-B14F-4D97-AF65-F5344CB8AC3E}">
        <p14:creationId xmlns:p14="http://schemas.microsoft.com/office/powerpoint/2010/main" val="274583265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par>
                          <p:cTn id="11" fill="hold">
                            <p:stCondLst>
                              <p:cond delay="2000"/>
                            </p:stCondLst>
                            <p:childTnLst>
                              <p:par>
                                <p:cTn id="12" presetID="2" presetClass="entr" presetSubtype="1" fill="hold" grpId="0" nodeType="afterEffect">
                                  <p:stCondLst>
                                    <p:cond delay="0"/>
                                  </p:stCondLst>
                                  <p:iterate type="lt">
                                    <p:tmPct val="10000"/>
                                  </p:iterate>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55">
            <a:extLst>
              <a:ext uri="{FF2B5EF4-FFF2-40B4-BE49-F238E27FC236}">
                <a16:creationId xmlns:a16="http://schemas.microsoft.com/office/drawing/2014/main" id="{8E21E4BB-F9E4-43F4-BA83-D8DD0D11BF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8099139">
            <a:off x="9746746" y="3217656"/>
            <a:ext cx="3152079" cy="2807319"/>
          </a:xfrm>
          <a:prstGeom prst="rect">
            <a:avLst/>
          </a:prstGeom>
        </p:spPr>
      </p:pic>
      <p:sp>
        <p:nvSpPr>
          <p:cNvPr id="14" name="文本框 7">
            <a:extLst>
              <a:ext uri="{FF2B5EF4-FFF2-40B4-BE49-F238E27FC236}">
                <a16:creationId xmlns:a16="http://schemas.microsoft.com/office/drawing/2014/main" id="{208D734C-58F1-4367-81D7-AB3C5B5E3CC7}"/>
              </a:ext>
            </a:extLst>
          </p:cNvPr>
          <p:cNvSpPr txBox="1"/>
          <p:nvPr/>
        </p:nvSpPr>
        <p:spPr>
          <a:xfrm>
            <a:off x="3138270" y="589509"/>
            <a:ext cx="5403633" cy="523220"/>
          </a:xfrm>
          <a:prstGeom prst="rect">
            <a:avLst/>
          </a:prstGeom>
          <a:noFill/>
        </p:spPr>
        <p:txBody>
          <a:bodyPr wrap="square" rtlCol="0">
            <a:spAutoFit/>
          </a:bodyPr>
          <a:lstStyle/>
          <a:p>
            <a:r>
              <a:rPr lang="en-US" altLang="zh-CN" sz="2800" b="1" smtClean="0">
                <a:solidFill>
                  <a:srgbClr val="A3C8BD"/>
                </a:solidFill>
                <a:cs typeface="+mn-ea"/>
                <a:sym typeface="+mn-lt"/>
              </a:rPr>
              <a:t>“THỜI GIAN LÀ VÀNG”</a:t>
            </a:r>
            <a:endParaRPr lang="zh-CN" altLang="en-US" sz="2800" b="1" dirty="0">
              <a:solidFill>
                <a:srgbClr val="A3C8BD"/>
              </a:solidFill>
              <a:cs typeface="+mn-ea"/>
              <a:sym typeface="+mn-lt"/>
            </a:endParaRPr>
          </a:p>
        </p:txBody>
      </p:sp>
      <p:sp>
        <p:nvSpPr>
          <p:cNvPr id="3" name="Rectangle 2"/>
          <p:cNvSpPr/>
          <p:nvPr/>
        </p:nvSpPr>
        <p:spPr>
          <a:xfrm>
            <a:off x="409434" y="1045530"/>
            <a:ext cx="10617959" cy="6001643"/>
          </a:xfrm>
          <a:prstGeom prst="rect">
            <a:avLst/>
          </a:prstGeom>
        </p:spPr>
        <p:txBody>
          <a:bodyPr wrap="square">
            <a:spAutoFit/>
          </a:bodyPr>
          <a:lstStyle/>
          <a:p>
            <a:pPr fontAlgn="base">
              <a:spcBef>
                <a:spcPct val="50000"/>
              </a:spcBef>
              <a:spcAft>
                <a:spcPct val="0"/>
              </a:spcAft>
            </a:pPr>
            <a:r>
              <a:rPr lang="en-US" altLang="vi-VN" sz="2400">
                <a:latin typeface="Times New Roman" pitchFamily="18" charset="0"/>
                <a:cs typeface="Times New Roman" pitchFamily="18" charset="0"/>
              </a:rPr>
              <a:t> Ngạn ngữ có câu:</a:t>
            </a:r>
            <a:r>
              <a:rPr lang="en-US" altLang="vi-VN" sz="2400" i="1">
                <a:latin typeface="Times New Roman" pitchFamily="18" charset="0"/>
                <a:cs typeface="Times New Roman" pitchFamily="18" charset="0"/>
              </a:rPr>
              <a:t>Thời gian là vàng</a:t>
            </a:r>
            <a:r>
              <a:rPr lang="en-US" altLang="vi-VN" sz="2400">
                <a:latin typeface="Times New Roman" pitchFamily="18" charset="0"/>
                <a:cs typeface="Times New Roman" pitchFamily="18" charset="0"/>
              </a:rPr>
              <a:t>. Nhưng vàng thì mua được mà thời gian thì không mua được. Thế mới biết vàng có giá mà thời gian là vô giá.</a:t>
            </a:r>
          </a:p>
          <a:p>
            <a:pPr fontAlgn="base">
              <a:spcBef>
                <a:spcPct val="50000"/>
              </a:spcBef>
              <a:spcAft>
                <a:spcPct val="0"/>
              </a:spcAft>
            </a:pPr>
            <a:r>
              <a:rPr lang="en-US" altLang="vi-VN" sz="2400">
                <a:latin typeface="Times New Roman" pitchFamily="18" charset="0"/>
                <a:cs typeface="Times New Roman" pitchFamily="18" charset="0"/>
              </a:rPr>
              <a:t>          Thật vậy, thời gian là sự sống. Bạn vào bệnh viện mà xem, người bệnh nặng, nếu kịp thời chữa chạy thì sống, để chậm thì chết.</a:t>
            </a:r>
          </a:p>
          <a:p>
            <a:pPr fontAlgn="base">
              <a:spcBef>
                <a:spcPct val="50000"/>
              </a:spcBef>
              <a:spcAft>
                <a:spcPct val="0"/>
              </a:spcAft>
            </a:pPr>
            <a:r>
              <a:rPr lang="en-US" altLang="vi-VN" sz="2400">
                <a:latin typeface="Times New Roman" pitchFamily="18" charset="0"/>
                <a:cs typeface="Times New Roman" pitchFamily="18" charset="0"/>
              </a:rPr>
              <a:t>          Thời gian là thắng lợi. Bạn hỏi các anh  bộ đội mà xem, trong chiến đấu, biết nắm thời cơ, đánh địch đúng lúc là thắng lợi, để mất thời cơ là thất bại.</a:t>
            </a:r>
          </a:p>
          <a:p>
            <a:pPr fontAlgn="base">
              <a:spcBef>
                <a:spcPct val="50000"/>
              </a:spcBef>
              <a:spcAft>
                <a:spcPct val="0"/>
              </a:spcAft>
            </a:pPr>
            <a:r>
              <a:rPr lang="en-US" altLang="vi-VN" sz="2400">
                <a:latin typeface="Times New Roman" pitchFamily="18" charset="0"/>
                <a:cs typeface="Times New Roman" pitchFamily="18" charset="0"/>
              </a:rPr>
              <a:t>          Thời gian là tiền. Trong kinh doanh, sản xuất hàng hoá đúng lúc là lãi, không đúng lúc là lỗ.</a:t>
            </a:r>
          </a:p>
          <a:p>
            <a:pPr fontAlgn="base">
              <a:spcBef>
                <a:spcPct val="50000"/>
              </a:spcBef>
              <a:spcAft>
                <a:spcPct val="0"/>
              </a:spcAft>
            </a:pPr>
            <a:r>
              <a:rPr lang="en-US" altLang="vi-VN" sz="2400">
                <a:latin typeface="Times New Roman" pitchFamily="18" charset="0"/>
                <a:cs typeface="Times New Roman" pitchFamily="18" charset="0"/>
              </a:rPr>
              <a:t>          Thời gian là tri thức. Phải thường xuyên học tập thì mới giỏi. Học ngoại ngữ mà bữa đực, bữa cái, thiếu kiên trì, thì học mấy cũng không giỏi được.</a:t>
            </a:r>
          </a:p>
          <a:p>
            <a:pPr fontAlgn="base">
              <a:spcBef>
                <a:spcPct val="50000"/>
              </a:spcBef>
              <a:spcAft>
                <a:spcPct val="0"/>
              </a:spcAft>
            </a:pPr>
            <a:r>
              <a:rPr lang="en-US" altLang="vi-VN" sz="2400">
                <a:latin typeface="Times New Roman" pitchFamily="18" charset="0"/>
                <a:cs typeface="Times New Roman" pitchFamily="18" charset="0"/>
              </a:rPr>
              <a:t>         Thế mới biết, nếu biết tận dụng thời gian thì làm được bao nhiêu điều cho bản thân và cho xã hội. Bỏ phí thời gian thì có hại và về sau hối tiếc cũng không kịp. </a:t>
            </a:r>
          </a:p>
          <a:p>
            <a:pPr algn="r" fontAlgn="base">
              <a:spcBef>
                <a:spcPct val="50000"/>
              </a:spcBef>
              <a:spcAft>
                <a:spcPct val="0"/>
              </a:spcAft>
            </a:pPr>
            <a:r>
              <a:rPr lang="en-US" altLang="vi-VN" sz="2400">
                <a:latin typeface="Times New Roman" pitchFamily="18" charset="0"/>
                <a:cs typeface="Times New Roman" pitchFamily="18" charset="0"/>
              </a:rPr>
              <a:t>( Phương Liên)</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42554345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asted-image.tiff">
            <a:extLst>
              <a:ext uri="{FF2B5EF4-FFF2-40B4-BE49-F238E27FC236}">
                <a16:creationId xmlns:a16="http://schemas.microsoft.com/office/drawing/2014/main" id="{2F8043E1-E35D-4C08-917A-4C226D6A2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87" y="1204365"/>
            <a:ext cx="8445075" cy="5905433"/>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grpSp>
        <p:nvGrpSpPr>
          <p:cNvPr id="19" name="组合 18">
            <a:extLst>
              <a:ext uri="{FF2B5EF4-FFF2-40B4-BE49-F238E27FC236}">
                <a16:creationId xmlns:a16="http://schemas.microsoft.com/office/drawing/2014/main" id="{C7A8C645-9809-4410-BDD1-7F5B416F00FA}"/>
              </a:ext>
            </a:extLst>
          </p:cNvPr>
          <p:cNvGrpSpPr/>
          <p:nvPr/>
        </p:nvGrpSpPr>
        <p:grpSpPr>
          <a:xfrm>
            <a:off x="7291010" y="1537600"/>
            <a:ext cx="311151" cy="3945502"/>
            <a:chOff x="6777702" y="1299257"/>
            <a:chExt cx="311150" cy="3945502"/>
          </a:xfrm>
        </p:grpSpPr>
        <p:sp>
          <p:nvSpPr>
            <p:cNvPr id="20" name="椭圆 19">
              <a:extLst>
                <a:ext uri="{FF2B5EF4-FFF2-40B4-BE49-F238E27FC236}">
                  <a16:creationId xmlns:a16="http://schemas.microsoft.com/office/drawing/2014/main" id="{5E8C1CF4-276F-4133-BFE4-7332147D2861}"/>
                </a:ext>
              </a:extLst>
            </p:cNvPr>
            <p:cNvSpPr/>
            <p:nvPr/>
          </p:nvSpPr>
          <p:spPr>
            <a:xfrm>
              <a:off x="6777702" y="1299257"/>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21" name="直接连接符 20">
              <a:extLst>
                <a:ext uri="{FF2B5EF4-FFF2-40B4-BE49-F238E27FC236}">
                  <a16:creationId xmlns:a16="http://schemas.microsoft.com/office/drawing/2014/main" id="{DDE2EF93-B4A4-41E5-9D82-DE34E66845B0}"/>
                </a:ext>
              </a:extLst>
            </p:cNvPr>
            <p:cNvCxnSpPr/>
            <p:nvPr/>
          </p:nvCxnSpPr>
          <p:spPr>
            <a:xfrm>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B00AF268-E20B-4B5E-B305-8C44341E3012}"/>
                </a:ext>
              </a:extLst>
            </p:cNvPr>
            <p:cNvSpPr/>
            <p:nvPr/>
          </p:nvSpPr>
          <p:spPr>
            <a:xfrm>
              <a:off x="6787227" y="2504232"/>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sp>
          <p:nvSpPr>
            <p:cNvPr id="23" name="椭圆 22">
              <a:extLst>
                <a:ext uri="{FF2B5EF4-FFF2-40B4-BE49-F238E27FC236}">
                  <a16:creationId xmlns:a16="http://schemas.microsoft.com/office/drawing/2014/main" id="{AEE70242-DD9E-4AB8-8546-BA290C669173}"/>
                </a:ext>
              </a:extLst>
            </p:cNvPr>
            <p:cNvSpPr/>
            <p:nvPr/>
          </p:nvSpPr>
          <p:spPr>
            <a:xfrm>
              <a:off x="6793577" y="3754034"/>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24" name="直接连接符 23">
              <a:extLst>
                <a:ext uri="{FF2B5EF4-FFF2-40B4-BE49-F238E27FC236}">
                  <a16:creationId xmlns:a16="http://schemas.microsoft.com/office/drawing/2014/main" id="{1AB9434E-3304-4BDB-A69C-E9B9A59D3C49}"/>
                </a:ext>
              </a:extLst>
            </p:cNvPr>
            <p:cNvCxnSpPr/>
            <p:nvPr/>
          </p:nvCxnSpPr>
          <p:spPr>
            <a:xfrm>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DC7F4997-4782-4BE0-85E0-DADD48D74EC3}"/>
                </a:ext>
              </a:extLst>
            </p:cNvPr>
            <p:cNvSpPr/>
            <p:nvPr/>
          </p:nvSpPr>
          <p:spPr>
            <a:xfrm>
              <a:off x="6803102" y="4959009"/>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26" name="直接连接符 25">
              <a:extLst>
                <a:ext uri="{FF2B5EF4-FFF2-40B4-BE49-F238E27FC236}">
                  <a16:creationId xmlns:a16="http://schemas.microsoft.com/office/drawing/2014/main" id="{1119554E-C211-469E-972F-57D4624C34D7}"/>
                </a:ext>
              </a:extLst>
            </p:cNvPr>
            <p:cNvCxnSpPr/>
            <p:nvPr/>
          </p:nvCxnSpPr>
          <p:spPr>
            <a:xfrm>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2158090"/>
            <a:ext cx="4235449" cy="303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文本框 7">
            <a:extLst>
              <a:ext uri="{FF2B5EF4-FFF2-40B4-BE49-F238E27FC236}">
                <a16:creationId xmlns:a16="http://schemas.microsoft.com/office/drawing/2014/main" id="{208D734C-58F1-4367-81D7-AB3C5B5E3CC7}"/>
              </a:ext>
            </a:extLst>
          </p:cNvPr>
          <p:cNvSpPr txBox="1"/>
          <p:nvPr/>
        </p:nvSpPr>
        <p:spPr>
          <a:xfrm>
            <a:off x="3779716" y="872026"/>
            <a:ext cx="5403633" cy="523220"/>
          </a:xfrm>
          <a:prstGeom prst="rect">
            <a:avLst/>
          </a:prstGeom>
          <a:noFill/>
        </p:spPr>
        <p:txBody>
          <a:bodyPr wrap="square" rtlCol="0">
            <a:spAutoFit/>
          </a:bodyPr>
          <a:lstStyle/>
          <a:p>
            <a:r>
              <a:rPr lang="en-US" altLang="zh-CN" sz="2800" b="1" smtClean="0">
                <a:solidFill>
                  <a:srgbClr val="A3C8BD"/>
                </a:solidFill>
                <a:cs typeface="+mn-ea"/>
                <a:sym typeface="+mn-lt"/>
              </a:rPr>
              <a:t>“THỜI GIAN LÀ VÀNG”</a:t>
            </a:r>
            <a:endParaRPr lang="zh-CN" altLang="en-US" sz="2800" b="1" dirty="0">
              <a:solidFill>
                <a:srgbClr val="A3C8BD"/>
              </a:solidFill>
              <a:cs typeface="+mn-ea"/>
              <a:sym typeface="+mn-lt"/>
            </a:endParaRPr>
          </a:p>
        </p:txBody>
      </p:sp>
      <p:sp>
        <p:nvSpPr>
          <p:cNvPr id="39" name="Rectangle 38"/>
          <p:cNvSpPr/>
          <p:nvPr/>
        </p:nvSpPr>
        <p:spPr>
          <a:xfrm>
            <a:off x="8134423" y="2358899"/>
            <a:ext cx="3138628" cy="2062103"/>
          </a:xfrm>
          <a:prstGeom prst="rect">
            <a:avLst/>
          </a:prstGeom>
        </p:spPr>
        <p:txBody>
          <a:bodyPr wrap="square">
            <a:spAutoFit/>
          </a:bodyPr>
          <a:lstStyle/>
          <a:p>
            <a:r>
              <a:rPr lang="en-US" altLang="vi-VN" sz="3200" b="1" i="1" smtClean="0">
                <a:latin typeface="Times New Roman" pitchFamily="18" charset="0"/>
                <a:cs typeface="Times New Roman" pitchFamily="18" charset="0"/>
              </a:rPr>
              <a:t>a, Văn </a:t>
            </a:r>
            <a:r>
              <a:rPr lang="en-US" altLang="vi-VN" sz="3200" b="1" i="1">
                <a:latin typeface="Times New Roman" pitchFamily="18" charset="0"/>
                <a:cs typeface="Times New Roman" pitchFamily="18" charset="0"/>
              </a:rPr>
              <a:t>bản thuộc loại nghị luận về một vấn đề tư tưởng, đạo lí.</a:t>
            </a:r>
            <a:endParaRPr lang="en-US" sz="3200" i="1">
              <a:latin typeface="Times New Roman" pitchFamily="18" charset="0"/>
              <a:cs typeface="Times New Roman" pitchFamily="18" charset="0"/>
            </a:endParaRPr>
          </a:p>
        </p:txBody>
      </p:sp>
    </p:spTree>
    <p:extLst>
      <p:ext uri="{BB962C8B-B14F-4D97-AF65-F5344CB8AC3E}">
        <p14:creationId xmlns:p14="http://schemas.microsoft.com/office/powerpoint/2010/main" val="71308642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2000"/>
                                        <p:tgtEl>
                                          <p:spTgt spid="27"/>
                                        </p:tgtEl>
                                      </p:cBhvr>
                                    </p:animEffect>
                                  </p:childTnLst>
                                </p:cTn>
                              </p:par>
                              <p:par>
                                <p:cTn id="14" presetID="21" presetClass="entr" presetSubtype="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heel(1)">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B06A3BC-5898-4870-8BA1-A65B6EF0B2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214" t="68407" r="27955" b="4149"/>
          <a:stretch/>
        </p:blipFill>
        <p:spPr>
          <a:xfrm>
            <a:off x="-79327" y="5104262"/>
            <a:ext cx="2145199" cy="1816678"/>
          </a:xfrm>
          <a:custGeom>
            <a:avLst/>
            <a:gdLst>
              <a:gd name="connsiteX0" fmla="*/ 0 w 4711441"/>
              <a:gd name="connsiteY0" fmla="*/ 0 h 3989919"/>
              <a:gd name="connsiteX1" fmla="*/ 3193470 w 4711441"/>
              <a:gd name="connsiteY1" fmla="*/ 0 h 3989919"/>
              <a:gd name="connsiteX2" fmla="*/ 3161329 w 4711441"/>
              <a:gd name="connsiteY2" fmla="*/ 84371 h 3989919"/>
              <a:gd name="connsiteX3" fmla="*/ 3345746 w 4711441"/>
              <a:gd name="connsiteY3" fmla="*/ 407100 h 3989919"/>
              <a:gd name="connsiteX4" fmla="*/ 3722263 w 4711441"/>
              <a:gd name="connsiteY4" fmla="*/ 645305 h 3989919"/>
              <a:gd name="connsiteX5" fmla="*/ 4711441 w 4711441"/>
              <a:gd name="connsiteY5" fmla="*/ 685956 h 3989919"/>
              <a:gd name="connsiteX6" fmla="*/ 4711441 w 4711441"/>
              <a:gd name="connsiteY6" fmla="*/ 3989919 h 3989919"/>
              <a:gd name="connsiteX7" fmla="*/ 604478 w 4711441"/>
              <a:gd name="connsiteY7" fmla="*/ 3989919 h 3989919"/>
              <a:gd name="connsiteX8" fmla="*/ 604478 w 4711441"/>
              <a:gd name="connsiteY8" fmla="*/ 3435593 h 3989919"/>
              <a:gd name="connsiteX9" fmla="*/ 0 w 4711441"/>
              <a:gd name="connsiteY9" fmla="*/ 3435593 h 398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1441" h="3989919">
                <a:moveTo>
                  <a:pt x="0" y="0"/>
                </a:moveTo>
                <a:lnTo>
                  <a:pt x="3193470" y="0"/>
                </a:lnTo>
                <a:lnTo>
                  <a:pt x="3161329" y="84371"/>
                </a:lnTo>
                <a:lnTo>
                  <a:pt x="3345746" y="407100"/>
                </a:lnTo>
                <a:lnTo>
                  <a:pt x="3722263" y="645305"/>
                </a:lnTo>
                <a:lnTo>
                  <a:pt x="4711441" y="685956"/>
                </a:lnTo>
                <a:lnTo>
                  <a:pt x="4711441" y="3989919"/>
                </a:lnTo>
                <a:lnTo>
                  <a:pt x="604478" y="3989919"/>
                </a:lnTo>
                <a:lnTo>
                  <a:pt x="604478" y="3435593"/>
                </a:lnTo>
                <a:lnTo>
                  <a:pt x="0" y="3435593"/>
                </a:lnTo>
                <a:close/>
              </a:path>
            </a:pathLst>
          </a:custGeom>
        </p:spPr>
      </p:pic>
      <p:sp>
        <p:nvSpPr>
          <p:cNvPr id="16" name="文本框 7">
            <a:extLst>
              <a:ext uri="{FF2B5EF4-FFF2-40B4-BE49-F238E27FC236}">
                <a16:creationId xmlns:a16="http://schemas.microsoft.com/office/drawing/2014/main" id="{208D734C-58F1-4367-81D7-AB3C5B5E3CC7}"/>
              </a:ext>
            </a:extLst>
          </p:cNvPr>
          <p:cNvSpPr txBox="1"/>
          <p:nvPr/>
        </p:nvSpPr>
        <p:spPr>
          <a:xfrm>
            <a:off x="3138270" y="589509"/>
            <a:ext cx="5403633" cy="523220"/>
          </a:xfrm>
          <a:prstGeom prst="rect">
            <a:avLst/>
          </a:prstGeom>
          <a:noFill/>
        </p:spPr>
        <p:txBody>
          <a:bodyPr wrap="square" rtlCol="0">
            <a:spAutoFit/>
          </a:bodyPr>
          <a:lstStyle/>
          <a:p>
            <a:r>
              <a:rPr lang="en-US" altLang="zh-CN" sz="2800" b="1" smtClean="0">
                <a:solidFill>
                  <a:srgbClr val="A3C8BD"/>
                </a:solidFill>
                <a:cs typeface="+mn-ea"/>
                <a:sym typeface="+mn-lt"/>
              </a:rPr>
              <a:t>“THỜI GIAN LÀ VÀNG”</a:t>
            </a:r>
            <a:endParaRPr lang="zh-CN" altLang="en-US" sz="2800" b="1" dirty="0">
              <a:solidFill>
                <a:srgbClr val="A3C8BD"/>
              </a:solidFill>
              <a:cs typeface="+mn-ea"/>
              <a:sym typeface="+mn-lt"/>
            </a:endParaRPr>
          </a:p>
        </p:txBody>
      </p:sp>
      <p:pic>
        <p:nvPicPr>
          <p:cNvPr id="30" name="Hình ảnh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890" y="1307634"/>
            <a:ext cx="3711970" cy="2353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1" name="Hình ảnh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079" y="1307634"/>
            <a:ext cx="3866628" cy="2353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Hình ảnh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1802" y="3985146"/>
            <a:ext cx="3649277" cy="2238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 name="Hình ảnh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3174" y="3985145"/>
            <a:ext cx="4008432" cy="2238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117413" y="1620249"/>
            <a:ext cx="1038937" cy="1815882"/>
          </a:xfrm>
          <a:prstGeom prst="rect">
            <a:avLst/>
          </a:prstGeom>
        </p:spPr>
        <p:txBody>
          <a:bodyPr wrap="square">
            <a:spAutoFit/>
          </a:bodyPr>
          <a:lstStyle/>
          <a:p>
            <a:pPr algn="ctr" fontAlgn="base">
              <a:spcBef>
                <a:spcPct val="50000"/>
              </a:spcBef>
              <a:spcAft>
                <a:spcPct val="0"/>
              </a:spcAft>
              <a:buFontTx/>
              <a:buChar char="-"/>
            </a:pPr>
            <a:r>
              <a:rPr lang="en-US" altLang="vi-VN" sz="2800" b="1">
                <a:latin typeface="Times New Roman" pitchFamily="18" charset="0"/>
                <a:cs typeface="Times New Roman" pitchFamily="18" charset="0"/>
              </a:rPr>
              <a:t>Thời gian là sự sống.</a:t>
            </a:r>
          </a:p>
        </p:txBody>
      </p:sp>
      <p:sp>
        <p:nvSpPr>
          <p:cNvPr id="34" name="Rectangle 33"/>
          <p:cNvSpPr/>
          <p:nvPr/>
        </p:nvSpPr>
        <p:spPr>
          <a:xfrm>
            <a:off x="10495699" y="1633067"/>
            <a:ext cx="1309613" cy="1815882"/>
          </a:xfrm>
          <a:prstGeom prst="rect">
            <a:avLst/>
          </a:prstGeom>
        </p:spPr>
        <p:txBody>
          <a:bodyPr wrap="square">
            <a:spAutoFit/>
          </a:bodyPr>
          <a:lstStyle/>
          <a:p>
            <a:pPr algn="ctr" fontAlgn="base">
              <a:spcBef>
                <a:spcPct val="50000"/>
              </a:spcBef>
              <a:spcAft>
                <a:spcPct val="0"/>
              </a:spcAft>
              <a:buFontTx/>
              <a:buChar char="-"/>
            </a:pPr>
            <a:r>
              <a:rPr lang="en-US" altLang="vi-VN" sz="2800" b="1">
                <a:latin typeface="Times New Roman" pitchFamily="18" charset="0"/>
                <a:cs typeface="Times New Roman" pitchFamily="18" charset="0"/>
              </a:rPr>
              <a:t>Thời gian là </a:t>
            </a:r>
            <a:r>
              <a:rPr lang="en-US" altLang="vi-VN" sz="2800" b="1" smtClean="0">
                <a:latin typeface="Times New Roman" pitchFamily="18" charset="0"/>
                <a:cs typeface="Times New Roman" pitchFamily="18" charset="0"/>
              </a:rPr>
              <a:t>thắng lợi.</a:t>
            </a:r>
            <a:endParaRPr lang="en-US" altLang="vi-VN" sz="2800" b="1">
              <a:latin typeface="Times New Roman" pitchFamily="18" charset="0"/>
              <a:cs typeface="Times New Roman" pitchFamily="18" charset="0"/>
            </a:endParaRPr>
          </a:p>
        </p:txBody>
      </p:sp>
      <p:sp>
        <p:nvSpPr>
          <p:cNvPr id="35" name="Rectangle 34"/>
          <p:cNvSpPr/>
          <p:nvPr/>
        </p:nvSpPr>
        <p:spPr>
          <a:xfrm>
            <a:off x="1350849" y="4195889"/>
            <a:ext cx="1038937" cy="1815882"/>
          </a:xfrm>
          <a:prstGeom prst="rect">
            <a:avLst/>
          </a:prstGeom>
        </p:spPr>
        <p:txBody>
          <a:bodyPr wrap="square">
            <a:spAutoFit/>
          </a:bodyPr>
          <a:lstStyle/>
          <a:p>
            <a:pPr algn="ctr" fontAlgn="base">
              <a:spcBef>
                <a:spcPct val="50000"/>
              </a:spcBef>
              <a:spcAft>
                <a:spcPct val="0"/>
              </a:spcAft>
              <a:buFontTx/>
              <a:buChar char="-"/>
            </a:pPr>
            <a:r>
              <a:rPr lang="en-US" altLang="vi-VN" sz="2800" b="1">
                <a:latin typeface="Times New Roman" pitchFamily="18" charset="0"/>
                <a:cs typeface="Times New Roman" pitchFamily="18" charset="0"/>
              </a:rPr>
              <a:t>Thời gian là </a:t>
            </a:r>
            <a:r>
              <a:rPr lang="en-US" altLang="vi-VN" sz="2800" b="1" smtClean="0">
                <a:latin typeface="Times New Roman" pitchFamily="18" charset="0"/>
                <a:cs typeface="Times New Roman" pitchFamily="18" charset="0"/>
              </a:rPr>
              <a:t>tiền</a:t>
            </a:r>
            <a:endParaRPr lang="en-US" altLang="vi-VN" sz="2800" b="1">
              <a:latin typeface="Times New Roman" pitchFamily="18" charset="0"/>
              <a:cs typeface="Times New Roman" pitchFamily="18" charset="0"/>
            </a:endParaRPr>
          </a:p>
        </p:txBody>
      </p:sp>
      <p:sp>
        <p:nvSpPr>
          <p:cNvPr id="38" name="Rectangle 37"/>
          <p:cNvSpPr/>
          <p:nvPr/>
        </p:nvSpPr>
        <p:spPr>
          <a:xfrm>
            <a:off x="10785082" y="4196719"/>
            <a:ext cx="1038937" cy="1815882"/>
          </a:xfrm>
          <a:prstGeom prst="rect">
            <a:avLst/>
          </a:prstGeom>
        </p:spPr>
        <p:txBody>
          <a:bodyPr wrap="square">
            <a:spAutoFit/>
          </a:bodyPr>
          <a:lstStyle/>
          <a:p>
            <a:pPr algn="ctr" fontAlgn="base">
              <a:spcBef>
                <a:spcPct val="50000"/>
              </a:spcBef>
              <a:spcAft>
                <a:spcPct val="0"/>
              </a:spcAft>
              <a:buFontTx/>
              <a:buChar char="-"/>
            </a:pPr>
            <a:r>
              <a:rPr lang="en-US" altLang="vi-VN" sz="2800" b="1">
                <a:latin typeface="Times New Roman" pitchFamily="18" charset="0"/>
                <a:cs typeface="Times New Roman" pitchFamily="18" charset="0"/>
              </a:rPr>
              <a:t>Thời gian là </a:t>
            </a:r>
            <a:r>
              <a:rPr lang="en-US" altLang="vi-VN" sz="2800" b="1" smtClean="0">
                <a:latin typeface="Times New Roman" pitchFamily="18" charset="0"/>
                <a:cs typeface="Times New Roman" pitchFamily="18" charset="0"/>
              </a:rPr>
              <a:t>tri thức.</a:t>
            </a:r>
            <a:endParaRPr lang="en-US" alt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176268256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xEl>
                                              <p:pRg st="0" end="0"/>
                                            </p:txEl>
                                          </p:spTgt>
                                        </p:tgtEl>
                                        <p:attrNameLst>
                                          <p:attrName>style.visibility</p:attrName>
                                        </p:attrNameLst>
                                      </p:cBhvr>
                                      <p:to>
                                        <p:strVal val="visible"/>
                                      </p:to>
                                    </p:set>
                                    <p:animEffect transition="in" filter="wipe(down)">
                                      <p:cBhvr>
                                        <p:cTn id="48" dur="500"/>
                                        <p:tgtEl>
                                          <p:spTgt spid="3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heel(1)">
                                      <p:cBhvr>
                                        <p:cTn id="53" dur="20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38">
                                            <p:txEl>
                                              <p:pRg st="0" end="0"/>
                                            </p:txEl>
                                          </p:spTgt>
                                        </p:tgtEl>
                                        <p:attrNameLst>
                                          <p:attrName>style.visibility</p:attrName>
                                        </p:attrNameLst>
                                      </p:cBhvr>
                                      <p:to>
                                        <p:strVal val="visible"/>
                                      </p:to>
                                    </p:set>
                                    <p:animEffect transition="in" filter="wheel(1)">
                                      <p:cBhvr>
                                        <p:cTn id="58" dur="2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ECA20C08-F7A0-4D5F-9955-23FCAEED40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493" y="1481816"/>
            <a:ext cx="4556513" cy="496953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7" name="文本框 7">
            <a:extLst>
              <a:ext uri="{FF2B5EF4-FFF2-40B4-BE49-F238E27FC236}">
                <a16:creationId xmlns:a16="http://schemas.microsoft.com/office/drawing/2014/main" id="{208D734C-58F1-4367-81D7-AB3C5B5E3CC7}"/>
              </a:ext>
            </a:extLst>
          </p:cNvPr>
          <p:cNvSpPr txBox="1"/>
          <p:nvPr/>
        </p:nvSpPr>
        <p:spPr>
          <a:xfrm>
            <a:off x="3138270" y="589509"/>
            <a:ext cx="5403633" cy="523220"/>
          </a:xfrm>
          <a:prstGeom prst="rect">
            <a:avLst/>
          </a:prstGeom>
          <a:noFill/>
        </p:spPr>
        <p:txBody>
          <a:bodyPr wrap="square" rtlCol="0">
            <a:spAutoFit/>
          </a:bodyPr>
          <a:lstStyle/>
          <a:p>
            <a:r>
              <a:rPr lang="en-US" altLang="zh-CN" sz="2800" b="1" smtClean="0">
                <a:solidFill>
                  <a:srgbClr val="A3C8BD"/>
                </a:solidFill>
                <a:cs typeface="+mn-ea"/>
                <a:sym typeface="+mn-lt"/>
              </a:rPr>
              <a:t>“THỜI GIAN LÀ VÀNG”</a:t>
            </a:r>
            <a:endParaRPr lang="zh-CN" altLang="en-US" sz="2800" b="1" dirty="0">
              <a:solidFill>
                <a:srgbClr val="A3C8BD"/>
              </a:solidFill>
              <a:cs typeface="+mn-ea"/>
              <a:sym typeface="+mn-lt"/>
            </a:endParaRPr>
          </a:p>
        </p:txBody>
      </p:sp>
      <p:grpSp>
        <p:nvGrpSpPr>
          <p:cNvPr id="78" name="组合 18">
            <a:extLst>
              <a:ext uri="{FF2B5EF4-FFF2-40B4-BE49-F238E27FC236}">
                <a16:creationId xmlns:a16="http://schemas.microsoft.com/office/drawing/2014/main" id="{C7A8C645-9809-4410-BDD1-7F5B416F00FA}"/>
              </a:ext>
            </a:extLst>
          </p:cNvPr>
          <p:cNvGrpSpPr/>
          <p:nvPr/>
        </p:nvGrpSpPr>
        <p:grpSpPr>
          <a:xfrm>
            <a:off x="5353028" y="1537600"/>
            <a:ext cx="311151" cy="3945502"/>
            <a:chOff x="6777702" y="1299257"/>
            <a:chExt cx="311150" cy="3945502"/>
          </a:xfrm>
        </p:grpSpPr>
        <p:sp>
          <p:nvSpPr>
            <p:cNvPr id="79" name="椭圆 19">
              <a:extLst>
                <a:ext uri="{FF2B5EF4-FFF2-40B4-BE49-F238E27FC236}">
                  <a16:creationId xmlns:a16="http://schemas.microsoft.com/office/drawing/2014/main" id="{5E8C1CF4-276F-4133-BFE4-7332147D2861}"/>
                </a:ext>
              </a:extLst>
            </p:cNvPr>
            <p:cNvSpPr/>
            <p:nvPr/>
          </p:nvSpPr>
          <p:spPr>
            <a:xfrm>
              <a:off x="6777702" y="1299257"/>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80" name="直接连接符 20">
              <a:extLst>
                <a:ext uri="{FF2B5EF4-FFF2-40B4-BE49-F238E27FC236}">
                  <a16:creationId xmlns:a16="http://schemas.microsoft.com/office/drawing/2014/main" id="{DDE2EF93-B4A4-41E5-9D82-DE34E66845B0}"/>
                </a:ext>
              </a:extLst>
            </p:cNvPr>
            <p:cNvCxnSpPr/>
            <p:nvPr/>
          </p:nvCxnSpPr>
          <p:spPr>
            <a:xfrm>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椭圆 21">
              <a:extLst>
                <a:ext uri="{FF2B5EF4-FFF2-40B4-BE49-F238E27FC236}">
                  <a16:creationId xmlns:a16="http://schemas.microsoft.com/office/drawing/2014/main" id="{B00AF268-E20B-4B5E-B305-8C44341E3012}"/>
                </a:ext>
              </a:extLst>
            </p:cNvPr>
            <p:cNvSpPr/>
            <p:nvPr/>
          </p:nvSpPr>
          <p:spPr>
            <a:xfrm>
              <a:off x="6787227" y="2504232"/>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sp>
          <p:nvSpPr>
            <p:cNvPr id="82" name="椭圆 22">
              <a:extLst>
                <a:ext uri="{FF2B5EF4-FFF2-40B4-BE49-F238E27FC236}">
                  <a16:creationId xmlns:a16="http://schemas.microsoft.com/office/drawing/2014/main" id="{AEE70242-DD9E-4AB8-8546-BA290C669173}"/>
                </a:ext>
              </a:extLst>
            </p:cNvPr>
            <p:cNvSpPr/>
            <p:nvPr/>
          </p:nvSpPr>
          <p:spPr>
            <a:xfrm>
              <a:off x="6793577" y="3754034"/>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83" name="直接连接符 23">
              <a:extLst>
                <a:ext uri="{FF2B5EF4-FFF2-40B4-BE49-F238E27FC236}">
                  <a16:creationId xmlns:a16="http://schemas.microsoft.com/office/drawing/2014/main" id="{1AB9434E-3304-4BDB-A69C-E9B9A59D3C49}"/>
                </a:ext>
              </a:extLst>
            </p:cNvPr>
            <p:cNvCxnSpPr/>
            <p:nvPr/>
          </p:nvCxnSpPr>
          <p:spPr>
            <a:xfrm>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椭圆 24">
              <a:extLst>
                <a:ext uri="{FF2B5EF4-FFF2-40B4-BE49-F238E27FC236}">
                  <a16:creationId xmlns:a16="http://schemas.microsoft.com/office/drawing/2014/main" id="{DC7F4997-4782-4BE0-85E0-DADD48D74EC3}"/>
                </a:ext>
              </a:extLst>
            </p:cNvPr>
            <p:cNvSpPr/>
            <p:nvPr/>
          </p:nvSpPr>
          <p:spPr>
            <a:xfrm>
              <a:off x="6803102" y="4959009"/>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85" name="直接连接符 25">
              <a:extLst>
                <a:ext uri="{FF2B5EF4-FFF2-40B4-BE49-F238E27FC236}">
                  <a16:creationId xmlns:a16="http://schemas.microsoft.com/office/drawing/2014/main" id="{1119554E-C211-469E-972F-57D4624C34D7}"/>
                </a:ext>
              </a:extLst>
            </p:cNvPr>
            <p:cNvCxnSpPr/>
            <p:nvPr/>
          </p:nvCxnSpPr>
          <p:spPr>
            <a:xfrm>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153984" y="1400445"/>
            <a:ext cx="5078123" cy="4185761"/>
          </a:xfrm>
          <a:prstGeom prst="rect">
            <a:avLst/>
          </a:prstGeom>
        </p:spPr>
        <p:txBody>
          <a:bodyPr wrap="square">
            <a:spAutoFit/>
          </a:bodyPr>
          <a:lstStyle/>
          <a:p>
            <a:pPr fontAlgn="base">
              <a:spcBef>
                <a:spcPct val="50000"/>
              </a:spcBef>
              <a:spcAft>
                <a:spcPct val="0"/>
              </a:spcAft>
            </a:pPr>
            <a:r>
              <a:rPr lang="en-US" altLang="vi-VN" sz="2800" b="1" i="1">
                <a:latin typeface="Times New Roman" pitchFamily="18" charset="0"/>
                <a:cs typeface="Times New Roman" pitchFamily="18" charset="0"/>
              </a:rPr>
              <a:t>b) Văn bản nghị luận về vấn đề : Giá trị của thời gian.</a:t>
            </a:r>
          </a:p>
          <a:p>
            <a:pPr fontAlgn="base">
              <a:spcBef>
                <a:spcPct val="50000"/>
              </a:spcBef>
              <a:spcAft>
                <a:spcPct val="0"/>
              </a:spcAft>
            </a:pPr>
            <a:r>
              <a:rPr lang="en-US" altLang="vi-VN" sz="2800" b="1" i="1">
                <a:latin typeface="Times New Roman" pitchFamily="18" charset="0"/>
                <a:cs typeface="Times New Roman" pitchFamily="18" charset="0"/>
              </a:rPr>
              <a:t>Các luận điểm chính: </a:t>
            </a:r>
          </a:p>
          <a:p>
            <a:pPr fontAlgn="base">
              <a:spcBef>
                <a:spcPct val="50000"/>
              </a:spcBef>
              <a:spcAft>
                <a:spcPct val="0"/>
              </a:spcAft>
              <a:buFontTx/>
              <a:buChar char="-"/>
            </a:pPr>
            <a:r>
              <a:rPr lang="en-US" altLang="vi-VN" sz="2800" b="1" i="1">
                <a:latin typeface="Times New Roman" pitchFamily="18" charset="0"/>
                <a:cs typeface="Times New Roman" pitchFamily="18" charset="0"/>
              </a:rPr>
              <a:t>Thời gian là sự sống.</a:t>
            </a:r>
          </a:p>
          <a:p>
            <a:pPr fontAlgn="base">
              <a:spcBef>
                <a:spcPct val="50000"/>
              </a:spcBef>
              <a:spcAft>
                <a:spcPct val="0"/>
              </a:spcAft>
              <a:buFontTx/>
              <a:buChar char="-"/>
            </a:pPr>
            <a:r>
              <a:rPr lang="en-US" altLang="vi-VN" sz="2800" b="1" i="1">
                <a:latin typeface="Times New Roman" pitchFamily="18" charset="0"/>
                <a:cs typeface="Times New Roman" pitchFamily="18" charset="0"/>
              </a:rPr>
              <a:t>Thời gian là thắng lợi.</a:t>
            </a:r>
          </a:p>
          <a:p>
            <a:pPr fontAlgn="base">
              <a:spcBef>
                <a:spcPct val="50000"/>
              </a:spcBef>
              <a:spcAft>
                <a:spcPct val="0"/>
              </a:spcAft>
              <a:buFontTx/>
              <a:buChar char="-"/>
            </a:pPr>
            <a:r>
              <a:rPr lang="en-US" altLang="vi-VN" sz="2800" b="1" i="1">
                <a:latin typeface="Times New Roman" pitchFamily="18" charset="0"/>
                <a:cs typeface="Times New Roman" pitchFamily="18" charset="0"/>
              </a:rPr>
              <a:t>Thời gian là tiền.</a:t>
            </a:r>
          </a:p>
          <a:p>
            <a:pPr fontAlgn="base">
              <a:spcBef>
                <a:spcPct val="50000"/>
              </a:spcBef>
              <a:spcAft>
                <a:spcPct val="0"/>
              </a:spcAft>
              <a:buFontTx/>
              <a:buChar char="-"/>
            </a:pPr>
            <a:r>
              <a:rPr lang="en-US" altLang="vi-VN" sz="2800" b="1" i="1">
                <a:latin typeface="Times New Roman" pitchFamily="18" charset="0"/>
                <a:cs typeface="Times New Roman" pitchFamily="18" charset="0"/>
              </a:rPr>
              <a:t>Thời gian là tri thức.</a:t>
            </a:r>
          </a:p>
        </p:txBody>
      </p:sp>
    </p:spTree>
    <p:extLst>
      <p:ext uri="{BB962C8B-B14F-4D97-AF65-F5344CB8AC3E}">
        <p14:creationId xmlns:p14="http://schemas.microsoft.com/office/powerpoint/2010/main" val="363141083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ppt_x"/>
                                          </p:val>
                                        </p:tav>
                                        <p:tav tm="100000">
                                          <p:val>
                                            <p:strVal val="#ppt_x"/>
                                          </p:val>
                                        </p:tav>
                                      </p:tavLst>
                                    </p:anim>
                                    <p:anim calcmode="lin" valueType="num">
                                      <p:cBhvr additive="base">
                                        <p:cTn id="14" dur="500" fill="hold"/>
                                        <p:tgtEl>
                                          <p:spTgt spid="77"/>
                                        </p:tgtEl>
                                        <p:attrNameLst>
                                          <p:attrName>ppt_y</p:attrName>
                                        </p:attrNameLst>
                                      </p:cBhvr>
                                      <p:tavLst>
                                        <p:tav tm="0">
                                          <p:val>
                                            <p:strVal val="0-#ppt_h/2"/>
                                          </p:val>
                                        </p:tav>
                                        <p:tav tm="100000">
                                          <p:val>
                                            <p:strVal val="#ppt_y"/>
                                          </p:val>
                                        </p:tav>
                                      </p:tavLst>
                                    </p:anim>
                                  </p:childTnLst>
                                </p:cTn>
                              </p:par>
                            </p:childTnLst>
                          </p:cTn>
                        </p:par>
                        <p:par>
                          <p:cTn id="15" fill="hold">
                            <p:stCondLst>
                              <p:cond delay="2250"/>
                            </p:stCondLst>
                            <p:childTnLst>
                              <p:par>
                                <p:cTn id="16" presetID="17" presetClass="entr" presetSubtype="8" fill="hold"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ppt_x</p:attrName>
                                        </p:attrNameLst>
                                      </p:cBhvr>
                                      <p:tavLst>
                                        <p:tav tm="0">
                                          <p:val>
                                            <p:strVal val="#ppt_x-#ppt_w/2"/>
                                          </p:val>
                                        </p:tav>
                                        <p:tav tm="100000">
                                          <p:val>
                                            <p:strVal val="#ppt_x"/>
                                          </p:val>
                                        </p:tav>
                                      </p:tavLst>
                                    </p:anim>
                                    <p:anim calcmode="lin" valueType="num">
                                      <p:cBhvr>
                                        <p:cTn id="19" dur="500" fill="hold"/>
                                        <p:tgtEl>
                                          <p:spTgt spid="78"/>
                                        </p:tgtEl>
                                        <p:attrNameLst>
                                          <p:attrName>ppt_y</p:attrName>
                                        </p:attrNameLst>
                                      </p:cBhvr>
                                      <p:tavLst>
                                        <p:tav tm="0">
                                          <p:val>
                                            <p:strVal val="#ppt_y"/>
                                          </p:val>
                                        </p:tav>
                                        <p:tav tm="100000">
                                          <p:val>
                                            <p:strVal val="#ppt_y"/>
                                          </p:val>
                                        </p:tav>
                                      </p:tavLst>
                                    </p:anim>
                                    <p:anim calcmode="lin" valueType="num">
                                      <p:cBhvr>
                                        <p:cTn id="20" dur="500" fill="hold"/>
                                        <p:tgtEl>
                                          <p:spTgt spid="78"/>
                                        </p:tgtEl>
                                        <p:attrNameLst>
                                          <p:attrName>ppt_w</p:attrName>
                                        </p:attrNameLst>
                                      </p:cBhvr>
                                      <p:tavLst>
                                        <p:tav tm="0">
                                          <p:val>
                                            <p:fltVal val="0"/>
                                          </p:val>
                                        </p:tav>
                                        <p:tav tm="100000">
                                          <p:val>
                                            <p:strVal val="#ppt_w"/>
                                          </p:val>
                                        </p:tav>
                                      </p:tavLst>
                                    </p:anim>
                                    <p:anim calcmode="lin" valueType="num">
                                      <p:cBhvr>
                                        <p:cTn id="21" dur="500" fill="hold"/>
                                        <p:tgtEl>
                                          <p:spTgt spid="7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E52158DA-3CFD-457D-AF0F-28A668E771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883" t="4122" r="16985" b="61358"/>
          <a:stretch/>
        </p:blipFill>
        <p:spPr>
          <a:xfrm flipH="1">
            <a:off x="7070925" y="504656"/>
            <a:ext cx="4570947" cy="6009443"/>
          </a:xfrm>
          <a:prstGeom prst="rect">
            <a:avLst/>
          </a:prstGeom>
        </p:spPr>
      </p:pic>
      <p:sp>
        <p:nvSpPr>
          <p:cNvPr id="17" name="文本框 7">
            <a:extLst>
              <a:ext uri="{FF2B5EF4-FFF2-40B4-BE49-F238E27FC236}">
                <a16:creationId xmlns:a16="http://schemas.microsoft.com/office/drawing/2014/main" id="{208D734C-58F1-4367-81D7-AB3C5B5E3CC7}"/>
              </a:ext>
            </a:extLst>
          </p:cNvPr>
          <p:cNvSpPr txBox="1"/>
          <p:nvPr/>
        </p:nvSpPr>
        <p:spPr>
          <a:xfrm>
            <a:off x="3138270" y="589509"/>
            <a:ext cx="5403633" cy="523220"/>
          </a:xfrm>
          <a:prstGeom prst="rect">
            <a:avLst/>
          </a:prstGeom>
          <a:noFill/>
        </p:spPr>
        <p:txBody>
          <a:bodyPr wrap="square" rtlCol="0">
            <a:spAutoFit/>
          </a:bodyPr>
          <a:lstStyle/>
          <a:p>
            <a:r>
              <a:rPr lang="en-US" altLang="zh-CN" sz="2800" b="1" smtClean="0">
                <a:solidFill>
                  <a:srgbClr val="A3C8BD"/>
                </a:solidFill>
                <a:cs typeface="+mn-ea"/>
                <a:sym typeface="+mn-lt"/>
              </a:rPr>
              <a:t>“THỜI GIAN LÀ VÀNG”</a:t>
            </a:r>
            <a:endParaRPr lang="zh-CN" altLang="en-US" sz="2800" b="1" dirty="0">
              <a:solidFill>
                <a:srgbClr val="A3C8BD"/>
              </a:solidFill>
              <a:cs typeface="+mn-ea"/>
              <a:sym typeface="+mn-lt"/>
            </a:endParaRPr>
          </a:p>
        </p:txBody>
      </p:sp>
      <p:grpSp>
        <p:nvGrpSpPr>
          <p:cNvPr id="19" name="组合 18">
            <a:extLst>
              <a:ext uri="{FF2B5EF4-FFF2-40B4-BE49-F238E27FC236}">
                <a16:creationId xmlns:a16="http://schemas.microsoft.com/office/drawing/2014/main" id="{C7A8C645-9809-4410-BDD1-7F5B416F00FA}"/>
              </a:ext>
            </a:extLst>
          </p:cNvPr>
          <p:cNvGrpSpPr/>
          <p:nvPr/>
        </p:nvGrpSpPr>
        <p:grpSpPr>
          <a:xfrm>
            <a:off x="6049064" y="1823350"/>
            <a:ext cx="311151" cy="3945502"/>
            <a:chOff x="6777702" y="1299257"/>
            <a:chExt cx="311150" cy="3945502"/>
          </a:xfrm>
        </p:grpSpPr>
        <p:sp>
          <p:nvSpPr>
            <p:cNvPr id="20" name="椭圆 19">
              <a:extLst>
                <a:ext uri="{FF2B5EF4-FFF2-40B4-BE49-F238E27FC236}">
                  <a16:creationId xmlns:a16="http://schemas.microsoft.com/office/drawing/2014/main" id="{5E8C1CF4-276F-4133-BFE4-7332147D2861}"/>
                </a:ext>
              </a:extLst>
            </p:cNvPr>
            <p:cNvSpPr/>
            <p:nvPr/>
          </p:nvSpPr>
          <p:spPr>
            <a:xfrm>
              <a:off x="6777702" y="1299257"/>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21" name="直接连接符 20">
              <a:extLst>
                <a:ext uri="{FF2B5EF4-FFF2-40B4-BE49-F238E27FC236}">
                  <a16:creationId xmlns:a16="http://schemas.microsoft.com/office/drawing/2014/main" id="{DDE2EF93-B4A4-41E5-9D82-DE34E66845B0}"/>
                </a:ext>
              </a:extLst>
            </p:cNvPr>
            <p:cNvCxnSpPr/>
            <p:nvPr/>
          </p:nvCxnSpPr>
          <p:spPr>
            <a:xfrm>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B00AF268-E20B-4B5E-B305-8C44341E3012}"/>
                </a:ext>
              </a:extLst>
            </p:cNvPr>
            <p:cNvSpPr/>
            <p:nvPr/>
          </p:nvSpPr>
          <p:spPr>
            <a:xfrm>
              <a:off x="6787227" y="2504232"/>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sp>
          <p:nvSpPr>
            <p:cNvPr id="23" name="椭圆 22">
              <a:extLst>
                <a:ext uri="{FF2B5EF4-FFF2-40B4-BE49-F238E27FC236}">
                  <a16:creationId xmlns:a16="http://schemas.microsoft.com/office/drawing/2014/main" id="{AEE70242-DD9E-4AB8-8546-BA290C669173}"/>
                </a:ext>
              </a:extLst>
            </p:cNvPr>
            <p:cNvSpPr/>
            <p:nvPr/>
          </p:nvSpPr>
          <p:spPr>
            <a:xfrm>
              <a:off x="6793577" y="3754034"/>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24" name="直接连接符 23">
              <a:extLst>
                <a:ext uri="{FF2B5EF4-FFF2-40B4-BE49-F238E27FC236}">
                  <a16:creationId xmlns:a16="http://schemas.microsoft.com/office/drawing/2014/main" id="{1AB9434E-3304-4BDB-A69C-E9B9A59D3C49}"/>
                </a:ext>
              </a:extLst>
            </p:cNvPr>
            <p:cNvCxnSpPr/>
            <p:nvPr/>
          </p:nvCxnSpPr>
          <p:spPr>
            <a:xfrm>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DC7F4997-4782-4BE0-85E0-DADD48D74EC3}"/>
                </a:ext>
              </a:extLst>
            </p:cNvPr>
            <p:cNvSpPr/>
            <p:nvPr/>
          </p:nvSpPr>
          <p:spPr>
            <a:xfrm>
              <a:off x="6803102" y="4959009"/>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26" name="直接连接符 25">
              <a:extLst>
                <a:ext uri="{FF2B5EF4-FFF2-40B4-BE49-F238E27FC236}">
                  <a16:creationId xmlns:a16="http://schemas.microsoft.com/office/drawing/2014/main" id="{1119554E-C211-469E-972F-57D4624C34D7}"/>
                </a:ext>
              </a:extLst>
            </p:cNvPr>
            <p:cNvCxnSpPr/>
            <p:nvPr/>
          </p:nvCxnSpPr>
          <p:spPr>
            <a:xfrm>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059261" y="2150201"/>
            <a:ext cx="4158018" cy="2893100"/>
          </a:xfrm>
          <a:prstGeom prst="rect">
            <a:avLst/>
          </a:prstGeom>
        </p:spPr>
        <p:txBody>
          <a:bodyPr wrap="square">
            <a:spAutoFit/>
          </a:bodyPr>
          <a:lstStyle/>
          <a:p>
            <a:pPr fontAlgn="base">
              <a:spcBef>
                <a:spcPct val="50000"/>
              </a:spcBef>
              <a:spcAft>
                <a:spcPct val="0"/>
              </a:spcAft>
            </a:pPr>
            <a:r>
              <a:rPr lang="en-US" altLang="vi-VN" sz="2800" b="1" i="1">
                <a:latin typeface="Times New Roman" pitchFamily="18" charset="0"/>
                <a:cs typeface="Times New Roman" pitchFamily="18" charset="0"/>
              </a:rPr>
              <a:t>c) Phép lập luận chủ yếu trong bài: Phân tích và chứng minh. </a:t>
            </a:r>
          </a:p>
          <a:p>
            <a:pPr fontAlgn="base">
              <a:spcBef>
                <a:spcPct val="50000"/>
              </a:spcBef>
              <a:spcAft>
                <a:spcPct val="0"/>
              </a:spcAft>
            </a:pPr>
            <a:r>
              <a:rPr lang="en-US" altLang="vi-VN" sz="2800" b="1" i="1">
                <a:latin typeface="Times New Roman" pitchFamily="18" charset="0"/>
                <a:cs typeface="Times New Roman" pitchFamily="18" charset="0"/>
              </a:rPr>
              <a:t>Cách lập luận có sức thuyết phục( giản dị, dễ hiểu....)</a:t>
            </a:r>
          </a:p>
        </p:txBody>
      </p:sp>
    </p:spTree>
    <p:extLst>
      <p:ext uri="{BB962C8B-B14F-4D97-AF65-F5344CB8AC3E}">
        <p14:creationId xmlns:p14="http://schemas.microsoft.com/office/powerpoint/2010/main" val="24171068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0-#ppt_w/2"/>
                                          </p:val>
                                        </p:tav>
                                        <p:tav tm="100000">
                                          <p:val>
                                            <p:strVal val="#ppt_x"/>
                                          </p:val>
                                        </p:tav>
                                      </p:tavLst>
                                    </p:anim>
                                    <p:anim calcmode="lin" valueType="num">
                                      <p:cBhvr additive="base">
                                        <p:cTn id="8" dur="1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2750"/>
                            </p:stCondLst>
                            <p:childTnLst>
                              <p:par>
                                <p:cTn id="15" presetID="17"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ppt_w/2"/>
                                          </p:val>
                                        </p:tav>
                                        <p:tav tm="100000">
                                          <p:val>
                                            <p:strVal val="#ppt_x"/>
                                          </p:val>
                                        </p:tav>
                                      </p:tavLst>
                                    </p:anim>
                                    <p:anim calcmode="lin" valueType="num">
                                      <p:cBhvr>
                                        <p:cTn id="18" dur="500" fill="hold"/>
                                        <p:tgtEl>
                                          <p:spTgt spid="19"/>
                                        </p:tgtEl>
                                        <p:attrNameLst>
                                          <p:attrName>ppt_y</p:attrName>
                                        </p:attrNameLst>
                                      </p:cBhvr>
                                      <p:tavLst>
                                        <p:tav tm="0">
                                          <p:val>
                                            <p:strVal val="#ppt_y"/>
                                          </p:val>
                                        </p:tav>
                                        <p:tav tm="100000">
                                          <p:val>
                                            <p:strVal val="#ppt_y"/>
                                          </p:val>
                                        </p:tav>
                                      </p:tavLst>
                                    </p:anim>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barn(inVertical)">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FD437896-9911-4EB0-8930-B20100A1FC76}"/>
              </a:ext>
            </a:extLst>
          </p:cNvPr>
          <p:cNvGrpSpPr/>
          <p:nvPr/>
        </p:nvGrpSpPr>
        <p:grpSpPr>
          <a:xfrm>
            <a:off x="0" y="1176132"/>
            <a:ext cx="7255869" cy="5147481"/>
            <a:chOff x="208432" y="1705767"/>
            <a:chExt cx="5417139" cy="3843043"/>
          </a:xfrm>
        </p:grpSpPr>
        <p:grpSp>
          <p:nvGrpSpPr>
            <p:cNvPr id="24" name="组合 23">
              <a:extLst>
                <a:ext uri="{FF2B5EF4-FFF2-40B4-BE49-F238E27FC236}">
                  <a16:creationId xmlns:a16="http://schemas.microsoft.com/office/drawing/2014/main" id="{3737292A-F797-4015-A52F-25F4DC45DEE5}"/>
                </a:ext>
              </a:extLst>
            </p:cNvPr>
            <p:cNvGrpSpPr/>
            <p:nvPr/>
          </p:nvGrpSpPr>
          <p:grpSpPr>
            <a:xfrm>
              <a:off x="1550686" y="1705767"/>
              <a:ext cx="3134499" cy="3134498"/>
              <a:chOff x="2994072" y="687367"/>
              <a:chExt cx="3291114" cy="3291114"/>
            </a:xfrm>
          </p:grpSpPr>
          <p:sp>
            <p:nvSpPr>
              <p:cNvPr id="28" name="椭圆 27">
                <a:extLst>
                  <a:ext uri="{FF2B5EF4-FFF2-40B4-BE49-F238E27FC236}">
                    <a16:creationId xmlns:a16="http://schemas.microsoft.com/office/drawing/2014/main" id="{9F20C974-43DF-4B20-8FCE-BFFC893A8F8D}"/>
                  </a:ext>
                </a:extLst>
              </p:cNvPr>
              <p:cNvSpPr/>
              <p:nvPr/>
            </p:nvSpPr>
            <p:spPr>
              <a:xfrm>
                <a:off x="3115893" y="809188"/>
                <a:ext cx="3047472" cy="3047472"/>
              </a:xfrm>
              <a:prstGeom prst="ellipse">
                <a:avLst/>
              </a:prstGeom>
              <a:solidFill>
                <a:schemeClr val="bg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90FC7C7F-8535-4CA2-819E-E0448404E5B9}"/>
                  </a:ext>
                </a:extLst>
              </p:cNvPr>
              <p:cNvSpPr/>
              <p:nvPr/>
            </p:nvSpPr>
            <p:spPr>
              <a:xfrm>
                <a:off x="2994072" y="687367"/>
                <a:ext cx="3291114" cy="3291114"/>
              </a:xfrm>
              <a:prstGeom prst="ellipse">
                <a:avLst/>
              </a:prstGeom>
              <a:noFill/>
              <a:ln>
                <a:solidFill>
                  <a:srgbClr val="CBC3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5" name="图片 24">
              <a:extLst>
                <a:ext uri="{FF2B5EF4-FFF2-40B4-BE49-F238E27FC236}">
                  <a16:creationId xmlns:a16="http://schemas.microsoft.com/office/drawing/2014/main" id="{AAA75212-EF09-42D3-BADE-BB3A8D68C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32" y="2972496"/>
              <a:ext cx="5417139" cy="2576314"/>
            </a:xfrm>
            <a:prstGeom prst="rect">
              <a:avLst/>
            </a:prstGeom>
          </p:spPr>
        </p:pic>
      </p:grpSp>
      <p:sp>
        <p:nvSpPr>
          <p:cNvPr id="31" name="文本框 30">
            <a:extLst>
              <a:ext uri="{FF2B5EF4-FFF2-40B4-BE49-F238E27FC236}">
                <a16:creationId xmlns:a16="http://schemas.microsoft.com/office/drawing/2014/main" id="{D02D6017-3ABF-49D7-B8FC-74789D12B333}"/>
              </a:ext>
            </a:extLst>
          </p:cNvPr>
          <p:cNvSpPr txBox="1"/>
          <p:nvPr/>
        </p:nvSpPr>
        <p:spPr>
          <a:xfrm>
            <a:off x="8467053" y="1751634"/>
            <a:ext cx="2859315" cy="1815882"/>
          </a:xfrm>
          <a:prstGeom prst="rect">
            <a:avLst/>
          </a:prstGeom>
          <a:noFill/>
        </p:spPr>
        <p:txBody>
          <a:bodyPr wrap="square" rtlCol="0">
            <a:spAutoFit/>
          </a:bodyPr>
          <a:lstStyle/>
          <a:p>
            <a:r>
              <a:rPr lang="en-US" altLang="zh-CN" sz="2800" smtClean="0">
                <a:solidFill>
                  <a:srgbClr val="A3C8BD"/>
                </a:solidFill>
                <a:cs typeface="+mn-ea"/>
                <a:sym typeface="+mn-lt"/>
              </a:rPr>
              <a:t>Tìm hiểu bài nghị luận về một tư tưởng, đạo lí</a:t>
            </a:r>
            <a:endParaRPr lang="zh-CN" altLang="en-US" sz="2800" dirty="0">
              <a:solidFill>
                <a:srgbClr val="A3C8BD"/>
              </a:solidFill>
              <a:cs typeface="+mn-ea"/>
              <a:sym typeface="+mn-lt"/>
            </a:endParaRPr>
          </a:p>
        </p:txBody>
      </p:sp>
      <p:sp>
        <p:nvSpPr>
          <p:cNvPr id="35" name="矩形 34">
            <a:extLst>
              <a:ext uri="{FF2B5EF4-FFF2-40B4-BE49-F238E27FC236}">
                <a16:creationId xmlns:a16="http://schemas.microsoft.com/office/drawing/2014/main" id="{360B4516-0CDE-4775-A300-55031FE93C23}"/>
              </a:ext>
            </a:extLst>
          </p:cNvPr>
          <p:cNvSpPr/>
          <p:nvPr/>
        </p:nvSpPr>
        <p:spPr>
          <a:xfrm>
            <a:off x="7419901" y="1522466"/>
            <a:ext cx="1015800" cy="830997"/>
          </a:xfrm>
          <a:prstGeom prst="rect">
            <a:avLst/>
          </a:prstGeom>
        </p:spPr>
        <p:txBody>
          <a:bodyPr wrap="square">
            <a:spAutoFit/>
          </a:bodyPr>
          <a:lstStyle/>
          <a:p>
            <a:pPr marL="0" lvl="1">
              <a:spcBef>
                <a:spcPct val="0"/>
              </a:spcBef>
            </a:pPr>
            <a:r>
              <a:rPr lang="en-US" altLang="zh-CN" sz="4800" smtClean="0">
                <a:solidFill>
                  <a:srgbClr val="A3C8BD"/>
                </a:solidFill>
                <a:cs typeface="+mn-ea"/>
                <a:sym typeface="+mn-lt"/>
              </a:rPr>
              <a:t>I</a:t>
            </a:r>
            <a:endParaRPr lang="en-US" altLang="zh-CN" sz="4800" dirty="0">
              <a:solidFill>
                <a:srgbClr val="A3C8BD"/>
              </a:solidFill>
              <a:cs typeface="+mn-ea"/>
              <a:sym typeface="+mn-lt"/>
            </a:endParaRPr>
          </a:p>
        </p:txBody>
      </p:sp>
      <p:sp>
        <p:nvSpPr>
          <p:cNvPr id="48" name="矩形 47">
            <a:extLst>
              <a:ext uri="{FF2B5EF4-FFF2-40B4-BE49-F238E27FC236}">
                <a16:creationId xmlns:a16="http://schemas.microsoft.com/office/drawing/2014/main" id="{D94E4F3A-24AA-4DF5-A839-570821B861E4}"/>
              </a:ext>
            </a:extLst>
          </p:cNvPr>
          <p:cNvSpPr/>
          <p:nvPr/>
        </p:nvSpPr>
        <p:spPr>
          <a:xfrm>
            <a:off x="1753927" y="2160036"/>
            <a:ext cx="4086959" cy="1754326"/>
          </a:xfrm>
          <a:prstGeom prst="rect">
            <a:avLst/>
          </a:prstGeom>
        </p:spPr>
        <p:txBody>
          <a:bodyPr wrap="square">
            <a:spAutoFit/>
          </a:bodyPr>
          <a:lstStyle/>
          <a:p>
            <a:pPr lvl="1" algn="ctr">
              <a:spcBef>
                <a:spcPct val="0"/>
              </a:spcBef>
            </a:pPr>
            <a:r>
              <a:rPr lang="en-US" altLang="zh-CN" sz="5400" smtClean="0">
                <a:solidFill>
                  <a:srgbClr val="A3C8BD"/>
                </a:solidFill>
                <a:cs typeface="+mn-ea"/>
                <a:sym typeface="+mn-lt"/>
              </a:rPr>
              <a:t>Cấu trúc bài học</a:t>
            </a:r>
            <a:endParaRPr lang="en-US" altLang="zh-CN" sz="5400" dirty="0">
              <a:solidFill>
                <a:srgbClr val="A3C8BD"/>
              </a:solidFill>
              <a:cs typeface="+mn-ea"/>
              <a:sym typeface="+mn-lt"/>
            </a:endParaRPr>
          </a:p>
        </p:txBody>
      </p:sp>
      <p:pic>
        <p:nvPicPr>
          <p:cNvPr id="50" name="图片 49">
            <a:extLst>
              <a:ext uri="{FF2B5EF4-FFF2-40B4-BE49-F238E27FC236}">
                <a16:creationId xmlns:a16="http://schemas.microsoft.com/office/drawing/2014/main" id="{8DD308E9-671A-4BB6-8B1B-6979E912D3DC}"/>
              </a:ext>
            </a:extLst>
          </p:cNvPr>
          <p:cNvPicPr>
            <a:picLocks noChangeAspect="1"/>
          </p:cNvPicPr>
          <p:nvPr/>
        </p:nvPicPr>
        <p:blipFill>
          <a:blip r:embed="rId4"/>
          <a:stretch>
            <a:fillRect/>
          </a:stretch>
        </p:blipFill>
        <p:spPr>
          <a:xfrm flipH="1">
            <a:off x="3809735" y="504619"/>
            <a:ext cx="1877564" cy="1897681"/>
          </a:xfrm>
          <a:prstGeom prst="rect">
            <a:avLst/>
          </a:prstGeom>
        </p:spPr>
      </p:pic>
      <p:sp>
        <p:nvSpPr>
          <p:cNvPr id="17" name="文本框 30">
            <a:extLst>
              <a:ext uri="{FF2B5EF4-FFF2-40B4-BE49-F238E27FC236}">
                <a16:creationId xmlns:a16="http://schemas.microsoft.com/office/drawing/2014/main" id="{D02D6017-3ABF-49D7-B8FC-74789D12B333}"/>
              </a:ext>
            </a:extLst>
          </p:cNvPr>
          <p:cNvSpPr txBox="1"/>
          <p:nvPr/>
        </p:nvSpPr>
        <p:spPr>
          <a:xfrm>
            <a:off x="8473149" y="4025442"/>
            <a:ext cx="2859315" cy="523220"/>
          </a:xfrm>
          <a:prstGeom prst="rect">
            <a:avLst/>
          </a:prstGeom>
          <a:noFill/>
        </p:spPr>
        <p:txBody>
          <a:bodyPr wrap="square" rtlCol="0">
            <a:spAutoFit/>
          </a:bodyPr>
          <a:lstStyle/>
          <a:p>
            <a:r>
              <a:rPr lang="en-US" altLang="zh-CN" sz="2800" smtClean="0">
                <a:solidFill>
                  <a:srgbClr val="A3C8BD"/>
                </a:solidFill>
                <a:cs typeface="+mn-ea"/>
                <a:sym typeface="+mn-lt"/>
              </a:rPr>
              <a:t>Luyện tập</a:t>
            </a:r>
            <a:endParaRPr lang="zh-CN" altLang="en-US" sz="2800" dirty="0">
              <a:solidFill>
                <a:srgbClr val="A3C8BD"/>
              </a:solidFill>
              <a:cs typeface="+mn-ea"/>
              <a:sym typeface="+mn-lt"/>
            </a:endParaRPr>
          </a:p>
        </p:txBody>
      </p:sp>
      <p:sp>
        <p:nvSpPr>
          <p:cNvPr id="18" name="矩形 34">
            <a:extLst>
              <a:ext uri="{FF2B5EF4-FFF2-40B4-BE49-F238E27FC236}">
                <a16:creationId xmlns:a16="http://schemas.microsoft.com/office/drawing/2014/main" id="{360B4516-0CDE-4775-A300-55031FE93C23}"/>
              </a:ext>
            </a:extLst>
          </p:cNvPr>
          <p:cNvSpPr/>
          <p:nvPr/>
        </p:nvSpPr>
        <p:spPr>
          <a:xfrm>
            <a:off x="7425997" y="3796275"/>
            <a:ext cx="1015800" cy="830997"/>
          </a:xfrm>
          <a:prstGeom prst="rect">
            <a:avLst/>
          </a:prstGeom>
        </p:spPr>
        <p:txBody>
          <a:bodyPr wrap="square">
            <a:spAutoFit/>
          </a:bodyPr>
          <a:lstStyle/>
          <a:p>
            <a:pPr marL="0" lvl="1">
              <a:spcBef>
                <a:spcPct val="0"/>
              </a:spcBef>
            </a:pPr>
            <a:r>
              <a:rPr lang="en-US" altLang="zh-CN" sz="4800" smtClean="0">
                <a:solidFill>
                  <a:srgbClr val="A3C8BD"/>
                </a:solidFill>
                <a:cs typeface="+mn-ea"/>
                <a:sym typeface="+mn-lt"/>
              </a:rPr>
              <a:t>II</a:t>
            </a:r>
            <a:endParaRPr lang="en-US" altLang="zh-CN" sz="4800" dirty="0">
              <a:solidFill>
                <a:srgbClr val="A3C8BD"/>
              </a:solidFill>
              <a:cs typeface="+mn-ea"/>
              <a:sym typeface="+mn-lt"/>
            </a:endParaRPr>
          </a:p>
        </p:txBody>
      </p:sp>
    </p:spTree>
    <p:extLst>
      <p:ext uri="{BB962C8B-B14F-4D97-AF65-F5344CB8AC3E}">
        <p14:creationId xmlns:p14="http://schemas.microsoft.com/office/powerpoint/2010/main" val="408925531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 fill="hold"/>
                                        <p:tgtEl>
                                          <p:spTgt spid="23"/>
                                        </p:tgtEl>
                                        <p:attrNameLst>
                                          <p:attrName>ppt_w</p:attrName>
                                        </p:attrNameLst>
                                      </p:cBhvr>
                                      <p:tavLst>
                                        <p:tav tm="0">
                                          <p:val>
                                            <p:fltVal val="0"/>
                                          </p:val>
                                        </p:tav>
                                        <p:tav tm="100000">
                                          <p:val>
                                            <p:strVal val="#ppt_w"/>
                                          </p:val>
                                        </p:tav>
                                      </p:tavLst>
                                    </p:anim>
                                    <p:anim calcmode="lin" valueType="num">
                                      <p:cBhvr>
                                        <p:cTn id="8" dur="100" fill="hold"/>
                                        <p:tgtEl>
                                          <p:spTgt spid="23"/>
                                        </p:tgtEl>
                                        <p:attrNameLst>
                                          <p:attrName>ppt_h</p:attrName>
                                        </p:attrNameLst>
                                      </p:cBhvr>
                                      <p:tavLst>
                                        <p:tav tm="0">
                                          <p:val>
                                            <p:fltVal val="0"/>
                                          </p:val>
                                        </p:tav>
                                        <p:tav tm="100000">
                                          <p:val>
                                            <p:strVal val="#ppt_h"/>
                                          </p:val>
                                        </p:tav>
                                      </p:tavLst>
                                    </p:anim>
                                    <p:animEffect transition="in" filter="fade">
                                      <p:cBhvr>
                                        <p:cTn id="9" dur="100"/>
                                        <p:tgtEl>
                                          <p:spTgt spid="23"/>
                                        </p:tgtEl>
                                      </p:cBhvr>
                                    </p:animEffect>
                                  </p:childTnLst>
                                </p:cTn>
                              </p:par>
                              <p:par>
                                <p:cTn id="10" presetID="6" presetClass="emph" presetSubtype="0" fill="hold" nodeType="withEffect">
                                  <p:stCondLst>
                                    <p:cond delay="100"/>
                                  </p:stCondLst>
                                  <p:childTnLst>
                                    <p:animScale>
                                      <p:cBhvr>
                                        <p:cTn id="11" dur="100" fill="hold"/>
                                        <p:tgtEl>
                                          <p:spTgt spid="23"/>
                                        </p:tgtEl>
                                      </p:cBhvr>
                                      <p:by x="110000" y="110000"/>
                                    </p:animScale>
                                  </p:childTnLst>
                                </p:cTn>
                              </p:par>
                              <p:par>
                                <p:cTn id="12" presetID="6" presetClass="emph" presetSubtype="0" fill="hold" nodeType="withEffect">
                                  <p:stCondLst>
                                    <p:cond delay="200"/>
                                  </p:stCondLst>
                                  <p:childTnLst>
                                    <p:animScale>
                                      <p:cBhvr>
                                        <p:cTn id="13" dur="200" fill="hold"/>
                                        <p:tgtEl>
                                          <p:spTgt spid="23"/>
                                        </p:tgtEl>
                                      </p:cBhvr>
                                      <p:by x="90000" y="90000"/>
                                    </p:animScale>
                                  </p:childTnLst>
                                </p:cTn>
                              </p:par>
                              <p:par>
                                <p:cTn id="14" presetID="6" presetClass="emph" presetSubtype="0" fill="hold" nodeType="withEffect">
                                  <p:stCondLst>
                                    <p:cond delay="400"/>
                                  </p:stCondLst>
                                  <p:childTnLst>
                                    <p:animScale>
                                      <p:cBhvr>
                                        <p:cTn id="15" dur="100" fill="hold"/>
                                        <p:tgtEl>
                                          <p:spTgt spid="23"/>
                                        </p:tgtEl>
                                      </p:cBhvr>
                                      <p:by x="105000" y="105000"/>
                                    </p:animScale>
                                  </p:childTnLst>
                                </p:cTn>
                              </p:par>
                              <p:par>
                                <p:cTn id="16" presetID="6" presetClass="emph" presetSubtype="0" fill="hold" nodeType="withEffect">
                                  <p:stCondLst>
                                    <p:cond delay="500"/>
                                  </p:stCondLst>
                                  <p:childTnLst>
                                    <p:animScale>
                                      <p:cBhvr>
                                        <p:cTn id="17" dur="200" fill="hold"/>
                                        <p:tgtEl>
                                          <p:spTgt spid="23"/>
                                        </p:tgtEl>
                                      </p:cBhvr>
                                      <p:by x="95000" y="95000"/>
                                    </p:animScale>
                                  </p:childTnLst>
                                </p:cTn>
                              </p:par>
                            </p:childTnLst>
                          </p:cTn>
                        </p:par>
                        <p:par>
                          <p:cTn id="18" fill="hold">
                            <p:stCondLst>
                              <p:cond delay="700"/>
                            </p:stCondLst>
                            <p:childTnLst>
                              <p:par>
                                <p:cTn id="19" presetID="23" presetClass="entr" presetSubtype="528" fill="hold" grpId="0" nodeType="afterEffect">
                                  <p:stCondLst>
                                    <p:cond delay="0"/>
                                  </p:stCondLst>
                                  <p:iterate type="lt">
                                    <p:tmPct val="15000"/>
                                  </p:iterate>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 calcmode="lin" valueType="num">
                                      <p:cBhvr>
                                        <p:cTn id="23" dur="500" fill="hold"/>
                                        <p:tgtEl>
                                          <p:spTgt spid="48"/>
                                        </p:tgtEl>
                                        <p:attrNameLst>
                                          <p:attrName>ppt_x</p:attrName>
                                        </p:attrNameLst>
                                      </p:cBhvr>
                                      <p:tavLst>
                                        <p:tav tm="0">
                                          <p:val>
                                            <p:fltVal val="0.5"/>
                                          </p:val>
                                        </p:tav>
                                        <p:tav tm="100000">
                                          <p:val>
                                            <p:strVal val="#ppt_x"/>
                                          </p:val>
                                        </p:tav>
                                      </p:tavLst>
                                    </p:anim>
                                    <p:anim calcmode="lin" valueType="num">
                                      <p:cBhvr>
                                        <p:cTn id="24" dur="500" fill="hold"/>
                                        <p:tgtEl>
                                          <p:spTgt spid="48"/>
                                        </p:tgtEl>
                                        <p:attrNameLst>
                                          <p:attrName>ppt_y</p:attrName>
                                        </p:attrNameLst>
                                      </p:cBhvr>
                                      <p:tavLst>
                                        <p:tav tm="0">
                                          <p:val>
                                            <p:fltVal val="0.5"/>
                                          </p:val>
                                        </p:tav>
                                        <p:tav tm="100000">
                                          <p:val>
                                            <p:strVal val="#ppt_y"/>
                                          </p:val>
                                        </p:tav>
                                      </p:tavLst>
                                    </p:anim>
                                  </p:childTnLst>
                                </p:cTn>
                              </p:par>
                            </p:childTnLst>
                          </p:cTn>
                        </p:par>
                        <p:par>
                          <p:cTn id="25" fill="hold">
                            <p:stCondLst>
                              <p:cond delay="2100"/>
                            </p:stCondLst>
                            <p:childTnLst>
                              <p:par>
                                <p:cTn id="26" presetID="2" presetClass="entr" presetSubtype="12" decel="10000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1500" fill="hold"/>
                                        <p:tgtEl>
                                          <p:spTgt spid="50"/>
                                        </p:tgtEl>
                                        <p:attrNameLst>
                                          <p:attrName>ppt_x</p:attrName>
                                        </p:attrNameLst>
                                      </p:cBhvr>
                                      <p:tavLst>
                                        <p:tav tm="0">
                                          <p:val>
                                            <p:strVal val="0-#ppt_w/2"/>
                                          </p:val>
                                        </p:tav>
                                        <p:tav tm="100000">
                                          <p:val>
                                            <p:strVal val="#ppt_x"/>
                                          </p:val>
                                        </p:tav>
                                      </p:tavLst>
                                    </p:anim>
                                    <p:anim calcmode="lin" valueType="num">
                                      <p:cBhvr additive="base">
                                        <p:cTn id="29" dur="1500" fill="hold"/>
                                        <p:tgtEl>
                                          <p:spTgt spid="50"/>
                                        </p:tgtEl>
                                        <p:attrNameLst>
                                          <p:attrName>ppt_y</p:attrName>
                                        </p:attrNameLst>
                                      </p:cBhvr>
                                      <p:tavLst>
                                        <p:tav tm="0">
                                          <p:val>
                                            <p:strVal val="1+#ppt_h/2"/>
                                          </p:val>
                                        </p:tav>
                                        <p:tav tm="100000">
                                          <p:val>
                                            <p:strVal val="#ppt_y"/>
                                          </p:val>
                                        </p:tav>
                                      </p:tavLst>
                                    </p:anim>
                                  </p:childTnLst>
                                </p:cTn>
                              </p:par>
                            </p:childTnLst>
                          </p:cTn>
                        </p:par>
                        <p:par>
                          <p:cTn id="30" fill="hold">
                            <p:stCondLst>
                              <p:cond delay="3600"/>
                            </p:stCondLst>
                            <p:childTnLst>
                              <p:par>
                                <p:cTn id="31" presetID="53" presetClass="entr" presetSubtype="16"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childTnLst>
                          </p:cTn>
                        </p:par>
                        <p:par>
                          <p:cTn id="36" fill="hold">
                            <p:stCondLst>
                              <p:cond delay="4100"/>
                            </p:stCondLst>
                            <p:childTnLst>
                              <p:par>
                                <p:cTn id="37" presetID="55"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strVal val="#ppt_w*0.70"/>
                                          </p:val>
                                        </p:tav>
                                        <p:tav tm="100000">
                                          <p:val>
                                            <p:strVal val="#ppt_w"/>
                                          </p:val>
                                        </p:tav>
                                      </p:tavLst>
                                    </p:anim>
                                    <p:anim calcmode="lin" valueType="num">
                                      <p:cBhvr>
                                        <p:cTn id="40" dur="1000" fill="hold"/>
                                        <p:tgtEl>
                                          <p:spTgt spid="31"/>
                                        </p:tgtEl>
                                        <p:attrNameLst>
                                          <p:attrName>ppt_h</p:attrName>
                                        </p:attrNameLst>
                                      </p:cBhvr>
                                      <p:tavLst>
                                        <p:tav tm="0">
                                          <p:val>
                                            <p:strVal val="#ppt_h"/>
                                          </p:val>
                                        </p:tav>
                                        <p:tav tm="100000">
                                          <p:val>
                                            <p:strVal val="#ppt_h"/>
                                          </p:val>
                                        </p:tav>
                                      </p:tavLst>
                                    </p:anim>
                                    <p:animEffect transition="in" filter="fade">
                                      <p:cBhvr>
                                        <p:cTn id="41" dur="1000"/>
                                        <p:tgtEl>
                                          <p:spTgt spid="31"/>
                                        </p:tgtEl>
                                      </p:cBhvr>
                                    </p:animEffect>
                                  </p:childTnLst>
                                </p:cTn>
                              </p:par>
                            </p:childTnLst>
                          </p:cTn>
                        </p:par>
                        <p:par>
                          <p:cTn id="42" fill="hold">
                            <p:stCondLst>
                              <p:cond delay="51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600"/>
                            </p:stCondLst>
                            <p:childTnLst>
                              <p:par>
                                <p:cTn id="49" presetID="55"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strVal val="#ppt_w*0.70"/>
                                          </p:val>
                                        </p:tav>
                                        <p:tav tm="100000">
                                          <p:val>
                                            <p:strVal val="#ppt_w"/>
                                          </p:val>
                                        </p:tav>
                                      </p:tavLst>
                                    </p:anim>
                                    <p:anim calcmode="lin" valueType="num">
                                      <p:cBhvr>
                                        <p:cTn id="52" dur="1000" fill="hold"/>
                                        <p:tgtEl>
                                          <p:spTgt spid="17"/>
                                        </p:tgtEl>
                                        <p:attrNameLst>
                                          <p:attrName>ppt_h</p:attrName>
                                        </p:attrNameLst>
                                      </p:cBhvr>
                                      <p:tavLst>
                                        <p:tav tm="0">
                                          <p:val>
                                            <p:strVal val="#ppt_h"/>
                                          </p:val>
                                        </p:tav>
                                        <p:tav tm="100000">
                                          <p:val>
                                            <p:strVal val="#ppt_h"/>
                                          </p:val>
                                        </p:tav>
                                      </p:tavLst>
                                    </p:anim>
                                    <p:animEffect transition="in" filter="fade">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48"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272622" y="1600200"/>
            <a:ext cx="150283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2"/>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425951" y="1349382"/>
            <a:ext cx="660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3"/>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320122" y="1976438"/>
            <a:ext cx="7662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425955" y="1846266"/>
            <a:ext cx="594783"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5"/>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5626103" y="2286000"/>
            <a:ext cx="1953684"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6"/>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7264401" y="1714500"/>
            <a:ext cx="501651"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7802038" y="1855795"/>
            <a:ext cx="63076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7766051" y="1846263"/>
            <a:ext cx="59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7766056" y="1854200"/>
            <a:ext cx="730249"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10"/>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5649385" y="2916245"/>
            <a:ext cx="139488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1219200" y="1722440"/>
            <a:ext cx="4368800" cy="4349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200" b="1" dirty="0">
                <a:solidFill>
                  <a:prstClr val="black"/>
                </a:solidFill>
                <a:latin typeface="Times New Roman" pitchFamily="18" charset="0"/>
                <a:cs typeface="Times New Roman" pitchFamily="18" charset="0"/>
              </a:rPr>
              <a:t>I/ TÌM HIỂU  BÀI  NGHỊ  LUẬN VỀ MỘT  VẤN  ĐỀ  TƯ TƯỞNG, ĐẠO  LÝ</a:t>
            </a:r>
          </a:p>
        </p:txBody>
      </p:sp>
      <p:sp>
        <p:nvSpPr>
          <p:cNvPr id="14" name="Rounded Rectangle 13"/>
          <p:cNvSpPr/>
          <p:nvPr/>
        </p:nvSpPr>
        <p:spPr>
          <a:xfrm>
            <a:off x="599019" y="1173170"/>
            <a:ext cx="3913716" cy="3508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100" b="1" dirty="0">
                <a:solidFill>
                  <a:prstClr val="black"/>
                </a:solidFill>
                <a:latin typeface="Times New Roman" pitchFamily="18" charset="0"/>
                <a:cs typeface="Times New Roman" pitchFamily="18" charset="0"/>
              </a:rPr>
              <a:t>1/ </a:t>
            </a:r>
            <a:r>
              <a:rPr lang="en-US" sz="1100" b="1" dirty="0" err="1">
                <a:solidFill>
                  <a:prstClr val="black"/>
                </a:solidFill>
                <a:latin typeface="Times New Roman" pitchFamily="18" charset="0"/>
                <a:cs typeface="Times New Roman" pitchFamily="18" charset="0"/>
              </a:rPr>
              <a:t>Tìm</a:t>
            </a:r>
            <a:r>
              <a:rPr lang="en-US" sz="1100" b="1" dirty="0">
                <a:solidFill>
                  <a:prstClr val="black"/>
                </a:solidFill>
                <a:latin typeface="Times New Roman" pitchFamily="18" charset="0"/>
                <a:cs typeface="Times New Roman" pitchFamily="18" charset="0"/>
              </a:rPr>
              <a:t> </a:t>
            </a:r>
            <a:r>
              <a:rPr lang="en-US" sz="1100" b="1" dirty="0" err="1">
                <a:solidFill>
                  <a:prstClr val="black"/>
                </a:solidFill>
                <a:latin typeface="Times New Roman" pitchFamily="18" charset="0"/>
                <a:cs typeface="Times New Roman" pitchFamily="18" charset="0"/>
              </a:rPr>
              <a:t>hiểu</a:t>
            </a:r>
            <a:r>
              <a:rPr lang="en-US" sz="1100" b="1" dirty="0">
                <a:solidFill>
                  <a:prstClr val="black"/>
                </a:solidFill>
                <a:latin typeface="Times New Roman" pitchFamily="18" charset="0"/>
                <a:cs typeface="Times New Roman" pitchFamily="18" charset="0"/>
              </a:rPr>
              <a:t>  </a:t>
            </a:r>
            <a:r>
              <a:rPr lang="en-US" sz="1100" b="1" dirty="0" err="1">
                <a:solidFill>
                  <a:prstClr val="black"/>
                </a:solidFill>
                <a:latin typeface="Times New Roman" pitchFamily="18" charset="0"/>
                <a:cs typeface="Times New Roman" pitchFamily="18" charset="0"/>
              </a:rPr>
              <a:t>vb</a:t>
            </a:r>
            <a:r>
              <a:rPr lang="en-US" sz="1100" b="1" dirty="0">
                <a:solidFill>
                  <a:prstClr val="black"/>
                </a:solidFill>
                <a:latin typeface="Times New Roman" pitchFamily="18" charset="0"/>
                <a:cs typeface="Times New Roman" pitchFamily="18" charset="0"/>
              </a:rPr>
              <a:t> </a:t>
            </a:r>
            <a:r>
              <a:rPr lang="en-US" sz="1100" dirty="0">
                <a:solidFill>
                  <a:prstClr val="black"/>
                </a:solidFill>
                <a:latin typeface="Times New Roman" pitchFamily="18" charset="0"/>
                <a:cs typeface="Times New Roman" pitchFamily="18" charset="0"/>
              </a:rPr>
              <a:t>“ Tri </a:t>
            </a:r>
            <a:r>
              <a:rPr lang="en-US" sz="1100" dirty="0" err="1">
                <a:solidFill>
                  <a:prstClr val="black"/>
                </a:solidFill>
                <a:latin typeface="Times New Roman" pitchFamily="18" charset="0"/>
                <a:cs typeface="Times New Roman" pitchFamily="18" charset="0"/>
              </a:rPr>
              <a:t>thức</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là</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sức</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mạnh</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Sgk</a:t>
            </a:r>
            <a:r>
              <a:rPr lang="en-US" sz="1100" dirty="0">
                <a:solidFill>
                  <a:prstClr val="black"/>
                </a:solidFill>
                <a:latin typeface="Times New Roman" pitchFamily="18" charset="0"/>
                <a:cs typeface="Times New Roman" pitchFamily="18" charset="0"/>
              </a:rPr>
              <a:t>/35</a:t>
            </a:r>
          </a:p>
        </p:txBody>
      </p:sp>
      <p:sp>
        <p:nvSpPr>
          <p:cNvPr id="15" name="Rounded Rectangle 14"/>
          <p:cNvSpPr/>
          <p:nvPr/>
        </p:nvSpPr>
        <p:spPr>
          <a:xfrm>
            <a:off x="478371" y="2286000"/>
            <a:ext cx="4034367" cy="2667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sz="1100" u="sng" dirty="0">
              <a:solidFill>
                <a:srgbClr val="000000"/>
              </a:solidFill>
              <a:effectLst>
                <a:outerShdw blurRad="38100" dist="38100" dir="2700000" algn="tl">
                  <a:srgbClr val="C0C0C0"/>
                </a:outerShdw>
              </a:effectLst>
              <a:latin typeface="Times New Roman" pitchFamily="18" charset="0"/>
              <a:cs typeface="Times New Roman" pitchFamily="18" charset="0"/>
            </a:endParaRPr>
          </a:p>
          <a:p>
            <a:pPr>
              <a:defRPr/>
            </a:pPr>
            <a:r>
              <a:rPr lang="en-US" sz="1100" b="1" u="sng" dirty="0">
                <a:solidFill>
                  <a:srgbClr val="000000"/>
                </a:solidFill>
                <a:effectLst>
                  <a:outerShdw blurRad="38100" dist="38100" dir="2700000" algn="tl">
                    <a:srgbClr val="C0C0C0"/>
                  </a:outerShdw>
                </a:effectLst>
                <a:latin typeface="Times New Roman" pitchFamily="18" charset="0"/>
                <a:cs typeface="Times New Roman" pitchFamily="18" charset="0"/>
              </a:rPr>
              <a:t>2) </a:t>
            </a:r>
            <a:r>
              <a:rPr lang="en-US" sz="1100" b="1" u="sng" dirty="0" err="1">
                <a:solidFill>
                  <a:srgbClr val="000000"/>
                </a:solidFill>
                <a:effectLst>
                  <a:outerShdw blurRad="38100" dist="38100" dir="2700000" algn="tl">
                    <a:srgbClr val="C0C0C0"/>
                  </a:outerShdw>
                </a:effectLst>
                <a:latin typeface="Times New Roman" pitchFamily="18" charset="0"/>
                <a:cs typeface="Times New Roman" pitchFamily="18" charset="0"/>
              </a:rPr>
              <a:t>Nhận</a:t>
            </a:r>
            <a:r>
              <a:rPr lang="en-US" sz="1100" b="1" u="sng"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b="1" u="sng" dirty="0" err="1">
                <a:solidFill>
                  <a:srgbClr val="000000"/>
                </a:solidFill>
                <a:effectLst>
                  <a:outerShdw blurRad="38100" dist="38100" dir="2700000" algn="tl">
                    <a:srgbClr val="C0C0C0"/>
                  </a:outerShdw>
                </a:effectLst>
                <a:latin typeface="Times New Roman" pitchFamily="18" charset="0"/>
                <a:cs typeface="Times New Roman" pitchFamily="18" charset="0"/>
              </a:rPr>
              <a:t>xét</a:t>
            </a:r>
            <a:r>
              <a:rPr lang="en-US" sz="1100" b="1" u="sng" dirty="0">
                <a:solidFill>
                  <a:srgbClr val="000000"/>
                </a:solidFill>
                <a:effectLst>
                  <a:outerShdw blurRad="38100" dist="38100" dir="2700000" algn="tl">
                    <a:srgbClr val="C0C0C0"/>
                  </a:outerShdw>
                </a:effectLst>
                <a:latin typeface="Times New Roman" pitchFamily="18" charset="0"/>
                <a:cs typeface="Times New Roman" pitchFamily="18" charset="0"/>
              </a:rPr>
              <a:t>: </a:t>
            </a:r>
            <a:br>
              <a:rPr lang="en-US" sz="1100" b="1" u="sng" dirty="0">
                <a:solidFill>
                  <a:srgbClr val="000000"/>
                </a:solidFill>
                <a:effectLst>
                  <a:outerShdw blurRad="38100" dist="38100" dir="2700000" algn="tl">
                    <a:srgbClr val="C0C0C0"/>
                  </a:outerShdw>
                </a:effectLst>
                <a:latin typeface="Times New Roman" pitchFamily="18" charset="0"/>
                <a:cs typeface="Times New Roman" pitchFamily="18" charset="0"/>
              </a:rPr>
            </a:b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u="sng" dirty="0" err="1">
                <a:solidFill>
                  <a:srgbClr val="000000"/>
                </a:solidFill>
                <a:effectLst>
                  <a:outerShdw blurRad="38100" dist="38100" dir="2700000" algn="tl">
                    <a:srgbClr val="C0C0C0"/>
                  </a:outerShdw>
                </a:effectLst>
                <a:latin typeface="Times New Roman" pitchFamily="18" charset="0"/>
                <a:cs typeface="Times New Roman" pitchFamily="18" charset="0"/>
              </a:rPr>
              <a:t>Nội</a:t>
            </a:r>
            <a:r>
              <a:rPr lang="en-US" sz="1100" u="sng" dirty="0">
                <a:solidFill>
                  <a:srgbClr val="000000"/>
                </a:solidFill>
                <a:effectLst>
                  <a:outerShdw blurRad="38100" dist="38100" dir="2700000" algn="tl">
                    <a:srgbClr val="C0C0C0"/>
                  </a:outerShdw>
                </a:effectLst>
                <a:latin typeface="Times New Roman" pitchFamily="18" charset="0"/>
                <a:cs typeface="Times New Roman" pitchFamily="18" charset="0"/>
              </a:rPr>
              <a:t> dung </a:t>
            </a:r>
            <a:r>
              <a:rPr lang="en-US" sz="1100" u="sng" dirty="0" err="1">
                <a:solidFill>
                  <a:srgbClr val="000000"/>
                </a:solidFill>
                <a:effectLst>
                  <a:outerShdw blurRad="38100" dist="38100" dir="2700000" algn="tl">
                    <a:srgbClr val="C0C0C0"/>
                  </a:outerShdw>
                </a:effectLst>
                <a:latin typeface="Times New Roman" pitchFamily="18" charset="0"/>
                <a:cs typeface="Times New Roman" pitchFamily="18" charset="0"/>
              </a:rPr>
              <a:t>nghị</a:t>
            </a:r>
            <a:r>
              <a:rPr lang="en-US" sz="1100" u="sng"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u="sng" dirty="0" err="1">
                <a:solidFill>
                  <a:srgbClr val="000000"/>
                </a:solidFill>
                <a:effectLst>
                  <a:outerShdw blurRad="38100" dist="38100" dir="2700000" algn="tl">
                    <a:srgbClr val="C0C0C0"/>
                  </a:outerShdw>
                </a:effectLst>
                <a:latin typeface="Times New Roman" pitchFamily="18" charset="0"/>
                <a:cs typeface="Times New Roman" pitchFamily="18" charset="0"/>
              </a:rPr>
              <a:t>luận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Bàn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về</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giá</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trị</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của</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thức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khoa</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học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và</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người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trí</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thức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a:t>
            </a:r>
            <a:b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b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u="sng"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u="sng" dirty="0" err="1">
                <a:solidFill>
                  <a:srgbClr val="000000"/>
                </a:solidFill>
                <a:effectLst>
                  <a:outerShdw blurRad="38100" dist="38100" dir="2700000" algn="tl">
                    <a:srgbClr val="C0C0C0"/>
                  </a:outerShdw>
                </a:effectLst>
                <a:latin typeface="Times New Roman" pitchFamily="18" charset="0"/>
                <a:cs typeface="Times New Roman" pitchFamily="18" charset="0"/>
              </a:rPr>
              <a:t>Bố</a:t>
            </a:r>
            <a:r>
              <a:rPr lang="en-US" sz="1100" u="sng"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u="sng" dirty="0" err="1">
                <a:solidFill>
                  <a:srgbClr val="000000"/>
                </a:solidFill>
                <a:effectLst>
                  <a:outerShdw blurRad="38100" dist="38100" dir="2700000" algn="tl">
                    <a:srgbClr val="C0C0C0"/>
                  </a:outerShdw>
                </a:effectLst>
                <a:latin typeface="Times New Roman" pitchFamily="18" charset="0"/>
                <a:cs typeface="Times New Roman" pitchFamily="18" charset="0"/>
              </a:rPr>
              <a:t>cục</a:t>
            </a:r>
            <a:r>
              <a:rPr lang="en-US" sz="1100" u="sng"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3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phần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a:t>
            </a:r>
            <a:b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b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Mở</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bài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đoạn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1):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Nêu</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vấn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đề</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nghị</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luận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 tri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thức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là</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sức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mạnh</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và</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người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có</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thức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là</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người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có</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sức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mạnh</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a:t>
            </a:r>
            <a:b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b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Thân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bài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đoạn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2,3):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Chứng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minh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làm</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rõ</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vấn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đề</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nghị</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luận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 Tri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thức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là</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sức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mạnh</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a:t>
            </a:r>
            <a:b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b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Kết</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bài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đoạn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còn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lại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Phê</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phán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một</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số</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người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không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biết</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coi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trọng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thức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sử</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dụng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tri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thức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không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đúng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rPr>
              <a:t>chỗ</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t>. </a:t>
            </a:r>
            <a:b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rPr>
            </a:b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u="sng"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Bố</a:t>
            </a:r>
            <a:r>
              <a:rPr lang="en-US" sz="1100" u="sng"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u="sng"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cục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rõ</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ràng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chặt</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chẽ</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a:t>
            </a:r>
          </a:p>
          <a:p>
            <a:pPr>
              <a:defRPr/>
            </a:pP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Luận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điểm</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đúng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đắn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sáng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tỏ</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Lời</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văn</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chính</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xác</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sinh</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r>
              <a:rPr lang="en-US" sz="1100" dirty="0" err="1">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động</a:t>
            </a: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a:t>
            </a:r>
            <a:b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br>
            <a:r>
              <a:rPr lang="en-US" sz="1100" dirty="0">
                <a:solidFill>
                  <a:srgbClr val="000000"/>
                </a:solidFill>
                <a:effectLst>
                  <a:outerShdw blurRad="38100" dist="38100" dir="2700000" algn="tl">
                    <a:srgbClr val="C0C0C0"/>
                  </a:outerShdw>
                </a:effectLst>
                <a:latin typeface="Times New Roman" pitchFamily="18" charset="0"/>
                <a:cs typeface="Times New Roman" pitchFamily="18" charset="0"/>
                <a:sym typeface="Symbol" pitchFamily="18" charset="2"/>
              </a:rPr>
              <a:t> </a:t>
            </a:r>
            <a:endParaRPr lang="en-US" sz="1100" dirty="0">
              <a:solidFill>
                <a:prstClr val="black"/>
              </a:solidFill>
              <a:latin typeface="Times New Roman" pitchFamily="18" charset="0"/>
              <a:cs typeface="Times New Roman" pitchFamily="18" charset="0"/>
            </a:endParaRPr>
          </a:p>
        </p:txBody>
      </p:sp>
      <p:sp>
        <p:nvSpPr>
          <p:cNvPr id="17" name="Rounded Rectangle 16"/>
          <p:cNvSpPr/>
          <p:nvPr/>
        </p:nvSpPr>
        <p:spPr>
          <a:xfrm>
            <a:off x="850900" y="5207000"/>
            <a:ext cx="3608917" cy="304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100" b="1" dirty="0">
                <a:solidFill>
                  <a:prstClr val="black"/>
                </a:solidFill>
                <a:latin typeface="Times New Roman" pitchFamily="18" charset="0"/>
                <a:cs typeface="Times New Roman" pitchFamily="18" charset="0"/>
              </a:rPr>
              <a:t>3/ </a:t>
            </a:r>
            <a:r>
              <a:rPr lang="en-US" sz="1100" b="1" dirty="0" err="1">
                <a:solidFill>
                  <a:prstClr val="black"/>
                </a:solidFill>
                <a:latin typeface="Times New Roman" pitchFamily="18" charset="0"/>
                <a:cs typeface="Times New Roman" pitchFamily="18" charset="0"/>
              </a:rPr>
              <a:t>Kết</a:t>
            </a:r>
            <a:r>
              <a:rPr lang="en-US" sz="1100" b="1" dirty="0">
                <a:solidFill>
                  <a:prstClr val="black"/>
                </a:solidFill>
                <a:latin typeface="Times New Roman" pitchFamily="18" charset="0"/>
                <a:cs typeface="Times New Roman" pitchFamily="18" charset="0"/>
              </a:rPr>
              <a:t> </a:t>
            </a:r>
            <a:r>
              <a:rPr lang="en-US" sz="1100" b="1" dirty="0" err="1">
                <a:solidFill>
                  <a:prstClr val="black"/>
                </a:solidFill>
                <a:latin typeface="Times New Roman" pitchFamily="18" charset="0"/>
                <a:cs typeface="Times New Roman" pitchFamily="18" charset="0"/>
              </a:rPr>
              <a:t>luận</a:t>
            </a:r>
            <a:r>
              <a:rPr lang="en-US" sz="1100" b="1" dirty="0">
                <a:solidFill>
                  <a:prstClr val="black"/>
                </a:solidFill>
                <a:latin typeface="Times New Roman" pitchFamily="18" charset="0"/>
                <a:cs typeface="Times New Roman" pitchFamily="18" charset="0"/>
              </a:rPr>
              <a:t> : </a:t>
            </a:r>
            <a:r>
              <a:rPr lang="en-US" sz="1100" b="1" dirty="0" err="1">
                <a:solidFill>
                  <a:prstClr val="black"/>
                </a:solidFill>
                <a:latin typeface="Times New Roman" pitchFamily="18" charset="0"/>
                <a:cs typeface="Times New Roman" pitchFamily="18" charset="0"/>
              </a:rPr>
              <a:t>Ghi</a:t>
            </a:r>
            <a:r>
              <a:rPr lang="en-US" sz="1100" b="1" dirty="0">
                <a:solidFill>
                  <a:prstClr val="black"/>
                </a:solidFill>
                <a:latin typeface="Times New Roman" pitchFamily="18" charset="0"/>
                <a:cs typeface="Times New Roman" pitchFamily="18" charset="0"/>
              </a:rPr>
              <a:t> </a:t>
            </a:r>
            <a:r>
              <a:rPr lang="en-US" sz="1100" b="1" dirty="0" err="1">
                <a:solidFill>
                  <a:prstClr val="black"/>
                </a:solidFill>
                <a:latin typeface="Times New Roman" pitchFamily="18" charset="0"/>
                <a:cs typeface="Times New Roman" pitchFamily="18" charset="0"/>
              </a:rPr>
              <a:t>nhớ</a:t>
            </a:r>
            <a:r>
              <a:rPr lang="en-US" sz="1100" b="1" dirty="0">
                <a:solidFill>
                  <a:prstClr val="black"/>
                </a:solidFill>
                <a:latin typeface="Times New Roman" pitchFamily="18" charset="0"/>
                <a:cs typeface="Times New Roman" pitchFamily="18" charset="0"/>
              </a:rPr>
              <a:t> </a:t>
            </a:r>
            <a:r>
              <a:rPr lang="en-US" sz="1100" dirty="0">
                <a:solidFill>
                  <a:prstClr val="black"/>
                </a:solidFill>
                <a:latin typeface="Times New Roman" pitchFamily="18" charset="0"/>
                <a:cs typeface="Times New Roman" pitchFamily="18" charset="0"/>
              </a:rPr>
              <a:t>- (</a:t>
            </a:r>
            <a:r>
              <a:rPr lang="en-US" sz="1100" dirty="0" err="1">
                <a:solidFill>
                  <a:prstClr val="black"/>
                </a:solidFill>
                <a:latin typeface="Times New Roman" pitchFamily="18" charset="0"/>
                <a:cs typeface="Times New Roman" pitchFamily="18" charset="0"/>
              </a:rPr>
              <a:t>Sgk</a:t>
            </a:r>
            <a:r>
              <a:rPr lang="en-US" sz="1100" dirty="0">
                <a:solidFill>
                  <a:prstClr val="black"/>
                </a:solidFill>
                <a:latin typeface="Times New Roman" pitchFamily="18" charset="0"/>
                <a:cs typeface="Times New Roman" pitchFamily="18" charset="0"/>
              </a:rPr>
              <a:t>/36 )</a:t>
            </a:r>
          </a:p>
        </p:txBody>
      </p:sp>
      <p:sp>
        <p:nvSpPr>
          <p:cNvPr id="18" name="Rounded Rectangle 17"/>
          <p:cNvSpPr/>
          <p:nvPr/>
        </p:nvSpPr>
        <p:spPr>
          <a:xfrm>
            <a:off x="5988051" y="2433638"/>
            <a:ext cx="1828800" cy="19685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defRPr/>
            </a:pPr>
            <a:r>
              <a:rPr lang="en-US" sz="1200" b="1" dirty="0">
                <a:solidFill>
                  <a:prstClr val="black"/>
                </a:solidFill>
                <a:latin typeface="Times New Roman" pitchFamily="18" charset="0"/>
                <a:cs typeface="Times New Roman" pitchFamily="18" charset="0"/>
              </a:rPr>
              <a:t>II/ LUYỆN TẬP</a:t>
            </a:r>
          </a:p>
        </p:txBody>
      </p:sp>
      <p:sp>
        <p:nvSpPr>
          <p:cNvPr id="19" name="Rounded Rectangle 18"/>
          <p:cNvSpPr/>
          <p:nvPr/>
        </p:nvSpPr>
        <p:spPr>
          <a:xfrm>
            <a:off x="7579784" y="1714500"/>
            <a:ext cx="2844800" cy="28575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defRPr/>
            </a:pPr>
            <a:r>
              <a:rPr lang="en-US" sz="1100" b="1" dirty="0" err="1">
                <a:solidFill>
                  <a:srgbClr val="0070C0"/>
                </a:solidFill>
                <a:latin typeface="Times New Roman" pitchFamily="18" charset="0"/>
                <a:cs typeface="Times New Roman" pitchFamily="18" charset="0"/>
              </a:rPr>
              <a:t>Văn</a:t>
            </a:r>
            <a:r>
              <a:rPr lang="en-US" sz="1100" b="1" dirty="0">
                <a:solidFill>
                  <a:srgbClr val="0070C0"/>
                </a:solidFill>
                <a:latin typeface="Times New Roman" pitchFamily="18" charset="0"/>
                <a:cs typeface="Times New Roman" pitchFamily="18" charset="0"/>
              </a:rPr>
              <a:t> </a:t>
            </a:r>
            <a:r>
              <a:rPr lang="en-US" sz="1100" b="1" dirty="0" err="1">
                <a:solidFill>
                  <a:srgbClr val="0070C0"/>
                </a:solidFill>
                <a:latin typeface="Times New Roman" pitchFamily="18" charset="0"/>
                <a:cs typeface="Times New Roman" pitchFamily="18" charset="0"/>
              </a:rPr>
              <a:t>bản</a:t>
            </a:r>
            <a:r>
              <a:rPr lang="en-US" sz="1100" b="1" dirty="0">
                <a:solidFill>
                  <a:srgbClr val="0070C0"/>
                </a:solidFill>
                <a:latin typeface="Times New Roman" pitchFamily="18" charset="0"/>
                <a:cs typeface="Times New Roman" pitchFamily="18" charset="0"/>
              </a:rPr>
              <a:t> “ </a:t>
            </a:r>
            <a:r>
              <a:rPr lang="en-US" sz="1100" b="1" dirty="0" err="1">
                <a:solidFill>
                  <a:srgbClr val="0070C0"/>
                </a:solidFill>
                <a:latin typeface="Times New Roman" pitchFamily="18" charset="0"/>
                <a:cs typeface="Times New Roman" pitchFamily="18" charset="0"/>
              </a:rPr>
              <a:t>Thời</a:t>
            </a:r>
            <a:r>
              <a:rPr lang="en-US" sz="1100" b="1" dirty="0">
                <a:solidFill>
                  <a:srgbClr val="0070C0"/>
                </a:solidFill>
                <a:latin typeface="Times New Roman" pitchFamily="18" charset="0"/>
                <a:cs typeface="Times New Roman" pitchFamily="18" charset="0"/>
              </a:rPr>
              <a:t> </a:t>
            </a:r>
            <a:r>
              <a:rPr lang="en-US" sz="1100" b="1" dirty="0" err="1">
                <a:solidFill>
                  <a:srgbClr val="0070C0"/>
                </a:solidFill>
                <a:latin typeface="Times New Roman" pitchFamily="18" charset="0"/>
                <a:cs typeface="Times New Roman" pitchFamily="18" charset="0"/>
              </a:rPr>
              <a:t>gian</a:t>
            </a:r>
            <a:r>
              <a:rPr lang="en-US" sz="1100" b="1" dirty="0">
                <a:solidFill>
                  <a:srgbClr val="0070C0"/>
                </a:solidFill>
                <a:latin typeface="Times New Roman" pitchFamily="18" charset="0"/>
                <a:cs typeface="Times New Roman" pitchFamily="18" charset="0"/>
              </a:rPr>
              <a:t> </a:t>
            </a:r>
            <a:r>
              <a:rPr lang="en-US" sz="1100" b="1" dirty="0" err="1">
                <a:solidFill>
                  <a:srgbClr val="0070C0"/>
                </a:solidFill>
                <a:latin typeface="Times New Roman" pitchFamily="18" charset="0"/>
                <a:cs typeface="Times New Roman" pitchFamily="18" charset="0"/>
              </a:rPr>
              <a:t>là</a:t>
            </a:r>
            <a:r>
              <a:rPr lang="en-US" sz="1100" b="1" dirty="0">
                <a:solidFill>
                  <a:srgbClr val="0070C0"/>
                </a:solidFill>
                <a:latin typeface="Times New Roman" pitchFamily="18" charset="0"/>
                <a:cs typeface="Times New Roman" pitchFamily="18" charset="0"/>
              </a:rPr>
              <a:t> </a:t>
            </a:r>
            <a:r>
              <a:rPr lang="en-US" sz="1100" b="1" dirty="0" err="1">
                <a:solidFill>
                  <a:srgbClr val="0070C0"/>
                </a:solidFill>
                <a:latin typeface="Times New Roman" pitchFamily="18" charset="0"/>
                <a:cs typeface="Times New Roman" pitchFamily="18" charset="0"/>
              </a:rPr>
              <a:t>vàng</a:t>
            </a:r>
            <a:r>
              <a:rPr lang="en-US" sz="1100" b="1" dirty="0">
                <a:solidFill>
                  <a:srgbClr val="0070C0"/>
                </a:solidFill>
                <a:latin typeface="Times New Roman" pitchFamily="18" charset="0"/>
                <a:cs typeface="Times New Roman" pitchFamily="18" charset="0"/>
              </a:rPr>
              <a:t>”</a:t>
            </a:r>
          </a:p>
        </p:txBody>
      </p:sp>
      <p:sp>
        <p:nvSpPr>
          <p:cNvPr id="21" name="Rounded Rectangle 20"/>
          <p:cNvSpPr/>
          <p:nvPr/>
        </p:nvSpPr>
        <p:spPr>
          <a:xfrm>
            <a:off x="8240184" y="2154238"/>
            <a:ext cx="3810000" cy="5207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fontAlgn="base">
              <a:spcBef>
                <a:spcPct val="50000"/>
              </a:spcBef>
              <a:spcAft>
                <a:spcPct val="0"/>
              </a:spcAft>
              <a:defRPr/>
            </a:pPr>
            <a:r>
              <a:rPr lang="en-US" sz="1400" b="1" dirty="0">
                <a:solidFill>
                  <a:srgbClr val="0000FF"/>
                </a:solidFill>
                <a:latin typeface="Times New Roman" pitchFamily="18" charset="0"/>
                <a:cs typeface="Times New Roman" pitchFamily="18" charset="0"/>
              </a:rPr>
              <a:t>a) </a:t>
            </a:r>
            <a:r>
              <a:rPr lang="en-US" sz="1400" b="1" dirty="0" err="1">
                <a:solidFill>
                  <a:srgbClr val="0000FF"/>
                </a:solidFill>
                <a:latin typeface="Times New Roman" pitchFamily="18" charset="0"/>
                <a:cs typeface="Times New Roman" pitchFamily="18" charset="0"/>
              </a:rPr>
              <a:t>Văn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bản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thuộc</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loại</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nghị</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luận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về</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một</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vấn</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đề</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tư</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tưởng</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đạo</a:t>
            </a:r>
            <a:r>
              <a:rPr lang="en-US" sz="1400" b="1" dirty="0">
                <a:solidFill>
                  <a:srgbClr val="0000FF"/>
                </a:solidFill>
                <a:latin typeface="Times New Roman" pitchFamily="18" charset="0"/>
                <a:cs typeface="Times New Roman" pitchFamily="18" charset="0"/>
              </a:rPr>
              <a:t> </a:t>
            </a:r>
            <a:r>
              <a:rPr lang="en-US" sz="1400" b="1" dirty="0" err="1">
                <a:solidFill>
                  <a:srgbClr val="0000FF"/>
                </a:solidFill>
                <a:latin typeface="Times New Roman" pitchFamily="18" charset="0"/>
                <a:cs typeface="Times New Roman" pitchFamily="18" charset="0"/>
              </a:rPr>
              <a:t>lý</a:t>
            </a:r>
            <a:r>
              <a:rPr lang="en-US" sz="1400" b="1" dirty="0">
                <a:solidFill>
                  <a:srgbClr val="0000FF"/>
                </a:solidFill>
                <a:latin typeface="Times New Roman" pitchFamily="18" charset="0"/>
                <a:cs typeface="Times New Roman" pitchFamily="18" charset="0"/>
              </a:rPr>
              <a:t>.</a:t>
            </a:r>
          </a:p>
        </p:txBody>
      </p:sp>
      <p:sp>
        <p:nvSpPr>
          <p:cNvPr id="23" name="Rounded Rectangle 22"/>
          <p:cNvSpPr/>
          <p:nvPr/>
        </p:nvSpPr>
        <p:spPr>
          <a:xfrm>
            <a:off x="8240184" y="2906720"/>
            <a:ext cx="3810000" cy="179863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fontAlgn="base">
              <a:spcBef>
                <a:spcPct val="50000"/>
              </a:spcBef>
              <a:spcAft>
                <a:spcPct val="0"/>
              </a:spcAft>
              <a:defRPr/>
            </a:pPr>
            <a:r>
              <a:rPr lang="en-US" sz="1100" b="1" dirty="0">
                <a:solidFill>
                  <a:srgbClr val="0000FF"/>
                </a:solidFill>
                <a:latin typeface="Times New Roman" pitchFamily="18" charset="0"/>
                <a:cs typeface="Times New Roman" pitchFamily="18" charset="0"/>
              </a:rPr>
              <a:t>b) </a:t>
            </a:r>
            <a:r>
              <a:rPr lang="en-US" sz="1100" b="1" dirty="0" err="1">
                <a:solidFill>
                  <a:srgbClr val="0000FF"/>
                </a:solidFill>
                <a:latin typeface="Times New Roman" pitchFamily="18" charset="0"/>
                <a:cs typeface="Times New Roman" pitchFamily="18" charset="0"/>
              </a:rPr>
              <a:t>Văn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bản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nghị</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luận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về</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vấn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đề</a:t>
            </a:r>
            <a:r>
              <a:rPr lang="en-US" sz="1100" b="1" dirty="0">
                <a:solidFill>
                  <a:srgbClr val="0000FF"/>
                </a:solidFill>
                <a:latin typeface="Times New Roman" pitchFamily="18" charset="0"/>
                <a:cs typeface="Times New Roman" pitchFamily="18" charset="0"/>
              </a:rPr>
              <a:t> : </a:t>
            </a:r>
            <a:r>
              <a:rPr lang="en-US" sz="1100" b="1" dirty="0" err="1">
                <a:solidFill>
                  <a:srgbClr val="0000FF"/>
                </a:solidFill>
                <a:latin typeface="Times New Roman" pitchFamily="18" charset="0"/>
                <a:cs typeface="Times New Roman" pitchFamily="18" charset="0"/>
              </a:rPr>
              <a:t>Giá</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trị</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của</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thời</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gian</a:t>
            </a:r>
            <a:r>
              <a:rPr lang="en-US" sz="1100" b="1" dirty="0">
                <a:solidFill>
                  <a:srgbClr val="0000FF"/>
                </a:solidFill>
                <a:latin typeface="Times New Roman" pitchFamily="18" charset="0"/>
                <a:cs typeface="Times New Roman" pitchFamily="18" charset="0"/>
              </a:rPr>
              <a:t>.</a:t>
            </a:r>
          </a:p>
          <a:p>
            <a:pPr fontAlgn="base">
              <a:spcBef>
                <a:spcPct val="50000"/>
              </a:spcBef>
              <a:spcAft>
                <a:spcPct val="0"/>
              </a:spcAft>
              <a:defRPr/>
            </a:pPr>
            <a:r>
              <a:rPr lang="en-US" sz="1100" b="1" dirty="0" err="1">
                <a:solidFill>
                  <a:srgbClr val="0000FF"/>
                </a:solidFill>
                <a:latin typeface="Times New Roman" pitchFamily="18" charset="0"/>
                <a:cs typeface="Times New Roman" pitchFamily="18" charset="0"/>
              </a:rPr>
              <a:t>Các</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luận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điểm</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chính</a:t>
            </a:r>
            <a:r>
              <a:rPr lang="en-US" sz="1100" b="1" dirty="0">
                <a:solidFill>
                  <a:srgbClr val="0000FF"/>
                </a:solidFill>
                <a:latin typeface="Times New Roman" pitchFamily="18" charset="0"/>
                <a:cs typeface="Times New Roman" pitchFamily="18" charset="0"/>
              </a:rPr>
              <a:t>: </a:t>
            </a:r>
          </a:p>
          <a:p>
            <a:pPr fontAlgn="base">
              <a:spcBef>
                <a:spcPct val="50000"/>
              </a:spcBef>
              <a:spcAft>
                <a:spcPct val="0"/>
              </a:spcAft>
              <a:buFontTx/>
              <a:buChar char="-"/>
              <a:defRPr/>
            </a:pPr>
            <a:r>
              <a:rPr lang="en-US" sz="1100" b="1" dirty="0" err="1">
                <a:solidFill>
                  <a:srgbClr val="0000FF"/>
                </a:solidFill>
                <a:latin typeface="Times New Roman" pitchFamily="18" charset="0"/>
                <a:cs typeface="Times New Roman" pitchFamily="18" charset="0"/>
              </a:rPr>
              <a:t>Thời</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gian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là</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sự</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sống</a:t>
            </a:r>
            <a:r>
              <a:rPr lang="en-US" sz="1100" b="1" dirty="0">
                <a:solidFill>
                  <a:srgbClr val="0000FF"/>
                </a:solidFill>
                <a:latin typeface="Times New Roman" pitchFamily="18" charset="0"/>
                <a:cs typeface="Times New Roman" pitchFamily="18" charset="0"/>
              </a:rPr>
              <a:t>.</a:t>
            </a:r>
          </a:p>
          <a:p>
            <a:pPr fontAlgn="base">
              <a:spcBef>
                <a:spcPct val="50000"/>
              </a:spcBef>
              <a:spcAft>
                <a:spcPct val="0"/>
              </a:spcAft>
              <a:buFontTx/>
              <a:buChar char="-"/>
              <a:defRPr/>
            </a:pPr>
            <a:r>
              <a:rPr lang="en-US" sz="1100" b="1" dirty="0" err="1">
                <a:solidFill>
                  <a:srgbClr val="0000FF"/>
                </a:solidFill>
                <a:latin typeface="Times New Roman" pitchFamily="18" charset="0"/>
                <a:cs typeface="Times New Roman" pitchFamily="18" charset="0"/>
              </a:rPr>
              <a:t>Thời</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gian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là</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thắng</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lợi</a:t>
            </a:r>
            <a:r>
              <a:rPr lang="en-US" sz="1100" b="1" dirty="0">
                <a:solidFill>
                  <a:srgbClr val="0000FF"/>
                </a:solidFill>
                <a:latin typeface="Times New Roman" pitchFamily="18" charset="0"/>
                <a:cs typeface="Times New Roman" pitchFamily="18" charset="0"/>
              </a:rPr>
              <a:t>.</a:t>
            </a:r>
          </a:p>
          <a:p>
            <a:pPr fontAlgn="base">
              <a:spcBef>
                <a:spcPct val="50000"/>
              </a:spcBef>
              <a:spcAft>
                <a:spcPct val="0"/>
              </a:spcAft>
              <a:buFontTx/>
              <a:buChar char="-"/>
              <a:defRPr/>
            </a:pPr>
            <a:r>
              <a:rPr lang="en-US" sz="1100" b="1" dirty="0" err="1">
                <a:solidFill>
                  <a:srgbClr val="0000FF"/>
                </a:solidFill>
                <a:latin typeface="Times New Roman" pitchFamily="18" charset="0"/>
                <a:cs typeface="Times New Roman" pitchFamily="18" charset="0"/>
              </a:rPr>
              <a:t>Thời</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gian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là</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tiền</a:t>
            </a:r>
            <a:r>
              <a:rPr lang="en-US" sz="1100" b="1" dirty="0">
                <a:solidFill>
                  <a:srgbClr val="0000FF"/>
                </a:solidFill>
                <a:latin typeface="Times New Roman" pitchFamily="18" charset="0"/>
                <a:cs typeface="Times New Roman" pitchFamily="18" charset="0"/>
              </a:rPr>
              <a:t>.</a:t>
            </a:r>
          </a:p>
          <a:p>
            <a:pPr fontAlgn="base">
              <a:spcBef>
                <a:spcPct val="50000"/>
              </a:spcBef>
              <a:spcAft>
                <a:spcPct val="0"/>
              </a:spcAft>
              <a:buFontTx/>
              <a:buChar char="-"/>
              <a:defRPr/>
            </a:pPr>
            <a:r>
              <a:rPr lang="en-US" sz="1100" b="1" dirty="0" err="1">
                <a:solidFill>
                  <a:srgbClr val="0000FF"/>
                </a:solidFill>
                <a:latin typeface="Times New Roman" pitchFamily="18" charset="0"/>
                <a:cs typeface="Times New Roman" pitchFamily="18" charset="0"/>
              </a:rPr>
              <a:t>Thời</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gian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là</a:t>
            </a:r>
            <a:r>
              <a:rPr lang="en-US" sz="1100" b="1" dirty="0">
                <a:solidFill>
                  <a:srgbClr val="0000FF"/>
                </a:solidFill>
                <a:latin typeface="Times New Roman" pitchFamily="18" charset="0"/>
                <a:cs typeface="Times New Roman" pitchFamily="18" charset="0"/>
              </a:rPr>
              <a:t> tri </a:t>
            </a:r>
            <a:r>
              <a:rPr lang="en-US" sz="1100" b="1" dirty="0" err="1">
                <a:solidFill>
                  <a:srgbClr val="0000FF"/>
                </a:solidFill>
                <a:latin typeface="Times New Roman" pitchFamily="18" charset="0"/>
                <a:cs typeface="Times New Roman" pitchFamily="18" charset="0"/>
              </a:rPr>
              <a:t>thức</a:t>
            </a:r>
            <a:r>
              <a:rPr lang="en-US" sz="1100" b="1" dirty="0">
                <a:solidFill>
                  <a:srgbClr val="0000FF"/>
                </a:solidFill>
                <a:latin typeface="Times New Roman" pitchFamily="18" charset="0"/>
                <a:cs typeface="Times New Roman" pitchFamily="18" charset="0"/>
              </a:rPr>
              <a:t>.</a:t>
            </a:r>
          </a:p>
        </p:txBody>
      </p:sp>
      <p:sp>
        <p:nvSpPr>
          <p:cNvPr id="25" name="Rounded Rectangle 24"/>
          <p:cNvSpPr/>
          <p:nvPr/>
        </p:nvSpPr>
        <p:spPr>
          <a:xfrm>
            <a:off x="8432800" y="4932370"/>
            <a:ext cx="3617384" cy="8540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fontAlgn="base">
              <a:spcBef>
                <a:spcPct val="50000"/>
              </a:spcBef>
              <a:spcAft>
                <a:spcPct val="0"/>
              </a:spcAft>
              <a:defRPr/>
            </a:pPr>
            <a:r>
              <a:rPr lang="en-US" sz="1100" b="1" dirty="0">
                <a:solidFill>
                  <a:srgbClr val="0000FF"/>
                </a:solidFill>
                <a:latin typeface="Times New Roman" pitchFamily="18" charset="0"/>
                <a:cs typeface="Times New Roman" pitchFamily="18" charset="0"/>
              </a:rPr>
              <a:t>c) </a:t>
            </a:r>
            <a:r>
              <a:rPr lang="en-US" sz="1100" b="1" dirty="0" err="1">
                <a:solidFill>
                  <a:srgbClr val="0000FF"/>
                </a:solidFill>
                <a:latin typeface="Times New Roman" pitchFamily="18" charset="0"/>
                <a:cs typeface="Times New Roman" pitchFamily="18" charset="0"/>
              </a:rPr>
              <a:t>Phép</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lập</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luận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chủ</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yếu</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trong</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bài</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Phân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tích</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và</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chứng</a:t>
            </a:r>
            <a:r>
              <a:rPr lang="en-US" sz="1100" b="1" dirty="0">
                <a:solidFill>
                  <a:srgbClr val="0000FF"/>
                </a:solidFill>
                <a:latin typeface="Times New Roman" pitchFamily="18" charset="0"/>
                <a:cs typeface="Times New Roman" pitchFamily="18" charset="0"/>
              </a:rPr>
              <a:t> minh. </a:t>
            </a:r>
          </a:p>
          <a:p>
            <a:pPr fontAlgn="base">
              <a:spcBef>
                <a:spcPct val="50000"/>
              </a:spcBef>
              <a:spcAft>
                <a:spcPct val="0"/>
              </a:spcAft>
              <a:defRPr/>
            </a:pPr>
            <a:r>
              <a:rPr lang="en-US" sz="1100" b="1" dirty="0" err="1">
                <a:solidFill>
                  <a:srgbClr val="0000FF"/>
                </a:solidFill>
                <a:latin typeface="Times New Roman" pitchFamily="18" charset="0"/>
                <a:cs typeface="Times New Roman" pitchFamily="18" charset="0"/>
              </a:rPr>
              <a:t>Cách</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lập</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luận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có</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sức</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thuyết</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phục</a:t>
            </a:r>
            <a:r>
              <a:rPr lang="en-US" sz="1100" b="1" dirty="0">
                <a:solidFill>
                  <a:srgbClr val="0000FF"/>
                </a:solidFill>
                <a:latin typeface="Times New Roman" pitchFamily="18" charset="0"/>
                <a:cs typeface="Times New Roman" pitchFamily="18" charset="0"/>
              </a:rPr>
              <a:t> ( </a:t>
            </a:r>
            <a:r>
              <a:rPr lang="en-US" sz="1100" b="1" dirty="0" err="1">
                <a:solidFill>
                  <a:srgbClr val="0000FF"/>
                </a:solidFill>
                <a:latin typeface="Times New Roman" pitchFamily="18" charset="0"/>
                <a:cs typeface="Times New Roman" pitchFamily="18" charset="0"/>
              </a:rPr>
              <a:t>giản</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dị</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dễ</a:t>
            </a:r>
            <a:r>
              <a:rPr lang="en-US" sz="1100" b="1" dirty="0">
                <a:solidFill>
                  <a:srgbClr val="0000FF"/>
                </a:solidFill>
                <a:latin typeface="Times New Roman" pitchFamily="18" charset="0"/>
                <a:cs typeface="Times New Roman" pitchFamily="18" charset="0"/>
              </a:rPr>
              <a:t> </a:t>
            </a:r>
            <a:r>
              <a:rPr lang="en-US" sz="1100" b="1" dirty="0" err="1">
                <a:solidFill>
                  <a:srgbClr val="0000FF"/>
                </a:solidFill>
                <a:latin typeface="Times New Roman" pitchFamily="18" charset="0"/>
                <a:cs typeface="Times New Roman" pitchFamily="18" charset="0"/>
              </a:rPr>
              <a:t>hiểu</a:t>
            </a:r>
            <a:r>
              <a:rPr lang="en-US" sz="1100" b="1" dirty="0">
                <a:solidFill>
                  <a:srgbClr val="0000FF"/>
                </a:solidFill>
                <a:latin typeface="Times New Roman" pitchFamily="18" charset="0"/>
                <a:cs typeface="Times New Roman" pitchFamily="18" charset="0"/>
              </a:rPr>
              <a:t>....)</a:t>
            </a:r>
          </a:p>
        </p:txBody>
      </p:sp>
      <p:pic>
        <p:nvPicPr>
          <p:cNvPr id="130070" name="Picture 2" descr="bs00554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81133" y="4132270"/>
            <a:ext cx="1778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3" descr="E:\disk C\Giao An Van-MT-Nhac-Dia\mi thuat\48 anh Hoa khong nen trang tri\48-hoa không nền\hoa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33999">
            <a:off x="9859433" y="214313"/>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4" descr="E:\disk C\Giao An Van-MT-Nhac-Dia\mi thuat\48 anh Hoa khong nen trang tri\48-hoa không nền\hoa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979728">
            <a:off x="10204451" y="561975"/>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3"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64103" y="4803782"/>
            <a:ext cx="3376084"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611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D6695604-E0A8-49D3-B6DE-9FDF992502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686" y="904352"/>
            <a:ext cx="4033223" cy="5540898"/>
          </a:xfrm>
          <a:prstGeom prst="rect">
            <a:avLst/>
          </a:prstGeom>
        </p:spPr>
      </p:pic>
      <p:sp>
        <p:nvSpPr>
          <p:cNvPr id="4" name="矩形 3">
            <a:extLst>
              <a:ext uri="{FF2B5EF4-FFF2-40B4-BE49-F238E27FC236}">
                <a16:creationId xmlns:a16="http://schemas.microsoft.com/office/drawing/2014/main" id="{952BE546-5F54-4D88-B492-410FE695F53F}"/>
              </a:ext>
            </a:extLst>
          </p:cNvPr>
          <p:cNvSpPr/>
          <p:nvPr/>
        </p:nvSpPr>
        <p:spPr>
          <a:xfrm>
            <a:off x="734994" y="2474473"/>
            <a:ext cx="5361007" cy="1200329"/>
          </a:xfrm>
          <a:prstGeom prst="rect">
            <a:avLst/>
          </a:prstGeom>
        </p:spPr>
        <p:txBody>
          <a:bodyPr wrap="square">
            <a:spAutoFit/>
          </a:bodyPr>
          <a:lstStyle/>
          <a:p>
            <a:pPr lvl="1" algn="ctr">
              <a:spcBef>
                <a:spcPct val="0"/>
              </a:spcBef>
            </a:pPr>
            <a:r>
              <a:rPr lang="en-US" altLang="zh-CN" sz="7200" dirty="0">
                <a:solidFill>
                  <a:srgbClr val="A3C8BD"/>
                </a:solidFill>
                <a:cs typeface="+mn-ea"/>
                <a:sym typeface="+mn-lt"/>
              </a:rPr>
              <a:t>Thank you!</a:t>
            </a:r>
          </a:p>
        </p:txBody>
      </p:sp>
      <p:sp>
        <p:nvSpPr>
          <p:cNvPr id="5" name="文本框 4">
            <a:extLst>
              <a:ext uri="{FF2B5EF4-FFF2-40B4-BE49-F238E27FC236}">
                <a16:creationId xmlns:a16="http://schemas.microsoft.com/office/drawing/2014/main" id="{4373C926-094A-4D8A-91F4-F804ACD8BE5E}"/>
              </a:ext>
            </a:extLst>
          </p:cNvPr>
          <p:cNvSpPr txBox="1"/>
          <p:nvPr/>
        </p:nvSpPr>
        <p:spPr>
          <a:xfrm>
            <a:off x="2681899" y="5222303"/>
            <a:ext cx="2292824" cy="338554"/>
          </a:xfrm>
          <a:prstGeom prst="rect">
            <a:avLst/>
          </a:prstGeom>
          <a:noFill/>
        </p:spPr>
        <p:txBody>
          <a:bodyPr wrap="square" rtlCol="0">
            <a:spAutoFit/>
          </a:bodyPr>
          <a:lstStyle/>
          <a:p>
            <a:pPr algn="ctr"/>
            <a:r>
              <a:rPr lang="en-US" altLang="zh-CN" sz="1600" spc="300" dirty="0">
                <a:solidFill>
                  <a:srgbClr val="A3C8BD"/>
                </a:solidFill>
                <a:cs typeface="+mn-ea"/>
                <a:sym typeface="+mn-lt"/>
              </a:rPr>
              <a:t>20XX. XX.XX</a:t>
            </a:r>
          </a:p>
        </p:txBody>
      </p:sp>
      <p:sp>
        <p:nvSpPr>
          <p:cNvPr id="17" name="Rounded Rectangle 7">
            <a:extLst>
              <a:ext uri="{FF2B5EF4-FFF2-40B4-BE49-F238E27FC236}">
                <a16:creationId xmlns:a16="http://schemas.microsoft.com/office/drawing/2014/main" id="{AAEBFD39-EA0C-48DE-9BC6-F6F38790D7F6}"/>
              </a:ext>
            </a:extLst>
          </p:cNvPr>
          <p:cNvSpPr/>
          <p:nvPr/>
        </p:nvSpPr>
        <p:spPr>
          <a:xfrm>
            <a:off x="997302" y="697572"/>
            <a:ext cx="1684599" cy="413563"/>
          </a:xfrm>
          <a:prstGeom prst="roundRect">
            <a:avLst>
              <a:gd name="adj" fmla="val 50000"/>
            </a:avLst>
          </a:prstGeom>
          <a:solidFill>
            <a:schemeClr val="bg1">
              <a:alpha val="0"/>
            </a:schemeClr>
          </a:solidFill>
          <a:ln w="15875">
            <a:solidFill>
              <a:srgbClr val="A3C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
        <p:nvSpPr>
          <p:cNvPr id="18" name="TextBox 3">
            <a:hlinkClick r:id="rId4"/>
            <a:extLst>
              <a:ext uri="{FF2B5EF4-FFF2-40B4-BE49-F238E27FC236}">
                <a16:creationId xmlns:a16="http://schemas.microsoft.com/office/drawing/2014/main" id="{E3B1F3D9-B44F-481F-9EF5-8CAAF3C85F96}"/>
              </a:ext>
            </a:extLst>
          </p:cNvPr>
          <p:cNvSpPr txBox="1"/>
          <p:nvPr/>
        </p:nvSpPr>
        <p:spPr>
          <a:xfrm>
            <a:off x="6582440" y="6551978"/>
            <a:ext cx="5169613" cy="246221"/>
          </a:xfrm>
          <a:prstGeom prst="rect">
            <a:avLst/>
          </a:prstGeom>
          <a:noFill/>
        </p:spPr>
        <p:txBody>
          <a:bodyPr wrap="square" rtlCol="0">
            <a:spAutoFit/>
          </a:bodyPr>
          <a:lstStyle/>
          <a:p>
            <a:pPr algn="r"/>
            <a:r>
              <a:rPr lang="en-US" altLang="zh-CN" sz="1000" dirty="0">
                <a:solidFill>
                  <a:srgbClr val="A3C8BD"/>
                </a:solidFill>
                <a:cs typeface="Arial" pitchFamily="34" charset="0"/>
                <a:hlinkClick r:id="rId4">
                  <a:extLst>
                    <a:ext uri="{A12FA001-AC4F-418D-AE19-62706E023703}">
                      <ahyp:hlinkClr xmlns="" xmlns:ahyp="http://schemas.microsoft.com/office/drawing/2018/hyperlinkcolor" val="tx"/>
                    </a:ext>
                  </a:extLst>
                </a:hlinkClick>
              </a:rPr>
              <a:t>https://www.freeppt7.com</a:t>
            </a:r>
            <a:endParaRPr lang="ko-KR" altLang="en-US" sz="1000" dirty="0">
              <a:solidFill>
                <a:srgbClr val="A3C8BD"/>
              </a:solidFill>
              <a:cs typeface="Arial" pitchFamily="34" charset="0"/>
            </a:endParaRPr>
          </a:p>
        </p:txBody>
      </p:sp>
    </p:spTree>
    <p:extLst>
      <p:ext uri="{BB962C8B-B14F-4D97-AF65-F5344CB8AC3E}">
        <p14:creationId xmlns:p14="http://schemas.microsoft.com/office/powerpoint/2010/main" val="341804409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iterate type="lt">
                                    <p:tmPct val="15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par>
                          <p:cTn id="17" fill="hold">
                            <p:stCondLst>
                              <p:cond delay="2100"/>
                            </p:stCondLst>
                            <p:childTnLst>
                              <p:par>
                                <p:cTn id="18" presetID="2" presetClass="entr" presetSubtype="4"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6" presetClass="emph" presetSubtype="0" fill="hold" grpId="1" nodeType="withEffect">
                                  <p:stCondLst>
                                    <p:cond delay="1000"/>
                                  </p:stCondLst>
                                  <p:iterate type="lt">
                                    <p:tmPct val="10000"/>
                                  </p:iterate>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B254F7-ED13-42DA-A5A5-E20339E92542}"/>
              </a:ext>
            </a:extLst>
          </p:cNvPr>
          <p:cNvSpPr txBox="1"/>
          <p:nvPr/>
        </p:nvSpPr>
        <p:spPr>
          <a:xfrm>
            <a:off x="880495" y="2595334"/>
            <a:ext cx="6836109" cy="1323439"/>
          </a:xfrm>
          <a:prstGeom prst="rect">
            <a:avLst/>
          </a:prstGeom>
          <a:noFill/>
          <a:ln>
            <a:noFill/>
          </a:ln>
        </p:spPr>
        <p:txBody>
          <a:bodyPr wrap="square" rtlCol="0">
            <a:spAutoFit/>
          </a:bodyPr>
          <a:lstStyle/>
          <a:p>
            <a:pPr algn="ctr" defTabSz="914377"/>
            <a:r>
              <a:rPr lang="en-US" altLang="zh-CN" sz="4000" b="1" smtClean="0">
                <a:ln w="9525">
                  <a:noFill/>
                </a:ln>
                <a:solidFill>
                  <a:srgbClr val="A3C8BD"/>
                </a:solidFill>
                <a:cs typeface="+mn-ea"/>
                <a:sym typeface="+mn-lt"/>
              </a:rPr>
              <a:t>Tìm hiểu bài nghị luận về một tư tưởng, đạo lí</a:t>
            </a:r>
            <a:endParaRPr lang="zh-CN" altLang="en-US" sz="4000" b="1" dirty="0">
              <a:ln w="9525">
                <a:noFill/>
              </a:ln>
              <a:solidFill>
                <a:srgbClr val="A3C8BD"/>
              </a:solidFill>
              <a:cs typeface="+mn-ea"/>
              <a:sym typeface="+mn-lt"/>
            </a:endParaRPr>
          </a:p>
        </p:txBody>
      </p:sp>
      <p:grpSp>
        <p:nvGrpSpPr>
          <p:cNvPr id="37" name="组合 36">
            <a:extLst>
              <a:ext uri="{FF2B5EF4-FFF2-40B4-BE49-F238E27FC236}">
                <a16:creationId xmlns:a16="http://schemas.microsoft.com/office/drawing/2014/main" id="{024CFAB1-F443-4079-A839-C4337BB6F975}"/>
              </a:ext>
            </a:extLst>
          </p:cNvPr>
          <p:cNvGrpSpPr/>
          <p:nvPr/>
        </p:nvGrpSpPr>
        <p:grpSpPr>
          <a:xfrm>
            <a:off x="3511622" y="1538007"/>
            <a:ext cx="1267711" cy="594369"/>
            <a:chOff x="5694784" y="1636276"/>
            <a:chExt cx="1267710" cy="594369"/>
          </a:xfrm>
          <a:solidFill>
            <a:srgbClr val="A3C8BD"/>
          </a:solidFill>
        </p:grpSpPr>
        <p:grpSp>
          <p:nvGrpSpPr>
            <p:cNvPr id="38" name="组合 37">
              <a:extLst>
                <a:ext uri="{FF2B5EF4-FFF2-40B4-BE49-F238E27FC236}">
                  <a16:creationId xmlns:a16="http://schemas.microsoft.com/office/drawing/2014/main" id="{A3085849-092C-4E7F-A1C5-E8F292135759}"/>
                </a:ext>
              </a:extLst>
            </p:cNvPr>
            <p:cNvGrpSpPr/>
            <p:nvPr/>
          </p:nvGrpSpPr>
          <p:grpSpPr>
            <a:xfrm>
              <a:off x="5694784" y="1636276"/>
              <a:ext cx="1267710" cy="594369"/>
              <a:chOff x="6060348" y="1753750"/>
              <a:chExt cx="1452563" cy="681038"/>
            </a:xfrm>
            <a:grpFill/>
          </p:grpSpPr>
          <p:sp>
            <p:nvSpPr>
              <p:cNvPr id="42" name="Oval 156">
                <a:extLst>
                  <a:ext uri="{FF2B5EF4-FFF2-40B4-BE49-F238E27FC236}">
                    <a16:creationId xmlns:a16="http://schemas.microsoft.com/office/drawing/2014/main" id="{9DE6C18B-A3CB-48D1-8EA8-FBAB516B8BB1}"/>
                  </a:ext>
                </a:extLst>
              </p:cNvPr>
              <p:cNvSpPr>
                <a:spLocks noChangeArrowheads="1"/>
              </p:cNvSpPr>
              <p:nvPr/>
            </p:nvSpPr>
            <p:spPr bwMode="auto">
              <a:xfrm rot="16200000" flipH="1">
                <a:off x="6100035"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3" name="Freeform 157">
                <a:extLst>
                  <a:ext uri="{FF2B5EF4-FFF2-40B4-BE49-F238E27FC236}">
                    <a16:creationId xmlns:a16="http://schemas.microsoft.com/office/drawing/2014/main" id="{4C06E1E9-593D-4613-8548-B623970EA209}"/>
                  </a:ext>
                </a:extLst>
              </p:cNvPr>
              <p:cNvSpPr/>
              <p:nvPr/>
            </p:nvSpPr>
            <p:spPr bwMode="auto">
              <a:xfrm rot="16200000" flipH="1">
                <a:off x="6060348"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4" name="Oval 158">
                <a:extLst>
                  <a:ext uri="{FF2B5EF4-FFF2-40B4-BE49-F238E27FC236}">
                    <a16:creationId xmlns:a16="http://schemas.microsoft.com/office/drawing/2014/main" id="{1957E2E7-3551-45B4-997B-8E2AC890D0D0}"/>
                  </a:ext>
                </a:extLst>
              </p:cNvPr>
              <p:cNvSpPr>
                <a:spLocks noChangeArrowheads="1"/>
              </p:cNvSpPr>
              <p:nvPr/>
            </p:nvSpPr>
            <p:spPr bwMode="auto">
              <a:xfrm rot="16200000" flipH="1">
                <a:off x="6871560" y="1793437"/>
                <a:ext cx="600075" cy="600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sp>
            <p:nvSpPr>
              <p:cNvPr id="45" name="Freeform 159">
                <a:extLst>
                  <a:ext uri="{FF2B5EF4-FFF2-40B4-BE49-F238E27FC236}">
                    <a16:creationId xmlns:a16="http://schemas.microsoft.com/office/drawing/2014/main" id="{B384DFFC-3DD8-4ADF-B28C-AB4FCB2EF77E}"/>
                  </a:ext>
                </a:extLst>
              </p:cNvPr>
              <p:cNvSpPr/>
              <p:nvPr/>
            </p:nvSpPr>
            <p:spPr bwMode="auto">
              <a:xfrm rot="16200000" flipH="1">
                <a:off x="6831873" y="1753750"/>
                <a:ext cx="681038" cy="681038"/>
              </a:xfrm>
              <a:custGeom>
                <a:avLst/>
                <a:gdLst>
                  <a:gd name="T0" fmla="*/ 520 w 524"/>
                  <a:gd name="T1" fmla="*/ 262 h 524"/>
                  <a:gd name="T2" fmla="*/ 516 w 524"/>
                  <a:gd name="T3" fmla="*/ 262 h 524"/>
                  <a:gd name="T4" fmla="*/ 441 w 524"/>
                  <a:gd name="T5" fmla="*/ 442 h 524"/>
                  <a:gd name="T6" fmla="*/ 262 w 524"/>
                  <a:gd name="T7" fmla="*/ 516 h 524"/>
                  <a:gd name="T8" fmla="*/ 82 w 524"/>
                  <a:gd name="T9" fmla="*/ 442 h 524"/>
                  <a:gd name="T10" fmla="*/ 8 w 524"/>
                  <a:gd name="T11" fmla="*/ 262 h 524"/>
                  <a:gd name="T12" fmla="*/ 82 w 524"/>
                  <a:gd name="T13" fmla="*/ 82 h 524"/>
                  <a:gd name="T14" fmla="*/ 262 w 524"/>
                  <a:gd name="T15" fmla="*/ 8 h 524"/>
                  <a:gd name="T16" fmla="*/ 441 w 524"/>
                  <a:gd name="T17" fmla="*/ 82 h 524"/>
                  <a:gd name="T18" fmla="*/ 516 w 524"/>
                  <a:gd name="T19" fmla="*/ 262 h 524"/>
                  <a:gd name="T20" fmla="*/ 520 w 524"/>
                  <a:gd name="T21" fmla="*/ 262 h 524"/>
                  <a:gd name="T22" fmla="*/ 524 w 524"/>
                  <a:gd name="T23" fmla="*/ 262 h 524"/>
                  <a:gd name="T24" fmla="*/ 262 w 524"/>
                  <a:gd name="T25" fmla="*/ 0 h 524"/>
                  <a:gd name="T26" fmla="*/ 0 w 524"/>
                  <a:gd name="T27" fmla="*/ 262 h 524"/>
                  <a:gd name="T28" fmla="*/ 262 w 524"/>
                  <a:gd name="T29" fmla="*/ 524 h 524"/>
                  <a:gd name="T30" fmla="*/ 524 w 524"/>
                  <a:gd name="T31" fmla="*/ 262 h 524"/>
                  <a:gd name="T32" fmla="*/ 520 w 524"/>
                  <a:gd name="T33" fmla="*/ 26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4" h="524">
                    <a:moveTo>
                      <a:pt x="520" y="262"/>
                    </a:moveTo>
                    <a:cubicBezTo>
                      <a:pt x="516" y="262"/>
                      <a:pt x="516" y="262"/>
                      <a:pt x="516" y="262"/>
                    </a:cubicBezTo>
                    <a:cubicBezTo>
                      <a:pt x="516" y="332"/>
                      <a:pt x="487" y="396"/>
                      <a:pt x="441" y="442"/>
                    </a:cubicBezTo>
                    <a:cubicBezTo>
                      <a:pt x="395" y="488"/>
                      <a:pt x="332" y="516"/>
                      <a:pt x="262" y="516"/>
                    </a:cubicBezTo>
                    <a:cubicBezTo>
                      <a:pt x="192" y="516"/>
                      <a:pt x="128" y="488"/>
                      <a:pt x="82" y="442"/>
                    </a:cubicBezTo>
                    <a:cubicBezTo>
                      <a:pt x="36" y="396"/>
                      <a:pt x="8" y="332"/>
                      <a:pt x="8" y="262"/>
                    </a:cubicBezTo>
                    <a:cubicBezTo>
                      <a:pt x="8" y="192"/>
                      <a:pt x="36" y="128"/>
                      <a:pt x="82" y="82"/>
                    </a:cubicBezTo>
                    <a:cubicBezTo>
                      <a:pt x="128" y="36"/>
                      <a:pt x="192" y="8"/>
                      <a:pt x="262" y="8"/>
                    </a:cubicBezTo>
                    <a:cubicBezTo>
                      <a:pt x="332" y="8"/>
                      <a:pt x="395" y="36"/>
                      <a:pt x="441" y="82"/>
                    </a:cubicBezTo>
                    <a:cubicBezTo>
                      <a:pt x="487" y="128"/>
                      <a:pt x="516" y="192"/>
                      <a:pt x="516" y="262"/>
                    </a:cubicBezTo>
                    <a:cubicBezTo>
                      <a:pt x="520" y="262"/>
                      <a:pt x="520" y="262"/>
                      <a:pt x="520" y="262"/>
                    </a:cubicBezTo>
                    <a:cubicBezTo>
                      <a:pt x="524" y="262"/>
                      <a:pt x="524" y="262"/>
                      <a:pt x="524" y="262"/>
                    </a:cubicBezTo>
                    <a:cubicBezTo>
                      <a:pt x="524" y="117"/>
                      <a:pt x="407" y="0"/>
                      <a:pt x="262" y="0"/>
                    </a:cubicBezTo>
                    <a:cubicBezTo>
                      <a:pt x="117" y="0"/>
                      <a:pt x="0" y="117"/>
                      <a:pt x="0" y="262"/>
                    </a:cubicBezTo>
                    <a:cubicBezTo>
                      <a:pt x="0" y="407"/>
                      <a:pt x="117" y="524"/>
                      <a:pt x="262" y="524"/>
                    </a:cubicBezTo>
                    <a:cubicBezTo>
                      <a:pt x="407" y="524"/>
                      <a:pt x="524" y="407"/>
                      <a:pt x="524" y="262"/>
                    </a:cubicBezTo>
                    <a:lnTo>
                      <a:pt x="520"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chemeClr val="tx1">
                      <a:lumMod val="85000"/>
                      <a:lumOff val="15000"/>
                    </a:schemeClr>
                  </a:solidFill>
                  <a:cs typeface="+mn-ea"/>
                  <a:sym typeface="+mn-lt"/>
                </a:endParaRPr>
              </a:p>
            </p:txBody>
          </p:sp>
        </p:grpSp>
        <p:sp>
          <p:nvSpPr>
            <p:cNvPr id="40" name="文本框 39">
              <a:extLst>
                <a:ext uri="{FF2B5EF4-FFF2-40B4-BE49-F238E27FC236}">
                  <a16:creationId xmlns:a16="http://schemas.microsoft.com/office/drawing/2014/main" id="{5415FCC5-E238-49E8-86BD-8956EBFC55E0}"/>
                </a:ext>
              </a:extLst>
            </p:cNvPr>
            <p:cNvSpPr txBox="1"/>
            <p:nvPr/>
          </p:nvSpPr>
          <p:spPr>
            <a:xfrm>
              <a:off x="6527397" y="1707175"/>
              <a:ext cx="274434" cy="461665"/>
            </a:xfrm>
            <a:prstGeom prst="rect">
              <a:avLst/>
            </a:prstGeom>
            <a:noFill/>
          </p:spPr>
          <p:txBody>
            <a:bodyPr wrap="none" rtlCol="0">
              <a:spAutoFit/>
            </a:bodyPr>
            <a:lstStyle/>
            <a:p>
              <a:pPr algn="ctr"/>
              <a:r>
                <a:rPr lang="en-US" altLang="zh-CN" sz="2400" smtClean="0">
                  <a:solidFill>
                    <a:schemeClr val="bg1"/>
                  </a:solidFill>
                  <a:cs typeface="+mn-ea"/>
                  <a:sym typeface="+mn-lt"/>
                </a:rPr>
                <a:t>I</a:t>
              </a:r>
              <a:endParaRPr lang="zh-CN" altLang="en-US" sz="2400" dirty="0">
                <a:solidFill>
                  <a:schemeClr val="bg1"/>
                </a:solidFill>
                <a:cs typeface="+mn-ea"/>
                <a:sym typeface="+mn-lt"/>
              </a:endParaRPr>
            </a:p>
          </p:txBody>
        </p:sp>
      </p:grpSp>
      <p:pic>
        <p:nvPicPr>
          <p:cNvPr id="18" name="图片 17">
            <a:extLst>
              <a:ext uri="{FF2B5EF4-FFF2-40B4-BE49-F238E27FC236}">
                <a16:creationId xmlns:a16="http://schemas.microsoft.com/office/drawing/2014/main" id="{0347F46F-9462-4264-AF5B-D68475636C75}"/>
              </a:ext>
            </a:extLst>
          </p:cNvPr>
          <p:cNvPicPr>
            <a:picLocks noChangeAspect="1"/>
          </p:cNvPicPr>
          <p:nvPr/>
        </p:nvPicPr>
        <p:blipFill>
          <a:blip r:embed="rId3"/>
          <a:stretch>
            <a:fillRect/>
          </a:stretch>
        </p:blipFill>
        <p:spPr>
          <a:xfrm flipH="1">
            <a:off x="648922" y="368263"/>
            <a:ext cx="1877564" cy="1897681"/>
          </a:xfrm>
          <a:prstGeom prst="rect">
            <a:avLst/>
          </a:prstGeom>
        </p:spPr>
      </p:pic>
      <p:pic>
        <p:nvPicPr>
          <p:cNvPr id="20" name="图片 19">
            <a:extLst>
              <a:ext uri="{FF2B5EF4-FFF2-40B4-BE49-F238E27FC236}">
                <a16:creationId xmlns:a16="http://schemas.microsoft.com/office/drawing/2014/main" id="{37225471-0882-434E-9F99-D2533E617F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252" t="38564" r="21931" b="24742"/>
          <a:stretch/>
        </p:blipFill>
        <p:spPr>
          <a:xfrm>
            <a:off x="7734135" y="292508"/>
            <a:ext cx="2999947" cy="6272987"/>
          </a:xfrm>
          <a:custGeom>
            <a:avLst/>
            <a:gdLst>
              <a:gd name="connsiteX0" fmla="*/ 0 w 2758301"/>
              <a:gd name="connsiteY0" fmla="*/ 0 h 5767699"/>
              <a:gd name="connsiteX1" fmla="*/ 2758301 w 2758301"/>
              <a:gd name="connsiteY1" fmla="*/ 0 h 5767699"/>
              <a:gd name="connsiteX2" fmla="*/ 2758301 w 2758301"/>
              <a:gd name="connsiteY2" fmla="*/ 5767699 h 5767699"/>
              <a:gd name="connsiteX3" fmla="*/ 353890 w 2758301"/>
              <a:gd name="connsiteY3" fmla="*/ 5767699 h 5767699"/>
              <a:gd name="connsiteX4" fmla="*/ 353890 w 2758301"/>
              <a:gd name="connsiteY4" fmla="*/ 4966383 h 5767699"/>
              <a:gd name="connsiteX5" fmla="*/ 0 w 2758301"/>
              <a:gd name="connsiteY5" fmla="*/ 4966383 h 576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301" h="5767699">
                <a:moveTo>
                  <a:pt x="0" y="0"/>
                </a:moveTo>
                <a:lnTo>
                  <a:pt x="2758301" y="0"/>
                </a:lnTo>
                <a:lnTo>
                  <a:pt x="2758301" y="5767699"/>
                </a:lnTo>
                <a:lnTo>
                  <a:pt x="353890" y="5767699"/>
                </a:lnTo>
                <a:lnTo>
                  <a:pt x="353890" y="4966383"/>
                </a:lnTo>
                <a:lnTo>
                  <a:pt x="0" y="4966383"/>
                </a:lnTo>
                <a:close/>
              </a:path>
            </a:pathLst>
          </a:custGeom>
        </p:spPr>
      </p:pic>
    </p:spTree>
    <p:extLst>
      <p:ext uri="{BB962C8B-B14F-4D97-AF65-F5344CB8AC3E}">
        <p14:creationId xmlns:p14="http://schemas.microsoft.com/office/powerpoint/2010/main" val="284633153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15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par>
                          <p:cTn id="22" fill="hold">
                            <p:stCondLst>
                              <p:cond delay="4250"/>
                            </p:stCondLst>
                            <p:childTnLst>
                              <p:par>
                                <p:cTn id="23" presetID="2" presetClass="entr" presetSubtype="12" decel="10000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500" fill="hold"/>
                                        <p:tgtEl>
                                          <p:spTgt spid="18"/>
                                        </p:tgtEl>
                                        <p:attrNameLst>
                                          <p:attrName>ppt_x</p:attrName>
                                        </p:attrNameLst>
                                      </p:cBhvr>
                                      <p:tavLst>
                                        <p:tav tm="0">
                                          <p:val>
                                            <p:strVal val="0-#ppt_w/2"/>
                                          </p:val>
                                        </p:tav>
                                        <p:tav tm="100000">
                                          <p:val>
                                            <p:strVal val="#ppt_x"/>
                                          </p:val>
                                        </p:tav>
                                      </p:tavLst>
                                    </p:anim>
                                    <p:anim calcmode="lin" valueType="num">
                                      <p:cBhvr additive="base">
                                        <p:cTn id="26"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3138270" y="589509"/>
            <a:ext cx="5403633" cy="523220"/>
          </a:xfrm>
          <a:prstGeom prst="rect">
            <a:avLst/>
          </a:prstGeom>
          <a:noFill/>
        </p:spPr>
        <p:txBody>
          <a:bodyPr wrap="square" rtlCol="0">
            <a:spAutoFit/>
          </a:bodyPr>
          <a:lstStyle/>
          <a:p>
            <a:r>
              <a:rPr lang="en-US" altLang="zh-CN" sz="2800" b="1" smtClean="0">
                <a:solidFill>
                  <a:srgbClr val="A3C8BD"/>
                </a:solidFill>
                <a:cs typeface="+mn-ea"/>
                <a:sym typeface="+mn-lt"/>
              </a:rPr>
              <a:t>“TRI THỨC LÀ SỨC MẠNH”</a:t>
            </a:r>
            <a:endParaRPr lang="zh-CN" altLang="en-US" sz="2800" b="1" dirty="0">
              <a:solidFill>
                <a:srgbClr val="A3C8BD"/>
              </a:solidFill>
              <a:cs typeface="+mn-ea"/>
              <a:sym typeface="+mn-lt"/>
            </a:endParaRPr>
          </a:p>
        </p:txBody>
      </p:sp>
      <p:pic>
        <p:nvPicPr>
          <p:cNvPr id="13" name="图片 12">
            <a:extLst>
              <a:ext uri="{FF2B5EF4-FFF2-40B4-BE49-F238E27FC236}">
                <a16:creationId xmlns:a16="http://schemas.microsoft.com/office/drawing/2014/main" id="{4F4D753C-F982-4E8F-AA52-14D13E94F5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24635" y="4791458"/>
            <a:ext cx="1655575" cy="1826981"/>
          </a:xfrm>
          <a:prstGeom prst="rect">
            <a:avLst/>
          </a:prstGeom>
        </p:spPr>
      </p:pic>
      <p:sp>
        <p:nvSpPr>
          <p:cNvPr id="2" name="Rectangle 1"/>
          <p:cNvSpPr/>
          <p:nvPr/>
        </p:nvSpPr>
        <p:spPr>
          <a:xfrm>
            <a:off x="573024" y="1114019"/>
            <a:ext cx="11021568" cy="5078313"/>
          </a:xfrm>
          <a:prstGeom prst="rect">
            <a:avLst/>
          </a:prstGeom>
        </p:spPr>
        <p:txBody>
          <a:bodyPr wrap="square">
            <a:spAutoFit/>
          </a:bodyPr>
          <a:lstStyle/>
          <a:p>
            <a:pPr fontAlgn="base">
              <a:spcBef>
                <a:spcPct val="50000"/>
              </a:spcBef>
              <a:spcAft>
                <a:spcPct val="0"/>
              </a:spcAft>
            </a:pPr>
            <a:r>
              <a:rPr lang="en-US" altLang="vi-VN" sz="2400" b="1" smtClean="0">
                <a:solidFill>
                  <a:srgbClr val="180000"/>
                </a:solidFill>
                <a:latin typeface="Times New Roman" pitchFamily="18" charset="0"/>
                <a:cs typeface="Times New Roman" pitchFamily="18" charset="0"/>
              </a:rPr>
              <a:t>          </a:t>
            </a:r>
            <a:r>
              <a:rPr lang="en-US" altLang="vi-VN" sz="2400" smtClean="0">
                <a:solidFill>
                  <a:srgbClr val="180000"/>
                </a:solidFill>
                <a:latin typeface="Times New Roman" pitchFamily="18" charset="0"/>
                <a:cs typeface="Times New Roman" pitchFamily="18" charset="0"/>
              </a:rPr>
              <a:t>Nhà </a:t>
            </a:r>
            <a:r>
              <a:rPr lang="en-US" altLang="vi-VN" sz="2400">
                <a:solidFill>
                  <a:srgbClr val="180000"/>
                </a:solidFill>
                <a:latin typeface="Times New Roman" pitchFamily="18" charset="0"/>
                <a:cs typeface="Times New Roman" pitchFamily="18" charset="0"/>
              </a:rPr>
              <a:t>khoa học người Anh Phơ răng –xit Bê cơn( Thế kỉ XVI-XVII) đã nói một </a:t>
            </a:r>
            <a:r>
              <a:rPr lang="en-US" altLang="vi-VN" sz="2400" smtClean="0">
                <a:solidFill>
                  <a:srgbClr val="180000"/>
                </a:solidFill>
                <a:latin typeface="Times New Roman" pitchFamily="18" charset="0"/>
                <a:cs typeface="Times New Roman" pitchFamily="18" charset="0"/>
              </a:rPr>
              <a:t>câu </a:t>
            </a:r>
            <a:r>
              <a:rPr lang="en-US" altLang="vi-VN" sz="2400">
                <a:solidFill>
                  <a:srgbClr val="180000"/>
                </a:solidFill>
                <a:latin typeface="Times New Roman" pitchFamily="18" charset="0"/>
                <a:cs typeface="Times New Roman" pitchFamily="18" charset="0"/>
              </a:rPr>
              <a:t>nổi tiếng : “ Tri thức là sức mạnh”. Sau này Lê –nin, một người thầy của cách mạng vô sản thế giới lại nói cụ thể hơn: “ Ai có tri thức thì người ấy có được sức mạnh”. Đó là một tư tưởng rất sâu sắc. Tuy vậy, không phải ai cũng hiểu được tư tưởng ấy.</a:t>
            </a:r>
          </a:p>
          <a:p>
            <a:pPr fontAlgn="base">
              <a:spcBef>
                <a:spcPct val="50000"/>
              </a:spcBef>
              <a:spcAft>
                <a:spcPct val="0"/>
              </a:spcAft>
            </a:pPr>
            <a:r>
              <a:rPr lang="en-US" altLang="vi-VN" sz="2400">
                <a:solidFill>
                  <a:srgbClr val="180000"/>
                </a:solidFill>
                <a:latin typeface="Times New Roman" pitchFamily="18" charset="0"/>
                <a:cs typeface="Times New Roman" pitchFamily="18" charset="0"/>
              </a:rPr>
              <a:t>           Tri thức đúng là sức mạnh. Người ta kể rằng, có một máy phát điện cỡ lớn của công ti Pho bị hỏng. Một hội đồng gồm nhiều kĩ sư họp 3 tháng liền tìm không ra nguyên nhân. Người ta phải mời đến chuyên gia Xten –mét –xơ.Ông xem xét và làm cho máy hoạt động trở lại. Công ti phải trả cho ông 10.000 đôla. Nhiều người cho Xten –mét –xơ  là tham, bắt bí để lấy tiền. Nhưng trong giấy biên nhận Xten –mét –xơ ghi : “Tiền vạch một đường thẳng là 1 đôla. Tiền tìm ra chỗ vạch đường thẳng ấy là 9999 đôla”. Rõ ràng người có tri thức thâm hậu có thể làm được những việc mà nhiều người khác không làm nổi. Thử hỏi, nếu không biết cách chữa thì cỗ máy kia có thoát khỏi sốphận trở thành đống phế liệu được không!? </a:t>
            </a:r>
            <a:r>
              <a:rPr lang="en-US" altLang="vi-VN" sz="2400" smtClean="0">
                <a:solidFill>
                  <a:srgbClr val="180000"/>
                </a:solidFill>
                <a:latin typeface="Times New Roman" pitchFamily="18" charset="0"/>
                <a:cs typeface="Times New Roman" pitchFamily="18" charset="0"/>
              </a:rPr>
              <a:t>                                 </a:t>
            </a:r>
            <a:endParaRPr lang="en-US" sz="2400">
              <a:solidFill>
                <a:srgbClr val="180000"/>
              </a:solidFill>
            </a:endParaRPr>
          </a:p>
        </p:txBody>
      </p:sp>
    </p:spTree>
    <p:extLst>
      <p:ext uri="{BB962C8B-B14F-4D97-AF65-F5344CB8AC3E}">
        <p14:creationId xmlns:p14="http://schemas.microsoft.com/office/powerpoint/2010/main" val="338487799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350"/>
                            </p:stCondLst>
                            <p:childTnLst>
                              <p:par>
                                <p:cTn id="10" presetID="14"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329" y="1305344"/>
            <a:ext cx="9509761" cy="4893647"/>
          </a:xfrm>
          <a:prstGeom prst="rect">
            <a:avLst/>
          </a:prstGeom>
        </p:spPr>
        <p:txBody>
          <a:bodyPr wrap="square">
            <a:spAutoFit/>
          </a:bodyPr>
          <a:lstStyle/>
          <a:p>
            <a:pPr algn="just"/>
            <a:r>
              <a:rPr lang="en-US" altLang="vi-VN" sz="2400" i="1">
                <a:solidFill>
                  <a:srgbClr val="180000"/>
                </a:solidFill>
                <a:latin typeface="Times New Roman" pitchFamily="18" charset="0"/>
                <a:cs typeface="Times New Roman" pitchFamily="18" charset="0"/>
              </a:rPr>
              <a:t> Tri thức cũng là sức mạnh của cách mạng. Bác Hồ của chúng ta sau chuyến đi Pháp năm 1946 trở về đã thu hút được nhiều nhà trí thức Việt Nam danh tiếng đi theo kháng chiến như kĩ sư Trần Đại Nghĩa, tiến sĩ Nguyễn văn Huyên, các bác sĩ Tôn Thất Tùng, Đặng Văn Ngữ, nhà toán học Tạ Quang Bửu,…Các nhà trí thức ấy đã đem tri thức của mình mà xây dựng các ngành quân giới, giáo dục, y tế,…góp phần to lớn đưa cuộc kháng chiến đến thành công. Trong cuộc kháng chiến chống chiến tranh phá hoại của đế quốc Mĩ, các giáo sư Đàm Trung Đồn, Vũ Đình Cự đã huy động tri thức góp phần phá thủy lôi nổ chậm của địch, khai thông bến cảng. Và ngày nay, các nhà khoa học nông nghiệp, như Bùi Huy Đáp, Vũ Tuyên Hoàng,…đã lai tạo giống lúa mới, góp phần tăng sản lượng nông nghiệp, làm cho nước ta không chỉ có đủ lương thực mà còn trở thành một trong những nước đứng hàng đầu về xuất khẩu gạo trên thế giới.</a:t>
            </a:r>
            <a:endParaRPr lang="en-US" sz="2400" i="1">
              <a:solidFill>
                <a:srgbClr val="180000"/>
              </a:solidFill>
            </a:endParaRPr>
          </a:p>
        </p:txBody>
      </p:sp>
      <p:pic>
        <p:nvPicPr>
          <p:cNvPr id="13" name="图片 55">
            <a:extLst>
              <a:ext uri="{FF2B5EF4-FFF2-40B4-BE49-F238E27FC236}">
                <a16:creationId xmlns:a16="http://schemas.microsoft.com/office/drawing/2014/main" id="{8E21E4BB-F9E4-43F4-BA83-D8DD0D11BF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8099139">
            <a:off x="9746746" y="3217656"/>
            <a:ext cx="3152079" cy="2807319"/>
          </a:xfrm>
          <a:prstGeom prst="rect">
            <a:avLst/>
          </a:prstGeom>
        </p:spPr>
      </p:pic>
      <p:sp>
        <p:nvSpPr>
          <p:cNvPr id="14" name="文本框 7">
            <a:extLst>
              <a:ext uri="{FF2B5EF4-FFF2-40B4-BE49-F238E27FC236}">
                <a16:creationId xmlns:a16="http://schemas.microsoft.com/office/drawing/2014/main" id="{208D734C-58F1-4367-81D7-AB3C5B5E3CC7}"/>
              </a:ext>
            </a:extLst>
          </p:cNvPr>
          <p:cNvSpPr txBox="1"/>
          <p:nvPr/>
        </p:nvSpPr>
        <p:spPr>
          <a:xfrm>
            <a:off x="3138270" y="589509"/>
            <a:ext cx="5403633" cy="523220"/>
          </a:xfrm>
          <a:prstGeom prst="rect">
            <a:avLst/>
          </a:prstGeom>
          <a:noFill/>
        </p:spPr>
        <p:txBody>
          <a:bodyPr wrap="square" rtlCol="0">
            <a:spAutoFit/>
          </a:bodyPr>
          <a:lstStyle/>
          <a:p>
            <a:r>
              <a:rPr lang="en-US" altLang="zh-CN" sz="2800" b="1" smtClean="0">
                <a:solidFill>
                  <a:srgbClr val="A3C8BD"/>
                </a:solidFill>
                <a:cs typeface="+mn-ea"/>
                <a:sym typeface="+mn-lt"/>
              </a:rPr>
              <a:t>“TRI THỨC LÀ SỨC MẠNH”</a:t>
            </a:r>
            <a:endParaRPr lang="zh-CN" altLang="en-US" sz="2800" b="1" dirty="0">
              <a:solidFill>
                <a:srgbClr val="A3C8BD"/>
              </a:solidFill>
              <a:cs typeface="+mn-ea"/>
              <a:sym typeface="+mn-lt"/>
            </a:endParaRPr>
          </a:p>
        </p:txBody>
      </p:sp>
    </p:spTree>
    <p:extLst>
      <p:ext uri="{BB962C8B-B14F-4D97-AF65-F5344CB8AC3E}">
        <p14:creationId xmlns:p14="http://schemas.microsoft.com/office/powerpoint/2010/main" val="158981643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0">
            <a:extLst>
              <a:ext uri="{FF2B5EF4-FFF2-40B4-BE49-F238E27FC236}">
                <a16:creationId xmlns:a16="http://schemas.microsoft.com/office/drawing/2014/main" id="{57714C76-1329-4C2D-9C8C-B12D44914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9572" y="1021062"/>
            <a:ext cx="3124469" cy="5254788"/>
          </a:xfrm>
          <a:prstGeom prst="rect">
            <a:avLst/>
          </a:prstGeom>
        </p:spPr>
      </p:pic>
      <p:sp>
        <p:nvSpPr>
          <p:cNvPr id="3" name="Rectangle 2"/>
          <p:cNvSpPr/>
          <p:nvPr/>
        </p:nvSpPr>
        <p:spPr>
          <a:xfrm>
            <a:off x="988884" y="2067090"/>
            <a:ext cx="7790688" cy="3785652"/>
          </a:xfrm>
          <a:prstGeom prst="rect">
            <a:avLst/>
          </a:prstGeom>
        </p:spPr>
        <p:txBody>
          <a:bodyPr wrap="square">
            <a:spAutoFit/>
          </a:bodyPr>
          <a:lstStyle/>
          <a:p>
            <a:pPr fontAlgn="base">
              <a:spcBef>
                <a:spcPct val="50000"/>
              </a:spcBef>
              <a:spcAft>
                <a:spcPct val="0"/>
              </a:spcAft>
            </a:pPr>
            <a:r>
              <a:rPr lang="en-US" altLang="vi-VN" sz="2400" i="1">
                <a:solidFill>
                  <a:srgbClr val="180000"/>
                </a:solidFill>
                <a:latin typeface="Times New Roman" pitchFamily="18" charset="0"/>
                <a:cs typeface="Times New Roman" pitchFamily="18" charset="0"/>
              </a:rPr>
              <a:t> Tri thức có sức mạnh to lớn như thế nhưng đáng tiếc là còn không ít người chưa biết quý trọng tri thức. Họ coi việc học chỉ là để có mảnh bằng mong sau này tìm việc kiếm ăn hoặc thăng quan tiến chức. Họ không biết rằng, muốn biến nước ta thành một quốc gia giàu mạnh, công bằng, dân chủ, văn minh, sánh vai các nước trong khu vực và thế giới cần phải có biết bao nhà tri thức tài năng trên mọi lĩnh vực!</a:t>
            </a:r>
          </a:p>
          <a:p>
            <a:pPr algn="r" fontAlgn="base">
              <a:spcBef>
                <a:spcPct val="50000"/>
              </a:spcBef>
              <a:spcAft>
                <a:spcPct val="0"/>
              </a:spcAft>
            </a:pPr>
            <a:r>
              <a:rPr lang="en-US" altLang="vi-VN" sz="2400" i="1">
                <a:solidFill>
                  <a:srgbClr val="180000"/>
                </a:solidFill>
                <a:latin typeface="Times New Roman" pitchFamily="18" charset="0"/>
                <a:cs typeface="Times New Roman" pitchFamily="18" charset="0"/>
              </a:rPr>
              <a:t>                                                                                             </a:t>
            </a:r>
            <a:endParaRPr lang="en-US" altLang="vi-VN" sz="2400" i="1" smtClean="0">
              <a:solidFill>
                <a:srgbClr val="180000"/>
              </a:solidFill>
              <a:latin typeface="Times New Roman" pitchFamily="18" charset="0"/>
              <a:cs typeface="Times New Roman" pitchFamily="18" charset="0"/>
            </a:endParaRPr>
          </a:p>
          <a:p>
            <a:pPr algn="r" fontAlgn="base">
              <a:spcBef>
                <a:spcPct val="50000"/>
              </a:spcBef>
              <a:spcAft>
                <a:spcPct val="0"/>
              </a:spcAft>
            </a:pPr>
            <a:r>
              <a:rPr lang="en-US" altLang="vi-VN" sz="2400" i="1" smtClean="0">
                <a:solidFill>
                  <a:srgbClr val="180000"/>
                </a:solidFill>
                <a:latin typeface="Times New Roman" pitchFamily="18" charset="0"/>
                <a:cs typeface="Times New Roman" pitchFamily="18" charset="0"/>
              </a:rPr>
              <a:t>( </a:t>
            </a:r>
            <a:r>
              <a:rPr lang="en-US" altLang="vi-VN" sz="2400" i="1">
                <a:solidFill>
                  <a:srgbClr val="180000"/>
                </a:solidFill>
                <a:latin typeface="Times New Roman" pitchFamily="18" charset="0"/>
                <a:cs typeface="Times New Roman" pitchFamily="18" charset="0"/>
              </a:rPr>
              <a:t>Hương Tâm)</a:t>
            </a:r>
            <a:endParaRPr lang="en-US" sz="2400" i="1">
              <a:solidFill>
                <a:srgbClr val="180000"/>
              </a:solidFill>
            </a:endParaRPr>
          </a:p>
        </p:txBody>
      </p:sp>
      <p:sp>
        <p:nvSpPr>
          <p:cNvPr id="4" name="文本框 7">
            <a:extLst>
              <a:ext uri="{FF2B5EF4-FFF2-40B4-BE49-F238E27FC236}">
                <a16:creationId xmlns:a16="http://schemas.microsoft.com/office/drawing/2014/main" id="{208D734C-58F1-4367-81D7-AB3C5B5E3CC7}"/>
              </a:ext>
            </a:extLst>
          </p:cNvPr>
          <p:cNvSpPr txBox="1"/>
          <p:nvPr/>
        </p:nvSpPr>
        <p:spPr>
          <a:xfrm>
            <a:off x="2182413" y="1021063"/>
            <a:ext cx="5403633" cy="523220"/>
          </a:xfrm>
          <a:prstGeom prst="rect">
            <a:avLst/>
          </a:prstGeom>
          <a:noFill/>
        </p:spPr>
        <p:txBody>
          <a:bodyPr wrap="square" rtlCol="0">
            <a:spAutoFit/>
          </a:bodyPr>
          <a:lstStyle/>
          <a:p>
            <a:r>
              <a:rPr lang="en-US" altLang="zh-CN" sz="2800" b="1" smtClean="0">
                <a:solidFill>
                  <a:srgbClr val="A3C8BD"/>
                </a:solidFill>
                <a:cs typeface="+mn-ea"/>
                <a:sym typeface="+mn-lt"/>
              </a:rPr>
              <a:t>“TRI THỨC LÀ SỨC MẠNH”</a:t>
            </a:r>
            <a:endParaRPr lang="zh-CN" altLang="en-US" sz="2800" b="1" dirty="0">
              <a:solidFill>
                <a:srgbClr val="A3C8BD"/>
              </a:solidFill>
              <a:cs typeface="+mn-ea"/>
              <a:sym typeface="+mn-lt"/>
            </a:endParaRPr>
          </a:p>
        </p:txBody>
      </p:sp>
    </p:spTree>
    <p:extLst>
      <p:ext uri="{BB962C8B-B14F-4D97-AF65-F5344CB8AC3E}">
        <p14:creationId xmlns:p14="http://schemas.microsoft.com/office/powerpoint/2010/main" val="223636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asted-image.tiff">
            <a:extLst>
              <a:ext uri="{FF2B5EF4-FFF2-40B4-BE49-F238E27FC236}">
                <a16:creationId xmlns:a16="http://schemas.microsoft.com/office/drawing/2014/main" id="{2F8043E1-E35D-4C08-917A-4C226D6A2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87" y="1609048"/>
            <a:ext cx="8445075" cy="5905433"/>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grpSp>
        <p:nvGrpSpPr>
          <p:cNvPr id="19" name="组合 18">
            <a:extLst>
              <a:ext uri="{FF2B5EF4-FFF2-40B4-BE49-F238E27FC236}">
                <a16:creationId xmlns:a16="http://schemas.microsoft.com/office/drawing/2014/main" id="{C7A8C645-9809-4410-BDD1-7F5B416F00FA}"/>
              </a:ext>
            </a:extLst>
          </p:cNvPr>
          <p:cNvGrpSpPr/>
          <p:nvPr/>
        </p:nvGrpSpPr>
        <p:grpSpPr>
          <a:xfrm>
            <a:off x="6653676" y="2388873"/>
            <a:ext cx="301625" cy="2740527"/>
            <a:chOff x="6787227" y="2504232"/>
            <a:chExt cx="301625" cy="2740527"/>
          </a:xfrm>
        </p:grpSpPr>
        <p:sp>
          <p:nvSpPr>
            <p:cNvPr id="22" name="椭圆 21">
              <a:extLst>
                <a:ext uri="{FF2B5EF4-FFF2-40B4-BE49-F238E27FC236}">
                  <a16:creationId xmlns:a16="http://schemas.microsoft.com/office/drawing/2014/main" id="{B00AF268-E20B-4B5E-B305-8C44341E3012}"/>
                </a:ext>
              </a:extLst>
            </p:cNvPr>
            <p:cNvSpPr/>
            <p:nvPr/>
          </p:nvSpPr>
          <p:spPr>
            <a:xfrm>
              <a:off x="6787227" y="2504232"/>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sp>
          <p:nvSpPr>
            <p:cNvPr id="23" name="椭圆 22">
              <a:extLst>
                <a:ext uri="{FF2B5EF4-FFF2-40B4-BE49-F238E27FC236}">
                  <a16:creationId xmlns:a16="http://schemas.microsoft.com/office/drawing/2014/main" id="{AEE70242-DD9E-4AB8-8546-BA290C669173}"/>
                </a:ext>
              </a:extLst>
            </p:cNvPr>
            <p:cNvSpPr/>
            <p:nvPr/>
          </p:nvSpPr>
          <p:spPr>
            <a:xfrm>
              <a:off x="6793577" y="3754034"/>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24" name="直接连接符 23">
              <a:extLst>
                <a:ext uri="{FF2B5EF4-FFF2-40B4-BE49-F238E27FC236}">
                  <a16:creationId xmlns:a16="http://schemas.microsoft.com/office/drawing/2014/main" id="{1AB9434E-3304-4BDB-A69C-E9B9A59D3C49}"/>
                </a:ext>
              </a:extLst>
            </p:cNvPr>
            <p:cNvCxnSpPr/>
            <p:nvPr/>
          </p:nvCxnSpPr>
          <p:spPr>
            <a:xfrm>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DC7F4997-4782-4BE0-85E0-DADD48D74EC3}"/>
                </a:ext>
              </a:extLst>
            </p:cNvPr>
            <p:cNvSpPr/>
            <p:nvPr/>
          </p:nvSpPr>
          <p:spPr>
            <a:xfrm>
              <a:off x="6803102" y="4959009"/>
              <a:ext cx="285750" cy="285750"/>
            </a:xfrm>
            <a:prstGeom prst="ellipse">
              <a:avLst/>
            </a:prstGeom>
            <a:solidFill>
              <a:srgbClr val="A3C8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lumMod val="95000"/>
                    <a:lumOff val="5000"/>
                  </a:prstClr>
                </a:solidFill>
                <a:cs typeface="+mn-ea"/>
                <a:sym typeface="+mn-lt"/>
              </a:endParaRPr>
            </a:p>
          </p:txBody>
        </p:sp>
        <p:cxnSp>
          <p:nvCxnSpPr>
            <p:cNvPr id="26" name="直接连接符 25">
              <a:extLst>
                <a:ext uri="{FF2B5EF4-FFF2-40B4-BE49-F238E27FC236}">
                  <a16:creationId xmlns:a16="http://schemas.microsoft.com/office/drawing/2014/main" id="{1119554E-C211-469E-972F-57D4624C34D7}"/>
                </a:ext>
              </a:extLst>
            </p:cNvPr>
            <p:cNvCxnSpPr/>
            <p:nvPr/>
          </p:nvCxnSpPr>
          <p:spPr>
            <a:xfrm>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7" name="文本框 7">
            <a:extLst>
              <a:ext uri="{FF2B5EF4-FFF2-40B4-BE49-F238E27FC236}">
                <a16:creationId xmlns:a16="http://schemas.microsoft.com/office/drawing/2014/main" id="{208D734C-58F1-4367-81D7-AB3C5B5E3CC7}"/>
              </a:ext>
            </a:extLst>
          </p:cNvPr>
          <p:cNvSpPr txBox="1"/>
          <p:nvPr/>
        </p:nvSpPr>
        <p:spPr>
          <a:xfrm>
            <a:off x="2810278" y="911336"/>
            <a:ext cx="6864053" cy="646331"/>
          </a:xfrm>
          <a:prstGeom prst="rect">
            <a:avLst/>
          </a:prstGeom>
          <a:noFill/>
        </p:spPr>
        <p:txBody>
          <a:bodyPr wrap="square" rtlCol="0">
            <a:spAutoFit/>
          </a:bodyPr>
          <a:lstStyle/>
          <a:p>
            <a:r>
              <a:rPr lang="en-US" altLang="zh-CN" sz="3600" b="1" smtClean="0">
                <a:solidFill>
                  <a:srgbClr val="A3C8BD"/>
                </a:solidFill>
                <a:cs typeface="+mn-ea"/>
                <a:sym typeface="+mn-lt"/>
              </a:rPr>
              <a:t>“TRI THỨC LÀ SỨC MẠNH”</a:t>
            </a:r>
            <a:endParaRPr lang="zh-CN" altLang="en-US" sz="3600" b="1" dirty="0">
              <a:solidFill>
                <a:srgbClr val="A3C8BD"/>
              </a:solidFill>
              <a:cs typeface="+mn-ea"/>
              <a:sym typeface="+mn-lt"/>
            </a:endParaRPr>
          </a:p>
        </p:txBody>
      </p:sp>
      <p:pic>
        <p:nvPicPr>
          <p:cNvPr id="38" name="Picture 2" descr="20 danh ngÃ´n Ã½ nghÄ©a vá» sÃ¡ch báº¡n nÃªn biáº¿t - First News - TrÃ­ Viá»t">
            <a:extLst>
              <a:ext uri="{FF2B5EF4-FFF2-40B4-BE49-F238E27FC236}">
                <a16:creationId xmlns:a16="http://schemas.microsoft.com/office/drawing/2014/main" id="{1A96D5DA-237D-4F90-8CEF-49BA37570F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794" b="14286"/>
          <a:stretch/>
        </p:blipFill>
        <p:spPr bwMode="auto">
          <a:xfrm>
            <a:off x="1568293" y="2590965"/>
            <a:ext cx="4235449" cy="2868139"/>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12"/>
          <p:cNvSpPr>
            <a:spLocks noChangeArrowheads="1"/>
          </p:cNvSpPr>
          <p:nvPr/>
        </p:nvSpPr>
        <p:spPr bwMode="auto">
          <a:xfrm>
            <a:off x="7043927" y="2239362"/>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vi-VN" sz="3200" b="1" i="1" dirty="0">
                <a:solidFill>
                  <a:srgbClr val="18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 Vấn đề nghị luận:</a:t>
            </a:r>
          </a:p>
        </p:txBody>
      </p:sp>
      <p:sp>
        <p:nvSpPr>
          <p:cNvPr id="40" name="Rectangle 39"/>
          <p:cNvSpPr/>
          <p:nvPr/>
        </p:nvSpPr>
        <p:spPr>
          <a:xfrm>
            <a:off x="7328743" y="3371552"/>
            <a:ext cx="4110423" cy="1077218"/>
          </a:xfrm>
          <a:prstGeom prst="rect">
            <a:avLst/>
          </a:prstGeom>
        </p:spPr>
        <p:txBody>
          <a:bodyPr wrap="square">
            <a:spAutoFit/>
          </a:bodyPr>
          <a:lstStyle/>
          <a:p>
            <a:pPr eaLnBrk="0" fontAlgn="base" hangingPunct="0">
              <a:spcBef>
                <a:spcPct val="0"/>
              </a:spcBef>
              <a:spcAft>
                <a:spcPct val="0"/>
              </a:spcAft>
              <a:defRPr/>
            </a:pPr>
            <a:r>
              <a:rPr lang="en-US" altLang="vi-VN" sz="3200" i="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Bàn về giá trị của tri thức khoa học.</a:t>
            </a:r>
            <a:endParaRPr lang="vi-VN" sz="3200" i="1" dirty="0">
              <a:solidFill>
                <a:prstClr val="black"/>
              </a:solidFill>
            </a:endParaRPr>
          </a:p>
        </p:txBody>
      </p:sp>
    </p:spTree>
    <p:extLst>
      <p:ext uri="{BB962C8B-B14F-4D97-AF65-F5344CB8AC3E}">
        <p14:creationId xmlns:p14="http://schemas.microsoft.com/office/powerpoint/2010/main" val="233783655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heel(1)">
                                      <p:cBhvr>
                                        <p:cTn id="28" dur="20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circle(in)">
                                      <p:cBhvr>
                                        <p:cTn id="3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CE6FC6-12BE-4F83-9185-78A5D33DE29C}"/>
              </a:ext>
            </a:extLst>
          </p:cNvPr>
          <p:cNvPicPr>
            <a:picLocks noChangeAspect="1"/>
          </p:cNvPicPr>
          <p:nvPr/>
        </p:nvPicPr>
        <p:blipFill rotWithShape="1">
          <a:blip r:embed="rId3" cstate="email"/>
          <a:srcRect l="17489" t="6589" r="20763" b="8281"/>
          <a:stretch/>
        </p:blipFill>
        <p:spPr>
          <a:xfrm rot="5400000">
            <a:off x="1708387" y="1977360"/>
            <a:ext cx="1644647" cy="2267419"/>
          </a:xfrm>
          <a:prstGeom prst="rect">
            <a:avLst/>
          </a:prstGeom>
        </p:spPr>
      </p:pic>
      <p:pic>
        <p:nvPicPr>
          <p:cNvPr id="7" name="图片 6">
            <a:extLst>
              <a:ext uri="{FF2B5EF4-FFF2-40B4-BE49-F238E27FC236}">
                <a16:creationId xmlns:a16="http://schemas.microsoft.com/office/drawing/2014/main" id="{8EC102C0-559A-472B-AA83-E41E817ED44D}"/>
              </a:ext>
            </a:extLst>
          </p:cNvPr>
          <p:cNvPicPr>
            <a:picLocks noChangeAspect="1"/>
          </p:cNvPicPr>
          <p:nvPr/>
        </p:nvPicPr>
        <p:blipFill rotWithShape="1">
          <a:blip r:embed="rId3" cstate="email"/>
          <a:srcRect l="17489" t="6589" r="20763" b="8281"/>
          <a:stretch/>
        </p:blipFill>
        <p:spPr>
          <a:xfrm rot="5400000">
            <a:off x="5397738" y="1977361"/>
            <a:ext cx="1644647" cy="2267419"/>
          </a:xfrm>
          <a:prstGeom prst="rect">
            <a:avLst/>
          </a:prstGeom>
        </p:spPr>
      </p:pic>
      <p:pic>
        <p:nvPicPr>
          <p:cNvPr id="12" name="图片 11">
            <a:extLst>
              <a:ext uri="{FF2B5EF4-FFF2-40B4-BE49-F238E27FC236}">
                <a16:creationId xmlns:a16="http://schemas.microsoft.com/office/drawing/2014/main" id="{6D62B156-9BB4-4CD1-ACCB-1977A7811FD2}"/>
              </a:ext>
            </a:extLst>
          </p:cNvPr>
          <p:cNvPicPr>
            <a:picLocks noChangeAspect="1"/>
          </p:cNvPicPr>
          <p:nvPr/>
        </p:nvPicPr>
        <p:blipFill rotWithShape="1">
          <a:blip r:embed="rId3" cstate="email"/>
          <a:srcRect l="17489" t="6589" r="20763" b="8281"/>
          <a:stretch/>
        </p:blipFill>
        <p:spPr>
          <a:xfrm rot="5400000">
            <a:off x="8921987" y="1977361"/>
            <a:ext cx="1644647" cy="2267419"/>
          </a:xfrm>
          <a:prstGeom prst="rect">
            <a:avLst/>
          </a:prstGeom>
        </p:spPr>
      </p:pic>
      <p:sp>
        <p:nvSpPr>
          <p:cNvPr id="16" name="文本框 7">
            <a:extLst>
              <a:ext uri="{FF2B5EF4-FFF2-40B4-BE49-F238E27FC236}">
                <a16:creationId xmlns:a16="http://schemas.microsoft.com/office/drawing/2014/main" id="{208D734C-58F1-4367-81D7-AB3C5B5E3CC7}"/>
              </a:ext>
            </a:extLst>
          </p:cNvPr>
          <p:cNvSpPr txBox="1"/>
          <p:nvPr/>
        </p:nvSpPr>
        <p:spPr>
          <a:xfrm>
            <a:off x="2810278" y="911336"/>
            <a:ext cx="6864053" cy="646331"/>
          </a:xfrm>
          <a:prstGeom prst="rect">
            <a:avLst/>
          </a:prstGeom>
          <a:noFill/>
        </p:spPr>
        <p:txBody>
          <a:bodyPr wrap="square" rtlCol="0">
            <a:spAutoFit/>
          </a:bodyPr>
          <a:lstStyle/>
          <a:p>
            <a:r>
              <a:rPr lang="en-US" altLang="zh-CN" sz="3600" b="1" smtClean="0">
                <a:solidFill>
                  <a:srgbClr val="A3C8BD"/>
                </a:solidFill>
                <a:cs typeface="+mn-ea"/>
                <a:sym typeface="+mn-lt"/>
              </a:rPr>
              <a:t>“TRI THỨC LÀ SỨC MẠNH”</a:t>
            </a:r>
            <a:endParaRPr lang="zh-CN" altLang="en-US" sz="3600" b="1" dirty="0">
              <a:solidFill>
                <a:srgbClr val="A3C8BD"/>
              </a:solidFill>
              <a:cs typeface="+mn-ea"/>
              <a:sym typeface="+mn-lt"/>
            </a:endParaRPr>
          </a:p>
        </p:txBody>
      </p:sp>
      <p:sp>
        <p:nvSpPr>
          <p:cNvPr id="17" name="矩形 8">
            <a:extLst>
              <a:ext uri="{FF2B5EF4-FFF2-40B4-BE49-F238E27FC236}">
                <a16:creationId xmlns:a16="http://schemas.microsoft.com/office/drawing/2014/main" id="{256ADA4A-B221-435A-B9E7-70E918B63DAA}"/>
              </a:ext>
            </a:extLst>
          </p:cNvPr>
          <p:cNvSpPr/>
          <p:nvPr/>
        </p:nvSpPr>
        <p:spPr>
          <a:xfrm>
            <a:off x="546301" y="429605"/>
            <a:ext cx="850700" cy="5078313"/>
          </a:xfrm>
          <a:prstGeom prst="rect">
            <a:avLst/>
          </a:prstGeom>
        </p:spPr>
        <p:txBody>
          <a:bodyPr wrap="square">
            <a:spAutoFit/>
          </a:bodyPr>
          <a:lstStyle/>
          <a:p>
            <a:pPr marL="0" lvl="1">
              <a:spcBef>
                <a:spcPct val="0"/>
              </a:spcBef>
            </a:pPr>
            <a:r>
              <a:rPr lang="en-US" altLang="zh-CN" sz="5400" smtClean="0">
                <a:solidFill>
                  <a:srgbClr val="A3C8BD"/>
                </a:solidFill>
                <a:latin typeface="Agency FB" panose="020B0503020202020204" pitchFamily="34" charset="0"/>
                <a:cs typeface="+mn-ea"/>
                <a:sym typeface="+mn-lt"/>
              </a:rPr>
              <a:t>b.Bố cục</a:t>
            </a:r>
            <a:endParaRPr lang="en-US" altLang="zh-CN" sz="5400" dirty="0">
              <a:solidFill>
                <a:srgbClr val="A3C8BD"/>
              </a:solidFill>
              <a:latin typeface="Agency FB" panose="020B0503020202020204" pitchFamily="34" charset="0"/>
              <a:cs typeface="+mn-ea"/>
              <a:sym typeface="+mn-lt"/>
            </a:endParaRPr>
          </a:p>
        </p:txBody>
      </p:sp>
      <p:sp>
        <p:nvSpPr>
          <p:cNvPr id="18" name="文本框 7">
            <a:extLst>
              <a:ext uri="{FF2B5EF4-FFF2-40B4-BE49-F238E27FC236}">
                <a16:creationId xmlns:a16="http://schemas.microsoft.com/office/drawing/2014/main" id="{208D734C-58F1-4367-81D7-AB3C5B5E3CC7}"/>
              </a:ext>
            </a:extLst>
          </p:cNvPr>
          <p:cNvSpPr txBox="1"/>
          <p:nvPr/>
        </p:nvSpPr>
        <p:spPr>
          <a:xfrm>
            <a:off x="1558790" y="1639555"/>
            <a:ext cx="2010095" cy="646331"/>
          </a:xfrm>
          <a:prstGeom prst="rect">
            <a:avLst/>
          </a:prstGeom>
          <a:solidFill>
            <a:schemeClr val="accent6">
              <a:lumMod val="40000"/>
              <a:lumOff val="60000"/>
            </a:schemeClr>
          </a:solidFill>
        </p:spPr>
        <p:txBody>
          <a:bodyPr wrap="square" rtlCol="0">
            <a:spAutoFit/>
          </a:bodyPr>
          <a:lstStyle/>
          <a:p>
            <a:r>
              <a:rPr lang="en-US" altLang="zh-CN" sz="3600" smtClean="0">
                <a:latin typeface="Times New Roman" pitchFamily="18" charset="0"/>
                <a:cs typeface="Times New Roman" pitchFamily="18" charset="0"/>
                <a:sym typeface="+mn-lt"/>
              </a:rPr>
              <a:t>Mở đoạn</a:t>
            </a:r>
            <a:endParaRPr lang="zh-CN" altLang="en-US" sz="3600" dirty="0">
              <a:latin typeface="Times New Roman" pitchFamily="18" charset="0"/>
              <a:cs typeface="Times New Roman" pitchFamily="18" charset="0"/>
              <a:sym typeface="+mn-lt"/>
            </a:endParaRPr>
          </a:p>
        </p:txBody>
      </p:sp>
      <p:sp>
        <p:nvSpPr>
          <p:cNvPr id="19" name="文本框 7">
            <a:extLst>
              <a:ext uri="{FF2B5EF4-FFF2-40B4-BE49-F238E27FC236}">
                <a16:creationId xmlns:a16="http://schemas.microsoft.com/office/drawing/2014/main" id="{208D734C-58F1-4367-81D7-AB3C5B5E3CC7}"/>
              </a:ext>
            </a:extLst>
          </p:cNvPr>
          <p:cNvSpPr txBox="1"/>
          <p:nvPr/>
        </p:nvSpPr>
        <p:spPr>
          <a:xfrm>
            <a:off x="5105829" y="1642417"/>
            <a:ext cx="2304905" cy="646331"/>
          </a:xfrm>
          <a:prstGeom prst="rect">
            <a:avLst/>
          </a:prstGeom>
          <a:solidFill>
            <a:schemeClr val="accent6">
              <a:lumMod val="40000"/>
              <a:lumOff val="60000"/>
            </a:schemeClr>
          </a:solidFill>
        </p:spPr>
        <p:txBody>
          <a:bodyPr wrap="square" rtlCol="0">
            <a:spAutoFit/>
          </a:bodyPr>
          <a:lstStyle/>
          <a:p>
            <a:r>
              <a:rPr lang="en-US" altLang="zh-CN" sz="3600" smtClean="0">
                <a:latin typeface="Times New Roman" pitchFamily="18" charset="0"/>
                <a:cs typeface="Times New Roman" pitchFamily="18" charset="0"/>
                <a:sym typeface="+mn-lt"/>
              </a:rPr>
              <a:t>Thân đoạn</a:t>
            </a:r>
            <a:endParaRPr lang="zh-CN" altLang="en-US" sz="3600" dirty="0">
              <a:latin typeface="Times New Roman" pitchFamily="18" charset="0"/>
              <a:cs typeface="Times New Roman" pitchFamily="18" charset="0"/>
              <a:sym typeface="+mn-lt"/>
            </a:endParaRPr>
          </a:p>
        </p:txBody>
      </p:sp>
      <p:sp>
        <p:nvSpPr>
          <p:cNvPr id="20" name="文本框 7">
            <a:extLst>
              <a:ext uri="{FF2B5EF4-FFF2-40B4-BE49-F238E27FC236}">
                <a16:creationId xmlns:a16="http://schemas.microsoft.com/office/drawing/2014/main" id="{208D734C-58F1-4367-81D7-AB3C5B5E3CC7}"/>
              </a:ext>
            </a:extLst>
          </p:cNvPr>
          <p:cNvSpPr txBox="1"/>
          <p:nvPr/>
        </p:nvSpPr>
        <p:spPr>
          <a:xfrm>
            <a:off x="8739262" y="1642417"/>
            <a:ext cx="2010095" cy="646331"/>
          </a:xfrm>
          <a:prstGeom prst="rect">
            <a:avLst/>
          </a:prstGeom>
          <a:solidFill>
            <a:schemeClr val="accent6">
              <a:lumMod val="40000"/>
              <a:lumOff val="60000"/>
            </a:schemeClr>
          </a:solidFill>
        </p:spPr>
        <p:txBody>
          <a:bodyPr wrap="square" rtlCol="0">
            <a:spAutoFit/>
          </a:bodyPr>
          <a:lstStyle/>
          <a:p>
            <a:r>
              <a:rPr lang="en-US" altLang="zh-CN" sz="3600" smtClean="0">
                <a:latin typeface="Times New Roman" pitchFamily="18" charset="0"/>
                <a:cs typeface="Times New Roman" pitchFamily="18" charset="0"/>
                <a:sym typeface="+mn-lt"/>
              </a:rPr>
              <a:t>Kết đoạn</a:t>
            </a:r>
            <a:endParaRPr lang="zh-CN" altLang="en-US" sz="3600" dirty="0">
              <a:latin typeface="Times New Roman" pitchFamily="18" charset="0"/>
              <a:cs typeface="Times New Roman" pitchFamily="18" charset="0"/>
              <a:sym typeface="+mn-lt"/>
            </a:endParaRPr>
          </a:p>
        </p:txBody>
      </p:sp>
      <p:sp>
        <p:nvSpPr>
          <p:cNvPr id="2" name="Rectangle 1"/>
          <p:cNvSpPr/>
          <p:nvPr/>
        </p:nvSpPr>
        <p:spPr>
          <a:xfrm>
            <a:off x="1397001" y="4157461"/>
            <a:ext cx="2267420" cy="1200329"/>
          </a:xfrm>
          <a:prstGeom prst="rect">
            <a:avLst/>
          </a:prstGeom>
        </p:spPr>
        <p:txBody>
          <a:bodyPr wrap="square">
            <a:spAutoFit/>
          </a:bodyPr>
          <a:lstStyle/>
          <a:p>
            <a:pPr eaLnBrk="0" fontAlgn="base" hangingPunct="0">
              <a:spcBef>
                <a:spcPct val="0"/>
              </a:spcBef>
              <a:spcAft>
                <a:spcPct val="0"/>
              </a:spcAft>
              <a:defRPr/>
            </a:pPr>
            <a:r>
              <a:rPr lang="en-US" altLang="vi-VN" sz="2400" i="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Nêu vấn đề nghị luận ( tri thức là sức </a:t>
            </a:r>
            <a:r>
              <a:rPr lang="en-US" altLang="vi-VN" sz="2400" i="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mạnh).</a:t>
            </a:r>
            <a:endParaRPr lang="vi-VN" sz="2400" i="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843389" y="4159480"/>
            <a:ext cx="2797827" cy="1200329"/>
          </a:xfrm>
          <a:prstGeom prst="rect">
            <a:avLst/>
          </a:prstGeom>
        </p:spPr>
        <p:txBody>
          <a:bodyPr wrap="square">
            <a:spAutoFit/>
          </a:bodyPr>
          <a:lstStyle/>
          <a:p>
            <a:pPr eaLnBrk="0" fontAlgn="base" hangingPunct="0">
              <a:spcBef>
                <a:spcPct val="0"/>
              </a:spcBef>
              <a:spcAft>
                <a:spcPct val="0"/>
              </a:spcAft>
              <a:defRPr/>
            </a:pPr>
            <a:r>
              <a:rPr lang="en-US" altLang="vi-VN" sz="2400" i="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Chứng minh làm rõ vấn đề nghị luận : Tri thức là sức mạnh.</a:t>
            </a:r>
            <a:endParaRPr lang="vi-VN" sz="2400" i="1"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147714" y="4159479"/>
            <a:ext cx="3302759" cy="1569660"/>
          </a:xfrm>
          <a:prstGeom prst="rect">
            <a:avLst/>
          </a:prstGeom>
        </p:spPr>
        <p:txBody>
          <a:bodyPr wrap="square">
            <a:spAutoFit/>
          </a:bodyPr>
          <a:lstStyle/>
          <a:p>
            <a:r>
              <a:rPr lang="en-US" altLang="vi-VN" sz="2400" i="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Phê phán một số người không biết coi trọng tri thức, sử dụng tri thức không đúng chỗ</a:t>
            </a:r>
            <a:endParaRPr lang="en-US" sz="2400" i="1"/>
          </a:p>
        </p:txBody>
      </p:sp>
      <p:sp>
        <p:nvSpPr>
          <p:cNvPr id="22" name="Rectangle 12"/>
          <p:cNvSpPr>
            <a:spLocks noChangeArrowheads="1"/>
          </p:cNvSpPr>
          <p:nvPr/>
        </p:nvSpPr>
        <p:spPr bwMode="auto">
          <a:xfrm>
            <a:off x="2337891" y="5726218"/>
            <a:ext cx="6061275" cy="70788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altLang="vi-VN" sz="4000" i="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sym typeface="Wingdings" pitchFamily="2" charset="2"/>
              </a:rPr>
              <a:t></a:t>
            </a:r>
            <a:r>
              <a:rPr lang="en-US" altLang="vi-VN" sz="4000" i="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sym typeface="Symbol" panose="05050102010706020507" pitchFamily="18" charset="2"/>
              </a:rPr>
              <a:t> </a:t>
            </a:r>
            <a:r>
              <a:rPr lang="en-US" altLang="vi-VN" sz="4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sym typeface="Symbol" panose="05050102010706020507" pitchFamily="18" charset="2"/>
              </a:rPr>
              <a:t>Bố cục rõ ràng, chặt chẽ.</a:t>
            </a:r>
          </a:p>
        </p:txBody>
      </p:sp>
    </p:spTree>
    <p:extLst>
      <p:ext uri="{BB962C8B-B14F-4D97-AF65-F5344CB8AC3E}">
        <p14:creationId xmlns:p14="http://schemas.microsoft.com/office/powerpoint/2010/main" val="429415318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350"/>
                            </p:stCondLst>
                            <p:childTnLst>
                              <p:par>
                                <p:cTn id="15" presetID="2" presetClass="entr" presetSubtype="1" fill="hold" grpId="0" nodeType="after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par>
                          <p:cTn id="19" fill="hold">
                            <p:stCondLst>
                              <p:cond delay="2100"/>
                            </p:stCondLst>
                            <p:childTnLst>
                              <p:par>
                                <p:cTn id="20" presetID="2" presetClass="entr" presetSubtype="1" fill="hold" grpId="0" nodeType="afterEffect">
                                  <p:stCondLst>
                                    <p:cond delay="0"/>
                                  </p:stCondLst>
                                  <p:iterate type="lt">
                                    <p:tmPct val="10000"/>
                                  </p:iterate>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par>
                          <p:cTn id="24" fill="hold">
                            <p:stCondLst>
                              <p:cond delay="2950"/>
                            </p:stCondLst>
                            <p:childTnLst>
                              <p:par>
                                <p:cTn id="25" presetID="2" presetClass="entr" presetSubtype="1" fill="hold" grpId="0" nodeType="afterEffect">
                                  <p:stCondLst>
                                    <p:cond delay="0"/>
                                  </p:stCondLst>
                                  <p:iterate type="lt">
                                    <p:tmPct val="10000"/>
                                  </p:iterate>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heel(1)">
                                      <p:cBhvr>
                                        <p:cTn id="6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0" grpId="0" animBg="1"/>
      <p:bldP spid="2" grpId="0"/>
      <p:bldP spid="3"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208D734C-58F1-4367-81D7-AB3C5B5E3CC7}"/>
              </a:ext>
            </a:extLst>
          </p:cNvPr>
          <p:cNvSpPr txBox="1"/>
          <p:nvPr/>
        </p:nvSpPr>
        <p:spPr>
          <a:xfrm>
            <a:off x="1602079" y="721993"/>
            <a:ext cx="6697860" cy="523220"/>
          </a:xfrm>
          <a:prstGeom prst="rect">
            <a:avLst/>
          </a:prstGeom>
          <a:noFill/>
        </p:spPr>
        <p:txBody>
          <a:bodyPr wrap="square" rtlCol="0">
            <a:spAutoFit/>
          </a:bodyPr>
          <a:lstStyle/>
          <a:p>
            <a:r>
              <a:rPr lang="en-US" altLang="zh-CN" sz="2800" b="1" smtClean="0">
                <a:solidFill>
                  <a:srgbClr val="A3C8BD"/>
                </a:solidFill>
                <a:cs typeface="+mn-ea"/>
                <a:sym typeface="+mn-lt"/>
              </a:rPr>
              <a:t>Các câu văn mang luận điểm</a:t>
            </a:r>
            <a:endParaRPr lang="zh-CN" altLang="en-US" sz="2800" b="1" dirty="0">
              <a:solidFill>
                <a:srgbClr val="A3C8BD"/>
              </a:solidFill>
              <a:cs typeface="+mn-ea"/>
              <a:sym typeface="+mn-lt"/>
            </a:endParaRPr>
          </a:p>
        </p:txBody>
      </p:sp>
      <p:pic>
        <p:nvPicPr>
          <p:cNvPr id="21" name="图片 20">
            <a:extLst>
              <a:ext uri="{FF2B5EF4-FFF2-40B4-BE49-F238E27FC236}">
                <a16:creationId xmlns:a16="http://schemas.microsoft.com/office/drawing/2014/main" id="{57714C76-1329-4C2D-9C8C-B12D449146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59946" y="1190184"/>
            <a:ext cx="1832055" cy="3081182"/>
          </a:xfrm>
          <a:prstGeom prst="rect">
            <a:avLst/>
          </a:prstGeom>
        </p:spPr>
      </p:pic>
      <p:sp>
        <p:nvSpPr>
          <p:cNvPr id="22" name="椭圆 21">
            <a:extLst>
              <a:ext uri="{FF2B5EF4-FFF2-40B4-BE49-F238E27FC236}">
                <a16:creationId xmlns:a16="http://schemas.microsoft.com/office/drawing/2014/main" id="{A67B8199-B576-4258-85E1-8EFBDCCA57A1}"/>
              </a:ext>
            </a:extLst>
          </p:cNvPr>
          <p:cNvSpPr/>
          <p:nvPr/>
        </p:nvSpPr>
        <p:spPr>
          <a:xfrm>
            <a:off x="881101" y="1527990"/>
            <a:ext cx="1100441" cy="121501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endParaRPr lang="zh-CN" altLang="en-US" sz="1600" kern="0">
              <a:solidFill>
                <a:prstClr val="white">
                  <a:lumMod val="50000"/>
                </a:prstClr>
              </a:solidFill>
              <a:cs typeface="+mn-ea"/>
              <a:sym typeface="+mn-lt"/>
            </a:endParaRPr>
          </a:p>
        </p:txBody>
      </p:sp>
      <p:sp>
        <p:nvSpPr>
          <p:cNvPr id="23" name="椭圆 22">
            <a:extLst>
              <a:ext uri="{FF2B5EF4-FFF2-40B4-BE49-F238E27FC236}">
                <a16:creationId xmlns:a16="http://schemas.microsoft.com/office/drawing/2014/main" id="{7DBAFA33-675C-46D0-AF66-D44CA2AD85F5}"/>
              </a:ext>
            </a:extLst>
          </p:cNvPr>
          <p:cNvSpPr/>
          <p:nvPr/>
        </p:nvSpPr>
        <p:spPr>
          <a:xfrm>
            <a:off x="1672685" y="2862150"/>
            <a:ext cx="1100441" cy="121501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endParaRPr lang="zh-CN" altLang="en-US" sz="1600" kern="0">
              <a:solidFill>
                <a:prstClr val="white">
                  <a:lumMod val="50000"/>
                </a:prstClr>
              </a:solidFill>
              <a:cs typeface="+mn-ea"/>
              <a:sym typeface="+mn-lt"/>
            </a:endParaRPr>
          </a:p>
        </p:txBody>
      </p:sp>
      <p:sp>
        <p:nvSpPr>
          <p:cNvPr id="24" name="椭圆 23">
            <a:extLst>
              <a:ext uri="{FF2B5EF4-FFF2-40B4-BE49-F238E27FC236}">
                <a16:creationId xmlns:a16="http://schemas.microsoft.com/office/drawing/2014/main" id="{E533721F-151A-4F0B-9C43-C9C8C6E009A5}"/>
              </a:ext>
            </a:extLst>
          </p:cNvPr>
          <p:cNvSpPr/>
          <p:nvPr/>
        </p:nvSpPr>
        <p:spPr>
          <a:xfrm>
            <a:off x="2546157" y="4305495"/>
            <a:ext cx="1100441" cy="121501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endParaRPr lang="zh-CN" altLang="en-US" sz="1600" kern="0">
              <a:solidFill>
                <a:prstClr val="white">
                  <a:lumMod val="50000"/>
                </a:prstClr>
              </a:solidFill>
              <a:cs typeface="+mn-ea"/>
              <a:sym typeface="+mn-lt"/>
            </a:endParaRPr>
          </a:p>
        </p:txBody>
      </p:sp>
      <p:sp>
        <p:nvSpPr>
          <p:cNvPr id="31" name="Oval 20">
            <a:extLst>
              <a:ext uri="{FF2B5EF4-FFF2-40B4-BE49-F238E27FC236}">
                <a16:creationId xmlns:a16="http://schemas.microsoft.com/office/drawing/2014/main" id="{832B4AB5-F3A7-4AEF-811A-1AD26852640B}"/>
              </a:ext>
            </a:extLst>
          </p:cNvPr>
          <p:cNvSpPr>
            <a:spLocks noChangeAspect="1"/>
          </p:cNvSpPr>
          <p:nvPr/>
        </p:nvSpPr>
        <p:spPr>
          <a:xfrm>
            <a:off x="804651" y="1542019"/>
            <a:ext cx="1253336" cy="922161"/>
          </a:xfrm>
          <a:prstGeom prst="ellipse">
            <a:avLst/>
          </a:prstGeom>
          <a:noFill/>
          <a:ln w="19050" cap="flat" cmpd="sng" algn="ctr">
            <a:noFill/>
            <a:prstDash val="solid"/>
            <a:miter lim="800000"/>
          </a:ln>
          <a:effectLst/>
        </p:spPr>
        <p:txBody>
          <a:bodyPr lIns="86709" tIns="43355" rIns="86709" bIns="43355" rtlCol="0" anchor="ctr"/>
          <a:lstStyle/>
          <a:p>
            <a:pPr algn="ctr" defTabSz="1219170">
              <a:defRPr/>
            </a:pPr>
            <a:r>
              <a:rPr lang="en-US" sz="3200" kern="0" smtClean="0">
                <a:solidFill>
                  <a:sysClr val="window" lastClr="FFFFFF"/>
                </a:solidFill>
                <a:effectLst>
                  <a:glow rad="63500">
                    <a:srgbClr val="18665F">
                      <a:alpha val="40000"/>
                    </a:srgbClr>
                  </a:glow>
                </a:effectLst>
                <a:cs typeface="+mn-ea"/>
                <a:sym typeface="+mn-lt"/>
              </a:rPr>
              <a:t>MB</a:t>
            </a:r>
            <a:endParaRPr lang="en-US" sz="3200" kern="0" dirty="0">
              <a:solidFill>
                <a:sysClr val="window" lastClr="FFFFFF"/>
              </a:solidFill>
              <a:effectLst>
                <a:glow rad="63500">
                  <a:srgbClr val="18665F">
                    <a:alpha val="40000"/>
                  </a:srgbClr>
                </a:glow>
              </a:effectLst>
              <a:cs typeface="+mn-ea"/>
              <a:sym typeface="+mn-lt"/>
            </a:endParaRPr>
          </a:p>
        </p:txBody>
      </p:sp>
      <p:sp>
        <p:nvSpPr>
          <p:cNvPr id="32" name="Oval 20">
            <a:extLst>
              <a:ext uri="{FF2B5EF4-FFF2-40B4-BE49-F238E27FC236}">
                <a16:creationId xmlns:a16="http://schemas.microsoft.com/office/drawing/2014/main" id="{C7A80328-0D41-4A1A-A5CE-F10EF3FB5C92}"/>
              </a:ext>
            </a:extLst>
          </p:cNvPr>
          <p:cNvSpPr>
            <a:spLocks noChangeAspect="1"/>
          </p:cNvSpPr>
          <p:nvPr/>
        </p:nvSpPr>
        <p:spPr>
          <a:xfrm>
            <a:off x="1596235" y="2894851"/>
            <a:ext cx="1253336" cy="922161"/>
          </a:xfrm>
          <a:prstGeom prst="ellipse">
            <a:avLst/>
          </a:prstGeom>
          <a:noFill/>
          <a:ln w="19050" cap="flat" cmpd="sng" algn="ctr">
            <a:noFill/>
            <a:prstDash val="solid"/>
            <a:miter lim="800000"/>
          </a:ln>
          <a:effectLst/>
        </p:spPr>
        <p:txBody>
          <a:bodyPr lIns="86709" tIns="43355" rIns="86709" bIns="43355" rtlCol="0" anchor="ctr"/>
          <a:lstStyle/>
          <a:p>
            <a:pPr algn="ctr" defTabSz="1219170">
              <a:defRPr/>
            </a:pPr>
            <a:r>
              <a:rPr lang="en-US" sz="4000" kern="0" smtClean="0">
                <a:solidFill>
                  <a:sysClr val="window" lastClr="FFFFFF"/>
                </a:solidFill>
                <a:effectLst>
                  <a:glow rad="63500">
                    <a:srgbClr val="18665F">
                      <a:alpha val="40000"/>
                    </a:srgbClr>
                  </a:glow>
                </a:effectLst>
                <a:cs typeface="+mn-ea"/>
                <a:sym typeface="+mn-lt"/>
              </a:rPr>
              <a:t>TB</a:t>
            </a:r>
            <a:endParaRPr lang="en-US" sz="4000" kern="0" dirty="0">
              <a:solidFill>
                <a:sysClr val="window" lastClr="FFFFFF"/>
              </a:solidFill>
              <a:effectLst>
                <a:glow rad="63500">
                  <a:srgbClr val="18665F">
                    <a:alpha val="40000"/>
                  </a:srgbClr>
                </a:glow>
              </a:effectLst>
              <a:cs typeface="+mn-ea"/>
              <a:sym typeface="+mn-lt"/>
            </a:endParaRPr>
          </a:p>
        </p:txBody>
      </p:sp>
      <p:sp>
        <p:nvSpPr>
          <p:cNvPr id="33" name="Oval 20">
            <a:extLst>
              <a:ext uri="{FF2B5EF4-FFF2-40B4-BE49-F238E27FC236}">
                <a16:creationId xmlns:a16="http://schemas.microsoft.com/office/drawing/2014/main" id="{CCE183D5-6F1F-49B4-8491-D9B70CD29A06}"/>
              </a:ext>
            </a:extLst>
          </p:cNvPr>
          <p:cNvSpPr>
            <a:spLocks noChangeAspect="1"/>
          </p:cNvSpPr>
          <p:nvPr/>
        </p:nvSpPr>
        <p:spPr>
          <a:xfrm>
            <a:off x="2469707" y="4356867"/>
            <a:ext cx="1253336" cy="922161"/>
          </a:xfrm>
          <a:prstGeom prst="ellipse">
            <a:avLst/>
          </a:prstGeom>
          <a:noFill/>
          <a:ln w="19050" cap="flat" cmpd="sng" algn="ctr">
            <a:noFill/>
            <a:prstDash val="solid"/>
            <a:miter lim="800000"/>
          </a:ln>
          <a:effectLst/>
        </p:spPr>
        <p:txBody>
          <a:bodyPr lIns="86709" tIns="43355" rIns="86709" bIns="43355" rtlCol="0" anchor="ctr"/>
          <a:lstStyle/>
          <a:p>
            <a:pPr algn="ctr" defTabSz="1219170">
              <a:defRPr/>
            </a:pPr>
            <a:r>
              <a:rPr lang="en-US" sz="4000" kern="0" smtClean="0">
                <a:solidFill>
                  <a:sysClr val="window" lastClr="FFFFFF"/>
                </a:solidFill>
                <a:effectLst>
                  <a:glow rad="63500">
                    <a:srgbClr val="18665F">
                      <a:alpha val="40000"/>
                    </a:srgbClr>
                  </a:glow>
                </a:effectLst>
                <a:cs typeface="+mn-ea"/>
                <a:sym typeface="+mn-lt"/>
              </a:rPr>
              <a:t>KB</a:t>
            </a:r>
            <a:endParaRPr lang="en-US" sz="4000" kern="0" dirty="0">
              <a:solidFill>
                <a:sysClr val="window" lastClr="FFFFFF"/>
              </a:solidFill>
              <a:effectLst>
                <a:glow rad="63500">
                  <a:srgbClr val="18665F">
                    <a:alpha val="40000"/>
                  </a:srgbClr>
                </a:glow>
              </a:effectLst>
              <a:cs typeface="+mn-ea"/>
              <a:sym typeface="+mn-lt"/>
            </a:endParaRPr>
          </a:p>
        </p:txBody>
      </p:sp>
      <p:sp>
        <p:nvSpPr>
          <p:cNvPr id="17" name="Rectangle 16"/>
          <p:cNvSpPr>
            <a:spLocks noChangeArrowheads="1"/>
          </p:cNvSpPr>
          <p:nvPr/>
        </p:nvSpPr>
        <p:spPr bwMode="auto">
          <a:xfrm>
            <a:off x="2164572" y="1658445"/>
            <a:ext cx="80999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vi-VN" altLang="vi-VN" sz="2800" smtClean="0">
                <a:solidFill>
                  <a:srgbClr val="000000"/>
                </a:solidFill>
                <a:latin typeface="Times New Roman" pitchFamily="18" charset="0"/>
                <a:cs typeface="Times New Roman" pitchFamily="18" charset="0"/>
              </a:rPr>
              <a:t>+ Tri thức là sức mạnh (Bê-cơn). Ai có tri thức người đó được sức mạnh (Lê-nin).</a:t>
            </a:r>
          </a:p>
        </p:txBody>
      </p:sp>
      <p:sp>
        <p:nvSpPr>
          <p:cNvPr id="18" name="Rectangle 17"/>
          <p:cNvSpPr/>
          <p:nvPr/>
        </p:nvSpPr>
        <p:spPr>
          <a:xfrm>
            <a:off x="2956157" y="2820238"/>
            <a:ext cx="6974153" cy="954107"/>
          </a:xfrm>
          <a:prstGeom prst="rect">
            <a:avLst/>
          </a:prstGeom>
        </p:spPr>
        <p:txBody>
          <a:bodyPr wrap="square">
            <a:spAutoFit/>
          </a:bodyPr>
          <a:lstStyle/>
          <a:p>
            <a:pPr eaLnBrk="0" fontAlgn="base" hangingPunct="0">
              <a:spcBef>
                <a:spcPct val="0"/>
              </a:spcBef>
              <a:spcAft>
                <a:spcPct val="0"/>
              </a:spcAft>
              <a:defRPr/>
            </a:pPr>
            <a:r>
              <a:rPr lang="vi-VN" sz="2800" dirty="0">
                <a:solidFill>
                  <a:srgbClr val="000000"/>
                </a:solidFill>
                <a:latin typeface="Times New Roman"/>
              </a:rPr>
              <a:t>+ Tri thức đúng là sức mạnh (trong khoa học kĩ thuật)</a:t>
            </a:r>
          </a:p>
        </p:txBody>
      </p:sp>
      <p:sp>
        <p:nvSpPr>
          <p:cNvPr id="19" name="Rectangle 18"/>
          <p:cNvSpPr/>
          <p:nvPr/>
        </p:nvSpPr>
        <p:spPr>
          <a:xfrm>
            <a:off x="2952745" y="3750775"/>
            <a:ext cx="6750815" cy="523220"/>
          </a:xfrm>
          <a:prstGeom prst="rect">
            <a:avLst/>
          </a:prstGeom>
        </p:spPr>
        <p:txBody>
          <a:bodyPr wrap="square">
            <a:spAutoFit/>
          </a:bodyPr>
          <a:lstStyle/>
          <a:p>
            <a:pPr eaLnBrk="0" fontAlgn="base" hangingPunct="0">
              <a:spcBef>
                <a:spcPct val="0"/>
              </a:spcBef>
              <a:spcAft>
                <a:spcPct val="0"/>
              </a:spcAft>
              <a:defRPr/>
            </a:pPr>
            <a:r>
              <a:rPr lang="vi-VN" sz="2800" dirty="0">
                <a:solidFill>
                  <a:srgbClr val="000000"/>
                </a:solidFill>
                <a:latin typeface="Times New Roman"/>
              </a:rPr>
              <a:t>+ Tri thức cũng là sức mạnh của cách mạng.</a:t>
            </a:r>
          </a:p>
        </p:txBody>
      </p:sp>
      <p:sp>
        <p:nvSpPr>
          <p:cNvPr id="20" name="Rectangle 19"/>
          <p:cNvSpPr/>
          <p:nvPr/>
        </p:nvSpPr>
        <p:spPr>
          <a:xfrm>
            <a:off x="3829628" y="4542900"/>
            <a:ext cx="7770984" cy="1384995"/>
          </a:xfrm>
          <a:prstGeom prst="rect">
            <a:avLst/>
          </a:prstGeom>
        </p:spPr>
        <p:txBody>
          <a:bodyPr wrap="square">
            <a:spAutoFit/>
          </a:bodyPr>
          <a:lstStyle/>
          <a:p>
            <a:pPr eaLnBrk="0" fontAlgn="base" hangingPunct="0">
              <a:spcBef>
                <a:spcPct val="0"/>
              </a:spcBef>
              <a:spcAft>
                <a:spcPct val="0"/>
              </a:spcAft>
              <a:defRPr/>
            </a:pPr>
            <a:r>
              <a:rPr lang="vi-VN" sz="2800" dirty="0">
                <a:solidFill>
                  <a:srgbClr val="000000"/>
                </a:solidFill>
                <a:latin typeface="Times New Roman"/>
              </a:rPr>
              <a:t>+ Tri thức có sức mạnh to lớn như thế nhưng đáng tiếc là còn không ít người chưa biết quý trọng tri thức.</a:t>
            </a:r>
          </a:p>
        </p:txBody>
      </p:sp>
      <p:sp>
        <p:nvSpPr>
          <p:cNvPr id="34" name="Text Box 15"/>
          <p:cNvSpPr txBox="1">
            <a:spLocks noChangeArrowheads="1"/>
          </p:cNvSpPr>
          <p:nvPr/>
        </p:nvSpPr>
        <p:spPr bwMode="auto">
          <a:xfrm>
            <a:off x="3646596" y="5727582"/>
            <a:ext cx="80722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n-US" altLang="vi-VN" sz="4000" i="1">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vi-VN" sz="4000" i="1"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vi-VN" sz="4000" i="1"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Luận </a:t>
            </a:r>
            <a:r>
              <a:rPr lang="en-US" altLang="vi-VN" sz="4000"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điểm đúng đắn, sáng tỏ.</a:t>
            </a:r>
            <a:endParaRPr lang="en-US" altLang="vi-VN" sz="4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2123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ppt_x"/>
                                          </p:val>
                                        </p:tav>
                                        <p:tav tm="100000">
                                          <p:val>
                                            <p:strVal val="#ppt_x"/>
                                          </p:val>
                                        </p:tav>
                                      </p:tavLst>
                                    </p:anim>
                                    <p:anim calcmode="lin" valueType="num">
                                      <p:cBhvr additive="base">
                                        <p:cTn id="12" dur="1500" fill="hold"/>
                                        <p:tgtEl>
                                          <p:spTgt spid="21"/>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15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35" presetClass="path" presetSubtype="0" decel="40000" fill="hold" grpId="1" nodeType="withEffect">
                                  <p:stCondLst>
                                    <p:cond delay="1500"/>
                                  </p:stCondLst>
                                  <p:childTnLst>
                                    <p:animMotion origin="layout" path="M 0.03073 1.85185E-6 L -0.08906 1.85185E-6 " pathEditMode="relative" rAng="0" ptsTypes="AA">
                                      <p:cBhvr>
                                        <p:cTn id="17" dur="1000" spd="-100000" fill="hold"/>
                                        <p:tgtEl>
                                          <p:spTgt spid="22"/>
                                        </p:tgtEl>
                                        <p:attrNameLst>
                                          <p:attrName>ppt_x</p:attrName>
                                          <p:attrName>ppt_y</p:attrName>
                                        </p:attrNameLst>
                                      </p:cBhvr>
                                      <p:rCtr x="-5990" y="0"/>
                                    </p:animMotion>
                                  </p:childTnLst>
                                </p:cTn>
                              </p:par>
                              <p:par>
                                <p:cTn id="18" presetID="35" presetClass="path" presetSubtype="0" accel="40000" decel="40000" fill="hold" grpId="2" nodeType="withEffect">
                                  <p:stCondLst>
                                    <p:cond delay="2500"/>
                                  </p:stCondLst>
                                  <p:childTnLst>
                                    <p:animMotion origin="layout" path="M 0.03073 1.85185E-6 L -3.33333E-6 1.85185E-6 " pathEditMode="relative" rAng="0" ptsTypes="AA">
                                      <p:cBhvr>
                                        <p:cTn id="19" dur="750" fill="hold"/>
                                        <p:tgtEl>
                                          <p:spTgt spid="22"/>
                                        </p:tgtEl>
                                        <p:attrNameLst>
                                          <p:attrName>ppt_x</p:attrName>
                                          <p:attrName>ppt_y</p:attrName>
                                        </p:attrNameLst>
                                      </p:cBhvr>
                                      <p:rCtr x="-1536" y="0"/>
                                    </p:animMotion>
                                  </p:childTnLst>
                                </p:cTn>
                              </p:par>
                              <p:par>
                                <p:cTn id="20" presetID="10" presetClass="entr" presetSubtype="0" fill="hold" grpId="0" nodeType="withEffect">
                                  <p:stCondLst>
                                    <p:cond delay="1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35" presetClass="path" presetSubtype="0" decel="40000" fill="hold" grpId="1" nodeType="withEffect">
                                  <p:stCondLst>
                                    <p:cond delay="1500"/>
                                  </p:stCondLst>
                                  <p:childTnLst>
                                    <p:animMotion origin="layout" path="M 0.03073 0 L -0.08906 0 " pathEditMode="relative" rAng="0" ptsTypes="AA">
                                      <p:cBhvr>
                                        <p:cTn id="24" dur="1000" spd="-100000" fill="hold"/>
                                        <p:tgtEl>
                                          <p:spTgt spid="23"/>
                                        </p:tgtEl>
                                        <p:attrNameLst>
                                          <p:attrName>ppt_x</p:attrName>
                                          <p:attrName>ppt_y</p:attrName>
                                        </p:attrNameLst>
                                      </p:cBhvr>
                                      <p:rCtr x="-5990" y="0"/>
                                    </p:animMotion>
                                  </p:childTnLst>
                                </p:cTn>
                              </p:par>
                              <p:par>
                                <p:cTn id="25" presetID="35" presetClass="path" presetSubtype="0" accel="40000" decel="40000" fill="hold" grpId="2" nodeType="withEffect">
                                  <p:stCondLst>
                                    <p:cond delay="2500"/>
                                  </p:stCondLst>
                                  <p:childTnLst>
                                    <p:animMotion origin="layout" path="M 0.03073 0 L -3.33333E-6 0 " pathEditMode="relative" rAng="0" ptsTypes="AA">
                                      <p:cBhvr>
                                        <p:cTn id="26" dur="750" fill="hold"/>
                                        <p:tgtEl>
                                          <p:spTgt spid="23"/>
                                        </p:tgtEl>
                                        <p:attrNameLst>
                                          <p:attrName>ppt_x</p:attrName>
                                          <p:attrName>ppt_y</p:attrName>
                                        </p:attrNameLst>
                                      </p:cBhvr>
                                      <p:rCtr x="-1536" y="0"/>
                                    </p:animMotion>
                                  </p:childTnLst>
                                </p:cTn>
                              </p:par>
                              <p:par>
                                <p:cTn id="27" presetID="10" presetClass="entr" presetSubtype="0" fill="hold" grpId="0" nodeType="withEffect">
                                  <p:stCondLst>
                                    <p:cond delay="15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35" presetClass="path" presetSubtype="0" decel="40000" fill="hold" grpId="1" nodeType="withEffect">
                                  <p:stCondLst>
                                    <p:cond delay="1500"/>
                                  </p:stCondLst>
                                  <p:childTnLst>
                                    <p:animMotion origin="layout" path="M 0.03073 -3.7037E-7 L -0.08906 -3.7037E-7 " pathEditMode="relative" rAng="0" ptsTypes="AA">
                                      <p:cBhvr>
                                        <p:cTn id="31" dur="1000" spd="-100000" fill="hold"/>
                                        <p:tgtEl>
                                          <p:spTgt spid="24"/>
                                        </p:tgtEl>
                                        <p:attrNameLst>
                                          <p:attrName>ppt_x</p:attrName>
                                          <p:attrName>ppt_y</p:attrName>
                                        </p:attrNameLst>
                                      </p:cBhvr>
                                      <p:rCtr x="-5990" y="0"/>
                                    </p:animMotion>
                                  </p:childTnLst>
                                </p:cTn>
                              </p:par>
                              <p:par>
                                <p:cTn id="32" presetID="35" presetClass="path" presetSubtype="0" accel="40000" decel="40000" fill="hold" grpId="2" nodeType="withEffect">
                                  <p:stCondLst>
                                    <p:cond delay="2500"/>
                                  </p:stCondLst>
                                  <p:childTnLst>
                                    <p:animMotion origin="layout" path="M 0.03073 -3.7037E-7 L -3.33333E-6 -3.7037E-7 " pathEditMode="relative" rAng="0" ptsTypes="AA">
                                      <p:cBhvr>
                                        <p:cTn id="33" dur="750" fill="hold"/>
                                        <p:tgtEl>
                                          <p:spTgt spid="24"/>
                                        </p:tgtEl>
                                        <p:attrNameLst>
                                          <p:attrName>ppt_x</p:attrName>
                                          <p:attrName>ppt_y</p:attrName>
                                        </p:attrNameLst>
                                      </p:cBhvr>
                                      <p:rCtr x="-1536" y="0"/>
                                    </p:animMotion>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ircle(in)">
                                      <p:cBhvr>
                                        <p:cTn id="56" dur="2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in)">
                                      <p:cBhvr>
                                        <p:cTn id="61" dur="2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ircle(in)">
                                      <p:cBhvr>
                                        <p:cTn id="66" dur="20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circle(in)">
                                      <p:cBhvr>
                                        <p:cTn id="71" dur="20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22" grpId="1" animBg="1"/>
      <p:bldP spid="22" grpId="2" animBg="1"/>
      <p:bldP spid="23" grpId="0" animBg="1"/>
      <p:bldP spid="23" grpId="1" animBg="1"/>
      <p:bldP spid="23" grpId="2" animBg="1"/>
      <p:bldP spid="24" grpId="0" animBg="1"/>
      <p:bldP spid="24" grpId="1" animBg="1"/>
      <p:bldP spid="24" grpId="2" animBg="1"/>
      <p:bldP spid="31" grpId="0"/>
      <p:bldP spid="32" grpId="0"/>
      <p:bldP spid="33" grpId="0"/>
      <p:bldP spid="17" grpId="0"/>
      <p:bldP spid="18" grpId="0"/>
      <p:bldP spid="19" grpId="0"/>
      <p:bldP spid="20" grpId="0"/>
      <p:bldP spid="34"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tisbdtz">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1961</Words>
  <Application>Microsoft Office PowerPoint</Application>
  <PresentationFormat>Widescreen</PresentationFormat>
  <Paragraphs>153</Paragraphs>
  <Slides>21</Slides>
  <Notes>21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微软雅黑</vt:lpstr>
      <vt:lpstr>宋体</vt:lpstr>
      <vt:lpstr>Agency FB</vt:lpstr>
      <vt:lpstr>Arial</vt:lpstr>
      <vt:lpstr>Calibri</vt:lpstr>
      <vt:lpstr>Symbol</vt:lpstr>
      <vt:lpstr>Times New Roman</vt:lpstr>
      <vt:lpstr>Wingdings</vt:lpstr>
      <vt:lpstr>义启小魏楷</vt:lpstr>
      <vt:lpstr>思源黑体 CN Regular</vt:lpstr>
      <vt:lpstr>第一PPT，www.1ppt.com</vt:lpstr>
      <vt:lpstr>自定义设计方案</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Admin</cp:lastModifiedBy>
  <cp:revision>249</cp:revision>
  <dcterms:created xsi:type="dcterms:W3CDTF">2020-04-06T05:27:43Z</dcterms:created>
  <dcterms:modified xsi:type="dcterms:W3CDTF">2022-03-16T04:15:50Z</dcterms:modified>
</cp:coreProperties>
</file>