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81" r:id="rId8"/>
    <p:sldId id="263" r:id="rId9"/>
    <p:sldId id="264" r:id="rId10"/>
    <p:sldId id="266" r:id="rId11"/>
    <p:sldId id="268" r:id="rId12"/>
    <p:sldId id="269" r:id="rId13"/>
    <p:sldId id="271" r:id="rId14"/>
    <p:sldId id="273" r:id="rId15"/>
    <p:sldId id="276"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B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5E96C-8D6E-466D-A432-7F1A2E56D0C4}" type="datetimeFigureOut">
              <a:rPr lang="en-US" smtClean="0"/>
              <a:t>2/26/2023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71661-ECEC-443C-B8F2-9CE06E543D18}" type="slidenum">
              <a:rPr lang="en-US" smtClean="0"/>
              <a:t>‹#›</a:t>
            </a:fld>
            <a:endParaRPr lang="en-US"/>
          </a:p>
        </p:txBody>
      </p:sp>
    </p:spTree>
    <p:extLst>
      <p:ext uri="{BB962C8B-B14F-4D97-AF65-F5344CB8AC3E}">
        <p14:creationId xmlns:p14="http://schemas.microsoft.com/office/powerpoint/2010/main" val="268267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fld id="{08A10431-468B-41EA-855E-67D651C45E09}" type="slidenum">
              <a:rPr lang="en-US" sz="1200" b="0">
                <a:latin typeface="Arial" charset="0"/>
                <a:cs typeface="Arial" charset="0"/>
              </a:rPr>
              <a:pPr eaLnBrk="1" hangingPunct="1"/>
              <a:t>2</a:t>
            </a:fld>
            <a:endParaRPr lang="en-US" sz="1200" b="0">
              <a:latin typeface="Arial" charset="0"/>
              <a:cs typeface="Arial" charset="0"/>
            </a:endParaRPr>
          </a:p>
        </p:txBody>
      </p:sp>
      <p:sp>
        <p:nvSpPr>
          <p:cNvPr id="1034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r" eaLnBrk="1" hangingPunct="1"/>
            <a:fld id="{0E317341-0586-4343-BA01-B58912411D6E}" type="slidenum">
              <a:rPr lang="en-US" sz="1200">
                <a:latin typeface="Arial" charset="0"/>
                <a:cs typeface="Arial" charset="0"/>
              </a:rPr>
              <a:pPr algn="r" eaLnBrk="1" hangingPunct="1"/>
              <a:t>2</a:t>
            </a:fld>
            <a:endParaRPr lang="en-US" sz="1200">
              <a:latin typeface="Arial" charset="0"/>
              <a:cs typeface="Arial" charset="0"/>
            </a:endParaRPr>
          </a:p>
        </p:txBody>
      </p:sp>
      <p:sp>
        <p:nvSpPr>
          <p:cNvPr id="10342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r" eaLnBrk="1" hangingPunct="1"/>
            <a:fld id="{1DA0CE78-ABBF-490F-838C-F31943765ED1}" type="slidenum">
              <a:rPr lang="en-US" sz="1200">
                <a:latin typeface="Arial" charset="0"/>
                <a:cs typeface="Arial" charset="0"/>
              </a:rPr>
              <a:pPr algn="r" eaLnBrk="1" hangingPunct="1"/>
              <a:t>2</a:t>
            </a:fld>
            <a:endParaRPr lang="en-US" sz="1200">
              <a:latin typeface="Arial" charset="0"/>
              <a:cs typeface="Arial" charset="0"/>
            </a:endParaRPr>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fld id="{B8A507C5-8D8E-4883-AECC-89D898E7B72D}" type="slidenum">
              <a:rPr lang="en-US" sz="1200" b="0">
                <a:latin typeface="Arial" charset="0"/>
                <a:cs typeface="Arial" charset="0"/>
              </a:rPr>
              <a:pPr eaLnBrk="1" hangingPunct="1"/>
              <a:t>3</a:t>
            </a:fld>
            <a:endParaRPr lang="en-US" sz="1200" b="0">
              <a:latin typeface="Arial" charset="0"/>
              <a:cs typeface="Arial" charset="0"/>
            </a:endParaRPr>
          </a:p>
        </p:txBody>
      </p:sp>
      <p:sp>
        <p:nvSpPr>
          <p:cNvPr id="1044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r" eaLnBrk="1" hangingPunct="1"/>
            <a:fld id="{CD19D0C1-719A-416C-946F-EBAB72FFD8FE}" type="slidenum">
              <a:rPr lang="en-US" sz="1200">
                <a:latin typeface="Arial" charset="0"/>
                <a:cs typeface="Arial" charset="0"/>
              </a:rPr>
              <a:pPr algn="r" eaLnBrk="1" hangingPunct="1"/>
              <a:t>3</a:t>
            </a:fld>
            <a:endParaRPr lang="en-US" sz="1200">
              <a:latin typeface="Arial" charset="0"/>
              <a:cs typeface="Arial" charset="0"/>
            </a:endParaRPr>
          </a:p>
        </p:txBody>
      </p:sp>
      <p:sp>
        <p:nvSpPr>
          <p:cNvPr id="10445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r" eaLnBrk="1" hangingPunct="1"/>
            <a:fld id="{AB3E0535-F948-4CA9-9EA7-1878CE843BDD}" type="slidenum">
              <a:rPr lang="en-US" sz="1200">
                <a:latin typeface="Arial" charset="0"/>
                <a:cs typeface="Arial" charset="0"/>
              </a:rPr>
              <a:pPr algn="r" eaLnBrk="1" hangingPunct="1"/>
              <a:t>3</a:t>
            </a:fld>
            <a:endParaRPr lang="en-US" sz="1200">
              <a:latin typeface="Arial" charset="0"/>
              <a:cs typeface="Arial" charset="0"/>
            </a:endParaRPr>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3569B6-E2CC-41A8-8F37-37DA1A6D86EE}"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55892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569B6-E2CC-41A8-8F37-37DA1A6D86EE}"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25069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569B6-E2CC-41A8-8F37-37DA1A6D86EE}"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347250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569B6-E2CC-41A8-8F37-37DA1A6D86EE}"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387871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569B6-E2CC-41A8-8F37-37DA1A6D86EE}"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412884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3569B6-E2CC-41A8-8F37-37DA1A6D86EE}"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193365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569B6-E2CC-41A8-8F37-37DA1A6D86EE}" type="datetimeFigureOut">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193571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569B6-E2CC-41A8-8F37-37DA1A6D86EE}" type="datetimeFigureOut">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287185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569B6-E2CC-41A8-8F37-37DA1A6D86EE}" type="datetimeFigureOut">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271082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569B6-E2CC-41A8-8F37-37DA1A6D86EE}"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418461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569B6-E2CC-41A8-8F37-37DA1A6D86EE}"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588BE-824B-45CC-923A-694127F71864}" type="slidenum">
              <a:rPr lang="en-US" smtClean="0"/>
              <a:t>‹#›</a:t>
            </a:fld>
            <a:endParaRPr lang="en-US"/>
          </a:p>
        </p:txBody>
      </p:sp>
    </p:spTree>
    <p:extLst>
      <p:ext uri="{BB962C8B-B14F-4D97-AF65-F5344CB8AC3E}">
        <p14:creationId xmlns:p14="http://schemas.microsoft.com/office/powerpoint/2010/main" val="236676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569B6-E2CC-41A8-8F37-37DA1A6D86EE}" type="datetimeFigureOut">
              <a:rPr lang="en-US" smtClean="0"/>
              <a:t>2/26/2023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588BE-824B-45CC-923A-694127F71864}" type="slidenum">
              <a:rPr lang="en-US" smtClean="0"/>
              <a:t>‹#›</a:t>
            </a:fld>
            <a:endParaRPr lang="en-US"/>
          </a:p>
        </p:txBody>
      </p:sp>
    </p:spTree>
    <p:extLst>
      <p:ext uri="{BB962C8B-B14F-4D97-AF65-F5344CB8AC3E}">
        <p14:creationId xmlns:p14="http://schemas.microsoft.com/office/powerpoint/2010/main" val="108172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eace_dove_templat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40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5" descr="C:\Users\HAI\Desktop\tải xuống (8).jpg"/>
          <p:cNvPicPr>
            <a:picLocks noChangeAspect="1" noChangeArrowheads="1"/>
          </p:cNvPicPr>
          <p:nvPr/>
        </p:nvPicPr>
        <p:blipFill>
          <a:blip r:embed="rId3"/>
          <a:srcRect/>
          <a:stretch>
            <a:fillRect/>
          </a:stretch>
        </p:blipFill>
        <p:spPr bwMode="auto">
          <a:xfrm>
            <a:off x="304801" y="177801"/>
            <a:ext cx="2354475" cy="1812095"/>
          </a:xfrm>
          <a:prstGeom prst="ellipse">
            <a:avLst/>
          </a:prstGeom>
          <a:ln>
            <a:noFill/>
          </a:ln>
          <a:effectLst>
            <a:softEdge rad="112500"/>
          </a:effectLst>
        </p:spPr>
      </p:pic>
      <p:pic>
        <p:nvPicPr>
          <p:cNvPr id="77829" name="Picture 9" descr="Soạn bài Tiếng nói của văn nghệ siêu ngắn | Soạn văn 9 siêu ngắ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482600"/>
            <a:ext cx="508476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1" descr="Tiếng nói của văn nghệ - Nguyễn Đình Thi - Hoc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9667"/>
            <a:ext cx="2133600" cy="326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780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50" y="242645"/>
            <a:ext cx="87421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tabLst>
                <a:tab pos="2743200" algn="ctr"/>
                <a:tab pos="5486400" algn="r"/>
              </a:tabLst>
            </a:pPr>
            <a:r>
              <a:rPr lang="en-US" altLang="vi-VN" sz="2800" b="1" u="sng" dirty="0" smtClean="0">
                <a:solidFill>
                  <a:srgbClr val="030BA1"/>
                </a:solidFill>
                <a:latin typeface="Times New Roman" pitchFamily="18" charset="0"/>
                <a:cs typeface="Times New Roman" pitchFamily="18" charset="0"/>
              </a:rPr>
              <a:t>2</a:t>
            </a:r>
            <a:r>
              <a:rPr lang="en-US" altLang="vi-VN" sz="2800" b="1" u="sng" dirty="0">
                <a:solidFill>
                  <a:srgbClr val="030BA1"/>
                </a:solidFill>
                <a:latin typeface="Times New Roman" pitchFamily="18" charset="0"/>
                <a:cs typeface="Times New Roman" pitchFamily="18" charset="0"/>
              </a:rPr>
              <a:t>. Sự cần thiết của văn nghệ đối với đời sống con người.</a:t>
            </a:r>
          </a:p>
          <a:p>
            <a:pPr algn="just">
              <a:tabLst>
                <a:tab pos="2743200" algn="ctr"/>
                <a:tab pos="5486400" algn="r"/>
              </a:tabLst>
            </a:pPr>
            <a:r>
              <a:rPr lang="en-US" altLang="vi-VN" sz="2800" b="1" dirty="0">
                <a:latin typeface="Times New Roman" pitchFamily="18" charset="0"/>
                <a:cs typeface="Times New Roman" pitchFamily="18" charset="0"/>
              </a:rPr>
              <a:t>- Văn nghệ là tiếng nói của tâm hồn: </a:t>
            </a:r>
          </a:p>
        </p:txBody>
      </p:sp>
      <p:sp>
        <p:nvSpPr>
          <p:cNvPr id="9" name="Rectangle 8"/>
          <p:cNvSpPr>
            <a:spLocks noChangeArrowheads="1"/>
          </p:cNvSpPr>
          <p:nvPr/>
        </p:nvSpPr>
        <p:spPr bwMode="auto">
          <a:xfrm>
            <a:off x="467544" y="1556792"/>
            <a:ext cx="792088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altLang="vi-VN" sz="2800" dirty="0">
                <a:latin typeface="Times New Roman" pitchFamily="18" charset="0"/>
                <a:cs typeface="Times New Roman" pitchFamily="18" charset="0"/>
              </a:rPr>
              <a:t>+</a:t>
            </a:r>
            <a:r>
              <a:rPr lang="pt-BR" altLang="vi-VN" sz="2800" b="0" dirty="0" smtClean="0">
                <a:latin typeface="Times New Roman" pitchFamily="18" charset="0"/>
                <a:cs typeface="Times New Roman" pitchFamily="18" charset="0"/>
              </a:rPr>
              <a:t> </a:t>
            </a:r>
            <a:r>
              <a:rPr lang="pt-BR" altLang="vi-VN" sz="2800" b="0" dirty="0">
                <a:latin typeface="Times New Roman" pitchFamily="18" charset="0"/>
                <a:cs typeface="Times New Roman" pitchFamily="18" charset="0"/>
              </a:rPr>
              <a:t>Người ở trong nhà giam...tù chung thân... tiếp xúc với cuộc sống bên ngoài....</a:t>
            </a:r>
            <a:endParaRPr lang="vi-VN" altLang="vi-VN" sz="2800" b="0" dirty="0">
              <a:latin typeface="Times New Roman" pitchFamily="18" charset="0"/>
              <a:cs typeface="Times New Roman" pitchFamily="18" charset="0"/>
            </a:endParaRPr>
          </a:p>
          <a:p>
            <a:pPr algn="just"/>
            <a:r>
              <a:rPr lang="pt-BR" altLang="vi-VN" sz="2800" dirty="0">
                <a:latin typeface="Times New Roman" pitchFamily="18" charset="0"/>
                <a:cs typeface="Times New Roman" pitchFamily="18" charset="0"/>
              </a:rPr>
              <a:t>+</a:t>
            </a:r>
            <a:r>
              <a:rPr lang="pt-BR" altLang="vi-VN" sz="2800" b="0" dirty="0" smtClean="0">
                <a:latin typeface="Times New Roman" pitchFamily="18" charset="0"/>
                <a:cs typeface="Times New Roman" pitchFamily="18" charset="0"/>
              </a:rPr>
              <a:t>Những </a:t>
            </a:r>
            <a:r>
              <a:rPr lang="pt-BR" altLang="vi-VN" sz="2800" b="0" dirty="0">
                <a:latin typeface="Times New Roman" pitchFamily="18" charset="0"/>
                <a:cs typeface="Times New Roman" pitchFamily="18" charset="0"/>
              </a:rPr>
              <a:t>người đàn bà lam lũ... Đầu tắt mặt tối, sống tối tăm...khác hẳn khi ru con, hát ghẹo....được  cười hả dạ hay rỏ giấu một giọt nước mắt... </a:t>
            </a:r>
            <a:endParaRPr lang="vi-VN" altLang="vi-VN"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67544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724401" y="1676400"/>
            <a:ext cx="3998913" cy="2895600"/>
          </a:xfrm>
          <a:prstGeom prst="rect">
            <a:avLst/>
          </a:prstGeom>
          <a:ln>
            <a:noFill/>
          </a:ln>
          <a:effectLst>
            <a:outerShdw blurRad="292100" dist="139700" dir="2700000" algn="tl" rotWithShape="0">
              <a:srgbClr val="333333">
                <a:alpha val="65000"/>
              </a:srgbClr>
            </a:outerShdw>
          </a:effectLst>
        </p:spPr>
      </p:pic>
      <p:pic>
        <p:nvPicPr>
          <p:cNvPr id="18435" name="Picture 3" descr="C:\Users\HAI\Desktop\BÀI GIẢNG BÍCH\con-tu-hu-0.jpg"/>
          <p:cNvPicPr>
            <a:picLocks noChangeAspect="1" noChangeArrowheads="1"/>
          </p:cNvPicPr>
          <p:nvPr/>
        </p:nvPicPr>
        <p:blipFill>
          <a:blip r:embed="rId3"/>
          <a:srcRect/>
          <a:stretch>
            <a:fillRect/>
          </a:stretch>
        </p:blipFill>
        <p:spPr bwMode="auto">
          <a:xfrm>
            <a:off x="457200" y="1676400"/>
            <a:ext cx="3886200" cy="285538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457200" y="4114800"/>
            <a:ext cx="38862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a:solidFill>
                  <a:srgbClr val="FF0000"/>
                </a:solidFill>
                <a:latin typeface="Times New Roman" pitchFamily="18" charset="0"/>
                <a:cs typeface="Times New Roman" pitchFamily="18" charset="0"/>
              </a:rPr>
              <a:t>                                             (TỐ HỮU)</a:t>
            </a:r>
          </a:p>
        </p:txBody>
      </p:sp>
      <p:sp>
        <p:nvSpPr>
          <p:cNvPr id="89093" name="Rectangle 3"/>
          <p:cNvSpPr>
            <a:spLocks noChangeArrowheads="1"/>
          </p:cNvSpPr>
          <p:nvPr/>
        </p:nvSpPr>
        <p:spPr bwMode="auto">
          <a:xfrm>
            <a:off x="2354263" y="893234"/>
            <a:ext cx="43672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endParaRPr lang="vi-VN" altLang="vi-VN" sz="1800" b="0">
              <a:solidFill>
                <a:srgbClr val="000000"/>
              </a:solidFill>
              <a:cs typeface="Times New Roman" pitchFamily="18" charset="0"/>
            </a:endParaRPr>
          </a:p>
        </p:txBody>
      </p:sp>
      <p:sp>
        <p:nvSpPr>
          <p:cNvPr id="89094" name="Rectangle 4"/>
          <p:cNvSpPr>
            <a:spLocks noChangeArrowheads="1"/>
          </p:cNvSpPr>
          <p:nvPr/>
        </p:nvSpPr>
        <p:spPr bwMode="auto">
          <a:xfrm>
            <a:off x="2389188" y="1051985"/>
            <a:ext cx="3954462"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endParaRPr lang="vi-VN" altLang="vi-VN" sz="1800" b="0">
              <a:solidFill>
                <a:srgbClr val="000000"/>
              </a:solidFill>
              <a:cs typeface="Times New Roman" pitchFamily="18" charset="0"/>
            </a:endParaRPr>
          </a:p>
        </p:txBody>
      </p:sp>
      <p:sp>
        <p:nvSpPr>
          <p:cNvPr id="89095" name="Flowchart: Process 5"/>
          <p:cNvSpPr>
            <a:spLocks noChangeArrowheads="1"/>
          </p:cNvSpPr>
          <p:nvPr/>
        </p:nvSpPr>
        <p:spPr bwMode="auto">
          <a:xfrm>
            <a:off x="3108325" y="927101"/>
            <a:ext cx="2927350" cy="960967"/>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endParaRPr lang="vi-VN" altLang="vi-VN" sz="1800" b="0">
              <a:solidFill>
                <a:srgbClr val="000000"/>
              </a:solidFill>
              <a:cs typeface="Times New Roman" pitchFamily="18" charset="0"/>
            </a:endParaRPr>
          </a:p>
        </p:txBody>
      </p:sp>
      <p:sp>
        <p:nvSpPr>
          <p:cNvPr id="89096" name="Rectangle 6"/>
          <p:cNvSpPr>
            <a:spLocks noChangeArrowheads="1"/>
          </p:cNvSpPr>
          <p:nvPr/>
        </p:nvSpPr>
        <p:spPr bwMode="auto">
          <a:xfrm>
            <a:off x="2667001" y="914401"/>
            <a:ext cx="4252913" cy="43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endParaRPr lang="vi-VN" altLang="vi-VN" sz="1800" b="0">
              <a:solidFill>
                <a:srgbClr val="000000"/>
              </a:solidFill>
              <a:cs typeface="Times New Roman" pitchFamily="18" charset="0"/>
            </a:endParaRPr>
          </a:p>
        </p:txBody>
      </p:sp>
      <p:sp>
        <p:nvSpPr>
          <p:cNvPr id="89097" name="Flowchart: Alternate Process 8"/>
          <p:cNvSpPr>
            <a:spLocks noChangeArrowheads="1"/>
          </p:cNvSpPr>
          <p:nvPr/>
        </p:nvSpPr>
        <p:spPr bwMode="auto">
          <a:xfrm>
            <a:off x="2435225" y="1077385"/>
            <a:ext cx="4033838" cy="3429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endParaRPr lang="vi-VN" altLang="vi-VN" sz="1800" b="0">
              <a:solidFill>
                <a:srgbClr val="000000"/>
              </a:solidFill>
              <a:cs typeface="Times New Roman" pitchFamily="18" charset="0"/>
            </a:endParaRPr>
          </a:p>
        </p:txBody>
      </p:sp>
      <p:sp>
        <p:nvSpPr>
          <p:cNvPr id="89098" name="Down Arrow 12"/>
          <p:cNvSpPr>
            <a:spLocks noChangeArrowheads="1"/>
          </p:cNvSpPr>
          <p:nvPr/>
        </p:nvSpPr>
        <p:spPr bwMode="auto">
          <a:xfrm>
            <a:off x="4549775" y="1327151"/>
            <a:ext cx="484188" cy="980016"/>
          </a:xfrm>
          <a:prstGeom prst="downArrow">
            <a:avLst>
              <a:gd name="adj1" fmla="val 50000"/>
              <a:gd name="adj2" fmla="val 50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l"/>
            <a:endParaRPr lang="vi-VN" altLang="vi-VN" sz="1800" b="0">
              <a:solidFill>
                <a:srgbClr val="000000"/>
              </a:solidFill>
              <a:cs typeface="Times New Roman" pitchFamily="18" charset="0"/>
            </a:endParaRPr>
          </a:p>
        </p:txBody>
      </p:sp>
      <p:sp>
        <p:nvSpPr>
          <p:cNvPr id="6161" name="TextBox 32"/>
          <p:cNvSpPr txBox="1">
            <a:spLocks noChangeArrowheads="1"/>
          </p:cNvSpPr>
          <p:nvPr/>
        </p:nvSpPr>
        <p:spPr bwMode="auto">
          <a:xfrm>
            <a:off x="1054100" y="4157133"/>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r>
              <a:rPr lang="en-US" altLang="vi-VN" sz="1800">
                <a:solidFill>
                  <a:srgbClr val="FF0000"/>
                </a:solidFill>
                <a:cs typeface="Times New Roman" pitchFamily="18" charset="0"/>
              </a:rPr>
              <a:t>KHI CON TU HÚ</a:t>
            </a:r>
            <a:endParaRPr lang="en-US" altLang="vi-VN" sz="1800" b="0">
              <a:solidFill>
                <a:srgbClr val="000000"/>
              </a:solidFill>
              <a:cs typeface="Times New Roman" pitchFamily="18" charset="0"/>
            </a:endParaRPr>
          </a:p>
        </p:txBody>
      </p:sp>
      <p:sp>
        <p:nvSpPr>
          <p:cNvPr id="34" name="TextBox 33"/>
          <p:cNvSpPr txBox="1"/>
          <p:nvPr/>
        </p:nvSpPr>
        <p:spPr>
          <a:xfrm>
            <a:off x="5257800" y="4226985"/>
            <a:ext cx="3581400" cy="3693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800" dirty="0">
                <a:solidFill>
                  <a:srgbClr val="FF0000"/>
                </a:solidFill>
                <a:latin typeface="Times New Roman" pitchFamily="18" charset="0"/>
                <a:cs typeface="Times New Roman" pitchFamily="18" charset="0"/>
              </a:rPr>
              <a:t>NGẮM TRĂNG</a:t>
            </a:r>
            <a:r>
              <a:rPr lang="en-US" sz="1600" dirty="0">
                <a:solidFill>
                  <a:srgbClr val="FF0000"/>
                </a:solidFill>
                <a:latin typeface="Times New Roman" pitchFamily="18" charset="0"/>
                <a:cs typeface="Times New Roman" pitchFamily="18" charset="0"/>
              </a:rPr>
              <a:t> – HỒ CHÍ MINH</a:t>
            </a:r>
          </a:p>
        </p:txBody>
      </p:sp>
      <p:sp>
        <p:nvSpPr>
          <p:cNvPr id="35" name="TextBox 34"/>
          <p:cNvSpPr txBox="1">
            <a:spLocks noChangeArrowheads="1"/>
          </p:cNvSpPr>
          <p:nvPr/>
        </p:nvSpPr>
        <p:spPr bwMode="auto">
          <a:xfrm>
            <a:off x="457200" y="5029201"/>
            <a:ext cx="838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r>
              <a:rPr lang="en-US" altLang="vi-VN" sz="2700">
                <a:solidFill>
                  <a:srgbClr val="FF0000"/>
                </a:solidFill>
                <a:cs typeface="Times New Roman" pitchFamily="18" charset="0"/>
              </a:rPr>
              <a:t>“</a:t>
            </a:r>
            <a:r>
              <a:rPr lang="en-US" altLang="vi-VN" sz="2700" i="1">
                <a:solidFill>
                  <a:srgbClr val="FF0000"/>
                </a:solidFill>
                <a:cs typeface="Times New Roman" pitchFamily="18" charset="0"/>
              </a:rPr>
              <a:t>Văn nghệ là sợi dây buộc chặt con người với cuộc sống bên ngoài</a:t>
            </a:r>
            <a:r>
              <a:rPr lang="en-US" altLang="vi-VN" sz="2700">
                <a:solidFill>
                  <a:srgbClr val="FF0000"/>
                </a:solidFill>
                <a:cs typeface="Times New Roman" pitchFamily="18" charset="0"/>
              </a:rPr>
              <a:t>.”</a:t>
            </a:r>
          </a:p>
        </p:txBody>
      </p:sp>
    </p:spTree>
    <p:extLst>
      <p:ext uri="{BB962C8B-B14F-4D97-AF65-F5344CB8AC3E}">
        <p14:creationId xmlns:p14="http://schemas.microsoft.com/office/powerpoint/2010/main" val="3423924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box(in)">
                                      <p:cBhvr>
                                        <p:cTn id="7" dur="500"/>
                                        <p:tgtEl>
                                          <p:spTgt spid="616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ox(in)">
                                      <p:cBhvr>
                                        <p:cTn id="10" dur="500"/>
                                        <p:tgtEl>
                                          <p:spTgt spid="3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ox(in)">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34" grpId="0"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115888" y="40218"/>
            <a:ext cx="9017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en-US" altLang="vi-VN" dirty="0">
                <a:solidFill>
                  <a:srgbClr val="000000"/>
                </a:solidFill>
                <a:cs typeface="Times New Roman" pitchFamily="18" charset="0"/>
              </a:rPr>
              <a:t>“…Những người đàn bà nhà quê lam lũ ngày trước, suốt đời đầu tắt mặt tối, sống tối tăm, vậy mà biến đổi khác hẳn, khi họ ru con hay hát ghẹo nhau bằng một câu ca dao, khi họ chen nhau say mê xem một buổi chèo…..làm cho những con người ấy trong một buổi được cười hả dạ hay rỏ giấu một giọt nước mắt…”</a:t>
            </a:r>
          </a:p>
        </p:txBody>
      </p:sp>
      <p:cxnSp>
        <p:nvCxnSpPr>
          <p:cNvPr id="4" name="Straight Connector 3"/>
          <p:cNvCxnSpPr/>
          <p:nvPr/>
        </p:nvCxnSpPr>
        <p:spPr>
          <a:xfrm>
            <a:off x="7239000" y="9906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7164" y="1970617"/>
            <a:ext cx="25098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5576" y="1500717"/>
            <a:ext cx="87598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746" name="Picture 2" descr="C:\Users\TLC\Desktop\images1310842_Untitled_1.jpg"/>
          <p:cNvPicPr>
            <a:picLocks noChangeAspect="1" noChangeArrowheads="1"/>
          </p:cNvPicPr>
          <p:nvPr/>
        </p:nvPicPr>
        <p:blipFill>
          <a:blip r:embed="rId2"/>
          <a:srcRect/>
          <a:stretch>
            <a:fillRect/>
          </a:stretch>
        </p:blipFill>
        <p:spPr bwMode="auto">
          <a:xfrm>
            <a:off x="5490296" y="2670175"/>
            <a:ext cx="2944092" cy="1981200"/>
          </a:xfrm>
          <a:prstGeom prst="ellipse">
            <a:avLst/>
          </a:prstGeom>
          <a:ln>
            <a:noFill/>
          </a:ln>
          <a:effectLst>
            <a:softEdge rad="112500"/>
          </a:effectLst>
        </p:spPr>
      </p:pic>
      <p:pic>
        <p:nvPicPr>
          <p:cNvPr id="31747" name="Picture 3" descr="C:\Users\TLC\Desktop\120.jpg"/>
          <p:cNvPicPr>
            <a:picLocks noChangeAspect="1" noChangeArrowheads="1"/>
          </p:cNvPicPr>
          <p:nvPr/>
        </p:nvPicPr>
        <p:blipFill>
          <a:blip r:embed="rId3" cstate="print"/>
          <a:srcRect/>
          <a:stretch>
            <a:fillRect/>
          </a:stretch>
        </p:blipFill>
        <p:spPr bwMode="auto">
          <a:xfrm>
            <a:off x="754098" y="2670175"/>
            <a:ext cx="2743200" cy="2057400"/>
          </a:xfrm>
          <a:prstGeom prst="ellipse">
            <a:avLst/>
          </a:prstGeom>
          <a:ln>
            <a:noFill/>
          </a:ln>
          <a:effectLst>
            <a:softEdge rad="112500"/>
          </a:effectLst>
        </p:spPr>
      </p:pic>
      <p:pic>
        <p:nvPicPr>
          <p:cNvPr id="31748" name="Picture 4" descr="C:\Users\TLC\Desktop\hat-ru-con-ngu.png"/>
          <p:cNvPicPr>
            <a:picLocks noChangeAspect="1" noChangeArrowheads="1"/>
          </p:cNvPicPr>
          <p:nvPr/>
        </p:nvPicPr>
        <p:blipFill>
          <a:blip r:embed="rId4" cstate="print"/>
          <a:srcRect/>
          <a:stretch>
            <a:fillRect/>
          </a:stretch>
        </p:blipFill>
        <p:spPr bwMode="auto">
          <a:xfrm>
            <a:off x="685800" y="4724400"/>
            <a:ext cx="2805158" cy="2057400"/>
          </a:xfrm>
          <a:prstGeom prst="ellipse">
            <a:avLst/>
          </a:prstGeom>
          <a:ln>
            <a:noFill/>
          </a:ln>
          <a:effectLst>
            <a:softEdge rad="112500"/>
          </a:effectLst>
        </p:spPr>
      </p:pic>
      <p:pic>
        <p:nvPicPr>
          <p:cNvPr id="31749" name="Picture 5" descr="C:\Users\TLC\Desktop\cheo13.jpg"/>
          <p:cNvPicPr>
            <a:picLocks noChangeAspect="1" noChangeArrowheads="1"/>
          </p:cNvPicPr>
          <p:nvPr/>
        </p:nvPicPr>
        <p:blipFill>
          <a:blip r:embed="rId5"/>
          <a:srcRect/>
          <a:stretch>
            <a:fillRect/>
          </a:stretch>
        </p:blipFill>
        <p:spPr bwMode="auto">
          <a:xfrm>
            <a:off x="5492750" y="4800600"/>
            <a:ext cx="2889250" cy="1981200"/>
          </a:xfrm>
          <a:prstGeom prst="ellipse">
            <a:avLst/>
          </a:prstGeom>
          <a:ln>
            <a:noFill/>
          </a:ln>
          <a:effectLst>
            <a:softEdge rad="112500"/>
          </a:effectLst>
        </p:spPr>
      </p:pic>
      <p:pic>
        <p:nvPicPr>
          <p:cNvPr id="31750" name="Picture 6" descr="C:\Users\TLC\Desktop\maxresdefault.jpg"/>
          <p:cNvPicPr>
            <a:picLocks noChangeAspect="1" noChangeArrowheads="1"/>
          </p:cNvPicPr>
          <p:nvPr/>
        </p:nvPicPr>
        <p:blipFill>
          <a:blip r:embed="rId6"/>
          <a:srcRect/>
          <a:stretch>
            <a:fillRect/>
          </a:stretch>
        </p:blipFill>
        <p:spPr bwMode="auto">
          <a:xfrm>
            <a:off x="3113123" y="3810000"/>
            <a:ext cx="2844800" cy="1981200"/>
          </a:xfrm>
          <a:prstGeom prst="ellipse">
            <a:avLst/>
          </a:prstGeom>
          <a:ln>
            <a:noFill/>
          </a:ln>
          <a:effectLst>
            <a:softEdge rad="112500"/>
          </a:effectLst>
        </p:spPr>
      </p:pic>
      <p:cxnSp>
        <p:nvCxnSpPr>
          <p:cNvPr id="2" name="Straight Connector 8"/>
          <p:cNvCxnSpPr>
            <a:cxnSpLocks noChangeShapeType="1"/>
          </p:cNvCxnSpPr>
          <p:nvPr/>
        </p:nvCxnSpPr>
        <p:spPr bwMode="auto">
          <a:xfrm>
            <a:off x="4649788" y="990600"/>
            <a:ext cx="2362200"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7" name="Straight Connector 16"/>
          <p:cNvCxnSpPr/>
          <p:nvPr/>
        </p:nvCxnSpPr>
        <p:spPr>
          <a:xfrm flipV="1">
            <a:off x="179388" y="2472267"/>
            <a:ext cx="6069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345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in)">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par>
                                <p:cTn id="18" presetID="4"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par>
                                <p:cTn id="21" presetID="4"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31748"/>
                                        </p:tgtEl>
                                        <p:attrNameLst>
                                          <p:attrName>style.visibility</p:attrName>
                                        </p:attrNameLst>
                                      </p:cBhvr>
                                      <p:to>
                                        <p:strVal val="visible"/>
                                      </p:to>
                                    </p:set>
                                    <p:animEffect transition="in" filter="box(in)">
                                      <p:cBhvr>
                                        <p:cTn id="28" dur="500"/>
                                        <p:tgtEl>
                                          <p:spTgt spid="317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31746"/>
                                        </p:tgtEl>
                                        <p:attrNameLst>
                                          <p:attrName>style.visibility</p:attrName>
                                        </p:attrNameLst>
                                      </p:cBhvr>
                                      <p:to>
                                        <p:strVal val="visible"/>
                                      </p:to>
                                    </p:set>
                                    <p:animEffect transition="in" filter="box(in)">
                                      <p:cBhvr>
                                        <p:cTn id="33" dur="500"/>
                                        <p:tgtEl>
                                          <p:spTgt spid="317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31750"/>
                                        </p:tgtEl>
                                        <p:attrNameLst>
                                          <p:attrName>style.visibility</p:attrName>
                                        </p:attrNameLst>
                                      </p:cBhvr>
                                      <p:to>
                                        <p:strVal val="visible"/>
                                      </p:to>
                                    </p:set>
                                    <p:animEffect transition="in" filter="box(in)">
                                      <p:cBhvr>
                                        <p:cTn id="38" dur="500"/>
                                        <p:tgtEl>
                                          <p:spTgt spid="31750"/>
                                        </p:tgtEl>
                                      </p:cBhvr>
                                    </p:animEffect>
                                  </p:childTnLst>
                                </p:cTn>
                              </p:par>
                              <p:par>
                                <p:cTn id="39" presetID="4" presetClass="entr" presetSubtype="16" fill="hold" nodeType="withEffect">
                                  <p:stCondLst>
                                    <p:cond delay="0"/>
                                  </p:stCondLst>
                                  <p:childTnLst>
                                    <p:set>
                                      <p:cBhvr>
                                        <p:cTn id="40" dur="1" fill="hold">
                                          <p:stCondLst>
                                            <p:cond delay="0"/>
                                          </p:stCondLst>
                                        </p:cTn>
                                        <p:tgtEl>
                                          <p:spTgt spid="31749"/>
                                        </p:tgtEl>
                                        <p:attrNameLst>
                                          <p:attrName>style.visibility</p:attrName>
                                        </p:attrNameLst>
                                      </p:cBhvr>
                                      <p:to>
                                        <p:strVal val="visible"/>
                                      </p:to>
                                    </p:set>
                                    <p:animEffect transition="in" filter="box(in)">
                                      <p:cBhvr>
                                        <p:cTn id="41" dur="500"/>
                                        <p:tgtEl>
                                          <p:spTgt spid="31749"/>
                                        </p:tgtEl>
                                      </p:cBhvr>
                                    </p:animEffect>
                                  </p:childTnLst>
                                </p:cTn>
                              </p:par>
                              <p:par>
                                <p:cTn id="42" presetID="4" presetClass="entr" presetSubtype="16"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ox(i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2"/>
          <p:cNvSpPr txBox="1">
            <a:spLocks noChangeArrowheads="1"/>
          </p:cNvSpPr>
          <p:nvPr/>
        </p:nvSpPr>
        <p:spPr bwMode="auto">
          <a:xfrm>
            <a:off x="152400" y="50800"/>
            <a:ext cx="8763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en-US" altLang="vi-VN" sz="2200">
                <a:solidFill>
                  <a:srgbClr val="000000"/>
                </a:solidFill>
                <a:cs typeface="Times New Roman" pitchFamily="18" charset="0"/>
              </a:rPr>
              <a:t>“ …Chỗ đứng của văn nghệ chính là chỗ giao nhau của tâm hồn con người với cuộc sống hành động, cuộc đời sản xuất, cuộc đời làm nụng hàng ngày, giữa thiên nhiên và giữa những người làm lụng khác.</a:t>
            </a:r>
          </a:p>
          <a:p>
            <a:pPr algn="just" eaLnBrk="1" hangingPunct="1"/>
            <a:r>
              <a:rPr lang="en-US" altLang="vi-VN" sz="2200">
                <a:solidFill>
                  <a:srgbClr val="000000"/>
                </a:solidFill>
                <a:cs typeface="Times New Roman" pitchFamily="18" charset="0"/>
              </a:rPr>
              <a:t>Chỗ đứng chính của văn nghệ là ở tình yêu ghét, niềm vui buồn, ý đẹp xấu trong đời sống thiên nhiên và đời sống xã hội của chúng ta…”</a:t>
            </a:r>
          </a:p>
        </p:txBody>
      </p:sp>
      <p:pic>
        <p:nvPicPr>
          <p:cNvPr id="4" name="Picture 1" descr="C:\Users\HAI\Desktop\BÀI GIẢNG BÍCH\cam-nhan-truyen-chiec-luoc-nga-cua-nguyen-quang-sang.jpg"/>
          <p:cNvPicPr>
            <a:picLocks noChangeAspect="1" noChangeArrowheads="1"/>
          </p:cNvPicPr>
          <p:nvPr/>
        </p:nvPicPr>
        <p:blipFill>
          <a:blip r:embed="rId2"/>
          <a:srcRect/>
          <a:stretch>
            <a:fillRect/>
          </a:stretch>
        </p:blipFill>
        <p:spPr bwMode="auto">
          <a:xfrm>
            <a:off x="1852612" y="2430941"/>
            <a:ext cx="4876800" cy="366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a:spLocks noChangeArrowheads="1"/>
          </p:cNvSpPr>
          <p:nvPr/>
        </p:nvSpPr>
        <p:spPr bwMode="auto">
          <a:xfrm>
            <a:off x="152400" y="6096000"/>
            <a:ext cx="8991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r>
              <a:rPr lang="en-US" altLang="vi-VN" sz="2300" i="1">
                <a:solidFill>
                  <a:srgbClr val="000000"/>
                </a:solidFill>
                <a:cs typeface="Times New Roman" pitchFamily="18" charset="0"/>
              </a:rPr>
              <a:t>=&gt; Tôn- xtôi nói vắn tắt: </a:t>
            </a:r>
            <a:r>
              <a:rPr lang="en-US" altLang="vi-VN" sz="2300" i="1">
                <a:solidFill>
                  <a:srgbClr val="800080"/>
                </a:solidFill>
                <a:cs typeface="Times New Roman" pitchFamily="18" charset="0"/>
              </a:rPr>
              <a:t>Nghệ thuật là tiếng nói của tình cảm.</a:t>
            </a:r>
          </a:p>
        </p:txBody>
      </p:sp>
    </p:spTree>
    <p:extLst>
      <p:ext uri="{BB962C8B-B14F-4D97-AF65-F5344CB8AC3E}">
        <p14:creationId xmlns:p14="http://schemas.microsoft.com/office/powerpoint/2010/main" val="3821508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2"/>
          <p:cNvSpPr txBox="1">
            <a:spLocks noChangeArrowheads="1"/>
          </p:cNvSpPr>
          <p:nvPr/>
        </p:nvSpPr>
        <p:spPr bwMode="auto">
          <a:xfrm>
            <a:off x="152400" y="141818"/>
            <a:ext cx="8763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en-US" altLang="vi-VN">
                <a:solidFill>
                  <a:srgbClr val="000000"/>
                </a:solidFill>
                <a:cs typeface="Times New Roman" pitchFamily="18" charset="0"/>
              </a:rPr>
              <a:t>“…Một câu thơ, một trang truyện, một vở kịch cho đến một bức tranh một bản đàn, ngay khi làm chúng ta rung động trong cảm xúc có bao giờ để đầu óc chúng ta nằm lười một chỗ…rồi từ những con người, những câu chuyện, hình ảnh, những nỗi niềm của tác phẩm sẽ khơi mung lung trong trí óc ta những vẫn đề suy nghĩ. Cái tư tưởng trong nghệ thuật là một tư tưởng náu mình, yên lặng…”</a:t>
            </a:r>
          </a:p>
        </p:txBody>
      </p:sp>
      <p:pic>
        <p:nvPicPr>
          <p:cNvPr id="8196" name="Picture 4" descr="C:\Users\TLC\Desktop\1_52000.jpg"/>
          <p:cNvPicPr>
            <a:picLocks noChangeAspect="1" noChangeArrowheads="1"/>
          </p:cNvPicPr>
          <p:nvPr/>
        </p:nvPicPr>
        <p:blipFill>
          <a:blip r:embed="rId2"/>
          <a:srcRect/>
          <a:stretch>
            <a:fillRect/>
          </a:stretch>
        </p:blipFill>
        <p:spPr bwMode="auto">
          <a:xfrm>
            <a:off x="3733" y="3360040"/>
            <a:ext cx="4267200" cy="3048000"/>
          </a:xfrm>
          <a:prstGeom prst="ellipse">
            <a:avLst/>
          </a:prstGeom>
          <a:ln>
            <a:noFill/>
          </a:ln>
          <a:effectLst>
            <a:softEdge rad="112500"/>
          </a:effectLst>
        </p:spPr>
      </p:pic>
      <p:cxnSp>
        <p:nvCxnSpPr>
          <p:cNvPr id="7" name="Straight Connector 6"/>
          <p:cNvCxnSpPr/>
          <p:nvPr/>
        </p:nvCxnSpPr>
        <p:spPr>
          <a:xfrm>
            <a:off x="304800" y="1598084"/>
            <a:ext cx="7543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2108200"/>
            <a:ext cx="838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 descr="C:\Users\HAI\Desktop\BÀI GIẢNG BÍCH\hqdefault (1).jpg"/>
          <p:cNvPicPr>
            <a:picLocks noChangeAspect="1" noChangeArrowheads="1"/>
          </p:cNvPicPr>
          <p:nvPr/>
        </p:nvPicPr>
        <p:blipFill>
          <a:blip r:embed="rId3"/>
          <a:srcRect/>
          <a:stretch>
            <a:fillRect/>
          </a:stretch>
        </p:blipFill>
        <p:spPr bwMode="auto">
          <a:xfrm>
            <a:off x="4419600" y="3169695"/>
            <a:ext cx="4572000" cy="3238500"/>
          </a:xfrm>
          <a:prstGeom prst="ellipse">
            <a:avLst/>
          </a:prstGeom>
          <a:ln>
            <a:noFill/>
          </a:ln>
          <a:effectLst>
            <a:softEdge rad="112500"/>
          </a:effectLst>
        </p:spPr>
      </p:pic>
      <p:cxnSp>
        <p:nvCxnSpPr>
          <p:cNvPr id="2" name="Straight Connector 6"/>
          <p:cNvCxnSpPr/>
          <p:nvPr/>
        </p:nvCxnSpPr>
        <p:spPr>
          <a:xfrm>
            <a:off x="876300" y="641351"/>
            <a:ext cx="796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8"/>
          <p:cNvCxnSpPr/>
          <p:nvPr/>
        </p:nvCxnSpPr>
        <p:spPr>
          <a:xfrm>
            <a:off x="419100" y="1193800"/>
            <a:ext cx="8267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070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par>
                          <p:cTn id="18" fill="hold" nodeType="afterGroup">
                            <p:stCondLst>
                              <p:cond delay="500"/>
                            </p:stCondLst>
                            <p:childTnLst>
                              <p:par>
                                <p:cTn id="19" presetID="4"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box(in)">
                                      <p:cBhvr>
                                        <p:cTn id="26" dur="500"/>
                                        <p:tgtEl>
                                          <p:spTgt spid="819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7"/>
          <p:cNvSpPr txBox="1">
            <a:spLocks noChangeArrowheads="1"/>
          </p:cNvSpPr>
          <p:nvPr/>
        </p:nvSpPr>
        <p:spPr bwMode="auto">
          <a:xfrm>
            <a:off x="228600" y="228600"/>
            <a:ext cx="8610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lnSpc>
                <a:spcPct val="150000"/>
              </a:lnSpc>
            </a:pPr>
            <a:r>
              <a:rPr lang="en-US" altLang="vi-VN" sz="2000">
                <a:solidFill>
                  <a:srgbClr val="000000"/>
                </a:solidFill>
                <a:cs typeface="Times New Roman" pitchFamily="18" charset="0"/>
              </a:rPr>
              <a:t>….Nghệ thuật không đứng ngoài trỏ vẽ cho ta đường đi, nghệ thuật đốt lửa trong lòng chúng ta, khiến chúng ta phải tự bước lên đường ấy....</a:t>
            </a:r>
          </a:p>
        </p:txBody>
      </p:sp>
      <p:pic>
        <p:nvPicPr>
          <p:cNvPr id="16387" name="Picture 9" descr="maxres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557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7"/>
          <p:cNvSpPr txBox="1">
            <a:spLocks noChangeArrowheads="1"/>
          </p:cNvSpPr>
          <p:nvPr/>
        </p:nvSpPr>
        <p:spPr bwMode="auto">
          <a:xfrm>
            <a:off x="228600" y="366185"/>
            <a:ext cx="8610600" cy="195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lnSpc>
                <a:spcPct val="150000"/>
              </a:lnSpc>
            </a:pPr>
            <a:r>
              <a:rPr lang="en-US" altLang="vi-VN" sz="2800" dirty="0">
                <a:solidFill>
                  <a:srgbClr val="000000"/>
                </a:solidFill>
                <a:cs typeface="Times New Roman" pitchFamily="18" charset="0"/>
              </a:rPr>
              <a:t>...Văn nghệ tạo được sự sống cho tâm hồn... Mở rộng khả năng của tâm hồn, làm cho con người vui buồn nhiều hơn, yêu thương và căm hờn được nhiều hơn.....</a:t>
            </a:r>
          </a:p>
        </p:txBody>
      </p:sp>
      <p:pic>
        <p:nvPicPr>
          <p:cNvPr id="17411" name="Picture 7" descr="Thuật-lại-tâm-trạng-của-người-anh-trong-truyện-Bức-tranh-của-em-gái-tôi-1024x6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buc tranh cua em gai t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32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par>
                                <p:cTn id="8" presetID="4" presetClass="entr" presetSubtype="16"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box(in)">
                                      <p:cBhvr>
                                        <p:cTn id="10"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228600" y="4077072"/>
            <a:ext cx="8610600" cy="2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lnSpc>
                <a:spcPct val="150000"/>
              </a:lnSpc>
            </a:pPr>
            <a:r>
              <a:rPr lang="en-US" altLang="vi-VN" sz="2800" dirty="0">
                <a:solidFill>
                  <a:srgbClr val="000000"/>
                </a:solidFill>
                <a:cs typeface="Times New Roman" pitchFamily="18" charset="0"/>
              </a:rPr>
              <a:t>...Nghệ thuật giải phóng được cho con người khỏi những biên giới của chính mình, nghệ thuật xây dựng con người hay nói đúng hơn, làm cho con người tự xây dựng được...</a:t>
            </a:r>
          </a:p>
        </p:txBody>
      </p:sp>
      <p:pic>
        <p:nvPicPr>
          <p:cNvPr id="17409" name="Picture 1" descr="C:\Users\HAI\Desktop\BÀI GIẢNG BÍCH\chiec-la-cuoi-cung-ohenry-5.jpg"/>
          <p:cNvPicPr>
            <a:picLocks noChangeAspect="1" noChangeArrowheads="1"/>
          </p:cNvPicPr>
          <p:nvPr/>
        </p:nvPicPr>
        <p:blipFill>
          <a:blip r:embed="rId2"/>
          <a:srcRect/>
          <a:stretch>
            <a:fillRect/>
          </a:stretch>
        </p:blipFill>
        <p:spPr bwMode="auto">
          <a:xfrm>
            <a:off x="1609197" y="388905"/>
            <a:ext cx="5851693" cy="3864819"/>
          </a:xfrm>
          <a:prstGeom prst="ellipse">
            <a:avLst/>
          </a:prstGeom>
          <a:ln>
            <a:noFill/>
          </a:ln>
          <a:effectLst>
            <a:softEdge rad="112500"/>
          </a:effectLst>
        </p:spPr>
      </p:pic>
    </p:spTree>
    <p:extLst>
      <p:ext uri="{BB962C8B-B14F-4D97-AF65-F5344CB8AC3E}">
        <p14:creationId xmlns:p14="http://schemas.microsoft.com/office/powerpoint/2010/main" val="3146725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7"/>
          <p:cNvSpPr txBox="1">
            <a:spLocks noChangeArrowheads="1"/>
          </p:cNvSpPr>
          <p:nvPr/>
        </p:nvSpPr>
        <p:spPr bwMode="auto">
          <a:xfrm>
            <a:off x="0" y="1143001"/>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endParaRPr lang="vi-VN">
              <a:latin typeface="Arial" charset="0"/>
            </a:endParaRPr>
          </a:p>
        </p:txBody>
      </p:sp>
      <p:pic>
        <p:nvPicPr>
          <p:cNvPr id="7176" name="Picture 8" descr="Chan dung tac gia Nguyen Dinh T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20688"/>
            <a:ext cx="4495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46-nguyen-dinh-t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2656"/>
            <a:ext cx="472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319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500"/>
                                        <p:tgtEl>
                                          <p:spTgt spid="717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7"/>
          <p:cNvSpPr txBox="1">
            <a:spLocks noChangeArrowheads="1"/>
          </p:cNvSpPr>
          <p:nvPr/>
        </p:nvSpPr>
        <p:spPr bwMode="auto">
          <a:xfrm>
            <a:off x="0" y="1143001"/>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endParaRPr lang="vi-VN">
              <a:latin typeface="Arial" charset="0"/>
            </a:endParaRPr>
          </a:p>
        </p:txBody>
      </p:sp>
      <p:sp>
        <p:nvSpPr>
          <p:cNvPr id="8201" name="TextBox 11"/>
          <p:cNvSpPr txBox="1">
            <a:spLocks noChangeArrowheads="1"/>
          </p:cNvSpPr>
          <p:nvPr/>
        </p:nvSpPr>
        <p:spPr bwMode="auto">
          <a:xfrm>
            <a:off x="76200" y="404664"/>
            <a:ext cx="83842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endParaRPr lang="en-US" sz="3200" dirty="0">
              <a:cs typeface="Times New Roman" pitchFamily="18" charset="0"/>
            </a:endParaRPr>
          </a:p>
          <a:p>
            <a:pPr algn="just" eaLnBrk="1" hangingPunct="1">
              <a:buFontTx/>
              <a:buChar char="-"/>
            </a:pPr>
            <a:r>
              <a:rPr lang="en-US" sz="3200" dirty="0">
                <a:cs typeface="Times New Roman" pitchFamily="18" charset="0"/>
              </a:rPr>
              <a:t>Truyện: Xung kích, Mặt </a:t>
            </a:r>
            <a:r>
              <a:rPr lang="en-US" sz="3200" dirty="0" smtClean="0">
                <a:cs typeface="Times New Roman" pitchFamily="18" charset="0"/>
              </a:rPr>
              <a:t>trận trên </a:t>
            </a:r>
            <a:r>
              <a:rPr lang="en-US" sz="3200" dirty="0">
                <a:cs typeface="Times New Roman" pitchFamily="18" charset="0"/>
              </a:rPr>
              <a:t>cao,..</a:t>
            </a:r>
          </a:p>
          <a:p>
            <a:pPr algn="just" eaLnBrk="1" hangingPunct="1">
              <a:buFontTx/>
              <a:buChar char="-"/>
            </a:pPr>
            <a:r>
              <a:rPr lang="en-US" sz="3200" dirty="0">
                <a:cs typeface="Times New Roman" pitchFamily="18" charset="0"/>
              </a:rPr>
              <a:t>Phê bình VH: Mấy vấn đề văn học , Công việc của người viết tiểu thuyết</a:t>
            </a:r>
          </a:p>
          <a:p>
            <a:pPr algn="just" eaLnBrk="1" hangingPunct="1"/>
            <a:r>
              <a:rPr lang="en-US" sz="3200" dirty="0">
                <a:cs typeface="Times New Roman" pitchFamily="18" charset="0"/>
              </a:rPr>
              <a:t>-Thơ: Bài thơ Hắc Hải, Đất nước,..</a:t>
            </a:r>
          </a:p>
          <a:p>
            <a:pPr algn="just" eaLnBrk="1" hangingPunct="1"/>
            <a:r>
              <a:rPr lang="en-US" sz="3200" dirty="0">
                <a:cs typeface="Times New Roman" pitchFamily="18" charset="0"/>
              </a:rPr>
              <a:t>-Kịch: Con nai đen, Giấc mơ, Tiếng sóng,…</a:t>
            </a:r>
          </a:p>
          <a:p>
            <a:pPr algn="just" eaLnBrk="1" hangingPunct="1"/>
            <a:r>
              <a:rPr lang="en-US" sz="3200" dirty="0">
                <a:cs typeface="Times New Roman" pitchFamily="18" charset="0"/>
              </a:rPr>
              <a:t>-Âm nhạc: Người Hà Nội, Diệt phát xít,..</a:t>
            </a:r>
          </a:p>
        </p:txBody>
      </p:sp>
    </p:spTree>
    <p:extLst>
      <p:ext uri="{BB962C8B-B14F-4D97-AF65-F5344CB8AC3E}">
        <p14:creationId xmlns:p14="http://schemas.microsoft.com/office/powerpoint/2010/main" val="1201777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683568" y="476672"/>
            <a:ext cx="4686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US" sz="2800" dirty="0">
                <a:solidFill>
                  <a:srgbClr val="000099"/>
                </a:solidFill>
                <a:cs typeface="Times New Roman" pitchFamily="18" charset="0"/>
              </a:rPr>
              <a:t>a. </a:t>
            </a:r>
            <a:r>
              <a:rPr lang="en-US" dirty="0">
                <a:solidFill>
                  <a:srgbClr val="000099"/>
                </a:solidFill>
                <a:cs typeface="Times New Roman" pitchFamily="18" charset="0"/>
              </a:rPr>
              <a:t>Hoàn cảnh sáng tác:</a:t>
            </a:r>
            <a:endParaRPr lang="en-US" dirty="0">
              <a:cs typeface="Times New Roman" pitchFamily="18" charset="0"/>
            </a:endParaRPr>
          </a:p>
        </p:txBody>
      </p:sp>
      <p:sp>
        <p:nvSpPr>
          <p:cNvPr id="16" name="Text Box 6"/>
          <p:cNvSpPr txBox="1">
            <a:spLocks noChangeArrowheads="1"/>
          </p:cNvSpPr>
          <p:nvPr/>
        </p:nvSpPr>
        <p:spPr bwMode="auto">
          <a:xfrm>
            <a:off x="1619672" y="1268760"/>
            <a:ext cx="7786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US" dirty="0">
                <a:cs typeface="Times New Roman" pitchFamily="18" charset="0"/>
              </a:rPr>
              <a:t>Viết năm 1948, in trong cuốn “Mấy vấn đề văn học”</a:t>
            </a:r>
          </a:p>
        </p:txBody>
      </p:sp>
      <p:sp>
        <p:nvSpPr>
          <p:cNvPr id="11" name="Text Box 6"/>
          <p:cNvSpPr txBox="1">
            <a:spLocks noChangeArrowheads="1"/>
          </p:cNvSpPr>
          <p:nvPr/>
        </p:nvSpPr>
        <p:spPr bwMode="auto">
          <a:xfrm>
            <a:off x="683568" y="198884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US" dirty="0">
                <a:solidFill>
                  <a:srgbClr val="000099"/>
                </a:solidFill>
                <a:cs typeface="Times New Roman" pitchFamily="18" charset="0"/>
              </a:rPr>
              <a:t>b. Phương thức biểu đạt:</a:t>
            </a:r>
          </a:p>
        </p:txBody>
      </p:sp>
      <p:sp>
        <p:nvSpPr>
          <p:cNvPr id="12" name="Text Box 6"/>
          <p:cNvSpPr txBox="1">
            <a:spLocks noChangeArrowheads="1"/>
          </p:cNvSpPr>
          <p:nvPr/>
        </p:nvSpPr>
        <p:spPr bwMode="auto">
          <a:xfrm>
            <a:off x="4495800" y="1988840"/>
            <a:ext cx="3963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US" dirty="0">
                <a:cs typeface="Times New Roman" pitchFamily="18" charset="0"/>
              </a:rPr>
              <a:t>Nghị luận </a:t>
            </a:r>
          </a:p>
        </p:txBody>
      </p:sp>
    </p:spTree>
    <p:extLst>
      <p:ext uri="{BB962C8B-B14F-4D97-AF65-F5344CB8AC3E}">
        <p14:creationId xmlns:p14="http://schemas.microsoft.com/office/powerpoint/2010/main" val="91124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15"/>
          <p:cNvSpPr>
            <a:spLocks noChangeShapeType="1"/>
          </p:cNvSpPr>
          <p:nvPr/>
        </p:nvSpPr>
        <p:spPr bwMode="auto">
          <a:xfrm flipV="1">
            <a:off x="1905000" y="1767417"/>
            <a:ext cx="838200" cy="143086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3" name="Line 16"/>
          <p:cNvSpPr>
            <a:spLocks noChangeShapeType="1"/>
          </p:cNvSpPr>
          <p:nvPr/>
        </p:nvSpPr>
        <p:spPr bwMode="auto">
          <a:xfrm>
            <a:off x="1905000" y="3198284"/>
            <a:ext cx="914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4" name="Line 17"/>
          <p:cNvSpPr>
            <a:spLocks noChangeShapeType="1"/>
          </p:cNvSpPr>
          <p:nvPr/>
        </p:nvSpPr>
        <p:spPr bwMode="auto">
          <a:xfrm>
            <a:off x="1905000" y="3200400"/>
            <a:ext cx="838200" cy="1905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Rectangle 12"/>
          <p:cNvSpPr>
            <a:spLocks noChangeArrowheads="1"/>
          </p:cNvSpPr>
          <p:nvPr/>
        </p:nvSpPr>
        <p:spPr bwMode="auto">
          <a:xfrm>
            <a:off x="152400" y="2743200"/>
            <a:ext cx="1600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sp>
        <p:nvSpPr>
          <p:cNvPr id="10248" name="Text Box 13"/>
          <p:cNvSpPr txBox="1">
            <a:spLocks noChangeArrowheads="1"/>
          </p:cNvSpPr>
          <p:nvPr/>
        </p:nvSpPr>
        <p:spPr bwMode="auto">
          <a:xfrm>
            <a:off x="525464" y="2844801"/>
            <a:ext cx="1210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2800" dirty="0">
                <a:cs typeface="Times New Roman" pitchFamily="18" charset="0"/>
              </a:rPr>
              <a:t>Bố cục</a:t>
            </a:r>
          </a:p>
        </p:txBody>
      </p:sp>
      <p:sp>
        <p:nvSpPr>
          <p:cNvPr id="10249" name="Rectangle 14"/>
          <p:cNvSpPr>
            <a:spLocks noChangeArrowheads="1"/>
          </p:cNvSpPr>
          <p:nvPr/>
        </p:nvSpPr>
        <p:spPr bwMode="auto">
          <a:xfrm>
            <a:off x="2895600" y="1219200"/>
            <a:ext cx="60960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Text Box 15"/>
          <p:cNvSpPr txBox="1">
            <a:spLocks noChangeArrowheads="1"/>
          </p:cNvSpPr>
          <p:nvPr/>
        </p:nvSpPr>
        <p:spPr bwMode="auto">
          <a:xfrm>
            <a:off x="2895600" y="1259417"/>
            <a:ext cx="586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en-US" sz="2800" dirty="0">
                <a:solidFill>
                  <a:srgbClr val="FF0000"/>
                </a:solidFill>
                <a:latin typeface="Arial" charset="0"/>
              </a:rPr>
              <a:t>+ </a:t>
            </a:r>
            <a:r>
              <a:rPr lang="en-US" sz="2800" dirty="0">
                <a:solidFill>
                  <a:srgbClr val="FF0000"/>
                </a:solidFill>
                <a:cs typeface="Times New Roman" pitchFamily="18" charset="0"/>
              </a:rPr>
              <a:t>Phần 1</a:t>
            </a:r>
            <a:r>
              <a:rPr lang="en-US" sz="2800" dirty="0">
                <a:cs typeface="Times New Roman" pitchFamily="18" charset="0"/>
              </a:rPr>
              <a:t>:</a:t>
            </a:r>
            <a:r>
              <a:rPr lang="en-US" sz="2800" dirty="0">
                <a:solidFill>
                  <a:srgbClr val="660066"/>
                </a:solidFill>
                <a:cs typeface="Times New Roman" pitchFamily="18" charset="0"/>
              </a:rPr>
              <a:t> </a:t>
            </a:r>
            <a:r>
              <a:rPr lang="en-US" sz="2800" dirty="0">
                <a:cs typeface="Times New Roman" pitchFamily="18" charset="0"/>
              </a:rPr>
              <a:t>Từ đầu -&gt; tâm hồn: Nội dung của văn nghệ.</a:t>
            </a:r>
            <a:r>
              <a:rPr lang="en-US" sz="2800" dirty="0">
                <a:latin typeface="Arial" charset="0"/>
              </a:rPr>
              <a:t> </a:t>
            </a:r>
          </a:p>
        </p:txBody>
      </p:sp>
      <p:sp>
        <p:nvSpPr>
          <p:cNvPr id="10251" name="Rectangle 19"/>
          <p:cNvSpPr>
            <a:spLocks noChangeArrowheads="1"/>
          </p:cNvSpPr>
          <p:nvPr/>
        </p:nvSpPr>
        <p:spPr bwMode="auto">
          <a:xfrm>
            <a:off x="2819401" y="2779184"/>
            <a:ext cx="6188075" cy="1564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sp>
        <p:nvSpPr>
          <p:cNvPr id="10252" name="Text Box 20"/>
          <p:cNvSpPr txBox="1">
            <a:spLocks noChangeArrowheads="1"/>
          </p:cNvSpPr>
          <p:nvPr/>
        </p:nvSpPr>
        <p:spPr bwMode="auto">
          <a:xfrm>
            <a:off x="2819400" y="2819401"/>
            <a:ext cx="617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en-US" sz="2800" dirty="0">
                <a:solidFill>
                  <a:srgbClr val="FF0000"/>
                </a:solidFill>
                <a:latin typeface="Arial" charset="0"/>
              </a:rPr>
              <a:t>+ </a:t>
            </a:r>
            <a:r>
              <a:rPr lang="en-US" sz="2800" dirty="0">
                <a:solidFill>
                  <a:srgbClr val="FF0000"/>
                </a:solidFill>
                <a:cs typeface="Times New Roman" pitchFamily="18" charset="0"/>
              </a:rPr>
              <a:t>Phần 2</a:t>
            </a:r>
            <a:r>
              <a:rPr lang="en-US" sz="2800" dirty="0">
                <a:latin typeface="Arial" charset="0"/>
              </a:rPr>
              <a:t>:</a:t>
            </a:r>
            <a:r>
              <a:rPr lang="en-US" sz="2800" dirty="0">
                <a:solidFill>
                  <a:srgbClr val="660066"/>
                </a:solidFill>
                <a:cs typeface="Times New Roman" pitchFamily="18" charset="0"/>
              </a:rPr>
              <a:t> </a:t>
            </a:r>
            <a:r>
              <a:rPr lang="en-US" sz="2800" dirty="0">
                <a:cs typeface="Times New Roman" pitchFamily="18" charset="0"/>
              </a:rPr>
              <a:t>Tiếp theo -&gt; trang giấy: Sự cần thiết của văn nghệ đối với con người.</a:t>
            </a:r>
            <a:r>
              <a:rPr lang="en-US" sz="2800" dirty="0">
                <a:latin typeface="Arial" charset="0"/>
              </a:rPr>
              <a:t> </a:t>
            </a:r>
          </a:p>
        </p:txBody>
      </p:sp>
      <p:sp>
        <p:nvSpPr>
          <p:cNvPr id="10253" name="Rectangle 23"/>
          <p:cNvSpPr>
            <a:spLocks noChangeArrowheads="1"/>
          </p:cNvSpPr>
          <p:nvPr/>
        </p:nvSpPr>
        <p:spPr bwMode="auto">
          <a:xfrm>
            <a:off x="2819400" y="4572000"/>
            <a:ext cx="6172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p>
        </p:txBody>
      </p:sp>
      <p:sp>
        <p:nvSpPr>
          <p:cNvPr id="10254" name="Text Box 26"/>
          <p:cNvSpPr txBox="1">
            <a:spLocks noChangeArrowheads="1"/>
          </p:cNvSpPr>
          <p:nvPr/>
        </p:nvSpPr>
        <p:spPr bwMode="auto">
          <a:xfrm>
            <a:off x="2971800" y="4648201"/>
            <a:ext cx="6019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en-US" sz="2800" dirty="0">
                <a:solidFill>
                  <a:srgbClr val="FF0000"/>
                </a:solidFill>
                <a:latin typeface="Arial" charset="0"/>
              </a:rPr>
              <a:t>+ </a:t>
            </a:r>
            <a:r>
              <a:rPr lang="en-US" sz="2800" dirty="0">
                <a:solidFill>
                  <a:srgbClr val="FF0000"/>
                </a:solidFill>
                <a:cs typeface="Times New Roman" pitchFamily="18" charset="0"/>
              </a:rPr>
              <a:t>Phần 3</a:t>
            </a:r>
            <a:r>
              <a:rPr lang="en-US" sz="2800" dirty="0">
                <a:latin typeface="Arial" charset="0"/>
              </a:rPr>
              <a:t>:</a:t>
            </a:r>
            <a:r>
              <a:rPr lang="en-US" sz="2800" dirty="0">
                <a:solidFill>
                  <a:srgbClr val="660066"/>
                </a:solidFill>
                <a:cs typeface="Times New Roman" pitchFamily="18" charset="0"/>
              </a:rPr>
              <a:t> </a:t>
            </a:r>
            <a:r>
              <a:rPr lang="en-US" sz="2800" dirty="0">
                <a:cs typeface="Times New Roman" pitchFamily="18" charset="0"/>
              </a:rPr>
              <a:t>Còn lại: Khả năng kì diệu của văn nghệ</a:t>
            </a:r>
            <a:r>
              <a:rPr lang="en-US" sz="2800" dirty="0">
                <a:latin typeface="Arial" charset="0"/>
              </a:rPr>
              <a:t> </a:t>
            </a:r>
          </a:p>
        </p:txBody>
      </p:sp>
    </p:spTree>
    <p:extLst>
      <p:ext uri="{BB962C8B-B14F-4D97-AF65-F5344CB8AC3E}">
        <p14:creationId xmlns:p14="http://schemas.microsoft.com/office/powerpoint/2010/main" val="199626880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down)">
                                      <p:cBhvr>
                                        <p:cTn id="7" dur="500"/>
                                        <p:tgtEl>
                                          <p:spTgt spid="102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248"/>
                                        </p:tgtEl>
                                        <p:attrNameLst>
                                          <p:attrName>style.visibility</p:attrName>
                                        </p:attrNameLst>
                                      </p:cBhvr>
                                      <p:to>
                                        <p:strVal val="visible"/>
                                      </p:to>
                                    </p:set>
                                    <p:animEffect transition="in" filter="wipe(down)">
                                      <p:cBhvr>
                                        <p:cTn id="10" dur="500"/>
                                        <p:tgtEl>
                                          <p:spTgt spid="102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down)">
                                      <p:cBhvr>
                                        <p:cTn id="15" dur="500"/>
                                        <p:tgtEl>
                                          <p:spTgt spid="1024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50"/>
                                        </p:tgtEl>
                                        <p:attrNameLst>
                                          <p:attrName>style.visibility</p:attrName>
                                        </p:attrNameLst>
                                      </p:cBhvr>
                                      <p:to>
                                        <p:strVal val="visible"/>
                                      </p:to>
                                    </p:set>
                                    <p:animEffect transition="in" filter="wipe(down)">
                                      <p:cBhvr>
                                        <p:cTn id="18" dur="500"/>
                                        <p:tgtEl>
                                          <p:spTgt spid="1025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9"/>
                                        </p:tgtEl>
                                        <p:attrNameLst>
                                          <p:attrName>style.visibility</p:attrName>
                                        </p:attrNameLst>
                                      </p:cBhvr>
                                      <p:to>
                                        <p:strVal val="visible"/>
                                      </p:to>
                                    </p:set>
                                    <p:animEffect transition="in" filter="wipe(down)">
                                      <p:cBhvr>
                                        <p:cTn id="21" dur="500"/>
                                        <p:tgtEl>
                                          <p:spTgt spid="102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243"/>
                                        </p:tgtEl>
                                        <p:attrNameLst>
                                          <p:attrName>style.visibility</p:attrName>
                                        </p:attrNameLst>
                                      </p:cBhvr>
                                      <p:to>
                                        <p:strVal val="visible"/>
                                      </p:to>
                                    </p:set>
                                    <p:animEffect transition="in" filter="wipe(down)">
                                      <p:cBhvr>
                                        <p:cTn id="26" dur="500"/>
                                        <p:tgtEl>
                                          <p:spTgt spid="1024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251"/>
                                        </p:tgtEl>
                                        <p:attrNameLst>
                                          <p:attrName>style.visibility</p:attrName>
                                        </p:attrNameLst>
                                      </p:cBhvr>
                                      <p:to>
                                        <p:strVal val="visible"/>
                                      </p:to>
                                    </p:set>
                                    <p:animEffect transition="in" filter="wipe(down)">
                                      <p:cBhvr>
                                        <p:cTn id="31" dur="500"/>
                                        <p:tgtEl>
                                          <p:spTgt spid="1025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252"/>
                                        </p:tgtEl>
                                        <p:attrNameLst>
                                          <p:attrName>style.visibility</p:attrName>
                                        </p:attrNameLst>
                                      </p:cBhvr>
                                      <p:to>
                                        <p:strVal val="visible"/>
                                      </p:to>
                                    </p:set>
                                    <p:animEffect transition="in" filter="wipe(down)">
                                      <p:cBhvr>
                                        <p:cTn id="34" dur="500"/>
                                        <p:tgtEl>
                                          <p:spTgt spid="102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244"/>
                                        </p:tgtEl>
                                        <p:attrNameLst>
                                          <p:attrName>style.visibility</p:attrName>
                                        </p:attrNameLst>
                                      </p:cBhvr>
                                      <p:to>
                                        <p:strVal val="visible"/>
                                      </p:to>
                                    </p:set>
                                    <p:animEffect transition="in" filter="wipe(down)">
                                      <p:cBhvr>
                                        <p:cTn id="39" dur="500"/>
                                        <p:tgtEl>
                                          <p:spTgt spid="1024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253"/>
                                        </p:tgtEl>
                                        <p:attrNameLst>
                                          <p:attrName>style.visibility</p:attrName>
                                        </p:attrNameLst>
                                      </p:cBhvr>
                                      <p:to>
                                        <p:strVal val="visible"/>
                                      </p:to>
                                    </p:set>
                                    <p:animEffect transition="in" filter="wipe(down)">
                                      <p:cBhvr>
                                        <p:cTn id="42" dur="500"/>
                                        <p:tgtEl>
                                          <p:spTgt spid="1025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254"/>
                                        </p:tgtEl>
                                        <p:attrNameLst>
                                          <p:attrName>style.visibility</p:attrName>
                                        </p:attrNameLst>
                                      </p:cBhvr>
                                      <p:to>
                                        <p:strVal val="visible"/>
                                      </p:to>
                                    </p:set>
                                    <p:animEffect transition="in" filter="wipe(down)">
                                      <p:cBhvr>
                                        <p:cTn id="45"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nimBg="1"/>
      <p:bldP spid="10247" grpId="0" animBg="1"/>
      <p:bldP spid="10248" grpId="0"/>
      <p:bldP spid="10249" grpId="0" animBg="1"/>
      <p:bldP spid="10250" grpId="0"/>
      <p:bldP spid="10251" grpId="0" animBg="1"/>
      <p:bldP spid="10252" grpId="0"/>
      <p:bldP spid="10253" grpId="0" animBg="1"/>
      <p:bldP spid="102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50" y="897682"/>
            <a:ext cx="859809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tabLst>
                <a:tab pos="2743200" algn="ctr"/>
                <a:tab pos="5486400" algn="r"/>
              </a:tabLst>
            </a:pPr>
            <a:r>
              <a:rPr lang="en-US" altLang="vi-VN" sz="2800" b="1" dirty="0" smtClean="0">
                <a:solidFill>
                  <a:srgbClr val="030BA1"/>
                </a:solidFill>
                <a:latin typeface="Times New Roman" pitchFamily="18" charset="0"/>
                <a:cs typeface="Times New Roman" pitchFamily="18" charset="0"/>
              </a:rPr>
              <a:t>1</a:t>
            </a:r>
            <a:r>
              <a:rPr lang="en-US" altLang="vi-VN" sz="2800" b="1" dirty="0">
                <a:solidFill>
                  <a:srgbClr val="030BA1"/>
                </a:solidFill>
                <a:latin typeface="Times New Roman" pitchFamily="18" charset="0"/>
                <a:cs typeface="Times New Roman" pitchFamily="18" charset="0"/>
              </a:rPr>
              <a:t>.</a:t>
            </a:r>
            <a:r>
              <a:rPr lang="en-US" altLang="vi-VN" sz="2800" b="1" u="sng" dirty="0">
                <a:solidFill>
                  <a:srgbClr val="030BA1"/>
                </a:solidFill>
                <a:latin typeface="Times New Roman" pitchFamily="18" charset="0"/>
                <a:cs typeface="Times New Roman" pitchFamily="18" charset="0"/>
              </a:rPr>
              <a:t> Nội dung phản ánh của văn nghệ:</a:t>
            </a:r>
          </a:p>
          <a:p>
            <a:pPr algn="just">
              <a:tabLst>
                <a:tab pos="2743200" algn="ctr"/>
                <a:tab pos="5486400" algn="r"/>
              </a:tabLst>
            </a:pPr>
            <a:r>
              <a:rPr lang="en-US" altLang="vi-VN" sz="2800" b="0" dirty="0">
                <a:latin typeface="Times New Roman" pitchFamily="18" charset="0"/>
                <a:cs typeface="Times New Roman" pitchFamily="18" charset="0"/>
              </a:rPr>
              <a:t>- Văn nghệ phản ánh thực tại khách quan và thể hiện tư tưởng, tình cảm của người nghệ sĩ (chủ quan).</a:t>
            </a:r>
            <a:endParaRPr lang="vi-VN" altLang="vi-VN" sz="2800" b="0" dirty="0">
              <a:latin typeface="Times New Roman" pitchFamily="18" charset="0"/>
              <a:cs typeface="Times New Roman" pitchFamily="18" charset="0"/>
            </a:endParaRPr>
          </a:p>
          <a:p>
            <a:pPr algn="just">
              <a:tabLst>
                <a:tab pos="2743200" algn="ctr"/>
                <a:tab pos="5486400" algn="r"/>
              </a:tabLst>
            </a:pPr>
            <a:r>
              <a:rPr lang="en-US" altLang="vi-VN" sz="2800" b="0" dirty="0">
                <a:latin typeface="Times New Roman" pitchFamily="18" charset="0"/>
                <a:cs typeface="Times New Roman" pitchFamily="18" charset="0"/>
              </a:rPr>
              <a:t>+ Tác phẩm nghệ thuật là sự tái hiện lại hiện thực cuộc sống một cách sâu sắc (bằng những h/a sinh động, cụ thể, đẹp đẽ, thơ mộng..)</a:t>
            </a:r>
            <a:endParaRPr lang="vi-VN" altLang="vi-VN" sz="2800" b="0" dirty="0">
              <a:latin typeface="Times New Roman" pitchFamily="18" charset="0"/>
              <a:cs typeface="Times New Roman" pitchFamily="18" charset="0"/>
            </a:endParaRPr>
          </a:p>
          <a:p>
            <a:pPr algn="just">
              <a:tabLst>
                <a:tab pos="2743200" algn="ctr"/>
                <a:tab pos="5486400" algn="r"/>
              </a:tabLst>
            </a:pPr>
            <a:r>
              <a:rPr lang="en-US" altLang="vi-VN" sz="2800" b="0" dirty="0">
                <a:latin typeface="Times New Roman" pitchFamily="18" charset="0"/>
                <a:cs typeface="Times New Roman" pitchFamily="18" charset="0"/>
              </a:rPr>
              <a:t>+ Tác phẩm văn nghệ là những tư tưởng, tình cảm mà người nghệ sĩ muốn gửi gắm trong đó.</a:t>
            </a:r>
            <a:endParaRPr lang="vi-VN" altLang="vi-VN"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3818519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43608" y="256574"/>
            <a:ext cx="766834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tabLst>
                <a:tab pos="2743200" algn="ctr"/>
                <a:tab pos="5486400" algn="r"/>
              </a:tabLst>
            </a:pPr>
            <a:r>
              <a:rPr lang="pt-BR" altLang="vi-VN" sz="2800" dirty="0">
                <a:latin typeface="Times New Roman" pitchFamily="18" charset="0"/>
                <a:cs typeface="Times New Roman" pitchFamily="18" charset="0"/>
              </a:rPr>
              <a:t>Dẫn chứng: </a:t>
            </a:r>
          </a:p>
          <a:p>
            <a:pPr algn="just">
              <a:tabLst>
                <a:tab pos="2743200" algn="ctr"/>
                <a:tab pos="5486400" algn="r"/>
              </a:tabLst>
            </a:pPr>
            <a:r>
              <a:rPr lang="pt-BR" altLang="vi-VN" sz="2800" b="0" dirty="0">
                <a:latin typeface="Times New Roman" pitchFamily="18" charset="0"/>
                <a:cs typeface="Times New Roman" pitchFamily="18" charset="0"/>
              </a:rPr>
              <a:t>+ Đó là những câu thơ nổi tiếng về tả cảnh trong truyện kiều của Nguyễn Du cùng với những lời bình...</a:t>
            </a:r>
          </a:p>
          <a:p>
            <a:pPr algn="just">
              <a:tabLst>
                <a:tab pos="2743200" algn="ctr"/>
                <a:tab pos="5486400" algn="r"/>
              </a:tabLst>
            </a:pPr>
            <a:r>
              <a:rPr lang="pt-BR" altLang="vi-VN" sz="2800" b="0" dirty="0">
                <a:latin typeface="Times New Roman" pitchFamily="18" charset="0"/>
                <a:cs typeface="Times New Roman" pitchFamily="18" charset="0"/>
              </a:rPr>
              <a:t> + Cái chết thảm khốc là An-na Ca-rê-nhi-na trong tác phẩm cùng tên của Lép.</a:t>
            </a:r>
            <a:endParaRPr lang="vi-VN" altLang="vi-VN" sz="2800" b="0" dirty="0">
              <a:latin typeface="Times New Roman" pitchFamily="18" charset="0"/>
              <a:cs typeface="Times New Roman" pitchFamily="18" charset="0"/>
            </a:endParaRPr>
          </a:p>
          <a:p>
            <a:pPr algn="just">
              <a:tabLst>
                <a:tab pos="2743200" algn="ctr"/>
                <a:tab pos="5486400" algn="r"/>
              </a:tabLst>
            </a:pPr>
            <a:r>
              <a:rPr lang="pt-BR" altLang="vi-VN" sz="2800" b="0" dirty="0">
                <a:latin typeface="Times New Roman" pitchFamily="18" charset="0"/>
                <a:cs typeface="Times New Roman" pitchFamily="18" charset="0"/>
              </a:rPr>
              <a:t>-&gt; Hai câu thơ của Nguyễn Du làm cho người đọc rung động với vẻ đẹp tuyệt vời mà tác giả đã miêu tả; làm cho lòng ta có những sự sống tươi trẻ đang tái sinh.</a:t>
            </a:r>
            <a:endParaRPr lang="vi-VN" altLang="vi-VN" sz="2800" b="0" dirty="0">
              <a:latin typeface="Times New Roman" pitchFamily="18" charset="0"/>
              <a:cs typeface="Times New Roman" pitchFamily="18" charset="0"/>
            </a:endParaRPr>
          </a:p>
          <a:p>
            <a:pPr algn="just">
              <a:tabLst>
                <a:tab pos="2743200" algn="ctr"/>
                <a:tab pos="5486400" algn="r"/>
              </a:tabLst>
            </a:pPr>
            <a:r>
              <a:rPr lang="pt-BR" altLang="vi-VN" sz="2800" b="0" dirty="0">
                <a:latin typeface="Times New Roman" pitchFamily="18" charset="0"/>
                <a:cs typeface="Times New Roman" pitchFamily="18" charset="0"/>
              </a:rPr>
              <a:t>-&gt; Cái chết của An-na Ca-rê-nhi-na khiến cho người đọc buâng khuâng, thương cảm, không quên.</a:t>
            </a:r>
            <a:endParaRPr lang="vi-VN" altLang="vi-VN" sz="2800" b="0" dirty="0">
              <a:latin typeface="Times New Roman" pitchFamily="18" charset="0"/>
              <a:cs typeface="Times New Roman" pitchFamily="18" charset="0"/>
            </a:endParaRPr>
          </a:p>
          <a:p>
            <a:pPr algn="just">
              <a:tabLst>
                <a:tab pos="2743200" algn="ctr"/>
                <a:tab pos="5486400" algn="r"/>
              </a:tabLst>
            </a:pPr>
            <a:r>
              <a:rPr lang="pt-BR" altLang="vi-VN" sz="2800" b="0" dirty="0">
                <a:latin typeface="Times New Roman" pitchFamily="18" charset="0"/>
                <a:cs typeface="Times New Roman" pitchFamily="18" charset="0"/>
              </a:rPr>
              <a:t>=&gt; Đó chính là lời gửi, lời nhắn, là nội dung tư tưởng, tình cảm độc đáo của tác phẩm văn học.</a:t>
            </a:r>
            <a:endParaRPr lang="vi-VN" altLang="vi-VN" sz="2800" b="0" dirty="0">
              <a:latin typeface="Times New Roman" pitchFamily="18" charset="0"/>
              <a:cs typeface="Times New Roman" pitchFamily="18" charset="0"/>
            </a:endParaRPr>
          </a:p>
        </p:txBody>
      </p:sp>
    </p:spTree>
    <p:extLst>
      <p:ext uri="{BB962C8B-B14F-4D97-AF65-F5344CB8AC3E}">
        <p14:creationId xmlns:p14="http://schemas.microsoft.com/office/powerpoint/2010/main" val="23948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7800"/>
            <a:ext cx="466725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227014" y="381001"/>
            <a:ext cx="40401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vi-VN" sz="2800" dirty="0">
                <a:solidFill>
                  <a:srgbClr val="C00000"/>
                </a:solidFill>
                <a:latin typeface="Times New Roman" pitchFamily="18" charset="0"/>
                <a:cs typeface="Times New Roman" pitchFamily="18" charset="0"/>
              </a:rPr>
              <a:t> </a:t>
            </a:r>
            <a:r>
              <a:rPr lang="en-US" altLang="vi-VN" sz="2800" u="sng" dirty="0">
                <a:solidFill>
                  <a:srgbClr val="C00000"/>
                </a:solidFill>
                <a:latin typeface="Times New Roman" pitchFamily="18" charset="0"/>
                <a:cs typeface="Times New Roman" pitchFamily="18" charset="0"/>
              </a:rPr>
              <a:t>Ví dụ</a:t>
            </a:r>
            <a:r>
              <a:rPr lang="en-US" altLang="vi-VN" sz="2800" dirty="0">
                <a:solidFill>
                  <a:srgbClr val="C00000"/>
                </a:solidFill>
                <a:latin typeface="Times New Roman" pitchFamily="18" charset="0"/>
                <a:cs typeface="Times New Roman" pitchFamily="18" charset="0"/>
              </a:rPr>
              <a:t>: Qua tác phẩm “Chiếc lá cuối cùng”, nhà văn Mỹ O. Henry muốn gửi gắm điều gì?</a:t>
            </a:r>
            <a:endParaRPr lang="vi-VN" altLang="vi-VN" sz="2800" dirty="0">
              <a:latin typeface="Times New Roman" pitchFamily="18" charset="0"/>
              <a:cs typeface="Times New Roman" pitchFamily="18" charset="0"/>
            </a:endParaRPr>
          </a:p>
        </p:txBody>
      </p:sp>
      <p:sp>
        <p:nvSpPr>
          <p:cNvPr id="4" name="Rectangle 3"/>
          <p:cNvSpPr/>
          <p:nvPr/>
        </p:nvSpPr>
        <p:spPr>
          <a:xfrm>
            <a:off x="227014" y="2420888"/>
            <a:ext cx="3963987" cy="1384995"/>
          </a:xfrm>
          <a:prstGeom prst="rect">
            <a:avLst/>
          </a:prstGeom>
        </p:spPr>
        <p:txBody>
          <a:bodyPr>
            <a:spAutoFit/>
          </a:bodyPr>
          <a:lstStyle/>
          <a:p>
            <a:pPr algn="just"/>
            <a:r>
              <a:rPr lang="en-US" altLang="vi-VN" sz="2800" dirty="0">
                <a:latin typeface="Times New Roman" pitchFamily="18" charset="0"/>
                <a:cs typeface="Times New Roman" pitchFamily="18" charset="0"/>
              </a:rPr>
              <a:t>- Tình yêu thương giữa những con người nghèo khổ trong xã hội</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669566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50" y="-833993"/>
            <a:ext cx="787801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tabLst>
                <a:tab pos="2743200" algn="ctr"/>
                <a:tab pos="5486400" algn="r"/>
              </a:tabLst>
            </a:pPr>
            <a:endParaRPr lang="en-US" altLang="vi-VN" sz="2800" b="1" i="1" dirty="0" smtClean="0">
              <a:solidFill>
                <a:srgbClr val="030BA1"/>
              </a:solidFill>
              <a:latin typeface="Times New Roman" pitchFamily="18" charset="0"/>
              <a:cs typeface="Times New Roman" pitchFamily="18" charset="0"/>
            </a:endParaRPr>
          </a:p>
          <a:p>
            <a:pPr algn="just">
              <a:tabLst>
                <a:tab pos="2743200" algn="ctr"/>
                <a:tab pos="5486400" algn="r"/>
              </a:tabLst>
            </a:pPr>
            <a:endParaRPr lang="en-US" altLang="vi-VN" sz="2800" b="1" i="1" dirty="0">
              <a:solidFill>
                <a:srgbClr val="030BA1"/>
              </a:solidFill>
              <a:latin typeface="Times New Roman" pitchFamily="18" charset="0"/>
              <a:cs typeface="Times New Roman" pitchFamily="18" charset="0"/>
            </a:endParaRPr>
          </a:p>
          <a:p>
            <a:pPr algn="just">
              <a:tabLst>
                <a:tab pos="2743200" algn="ctr"/>
                <a:tab pos="5486400" algn="r"/>
              </a:tabLst>
            </a:pPr>
            <a:r>
              <a:rPr lang="en-US" altLang="vi-VN" sz="2800" b="1" i="1" dirty="0" smtClean="0">
                <a:solidFill>
                  <a:srgbClr val="030BA1"/>
                </a:solidFill>
                <a:latin typeface="Times New Roman" pitchFamily="18" charset="0"/>
                <a:cs typeface="Times New Roman" pitchFamily="18" charset="0"/>
              </a:rPr>
              <a:t>1</a:t>
            </a:r>
            <a:r>
              <a:rPr lang="en-US" altLang="vi-VN" sz="2800" b="1" i="1" dirty="0">
                <a:solidFill>
                  <a:srgbClr val="030BA1"/>
                </a:solidFill>
                <a:latin typeface="Times New Roman" pitchFamily="18" charset="0"/>
                <a:cs typeface="Times New Roman" pitchFamily="18" charset="0"/>
              </a:rPr>
              <a:t>.</a:t>
            </a:r>
            <a:r>
              <a:rPr lang="en-US" altLang="vi-VN" sz="2800" b="1" i="1" u="sng" dirty="0">
                <a:solidFill>
                  <a:srgbClr val="030BA1"/>
                </a:solidFill>
                <a:latin typeface="Times New Roman" pitchFamily="18" charset="0"/>
                <a:cs typeface="Times New Roman" pitchFamily="18" charset="0"/>
              </a:rPr>
              <a:t> Nội dung phản ánh của văn nghệ:</a:t>
            </a:r>
          </a:p>
          <a:p>
            <a:pPr algn="just">
              <a:tabLst>
                <a:tab pos="2743200" algn="ctr"/>
                <a:tab pos="5486400" algn="r"/>
              </a:tabLst>
            </a:pPr>
            <a:r>
              <a:rPr lang="en-US" altLang="vi-VN" sz="2800" b="1" dirty="0" smtClean="0">
                <a:latin typeface="Times New Roman" pitchFamily="18" charset="0"/>
                <a:cs typeface="Times New Roman" pitchFamily="18" charset="0"/>
              </a:rPr>
              <a:t>- </a:t>
            </a:r>
            <a:r>
              <a:rPr lang="en-US" altLang="vi-VN" sz="2800" b="1" dirty="0">
                <a:latin typeface="Times New Roman" pitchFamily="18" charset="0"/>
                <a:cs typeface="Times New Roman" pitchFamily="18" charset="0"/>
              </a:rPr>
              <a:t>Lời gửi của văn nghệ là những say sưa, </a:t>
            </a:r>
            <a:r>
              <a:rPr lang="nl-NL" altLang="vi-VN" sz="2800" b="1" dirty="0">
                <a:solidFill>
                  <a:srgbClr val="000000"/>
                </a:solidFill>
                <a:latin typeface="Times New Roman" pitchFamily="18" charset="0"/>
                <a:cs typeface="Times New Roman" pitchFamily="18" charset="0"/>
              </a:rPr>
              <a:t>vui buồn, yêu ghét, mơ mộng, phấn khích </a:t>
            </a:r>
            <a:endParaRPr lang="en-US" altLang="vi-VN" sz="2800" b="1" dirty="0">
              <a:latin typeface="Times New Roman" pitchFamily="18" charset="0"/>
              <a:cs typeface="Times New Roman" pitchFamily="18" charset="0"/>
            </a:endParaRPr>
          </a:p>
        </p:txBody>
      </p:sp>
      <p:sp>
        <p:nvSpPr>
          <p:cNvPr id="13" name="Rectangle 12"/>
          <p:cNvSpPr>
            <a:spLocks noChangeArrowheads="1"/>
          </p:cNvSpPr>
          <p:nvPr/>
        </p:nvSpPr>
        <p:spPr bwMode="auto">
          <a:xfrm>
            <a:off x="-108520" y="1484784"/>
            <a:ext cx="82370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altLang="vi-VN" sz="2800" b="1" dirty="0">
                <a:solidFill>
                  <a:srgbClr val="FF0000"/>
                </a:solidFill>
                <a:latin typeface="Times New Roman" pitchFamily="18" charset="0"/>
                <a:cs typeface="Times New Roman" pitchFamily="18" charset="0"/>
              </a:rPr>
              <a:t>   -&gt; Khiến ta rung động ngỡ ngàng để rồi thay đổi “mắt ta nhìn, óc ta nghĩ”...</a:t>
            </a:r>
            <a:endParaRPr lang="vi-VN" altLang="vi-VN" sz="2800" b="1" dirty="0">
              <a:solidFill>
                <a:srgbClr val="FF0000"/>
              </a:solidFill>
              <a:latin typeface="Times New Roman" pitchFamily="18" charset="0"/>
              <a:cs typeface="Times New Roman" pitchFamily="18" charset="0"/>
            </a:endParaRPr>
          </a:p>
        </p:txBody>
      </p:sp>
      <p:sp>
        <p:nvSpPr>
          <p:cNvPr id="14" name="Rectangle 13"/>
          <p:cNvSpPr>
            <a:spLocks noChangeArrowheads="1"/>
          </p:cNvSpPr>
          <p:nvPr/>
        </p:nvSpPr>
        <p:spPr bwMode="auto">
          <a:xfrm>
            <a:off x="107504" y="2674655"/>
            <a:ext cx="823602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tabLst>
                <a:tab pos="2743200" algn="ctr"/>
                <a:tab pos="5486400" algn="r"/>
              </a:tabLst>
            </a:pPr>
            <a:r>
              <a:rPr lang="pt-BR" altLang="vi-VN" sz="2800" b="1" dirty="0">
                <a:solidFill>
                  <a:srgbClr val="000000"/>
                </a:solidFill>
                <a:latin typeface="Times New Roman" pitchFamily="18" charset="0"/>
                <a:cs typeface="Times New Roman" pitchFamily="18" charset="0"/>
              </a:rPr>
              <a:t>- Các bộ môn KH: ( chính trị, kinh tế, địa lý, lịch sử..) khám phá, miêu tả, đúc kết bộ mặt tự nhiên hay XH, các quy luật khái quát.</a:t>
            </a:r>
            <a:endParaRPr lang="vi-VN" altLang="vi-VN" sz="2800" b="1" dirty="0">
              <a:solidFill>
                <a:srgbClr val="000000"/>
              </a:solidFill>
              <a:latin typeface="Times New Roman" pitchFamily="18" charset="0"/>
              <a:cs typeface="Times New Roman" pitchFamily="18" charset="0"/>
            </a:endParaRPr>
          </a:p>
          <a:p>
            <a:pPr algn="just">
              <a:tabLst>
                <a:tab pos="2743200" algn="ctr"/>
                <a:tab pos="5486400" algn="r"/>
              </a:tabLst>
            </a:pPr>
            <a:r>
              <a:rPr lang="pt-BR" altLang="vi-VN" sz="2800" b="1" dirty="0">
                <a:solidFill>
                  <a:srgbClr val="000000"/>
                </a:solidFill>
                <a:latin typeface="Times New Roman" pitchFamily="18" charset="0"/>
                <a:cs typeface="Times New Roman" pitchFamily="18" charset="0"/>
              </a:rPr>
              <a:t>- ND văn nghệ: Tập trung  khám phá thể hiện chiều sâu tính cách, số phận con người, thế giới bên trong của con người. Nội chủ yếu của văn nghệ là hiện thực mang tính cụ thể, (khách quan) sinh động, là đời sống tình cảm của con người qua cái nhìn và tình cảm có tính chất cá nhân của người nghệ sĩ.</a:t>
            </a:r>
            <a:endParaRPr lang="vi-VN" altLang="vi-VN" sz="2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2955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14">
                                            <p:txEl>
                                              <p:pRg st="0" end="0"/>
                                            </p:txEl>
                                          </p:spTgt>
                                        </p:tgtEl>
                                      </p:cBhvr>
                                    </p:animEffect>
                                    <p:anim calcmode="lin" valueType="num">
                                      <p:cBhvr>
                                        <p:cTn id="27" dur="1000"/>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p:tgtEl>
                                          <p:spTgt spid="14">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14">
                                            <p:txEl>
                                              <p:pRg st="0" end="0"/>
                                            </p:txEl>
                                          </p:spTgt>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14">
                                            <p:txEl>
                                              <p:pRg st="1" end="1"/>
                                            </p:txEl>
                                          </p:spTgt>
                                        </p:tgtEl>
                                      </p:cBhvr>
                                    </p:animEffect>
                                    <p:anim calcmode="lin" valueType="num">
                                      <p:cBhvr>
                                        <p:cTn id="32" dur="1000"/>
                                        <p:tgtEl>
                                          <p:spTgt spid="14">
                                            <p:txEl>
                                              <p:pRg st="1" end="1"/>
                                            </p:txEl>
                                          </p:spTgt>
                                        </p:tgtEl>
                                        <p:attrNameLst>
                                          <p:attrName>ppt_x</p:attrName>
                                        </p:attrNameLst>
                                      </p:cBhvr>
                                      <p:tavLst>
                                        <p:tav tm="0">
                                          <p:val>
                                            <p:strVal val="ppt_x"/>
                                          </p:val>
                                        </p:tav>
                                        <p:tav tm="100000">
                                          <p:val>
                                            <p:strVal val="ppt_x"/>
                                          </p:val>
                                        </p:tav>
                                      </p:tavLst>
                                    </p:anim>
                                    <p:anim calcmode="lin" valueType="num">
                                      <p:cBhvr>
                                        <p:cTn id="33" dur="1000"/>
                                        <p:tgtEl>
                                          <p:spTgt spid="14">
                                            <p:txEl>
                                              <p:pRg st="1" end="1"/>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1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1056</Words>
  <Application>Microsoft Office PowerPoint</Application>
  <PresentationFormat>On-screen Show (4:3)</PresentationFormat>
  <Paragraphs>55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2023-02-12T10:33:08Z</dcterms:created>
  <dcterms:modified xsi:type="dcterms:W3CDTF">2023-02-26T12:46:17Z</dcterms:modified>
</cp:coreProperties>
</file>