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notesMasterIdLst>
    <p:notesMasterId r:id="rId28"/>
  </p:notesMasterIdLst>
  <p:sldIdLst>
    <p:sldId id="261" r:id="rId2"/>
    <p:sldId id="258" r:id="rId3"/>
    <p:sldId id="267" r:id="rId4"/>
    <p:sldId id="268" r:id="rId5"/>
    <p:sldId id="305" r:id="rId6"/>
    <p:sldId id="269" r:id="rId7"/>
    <p:sldId id="295" r:id="rId8"/>
    <p:sldId id="272" r:id="rId9"/>
    <p:sldId id="271" r:id="rId10"/>
    <p:sldId id="273" r:id="rId11"/>
    <p:sldId id="297" r:id="rId12"/>
    <p:sldId id="274" r:id="rId13"/>
    <p:sldId id="279" r:id="rId14"/>
    <p:sldId id="276" r:id="rId15"/>
    <p:sldId id="280" r:id="rId16"/>
    <p:sldId id="282" r:id="rId17"/>
    <p:sldId id="284" r:id="rId18"/>
    <p:sldId id="301" r:id="rId19"/>
    <p:sldId id="286" r:id="rId20"/>
    <p:sldId id="287" r:id="rId21"/>
    <p:sldId id="288" r:id="rId22"/>
    <p:sldId id="290" r:id="rId23"/>
    <p:sldId id="299" r:id="rId24"/>
    <p:sldId id="307" r:id="rId25"/>
    <p:sldId id="293" r:id="rId26"/>
    <p:sldId id="266"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FF"/>
    <a:srgbClr val="FF3399"/>
    <a:srgbClr val="FF33CC"/>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92" d="100"/>
          <a:sy n="92" d="100"/>
        </p:scale>
        <p:origin x="-756"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187FB8-B8CE-4B3F-9BF7-DB6343DC8A4F}" type="datetimeFigureOut">
              <a:rPr lang="en-US" smtClean="0"/>
              <a:t>2/26/2023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C0E4ED-B255-47BB-97C9-8C6C7385AD6F}" type="slidenum">
              <a:rPr lang="en-US" smtClean="0"/>
              <a:t>‹#›</a:t>
            </a:fld>
            <a:endParaRPr lang="en-US"/>
          </a:p>
        </p:txBody>
      </p:sp>
    </p:spTree>
    <p:extLst>
      <p:ext uri="{BB962C8B-B14F-4D97-AF65-F5344CB8AC3E}">
        <p14:creationId xmlns:p14="http://schemas.microsoft.com/office/powerpoint/2010/main" val="1507118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xmlns="" id="{32024EDD-14FB-CA6B-6381-E4F6DE63FFC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xmlns="" id="{76909A78-1816-0D38-BBE9-D287073D46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2532" name="灯片编号占位符 3">
            <a:extLst>
              <a:ext uri="{FF2B5EF4-FFF2-40B4-BE49-F238E27FC236}">
                <a16:creationId xmlns:a16="http://schemas.microsoft.com/office/drawing/2014/main" xmlns="" id="{5D24005E-93E9-7F4A-A466-1980FC4FFF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E468D5-79F4-47E5-BFC6-3A15A35C9C2D}" type="slidenum">
              <a:rPr lang="zh-CN" altLang="en-US" smtClean="0">
                <a:solidFill>
                  <a:srgbClr val="000000"/>
                </a:solidFill>
                <a:latin typeface="Arial" panose="020B0604020202020204" pitchFamily="34" charset="0"/>
                <a:cs typeface="Arial" panose="020B0604020202020204" pitchFamily="34" charset="0"/>
              </a:rPr>
              <a:pPr/>
              <a:t>5</a:t>
            </a:fld>
            <a:endParaRPr lang="zh-CN"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97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4867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79B4E-275C-205F-84B8-49CB9E9BF9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F30504D-946F-CCCF-E91C-265D203E215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F8B49BDB-97C5-F742-1EA3-02DD3FCE2EFE}"/>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5" name="Footer Placeholder 4">
            <a:extLst>
              <a:ext uri="{FF2B5EF4-FFF2-40B4-BE49-F238E27FC236}">
                <a16:creationId xmlns:a16="http://schemas.microsoft.com/office/drawing/2014/main" xmlns="" id="{61B58FCC-641F-E03B-5A5E-CD8FAE684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F73A429-0095-B34D-E6CF-5F53F1BC0159}"/>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4833312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51EA3-D788-EE45-20DD-E0B5258FE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D6A91F2-F45E-6E9F-22B6-FA4BF79CFD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5FCE4A-2FF8-D1A3-88BE-BEC9558FBD2F}"/>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5" name="Footer Placeholder 4">
            <a:extLst>
              <a:ext uri="{FF2B5EF4-FFF2-40B4-BE49-F238E27FC236}">
                <a16:creationId xmlns:a16="http://schemas.microsoft.com/office/drawing/2014/main" xmlns="" id="{15AE7B5A-EAD6-B0DE-E178-453DE2673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19ED0C-CCF6-3266-3ED7-FCA721AD5CBC}"/>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1938419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98A4FA4-7A2B-4BF6-BD7C-99860B9A2C6D}"/>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1829A5C-3134-B5F0-3262-91293D452435}"/>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ED2938-E983-6F7A-FA82-0FD1DBD36D90}"/>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5" name="Footer Placeholder 4">
            <a:extLst>
              <a:ext uri="{FF2B5EF4-FFF2-40B4-BE49-F238E27FC236}">
                <a16:creationId xmlns:a16="http://schemas.microsoft.com/office/drawing/2014/main" xmlns="" id="{2E289249-B2F5-727E-F47B-4976BCE58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9B144E-42A0-B9DA-6B44-DD97B9E2C0AD}"/>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545777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3FB239-FF6F-429D-816C-9802FEDF56ED}" type="slidenum">
              <a:rPr lang="en-US"/>
              <a:pPr>
                <a:defRPr/>
              </a:pPr>
              <a:t>‹#›</a:t>
            </a:fld>
            <a:endParaRPr lang="en-US"/>
          </a:p>
        </p:txBody>
      </p:sp>
    </p:spTree>
    <p:extLst>
      <p:ext uri="{BB962C8B-B14F-4D97-AF65-F5344CB8AC3E}">
        <p14:creationId xmlns:p14="http://schemas.microsoft.com/office/powerpoint/2010/main" val="33934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3667C-9B3F-F4F5-5D17-334BC4C7C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4F5FD-AD02-CD75-4E45-0CD9FE91A5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6212AA-A402-5240-5EDE-F0A6D0854EB2}"/>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5" name="Footer Placeholder 4">
            <a:extLst>
              <a:ext uri="{FF2B5EF4-FFF2-40B4-BE49-F238E27FC236}">
                <a16:creationId xmlns:a16="http://schemas.microsoft.com/office/drawing/2014/main" xmlns="" id="{EB6982D9-E61E-2127-9BDC-7292834A8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0DBBD2-C451-2CE8-1B3D-9A2E23D0901D}"/>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99718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14C7EF-EEC3-77F5-E537-09112DBB46E2}"/>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4E12C1C-412B-64B9-81E6-0AC731415446}"/>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FD32353-E6F1-E79F-4C29-9E2CD9EA7964}"/>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5" name="Footer Placeholder 4">
            <a:extLst>
              <a:ext uri="{FF2B5EF4-FFF2-40B4-BE49-F238E27FC236}">
                <a16:creationId xmlns:a16="http://schemas.microsoft.com/office/drawing/2014/main" xmlns="" id="{FE9E7987-D9E7-9337-0602-E33E7B8E0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5BC107-C360-0E7E-0481-0DF802DA127F}"/>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2503115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BCB409-C848-93D7-DD5E-EF64F72745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10E5F80-C37C-514E-4BE3-F6315403143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8A89FFB-ABC9-8327-3C94-B807EF77D33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E1FDBFD-C41F-688F-0368-711BAED6DDFC}"/>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6" name="Footer Placeholder 5">
            <a:extLst>
              <a:ext uri="{FF2B5EF4-FFF2-40B4-BE49-F238E27FC236}">
                <a16:creationId xmlns:a16="http://schemas.microsoft.com/office/drawing/2014/main" xmlns="" id="{D6FB43CF-56A5-628F-7063-693E7DBC1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73E97B-C242-8A1E-F8C3-A3A8118BE302}"/>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214509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9A9EF2-1F65-3982-530D-3B11FBEA8D92}"/>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E066D8D-66B2-0C13-13C0-40DB329CCEE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479C101-34FB-C7C9-07F7-5841A0DF4C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FD60DBD-CB2A-2409-B788-F9CEFD6CD79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20C8DB7-E808-8F12-AE6F-2C854D8F81C2}"/>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E4FE566-2F96-27F8-4CA6-7771890CDFFB}"/>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8" name="Footer Placeholder 7">
            <a:extLst>
              <a:ext uri="{FF2B5EF4-FFF2-40B4-BE49-F238E27FC236}">
                <a16:creationId xmlns:a16="http://schemas.microsoft.com/office/drawing/2014/main" xmlns="" id="{05E93346-DB86-2DE5-257D-89224B1EE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985BEAA-D434-CAF6-BB7B-1412C1E7FB32}"/>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2973877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DBE5BB-1817-14FA-02F8-F3EEFDACF0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E92E33-7023-35DA-2017-FD2C27711FC2}"/>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4" name="Footer Placeholder 3">
            <a:extLst>
              <a:ext uri="{FF2B5EF4-FFF2-40B4-BE49-F238E27FC236}">
                <a16:creationId xmlns:a16="http://schemas.microsoft.com/office/drawing/2014/main" xmlns="" id="{A86E5AE8-C3EE-740B-4175-F008C646BB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F9474D3-4C5F-DE23-FC9F-507784B6B701}"/>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154066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9D1B79E-A114-410D-B504-6A0B5DCB60EB}"/>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3" name="Footer Placeholder 2">
            <a:extLst>
              <a:ext uri="{FF2B5EF4-FFF2-40B4-BE49-F238E27FC236}">
                <a16:creationId xmlns:a16="http://schemas.microsoft.com/office/drawing/2014/main" xmlns="" id="{C3BC0A85-B4A6-9E9E-2210-7B969ECD38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F9A05D6-DDAE-6644-85E1-C41313D8AF83}"/>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49136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5C94D5-BFB3-A267-3114-E38C30810D5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DD1B2391-EFAF-4602-2F67-1F723F94FA9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8049E0-8537-E44B-7356-5B0B89D9807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8B165100-1ED6-D3DC-6D63-7A0DF5915DAE}"/>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6" name="Footer Placeholder 5">
            <a:extLst>
              <a:ext uri="{FF2B5EF4-FFF2-40B4-BE49-F238E27FC236}">
                <a16:creationId xmlns:a16="http://schemas.microsoft.com/office/drawing/2014/main" xmlns="" id="{AB70C506-F04D-043E-9DD5-96D5FBB50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26E6F5-E35E-8C14-46D1-992FCF211BDA}"/>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1564876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A18BA4-FE6C-1469-FBCC-FA4A431722D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7FCA433-08B9-25DB-00B4-4A12B5B7C082}"/>
              </a:ext>
            </a:extLst>
          </p:cNvPr>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3E758CE7-A704-E4EF-BD66-3E2BB230106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B123CE8-F6C1-66E8-C67C-602C81C6D8C3}"/>
              </a:ext>
            </a:extLst>
          </p:cNvPr>
          <p:cNvSpPr>
            <a:spLocks noGrp="1"/>
          </p:cNvSpPr>
          <p:nvPr>
            <p:ph type="dt" sz="half" idx="10"/>
          </p:nvPr>
        </p:nvSpPr>
        <p:spPr/>
        <p:txBody>
          <a:bodyPr/>
          <a:lstStyle/>
          <a:p>
            <a:fld id="{6B981281-B778-47A0-BF50-3081E2836F95}" type="datetimeFigureOut">
              <a:rPr lang="en-US" smtClean="0"/>
              <a:t>2/26/2023</a:t>
            </a:fld>
            <a:endParaRPr lang="en-US"/>
          </a:p>
        </p:txBody>
      </p:sp>
      <p:sp>
        <p:nvSpPr>
          <p:cNvPr id="6" name="Footer Placeholder 5">
            <a:extLst>
              <a:ext uri="{FF2B5EF4-FFF2-40B4-BE49-F238E27FC236}">
                <a16:creationId xmlns:a16="http://schemas.microsoft.com/office/drawing/2014/main" xmlns="" id="{3346AA2A-2D3B-361D-F61B-FDC49CF23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1EC5DB-CAFB-0E7D-E930-4B7642D8EB54}"/>
              </a:ext>
            </a:extLst>
          </p:cNvPr>
          <p:cNvSpPr>
            <a:spLocks noGrp="1"/>
          </p:cNvSpPr>
          <p:nvPr>
            <p:ph type="sldNum" sz="quarter" idx="12"/>
          </p:nvPr>
        </p:nvSpPr>
        <p:spPr/>
        <p:txBody>
          <a:bodyPr/>
          <a:lstStyle/>
          <a:p>
            <a:fld id="{017A24A9-5053-4321-9491-6435D1DAE7FB}" type="slidenum">
              <a:rPr lang="en-US" smtClean="0"/>
              <a:t>‹#›</a:t>
            </a:fld>
            <a:endParaRPr lang="en-US"/>
          </a:p>
        </p:txBody>
      </p:sp>
    </p:spTree>
    <p:extLst>
      <p:ext uri="{BB962C8B-B14F-4D97-AF65-F5344CB8AC3E}">
        <p14:creationId xmlns:p14="http://schemas.microsoft.com/office/powerpoint/2010/main" val="212487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E13ECD5-7C41-4794-40D4-4C55653CEE90}"/>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2DCDAFF-F60F-E8C6-65B6-219B735B3C6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C370A8-2F8F-8CB1-D6E2-209B95D345F9}"/>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B981281-B778-47A0-BF50-3081E2836F95}" type="datetimeFigureOut">
              <a:rPr lang="en-US" smtClean="0"/>
              <a:t>2/26/2023</a:t>
            </a:fld>
            <a:endParaRPr lang="en-US"/>
          </a:p>
        </p:txBody>
      </p:sp>
      <p:sp>
        <p:nvSpPr>
          <p:cNvPr id="5" name="Footer Placeholder 4">
            <a:extLst>
              <a:ext uri="{FF2B5EF4-FFF2-40B4-BE49-F238E27FC236}">
                <a16:creationId xmlns:a16="http://schemas.microsoft.com/office/drawing/2014/main" xmlns="" id="{CBF93EE1-5387-89D2-5D29-6EA4A9CEBD4C}"/>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2BEF22C-C00C-50B2-5653-247987EFF160}"/>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17A24A9-5053-4321-9491-6435D1DAE7FB}" type="slidenum">
              <a:rPr lang="en-US" smtClean="0"/>
              <a:t>‹#›</a:t>
            </a:fld>
            <a:endParaRPr lang="en-US"/>
          </a:p>
        </p:txBody>
      </p:sp>
    </p:spTree>
    <p:extLst>
      <p:ext uri="{BB962C8B-B14F-4D97-AF65-F5344CB8AC3E}">
        <p14:creationId xmlns:p14="http://schemas.microsoft.com/office/powerpoint/2010/main" val="153158490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gif"/></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0.png"/><Relationship Id="rId12" Type="http://schemas.openxmlformats.org/officeDocument/2006/relationships/slide" Target="slide19.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21.xml"/><Relationship Id="rId11" Type="http://schemas.openxmlformats.org/officeDocument/2006/relationships/image" Target="../media/image22.jpe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1.jpeg"/><Relationship Id="rId14" Type="http://schemas.openxmlformats.org/officeDocument/2006/relationships/slide" Target="slide2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28.png"/><Relationship Id="rId4" Type="http://schemas.openxmlformats.org/officeDocument/2006/relationships/slide" Target="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audio" Target="file:///C:\Users\dell\Desktop\V&#7872;%20TH&#212;I%20EM\Ve%20Thoi%20Em%20-%20Phuong%20Tai.mp3" TargetMode="External"/><Relationship Id="rId6" Type="http://schemas.openxmlformats.org/officeDocument/2006/relationships/image" Target="../media/image34.gif"/><Relationship Id="rId5" Type="http://schemas.openxmlformats.org/officeDocument/2006/relationships/image" Target="../media/image33.gif"/><Relationship Id="rId10" Type="http://schemas.openxmlformats.org/officeDocument/2006/relationships/image" Target="../media/image38.png"/><Relationship Id="rId4" Type="http://schemas.openxmlformats.org/officeDocument/2006/relationships/image" Target="../media/image32.gif"/><Relationship Id="rId9" Type="http://schemas.openxmlformats.org/officeDocument/2006/relationships/image" Target="../media/image3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utes_0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AutoShape 3"/>
          <p:cNvSpPr>
            <a:spLocks noChangeArrowheads="1"/>
          </p:cNvSpPr>
          <p:nvPr/>
        </p:nvSpPr>
        <p:spPr bwMode="auto">
          <a:xfrm>
            <a:off x="990600" y="3886200"/>
            <a:ext cx="7239000" cy="1085850"/>
          </a:xfrm>
          <a:prstGeom prst="ribbon">
            <a:avLst>
              <a:gd name="adj1" fmla="val 12500"/>
              <a:gd name="adj2" fmla="val 50000"/>
            </a:avLst>
          </a:prstGeom>
          <a:solidFill>
            <a:srgbClr val="0000FF"/>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sz="3200" b="1" dirty="0">
                <a:solidFill>
                  <a:srgbClr val="FFFF00"/>
                </a:solidFill>
                <a:latin typeface="Arial" charset="0"/>
              </a:rPr>
              <a:t>MÔN NGỮ VĂN </a:t>
            </a:r>
            <a:r>
              <a:rPr lang="en-US" sz="3200" b="1" dirty="0">
                <a:solidFill>
                  <a:srgbClr val="FFFF00"/>
                </a:solidFill>
                <a:latin typeface="Arial" charset="0"/>
              </a:rPr>
              <a:t>7</a:t>
            </a:r>
            <a:r>
              <a:rPr lang="vi-VN" sz="3200" b="1" dirty="0" smtClean="0">
                <a:solidFill>
                  <a:srgbClr val="FFFF00"/>
                </a:solidFill>
                <a:latin typeface="Arial" charset="0"/>
              </a:rPr>
              <a:t>                  </a:t>
            </a:r>
            <a:endParaRPr lang="vi-VN" sz="3200" b="1" dirty="0">
              <a:solidFill>
                <a:srgbClr val="FFFF00"/>
              </a:solidFill>
              <a:latin typeface="Arial" charset="0"/>
            </a:endParaRPr>
          </a:p>
          <a:p>
            <a:endParaRPr lang="vi-VN" sz="3200" b="1" dirty="0">
              <a:solidFill>
                <a:srgbClr val="FFFF00"/>
              </a:solidFill>
              <a:latin typeface="Arial" charset="0"/>
            </a:endParaRPr>
          </a:p>
        </p:txBody>
      </p:sp>
      <p:pic>
        <p:nvPicPr>
          <p:cNvPr id="2052" name="Picture 8" descr="felicitsh71-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42950"/>
            <a:ext cx="3962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blumen-pflanzen1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 y="3893344"/>
            <a:ext cx="2657475"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blumen-pflanzen1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150"/>
            <a:ext cx="2657475"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blumen-pflanzen1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81801" y="1"/>
            <a:ext cx="2657475"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blumen-pflanzen1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3893344"/>
            <a:ext cx="2657475"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 Box 10"/>
          <p:cNvSpPr txBox="1">
            <a:spLocks noChangeArrowheads="1"/>
          </p:cNvSpPr>
          <p:nvPr/>
        </p:nvSpPr>
        <p:spPr bwMode="auto">
          <a:xfrm>
            <a:off x="13335000" y="3508773"/>
            <a:ext cx="1143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spcBef>
                <a:spcPct val="50000"/>
              </a:spcBef>
            </a:pPr>
            <a:r>
              <a:rPr lang="en-US" sz="3200" b="1" i="1">
                <a:solidFill>
                  <a:srgbClr val="FF00FF"/>
                </a:solidFill>
                <a:latin typeface="Arial" charset="0"/>
              </a:rPr>
              <a:t>Kính chào quý thầy cô giáo và các em học sinh yêu quý !</a:t>
            </a:r>
          </a:p>
        </p:txBody>
      </p:sp>
    </p:spTree>
    <p:extLst>
      <p:ext uri="{BB962C8B-B14F-4D97-AF65-F5344CB8AC3E}">
        <p14:creationId xmlns:p14="http://schemas.microsoft.com/office/powerpoint/2010/main" val="2937240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endCondLst>
                                    <p:cond evt="onNext" delay="0">
                                      <p:tgtEl>
                                        <p:sldTgt/>
                                      </p:tgtEl>
                                    </p:cond>
                                  </p:endCondLst>
                                  <p:childTnLst>
                                    <p:animClr clrSpc="hsl" dir="cw">
                                      <p:cBhvr override="childStyle">
                                        <p:cTn id="6" dur="500" fill="hold"/>
                                        <p:tgtEl>
                                          <p:spTgt spid="30723">
                                            <p:txEl>
                                              <p:pRg st="0" end="0"/>
                                            </p:txEl>
                                          </p:spTgt>
                                        </p:tgtEl>
                                        <p:attrNameLst>
                                          <p:attrName>style.color</p:attrName>
                                        </p:attrNameLst>
                                      </p:cBhvr>
                                      <p:by>
                                        <p:hsl h="7200000" s="0" l="0"/>
                                      </p:by>
                                    </p:animClr>
                                    <p:animClr clrSpc="hsl" dir="cw">
                                      <p:cBhvr>
                                        <p:cTn id="7" dur="500" fill="hold"/>
                                        <p:tgtEl>
                                          <p:spTgt spid="30723">
                                            <p:txEl>
                                              <p:pRg st="0" end="0"/>
                                            </p:txEl>
                                          </p:spTgt>
                                        </p:tgtEl>
                                        <p:attrNameLst>
                                          <p:attrName>fillcolor</p:attrName>
                                        </p:attrNameLst>
                                      </p:cBhvr>
                                      <p:by>
                                        <p:hsl h="7200000" s="0" l="0"/>
                                      </p:by>
                                    </p:animClr>
                                    <p:animClr clrSpc="hsl" dir="cw">
                                      <p:cBhvr>
                                        <p:cTn id="8" dur="500" fill="hold"/>
                                        <p:tgtEl>
                                          <p:spTgt spid="30723">
                                            <p:txEl>
                                              <p:pRg st="0" end="0"/>
                                            </p:txEl>
                                          </p:spTgt>
                                        </p:tgtEl>
                                        <p:attrNameLst>
                                          <p:attrName>stroke.color</p:attrName>
                                        </p:attrNameLst>
                                      </p:cBhvr>
                                      <p:by>
                                        <p:hsl h="7200000" s="0" l="0"/>
                                      </p:by>
                                    </p:animClr>
                                    <p:set>
                                      <p:cBhvr>
                                        <p:cTn id="9" dur="500" fill="hold"/>
                                        <p:tgtEl>
                                          <p:spTgt spid="30723">
                                            <p:txEl>
                                              <p:pRg st="0" end="0"/>
                                            </p:txEl>
                                          </p:spTgt>
                                        </p:tgtEl>
                                        <p:attrNameLst>
                                          <p:attrName>fill.type</p:attrName>
                                        </p:attrNameLst>
                                      </p:cBhvr>
                                      <p:to>
                                        <p:strVal val="solid"/>
                                      </p:to>
                                    </p:set>
                                  </p:childTnLst>
                                </p:cTn>
                              </p:par>
                              <p:par>
                                <p:cTn id="10" presetID="35" presetClass="path" presetSubtype="0" repeatCount="indefinite" accel="50000" decel="50000" fill="hold" grpId="0" nodeType="withEffect">
                                  <p:stCondLst>
                                    <p:cond delay="0"/>
                                  </p:stCondLst>
                                  <p:childTnLst>
                                    <p:animMotion origin="layout" path="M -0.54167 0.00232 L -2.78333 -0.03099 " pathEditMode="relative" rAng="0" ptsTypes="AA">
                                      <p:cBhvr>
                                        <p:cTn id="11" dur="5000" fill="hold"/>
                                        <p:tgtEl>
                                          <p:spTgt spid="30730"/>
                                        </p:tgtEl>
                                        <p:attrNameLst>
                                          <p:attrName>ppt_x</p:attrName>
                                          <p:attrName>ppt_y</p:attrName>
                                        </p:attrNameLst>
                                      </p:cBhvr>
                                      <p:rCtr x="-112083" y="-16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xmlns="" id="{5E0386B5-EBA9-5348-9CD1-92019119B346}"/>
              </a:ext>
            </a:extLst>
          </p:cNvPr>
          <p:cNvSpPr txBox="1"/>
          <p:nvPr/>
        </p:nvSpPr>
        <p:spPr>
          <a:xfrm>
            <a:off x="467544" y="519522"/>
            <a:ext cx="6061694" cy="118813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1435" tIns="51435" rIns="51435" bIns="51435" spcCol="1270"/>
          <a:lstStyle/>
          <a:p>
            <a:r>
              <a:rPr lang="vi-VN" sz="3200" b="1" dirty="0">
                <a:latin typeface="+mj-lt"/>
              </a:rPr>
              <a:t>Trích trong tập truyện bằng </a:t>
            </a:r>
            <a:endParaRPr lang="en-US" sz="3200" b="1" dirty="0" smtClean="0">
              <a:latin typeface="+mj-lt"/>
            </a:endParaRPr>
          </a:p>
          <a:p>
            <a:r>
              <a:rPr lang="vi-VN" sz="3200" b="1" dirty="0" smtClean="0">
                <a:latin typeface="+mj-lt"/>
              </a:rPr>
              <a:t>chữ </a:t>
            </a:r>
            <a:r>
              <a:rPr lang="vi-VN" sz="3200" b="1" dirty="0">
                <a:latin typeface="+mj-lt"/>
              </a:rPr>
              <a:t>Hán “Lan Trì kiến văn </a:t>
            </a:r>
            <a:r>
              <a:rPr lang="vi-VN" sz="3200" b="1" dirty="0" smtClean="0">
                <a:latin typeface="+mj-lt"/>
              </a:rPr>
              <a:t>lục</a:t>
            </a:r>
            <a:r>
              <a:rPr lang="en-US" sz="3200" b="1" dirty="0" smtClean="0">
                <a:latin typeface="+mj-lt"/>
              </a:rPr>
              <a:t>”</a:t>
            </a:r>
            <a:r>
              <a:rPr lang="vi-VN" sz="3200" b="1" dirty="0" smtClean="0">
                <a:latin typeface="+mj-lt"/>
              </a:rPr>
              <a:t>.</a:t>
            </a:r>
            <a:endParaRPr lang="en-US" sz="3200" b="1" dirty="0">
              <a:latin typeface="+mj-lt"/>
            </a:endParaRPr>
          </a:p>
        </p:txBody>
      </p:sp>
      <p:sp>
        <p:nvSpPr>
          <p:cNvPr id="7" name="Rectangle: Rounded Corners 4">
            <a:extLst>
              <a:ext uri="{FF2B5EF4-FFF2-40B4-BE49-F238E27FC236}">
                <a16:creationId xmlns:a16="http://schemas.microsoft.com/office/drawing/2014/main" xmlns="" id="{DC91029D-59B1-563A-5AB0-F4EF90D7722A}"/>
              </a:ext>
            </a:extLst>
          </p:cNvPr>
          <p:cNvSpPr txBox="1"/>
          <p:nvPr/>
        </p:nvSpPr>
        <p:spPr bwMode="auto">
          <a:xfrm>
            <a:off x="60326" y="50137"/>
            <a:ext cx="1922463" cy="552450"/>
          </a:xfrm>
          <a:prstGeom prst="rect">
            <a:avLst/>
          </a:prstGeom>
          <a:noFill/>
          <a:ln>
            <a:noFill/>
          </a:ln>
        </p:spPr>
        <p:style>
          <a:lnRef idx="0">
            <a:scrgbClr r="0" g="0" b="0"/>
          </a:lnRef>
          <a:fillRef idx="0">
            <a:scrgbClr r="0" g="0" b="0"/>
          </a:fillRef>
          <a:effectRef idx="0">
            <a:scrgbClr r="0" g="0" b="0"/>
          </a:effectRef>
          <a:fontRef idx="minor">
            <a:schemeClr val="lt1"/>
          </a:fontRef>
        </p:style>
        <p:txBody>
          <a:bodyPr lIns="76200" tIns="50800" rIns="76200" bIns="50800" spcCol="1270" anchor="ctr"/>
          <a:lstStyle/>
          <a:p>
            <a:pPr algn="ctr" defTabSz="1778000" eaLnBrk="1" fontAlgn="auto" hangingPunct="1">
              <a:lnSpc>
                <a:spcPct val="90000"/>
              </a:lnSpc>
              <a:spcAft>
                <a:spcPct val="35000"/>
              </a:spcAft>
              <a:defRPr/>
            </a:pPr>
            <a:r>
              <a:rPr lang="en-US" sz="2800" b="1" dirty="0">
                <a:latin typeface="Times New Roman" pitchFamily="18" charset="0"/>
                <a:cs typeface="Times New Roman" pitchFamily="18" charset="0"/>
              </a:rPr>
              <a:t>a.Xuất xứ</a:t>
            </a:r>
          </a:p>
        </p:txBody>
      </p:sp>
      <p:sp>
        <p:nvSpPr>
          <p:cNvPr id="8" name="Rectangle: Rounded Corners 4">
            <a:extLst>
              <a:ext uri="{FF2B5EF4-FFF2-40B4-BE49-F238E27FC236}">
                <a16:creationId xmlns:a16="http://schemas.microsoft.com/office/drawing/2014/main" xmlns="" id="{D48CD62C-9311-B35D-36F0-1923CD96970C}"/>
              </a:ext>
            </a:extLst>
          </p:cNvPr>
          <p:cNvSpPr txBox="1"/>
          <p:nvPr/>
        </p:nvSpPr>
        <p:spPr>
          <a:xfrm>
            <a:off x="2598316" y="1515244"/>
            <a:ext cx="4926012" cy="5524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3825" tIns="123825" rIns="123825" bIns="123825" spcCol="1270"/>
          <a:lstStyle/>
          <a:p>
            <a:pPr marL="0" lvl="1" defTabSz="1244600" eaLnBrk="1" fontAlgn="auto" hangingPunct="1">
              <a:lnSpc>
                <a:spcPct val="90000"/>
              </a:lnSpc>
              <a:spcAft>
                <a:spcPct val="15000"/>
              </a:spcAft>
              <a:defRPr/>
            </a:pPr>
            <a:r>
              <a:rPr lang="en-US" sz="3200" b="1" dirty="0" err="1">
                <a:latin typeface="Times New Roman" panose="02020603050405020304" pitchFamily="18" charset="0"/>
                <a:cs typeface="Times New Roman" panose="02020603050405020304" pitchFamily="18" charset="0"/>
              </a:rPr>
              <a:t>Truyện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endParaRPr lang="en-US" sz="3200" b="1" dirty="0">
              <a:latin typeface="Times New Roman" panose="02020603050405020304" pitchFamily="18" charset="0"/>
              <a:cs typeface="Times New Roman" panose="02020603050405020304" pitchFamily="18" charset="0"/>
            </a:endParaRPr>
          </a:p>
        </p:txBody>
      </p:sp>
      <p:sp>
        <p:nvSpPr>
          <p:cNvPr id="11" name="Rectangle: Rounded Corners 4">
            <a:extLst>
              <a:ext uri="{FF2B5EF4-FFF2-40B4-BE49-F238E27FC236}">
                <a16:creationId xmlns:a16="http://schemas.microsoft.com/office/drawing/2014/main" xmlns="" id="{63F1B6D3-CCE9-F843-9F03-E8DC76B1D06D}"/>
              </a:ext>
            </a:extLst>
          </p:cNvPr>
          <p:cNvSpPr txBox="1"/>
          <p:nvPr/>
        </p:nvSpPr>
        <p:spPr bwMode="auto">
          <a:xfrm>
            <a:off x="136526" y="3215879"/>
            <a:ext cx="1876425" cy="376238"/>
          </a:xfrm>
          <a:prstGeom prst="rect">
            <a:avLst/>
          </a:prstGeom>
        </p:spPr>
        <p:style>
          <a:lnRef idx="0">
            <a:scrgbClr r="0" g="0" b="0"/>
          </a:lnRef>
          <a:fillRef idx="0">
            <a:scrgbClr r="0" g="0" b="0"/>
          </a:fillRef>
          <a:effectRef idx="0">
            <a:scrgbClr r="0" g="0" b="0"/>
          </a:effectRef>
          <a:fontRef idx="minor">
            <a:schemeClr val="lt1"/>
          </a:fontRef>
        </p:style>
        <p:txBody>
          <a:bodyPr lIns="51435" tIns="34290" rIns="51435" bIns="34290" spcCol="1270" anchor="ctr"/>
          <a:lstStyle/>
          <a:p>
            <a:pPr algn="ctr" defTabSz="1200150" eaLnBrk="1" fontAlgn="auto" hangingPunct="1">
              <a:lnSpc>
                <a:spcPct val="90000"/>
              </a:lnSpc>
              <a:spcAft>
                <a:spcPct val="35000"/>
              </a:spcAft>
              <a:defRPr/>
            </a:pPr>
            <a:r>
              <a:rPr lang="en-US" sz="3200" b="1" dirty="0">
                <a:latin typeface="Times New Roman" pitchFamily="18" charset="0"/>
                <a:cs typeface="Times New Roman" pitchFamily="18" charset="0"/>
              </a:rPr>
              <a:t>Thể loại</a:t>
            </a:r>
          </a:p>
        </p:txBody>
      </p:sp>
      <p:sp>
        <p:nvSpPr>
          <p:cNvPr id="12" name="TextBox 11"/>
          <p:cNvSpPr txBox="1"/>
          <p:nvPr/>
        </p:nvSpPr>
        <p:spPr>
          <a:xfrm>
            <a:off x="-396552" y="87475"/>
            <a:ext cx="3096344" cy="535531"/>
          </a:xfrm>
          <a:prstGeom prst="rect">
            <a:avLst/>
          </a:prstGeom>
          <a:noFill/>
        </p:spPr>
        <p:txBody>
          <a:bodyPr wrap="square" rtlCol="0">
            <a:spAutoFit/>
          </a:bodyPr>
          <a:lstStyle/>
          <a:p>
            <a:pPr algn="ctr" defTabSz="1778000">
              <a:lnSpc>
                <a:spcPct val="90000"/>
              </a:lnSpc>
              <a:spcAft>
                <a:spcPct val="35000"/>
              </a:spcAft>
              <a:defRPr/>
            </a:pPr>
            <a:r>
              <a:rPr lang="en-US" sz="3200" b="1" dirty="0">
                <a:solidFill>
                  <a:srgbClr val="0000CC"/>
                </a:solidFill>
                <a:latin typeface="Times New Roman" pitchFamily="18" charset="0"/>
                <a:cs typeface="Times New Roman" pitchFamily="18" charset="0"/>
              </a:rPr>
              <a:t>a.</a:t>
            </a:r>
            <a:r>
              <a:rPr lang="en-US" sz="3200" b="1" u="sng" dirty="0">
                <a:solidFill>
                  <a:srgbClr val="0000CC"/>
                </a:solidFill>
                <a:latin typeface="Times New Roman" pitchFamily="18" charset="0"/>
                <a:cs typeface="Times New Roman" pitchFamily="18" charset="0"/>
              </a:rPr>
              <a:t>Xuất xứ</a:t>
            </a:r>
            <a:r>
              <a:rPr lang="en-US" sz="3200" b="1" dirty="0">
                <a:solidFill>
                  <a:srgbClr val="0000CC"/>
                </a:solidFill>
                <a:latin typeface="Times New Roman" pitchFamily="18" charset="0"/>
                <a:cs typeface="Times New Roman" pitchFamily="18" charset="0"/>
              </a:rPr>
              <a:t>:</a:t>
            </a:r>
          </a:p>
        </p:txBody>
      </p:sp>
      <p:sp>
        <p:nvSpPr>
          <p:cNvPr id="14" name="TextBox 13"/>
          <p:cNvSpPr txBox="1"/>
          <p:nvPr/>
        </p:nvSpPr>
        <p:spPr>
          <a:xfrm>
            <a:off x="-36512" y="1604171"/>
            <a:ext cx="2592288" cy="535531"/>
          </a:xfrm>
          <a:prstGeom prst="rect">
            <a:avLst/>
          </a:prstGeom>
          <a:noFill/>
        </p:spPr>
        <p:txBody>
          <a:bodyPr wrap="square" rtlCol="0">
            <a:spAutoFit/>
          </a:bodyPr>
          <a:lstStyle/>
          <a:p>
            <a:pPr algn="ctr" defTabSz="1200150">
              <a:lnSpc>
                <a:spcPct val="90000"/>
              </a:lnSpc>
              <a:spcAft>
                <a:spcPct val="35000"/>
              </a:spcAft>
              <a:defRPr/>
            </a:pPr>
            <a:r>
              <a:rPr lang="en-US" sz="3200" b="1" dirty="0">
                <a:solidFill>
                  <a:srgbClr val="0000CC"/>
                </a:solidFill>
                <a:latin typeface="Times New Roman" pitchFamily="18" charset="0"/>
                <a:cs typeface="Times New Roman" pitchFamily="18" charset="0"/>
              </a:rPr>
              <a:t>b.</a:t>
            </a:r>
            <a:r>
              <a:rPr lang="en-US" sz="3200" b="1" u="sng" dirty="0">
                <a:solidFill>
                  <a:srgbClr val="0000CC"/>
                </a:solidFill>
                <a:latin typeface="Times New Roman" pitchFamily="18" charset="0"/>
                <a:cs typeface="Times New Roman" pitchFamily="18" charset="0"/>
              </a:rPr>
              <a:t>Thể loại:</a:t>
            </a:r>
          </a:p>
        </p:txBody>
      </p:sp>
      <p:sp>
        <p:nvSpPr>
          <p:cNvPr id="15" name="Rectangle 14"/>
          <p:cNvSpPr/>
          <p:nvPr/>
        </p:nvSpPr>
        <p:spPr>
          <a:xfrm>
            <a:off x="251520" y="2130991"/>
            <a:ext cx="3132348" cy="584775"/>
          </a:xfrm>
          <a:prstGeom prst="rect">
            <a:avLst/>
          </a:prstGeom>
        </p:spPr>
        <p:txBody>
          <a:bodyPr wrap="square">
            <a:spAutoFit/>
          </a:bodyPr>
          <a:lstStyle/>
          <a:p>
            <a:r>
              <a:rPr lang="en-US" sz="3200" b="1" dirty="0" smtClean="0">
                <a:solidFill>
                  <a:srgbClr val="0000CC"/>
                </a:solidFill>
                <a:latin typeface="Times New Roman" pitchFamily="18" charset="0"/>
                <a:cs typeface="Times New Roman" pitchFamily="18" charset="0"/>
              </a:rPr>
              <a:t>c.</a:t>
            </a:r>
            <a:r>
              <a:rPr lang="vi-VN" sz="3200" b="1" u="sng" dirty="0" smtClean="0">
                <a:solidFill>
                  <a:srgbClr val="0000CC"/>
                </a:solidFill>
                <a:latin typeface="+mj-lt"/>
              </a:rPr>
              <a:t>Kiểu </a:t>
            </a:r>
            <a:r>
              <a:rPr lang="vi-VN" sz="3200" b="1" u="sng" dirty="0">
                <a:solidFill>
                  <a:srgbClr val="0000CC"/>
                </a:solidFill>
                <a:latin typeface="+mj-lt"/>
              </a:rPr>
              <a:t>văn bản</a:t>
            </a:r>
            <a:r>
              <a:rPr lang="vi-VN" sz="3200" b="1" dirty="0">
                <a:solidFill>
                  <a:srgbClr val="0000CC"/>
                </a:solidFill>
                <a:latin typeface="+mj-lt"/>
              </a:rPr>
              <a:t>:</a:t>
            </a:r>
            <a:endParaRPr lang="en-US" sz="3200" b="1" dirty="0">
              <a:latin typeface="+mj-lt"/>
            </a:endParaRPr>
          </a:p>
        </p:txBody>
      </p:sp>
      <p:sp>
        <p:nvSpPr>
          <p:cNvPr id="16" name="Google Shape;2667;p65"/>
          <p:cNvSpPr/>
          <p:nvPr/>
        </p:nvSpPr>
        <p:spPr>
          <a:xfrm>
            <a:off x="179512" y="3381840"/>
            <a:ext cx="1919600" cy="463200"/>
          </a:xfrm>
          <a:prstGeom prst="roundRect">
            <a:avLst>
              <a:gd name="adj" fmla="val 16667"/>
            </a:avLst>
          </a:prstGeom>
          <a:no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b="1" kern="0" dirty="0">
                <a:latin typeface="Times New Roman" pitchFamily="18" charset="0"/>
                <a:ea typeface="Fredoka One"/>
                <a:cs typeface="Times New Roman" pitchFamily="18" charset="0"/>
                <a:sym typeface="Fredoka One"/>
              </a:rPr>
              <a:t>Phần 1</a:t>
            </a:r>
            <a:endParaRPr sz="3200" b="1" kern="0" dirty="0">
              <a:latin typeface="Times New Roman" pitchFamily="18" charset="0"/>
              <a:ea typeface="Fredoka One"/>
              <a:cs typeface="Times New Roman" pitchFamily="18" charset="0"/>
              <a:sym typeface="Fredoka One"/>
            </a:endParaRPr>
          </a:p>
        </p:txBody>
      </p:sp>
      <p:sp>
        <p:nvSpPr>
          <p:cNvPr id="17" name="TextBox 16"/>
          <p:cNvSpPr txBox="1"/>
          <p:nvPr/>
        </p:nvSpPr>
        <p:spPr>
          <a:xfrm>
            <a:off x="251520" y="2679763"/>
            <a:ext cx="2952328" cy="584775"/>
          </a:xfrm>
          <a:prstGeom prst="rect">
            <a:avLst/>
          </a:prstGeom>
          <a:noFill/>
        </p:spPr>
        <p:txBody>
          <a:bodyPr wrap="square" rtlCol="0">
            <a:spAutoFit/>
          </a:bodyPr>
          <a:lstStyle/>
          <a:p>
            <a:r>
              <a:rPr lang="en-US" sz="3200" b="1" dirty="0">
                <a:solidFill>
                  <a:srgbClr val="0000CC"/>
                </a:solidFill>
                <a:latin typeface="Times New Roman" pitchFamily="18" charset="0"/>
                <a:cs typeface="Times New Roman" pitchFamily="18" charset="0"/>
              </a:rPr>
              <a:t>d.</a:t>
            </a:r>
            <a:r>
              <a:rPr lang="en-US" sz="3200" b="1" u="sng" dirty="0">
                <a:solidFill>
                  <a:srgbClr val="0000CC"/>
                </a:solidFill>
                <a:latin typeface="Times New Roman" pitchFamily="18" charset="0"/>
                <a:cs typeface="Times New Roman" pitchFamily="18" charset="0"/>
              </a:rPr>
              <a:t>Bố cục</a:t>
            </a:r>
            <a:r>
              <a:rPr lang="en-US" sz="3200" b="1" dirty="0">
                <a:solidFill>
                  <a:srgbClr val="0000CC"/>
                </a:solidFill>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18" name="TextBox 17"/>
          <p:cNvSpPr txBox="1"/>
          <p:nvPr/>
        </p:nvSpPr>
        <p:spPr>
          <a:xfrm>
            <a:off x="2483768" y="3381840"/>
            <a:ext cx="6382668" cy="1077218"/>
          </a:xfrm>
          <a:prstGeom prst="rect">
            <a:avLst/>
          </a:prstGeom>
          <a:noFill/>
        </p:spPr>
        <p:txBody>
          <a:bodyPr wrap="square" rtlCol="0">
            <a:spAutoFit/>
          </a:bodyPr>
          <a:lstStyle/>
          <a:p>
            <a:r>
              <a:rPr lang="vi-VN" sz="3200" b="1" kern="0" dirty="0">
                <a:solidFill>
                  <a:srgbClr val="000000"/>
                </a:solidFill>
                <a:latin typeface="Times New Roman" pitchFamily="18" charset="0"/>
                <a:cs typeface="Times New Roman" pitchFamily="18" charset="0"/>
                <a:sym typeface="Arial"/>
              </a:rPr>
              <a:t>Từ đầu… </a:t>
            </a:r>
            <a:r>
              <a:rPr lang="en-US" sz="3200" b="1" kern="0" dirty="0">
                <a:solidFill>
                  <a:srgbClr val="000000"/>
                </a:solidFill>
                <a:latin typeface="Times New Roman" pitchFamily="18" charset="0"/>
                <a:cs typeface="Times New Roman" pitchFamily="18" charset="0"/>
                <a:sym typeface="Arial"/>
              </a:rPr>
              <a:t>qua được</a:t>
            </a:r>
            <a:r>
              <a:rPr lang="vi-VN" sz="3200" b="1" kern="0" dirty="0">
                <a:solidFill>
                  <a:srgbClr val="000000"/>
                </a:solidFill>
                <a:latin typeface="Times New Roman" pitchFamily="18" charset="0"/>
                <a:cs typeface="Times New Roman" pitchFamily="18" charset="0"/>
                <a:sym typeface="Arial"/>
              </a:rPr>
              <a:t> </a:t>
            </a:r>
            <a:r>
              <a:rPr lang="en-US" sz="3200" b="1" kern="0" dirty="0">
                <a:solidFill>
                  <a:srgbClr val="000000"/>
                </a:solidFill>
                <a:latin typeface="Times New Roman" pitchFamily="18" charset="0"/>
                <a:cs typeface="Times New Roman" pitchFamily="18" charset="0"/>
                <a:sym typeface="Arial"/>
              </a:rPr>
              <a:t>: </a:t>
            </a:r>
            <a:r>
              <a:rPr lang="vi-VN" sz="3200" b="1" dirty="0">
                <a:latin typeface="+mj-lt"/>
              </a:rPr>
              <a:t>Con hổ </a:t>
            </a:r>
            <a:r>
              <a:rPr lang="en-US" sz="3200" b="1" dirty="0">
                <a:latin typeface="Times New Roman" pitchFamily="18" charset="0"/>
                <a:cs typeface="Times New Roman" pitchFamily="18" charset="0"/>
              </a:rPr>
              <a:t>với</a:t>
            </a:r>
            <a:r>
              <a:rPr lang="vi-VN" sz="3200" b="1" dirty="0">
                <a:latin typeface="+mj-lt"/>
              </a:rPr>
              <a:t> </a:t>
            </a:r>
            <a:endParaRPr lang="en-US" sz="3200" b="1" dirty="0">
              <a:latin typeface="+mj-lt"/>
            </a:endParaRPr>
          </a:p>
          <a:p>
            <a:r>
              <a:rPr lang="vi-VN" sz="3200" b="1" dirty="0">
                <a:latin typeface="+mj-lt"/>
              </a:rPr>
              <a:t>bà đỡ Trần</a:t>
            </a:r>
            <a:r>
              <a:rPr lang="en-US" sz="3200" b="1" dirty="0">
                <a:latin typeface="+mj-lt"/>
              </a:rPr>
              <a:t>.</a:t>
            </a:r>
            <a:r>
              <a:rPr lang="vi-VN" sz="3200" b="1" dirty="0">
                <a:latin typeface="+mj-lt"/>
              </a:rPr>
              <a:t> </a:t>
            </a:r>
            <a:endParaRPr lang="en-US" sz="3200" b="1" dirty="0">
              <a:latin typeface="+mj-lt"/>
            </a:endParaRPr>
          </a:p>
        </p:txBody>
      </p:sp>
      <p:sp>
        <p:nvSpPr>
          <p:cNvPr id="19" name="TextBox 18"/>
          <p:cNvSpPr txBox="1"/>
          <p:nvPr/>
        </p:nvSpPr>
        <p:spPr>
          <a:xfrm>
            <a:off x="2627784" y="4347415"/>
            <a:ext cx="6310660" cy="584775"/>
          </a:xfrm>
          <a:prstGeom prst="rect">
            <a:avLst/>
          </a:prstGeom>
          <a:noFill/>
        </p:spPr>
        <p:txBody>
          <a:bodyPr wrap="square" rtlCol="0">
            <a:spAutoFit/>
          </a:bodyPr>
          <a:lstStyle/>
          <a:p>
            <a:pPr lvl="0"/>
            <a:r>
              <a:rPr lang="vi-VN" sz="3200" b="1" dirty="0">
                <a:latin typeface="Times New Roman" pitchFamily="18" charset="0"/>
                <a:cs typeface="Times New Roman" pitchFamily="18" charset="0"/>
              </a:rPr>
              <a:t>C</a:t>
            </a:r>
            <a:r>
              <a:rPr lang="en-US" sz="3200" b="1" dirty="0">
                <a:latin typeface="Times New Roman" pitchFamily="18" charset="0"/>
                <a:cs typeface="Times New Roman" pitchFamily="18" charset="0"/>
              </a:rPr>
              <a:t>òn lại:      C</a:t>
            </a:r>
            <a:r>
              <a:rPr lang="vi-VN" sz="3200" b="1" dirty="0">
                <a:latin typeface="Times New Roman" pitchFamily="18" charset="0"/>
                <a:cs typeface="Times New Roman" pitchFamily="18" charset="0"/>
              </a:rPr>
              <a:t>on hổ với ông tiều mỗ</a:t>
            </a:r>
            <a:r>
              <a:rPr lang="en-US" sz="3200" b="1" dirty="0">
                <a:latin typeface="Times New Roman" pitchFamily="18" charset="0"/>
                <a:cs typeface="Times New Roman" pitchFamily="18" charset="0"/>
              </a:rPr>
              <a:t>.</a:t>
            </a:r>
          </a:p>
        </p:txBody>
      </p:sp>
      <p:sp>
        <p:nvSpPr>
          <p:cNvPr id="20" name="Google Shape;2667;p65"/>
          <p:cNvSpPr/>
          <p:nvPr/>
        </p:nvSpPr>
        <p:spPr>
          <a:xfrm>
            <a:off x="179512" y="4353948"/>
            <a:ext cx="1919600" cy="463200"/>
          </a:xfrm>
          <a:prstGeom prst="roundRect">
            <a:avLst>
              <a:gd name="adj" fmla="val 16667"/>
            </a:avLst>
          </a:prstGeom>
          <a:no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b="1" kern="0" dirty="0">
                <a:latin typeface="Times New Roman" pitchFamily="18" charset="0"/>
                <a:ea typeface="Fredoka One"/>
                <a:cs typeface="Times New Roman" pitchFamily="18" charset="0"/>
                <a:sym typeface="Fredoka One"/>
              </a:rPr>
              <a:t>Phần </a:t>
            </a:r>
            <a:r>
              <a:rPr lang="en-US" sz="3200" b="1" kern="0" dirty="0">
                <a:latin typeface="Times New Roman" pitchFamily="18" charset="0"/>
                <a:ea typeface="Fredoka One"/>
                <a:cs typeface="Times New Roman" pitchFamily="18" charset="0"/>
                <a:sym typeface="Fredoka One"/>
              </a:rPr>
              <a:t>2</a:t>
            </a:r>
            <a:endParaRPr sz="3200" b="1" kern="0" dirty="0">
              <a:latin typeface="Times New Roman" pitchFamily="18" charset="0"/>
              <a:ea typeface="Fredoka One"/>
              <a:cs typeface="Times New Roman" pitchFamily="18" charset="0"/>
              <a:sym typeface="Fredoka One"/>
            </a:endParaRPr>
          </a:p>
        </p:txBody>
      </p:sp>
      <p:sp>
        <p:nvSpPr>
          <p:cNvPr id="21" name="TextBox 20"/>
          <p:cNvSpPr txBox="1"/>
          <p:nvPr/>
        </p:nvSpPr>
        <p:spPr>
          <a:xfrm>
            <a:off x="4427984" y="2130991"/>
            <a:ext cx="1319126" cy="584775"/>
          </a:xfrm>
          <a:prstGeom prst="rect">
            <a:avLst/>
          </a:prstGeom>
          <a:noFill/>
        </p:spPr>
        <p:txBody>
          <a:bodyPr wrap="square" rtlCol="0">
            <a:spAutoFit/>
          </a:bodyPr>
          <a:lstStyle/>
          <a:p>
            <a:r>
              <a:rPr lang="vi-VN" sz="3200" b="1" dirty="0">
                <a:latin typeface="+mj-lt"/>
              </a:rPr>
              <a:t>Tự sự.</a:t>
            </a:r>
            <a:endParaRPr lang="en-US" sz="3200" b="1" dirty="0">
              <a:latin typeface="+mj-lt"/>
            </a:endParaRPr>
          </a:p>
        </p:txBody>
      </p:sp>
      <p:sp>
        <p:nvSpPr>
          <p:cNvPr id="22" name="TextBox 21"/>
          <p:cNvSpPr txBox="1"/>
          <p:nvPr/>
        </p:nvSpPr>
        <p:spPr>
          <a:xfrm>
            <a:off x="4355976" y="2679763"/>
            <a:ext cx="2173262" cy="584775"/>
          </a:xfrm>
          <a:prstGeom prst="rect">
            <a:avLst/>
          </a:prstGeom>
          <a:noFill/>
        </p:spPr>
        <p:txBody>
          <a:bodyPr wrap="square" rtlCol="0">
            <a:spAutoFit/>
          </a:bodyPr>
          <a:lstStyle/>
          <a:p>
            <a:r>
              <a:rPr lang="en-US" sz="3200" b="1" dirty="0">
                <a:latin typeface="Times New Roman" pitchFamily="18" charset="0"/>
                <a:cs typeface="Times New Roman" pitchFamily="18" charset="0"/>
              </a:rPr>
              <a:t>2 phần. </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768" y="141480"/>
            <a:ext cx="2904728" cy="275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67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circle(in)">
                                      <p:cBhvr>
                                        <p:cTn id="16" dur="2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4" grpId="0"/>
      <p:bldP spid="15" grpId="0"/>
      <p:bldP spid="16" grpId="0" animBg="1"/>
      <p:bldP spid="17" grpId="0"/>
      <p:bldP spid="18" grpId="0"/>
      <p:bldP spid="19" grpId="0"/>
      <p:bldP spid="20" grpId="0" animBg="1"/>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1"/>
          <p:cNvSpPr>
            <a:spLocks noChangeArrowheads="1"/>
          </p:cNvSpPr>
          <p:nvPr/>
        </p:nvSpPr>
        <p:spPr bwMode="auto">
          <a:xfrm>
            <a:off x="-1371600" y="1771650"/>
            <a:ext cx="67056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p>
            <a:pPr>
              <a:lnSpc>
                <a:spcPct val="90000"/>
              </a:lnSpc>
            </a:pPr>
            <a:r>
              <a:rPr lang="en-US" sz="3200" b="1">
                <a:solidFill>
                  <a:srgbClr val="FF0000"/>
                </a:solidFill>
                <a:latin typeface=".VnTime" pitchFamily="34" charset="0"/>
              </a:rPr>
              <a:t> </a:t>
            </a:r>
          </a:p>
        </p:txBody>
      </p:sp>
      <p:sp>
        <p:nvSpPr>
          <p:cNvPr id="10" name="Text Box 12"/>
          <p:cNvSpPr txBox="1">
            <a:spLocks noChangeArrowheads="1"/>
          </p:cNvSpPr>
          <p:nvPr/>
        </p:nvSpPr>
        <p:spPr bwMode="auto">
          <a:xfrm>
            <a:off x="0" y="-92546"/>
            <a:ext cx="9144000" cy="5170646"/>
          </a:xfrm>
          <a:prstGeom prst="rect">
            <a:avLst/>
          </a:prstGeom>
          <a:solidFill>
            <a:schemeClr val="bg1"/>
          </a:solidFill>
          <a:ln w="9525" algn="ctr">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3000" b="1" dirty="0">
                <a:solidFill>
                  <a:srgbClr val="FF0000"/>
                </a:solidFill>
                <a:latin typeface=".VnTime" pitchFamily="34" charset="0"/>
                <a:cs typeface="Arial" charset="0"/>
              </a:rPr>
              <a:t>                     </a:t>
            </a:r>
            <a:r>
              <a:rPr lang="en-US" sz="3000" b="1" dirty="0" smtClean="0">
                <a:solidFill>
                  <a:srgbClr val="FF0000"/>
                </a:solidFill>
                <a:latin typeface=".VnTime" pitchFamily="34" charset="0"/>
                <a:cs typeface="Arial" charset="0"/>
              </a:rPr>
              <a:t>    </a:t>
            </a:r>
          </a:p>
          <a:p>
            <a:pPr algn="just" eaLnBrk="1" hangingPunct="1"/>
            <a:r>
              <a:rPr lang="en-US" sz="3000" b="1" dirty="0">
                <a:solidFill>
                  <a:srgbClr val="FF0000"/>
                </a:solidFill>
                <a:latin typeface=".VnTime" pitchFamily="34" charset="0"/>
                <a:cs typeface="Arial" charset="0"/>
              </a:rPr>
              <a:t> </a:t>
            </a:r>
            <a:r>
              <a:rPr lang="en-US" sz="3000" b="1" dirty="0" smtClean="0">
                <a:solidFill>
                  <a:srgbClr val="FF0000"/>
                </a:solidFill>
                <a:latin typeface=".VnTime" pitchFamily="34" charset="0"/>
                <a:cs typeface="Arial" charset="0"/>
              </a:rPr>
              <a:t>                              *</a:t>
            </a:r>
            <a:r>
              <a:rPr lang="en-US" sz="3000" b="1" dirty="0">
                <a:solidFill>
                  <a:srgbClr val="FF0000"/>
                </a:solidFill>
                <a:latin typeface="Times New Roman" pitchFamily="18" charset="0"/>
                <a:cs typeface="Times New Roman" pitchFamily="18" charset="0"/>
              </a:rPr>
              <a:t>Truyện trung đại:</a:t>
            </a:r>
          </a:p>
          <a:p>
            <a:pPr algn="just" eaLnBrk="1" hangingPunct="1"/>
            <a:endParaRPr lang="en-US" sz="3000" b="1" dirty="0">
              <a:solidFill>
                <a:srgbClr val="FF0000"/>
              </a:solidFill>
              <a:latin typeface="Times New Roman" pitchFamily="18" charset="0"/>
              <a:cs typeface="Times New Roman" pitchFamily="18" charset="0"/>
            </a:endParaRPr>
          </a:p>
          <a:p>
            <a:pPr algn="just" eaLnBrk="1" hangingPunct="1"/>
            <a:r>
              <a:rPr lang="en-US" sz="3000" b="1" dirty="0">
                <a:solidFill>
                  <a:srgbClr val="0000CC"/>
                </a:solidFill>
                <a:latin typeface="Times New Roman" pitchFamily="18" charset="0"/>
                <a:cs typeface="Times New Roman" pitchFamily="18" charset="0"/>
              </a:rPr>
              <a:t>- Thời gian: </a:t>
            </a:r>
            <a:r>
              <a:rPr lang="en-US" sz="3000" b="1" dirty="0">
                <a:latin typeface="Times New Roman" pitchFamily="18" charset="0"/>
                <a:cs typeface="Times New Roman" pitchFamily="18" charset="0"/>
              </a:rPr>
              <a:t>Thế kỷ X- thế kỷ XIX.</a:t>
            </a:r>
          </a:p>
          <a:p>
            <a:pPr algn="just" eaLnBrk="1" hangingPunct="1"/>
            <a:r>
              <a:rPr lang="en-US" sz="3000" b="1" dirty="0">
                <a:solidFill>
                  <a:srgbClr val="0000CC"/>
                </a:solidFill>
                <a:latin typeface="Times New Roman" pitchFamily="18" charset="0"/>
                <a:cs typeface="Times New Roman" pitchFamily="18" charset="0"/>
              </a:rPr>
              <a:t>- Thể loại:    </a:t>
            </a:r>
            <a:r>
              <a:rPr lang="en-US" sz="3000" b="1" dirty="0">
                <a:latin typeface="Times New Roman" pitchFamily="18" charset="0"/>
                <a:cs typeface="Times New Roman" pitchFamily="18" charset="0"/>
              </a:rPr>
              <a:t>Văn xuôi chữ Hán, cách viết gần với sử, kí.</a:t>
            </a:r>
          </a:p>
          <a:p>
            <a:pPr algn="just" eaLnBrk="1" hangingPunct="1"/>
            <a:r>
              <a:rPr lang="en-US" sz="3000" b="1" dirty="0">
                <a:solidFill>
                  <a:srgbClr val="0000CC"/>
                </a:solidFill>
                <a:latin typeface="Times New Roman" pitchFamily="18" charset="0"/>
                <a:cs typeface="Times New Roman" pitchFamily="18" charset="0"/>
              </a:rPr>
              <a:t>- Nhân vật( con người, con vật) : </a:t>
            </a:r>
            <a:r>
              <a:rPr lang="en-US" sz="3000" b="1" dirty="0">
                <a:latin typeface="Times New Roman" pitchFamily="18" charset="0"/>
                <a:cs typeface="Times New Roman" pitchFamily="18" charset="0"/>
              </a:rPr>
              <a:t>Miêu tả chủ yếu qua ngôn ngữ</a:t>
            </a:r>
            <a:r>
              <a:rPr lang="en-US" sz="3000" dirty="0">
                <a:latin typeface="Times New Roman" pitchFamily="18" charset="0"/>
                <a:cs typeface="Times New Roman" pitchFamily="18" charset="0"/>
              </a:rPr>
              <a:t> </a:t>
            </a:r>
            <a:r>
              <a:rPr lang="en-US" sz="3000" b="1" dirty="0">
                <a:latin typeface="Times New Roman" pitchFamily="18" charset="0"/>
                <a:cs typeface="Times New Roman" pitchFamily="18" charset="0"/>
              </a:rPr>
              <a:t>trực tiếp của người kể .</a:t>
            </a:r>
          </a:p>
          <a:p>
            <a:pPr algn="just" eaLnBrk="1" hangingPunct="1"/>
            <a:r>
              <a:rPr lang="en-US" sz="3000" b="1" dirty="0">
                <a:solidFill>
                  <a:srgbClr val="0000CC"/>
                </a:solidFill>
                <a:latin typeface="Times New Roman" pitchFamily="18" charset="0"/>
                <a:cs typeface="Times New Roman" pitchFamily="18" charset="0"/>
              </a:rPr>
              <a:t>- Cốt truyện: </a:t>
            </a:r>
            <a:r>
              <a:rPr lang="en-US" sz="3000" b="1" dirty="0">
                <a:latin typeface="Times New Roman" pitchFamily="18" charset="0"/>
                <a:cs typeface="Times New Roman" pitchFamily="18" charset="0"/>
              </a:rPr>
              <a:t>Đơn giản. Kể theo trình tự tự nhiên</a:t>
            </a:r>
          </a:p>
          <a:p>
            <a:pPr algn="just" eaLnBrk="1" hangingPunct="1"/>
            <a:r>
              <a:rPr lang="en-US" sz="3000" b="1" dirty="0">
                <a:solidFill>
                  <a:srgbClr val="0000CC"/>
                </a:solidFill>
                <a:latin typeface="Times New Roman" pitchFamily="18" charset="0"/>
                <a:cs typeface="Times New Roman" pitchFamily="18" charset="0"/>
              </a:rPr>
              <a:t>- Nội dung: </a:t>
            </a:r>
            <a:r>
              <a:rPr lang="en-US" sz="3000" b="1" dirty="0">
                <a:latin typeface="Times New Roman" pitchFamily="18" charset="0"/>
                <a:cs typeface="Times New Roman" pitchFamily="18" charset="0"/>
              </a:rPr>
              <a:t>Thường mang tính giáo huấn đạo đức.</a:t>
            </a:r>
          </a:p>
          <a:p>
            <a:pPr eaLnBrk="1" hangingPunct="1"/>
            <a:r>
              <a:rPr lang="en-US" sz="3000" b="1" dirty="0">
                <a:solidFill>
                  <a:srgbClr val="00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 </a:t>
            </a:r>
            <a:endParaRPr lang="en-US" sz="3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090056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box(in)">
                                      <p:cBhvr>
                                        <p:cTn id="7" dur="500"/>
                                        <p:tgtEl>
                                          <p:spTgt spid="10">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box(in)">
                                      <p:cBhvr>
                                        <p:cTn id="12" dur="500"/>
                                        <p:tgtEl>
                                          <p:spTgt spid="10">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ox(in)">
                                      <p:cBhvr>
                                        <p:cTn id="17" dur="500"/>
                                        <p:tgtEl>
                                          <p:spTgt spid="10">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box(in)">
                                      <p:cBhvr>
                                        <p:cTn id="22" dur="500"/>
                                        <p:tgtEl>
                                          <p:spTgt spid="10">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box(in)">
                                      <p:cBhvr>
                                        <p:cTn id="2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96" y="26935"/>
            <a:ext cx="5400600" cy="584775"/>
          </a:xfrm>
          <a:prstGeom prst="rect">
            <a:avLst/>
          </a:prstGeom>
          <a:noFill/>
        </p:spPr>
        <p:txBody>
          <a:bodyPr wrap="square" rtlCol="0">
            <a:spAutoFit/>
          </a:bodyPr>
          <a:lstStyle/>
          <a:p>
            <a:pPr defTabSz="1076536"/>
            <a:r>
              <a:rPr lang="en-US" sz="3200" b="1" u="sng" dirty="0">
                <a:solidFill>
                  <a:srgbClr val="FF0000"/>
                </a:solidFill>
                <a:latin typeface="Times New Roman" pitchFamily="18" charset="0"/>
                <a:cs typeface="Times New Roman" pitchFamily="18" charset="0"/>
              </a:rPr>
              <a:t>II. KHÁM PHÁ VĂN BẢN:</a:t>
            </a:r>
          </a:p>
        </p:txBody>
      </p:sp>
      <p:sp>
        <p:nvSpPr>
          <p:cNvPr id="5" name="Rectangle 4"/>
          <p:cNvSpPr/>
          <p:nvPr/>
        </p:nvSpPr>
        <p:spPr>
          <a:xfrm>
            <a:off x="314366" y="618823"/>
            <a:ext cx="4662430" cy="584775"/>
          </a:xfrm>
          <a:prstGeom prst="rect">
            <a:avLst/>
          </a:prstGeom>
        </p:spPr>
        <p:txBody>
          <a:bodyPr wrap="none">
            <a:spAutoFit/>
          </a:bodyPr>
          <a:lstStyle/>
          <a:p>
            <a:r>
              <a:rPr lang="vi-VN" sz="3200" b="1" u="sng" dirty="0">
                <a:solidFill>
                  <a:srgbClr val="0000CC"/>
                </a:solidFill>
                <a:latin typeface="+mj-lt"/>
              </a:rPr>
              <a:t>1.Con hổ v</a:t>
            </a:r>
            <a:r>
              <a:rPr lang="en-US" sz="3200" b="1" u="sng" dirty="0">
                <a:solidFill>
                  <a:srgbClr val="0000CC"/>
                </a:solidFill>
                <a:latin typeface="Times New Roman" pitchFamily="18" charset="0"/>
                <a:cs typeface="Times New Roman" pitchFamily="18" charset="0"/>
              </a:rPr>
              <a:t>ới</a:t>
            </a:r>
            <a:r>
              <a:rPr lang="vi-VN" sz="3200" b="1" u="sng" dirty="0">
                <a:solidFill>
                  <a:srgbClr val="0000CC"/>
                </a:solidFill>
                <a:latin typeface="+mj-lt"/>
              </a:rPr>
              <a:t> bà đỡ Trần</a:t>
            </a:r>
            <a:r>
              <a:rPr lang="en-US" sz="3200" b="1" dirty="0">
                <a:solidFill>
                  <a:srgbClr val="0000CC"/>
                </a:solidFill>
                <a:latin typeface="+mj-lt"/>
              </a:rPr>
              <a:t>:</a:t>
            </a:r>
            <a:r>
              <a:rPr lang="vi-VN" sz="3200" b="1" dirty="0">
                <a:solidFill>
                  <a:srgbClr val="0000CC"/>
                </a:solidFill>
                <a:latin typeface="+mj-lt"/>
              </a:rPr>
              <a:t> </a:t>
            </a:r>
            <a:endParaRPr lang="en-US" sz="3200" dirty="0">
              <a:solidFill>
                <a:srgbClr val="0000CC"/>
              </a:solidFill>
              <a:latin typeface="+mj-lt"/>
            </a:endParaRPr>
          </a:p>
        </p:txBody>
      </p:sp>
      <p:sp>
        <p:nvSpPr>
          <p:cNvPr id="12" name="Text Box 27"/>
          <p:cNvSpPr txBox="1">
            <a:spLocks noChangeArrowheads="1"/>
          </p:cNvSpPr>
          <p:nvPr/>
        </p:nvSpPr>
        <p:spPr bwMode="auto">
          <a:xfrm>
            <a:off x="323528" y="2697763"/>
            <a:ext cx="849694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sz="2800" b="1" dirty="0">
                <a:latin typeface="Times New Roman" pitchFamily="18" charset="0"/>
                <a:sym typeface="Wingdings" pitchFamily="2" charset="2"/>
              </a:rPr>
              <a:t>-Vừa quỳ vừa nhìn bà, tặng bà một khối bạc, dẫn ra khỏi rừng, quỳ xuống quẫy đuôi tiễn biệt.</a:t>
            </a:r>
            <a:endParaRPr lang="en-US" sz="2800" b="1" dirty="0"/>
          </a:p>
        </p:txBody>
      </p:sp>
      <p:sp>
        <p:nvSpPr>
          <p:cNvPr id="3" name="TextBox 2"/>
          <p:cNvSpPr txBox="1"/>
          <p:nvPr/>
        </p:nvSpPr>
        <p:spPr>
          <a:xfrm>
            <a:off x="314366" y="1113006"/>
            <a:ext cx="7425986" cy="738664"/>
          </a:xfrm>
          <a:prstGeom prst="rect">
            <a:avLst/>
          </a:prstGeom>
          <a:noFill/>
        </p:spPr>
        <p:txBody>
          <a:bodyPr wrap="square" rtlCol="0">
            <a:spAutoFit/>
          </a:bodyPr>
          <a:lstStyle/>
          <a:p>
            <a:pPr algn="just">
              <a:lnSpc>
                <a:spcPct val="150000"/>
              </a:lnSpc>
              <a:spcAft>
                <a:spcPts val="0"/>
              </a:spcAft>
            </a:pPr>
            <a:r>
              <a:rPr lang="en-US" sz="2800" b="1" dirty="0">
                <a:solidFill>
                  <a:srgbClr val="000000"/>
                </a:solidFill>
                <a:latin typeface="+mj-lt"/>
                <a:ea typeface="Calibri" panose="020F0502020204030204" pitchFamily="34" charset="0"/>
                <a:cs typeface="Times New Roman" panose="02020603050405020304" pitchFamily="18" charset="0"/>
              </a:rPr>
              <a:t>-</a:t>
            </a:r>
            <a:r>
              <a:rPr lang="vi-VN" sz="2800" b="1" dirty="0">
                <a:solidFill>
                  <a:srgbClr val="000000"/>
                </a:solidFill>
                <a:latin typeface="+mj-lt"/>
                <a:ea typeface="Calibri" panose="020F0502020204030204" pitchFamily="34" charset="0"/>
                <a:cs typeface="Times New Roman" panose="02020603050405020304" pitchFamily="18" charset="0"/>
              </a:rPr>
              <a:t>Con hổ cái đau đẻ, hổ đực đi tìm người đỡ đẻ.</a:t>
            </a:r>
            <a:endParaRPr lang="en-US" sz="2800" b="1" dirty="0">
              <a:solidFill>
                <a:srgbClr val="000000"/>
              </a:solidFill>
              <a:latin typeface="+mj-lt"/>
              <a:ea typeface="Calibri" panose="020F0502020204030204" pitchFamily="34" charset="0"/>
              <a:cs typeface="Times New Roman" panose="02020603050405020304" pitchFamily="18" charset="0"/>
            </a:endParaRPr>
          </a:p>
        </p:txBody>
      </p:sp>
      <p:sp>
        <p:nvSpPr>
          <p:cNvPr id="13" name="TextBox 12"/>
          <p:cNvSpPr txBox="1"/>
          <p:nvPr/>
        </p:nvSpPr>
        <p:spPr>
          <a:xfrm>
            <a:off x="323528" y="1761659"/>
            <a:ext cx="8496944" cy="954107"/>
          </a:xfrm>
          <a:prstGeom prst="rect">
            <a:avLst/>
          </a:prstGeom>
          <a:noFill/>
        </p:spPr>
        <p:txBody>
          <a:bodyPr wrap="square" rtlCol="0">
            <a:spAutoFit/>
          </a:bodyPr>
          <a:lstStyle/>
          <a:p>
            <a:pPr lvl="0" algn="just" fontAlgn="base">
              <a:spcBef>
                <a:spcPct val="0"/>
              </a:spcBef>
              <a:spcAft>
                <a:spcPct val="0"/>
              </a:spcAft>
              <a:defRPr/>
            </a:pPr>
            <a:r>
              <a:rPr lang="en-US" altLang="vi-VN" sz="2800" b="1" dirty="0">
                <a:latin typeface="Times New Roman" panose="02020603050405020304" pitchFamily="18" charset="0"/>
                <a:cs typeface="Times New Roman" panose="02020603050405020304" pitchFamily="18" charset="0"/>
              </a:rPr>
              <a:t>-Hổ đực </a:t>
            </a:r>
            <a:r>
              <a:rPr lang="en-US" altLang="vi-VN" sz="2800" b="1" dirty="0" smtClean="0">
                <a:latin typeface="Times New Roman" panose="02020603050405020304" pitchFamily="18" charset="0"/>
                <a:cs typeface="Times New Roman" panose="02020603050405020304" pitchFamily="18" charset="0"/>
              </a:rPr>
              <a:t>chồm tới </a:t>
            </a:r>
            <a:r>
              <a:rPr lang="en-US" altLang="vi-VN" sz="2800" b="1" dirty="0">
                <a:latin typeface="Times New Roman" panose="02020603050405020304" pitchFamily="18" charset="0"/>
                <a:cs typeface="Times New Roman" panose="02020603050405020304" pitchFamily="18" charset="0"/>
              </a:rPr>
              <a:t>cõng bà đỡ Trần đi đỡ đẻ cho hổ cái.</a:t>
            </a:r>
            <a:endParaRPr lang="vi-VN" altLang="vi-VN" sz="2800" b="1" dirty="0">
              <a:latin typeface="Times New Roman" panose="02020603050405020304" pitchFamily="18" charset="0"/>
              <a:cs typeface="Times New Roman" panose="02020603050405020304" pitchFamily="18" charset="0"/>
            </a:endParaRPr>
          </a:p>
          <a:p>
            <a:pPr lvl="0" algn="just" fontAlgn="base">
              <a:spcBef>
                <a:spcPct val="0"/>
              </a:spcBef>
              <a:spcAft>
                <a:spcPct val="0"/>
              </a:spcAft>
              <a:defRPr/>
            </a:pPr>
            <a:r>
              <a:rPr lang="en-US" altLang="vi-VN" sz="2800" b="1" dirty="0">
                <a:latin typeface="Times New Roman" panose="02020603050405020304" pitchFamily="18" charset="0"/>
                <a:cs typeface="Times New Roman" panose="02020603050405020304" pitchFamily="18" charset="0"/>
              </a:rPr>
              <a:t>-</a:t>
            </a:r>
            <a:r>
              <a:rPr lang="vi-VN" altLang="vi-VN" sz="2800" b="1" dirty="0">
                <a:latin typeface="Times New Roman" panose="02020603050405020304" pitchFamily="18" charset="0"/>
                <a:cs typeface="Times New Roman" panose="02020603050405020304" pitchFamily="18" charset="0"/>
              </a:rPr>
              <a:t>Hổ đực đền cho bà một cục bạc</a:t>
            </a:r>
            <a:endParaRPr lang="en-US" altLang="vi-VN"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14366" y="3715167"/>
            <a:ext cx="4881465" cy="584775"/>
          </a:xfrm>
          <a:prstGeom prst="rect">
            <a:avLst/>
          </a:prstGeom>
        </p:spPr>
        <p:txBody>
          <a:bodyPr wrap="none">
            <a:spAutoFit/>
          </a:bodyPr>
          <a:lstStyle/>
          <a:p>
            <a:r>
              <a:rPr lang="en-US" sz="3200" b="1" u="sng" dirty="0">
                <a:solidFill>
                  <a:srgbClr val="0000CC"/>
                </a:solidFill>
                <a:latin typeface="Times New Roman" pitchFamily="18" charset="0"/>
                <a:cs typeface="Times New Roman" pitchFamily="18" charset="0"/>
              </a:rPr>
              <a:t>2</a:t>
            </a:r>
            <a:r>
              <a:rPr lang="vi-VN" sz="3200" b="1" u="sng" dirty="0">
                <a:solidFill>
                  <a:srgbClr val="0000CC"/>
                </a:solidFill>
                <a:latin typeface="Times New Roman" pitchFamily="18" charset="0"/>
                <a:cs typeface="Times New Roman" pitchFamily="18" charset="0"/>
              </a:rPr>
              <a:t>.</a:t>
            </a:r>
            <a:r>
              <a:rPr lang="vi-VN" sz="3200" b="1" u="sng" dirty="0">
                <a:solidFill>
                  <a:srgbClr val="0000CC"/>
                </a:solidFill>
                <a:latin typeface="+mj-lt"/>
              </a:rPr>
              <a:t>Con hổ v</a:t>
            </a:r>
            <a:r>
              <a:rPr lang="en-US" sz="3200" b="1" u="sng" dirty="0">
                <a:solidFill>
                  <a:srgbClr val="0000CC"/>
                </a:solidFill>
                <a:latin typeface="Times New Roman" pitchFamily="18" charset="0"/>
                <a:cs typeface="Times New Roman" pitchFamily="18" charset="0"/>
              </a:rPr>
              <a:t>ới</a:t>
            </a:r>
            <a:r>
              <a:rPr lang="vi-VN" sz="3200" b="1" u="sng" dirty="0">
                <a:solidFill>
                  <a:srgbClr val="0000CC"/>
                </a:solidFill>
                <a:latin typeface="+mj-lt"/>
              </a:rPr>
              <a:t> b</a:t>
            </a:r>
            <a:r>
              <a:rPr lang="en-US" sz="3200" b="1" u="sng" dirty="0">
                <a:solidFill>
                  <a:srgbClr val="0000CC"/>
                </a:solidFill>
                <a:latin typeface="Times New Roman" pitchFamily="18" charset="0"/>
                <a:cs typeface="Times New Roman" pitchFamily="18" charset="0"/>
              </a:rPr>
              <a:t>ác tiều phu</a:t>
            </a:r>
            <a:r>
              <a:rPr lang="en-US" sz="3200" b="1" dirty="0">
                <a:solidFill>
                  <a:srgbClr val="0000CC"/>
                </a:solidFill>
                <a:latin typeface="+mj-lt"/>
              </a:rPr>
              <a:t>:</a:t>
            </a:r>
            <a:r>
              <a:rPr lang="vi-VN" sz="3200" b="1" dirty="0">
                <a:solidFill>
                  <a:srgbClr val="0000CC"/>
                </a:solidFill>
                <a:latin typeface="+mj-lt"/>
              </a:rPr>
              <a:t> </a:t>
            </a:r>
            <a:endParaRPr lang="en-US" sz="3200" dirty="0">
              <a:solidFill>
                <a:srgbClr val="0000CC"/>
              </a:solidFill>
              <a:latin typeface="+mj-lt"/>
            </a:endParaRPr>
          </a:p>
        </p:txBody>
      </p:sp>
    </p:spTree>
    <p:extLst>
      <p:ext uri="{BB962C8B-B14F-4D97-AF65-F5344CB8AC3E}">
        <p14:creationId xmlns:p14="http://schemas.microsoft.com/office/powerpoint/2010/main" val="339767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3" grpId="0"/>
      <p:bldP spid="1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11760" y="-20538"/>
            <a:ext cx="4752528" cy="646331"/>
          </a:xfrm>
          <a:prstGeom prst="rect">
            <a:avLst/>
          </a:prstGeom>
          <a:noFill/>
        </p:spPr>
        <p:txBody>
          <a:bodyPr wrap="square" rtlCol="0">
            <a:spAutoFit/>
          </a:bodyPr>
          <a:lstStyle/>
          <a:p>
            <a:r>
              <a:rPr lang="en-US" sz="36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PHIẾU HỌC TẬP</a:t>
            </a:r>
          </a:p>
        </p:txBody>
      </p:sp>
      <p:sp>
        <p:nvSpPr>
          <p:cNvPr id="6" name="TextBox 5"/>
          <p:cNvSpPr txBox="1"/>
          <p:nvPr/>
        </p:nvSpPr>
        <p:spPr>
          <a:xfrm>
            <a:off x="0" y="555526"/>
            <a:ext cx="9252520" cy="2554545"/>
          </a:xfrm>
          <a:prstGeom prst="rect">
            <a:avLst/>
          </a:prstGeom>
          <a:noFill/>
        </p:spPr>
        <p:txBody>
          <a:bodyPr wrap="square" rtlCol="0">
            <a:spAutoFit/>
          </a:bodyPr>
          <a:lstStyle/>
          <a:p>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NHÓM 1,2.</a:t>
            </a:r>
          </a:p>
          <a:p>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Con hổ thứ hai </a:t>
            </a:r>
            <a:r>
              <a:rPr lang="en-US" sz="3200" b="1" dirty="0">
                <a:latin typeface="Times New Roman" pitchFamily="18" charset="0"/>
                <a:cs typeface="Times New Roman" pitchFamily="18" charset="0"/>
              </a:rPr>
              <a:t>đã gặp chuyện gì? Lúc đó ai là người giúp đỡ hổ và giúp như thế nào?Em có nhận xét gì về cách giúp đỡ.</a:t>
            </a:r>
          </a:p>
          <a:p>
            <a:endParaRPr lang="en-US" sz="3200" b="1" dirty="0">
              <a:solidFill>
                <a:srgbClr val="FF0000"/>
              </a:solidFill>
              <a:latin typeface="Times New Roman" pitchFamily="18" charset="0"/>
              <a:cs typeface="Times New Roman" pitchFamily="18" charset="0"/>
            </a:endParaRPr>
          </a:p>
        </p:txBody>
      </p:sp>
      <p:sp>
        <p:nvSpPr>
          <p:cNvPr id="2" name="TextBox 1"/>
          <p:cNvSpPr txBox="1"/>
          <p:nvPr/>
        </p:nvSpPr>
        <p:spPr>
          <a:xfrm>
            <a:off x="35496" y="2499742"/>
            <a:ext cx="9324528" cy="255454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  NHÓM </a:t>
            </a:r>
            <a:r>
              <a:rPr lang="en-US" sz="3200" b="1" dirty="0">
                <a:solidFill>
                  <a:srgbClr val="FF0000"/>
                </a:solidFill>
                <a:latin typeface="Times New Roman" pitchFamily="18" charset="0"/>
                <a:cs typeface="Times New Roman" pitchFamily="18" charset="0"/>
              </a:rPr>
              <a:t>3,4.</a:t>
            </a:r>
          </a:p>
          <a:p>
            <a:r>
              <a:rPr lang="en-US" sz="3200" b="1" dirty="0">
                <a:latin typeface="Times New Roman" pitchFamily="18" charset="0"/>
                <a:cs typeface="Times New Roman" pitchFamily="18" charset="0"/>
              </a:rPr>
              <a:t>Sau khi được giúp đỡ, hổ  đã đền ơn ân nhân nhưng cách thể hiện có giống với </a:t>
            </a:r>
            <a:r>
              <a:rPr lang="en-US" sz="3200" b="1" dirty="0" smtClean="0">
                <a:latin typeface="Times New Roman" pitchFamily="18" charset="0"/>
                <a:cs typeface="Times New Roman" pitchFamily="18" charset="0"/>
              </a:rPr>
              <a:t>con hổ thứ nhất không? Chi </a:t>
            </a:r>
            <a:r>
              <a:rPr lang="en-US" sz="3200" b="1" dirty="0">
                <a:latin typeface="Times New Roman" pitchFamily="18" charset="0"/>
                <a:cs typeface="Times New Roman" pitchFamily="18" charset="0"/>
              </a:rPr>
              <a:t>tiết nào nói lên điều đó? Cách đền ơn đó giúp em nhận ra những giá trị sâu sắc nào?</a:t>
            </a:r>
          </a:p>
        </p:txBody>
      </p:sp>
    </p:spTree>
    <p:extLst>
      <p:ext uri="{BB962C8B-B14F-4D97-AF65-F5344CB8AC3E}">
        <p14:creationId xmlns:p14="http://schemas.microsoft.com/office/powerpoint/2010/main" val="251479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8644" y="775614"/>
            <a:ext cx="6843476" cy="738664"/>
          </a:xfrm>
          <a:prstGeom prst="rect">
            <a:avLst/>
          </a:prstGeom>
        </p:spPr>
        <p:txBody>
          <a:bodyPr wrap="none">
            <a:spAutoFit/>
          </a:bodyPr>
          <a:lstStyle/>
          <a:p>
            <a:pPr algn="just">
              <a:lnSpc>
                <a:spcPct val="150000"/>
              </a:lnSpc>
              <a:spcAft>
                <a:spcPts val="0"/>
              </a:spcAft>
            </a:pPr>
            <a:r>
              <a:rPr lang="en-US" sz="2800" b="1" dirty="0">
                <a:solidFill>
                  <a:srgbClr val="000000"/>
                </a:solidFill>
                <a:latin typeface="Times New Roman" pitchFamily="18" charset="0"/>
                <a:ea typeface="Calibri" panose="020F0502020204030204" pitchFamily="34" charset="0"/>
                <a:cs typeface="Times New Roman" pitchFamily="18" charset="0"/>
              </a:rPr>
              <a:t>-Con </a:t>
            </a:r>
            <a:r>
              <a:rPr lang="vi-VN" sz="2800" b="1" dirty="0">
                <a:solidFill>
                  <a:srgbClr val="000000"/>
                </a:solidFill>
                <a:latin typeface="Times New Roman" pitchFamily="18" charset="0"/>
                <a:ea typeface="Calibri" panose="020F0502020204030204" pitchFamily="34" charset="0"/>
                <a:cs typeface="Times New Roman" pitchFamily="18" charset="0"/>
              </a:rPr>
              <a:t>hổ trắng mắc khúc xương trong họng</a:t>
            </a:r>
            <a:r>
              <a:rPr lang="en-US" sz="2800" b="1" dirty="0">
                <a:solidFill>
                  <a:srgbClr val="000000"/>
                </a:solidFill>
                <a:latin typeface="Times New Roman" pitchFamily="18" charset="0"/>
                <a:ea typeface="Calibri" panose="020F0502020204030204" pitchFamily="34" charset="0"/>
                <a:cs typeface="Times New Roman" pitchFamily="18" charset="0"/>
              </a:rPr>
              <a:t>.</a:t>
            </a:r>
          </a:p>
        </p:txBody>
      </p:sp>
      <p:sp>
        <p:nvSpPr>
          <p:cNvPr id="5" name="Rectangle 4"/>
          <p:cNvSpPr/>
          <p:nvPr/>
        </p:nvSpPr>
        <p:spPr>
          <a:xfrm>
            <a:off x="323528" y="1478128"/>
            <a:ext cx="8280920" cy="954107"/>
          </a:xfrm>
          <a:prstGeom prst="rect">
            <a:avLst/>
          </a:prstGeom>
        </p:spPr>
        <p:txBody>
          <a:bodyPr wrap="square">
            <a:spAutoFit/>
          </a:bodyPr>
          <a:lstStyle/>
          <a:p>
            <a:pPr lvl="0" algn="just" fontAlgn="base">
              <a:spcBef>
                <a:spcPct val="0"/>
              </a:spcBef>
              <a:spcAft>
                <a:spcPct val="0"/>
              </a:spcAft>
              <a:defRPr/>
            </a:pPr>
            <a:r>
              <a:rPr lang="en-US" altLang="vi-VN" sz="2800" b="1" dirty="0">
                <a:latin typeface="Times New Roman" panose="02020603050405020304" pitchFamily="18" charset="0"/>
                <a:cs typeface="Times New Roman" panose="02020603050405020304" pitchFamily="18" charset="0"/>
              </a:rPr>
              <a:t>-Sau khi được bác tiều giúp đỡ đã mang hươu đến và kêu dữ dội</a:t>
            </a:r>
            <a:r>
              <a:rPr lang="vi-VN" altLang="vi-VN" sz="28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23528" y="2288218"/>
            <a:ext cx="8820472" cy="954107"/>
          </a:xfrm>
          <a:prstGeom prst="rect">
            <a:avLst/>
          </a:prstGeom>
          <a:noFill/>
        </p:spPr>
        <p:txBody>
          <a:bodyPr wrap="square" rtlCol="0">
            <a:spAutoFit/>
          </a:bodyPr>
          <a:lstStyle/>
          <a:p>
            <a:pPr lvl="0" algn="just" fontAlgn="base">
              <a:spcBef>
                <a:spcPct val="0"/>
              </a:spcBef>
              <a:spcAft>
                <a:spcPct val="0"/>
              </a:spcAft>
              <a:defRPr/>
            </a:pPr>
            <a:r>
              <a:rPr lang="en-US" altLang="vi-VN" sz="2800" b="1" dirty="0">
                <a:latin typeface="Times New Roman" panose="02020603050405020304" pitchFamily="18" charset="0"/>
                <a:cs typeface="Times New Roman" panose="02020603050405020304" pitchFamily="18" charset="0"/>
              </a:rPr>
              <a:t>-Bác tiều qua đời: đến trước mộ, dụi đầu vào quan tài, gầm gừ, gào lớn.</a:t>
            </a:r>
          </a:p>
        </p:txBody>
      </p:sp>
      <p:sp>
        <p:nvSpPr>
          <p:cNvPr id="7" name="TextBox 6"/>
          <p:cNvSpPr txBox="1"/>
          <p:nvPr/>
        </p:nvSpPr>
        <p:spPr>
          <a:xfrm>
            <a:off x="323528" y="3098308"/>
            <a:ext cx="8424936" cy="954107"/>
          </a:xfrm>
          <a:prstGeom prst="rect">
            <a:avLst/>
          </a:prstGeom>
          <a:noFill/>
        </p:spPr>
        <p:txBody>
          <a:bodyPr wrap="square" rtlCol="0">
            <a:spAutoFit/>
          </a:bodyPr>
          <a:lstStyle/>
          <a:p>
            <a:pPr lvl="0" algn="just" fontAlgn="base">
              <a:spcBef>
                <a:spcPct val="0"/>
              </a:spcBef>
              <a:spcAft>
                <a:spcPct val="0"/>
              </a:spcAft>
              <a:defRPr/>
            </a:pPr>
            <a:r>
              <a:rPr lang="en-US" altLang="vi-VN" sz="2800" b="1" dirty="0">
                <a:latin typeface="Times New Roman" panose="02020603050405020304" pitchFamily="18" charset="0"/>
                <a:cs typeface="Times New Roman" panose="02020603050405020304" pitchFamily="18" charset="0"/>
              </a:rPr>
              <a:t>-Đến ngày giỗ bác tiều lại đưa hươu, lợn đến, mấy chục năm liền.</a:t>
            </a:r>
          </a:p>
        </p:txBody>
      </p:sp>
      <p:sp>
        <p:nvSpPr>
          <p:cNvPr id="8" name="Rectangle 7"/>
          <p:cNvSpPr/>
          <p:nvPr/>
        </p:nvSpPr>
        <p:spPr>
          <a:xfrm>
            <a:off x="314366" y="195487"/>
            <a:ext cx="4881465" cy="584775"/>
          </a:xfrm>
          <a:prstGeom prst="rect">
            <a:avLst/>
          </a:prstGeom>
        </p:spPr>
        <p:txBody>
          <a:bodyPr wrap="none">
            <a:spAutoFit/>
          </a:bodyPr>
          <a:lstStyle/>
          <a:p>
            <a:r>
              <a:rPr lang="en-US" sz="3200" b="1" u="sng" dirty="0">
                <a:solidFill>
                  <a:srgbClr val="0000CC"/>
                </a:solidFill>
                <a:latin typeface="Times New Roman" pitchFamily="18" charset="0"/>
                <a:cs typeface="Times New Roman" pitchFamily="18" charset="0"/>
              </a:rPr>
              <a:t>2</a:t>
            </a:r>
            <a:r>
              <a:rPr lang="vi-VN" sz="3200" b="1" u="sng" dirty="0">
                <a:solidFill>
                  <a:srgbClr val="0000CC"/>
                </a:solidFill>
                <a:latin typeface="Times New Roman" pitchFamily="18" charset="0"/>
                <a:cs typeface="Times New Roman" pitchFamily="18" charset="0"/>
              </a:rPr>
              <a:t>.</a:t>
            </a:r>
            <a:r>
              <a:rPr lang="vi-VN" sz="3200" b="1" u="sng" dirty="0">
                <a:solidFill>
                  <a:srgbClr val="0000CC"/>
                </a:solidFill>
                <a:latin typeface="+mj-lt"/>
              </a:rPr>
              <a:t>Con hổ v</a:t>
            </a:r>
            <a:r>
              <a:rPr lang="en-US" sz="3200" b="1" u="sng" dirty="0">
                <a:solidFill>
                  <a:srgbClr val="0000CC"/>
                </a:solidFill>
                <a:latin typeface="Times New Roman" pitchFamily="18" charset="0"/>
                <a:cs typeface="Times New Roman" pitchFamily="18" charset="0"/>
              </a:rPr>
              <a:t>ới</a:t>
            </a:r>
            <a:r>
              <a:rPr lang="vi-VN" sz="3200" b="1" u="sng" dirty="0">
                <a:solidFill>
                  <a:srgbClr val="0000CC"/>
                </a:solidFill>
                <a:latin typeface="+mj-lt"/>
              </a:rPr>
              <a:t> b</a:t>
            </a:r>
            <a:r>
              <a:rPr lang="en-US" sz="3200" b="1" u="sng" dirty="0">
                <a:solidFill>
                  <a:srgbClr val="0000CC"/>
                </a:solidFill>
                <a:latin typeface="Times New Roman" pitchFamily="18" charset="0"/>
                <a:cs typeface="Times New Roman" pitchFamily="18" charset="0"/>
              </a:rPr>
              <a:t>ác tiều phu</a:t>
            </a:r>
            <a:r>
              <a:rPr lang="en-US" sz="3200" b="1" dirty="0">
                <a:solidFill>
                  <a:srgbClr val="0000CC"/>
                </a:solidFill>
                <a:latin typeface="+mj-lt"/>
              </a:rPr>
              <a:t>:</a:t>
            </a:r>
            <a:r>
              <a:rPr lang="vi-VN" sz="3200" b="1" dirty="0">
                <a:solidFill>
                  <a:srgbClr val="0000CC"/>
                </a:solidFill>
                <a:latin typeface="+mj-lt"/>
              </a:rPr>
              <a:t> </a:t>
            </a:r>
            <a:endParaRPr lang="en-US" sz="3200" dirty="0">
              <a:solidFill>
                <a:srgbClr val="0000CC"/>
              </a:solidFill>
              <a:latin typeface="+mj-lt"/>
            </a:endParaRPr>
          </a:p>
        </p:txBody>
      </p:sp>
    </p:spTree>
    <p:extLst>
      <p:ext uri="{BB962C8B-B14F-4D97-AF65-F5344CB8AC3E}">
        <p14:creationId xmlns:p14="http://schemas.microsoft.com/office/powerpoint/2010/main" val="112818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6E3ADEC-447C-9BB2-3EE5-9EEBF14BBA88}"/>
              </a:ext>
            </a:extLst>
          </p:cNvPr>
          <p:cNvSpPr>
            <a:spLocks noChangeArrowheads="1"/>
          </p:cNvSpPr>
          <p:nvPr/>
        </p:nvSpPr>
        <p:spPr bwMode="auto">
          <a:xfrm>
            <a:off x="35496" y="228585"/>
            <a:ext cx="2678112" cy="83099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spcAft>
                <a:spcPts val="800"/>
              </a:spcAft>
              <a:buFontTx/>
              <a:buNone/>
            </a:pPr>
            <a:r>
              <a:rPr lang="en-US" altLang="vi-VN" sz="3200" b="1" u="sng" dirty="0">
                <a:solidFill>
                  <a:srgbClr val="0000CC"/>
                </a:solidFill>
                <a:latin typeface="Times New Roman" panose="02020603050405020304" pitchFamily="18" charset="0"/>
                <a:cs typeface="Times New Roman" panose="02020603050405020304" pitchFamily="18" charset="0"/>
              </a:rPr>
              <a:t>3.Bài học:</a:t>
            </a:r>
          </a:p>
        </p:txBody>
      </p:sp>
      <p:sp>
        <p:nvSpPr>
          <p:cNvPr id="5" name="Rectangle 4">
            <a:extLst>
              <a:ext uri="{FF2B5EF4-FFF2-40B4-BE49-F238E27FC236}">
                <a16:creationId xmlns:a16="http://schemas.microsoft.com/office/drawing/2014/main" xmlns="" id="{4046358B-4325-3809-1529-E4181931D5F3}"/>
              </a:ext>
            </a:extLst>
          </p:cNvPr>
          <p:cNvSpPr/>
          <p:nvPr/>
        </p:nvSpPr>
        <p:spPr>
          <a:xfrm>
            <a:off x="395536" y="1350516"/>
            <a:ext cx="8424936" cy="107721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eaLnBrk="1" fontAlgn="auto" hangingPunct="1">
              <a:spcBef>
                <a:spcPts val="0"/>
              </a:spcBef>
              <a:spcAft>
                <a:spcPts val="800"/>
              </a:spcAft>
              <a:defRPr/>
            </a:pP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Phải biết tri ân,</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đền đáp những người giúp đỡ m</a:t>
            </a:r>
            <a:r>
              <a:rPr lang="en-US" sz="3200" b="1" dirty="0">
                <a:latin typeface="Times New Roman" panose="02020603050405020304" pitchFamily="18" charset="0"/>
                <a:cs typeface="Times New Roman" panose="02020603050405020304" pitchFamily="18" charset="0"/>
              </a:rPr>
              <a:t>ì</a:t>
            </a:r>
            <a:r>
              <a:rPr lang="vi-VN" sz="3200" b="1" dirty="0">
                <a:latin typeface="Times New Roman" panose="02020603050405020304" pitchFamily="18" charset="0"/>
                <a:cs typeface="Times New Roman" panose="02020603050405020304" pitchFamily="18" charset="0"/>
              </a:rPr>
              <a:t>nh.</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050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E9955FC-F273-21F6-1103-75F0942E9849}"/>
              </a:ext>
            </a:extLst>
          </p:cNvPr>
          <p:cNvSpPr txBox="1">
            <a:spLocks noChangeArrowheads="1"/>
          </p:cNvSpPr>
          <p:nvPr/>
        </p:nvSpPr>
        <p:spPr bwMode="auto">
          <a:xfrm>
            <a:off x="-1044624" y="-20538"/>
            <a:ext cx="4448795" cy="584775"/>
          </a:xfrm>
          <a:prstGeom prst="rect">
            <a:avLst/>
          </a:prstGeom>
          <a:noFill/>
          <a:ln>
            <a:noFill/>
          </a:ln>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09417" indent="-609417" defTabSz="914126" eaLnBrk="1" hangingPunct="1">
              <a:spcBef>
                <a:spcPct val="20000"/>
              </a:spcBef>
              <a:defRPr/>
            </a:pPr>
            <a:r>
              <a:rPr lang="en-US" sz="3200" b="1" kern="0" dirty="0">
                <a:solidFill>
                  <a:srgbClr val="FF0000"/>
                </a:solidFill>
                <a:effectLst>
                  <a:outerShdw blurRad="38100" dist="38100" dir="2700000" algn="tl">
                    <a:srgbClr val="C0C0C0"/>
                  </a:outerShdw>
                </a:effectLst>
                <a:latin typeface="Times New Roman" pitchFamily="18" charset="0"/>
              </a:rPr>
              <a:t>           </a:t>
            </a:r>
            <a:r>
              <a:rPr lang="en-US" sz="3200" b="1" u="sng" kern="0" dirty="0">
                <a:solidFill>
                  <a:srgbClr val="FF0000"/>
                </a:solidFill>
                <a:effectLst>
                  <a:outerShdw blurRad="38100" dist="38100" dir="2700000" algn="tl">
                    <a:srgbClr val="C0C0C0"/>
                  </a:outerShdw>
                </a:effectLst>
                <a:latin typeface="Times New Roman" pitchFamily="18" charset="0"/>
              </a:rPr>
              <a:t>III.TỔNG KẾT</a:t>
            </a:r>
          </a:p>
        </p:txBody>
      </p:sp>
      <p:sp>
        <p:nvSpPr>
          <p:cNvPr id="6" name="TextBox 5">
            <a:extLst>
              <a:ext uri="{FF2B5EF4-FFF2-40B4-BE49-F238E27FC236}">
                <a16:creationId xmlns:a16="http://schemas.microsoft.com/office/drawing/2014/main" xmlns="" id="{3C7B0F80-1583-214F-FF12-BF563A6D5ACF}"/>
              </a:ext>
            </a:extLst>
          </p:cNvPr>
          <p:cNvSpPr txBox="1">
            <a:spLocks noChangeArrowheads="1"/>
          </p:cNvSpPr>
          <p:nvPr/>
        </p:nvSpPr>
        <p:spPr bwMode="auto">
          <a:xfrm>
            <a:off x="-396552" y="411511"/>
            <a:ext cx="4443139" cy="553998"/>
          </a:xfrm>
          <a:prstGeom prst="rect">
            <a:avLst/>
          </a:prstGeom>
          <a:noFill/>
          <a:ln>
            <a:noFill/>
          </a:ln>
        </p:spPr>
        <p:txBody>
          <a:bodyPr wrap="square">
            <a:spAutoFit/>
          </a:bodyPr>
          <a:lstStyle>
            <a:lvl1pPr defTabSz="81597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815975">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815975">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defRPr/>
            </a:pPr>
            <a:r>
              <a:rPr lang="en-US" altLang="en-US" sz="3000" b="1" dirty="0">
                <a:solidFill>
                  <a:srgbClr val="0000CC"/>
                </a:solidFill>
                <a:latin typeface="Times New Roman" panose="02020603050405020304" pitchFamily="18" charset="0"/>
                <a:cs typeface="Times New Roman" panose="02020603050405020304" pitchFamily="18" charset="0"/>
              </a:rPr>
              <a:t> 1</a:t>
            </a:r>
            <a:r>
              <a:rPr lang="en-US" altLang="en-US" sz="3000" b="1" u="sng" dirty="0">
                <a:solidFill>
                  <a:srgbClr val="0000CC"/>
                </a:solidFill>
                <a:latin typeface="Times New Roman" panose="02020603050405020304" pitchFamily="18" charset="0"/>
                <a:cs typeface="Times New Roman" panose="02020603050405020304" pitchFamily="18" charset="0"/>
              </a:rPr>
              <a:t>.NGHỆ THUẬT</a:t>
            </a:r>
            <a:endParaRPr lang="vi-VN" altLang="en-US" sz="3000" b="1" u="sng"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349696" y="843558"/>
            <a:ext cx="868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20000"/>
              </a:spcBef>
              <a:buFontTx/>
              <a:buChar char="-"/>
            </a:pPr>
            <a:r>
              <a:rPr lang="en-US" sz="3000" b="1" dirty="0">
                <a:sym typeface="Wingdings" pitchFamily="2" charset="2"/>
              </a:rPr>
              <a:t> </a:t>
            </a:r>
            <a:r>
              <a:rPr lang="en-US" sz="3000" b="1" dirty="0">
                <a:latin typeface="Times New Roman" pitchFamily="18" charset="0"/>
                <a:sym typeface="Wingdings" pitchFamily="2" charset="2"/>
              </a:rPr>
              <a:t>Sử dụng nghệ thuật nhân hóa, xây dựng hình tượng mang ý nghĩa giáo huấn.</a:t>
            </a:r>
          </a:p>
        </p:txBody>
      </p:sp>
      <p:sp>
        <p:nvSpPr>
          <p:cNvPr id="8" name="Rectangle 7"/>
          <p:cNvSpPr>
            <a:spLocks noChangeArrowheads="1"/>
          </p:cNvSpPr>
          <p:nvPr/>
        </p:nvSpPr>
        <p:spPr bwMode="auto">
          <a:xfrm>
            <a:off x="304800" y="1742494"/>
            <a:ext cx="8686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20000"/>
              </a:spcBef>
              <a:buFontTx/>
              <a:buChar char="-"/>
            </a:pPr>
            <a:r>
              <a:rPr lang="en-US" sz="3000" b="1" dirty="0">
                <a:sym typeface="Wingdings" pitchFamily="2" charset="2"/>
              </a:rPr>
              <a:t> </a:t>
            </a:r>
            <a:r>
              <a:rPr lang="en-US" sz="3000" b="1" dirty="0">
                <a:latin typeface="Times New Roman" pitchFamily="18" charset="0"/>
                <a:sym typeface="Wingdings" pitchFamily="2" charset="2"/>
              </a:rPr>
              <a:t>Kết cấu truyện có sự nâng cấp khi nói về cái nghĩa của hai con hổ nhằm tô đậm tư tưởng, chủ đề của tác phẩm.</a:t>
            </a:r>
          </a:p>
        </p:txBody>
      </p:sp>
      <p:sp>
        <p:nvSpPr>
          <p:cNvPr id="9" name="Rectangle 8"/>
          <p:cNvSpPr>
            <a:spLocks noChangeArrowheads="1"/>
          </p:cNvSpPr>
          <p:nvPr/>
        </p:nvSpPr>
        <p:spPr bwMode="auto">
          <a:xfrm>
            <a:off x="179512" y="3067095"/>
            <a:ext cx="42175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20000"/>
              </a:spcBef>
            </a:pPr>
            <a:r>
              <a:rPr lang="en-US" sz="3200" b="1" dirty="0">
                <a:solidFill>
                  <a:srgbClr val="0000FF"/>
                </a:solidFill>
                <a:sym typeface="Wingdings" pitchFamily="2" charset="2"/>
              </a:rPr>
              <a:t> </a:t>
            </a:r>
            <a:r>
              <a:rPr lang="en-US" sz="3200" b="1" dirty="0">
                <a:solidFill>
                  <a:srgbClr val="0000FF"/>
                </a:solidFill>
                <a:latin typeface="Times New Roman" pitchFamily="18" charset="0"/>
                <a:sym typeface="Wingdings" pitchFamily="2" charset="2"/>
              </a:rPr>
              <a:t>2.</a:t>
            </a:r>
            <a:r>
              <a:rPr lang="en-US" sz="3200" b="1" u="sng" dirty="0">
                <a:solidFill>
                  <a:srgbClr val="0000FF"/>
                </a:solidFill>
                <a:latin typeface="Times New Roman" pitchFamily="18" charset="0"/>
                <a:sym typeface="Wingdings" pitchFamily="2" charset="2"/>
              </a:rPr>
              <a:t>NỘI DUNG</a:t>
            </a:r>
          </a:p>
        </p:txBody>
      </p:sp>
      <p:sp>
        <p:nvSpPr>
          <p:cNvPr id="2" name="TextBox 1"/>
          <p:cNvSpPr txBox="1"/>
          <p:nvPr/>
        </p:nvSpPr>
        <p:spPr>
          <a:xfrm>
            <a:off x="300608" y="3147814"/>
            <a:ext cx="8735888" cy="1938992"/>
          </a:xfrm>
          <a:prstGeom prst="rect">
            <a:avLst/>
          </a:prstGeom>
          <a:noFill/>
        </p:spPr>
        <p:txBody>
          <a:bodyPr wrap="square" rtlCol="0">
            <a:spAutoFit/>
          </a:bodyPr>
          <a:lstStyle/>
          <a:p>
            <a:endParaRPr lang="en-US" sz="3000" b="1" dirty="0">
              <a:latin typeface="+mj-lt"/>
            </a:endParaRPr>
          </a:p>
          <a:p>
            <a:r>
              <a:rPr lang="en-US" sz="3000" b="1" dirty="0">
                <a:latin typeface="Times New Roman" pitchFamily="18" charset="0"/>
                <a:cs typeface="Times New Roman" pitchFamily="18" charset="0"/>
              </a:rPr>
              <a:t>-Đ</a:t>
            </a:r>
            <a:r>
              <a:rPr lang="vi-VN" sz="3000" b="1" dirty="0">
                <a:latin typeface="+mj-lt"/>
              </a:rPr>
              <a:t>ề cao lòng ân nghĩa, thủy chung bền chặt.</a:t>
            </a:r>
            <a:r>
              <a:rPr lang="en-US" sz="3000" b="1" dirty="0">
                <a:latin typeface="Times New Roman" pitchFamily="18" charset="0"/>
                <a:cs typeface="Times New Roman" pitchFamily="18" charset="0"/>
              </a:rPr>
              <a:t>G</a:t>
            </a:r>
            <a:r>
              <a:rPr lang="vi-VN" sz="3000" b="1" dirty="0">
                <a:latin typeface="Times New Roman" pitchFamily="18" charset="0"/>
                <a:cs typeface="Times New Roman" pitchFamily="18" charset="0"/>
              </a:rPr>
              <a:t>i</a:t>
            </a:r>
            <a:r>
              <a:rPr lang="vi-VN" sz="3000" b="1" dirty="0">
                <a:latin typeface="+mj-lt"/>
              </a:rPr>
              <a:t>áo dục lòng biết ơn, khuyên người ta biết trọng ân nghĩa.</a:t>
            </a:r>
            <a:endParaRPr lang="en-US" sz="3000" b="1" dirty="0">
              <a:latin typeface="+mj-lt"/>
            </a:endParaRPr>
          </a:p>
        </p:txBody>
      </p:sp>
    </p:spTree>
    <p:extLst>
      <p:ext uri="{BB962C8B-B14F-4D97-AF65-F5344CB8AC3E}">
        <p14:creationId xmlns:p14="http://schemas.microsoft.com/office/powerpoint/2010/main" val="237829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duotone>
              <a:prstClr val="black"/>
              <a:schemeClr val="accent5">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BB4B027-EA12-4C6C-ACD5-D2D6ADA98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a:off x="4662062" y="505587"/>
            <a:ext cx="5538349" cy="3692232"/>
          </a:xfrm>
          <a:prstGeom prst="rect">
            <a:avLst/>
          </a:prstGeom>
        </p:spPr>
      </p:pic>
      <p:pic>
        <p:nvPicPr>
          <p:cNvPr id="11" name="Picture 10">
            <a:extLst>
              <a:ext uri="{FF2B5EF4-FFF2-40B4-BE49-F238E27FC236}">
                <a16:creationId xmlns:a16="http://schemas.microsoft.com/office/drawing/2014/main" xmlns="" id="{403FD1CF-FD45-4F04-9447-4A0B19B39E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62" y="1132521"/>
            <a:ext cx="7068437" cy="3042634"/>
          </a:xfrm>
          <a:prstGeom prst="rect">
            <a:avLst/>
          </a:prstGeom>
        </p:spPr>
      </p:pic>
      <p:pic>
        <p:nvPicPr>
          <p:cNvPr id="9" name="Picture 8">
            <a:extLst>
              <a:ext uri="{FF2B5EF4-FFF2-40B4-BE49-F238E27FC236}">
                <a16:creationId xmlns:a16="http://schemas.microsoft.com/office/drawing/2014/main" xmlns="" id="{238241AB-06CA-4D2F-95FB-A01257A13E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17677"/>
            <a:ext cx="2286000" cy="2286000"/>
          </a:xfrm>
          <a:prstGeom prst="rect">
            <a:avLst/>
          </a:prstGeom>
        </p:spPr>
      </p:pic>
      <p:pic>
        <p:nvPicPr>
          <p:cNvPr id="15" name="Picture 14">
            <a:extLst>
              <a:ext uri="{FF2B5EF4-FFF2-40B4-BE49-F238E27FC236}">
                <a16:creationId xmlns:a16="http://schemas.microsoft.com/office/drawing/2014/main" xmlns="" id="{DCA65CF3-2EA3-4F3A-A93D-254FB8F302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9" y="-198137"/>
            <a:ext cx="4572000" cy="2286000"/>
          </a:xfrm>
          <a:prstGeom prst="rect">
            <a:avLst/>
          </a:prstGeom>
        </p:spPr>
      </p:pic>
      <p:sp>
        <p:nvSpPr>
          <p:cNvPr id="10" name="Rectangle 9">
            <a:extLst>
              <a:ext uri="{FF2B5EF4-FFF2-40B4-BE49-F238E27FC236}">
                <a16:creationId xmlns:a16="http://schemas.microsoft.com/office/drawing/2014/main" xmlns="" id="{D71A05A6-1E70-453A-A673-F5D2DBF0B9B5}"/>
              </a:ext>
            </a:extLst>
          </p:cNvPr>
          <p:cNvSpPr/>
          <p:nvPr/>
        </p:nvSpPr>
        <p:spPr>
          <a:xfrm>
            <a:off x="2384057" y="108271"/>
            <a:ext cx="4147289" cy="1015663"/>
          </a:xfrm>
          <a:prstGeom prst="rect">
            <a:avLst/>
          </a:prstGeom>
          <a:noFill/>
        </p:spPr>
        <p:txBody>
          <a:bodyPr wrap="none" lIns="91440" tIns="45720" rIns="91440" bIns="45720">
            <a:spAutoFit/>
          </a:bodyPr>
          <a:lstStyle/>
          <a:p>
            <a:pPr algn="ctr"/>
            <a:r>
              <a:rPr lang="en-US" sz="6000" b="1" cap="none" spc="50" dirty="0">
                <a:ln w="9525" cmpd="sng">
                  <a:solidFill>
                    <a:schemeClr val="bg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TRÒ CH</a:t>
            </a:r>
            <a:r>
              <a:rPr lang="vi-VN" sz="6000" b="1" cap="none" spc="50" dirty="0">
                <a:ln w="9525" cmpd="sng">
                  <a:solidFill>
                    <a:schemeClr val="bg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Ơ</a:t>
            </a:r>
            <a:r>
              <a:rPr lang="en-US" sz="6000" b="1" cap="none" spc="50" dirty="0">
                <a:ln w="9525" cmpd="sng">
                  <a:solidFill>
                    <a:schemeClr val="bg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I</a:t>
            </a:r>
          </a:p>
        </p:txBody>
      </p:sp>
      <p:pic>
        <p:nvPicPr>
          <p:cNvPr id="29" name="Picture 28">
            <a:extLst>
              <a:ext uri="{FF2B5EF4-FFF2-40B4-BE49-F238E27FC236}">
                <a16:creationId xmlns:a16="http://schemas.microsoft.com/office/drawing/2014/main" xmlns="" id="{9DF33CE2-E573-4CDE-B061-8CFB637EA7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0489" y="2293144"/>
            <a:ext cx="371475" cy="328613"/>
          </a:xfrm>
          <a:prstGeom prst="rect">
            <a:avLst/>
          </a:prstGeom>
        </p:spPr>
      </p:pic>
      <p:pic>
        <p:nvPicPr>
          <p:cNvPr id="30" name="Picture 29">
            <a:extLst>
              <a:ext uri="{FF2B5EF4-FFF2-40B4-BE49-F238E27FC236}">
                <a16:creationId xmlns:a16="http://schemas.microsoft.com/office/drawing/2014/main" xmlns="" id="{4F808D0E-1F6C-40AA-917F-E3527E720B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3362" y="2449743"/>
            <a:ext cx="371475" cy="328613"/>
          </a:xfrm>
          <a:prstGeom prst="rect">
            <a:avLst/>
          </a:prstGeom>
        </p:spPr>
      </p:pic>
      <p:pic>
        <p:nvPicPr>
          <p:cNvPr id="31" name="Picture 30">
            <a:extLst>
              <a:ext uri="{FF2B5EF4-FFF2-40B4-BE49-F238E27FC236}">
                <a16:creationId xmlns:a16="http://schemas.microsoft.com/office/drawing/2014/main" xmlns="" id="{14836D63-18B9-4B0B-AB3A-928F51CD1F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9744" y="2023090"/>
            <a:ext cx="371475" cy="328613"/>
          </a:xfrm>
          <a:prstGeom prst="rect">
            <a:avLst/>
          </a:prstGeom>
        </p:spPr>
      </p:pic>
      <p:pic>
        <p:nvPicPr>
          <p:cNvPr id="32" name="Picture 31">
            <a:extLst>
              <a:ext uri="{FF2B5EF4-FFF2-40B4-BE49-F238E27FC236}">
                <a16:creationId xmlns:a16="http://schemas.microsoft.com/office/drawing/2014/main" xmlns="" id="{ADED7AC2-8FB9-4B18-833C-1A1BEE1063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0307" y="2285437"/>
            <a:ext cx="371475" cy="328613"/>
          </a:xfrm>
          <a:prstGeom prst="rect">
            <a:avLst/>
          </a:prstGeom>
        </p:spPr>
      </p:pic>
      <p:pic>
        <p:nvPicPr>
          <p:cNvPr id="33" name="Picture 32">
            <a:extLst>
              <a:ext uri="{FF2B5EF4-FFF2-40B4-BE49-F238E27FC236}">
                <a16:creationId xmlns:a16="http://schemas.microsoft.com/office/drawing/2014/main" xmlns="" id="{FC4B740B-89C8-49A9-AC90-0CFD7BA742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6614" y="2135981"/>
            <a:ext cx="371475" cy="328613"/>
          </a:xfrm>
          <a:prstGeom prst="rect">
            <a:avLst/>
          </a:prstGeom>
        </p:spPr>
      </p:pic>
      <p:pic>
        <p:nvPicPr>
          <p:cNvPr id="34" name="Picture 33">
            <a:extLst>
              <a:ext uri="{FF2B5EF4-FFF2-40B4-BE49-F238E27FC236}">
                <a16:creationId xmlns:a16="http://schemas.microsoft.com/office/drawing/2014/main" xmlns="" id="{5D08869C-455D-4DBB-A471-23878FD98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2262" y="2070561"/>
            <a:ext cx="371475" cy="328613"/>
          </a:xfrm>
          <a:prstGeom prst="rect">
            <a:avLst/>
          </a:prstGeom>
        </p:spPr>
      </p:pic>
      <p:pic>
        <p:nvPicPr>
          <p:cNvPr id="35" name="Picture 34">
            <a:extLst>
              <a:ext uri="{FF2B5EF4-FFF2-40B4-BE49-F238E27FC236}">
                <a16:creationId xmlns:a16="http://schemas.microsoft.com/office/drawing/2014/main" xmlns="" id="{45FA94B6-7417-4547-A61C-7A97621F3F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6226" y="2427557"/>
            <a:ext cx="371475" cy="328613"/>
          </a:xfrm>
          <a:prstGeom prst="rect">
            <a:avLst/>
          </a:prstGeom>
        </p:spPr>
      </p:pic>
      <p:pic>
        <p:nvPicPr>
          <p:cNvPr id="36" name="Picture 35">
            <a:extLst>
              <a:ext uri="{FF2B5EF4-FFF2-40B4-BE49-F238E27FC236}">
                <a16:creationId xmlns:a16="http://schemas.microsoft.com/office/drawing/2014/main" xmlns="" id="{32ACA7D7-C2EB-42A0-AC4B-ED65117BEB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xmlns="" id="{A1A6DF41-CF9C-4771-B234-8C8B42D6C7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8332" y="2293144"/>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10"/>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94683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C3242CB7-E87E-49E4-9717-B4A5AD009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54015">
            <a:off x="4742524" y="1154036"/>
            <a:ext cx="3689790" cy="1844895"/>
          </a:xfrm>
          <a:prstGeom prst="rect">
            <a:avLst/>
          </a:prstGeom>
        </p:spPr>
      </p:pic>
      <p:pic>
        <p:nvPicPr>
          <p:cNvPr id="7" name="Picture 6">
            <a:extLst>
              <a:ext uri="{FF2B5EF4-FFF2-40B4-BE49-F238E27FC236}">
                <a16:creationId xmlns:a16="http://schemas.microsoft.com/office/drawing/2014/main" xmlns="" id="{857472FD-0989-46C8-89B2-F37067C39EA6}"/>
              </a:ext>
            </a:extLst>
          </p:cNvPr>
          <p:cNvPicPr>
            <a:picLocks noChangeAspect="1"/>
          </p:cNvPicPr>
          <p:nvPr/>
        </p:nvPicPr>
        <p:blipFill rotWithShape="1">
          <a:blip r:embed="rId3">
            <a:extLst>
              <a:ext uri="{28A0092B-C50C-407E-A947-70E740481C1C}">
                <a14:useLocalDpi xmlns:a14="http://schemas.microsoft.com/office/drawing/2010/main" val="0"/>
              </a:ext>
            </a:extLst>
          </a:blip>
          <a:srcRect r="9447" b="23832"/>
          <a:stretch/>
        </p:blipFill>
        <p:spPr>
          <a:xfrm>
            <a:off x="-132861" y="4453"/>
            <a:ext cx="5200772" cy="4367497"/>
          </a:xfrm>
          <a:prstGeom prst="rect">
            <a:avLst/>
          </a:prstGeom>
        </p:spPr>
      </p:pic>
      <p:pic>
        <p:nvPicPr>
          <p:cNvPr id="41" name="Picture 40">
            <a:hlinkClick r:id="rId4" action="ppaction://hlinksldjump"/>
            <a:extLst>
              <a:ext uri="{FF2B5EF4-FFF2-40B4-BE49-F238E27FC236}">
                <a16:creationId xmlns:a16="http://schemas.microsoft.com/office/drawing/2014/main" xmlns="" id="{591DDF5F-3410-443B-9DDB-CB70F08761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569" y="2255797"/>
            <a:ext cx="578841" cy="919427"/>
          </a:xfrm>
          <a:prstGeom prst="rect">
            <a:avLst/>
          </a:prstGeom>
        </p:spPr>
      </p:pic>
      <p:pic>
        <p:nvPicPr>
          <p:cNvPr id="35" name="Picture 34">
            <a:extLst>
              <a:ext uri="{FF2B5EF4-FFF2-40B4-BE49-F238E27FC236}">
                <a16:creationId xmlns:a16="http://schemas.microsoft.com/office/drawing/2014/main" xmlns="" id="{3C9839B8-3B94-4A2B-B566-09F95D8E4DA0}"/>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46798"/>
          <a:stretch/>
        </p:blipFill>
        <p:spPr>
          <a:xfrm rot="7626350">
            <a:off x="5300428" y="1700920"/>
            <a:ext cx="2016464" cy="981510"/>
          </a:xfrm>
          <a:prstGeom prst="rect">
            <a:avLst/>
          </a:prstGeom>
        </p:spPr>
      </p:pic>
      <p:pic>
        <p:nvPicPr>
          <p:cNvPr id="32" name="Picture 31">
            <a:extLst>
              <a:ext uri="{FF2B5EF4-FFF2-40B4-BE49-F238E27FC236}">
                <a16:creationId xmlns:a16="http://schemas.microsoft.com/office/drawing/2014/main" xmlns="" id="{8A7B03A0-6164-492B-AA67-EB51E7388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19888">
            <a:off x="5096455" y="199879"/>
            <a:ext cx="3689790" cy="1844895"/>
          </a:xfrm>
          <a:prstGeom prst="rect">
            <a:avLst/>
          </a:prstGeom>
        </p:spPr>
      </p:pic>
      <p:pic>
        <p:nvPicPr>
          <p:cNvPr id="34" name="Picture 33">
            <a:extLst>
              <a:ext uri="{FF2B5EF4-FFF2-40B4-BE49-F238E27FC236}">
                <a16:creationId xmlns:a16="http://schemas.microsoft.com/office/drawing/2014/main" xmlns="" id="{B52D2616-0779-407F-B8C4-F4D4CC37807F}"/>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53293"/>
          <a:stretch/>
        </p:blipFill>
        <p:spPr>
          <a:xfrm rot="6350908">
            <a:off x="5557837" y="2326176"/>
            <a:ext cx="3485158" cy="1721735"/>
          </a:xfrm>
          <a:prstGeom prst="rect">
            <a:avLst/>
          </a:prstGeom>
        </p:spPr>
      </p:pic>
      <p:pic>
        <p:nvPicPr>
          <p:cNvPr id="57" name="Picture 56">
            <a:hlinkClick r:id="rId6" action="ppaction://hlinksldjump"/>
            <a:extLst>
              <a:ext uri="{FF2B5EF4-FFF2-40B4-BE49-F238E27FC236}">
                <a16:creationId xmlns:a16="http://schemas.microsoft.com/office/drawing/2014/main" xmlns="" id="{E92888E9-FEDD-499D-B90D-E4BD6D2DAA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7062" y="877738"/>
            <a:ext cx="572930" cy="965890"/>
          </a:xfrm>
          <a:prstGeom prst="rect">
            <a:avLst/>
          </a:prstGeom>
        </p:spPr>
      </p:pic>
      <p:pic>
        <p:nvPicPr>
          <p:cNvPr id="72" name="Picture 71">
            <a:hlinkClick r:id="rId8" action="ppaction://hlinksldjump"/>
            <a:extLst>
              <a:ext uri="{FF2B5EF4-FFF2-40B4-BE49-F238E27FC236}">
                <a16:creationId xmlns:a16="http://schemas.microsoft.com/office/drawing/2014/main" xmlns="" id="{745B4A7C-3B41-49D3-8404-D5B8298A7A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76232" y="1362972"/>
            <a:ext cx="600224" cy="992754"/>
          </a:xfrm>
          <a:prstGeom prst="rect">
            <a:avLst/>
          </a:prstGeom>
        </p:spPr>
      </p:pic>
      <p:pic>
        <p:nvPicPr>
          <p:cNvPr id="37" name="Picture 36">
            <a:hlinkClick r:id="rId10" action="ppaction://hlinksldjump"/>
            <a:extLst>
              <a:ext uri="{FF2B5EF4-FFF2-40B4-BE49-F238E27FC236}">
                <a16:creationId xmlns:a16="http://schemas.microsoft.com/office/drawing/2014/main" xmlns="" id="{E92888E9-FEDD-499D-B90D-E4BD6D2DAAC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084168" y="1518208"/>
            <a:ext cx="621362" cy="932043"/>
          </a:xfrm>
          <a:prstGeom prst="rect">
            <a:avLst/>
          </a:prstGeom>
        </p:spPr>
      </p:pic>
      <p:pic>
        <p:nvPicPr>
          <p:cNvPr id="48" name="Picture 47">
            <a:hlinkClick r:id="rId12" action="ppaction://hlinksldjump"/>
            <a:extLst>
              <a:ext uri="{FF2B5EF4-FFF2-40B4-BE49-F238E27FC236}">
                <a16:creationId xmlns:a16="http://schemas.microsoft.com/office/drawing/2014/main" xmlns="" id="{E92888E9-FEDD-499D-B90D-E4BD6D2DAAC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76835" y="1919348"/>
            <a:ext cx="683280" cy="1024920"/>
          </a:xfrm>
          <a:prstGeom prst="rect">
            <a:avLst/>
          </a:prstGeom>
        </p:spPr>
      </p:pic>
      <p:pic>
        <p:nvPicPr>
          <p:cNvPr id="15" name="Picture 14">
            <a:hlinkClick r:id="rId14" action="ppaction://hlinksldjump"/>
            <a:extLst>
              <a:ext uri="{FF2B5EF4-FFF2-40B4-BE49-F238E27FC236}">
                <a16:creationId xmlns="" xmlns:a16="http://schemas.microsoft.com/office/drawing/2014/main" id="{6CBD55FA-19BB-4768-94AD-25C3E541B8E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61029" y="2355726"/>
            <a:ext cx="3111171" cy="2690996"/>
          </a:xfrm>
          <a:prstGeom prst="rect">
            <a:avLst/>
          </a:prstGeom>
        </p:spPr>
      </p:pic>
    </p:spTree>
    <p:extLst>
      <p:ext uri="{BB962C8B-B14F-4D97-AF65-F5344CB8AC3E}">
        <p14:creationId xmlns:p14="http://schemas.microsoft.com/office/powerpoint/2010/main" val="1337421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2"/>
                                        </p:tgtEl>
                                      </p:cBhvr>
                                    </p:animEffect>
                                    <p:set>
                                      <p:cBhvr>
                                        <p:cTn id="19"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8"/>
                                        </p:tgtEl>
                                      </p:cBhvr>
                                    </p:animEffect>
                                    <p:set>
                                      <p:cBhvr>
                                        <p:cTn id="3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0E6F43A-EFE3-4E82-B0CD-B8FD1D1699F9}"/>
              </a:ext>
            </a:extLst>
          </p:cNvPr>
          <p:cNvSpPr/>
          <p:nvPr/>
        </p:nvSpPr>
        <p:spPr>
          <a:xfrm>
            <a:off x="-36512" y="-33468"/>
            <a:ext cx="9144000" cy="5143500"/>
          </a:xfrm>
          <a:prstGeom prst="rect">
            <a:avLst/>
          </a:prstGeom>
          <a:solidFill>
            <a:srgbClr val="FFFF00">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7A6453CF-BD46-4F20-8197-80821EAB8B2E}"/>
              </a:ext>
            </a:extLst>
          </p:cNvPr>
          <p:cNvGrpSpPr/>
          <p:nvPr/>
        </p:nvGrpSpPr>
        <p:grpSpPr>
          <a:xfrm>
            <a:off x="1" y="-74543"/>
            <a:ext cx="9143999" cy="1296143"/>
            <a:chOff x="43986" y="663984"/>
            <a:chExt cx="11158731" cy="7850431"/>
          </a:xfrm>
        </p:grpSpPr>
        <p:sp>
          <p:nvSpPr>
            <p:cNvPr id="25" name="Rectangle 24">
              <a:extLst>
                <a:ext uri="{FF2B5EF4-FFF2-40B4-BE49-F238E27FC236}">
                  <a16:creationId xmlns:a16="http://schemas.microsoft.com/office/drawing/2014/main" xmlns="" id="{00597D2C-F7CC-4796-9272-EDE175F24214}"/>
                </a:ext>
              </a:extLst>
            </p:cNvPr>
            <p:cNvSpPr/>
            <p:nvPr/>
          </p:nvSpPr>
          <p:spPr>
            <a:xfrm>
              <a:off x="1930400" y="663984"/>
              <a:ext cx="9272317"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BD53F101-3E09-48A7-9C1A-D241DC18E2BC}"/>
                </a:ext>
              </a:extLst>
            </p:cNvPr>
            <p:cNvSpPr/>
            <p:nvPr/>
          </p:nvSpPr>
          <p:spPr>
            <a:xfrm>
              <a:off x="43986" y="807584"/>
              <a:ext cx="11115415" cy="7706831"/>
            </a:xfrm>
            <a:prstGeom prst="rect">
              <a:avLst/>
            </a:prstGeom>
            <a:solidFill>
              <a:schemeClr val="accent3"/>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a:cs typeface="Times New Roman"/>
                </a:rPr>
                <a:t>Hai hình ảnh sau gợi liên tưởng </a:t>
              </a:r>
            </a:p>
            <a:p>
              <a:pPr algn="ctr"/>
              <a:r>
                <a:rPr lang="en-US" sz="3200" b="1" dirty="0">
                  <a:solidFill>
                    <a:schemeClr val="tx1"/>
                  </a:solidFill>
                  <a:latin typeface="Times New Roman"/>
                  <a:cs typeface="Times New Roman"/>
                </a:rPr>
                <a:t>đến câu tục ngữ nào?</a:t>
              </a:r>
              <a:endParaRPr lang="en-US" sz="3200" b="1" dirty="0">
                <a:solidFill>
                  <a:srgbClr val="FFFF00"/>
                </a:solidFill>
                <a:latin typeface="VNI Brush" pitchFamily="2" charset="0"/>
                <a:cs typeface="Times New Roman" panose="02020603050405020304" pitchFamily="18" charset="0"/>
              </a:endParaRP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221600"/>
            <a:ext cx="4283968" cy="329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0" y="1221600"/>
            <a:ext cx="4860032" cy="335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rrow: Right 2">
            <a:hlinkClick r:id="rId4" action="ppaction://hlinksldjump"/>
            <a:extLst>
              <a:ext uri="{FF2B5EF4-FFF2-40B4-BE49-F238E27FC236}">
                <a16:creationId xmlns:a16="http://schemas.microsoft.com/office/drawing/2014/main" xmlns="" id="{C90F6EAF-5D7D-94A7-650C-6094302F58DF}"/>
              </a:ext>
            </a:extLst>
          </p:cNvPr>
          <p:cNvSpPr/>
          <p:nvPr/>
        </p:nvSpPr>
        <p:spPr>
          <a:xfrm>
            <a:off x="8532440" y="4728307"/>
            <a:ext cx="504056" cy="363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63688" y="4587974"/>
            <a:ext cx="6192688"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UỐNG NƯỚC NHỚ NGUỒN</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702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75280484992517918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4839" y="215503"/>
            <a:ext cx="7932737" cy="4462463"/>
          </a:xfrm>
        </p:spPr>
      </p:pic>
    </p:spTree>
    <p:extLst>
      <p:ext uri="{BB962C8B-B14F-4D97-AF65-F5344CB8AC3E}">
        <p14:creationId xmlns:p14="http://schemas.microsoft.com/office/powerpoint/2010/main" val="1383698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xmlns="" id="{5AE45A2E-02E0-411D-A5F7-7B50DE39AAC5}"/>
              </a:ext>
            </a:extLst>
          </p:cNvPr>
          <p:cNvSpPr/>
          <p:nvPr/>
        </p:nvSpPr>
        <p:spPr>
          <a:xfrm>
            <a:off x="0" y="0"/>
            <a:ext cx="9144000" cy="5945320"/>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xmlns="" id="{06321D38-5D18-4B3D-AEA2-302F1282CEE1}"/>
              </a:ext>
            </a:extLst>
          </p:cNvPr>
          <p:cNvGrpSpPr/>
          <p:nvPr/>
        </p:nvGrpSpPr>
        <p:grpSpPr>
          <a:xfrm>
            <a:off x="1835698" y="195486"/>
            <a:ext cx="7272807" cy="1513115"/>
            <a:chOff x="1930399" y="663984"/>
            <a:chExt cx="9476054" cy="2017486"/>
          </a:xfrm>
          <a:solidFill>
            <a:srgbClr val="F09B62"/>
          </a:solidFill>
        </p:grpSpPr>
        <p:sp>
          <p:nvSpPr>
            <p:cNvPr id="67" name="Rectangle 66">
              <a:extLst>
                <a:ext uri="{FF2B5EF4-FFF2-40B4-BE49-F238E27FC236}">
                  <a16:creationId xmlns:a16="http://schemas.microsoft.com/office/drawing/2014/main" xmlns="" id="{87AC8390-AE75-4D56-9539-8DE508D6CE8A}"/>
                </a:ext>
              </a:extLst>
            </p:cNvPr>
            <p:cNvSpPr/>
            <p:nvPr/>
          </p:nvSpPr>
          <p:spPr>
            <a:xfrm>
              <a:off x="1930399" y="663984"/>
              <a:ext cx="9476054" cy="20174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a:extLst>
                <a:ext uri="{FF2B5EF4-FFF2-40B4-BE49-F238E27FC236}">
                  <a16:creationId xmlns:a16="http://schemas.microsoft.com/office/drawing/2014/main" xmlns="" id="{71892DED-C0AC-48C6-90C0-F322DC320A52}"/>
                </a:ext>
              </a:extLst>
            </p:cNvPr>
            <p:cNvSpPr/>
            <p:nvPr/>
          </p:nvSpPr>
          <p:spPr>
            <a:xfrm>
              <a:off x="2089599" y="794613"/>
              <a:ext cx="9148882" cy="1756228"/>
            </a:xfrm>
            <a:prstGeom prst="rect">
              <a:avLst/>
            </a:prstGeom>
            <a:solidFill>
              <a:srgbClr val="FFF9E5"/>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itchFamily="18" charset="0"/>
                  <a:cs typeface="Times New Roman" pitchFamily="18" charset="0"/>
                </a:rPr>
                <a:t>Chi tiết nào trong truyện để lại cho em ấn tượng sâu sắc </a:t>
              </a:r>
              <a:r>
                <a:rPr lang="en-US" sz="3200" b="1" dirty="0" smtClean="0">
                  <a:solidFill>
                    <a:schemeClr val="tx1"/>
                  </a:solidFill>
                  <a:latin typeface="Times New Roman" pitchFamily="18" charset="0"/>
                  <a:cs typeface="Times New Roman" pitchFamily="18" charset="0"/>
                </a:rPr>
                <a:t>nhât?Vì sao? </a:t>
              </a:r>
              <a:endParaRPr lang="en-US" sz="3200" b="1" dirty="0">
                <a:solidFill>
                  <a:schemeClr val="tx1"/>
                </a:solidFill>
                <a:latin typeface="Times New Roman" pitchFamily="18" charset="0"/>
                <a:cs typeface="Times New Roman" pitchFamily="18" charset="0"/>
              </a:endParaRPr>
            </a:p>
          </p:txBody>
        </p:sp>
      </p:grpSp>
      <p:pic>
        <p:nvPicPr>
          <p:cNvPr id="69" name="Picture 68">
            <a:hlinkClick r:id="rId2" action="ppaction://hlinksldjump"/>
            <a:extLst>
              <a:ext uri="{FF2B5EF4-FFF2-40B4-BE49-F238E27FC236}">
                <a16:creationId xmlns:a16="http://schemas.microsoft.com/office/drawing/2014/main" xmlns="" id="{830505CF-7341-4FD8-ABF7-10FBAE2EE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0" y="59336"/>
            <a:ext cx="1913130" cy="1913130"/>
          </a:xfrm>
          <a:prstGeom prst="rect">
            <a:avLst/>
          </a:prstGeom>
        </p:spPr>
      </p:pic>
      <p:sp>
        <p:nvSpPr>
          <p:cNvPr id="2" name="Arrow: Right 1">
            <a:hlinkClick r:id="rId4" action="ppaction://hlinksldjump"/>
            <a:extLst>
              <a:ext uri="{FF2B5EF4-FFF2-40B4-BE49-F238E27FC236}">
                <a16:creationId xmlns:a16="http://schemas.microsoft.com/office/drawing/2014/main" xmlns="" id="{18E696B3-7672-84F2-BD48-BA73EAB05272}"/>
              </a:ext>
            </a:extLst>
          </p:cNvPr>
          <p:cNvSpPr/>
          <p:nvPr/>
        </p:nvSpPr>
        <p:spPr>
          <a:xfrm>
            <a:off x="8373326" y="4731990"/>
            <a:ext cx="663170" cy="388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597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80683FF-DF4A-47F2-A1ED-B91AD97BE8D8}"/>
              </a:ext>
            </a:extLst>
          </p:cNvPr>
          <p:cNvSpPr/>
          <p:nvPr/>
        </p:nvSpPr>
        <p:spPr>
          <a:xfrm>
            <a:off x="135229" y="239987"/>
            <a:ext cx="8691745"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xmlns="" id="{499BDEE1-934A-4620-8521-F006D3E68E6C}"/>
              </a:ext>
            </a:extLst>
          </p:cNvPr>
          <p:cNvGrpSpPr/>
          <p:nvPr/>
        </p:nvGrpSpPr>
        <p:grpSpPr>
          <a:xfrm>
            <a:off x="1826532" y="51470"/>
            <a:ext cx="6857314" cy="1854206"/>
            <a:chOff x="1930400" y="663984"/>
            <a:chExt cx="9143085" cy="2017486"/>
          </a:xfrm>
          <a:solidFill>
            <a:schemeClr val="bg1"/>
          </a:solidFill>
        </p:grpSpPr>
        <p:sp>
          <p:nvSpPr>
            <p:cNvPr id="22" name="Rectangle 21">
              <a:extLst>
                <a:ext uri="{FF2B5EF4-FFF2-40B4-BE49-F238E27FC236}">
                  <a16:creationId xmlns:a16="http://schemas.microsoft.com/office/drawing/2014/main" xmlns="" id="{8061FC1E-45D0-44EE-8E6E-FAF1E5314FA3}"/>
                </a:ext>
              </a:extLst>
            </p:cNvPr>
            <p:cNvSpPr/>
            <p:nvPr/>
          </p:nvSpPr>
          <p:spPr>
            <a:xfrm>
              <a:off x="1930400" y="663984"/>
              <a:ext cx="9143085" cy="2017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xmlns="" id="{B7B73DD2-DA58-47B7-9EA1-FAFC5DD88A0B}"/>
                </a:ext>
              </a:extLst>
            </p:cNvPr>
            <p:cNvSpPr/>
            <p:nvPr/>
          </p:nvSpPr>
          <p:spPr>
            <a:xfrm>
              <a:off x="2089599" y="794613"/>
              <a:ext cx="8824686" cy="1756228"/>
            </a:xfrm>
            <a:prstGeom prst="rect">
              <a:avLst/>
            </a:prstGeom>
            <a:grp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itchFamily="18" charset="0"/>
                  <a:cs typeface="Times New Roman" pitchFamily="18" charset="0"/>
                </a:rPr>
                <a:t>Vì sao tác giả đặt tên truyện là “Con hổ có nghĩa” mà không phải là con người có nghĩa?</a:t>
              </a:r>
            </a:p>
          </p:txBody>
        </p:sp>
      </p:grpSp>
      <p:pic>
        <p:nvPicPr>
          <p:cNvPr id="21" name="Picture 20">
            <a:hlinkClick r:id="rId2" action="ppaction://hlinksldjump"/>
            <a:extLst>
              <a:ext uri="{FF2B5EF4-FFF2-40B4-BE49-F238E27FC236}">
                <a16:creationId xmlns:a16="http://schemas.microsoft.com/office/drawing/2014/main" xmlns="" id="{7914B6D6-A318-41A6-BB3B-86A7A1B81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1" y="51470"/>
            <a:ext cx="1913130" cy="1913130"/>
          </a:xfrm>
          <a:prstGeom prst="rect">
            <a:avLst/>
          </a:prstGeom>
        </p:spPr>
      </p:pic>
      <p:sp>
        <p:nvSpPr>
          <p:cNvPr id="2" name="Arrow: Right 1">
            <a:hlinkClick r:id="rId4" action="ppaction://hlinksldjump"/>
            <a:extLst>
              <a:ext uri="{FF2B5EF4-FFF2-40B4-BE49-F238E27FC236}">
                <a16:creationId xmlns:a16="http://schemas.microsoft.com/office/drawing/2014/main" xmlns="" id="{01397895-632F-F054-D9B8-5C2733498D43}"/>
              </a:ext>
            </a:extLst>
          </p:cNvPr>
          <p:cNvSpPr/>
          <p:nvPr/>
        </p:nvSpPr>
        <p:spPr>
          <a:xfrm>
            <a:off x="8149332" y="4500500"/>
            <a:ext cx="887164" cy="519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91879" y="2139702"/>
            <a:ext cx="7568230" cy="2677656"/>
          </a:xfrm>
          <a:prstGeom prst="rect">
            <a:avLst/>
          </a:prstGeom>
          <a:noFill/>
        </p:spPr>
        <p:txBody>
          <a:bodyPr wrap="square" rtlCol="0">
            <a:spAutoFit/>
          </a:bodyPr>
          <a:lstStyle/>
          <a:p>
            <a:r>
              <a:rPr lang="en-US" sz="2400" b="1" dirty="0" smtClean="0">
                <a:solidFill>
                  <a:srgbClr val="0000CC"/>
                </a:solidFill>
                <a:latin typeface="Times New Roman" pitchFamily="18" charset="0"/>
                <a:cs typeface="Times New Roman" pitchFamily="18" charset="0"/>
              </a:rPr>
              <a:t>Nghĩa là biết ơn, tác giả chọn con hổ là dụng ý để thực hiện mục tiêu giáo huấn.Trong thế giới tự nhiên, hổ là loài mãnh thú hung bạo nhất nhưng vẫn có nghĩa có tình.Vậy trong quan hệ giữa người với người, nếu sống không có nghĩa có tình là điều khiến mỗi chúng ta phải hổ thẹn. Đây chính là bài học sâu sắc về đạo lí làm người mà mỗi chúng ta cần phải học tập.</a:t>
            </a:r>
            <a:endParaRPr lang="en-US" sz="24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0905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7E61977C-759C-40DE-8AEC-8F95E7871239}"/>
              </a:ext>
            </a:extLst>
          </p:cNvPr>
          <p:cNvSpPr/>
          <p:nvPr/>
        </p:nvSpPr>
        <p:spPr>
          <a:xfrm>
            <a:off x="272194" y="1"/>
            <a:ext cx="8509946" cy="4903513"/>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xmlns="" id="{499BDEE1-934A-4620-8521-F006D3E68E6C}"/>
              </a:ext>
            </a:extLst>
          </p:cNvPr>
          <p:cNvGrpSpPr/>
          <p:nvPr/>
        </p:nvGrpSpPr>
        <p:grpSpPr>
          <a:xfrm>
            <a:off x="1872804" y="324121"/>
            <a:ext cx="7091684" cy="1599557"/>
            <a:chOff x="2497071" y="663984"/>
            <a:chExt cx="9143085" cy="2017486"/>
          </a:xfrm>
          <a:solidFill>
            <a:srgbClr val="F09B62"/>
          </a:solidFill>
        </p:grpSpPr>
        <p:sp>
          <p:nvSpPr>
            <p:cNvPr id="22" name="Rectangle 21">
              <a:extLst>
                <a:ext uri="{FF2B5EF4-FFF2-40B4-BE49-F238E27FC236}">
                  <a16:creationId xmlns:a16="http://schemas.microsoft.com/office/drawing/2014/main" xmlns="" id="{8061FC1E-45D0-44EE-8E6E-FAF1E5314FA3}"/>
                </a:ext>
              </a:extLst>
            </p:cNvPr>
            <p:cNvSpPr/>
            <p:nvPr/>
          </p:nvSpPr>
          <p:spPr>
            <a:xfrm>
              <a:off x="2497071" y="663984"/>
              <a:ext cx="9143085" cy="20174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xmlns="" id="{B7B73DD2-DA58-47B7-9EA1-FAFC5DD88A0B}"/>
                </a:ext>
              </a:extLst>
            </p:cNvPr>
            <p:cNvSpPr/>
            <p:nvPr/>
          </p:nvSpPr>
          <p:spPr>
            <a:xfrm>
              <a:off x="2694906" y="794613"/>
              <a:ext cx="8824686" cy="1756228"/>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itchFamily="18" charset="0"/>
                  <a:cs typeface="Times New Roman" pitchFamily="18" charset="0"/>
                </a:rPr>
                <a:t>Chúc mừng bạn đã hái được </a:t>
              </a:r>
            </a:p>
            <a:p>
              <a:pPr algn="ctr"/>
              <a:r>
                <a:rPr lang="en-US" sz="3200" b="1" dirty="0">
                  <a:solidFill>
                    <a:schemeClr val="tx1"/>
                  </a:solidFill>
                  <a:latin typeface="Times New Roman" pitchFamily="18" charset="0"/>
                  <a:cs typeface="Times New Roman" pitchFamily="18" charset="0"/>
                </a:rPr>
                <a:t>lộc may mắn</a:t>
              </a:r>
            </a:p>
          </p:txBody>
        </p:sp>
      </p:grpSp>
      <p:pic>
        <p:nvPicPr>
          <p:cNvPr id="21" name="Picture 20">
            <a:hlinkClick r:id="rId2" action="ppaction://hlinksldjump"/>
            <a:extLst>
              <a:ext uri="{FF2B5EF4-FFF2-40B4-BE49-F238E27FC236}">
                <a16:creationId xmlns:a16="http://schemas.microsoft.com/office/drawing/2014/main" xmlns="" id="{7914B6D6-A318-41A6-BB3B-86A7A1B81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0548"/>
            <a:ext cx="1913130" cy="1913130"/>
          </a:xfrm>
          <a:prstGeom prst="rect">
            <a:avLst/>
          </a:prstGeom>
        </p:spPr>
      </p:pic>
      <p:pic>
        <p:nvPicPr>
          <p:cNvPr id="25" name="Picture 24">
            <a:hlinkClick r:id="rId4" action="ppaction://hlinksldjump"/>
            <a:extLst>
              <a:ext uri="{FF2B5EF4-FFF2-40B4-BE49-F238E27FC236}">
                <a16:creationId xmlns:a16="http://schemas.microsoft.com/office/drawing/2014/main" xmlns="" id="{4A172535-2963-47D1-A4FF-8EB29E4DB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5" y="1022374"/>
            <a:ext cx="805439" cy="685280"/>
          </a:xfrm>
          <a:prstGeom prst="rect">
            <a:avLst/>
          </a:prstGeom>
        </p:spPr>
      </p:pic>
      <p:sp>
        <p:nvSpPr>
          <p:cNvPr id="2" name="Arrow: Right 1">
            <a:hlinkClick r:id="rId6" action="ppaction://hlinksldjump"/>
            <a:extLst>
              <a:ext uri="{FF2B5EF4-FFF2-40B4-BE49-F238E27FC236}">
                <a16:creationId xmlns:a16="http://schemas.microsoft.com/office/drawing/2014/main" xmlns="" id="{0E98DBB0-4F83-9BE4-8E6D-499C2269667C}"/>
              </a:ext>
            </a:extLst>
          </p:cNvPr>
          <p:cNvSpPr/>
          <p:nvPr/>
        </p:nvSpPr>
        <p:spPr>
          <a:xfrm>
            <a:off x="7683443" y="4580012"/>
            <a:ext cx="1296144" cy="54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49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7E61977C-759C-40DE-8AEC-8F95E7871239}"/>
              </a:ext>
            </a:extLst>
          </p:cNvPr>
          <p:cNvSpPr/>
          <p:nvPr/>
        </p:nvSpPr>
        <p:spPr>
          <a:xfrm>
            <a:off x="272194" y="1"/>
            <a:ext cx="8509946" cy="4903513"/>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xmlns="" id="{499BDEE1-934A-4620-8521-F006D3E68E6C}"/>
              </a:ext>
            </a:extLst>
          </p:cNvPr>
          <p:cNvGrpSpPr/>
          <p:nvPr/>
        </p:nvGrpSpPr>
        <p:grpSpPr>
          <a:xfrm>
            <a:off x="1872804" y="324121"/>
            <a:ext cx="7091684" cy="1513115"/>
            <a:chOff x="2497071" y="663984"/>
            <a:chExt cx="9143085" cy="2017486"/>
          </a:xfrm>
          <a:solidFill>
            <a:srgbClr val="F09B62"/>
          </a:solidFill>
        </p:grpSpPr>
        <p:sp>
          <p:nvSpPr>
            <p:cNvPr id="22" name="Rectangle 21">
              <a:extLst>
                <a:ext uri="{FF2B5EF4-FFF2-40B4-BE49-F238E27FC236}">
                  <a16:creationId xmlns:a16="http://schemas.microsoft.com/office/drawing/2014/main" xmlns="" id="{8061FC1E-45D0-44EE-8E6E-FAF1E5314FA3}"/>
                </a:ext>
              </a:extLst>
            </p:cNvPr>
            <p:cNvSpPr/>
            <p:nvPr/>
          </p:nvSpPr>
          <p:spPr>
            <a:xfrm>
              <a:off x="2497071" y="663984"/>
              <a:ext cx="9143085" cy="20174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xmlns="" id="{B7B73DD2-DA58-47B7-9EA1-FAFC5DD88A0B}"/>
                </a:ext>
              </a:extLst>
            </p:cNvPr>
            <p:cNvSpPr/>
            <p:nvPr/>
          </p:nvSpPr>
          <p:spPr>
            <a:xfrm>
              <a:off x="2694906" y="794613"/>
              <a:ext cx="8824686" cy="1756228"/>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itchFamily="18" charset="0"/>
                  <a:cs typeface="Times New Roman" pitchFamily="18" charset="0"/>
                </a:rPr>
                <a:t>Đóng vai con hổ thứ nhất hoặc con hổ thứ hai để kể lại câu chuyện của mình.</a:t>
              </a:r>
            </a:p>
          </p:txBody>
        </p:sp>
      </p:grpSp>
      <p:pic>
        <p:nvPicPr>
          <p:cNvPr id="21" name="Picture 20">
            <a:hlinkClick r:id="rId2" action="ppaction://hlinksldjump"/>
            <a:extLst>
              <a:ext uri="{FF2B5EF4-FFF2-40B4-BE49-F238E27FC236}">
                <a16:creationId xmlns:a16="http://schemas.microsoft.com/office/drawing/2014/main" xmlns="" id="{7914B6D6-A318-41A6-BB3B-86A7A1B81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0548"/>
            <a:ext cx="1913130" cy="1913130"/>
          </a:xfrm>
          <a:prstGeom prst="rect">
            <a:avLst/>
          </a:prstGeom>
        </p:spPr>
      </p:pic>
      <p:sp>
        <p:nvSpPr>
          <p:cNvPr id="2" name="Arrow: Right 1">
            <a:hlinkClick r:id="rId4" action="ppaction://hlinksldjump"/>
            <a:extLst>
              <a:ext uri="{FF2B5EF4-FFF2-40B4-BE49-F238E27FC236}">
                <a16:creationId xmlns:a16="http://schemas.microsoft.com/office/drawing/2014/main" xmlns="" id="{17E1A557-D7A7-94D3-516C-0149B7E2F82D}"/>
              </a:ext>
            </a:extLst>
          </p:cNvPr>
          <p:cNvSpPr/>
          <p:nvPr/>
        </p:nvSpPr>
        <p:spPr>
          <a:xfrm>
            <a:off x="8193906" y="4688025"/>
            <a:ext cx="842591" cy="476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944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126EFB7B-8311-4E0E-AEEB-C5FC84B41E3C}"/>
              </a:ext>
            </a:extLst>
          </p:cNvPr>
          <p:cNvSpPr/>
          <p:nvPr/>
        </p:nvSpPr>
        <p:spPr>
          <a:xfrm>
            <a:off x="91648" y="173025"/>
            <a:ext cx="8804435"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5D853EB3-8EBD-472C-9BD3-3A70C81B5FED}"/>
              </a:ext>
            </a:extLst>
          </p:cNvPr>
          <p:cNvGrpSpPr/>
          <p:nvPr/>
        </p:nvGrpSpPr>
        <p:grpSpPr>
          <a:xfrm>
            <a:off x="1043608" y="-20537"/>
            <a:ext cx="7636450" cy="1080120"/>
            <a:chOff x="1757970" y="663984"/>
            <a:chExt cx="9143085" cy="2017486"/>
          </a:xfrm>
          <a:solidFill>
            <a:srgbClr val="F09B62"/>
          </a:solidFill>
        </p:grpSpPr>
        <p:sp>
          <p:nvSpPr>
            <p:cNvPr id="26" name="Rectangle 25">
              <a:extLst>
                <a:ext uri="{FF2B5EF4-FFF2-40B4-BE49-F238E27FC236}">
                  <a16:creationId xmlns:a16="http://schemas.microsoft.com/office/drawing/2014/main" xmlns="" id="{A6CC59FE-44F9-4433-A4E7-B996619E9E10}"/>
                </a:ext>
              </a:extLst>
            </p:cNvPr>
            <p:cNvSpPr/>
            <p:nvPr/>
          </p:nvSpPr>
          <p:spPr>
            <a:xfrm>
              <a:off x="1757970" y="663984"/>
              <a:ext cx="9143085" cy="20174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xmlns="" id="{83AD1692-03E5-4CBE-ADDC-7A3C3ED5545E}"/>
                </a:ext>
              </a:extLst>
            </p:cNvPr>
            <p:cNvSpPr/>
            <p:nvPr/>
          </p:nvSpPr>
          <p:spPr>
            <a:xfrm>
              <a:off x="2016615" y="932980"/>
              <a:ext cx="8686932" cy="1530695"/>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itchFamily="18" charset="0"/>
                  <a:cs typeface="Times New Roman" pitchFamily="18" charset="0"/>
                </a:rPr>
                <a:t>Qua những </a:t>
              </a:r>
              <a:r>
                <a:rPr lang="en-US" sz="3200" b="1" dirty="0">
                  <a:solidFill>
                    <a:schemeClr val="tx1"/>
                  </a:solidFill>
                  <a:latin typeface="Times New Roman" pitchFamily="18" charset="0"/>
                  <a:cs typeface="Times New Roman" pitchFamily="18" charset="0"/>
                </a:rPr>
                <a:t>hình ảnh trình </a:t>
              </a:r>
              <a:r>
                <a:rPr lang="en-US" sz="3200" b="1" dirty="0" smtClean="0">
                  <a:solidFill>
                    <a:schemeClr val="tx1"/>
                  </a:solidFill>
                  <a:latin typeface="Times New Roman" pitchFamily="18" charset="0"/>
                  <a:cs typeface="Times New Roman" pitchFamily="18" charset="0"/>
                </a:rPr>
                <a:t>chiếu sau, thông điệp nào được gửi đến chúng ta?</a:t>
              </a:r>
              <a:endParaRPr lang="en-US" sz="3200" b="1" dirty="0">
                <a:solidFill>
                  <a:schemeClr val="tx1"/>
                </a:solidFill>
                <a:latin typeface="Times New Roman" pitchFamily="18" charset="0"/>
                <a:cs typeface="Times New Roman" pitchFamily="18" charset="0"/>
              </a:endParaRPr>
            </a:p>
          </p:txBody>
        </p:sp>
      </p:grpSp>
      <p:pic>
        <p:nvPicPr>
          <p:cNvPr id="29" name="Picture 28">
            <a:hlinkClick r:id="rId4" action="ppaction://hlinksldjump"/>
            <a:extLst>
              <a:ext uri="{FF2B5EF4-FFF2-40B4-BE49-F238E27FC236}">
                <a16:creationId xmlns:a16="http://schemas.microsoft.com/office/drawing/2014/main" xmlns="" id="{B0E8154B-B306-4ED7-8535-3F396D397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21" y="-20538"/>
            <a:ext cx="1356153" cy="1518167"/>
          </a:xfrm>
          <a:prstGeom prst="rect">
            <a:avLst/>
          </a:prstGeom>
        </p:spPr>
      </p:pic>
      <p:pic>
        <p:nvPicPr>
          <p:cNvPr id="3" name="19371011645279407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608" y="1059583"/>
            <a:ext cx="7647500" cy="3780420"/>
          </a:xfrm>
          <a:prstGeom prst="rect">
            <a:avLst/>
          </a:prstGeom>
        </p:spPr>
      </p:pic>
    </p:spTree>
    <p:extLst>
      <p:ext uri="{BB962C8B-B14F-4D97-AF65-F5344CB8AC3E}">
        <p14:creationId xmlns:p14="http://schemas.microsoft.com/office/powerpoint/2010/main" val="1851421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3" y="282298"/>
            <a:ext cx="8759917"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DẶN DÒ:</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Nắm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a:t>
            </a:r>
            <a:endParaRPr kumimoji="0" lang="en-US" sz="3600" b="1" i="0"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-Soạn: </a:t>
            </a:r>
            <a:r>
              <a:rPr lang="en-US" sz="3600" b="1" dirty="0">
                <a:solidFill>
                  <a:prstClr val="black"/>
                </a:solidFill>
                <a:latin typeface="Times New Roman" panose="02020603050405020304" pitchFamily="18" charset="0"/>
                <a:cs typeface="Times New Roman" panose="02020603050405020304" pitchFamily="18" charset="0"/>
              </a:rPr>
              <a:t>Bài 7. Thế giới viễn tưởng. VB: Cuộc chạm trán trên đại dương.</a:t>
            </a:r>
          </a:p>
          <a:p>
            <a:pPr marR="0" lvl="0" algn="just" defTabSz="914400" rtl="0" eaLnBrk="1" fontAlgn="auto" latinLnBrk="0" hangingPunct="1">
              <a:lnSpc>
                <a:spcPct val="100000"/>
              </a:lnSpc>
              <a:spcBef>
                <a:spcPts val="0"/>
              </a:spcBef>
              <a:spcAft>
                <a:spcPts val="0"/>
              </a:spcAft>
              <a:buClrTx/>
              <a:buSzTx/>
              <a:tabLst/>
              <a:defRPr/>
            </a:pP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 Sưu tầm những câu ca dao, tục ngữ, thành ngữ nói về lòng biết ơn.</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37567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psds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yeu ngh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1371600"/>
            <a:ext cx="74834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manh kho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1" y="3736182"/>
            <a:ext cx="4276725"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HANH PHUC"/>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657600"/>
            <a:ext cx="3240088" cy="132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BT_G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28575"/>
            <a:ext cx="2362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WordArt 7"/>
          <p:cNvSpPr>
            <a:spLocks noChangeArrowheads="1" noChangeShapeType="1" noTextEdit="1"/>
          </p:cNvSpPr>
          <p:nvPr/>
        </p:nvSpPr>
        <p:spPr bwMode="auto">
          <a:xfrm>
            <a:off x="1676400" y="1143001"/>
            <a:ext cx="5791200" cy="392906"/>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Times New Roman"/>
                <a:cs typeface="Times New Roman"/>
              </a:rPr>
              <a:t>KÍNH CHÚC QUÝ THẦY CÔ</a:t>
            </a:r>
          </a:p>
        </p:txBody>
      </p:sp>
      <p:pic>
        <p:nvPicPr>
          <p:cNvPr id="9224" name="Picture 8" descr="Firewrk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1943100"/>
            <a:ext cx="1277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Firewrk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2000250"/>
            <a:ext cx="1277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Ve Thoi Em - Phuong Tai.mp3">
            <a:hlinkClick r:id="" action="ppaction://media"/>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8229600" y="48006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p:txBody>
          <a:bodyPr/>
          <a:lstStyle/>
          <a:p>
            <a:endParaRPr lang="en-US"/>
          </a:p>
        </p:txBody>
      </p:sp>
    </p:spTree>
    <p:extLst>
      <p:ext uri="{BB962C8B-B14F-4D97-AF65-F5344CB8AC3E}">
        <p14:creationId xmlns:p14="http://schemas.microsoft.com/office/powerpoint/2010/main" val="276200509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66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82848" fill="hold"/>
                                        <p:tgtEl>
                                          <p:spTgt spid="26635"/>
                                        </p:tgtEl>
                                      </p:cBhvr>
                                    </p:cmd>
                                  </p:childTnLst>
                                </p:cTn>
                              </p:par>
                            </p:childTnLst>
                          </p:cTn>
                        </p:par>
                      </p:childTnLst>
                    </p:cTn>
                  </p:par>
                </p:childTnLst>
              </p:cTn>
              <p:nextCondLst>
                <p:cond evt="onClick" delay="0">
                  <p:tgtEl>
                    <p:spTgt spid="2663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6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xmlns="" id="{B121D8F6-75F1-CF2D-61BF-546DF8A1D914}"/>
              </a:ext>
            </a:extLst>
          </p:cNvPr>
          <p:cNvSpPr/>
          <p:nvPr/>
        </p:nvSpPr>
        <p:spPr>
          <a:xfrm>
            <a:off x="228602" y="1203598"/>
            <a:ext cx="1463079" cy="2357909"/>
          </a:xfrm>
          <a:prstGeom prst="ellipse">
            <a:avLst/>
          </a:prstGeom>
          <a:solidFill>
            <a:srgbClr val="0000CC"/>
          </a:solidFill>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lnSpc>
                <a:spcPct val="107000"/>
              </a:lnSpc>
              <a:spcBef>
                <a:spcPts val="0"/>
              </a:spcBef>
              <a:spcAft>
                <a:spcPts val="800"/>
              </a:spcAft>
              <a:defRPr/>
            </a:pPr>
            <a:r>
              <a:rPr lang="vi-VN" sz="2400" dirty="0">
                <a:solidFill>
                  <a:schemeClr val="bg1"/>
                </a:solidFill>
                <a:latin typeface="+mj-lt"/>
                <a:ea typeface="Calibri" panose="020F0502020204030204" pitchFamily="34" charset="0"/>
                <a:cs typeface="Times New Roman" panose="02020603050405020304" pitchFamily="18" charset="0"/>
              </a:rPr>
              <a:t>Đặc điểm của truyện ngụ ngôn</a:t>
            </a:r>
            <a:endParaRPr lang="en-US" sz="2400" dirty="0">
              <a:solidFill>
                <a:schemeClr val="bg1"/>
              </a:solidFill>
              <a:latin typeface="+mj-lt"/>
              <a:ea typeface="Calibri" panose="020F0502020204030204" pitchFamily="34" charset="0"/>
              <a:cs typeface="Times New Roman" panose="02020603050405020304" pitchFamily="18" charset="0"/>
            </a:endParaRPr>
          </a:p>
        </p:txBody>
      </p:sp>
      <p:cxnSp>
        <p:nvCxnSpPr>
          <p:cNvPr id="10" name="Curved Connector 9">
            <a:extLst>
              <a:ext uri="{FF2B5EF4-FFF2-40B4-BE49-F238E27FC236}">
                <a16:creationId xmlns:a16="http://schemas.microsoft.com/office/drawing/2014/main" xmlns="" id="{213CDA76-40AB-4B51-D3BA-7A5FAF1813BE}"/>
              </a:ext>
            </a:extLst>
          </p:cNvPr>
          <p:cNvCxnSpPr>
            <a:cxnSpLocks/>
            <a:stCxn id="9" idx="6"/>
            <a:endCxn id="22" idx="1"/>
          </p:cNvCxnSpPr>
          <p:nvPr/>
        </p:nvCxnSpPr>
        <p:spPr>
          <a:xfrm flipV="1">
            <a:off x="1691681" y="1179910"/>
            <a:ext cx="538361" cy="1202643"/>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Curved Connector 11">
            <a:extLst>
              <a:ext uri="{FF2B5EF4-FFF2-40B4-BE49-F238E27FC236}">
                <a16:creationId xmlns:a16="http://schemas.microsoft.com/office/drawing/2014/main" xmlns="" id="{DAF6694B-1DFE-D2B3-4974-3CA2B77A2F90}"/>
              </a:ext>
            </a:extLst>
          </p:cNvPr>
          <p:cNvCxnSpPr>
            <a:cxnSpLocks/>
            <a:stCxn id="9" idx="6"/>
            <a:endCxn id="23" idx="1"/>
          </p:cNvCxnSpPr>
          <p:nvPr/>
        </p:nvCxnSpPr>
        <p:spPr>
          <a:xfrm>
            <a:off x="1691681" y="2382553"/>
            <a:ext cx="500261" cy="193749"/>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Curved Connector 14">
            <a:extLst>
              <a:ext uri="{FF2B5EF4-FFF2-40B4-BE49-F238E27FC236}">
                <a16:creationId xmlns:a16="http://schemas.microsoft.com/office/drawing/2014/main" xmlns="" id="{0CC28A88-049B-948F-F02D-78CD6C51FFD7}"/>
              </a:ext>
            </a:extLst>
          </p:cNvPr>
          <p:cNvCxnSpPr>
            <a:cxnSpLocks/>
            <a:stCxn id="9" idx="6"/>
            <a:endCxn id="24" idx="1"/>
          </p:cNvCxnSpPr>
          <p:nvPr/>
        </p:nvCxnSpPr>
        <p:spPr>
          <a:xfrm>
            <a:off x="1691681" y="2382553"/>
            <a:ext cx="501451" cy="1601141"/>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Rounded Rectangle 10">
            <a:extLst>
              <a:ext uri="{FF2B5EF4-FFF2-40B4-BE49-F238E27FC236}">
                <a16:creationId xmlns:a16="http://schemas.microsoft.com/office/drawing/2014/main" xmlns="" id="{DA62C25E-E5A4-ECEF-98C4-B8F6E643800F}"/>
              </a:ext>
            </a:extLst>
          </p:cNvPr>
          <p:cNvSpPr/>
          <p:nvPr/>
        </p:nvSpPr>
        <p:spPr>
          <a:xfrm>
            <a:off x="2230042" y="699542"/>
            <a:ext cx="6604397" cy="96073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lnSpc>
                <a:spcPct val="107000"/>
              </a:lnSpc>
              <a:spcBef>
                <a:spcPts val="0"/>
              </a:spcBef>
              <a:spcAft>
                <a:spcPts val="800"/>
              </a:spcAft>
              <a:defRPr/>
            </a:pPr>
            <a:r>
              <a:rPr lang="vi-VN" sz="2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 thức</a:t>
            </a:r>
            <a:r>
              <a:rPr lang="vi-VN" sz="2800" dirty="0">
                <a:latin typeface="Times New Roman" panose="02020603050405020304" pitchFamily="18" charset="0"/>
                <a:ea typeface="Calibri" panose="020F0502020204030204" pitchFamily="34" charset="0"/>
                <a:cs typeface="Times New Roman" panose="02020603050405020304" pitchFamily="18" charset="0"/>
              </a:rPr>
              <a:t>: ngắn gọn, thường được viết bằng văn xuôi hoặc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ounded Rectangle 13">
            <a:extLst>
              <a:ext uri="{FF2B5EF4-FFF2-40B4-BE49-F238E27FC236}">
                <a16:creationId xmlns:a16="http://schemas.microsoft.com/office/drawing/2014/main" xmlns="" id="{F54306AC-18ED-99ED-8726-6B028E949A6C}"/>
              </a:ext>
            </a:extLst>
          </p:cNvPr>
          <p:cNvSpPr/>
          <p:nvPr/>
        </p:nvSpPr>
        <p:spPr>
          <a:xfrm>
            <a:off x="2191942" y="2139702"/>
            <a:ext cx="6680597" cy="873199"/>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lnSpc>
                <a:spcPct val="107000"/>
              </a:lnSpc>
              <a:spcBef>
                <a:spcPts val="0"/>
              </a:spcBef>
              <a:spcAft>
                <a:spcPts val="800"/>
              </a:spcAft>
              <a:defRPr/>
            </a:pP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 vật</a:t>
            </a:r>
            <a:r>
              <a:rPr lang="vi-VN" sz="2800" dirty="0">
                <a:latin typeface="Times New Roman" panose="02020603050405020304" pitchFamily="18" charset="0"/>
                <a:ea typeface="Calibri" panose="020F0502020204030204" pitchFamily="34" charset="0"/>
                <a:cs typeface="Times New Roman" panose="02020603050405020304" pitchFamily="18" charset="0"/>
              </a:rPr>
              <a:t>: thường là con người, đồ vật, con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15">
            <a:extLst>
              <a:ext uri="{FF2B5EF4-FFF2-40B4-BE49-F238E27FC236}">
                <a16:creationId xmlns:a16="http://schemas.microsoft.com/office/drawing/2014/main" xmlns="" id="{173AE149-5716-4A49-24B0-91596B70FF80}"/>
              </a:ext>
            </a:extLst>
          </p:cNvPr>
          <p:cNvSpPr/>
          <p:nvPr/>
        </p:nvSpPr>
        <p:spPr>
          <a:xfrm>
            <a:off x="2193132" y="3363838"/>
            <a:ext cx="6725841" cy="1239712"/>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lnSpc>
                <a:spcPct val="107000"/>
              </a:lnSpc>
              <a:spcBef>
                <a:spcPts val="0"/>
              </a:spcBef>
              <a:spcAft>
                <a:spcPts val="800"/>
              </a:spcAft>
              <a:defRPr/>
            </a:pPr>
            <a:r>
              <a:rPr lang="vi-VN" sz="2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 đích</a:t>
            </a:r>
            <a:r>
              <a:rPr lang="vi-VN" sz="2800" dirty="0">
                <a:latin typeface="Times New Roman" panose="02020603050405020304" pitchFamily="18" charset="0"/>
                <a:ea typeface="Calibri" panose="020F0502020204030204" pitchFamily="34" charset="0"/>
                <a:cs typeface="Times New Roman" panose="02020603050405020304" pitchFamily="18" charset="0"/>
              </a:rPr>
              <a:t>: nêu lên các tư tưởng đạo lý, hoặc để răn dạy con người những bài học trong cuộc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8725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par>
                                <p:cTn id="20" presetID="21"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Khatmau_sr\Downloads\ẢNH CỦA bình\ếch NGỒI ĐÁY GIẾNG.png">
            <a:extLst>
              <a:ext uri="{FF2B5EF4-FFF2-40B4-BE49-F238E27FC236}">
                <a16:creationId xmlns:a16="http://schemas.microsoft.com/office/drawing/2014/main" xmlns="" id="{34FB096E-826E-9A8E-8F57-D369E5E81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25342" cy="359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xmlns="" id="{6BD4EB1A-4329-F008-55DB-BC769AB3B149}"/>
              </a:ext>
            </a:extLst>
          </p:cNvPr>
          <p:cNvSpPr txBox="1">
            <a:spLocks noChangeArrowheads="1"/>
          </p:cNvSpPr>
          <p:nvPr/>
        </p:nvSpPr>
        <p:spPr bwMode="auto">
          <a:xfrm>
            <a:off x="1" y="3592201"/>
            <a:ext cx="30289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vi-VN" b="1" dirty="0">
                <a:solidFill>
                  <a:srgbClr val="FF0000"/>
                </a:solidFill>
                <a:latin typeface="Times New Roman" panose="02020603050405020304" pitchFamily="18" charset="0"/>
                <a:cs typeface="Times New Roman" panose="02020603050405020304" pitchFamily="18" charset="0"/>
              </a:rPr>
              <a:t>ẾCH NGỒI </a:t>
            </a:r>
          </a:p>
          <a:p>
            <a:pPr algn="ctr" eaLnBrk="1" hangingPunct="1">
              <a:lnSpc>
                <a:spcPct val="100000"/>
              </a:lnSpc>
              <a:spcBef>
                <a:spcPct val="50000"/>
              </a:spcBef>
              <a:buFontTx/>
              <a:buNone/>
            </a:pPr>
            <a:r>
              <a:rPr lang="en-US" altLang="vi-VN" b="1" dirty="0">
                <a:solidFill>
                  <a:srgbClr val="FF0000"/>
                </a:solidFill>
                <a:latin typeface="Times New Roman" panose="02020603050405020304" pitchFamily="18" charset="0"/>
                <a:cs typeface="Times New Roman" panose="02020603050405020304" pitchFamily="18" charset="0"/>
              </a:rPr>
              <a:t>ĐÁY GIẾNG</a:t>
            </a:r>
          </a:p>
        </p:txBody>
      </p:sp>
      <p:pic>
        <p:nvPicPr>
          <p:cNvPr id="4" name="Picture 2" descr="C:\Users\Khatmau_sr\Downloads\ẢNH CỦA bình\ĐẼO CÀY GIỮA ĐƯỜNG 7.png">
            <a:extLst>
              <a:ext uri="{FF2B5EF4-FFF2-40B4-BE49-F238E27FC236}">
                <a16:creationId xmlns:a16="http://schemas.microsoft.com/office/drawing/2014/main" xmlns="" id="{DDAE1376-34F8-E901-315C-355720E6A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342" y="0"/>
            <a:ext cx="3134295" cy="359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Tìm hiểu loài mối thông tin">
            <a:extLst>
              <a:ext uri="{FF2B5EF4-FFF2-40B4-BE49-F238E27FC236}">
                <a16:creationId xmlns:a16="http://schemas.microsoft.com/office/drawing/2014/main" xmlns="" id="{E40BBD5B-C6DE-210C-9FCE-ADBD2D5C9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638" y="1"/>
            <a:ext cx="2920875" cy="193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http://1.bp.blogspot.com/-ubu6CJC2IaA/U8iJdfYtBsI/AAAAAAAAAUo/Ka_Q2cwThCg/s000/hinh-anh-doc-nhung-hinh-anh-doc-dao-ve-loai-kien-10.jpg">
            <a:extLst>
              <a:ext uri="{FF2B5EF4-FFF2-40B4-BE49-F238E27FC236}">
                <a16:creationId xmlns:a16="http://schemas.microsoft.com/office/drawing/2014/main" xmlns="" id="{D624D191-0874-18BC-22B9-555C6C32A6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9637" y="1937147"/>
            <a:ext cx="2884362" cy="165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a16="http://schemas.microsoft.com/office/drawing/2014/main" xmlns="" id="{DAB30F44-829E-8B43-DC65-82178BC8D826}"/>
              </a:ext>
            </a:extLst>
          </p:cNvPr>
          <p:cNvSpPr txBox="1">
            <a:spLocks noChangeArrowheads="1"/>
          </p:cNvSpPr>
          <p:nvPr/>
        </p:nvSpPr>
        <p:spPr bwMode="auto">
          <a:xfrm>
            <a:off x="6202758" y="3484189"/>
            <a:ext cx="297775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vi-VN" b="1" dirty="0">
                <a:solidFill>
                  <a:srgbClr val="FF0000"/>
                </a:solidFill>
                <a:latin typeface="Times New Roman" panose="02020603050405020304" pitchFamily="18" charset="0"/>
                <a:cs typeface="Times New Roman" panose="02020603050405020304" pitchFamily="18" charset="0"/>
              </a:rPr>
              <a:t>CON </a:t>
            </a:r>
            <a:r>
              <a:rPr lang="vi-VN" altLang="vi-VN" b="1" dirty="0">
                <a:solidFill>
                  <a:srgbClr val="FF0000"/>
                </a:solidFill>
                <a:latin typeface="Times New Roman" panose="02020603050405020304" pitchFamily="18" charset="0"/>
                <a:cs typeface="Times New Roman" panose="02020603050405020304" pitchFamily="18" charset="0"/>
              </a:rPr>
              <a:t>MỐI </a:t>
            </a:r>
            <a:endParaRPr lang="en-US" altLang="vi-VN" b="1" dirty="0">
              <a:solidFill>
                <a:srgbClr val="FF0000"/>
              </a:solidFill>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Tx/>
              <a:buNone/>
            </a:pPr>
            <a:r>
              <a:rPr lang="vi-VN" altLang="vi-VN" b="1" dirty="0">
                <a:solidFill>
                  <a:srgbClr val="FF0000"/>
                </a:solidFill>
                <a:latin typeface="Times New Roman" panose="02020603050405020304" pitchFamily="18" charset="0"/>
                <a:cs typeface="Times New Roman" panose="02020603050405020304" pitchFamily="18" charset="0"/>
              </a:rPr>
              <a:t>VÀ CON KIẾN</a:t>
            </a:r>
            <a:endParaRPr lang="en-US" alt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0729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ED0B745B-C12E-594D-1CEE-7EE82C9905EF}"/>
              </a:ext>
            </a:extLst>
          </p:cNvPr>
          <p:cNvSpPr txBox="1"/>
          <p:nvPr/>
        </p:nvSpPr>
        <p:spPr>
          <a:xfrm>
            <a:off x="-89105" y="-596602"/>
            <a:ext cx="9197609" cy="1785025"/>
          </a:xfrm>
          <a:prstGeom prst="rect">
            <a:avLst/>
          </a:prstGeom>
          <a:noFill/>
        </p:spPr>
        <p:txBody>
          <a:bodyPr lIns="121843" tIns="60921" rIns="121843" bIns="60921">
            <a:spAutoFit/>
          </a:bodyPr>
          <a:lstStyle/>
          <a:p>
            <a:pPr algn="ctr" defTabSz="1218294" eaLnBrk="1" fontAlgn="auto" hangingPunct="1">
              <a:spcBef>
                <a:spcPts val="0"/>
              </a:spcBef>
              <a:spcAft>
                <a:spcPts val="0"/>
              </a:spcAft>
              <a:defRPr/>
            </a:pPr>
            <a:endParaRPr lang="en-US" sz="3600" b="1" dirty="0">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a:p>
            <a:pPr algn="ctr" defTabSz="1218294" eaLnBrk="1" fontAlgn="auto" hangingPunct="1">
              <a:spcBef>
                <a:spcPts val="0"/>
              </a:spcBef>
              <a:spcAft>
                <a:spcPts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79.   ĐỌC VB:CON HỔ CÓ NGHĨA</a:t>
            </a:r>
          </a:p>
          <a:p>
            <a:pPr algn="ctr" defTabSz="1218294" eaLnBrk="1" fontAlgn="auto" hangingPunct="1">
              <a:spcBef>
                <a:spcPts val="0"/>
              </a:spcBef>
              <a:spcAft>
                <a:spcPts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(Vũ Trinh)</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AutoShape 2" descr="Sắc tím lục bình">
            <a:extLst>
              <a:ext uri="{FF2B5EF4-FFF2-40B4-BE49-F238E27FC236}">
                <a16:creationId xmlns:a16="http://schemas.microsoft.com/office/drawing/2014/main" xmlns="" id="{F97F8357-58A1-AFF5-4E29-2F1878FB5071}"/>
              </a:ext>
            </a:extLst>
          </p:cNvPr>
          <p:cNvSpPr>
            <a:spLocks noChangeAspect="1" noChangeArrowheads="1"/>
          </p:cNvSpPr>
          <p:nvPr/>
        </p:nvSpPr>
        <p:spPr bwMode="auto">
          <a:xfrm>
            <a:off x="117872" y="-107156"/>
            <a:ext cx="228600" cy="228600"/>
          </a:xfrm>
          <a:prstGeom prst="rect">
            <a:avLst/>
          </a:prstGeom>
          <a:noFill/>
        </p:spPr>
        <p:txBody>
          <a:bodyPr lIns="91416" tIns="45708" rIns="91416" bIns="45708"/>
          <a:lstStyle/>
          <a:p>
            <a:pPr eaLnBrk="1" fontAlgn="auto" hangingPunct="1">
              <a:spcBef>
                <a:spcPts val="0"/>
              </a:spcBef>
              <a:spcAft>
                <a:spcPts val="0"/>
              </a:spcAft>
              <a:defRPr/>
            </a:pPr>
            <a:endParaRPr lang="en-US" sz="1799">
              <a:solidFill>
                <a:prstClr val="black"/>
              </a:solidFill>
              <a:latin typeface="Calibri" panose="020F0502020204030204"/>
              <a:cs typeface="Arial" panose="020B0604020202020204" pitchFamily="34" charset="0"/>
            </a:endParaRPr>
          </a:p>
        </p:txBody>
      </p:sp>
      <p:pic>
        <p:nvPicPr>
          <p:cNvPr id="21513" name="Picture 4" descr="con ho co nghia">
            <a:extLst>
              <a:ext uri="{FF2B5EF4-FFF2-40B4-BE49-F238E27FC236}">
                <a16:creationId xmlns:a16="http://schemas.microsoft.com/office/drawing/2014/main" xmlns="" id="{48B9C221-6BBD-ACD3-74FF-BB6B4006F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928" y="1221600"/>
            <a:ext cx="4373072" cy="3921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874E9000-2556-7F77-9B04-C87353EBD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1059582"/>
            <a:ext cx="4968552" cy="4269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5802569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xmlns="" id="{CD0109C7-D5E9-1FC3-9AF6-71B6BF28AA92}"/>
              </a:ext>
            </a:extLst>
          </p:cNvPr>
          <p:cNvSpPr>
            <a:spLocks noGrp="1"/>
          </p:cNvSpPr>
          <p:nvPr>
            <p:ph type="title"/>
          </p:nvPr>
        </p:nvSpPr>
        <p:spPr>
          <a:xfrm>
            <a:off x="0" y="-20538"/>
            <a:ext cx="9144000" cy="857250"/>
          </a:xfrm>
        </p:spPr>
        <p:txBody>
          <a:bodyPr>
            <a:normAutofit/>
          </a:bodyPr>
          <a:lstStyle/>
          <a:p>
            <a:r>
              <a:rPr lang="en-US" altLang="vi-VN" sz="3200" dirty="0">
                <a:latin typeface="Times New Roman" panose="02020603050405020304" pitchFamily="18" charset="0"/>
                <a:cs typeface="Times New Roman" panose="02020603050405020304" pitchFamily="18" charset="0"/>
              </a:rPr>
              <a:t>Quan sát và trình bày hiểu biết của em về con vật </a:t>
            </a:r>
            <a:r>
              <a:rPr lang="en-US" altLang="vi-VN" sz="3200" dirty="0" smtClean="0">
                <a:latin typeface="Times New Roman" panose="02020603050405020304" pitchFamily="18" charset="0"/>
                <a:cs typeface="Times New Roman" panose="02020603050405020304" pitchFamily="18" charset="0"/>
              </a:rPr>
              <a:t>này. </a:t>
            </a:r>
            <a:endParaRPr lang="en-US" altLang="vi-VN" sz="3200" dirty="0">
              <a:latin typeface="Times New Roman" panose="02020603050405020304" pitchFamily="18" charset="0"/>
              <a:cs typeface="Times New Roman" panose="02020603050405020304" pitchFamily="18" charset="0"/>
            </a:endParaRPr>
          </a:p>
        </p:txBody>
      </p:sp>
      <p:pic>
        <p:nvPicPr>
          <p:cNvPr id="26627" name="Picture 2">
            <a:extLst>
              <a:ext uri="{FF2B5EF4-FFF2-40B4-BE49-F238E27FC236}">
                <a16:creationId xmlns:a16="http://schemas.microsoft.com/office/drawing/2014/main" xmlns="" id="{193274FB-BAF3-3041-DD3E-20A6D5806B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1522" y="681541"/>
            <a:ext cx="8640959" cy="4320479"/>
          </a:xfrm>
          <a:noFill/>
        </p:spPr>
      </p:pic>
    </p:spTree>
    <p:extLst>
      <p:ext uri="{BB962C8B-B14F-4D97-AF65-F5344CB8AC3E}">
        <p14:creationId xmlns:p14="http://schemas.microsoft.com/office/powerpoint/2010/main" val="387104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heel(1)">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wipe(down)">
                                      <p:cBhvr>
                                        <p:cTn id="12"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357505"/>
            <a:ext cx="8640960" cy="4524315"/>
          </a:xfrm>
          <a:prstGeom prst="rect">
            <a:avLst/>
          </a:prstGeom>
          <a:noFill/>
        </p:spPr>
        <p:txBody>
          <a:bodyPr wrap="square" rtlCol="0">
            <a:spAutoFit/>
          </a:bodyPr>
          <a:lstStyle/>
          <a:p>
            <a:r>
              <a:rPr lang="en-US" sz="3200" b="1" dirty="0">
                <a:latin typeface="Times New Roman" pitchFamily="18" charset="0"/>
                <a:cs typeface="Times New Roman" pitchFamily="18" charset="0"/>
              </a:rPr>
              <a:t>Về bản chất tự nhiên, hổ là dã thú có sức mạnh, nhanh nhẹn; thuần thục về kĩ thuật chiến đấu, thành thạo về kĩ năng săn mồi. Loài vật này còn đặc trưng bởi tính hung dữ, táo bạo, liều lĩnh, dám tấn công hay đối địch với nhiều loài thú to khỏe khác cùng với tiếng gầm gây khiếp đảm cho muôn loài. Nó còn là động vật tinh khôn nên được con người tôn lên là Chúa tể của rừng xanh và coi hổ là con vật linh thiêng.</a:t>
            </a:r>
          </a:p>
        </p:txBody>
      </p:sp>
    </p:spTree>
    <p:extLst>
      <p:ext uri="{BB962C8B-B14F-4D97-AF65-F5344CB8AC3E}">
        <p14:creationId xmlns:p14="http://schemas.microsoft.com/office/powerpoint/2010/main" val="1757715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D29FDC0-2E37-1645-C843-5B7F48FB00E4}"/>
              </a:ext>
            </a:extLst>
          </p:cNvPr>
          <p:cNvSpPr/>
          <p:nvPr/>
        </p:nvSpPr>
        <p:spPr>
          <a:xfrm>
            <a:off x="467544" y="1194887"/>
            <a:ext cx="7992888" cy="5847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eaLnBrk="1" fontAlgn="auto" hangingPunct="1">
              <a:spcBef>
                <a:spcPts val="0"/>
              </a:spcBef>
              <a:spcAft>
                <a:spcPts val="0"/>
              </a:spcAft>
              <a:defRPr/>
            </a:pP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Vũ Trinh </a:t>
            </a:r>
            <a:r>
              <a:rPr lang="vi-VN" sz="3200" b="1" dirty="0">
                <a:solidFill>
                  <a:schemeClr val="tx1"/>
                </a:solidFill>
                <a:effectLst>
                  <a:outerShdw blurRad="38100" dist="38100" dir="2700000" algn="tl">
                    <a:srgbClr val="000000">
                      <a:alpha val="43137"/>
                    </a:srgbClr>
                  </a:outerShdw>
                </a:effectLst>
                <a:latin typeface="+mj-lt"/>
              </a:rPr>
              <a:t>(</a:t>
            </a:r>
            <a:r>
              <a:rPr lang="en-US" altLang="vi-VN"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1759 - 1828</a:t>
            </a:r>
            <a:r>
              <a:rPr lang="vi-VN" sz="2800" b="1" dirty="0">
                <a:solidFill>
                  <a:schemeClr val="tx1"/>
                </a:solidFill>
                <a:effectLst>
                  <a:outerShdw blurRad="38100" dist="38100" dir="2700000" algn="tl">
                    <a:srgbClr val="000000">
                      <a:alpha val="43137"/>
                    </a:srgbClr>
                  </a:outerShdw>
                </a:effectLst>
                <a:latin typeface="+mj-lt"/>
              </a:rPr>
              <a:t>)</a:t>
            </a:r>
            <a:r>
              <a:rPr lang="en-US" sz="3200" b="1" dirty="0">
                <a:solidFill>
                  <a:schemeClr val="tx1"/>
                </a:solidFill>
                <a:effectLst>
                  <a:outerShdw blurRad="38100" dist="38100" dir="2700000" algn="tl">
                    <a:srgbClr val="000000">
                      <a:alpha val="43137"/>
                    </a:srgbClr>
                  </a:outerShdw>
                </a:effectLst>
                <a:latin typeface="+mj-lt"/>
              </a:rPr>
              <a:t>, q</a:t>
            </a:r>
            <a:r>
              <a:rPr lang="vi-VN" sz="3200" b="1" dirty="0">
                <a:solidFill>
                  <a:schemeClr val="tx1"/>
                </a:solidFill>
                <a:effectLst>
                  <a:outerShdw blurRad="38100" dist="38100" dir="2700000" algn="tl">
                    <a:srgbClr val="000000">
                      <a:alpha val="43137"/>
                    </a:srgbClr>
                  </a:outerShdw>
                </a:effectLst>
                <a:latin typeface="+mj-lt"/>
              </a:rPr>
              <a:t>uê ở Bắc Ninh</a:t>
            </a:r>
            <a:r>
              <a:rPr lang="en-US" sz="3200" b="1" dirty="0">
                <a:solidFill>
                  <a:schemeClr val="tx1"/>
                </a:solidFill>
                <a:effectLst>
                  <a:outerShdw blurRad="38100" dist="38100" dir="2700000" algn="tl">
                    <a:srgbClr val="000000">
                      <a:alpha val="43137"/>
                    </a:srgbClr>
                  </a:outerShdw>
                </a:effectLst>
                <a:latin typeface="+mj-lt"/>
              </a:rPr>
              <a:t>.</a:t>
            </a:r>
          </a:p>
        </p:txBody>
      </p:sp>
      <p:sp>
        <p:nvSpPr>
          <p:cNvPr id="19" name="Rectangle 18">
            <a:extLst>
              <a:ext uri="{FF2B5EF4-FFF2-40B4-BE49-F238E27FC236}">
                <a16:creationId xmlns:a16="http://schemas.microsoft.com/office/drawing/2014/main" xmlns="" id="{70039272-D5DA-4A31-E103-1E8CF88A3FF9}"/>
              </a:ext>
            </a:extLst>
          </p:cNvPr>
          <p:cNvSpPr/>
          <p:nvPr/>
        </p:nvSpPr>
        <p:spPr>
          <a:xfrm>
            <a:off x="483866" y="1770951"/>
            <a:ext cx="5672311"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 tác cả thơ và văn xuôi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xmlns="" id="{227833FD-4FB2-0034-C658-284E946CCB4C}"/>
              </a:ext>
            </a:extLst>
          </p:cNvPr>
          <p:cNvSpPr/>
          <p:nvPr/>
        </p:nvSpPr>
        <p:spPr>
          <a:xfrm>
            <a:off x="467544" y="2430636"/>
            <a:ext cx="7650435" cy="107721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eaLnBrk="1" fontAlgn="auto" hangingPunct="1">
              <a:spcBef>
                <a:spcPts val="0"/>
              </a:spcBef>
              <a:spcAft>
                <a:spcPts val="0"/>
              </a:spcAft>
              <a:defRPr/>
            </a:pP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tác phẩm chính: Lan Trì kiến văn lục, Cung oán thi tập, Sử yến thi tập,…</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2D0136F0-796F-9157-F341-E22F4071CA08}"/>
              </a:ext>
            </a:extLst>
          </p:cNvPr>
          <p:cNvSpPr txBox="1">
            <a:spLocks noChangeArrowheads="1"/>
          </p:cNvSpPr>
          <p:nvPr/>
        </p:nvSpPr>
        <p:spPr bwMode="auto">
          <a:xfrm>
            <a:off x="227410" y="618823"/>
            <a:ext cx="2688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3200" b="1" u="sng" dirty="0">
                <a:solidFill>
                  <a:srgbClr val="0000CC"/>
                </a:solidFill>
                <a:latin typeface="Times New Roman" panose="02020603050405020304" pitchFamily="18" charset="0"/>
                <a:cs typeface="Times New Roman" panose="02020603050405020304" pitchFamily="18" charset="0"/>
              </a:rPr>
              <a:t>1. Tác giả:</a:t>
            </a:r>
          </a:p>
        </p:txBody>
      </p:sp>
      <p:sp>
        <p:nvSpPr>
          <p:cNvPr id="15" name="Rectangle 14"/>
          <p:cNvSpPr>
            <a:spLocks noChangeArrowheads="1"/>
          </p:cNvSpPr>
          <p:nvPr/>
        </p:nvSpPr>
        <p:spPr bwMode="auto">
          <a:xfrm>
            <a:off x="35496" y="134947"/>
            <a:ext cx="54732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200" b="1" u="sng" dirty="0">
                <a:solidFill>
                  <a:srgbClr val="FF0000"/>
                </a:solidFill>
                <a:latin typeface="Times New Roman" pitchFamily="18" charset="0"/>
              </a:rPr>
              <a:t>I. ĐỌC-TÌM HIỂU CHUNG:</a:t>
            </a:r>
          </a:p>
        </p:txBody>
      </p:sp>
      <p:sp>
        <p:nvSpPr>
          <p:cNvPr id="2" name="Rectangle 1"/>
          <p:cNvSpPr/>
          <p:nvPr/>
        </p:nvSpPr>
        <p:spPr>
          <a:xfrm>
            <a:off x="395536" y="3510756"/>
            <a:ext cx="8640960" cy="1077218"/>
          </a:xfrm>
          <a:prstGeom prst="rect">
            <a:avLst/>
          </a:prstGeom>
        </p:spPr>
        <p:txBody>
          <a:bodyPr wrap="square">
            <a:spAutoFit/>
          </a:bodyPr>
          <a:lstStyle/>
          <a:p>
            <a:pPr marL="457200" indent="-457200" eaLnBrk="0" hangingPunct="0"/>
            <a:r>
              <a:rPr lang="en-US" sz="3200" b="1" dirty="0">
                <a:effectLst>
                  <a:outerShdw blurRad="38100" dist="38100" dir="2700000" algn="tl">
                    <a:srgbClr val="000000">
                      <a:alpha val="43137"/>
                    </a:srgbClr>
                  </a:outerShdw>
                </a:effectLst>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Đỗ Hương Cống năm 17 tuổi. </a:t>
            </a:r>
          </a:p>
          <a:p>
            <a:pPr marL="457200" indent="-457200" eaLnBrk="0" hangingPunct="0"/>
            <a:r>
              <a:rPr lang="en-US" sz="3200" b="1" dirty="0">
                <a:effectLst>
                  <a:outerShdw blurRad="38100" dist="38100" dir="2700000" algn="tl">
                    <a:srgbClr val="000000">
                      <a:alpha val="43137"/>
                    </a:srgbClr>
                  </a:outerShdw>
                </a:effectLst>
                <a:latin typeface="Times New Roman" pitchFamily="18" charset="0"/>
                <a:cs typeface="Times New Roman" pitchFamily="18" charset="0"/>
              </a:rPr>
              <a:t>- Làm quan cuối triều Lê đầu triều Nguyễn.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2175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P spid="2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D0136F0-796F-9157-F341-E22F4071CA08}"/>
              </a:ext>
            </a:extLst>
          </p:cNvPr>
          <p:cNvSpPr txBox="1">
            <a:spLocks noChangeArrowheads="1"/>
          </p:cNvSpPr>
          <p:nvPr/>
        </p:nvSpPr>
        <p:spPr bwMode="auto">
          <a:xfrm>
            <a:off x="35496" y="33469"/>
            <a:ext cx="2688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3200" b="1" u="sng" dirty="0">
                <a:solidFill>
                  <a:srgbClr val="0000CC"/>
                </a:solidFill>
                <a:latin typeface="Times New Roman" panose="02020603050405020304" pitchFamily="18" charset="0"/>
                <a:cs typeface="Times New Roman" panose="02020603050405020304" pitchFamily="18" charset="0"/>
              </a:rPr>
              <a:t>2.Tác phẩm:</a:t>
            </a:r>
          </a:p>
        </p:txBody>
      </p:sp>
      <p:sp>
        <p:nvSpPr>
          <p:cNvPr id="6" name="TextBox 5"/>
          <p:cNvSpPr txBox="1"/>
          <p:nvPr/>
        </p:nvSpPr>
        <p:spPr>
          <a:xfrm>
            <a:off x="2939926" y="465517"/>
            <a:ext cx="3648298" cy="584775"/>
          </a:xfrm>
          <a:prstGeom prst="rect">
            <a:avLst/>
          </a:prstGeom>
          <a:noFill/>
        </p:spPr>
        <p:txBody>
          <a:bodyPr wrap="square" rtlCol="0">
            <a:spAutoFit/>
          </a:bodyPr>
          <a:lstStyle/>
          <a:p>
            <a:r>
              <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PHIẾU HỌC TẬP</a:t>
            </a:r>
          </a:p>
        </p:txBody>
      </p:sp>
      <p:sp>
        <p:nvSpPr>
          <p:cNvPr id="7" name="Rectangle 6"/>
          <p:cNvSpPr/>
          <p:nvPr/>
        </p:nvSpPr>
        <p:spPr>
          <a:xfrm>
            <a:off x="686508" y="1383618"/>
            <a:ext cx="7917940" cy="3077762"/>
          </a:xfrm>
          <a:prstGeom prst="rect">
            <a:avLst/>
          </a:prstGeom>
        </p:spPr>
        <p:txBody>
          <a:bodyPr wrap="square" lIns="121917" tIns="60958" rIns="121917" bIns="60958">
            <a:spAutoFit/>
          </a:bodyPr>
          <a:lstStyle/>
          <a:p>
            <a:pPr defTabSz="914377">
              <a:lnSpc>
                <a:spcPct val="150000"/>
              </a:lnSpc>
            </a:pPr>
            <a:r>
              <a:rPr lang="en-US" sz="3200" i="1" dirty="0">
                <a:solidFill>
                  <a:prstClr val="black"/>
                </a:solidFill>
                <a:latin typeface="Times New Roman" panose="02020603050405020304" pitchFamily="18" charset="0"/>
                <a:cs typeface="Times New Roman" panose="02020603050405020304" pitchFamily="18" charset="0"/>
              </a:rPr>
              <a:t>- Xuất xứ:…………………………………………</a:t>
            </a:r>
          </a:p>
          <a:p>
            <a:pPr defTabSz="914377">
              <a:lnSpc>
                <a:spcPct val="150000"/>
              </a:lnSpc>
            </a:pPr>
            <a:r>
              <a:rPr lang="en-US" sz="3200" i="1" dirty="0">
                <a:solidFill>
                  <a:prstClr val="black"/>
                </a:solidFill>
                <a:latin typeface="Times New Roman" panose="02020603050405020304" pitchFamily="18" charset="0"/>
                <a:cs typeface="Times New Roman" panose="02020603050405020304" pitchFamily="18" charset="0"/>
              </a:rPr>
              <a:t>-Thể loại:…………………………….....</a:t>
            </a:r>
            <a:r>
              <a:rPr lang="vi-VN" sz="3200" i="1" dirty="0">
                <a:solidFill>
                  <a:prstClr val="black"/>
                </a:solidFill>
                <a:latin typeface="Times New Roman" panose="02020603050405020304" pitchFamily="18" charset="0"/>
                <a:cs typeface="Times New Roman" panose="02020603050405020304" pitchFamily="18" charset="0"/>
              </a:rPr>
              <a:t>.......</a:t>
            </a:r>
            <a:r>
              <a:rPr lang="en-US" sz="3200" i="1" dirty="0">
                <a:solidFill>
                  <a:prstClr val="black"/>
                </a:solidFill>
                <a:latin typeface="Times New Roman" panose="02020603050405020304" pitchFamily="18" charset="0"/>
                <a:cs typeface="Times New Roman" panose="02020603050405020304" pitchFamily="18" charset="0"/>
              </a:rPr>
              <a:t>.......</a:t>
            </a:r>
          </a:p>
          <a:p>
            <a:pPr defTabSz="914377">
              <a:lnSpc>
                <a:spcPct val="150000"/>
              </a:lnSpc>
            </a:pPr>
            <a:r>
              <a:rPr lang="en-US" sz="3200" i="1" dirty="0">
                <a:solidFill>
                  <a:prstClr val="black"/>
                </a:solidFill>
                <a:latin typeface="Times New Roman" panose="02020603050405020304" pitchFamily="18" charset="0"/>
                <a:cs typeface="Times New Roman" panose="02020603050405020304" pitchFamily="18" charset="0"/>
              </a:rPr>
              <a:t>-Kiểu văn bản:…………………………………….</a:t>
            </a:r>
          </a:p>
          <a:p>
            <a:pPr defTabSz="914377">
              <a:lnSpc>
                <a:spcPct val="150000"/>
              </a:lnSpc>
            </a:pPr>
            <a:r>
              <a:rPr lang="en-US" sz="3200" i="1" dirty="0">
                <a:solidFill>
                  <a:prstClr val="black"/>
                </a:solidFill>
                <a:latin typeface="Times New Roman" panose="02020603050405020304" pitchFamily="18" charset="0"/>
                <a:cs typeface="Times New Roman" panose="02020603050405020304" pitchFamily="18" charset="0"/>
              </a:rPr>
              <a:t>- Bố cục:…………………………………</a:t>
            </a:r>
            <a:r>
              <a:rPr lang="vi-VN" sz="3200" i="1" dirty="0">
                <a:solidFill>
                  <a:prstClr val="black"/>
                </a:solidFill>
                <a:latin typeface="Times New Roman" panose="02020603050405020304" pitchFamily="18" charset="0"/>
                <a:cs typeface="Times New Roman" panose="02020603050405020304" pitchFamily="18" charset="0"/>
              </a:rPr>
              <a:t>.......</a:t>
            </a:r>
            <a:r>
              <a:rPr lang="en-US" sz="3200" i="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8839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gioi thieu"/>
  <p:tag name="GENSWF_ADVANCE_TIME" val="0.00"/>
  <p:tag name="ISPRING_SLIDE_INDENT_LEVEL" val="0"/>
  <p:tag name="ISPRING_PRESENTER_ID" val="{ADB59505-F542-4590-ACB1-166601337CA7}"/>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1517</TotalTime>
  <Words>1089</Words>
  <Application>Microsoft Office PowerPoint</Application>
  <PresentationFormat>On-screen Show (16:9)</PresentationFormat>
  <Paragraphs>100</Paragraphs>
  <Slides>26</Slides>
  <Notes>2</Notes>
  <HiddenSlides>1</HiddenSlides>
  <MMClips>4</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Quan sát và trình bày hiểu biết của em về con vật này.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147</cp:revision>
  <dcterms:created xsi:type="dcterms:W3CDTF">2023-02-07T01:09:46Z</dcterms:created>
  <dcterms:modified xsi:type="dcterms:W3CDTF">2023-02-26T13:09:36Z</dcterms:modified>
</cp:coreProperties>
</file>