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416" r:id="rId3"/>
    <p:sldId id="415" r:id="rId4"/>
    <p:sldId id="417" r:id="rId5"/>
    <p:sldId id="418" r:id="rId6"/>
    <p:sldId id="419" r:id="rId7"/>
    <p:sldId id="420" r:id="rId8"/>
    <p:sldId id="421" r:id="rId9"/>
    <p:sldId id="444" r:id="rId10"/>
    <p:sldId id="422" r:id="rId11"/>
    <p:sldId id="423" r:id="rId12"/>
    <p:sldId id="424" r:id="rId13"/>
    <p:sldId id="426" r:id="rId14"/>
    <p:sldId id="427" r:id="rId15"/>
    <p:sldId id="428" r:id="rId16"/>
    <p:sldId id="429" r:id="rId17"/>
    <p:sldId id="430" r:id="rId18"/>
    <p:sldId id="431" r:id="rId19"/>
    <p:sldId id="432" r:id="rId20"/>
    <p:sldId id="433" r:id="rId21"/>
    <p:sldId id="434" r:id="rId22"/>
    <p:sldId id="435" r:id="rId23"/>
    <p:sldId id="436" r:id="rId24"/>
    <p:sldId id="437" r:id="rId25"/>
    <p:sldId id="438" r:id="rId26"/>
    <p:sldId id="439" r:id="rId27"/>
    <p:sldId id="440" r:id="rId28"/>
    <p:sldId id="441" r:id="rId29"/>
    <p:sldId id="442" r:id="rId30"/>
    <p:sldId id="443"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630"/>
    <a:srgbClr val="3F8158"/>
    <a:srgbClr val="003300"/>
    <a:srgbClr val="006600"/>
    <a:srgbClr val="1B3527"/>
    <a:srgbClr val="006666"/>
    <a:srgbClr val="2E923A"/>
    <a:srgbClr val="17391D"/>
    <a:srgbClr val="427E5F"/>
    <a:srgbClr val="1C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364" autoAdjust="0"/>
  </p:normalViewPr>
  <p:slideViewPr>
    <p:cSldViewPr>
      <p:cViewPr varScale="1">
        <p:scale>
          <a:sx n="86" d="100"/>
          <a:sy n="86" d="100"/>
        </p:scale>
        <p:origin x="876" y="42"/>
      </p:cViewPr>
      <p:guideLst>
        <p:guide orient="horz" pos="1620"/>
        <p:guide pos="2868"/>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notesMaster" Target="notesMasters/notesMaster1.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911D-1E3E-4725-91F9-FF94F884CDBF}"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C7393-C4C9-40A3-A388-FB24E9905DE8}"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391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457201" y="412027"/>
            <a:ext cx="3733799" cy="829945"/>
          </a:xfrm>
          <a:prstGeom prst="rect">
            <a:avLst/>
          </a:prstGeom>
        </p:spPr>
        <p:txBody>
          <a:bodyPr wrap="square">
            <a:spAutoFit/>
          </a:bodyPr>
          <a:lstStyle/>
          <a:p>
            <a:pPr>
              <a:spcAft>
                <a:spcPts val="0"/>
              </a:spcAft>
            </a:pPr>
            <a:r>
              <a:rPr lang="nl-NL"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Tiết - 5</a:t>
            </a:r>
            <a:r>
              <a:rPr lang="en-US" altLang="nl-NL"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5</a:t>
            </a:r>
            <a:r>
              <a:rPr lang="nl-NL"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nl-NL"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Tiếng Việt:</a:t>
            </a:r>
            <a:r>
              <a:rPr lang="nl-NL"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nl-NL"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spcAft>
                <a:spcPts val="0"/>
              </a:spcAft>
            </a:pPr>
            <a:r>
              <a:rPr lang="nl-NL"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8" name="TextBox 7"/>
          <p:cNvSpPr txBox="1"/>
          <p:nvPr/>
        </p:nvSpPr>
        <p:spPr>
          <a:xfrm>
            <a:off x="4036741" y="827525"/>
            <a:ext cx="4650058" cy="1323439"/>
          </a:xfrm>
          <a:prstGeom prst="rect">
            <a:avLst/>
          </a:prstGeom>
          <a:noFill/>
        </p:spPr>
        <p:txBody>
          <a:bodyPr wrap="square">
            <a:spAutoFit/>
          </a:bodyPr>
          <a:lstStyle/>
          <a:p>
            <a:r>
              <a:rPr lang="nl-NL" sz="40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 NGOẶC ĐƠN VÀ DẤU HAI CHẤM</a:t>
            </a:r>
            <a:endParaRPr lang="en-US" sz="4000"/>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37171" y="78988"/>
            <a:ext cx="911798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838200" y="438150"/>
            <a:ext cx="8001000" cy="2985433"/>
          </a:xfrm>
          <a:prstGeom prst="rect">
            <a:avLst/>
          </a:prstGeom>
        </p:spPr>
        <p:txBody>
          <a:bodyPr wrap="square">
            <a:spAutoFit/>
          </a:bodyPr>
          <a:lstStyle/>
          <a:p>
            <a:pPr algn="just">
              <a:spcAft>
                <a:spcPts val="0"/>
              </a:spcAft>
            </a:pP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III-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Luyện</a:t>
            </a: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tập</a:t>
            </a:r>
            <a:endParaRPr lang="en-US" sz="28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1-</a:t>
            </a:r>
            <a:r>
              <a:rPr lang="en-US" sz="2400" b="1" i="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Giải</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thích</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công</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dụng</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của</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ngoặc</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đơn</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Đánh</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phần</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thuyết</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minh</a:t>
            </a:r>
            <a:endPar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Đánh</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phần</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bổ</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sung, </a:t>
            </a:r>
            <a:r>
              <a:rPr lang="en-US" sz="28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thuyết</a:t>
            </a:r>
            <a:r>
              <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minh</a:t>
            </a:r>
            <a:endPar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2-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Giải</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thích</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công</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dụng</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của</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hai</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chấm</a:t>
            </a:r>
            <a:r>
              <a:rPr lang="en-US"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Báo</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tr­ước</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lời</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đối</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thoại</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và</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phần</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thuyết</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minh.</a:t>
            </a:r>
            <a:endPar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Báo</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tr­ước</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phần</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thuyết</a:t>
            </a:r>
            <a:r>
              <a:rPr lang="en-US" sz="2800" spc="-3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3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minh.</a:t>
            </a:r>
            <a:endParaRPr lang="en-US" sz="2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3" name="TextBox 2"/>
          <p:cNvSpPr txBox="1"/>
          <p:nvPr/>
        </p:nvSpPr>
        <p:spPr>
          <a:xfrm>
            <a:off x="152400" y="352804"/>
            <a:ext cx="8763000" cy="4492625"/>
          </a:xfrm>
          <a:prstGeom prst="rect">
            <a:avLst/>
          </a:prstGeom>
          <a:noFill/>
        </p:spPr>
        <p:txBody>
          <a:bodyPr wrap="square">
            <a:spAutoFit/>
          </a:bodyPr>
          <a:lstStyle/>
          <a:p>
            <a:pPr algn="just">
              <a:spcAft>
                <a:spcPts val="0"/>
              </a:spcAft>
            </a:pPr>
            <a:r>
              <a:rPr lang="en-US" sz="2200" b="1" spc="-4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 3- Xác định mục đích của dấu hai chấm :</a:t>
            </a:r>
            <a:endParaRPr lang="en-US" sz="22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200" spc="-4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Bỏ dấu hai chấm cũng được nhưng ý của phần đặt sau dấu hai chấm không được </a:t>
            </a:r>
            <a:r>
              <a:rPr lang="en-US" sz="2200" spc="-4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nhấn mạnh. </a:t>
            </a:r>
            <a:endParaRPr lang="en-US" sz="220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200" b="1" i="1" spc="-4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-&gt; Mục đích dùng dấu hai chấm của tác giả là để nhấn mạnh các ý được giải thích.</a:t>
            </a:r>
            <a:endParaRPr lang="en-US" sz="2200" b="1" i="1">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2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 4- Công dụng của dấu hai chấm</a:t>
            </a:r>
            <a:endParaRPr lang="en-US" sz="22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20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a</a:t>
            </a:r>
            <a:r>
              <a:rPr lang="en-US" sz="2200" spc="-2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Có thể thay dấu hai chấm bằng dấu ngoặc đơn được. Về cơ bản nghĩa không thay đổi nhưng người viết coi phần trong trong ngoặc chỉ là phần có tác dụng kèm thêm, giải thích chứ không thuộc phần nghĩa cơ bản của câu.</a:t>
            </a:r>
            <a:endParaRPr lang="en-US" sz="220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r>
              <a:rPr lang="en-US" sz="2200" spc="-20">
                <a:solidFill>
                  <a:schemeClr val="bg1"/>
                </a:solidFill>
                <a:effectLst/>
                <a:latin typeface="Cambria" panose="02040503050406030204" pitchFamily="18" charset="0"/>
                <a:ea typeface="Cambria" panose="02040503050406030204" pitchFamily="18" charset="0"/>
              </a:rPr>
              <a:t>b- Nếu viết lại nh­ư vậy thì không thể thay dấu hai chấm bằng dấu ngoặc đơn, vì trong câu này về “ Động Khô và Động nước” không thể coi là phần chú thích mà là phần nội dung chính được thông báo.</a:t>
            </a:r>
            <a:endParaRPr lang="en-US" sz="2200" dirty="0">
              <a:solidFill>
                <a:schemeClr val="bg1"/>
              </a:solidFill>
              <a:latin typeface="Cambria" panose="02040503050406030204" pitchFamily="18" charset="0"/>
              <a:ea typeface="Cambria" panose="020405030504060302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28600" y="666750"/>
            <a:ext cx="7872211" cy="2000548"/>
          </a:xfrm>
          <a:prstGeom prst="rect">
            <a:avLst/>
          </a:prstGeom>
        </p:spPr>
        <p:txBody>
          <a:bodyPr wrap="square">
            <a:spAutoFit/>
          </a:bodyPr>
          <a:lstStyle/>
          <a:p>
            <a:pPr algn="ctr">
              <a:spcAft>
                <a:spcPts val="0"/>
              </a:spcAft>
            </a:pPr>
            <a:r>
              <a:rPr lang="en-US" sz="1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Hướng</a:t>
            </a: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dẫn</a:t>
            </a: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về</a:t>
            </a: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nhà</a:t>
            </a:r>
            <a:r>
              <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a:t>
            </a:r>
            <a:endParaRPr lang="en-US" sz="28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Học</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kĩ</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hiểu</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công</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dụng</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của</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và</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 ).</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Xem</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lại</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các</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BT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đã</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làm</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trên</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lớp</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làm</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BT còn lại.</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Hoàn</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thành</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tập</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6.</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Chuẩn</a:t>
            </a:r>
            <a:r>
              <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bị</a:t>
            </a:r>
            <a:r>
              <a:rPr lang="en-US" sz="24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000" b="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LUYỆN NÓI : THUYẾT MINH VỀ MỘT THỨ ĐỒ DÙNG .</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96410" y="381827"/>
            <a:ext cx="4391084" cy="829945"/>
          </a:xfrm>
          <a:prstGeom prst="rect">
            <a:avLst/>
          </a:prstGeom>
        </p:spPr>
        <p:txBody>
          <a:bodyPr wrap="square">
            <a:spAutoFit/>
          </a:bodyPr>
          <a:lstStyle/>
          <a:p>
            <a:pPr algn="just">
              <a:spcAft>
                <a:spcPts val="0"/>
              </a:spcAft>
            </a:pPr>
            <a:r>
              <a:rPr lang="nl-NL"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I - Dấu ngoặc đơn:</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1-  </a:t>
            </a:r>
            <a:r>
              <a:rPr lang="en-US" alt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V</a:t>
            </a: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í dụ:</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Rectangle 2"/>
          <p:cNvSpPr/>
          <p:nvPr/>
        </p:nvSpPr>
        <p:spPr>
          <a:xfrm>
            <a:off x="2743200" y="813406"/>
            <a:ext cx="6014548" cy="830997"/>
          </a:xfrm>
          <a:prstGeom prst="rect">
            <a:avLst/>
          </a:prstGeom>
        </p:spPr>
        <p:txBody>
          <a:bodyPr wrap="square">
            <a:spAutoFit/>
          </a:bodyPr>
          <a:lstStyle/>
          <a:p>
            <a:pPr algn="just">
              <a:spcAft>
                <a:spcPts val="0"/>
              </a:spcAft>
            </a:pP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1/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Điền</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vào</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bảng</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dưới</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đây</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ngoặc</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đơn</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trong</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các</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đoạn</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trích</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 b, c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dùng</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để</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làm</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gì</a:t>
            </a:r>
            <a:r>
              <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990600" y="2426214"/>
          <a:ext cx="6907512" cy="1706880"/>
        </p:xfrm>
        <a:graphic>
          <a:graphicData uri="http://schemas.openxmlformats.org/drawingml/2006/table">
            <a:tbl>
              <a:tblPr firstRow="1" firstCol="1" lastRow="1" lastCol="1" bandRow="1" bandCol="1"/>
              <a:tblGrid>
                <a:gridCol w="2185636"/>
                <a:gridCol w="4721876"/>
              </a:tblGrid>
              <a:tr h="0">
                <a:tc>
                  <a:txBody>
                    <a:bodyPr/>
                    <a:lstStyle/>
                    <a:p>
                      <a:pPr algn="ctr">
                        <a:spcAft>
                          <a:spcPts val="0"/>
                        </a:spcAft>
                      </a:pPr>
                      <a:r>
                        <a:rPr lang="en-US" sz="28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Đoạn</a:t>
                      </a: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trích</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Công dụng</a:t>
                      </a:r>
                      <a:endPar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a</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graphicFrame>
        <p:nvGraphicFramePr>
          <p:cNvPr id="7" name="Table 6"/>
          <p:cNvGraphicFramePr>
            <a:graphicFrameLocks noGrp="1"/>
          </p:cNvGraphicFramePr>
          <p:nvPr/>
        </p:nvGraphicFramePr>
        <p:xfrm>
          <a:off x="321971" y="288466"/>
          <a:ext cx="8500057" cy="4527921"/>
        </p:xfrm>
        <a:graphic>
          <a:graphicData uri="http://schemas.openxmlformats.org/drawingml/2006/table">
            <a:tbl>
              <a:tblPr firstRow="1" firstCol="1" lastRow="1" lastCol="1" bandRow="1" bandCol="1"/>
              <a:tblGrid>
                <a:gridCol w="1735429"/>
                <a:gridCol w="6764628"/>
              </a:tblGrid>
              <a:tr h="606884">
                <a:tc>
                  <a:txBody>
                    <a:bodyPr/>
                    <a:lstStyle/>
                    <a:p>
                      <a:pPr algn="ctr">
                        <a:spcAft>
                          <a:spcPts val="0"/>
                        </a:spcAft>
                      </a:pPr>
                      <a:r>
                        <a:rPr lang="en-US" sz="24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Đoạn</a:t>
                      </a:r>
                      <a:r>
                        <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trích</a:t>
                      </a:r>
                      <a:endPar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Công</a:t>
                      </a:r>
                      <a:r>
                        <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dụng</a:t>
                      </a:r>
                      <a:endPar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997">
                <a:tc>
                  <a:txBody>
                    <a:bodyPr/>
                    <a:lstStyle/>
                    <a:p>
                      <a:pPr algn="ctr">
                        <a:spcAft>
                          <a:spcPts val="0"/>
                        </a:spcAft>
                      </a:pPr>
                      <a:endPar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r>
                        <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a</a:t>
                      </a:r>
                      <a:endPar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997">
                <a:tc>
                  <a:txBody>
                    <a:bodyPr/>
                    <a:lstStyle/>
                    <a:p>
                      <a:pPr algn="ctr">
                        <a:spcAft>
                          <a:spcPts val="0"/>
                        </a:spcAft>
                      </a:pPr>
                      <a:endPar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r>
                        <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a:t>
                      </a:r>
                      <a:endPar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997">
                <a:tc>
                  <a:txBody>
                    <a:bodyPr/>
                    <a:lstStyle/>
                    <a:p>
                      <a:pPr algn="ctr">
                        <a:spcAft>
                          <a:spcPts val="0"/>
                        </a:spcAft>
                      </a:pPr>
                      <a:endPar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r>
                        <a:rPr lang="en-US" sz="2400" b="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b</a:t>
                      </a:r>
                      <a:endParaRPr lang="en-US" sz="24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r>
                        <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b="1"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125028" y="947261"/>
            <a:ext cx="6994693" cy="830997"/>
          </a:xfrm>
          <a:prstGeom prst="rect">
            <a:avLst/>
          </a:prstGeom>
          <a:noFill/>
        </p:spPr>
        <p:txBody>
          <a:bodyPr wrap="square" rtlCol="0">
            <a:spAutoFit/>
          </a:bodyPr>
          <a:lstStyle/>
          <a:p>
            <a:r>
              <a:rPr lang="nl-NL" sz="2400" spc="20" dirty="0">
                <a:solidFill>
                  <a:srgbClr val="FFFF00"/>
                </a:solidFill>
                <a:effectLst/>
                <a:latin typeface="Cambria" panose="02040503050406030204" pitchFamily="18" charset="0"/>
                <a:ea typeface="Cambria" panose="02040503050406030204" pitchFamily="18" charset="0"/>
              </a:rPr>
              <a:t>Dấu ngoặc đơn dùng để đánh </a:t>
            </a:r>
            <a:r>
              <a:rPr lang="nl-NL" sz="2400" i="1" spc="20" dirty="0">
                <a:solidFill>
                  <a:srgbClr val="FFFF00"/>
                </a:solidFill>
                <a:effectLst/>
                <a:latin typeface="Cambria" panose="02040503050406030204" pitchFamily="18" charset="0"/>
                <a:ea typeface="Cambria" panose="02040503050406030204" pitchFamily="18" charset="0"/>
              </a:rPr>
              <a:t>dấu phần  giải thích</a:t>
            </a:r>
            <a:r>
              <a:rPr lang="nl-NL" sz="2400" spc="20" dirty="0">
                <a:solidFill>
                  <a:srgbClr val="FFFF00"/>
                </a:solidFill>
                <a:effectLst/>
                <a:latin typeface="Cambria" panose="02040503050406030204" pitchFamily="18" charset="0"/>
                <a:ea typeface="Cambria" panose="02040503050406030204" pitchFamily="18" charset="0"/>
              </a:rPr>
              <a:t> để làm rõ “ họ” là ai( là những người bản xứ ).</a:t>
            </a:r>
            <a:endParaRPr lang="en-US" sz="2400" dirty="0">
              <a:solidFill>
                <a:srgbClr val="FFFF00"/>
              </a:solidFill>
              <a:latin typeface="Cambria" panose="02040503050406030204" pitchFamily="18" charset="0"/>
              <a:ea typeface="Cambria" panose="02040503050406030204" pitchFamily="18" charset="0"/>
            </a:endParaRPr>
          </a:p>
        </p:txBody>
      </p:sp>
      <p:sp>
        <p:nvSpPr>
          <p:cNvPr id="9" name="TextBox 8"/>
          <p:cNvSpPr txBox="1"/>
          <p:nvPr/>
        </p:nvSpPr>
        <p:spPr>
          <a:xfrm>
            <a:off x="2125029" y="1883539"/>
            <a:ext cx="6531068" cy="1568450"/>
          </a:xfrm>
          <a:prstGeom prst="rect">
            <a:avLst/>
          </a:prstGeom>
          <a:noFill/>
        </p:spPr>
        <p:txBody>
          <a:bodyPr wrap="square" rtlCol="0">
            <a:spAutoFit/>
          </a:bodyPr>
          <a:lstStyle/>
          <a:p>
            <a:r>
              <a:rPr lang="nl-NL" sz="2400" i="1" spc="-30" dirty="0">
                <a:solidFill>
                  <a:srgbClr val="FFFF00"/>
                </a:solidFill>
                <a:effectLst/>
                <a:latin typeface="Cambria" panose="02040503050406030204" pitchFamily="18" charset="0"/>
                <a:ea typeface="Cambria" panose="02040503050406030204" pitchFamily="18" charset="0"/>
              </a:rPr>
              <a:t>Dấu ngoặc đơn dùng để thuyết minh</a:t>
            </a:r>
            <a:r>
              <a:rPr lang="nl-NL" sz="2400" spc="-30" dirty="0">
                <a:solidFill>
                  <a:srgbClr val="FFFF00"/>
                </a:solidFill>
                <a:effectLst/>
                <a:latin typeface="Cambria" panose="02040503050406030204" pitchFamily="18" charset="0"/>
                <a:ea typeface="Cambria" panose="02040503050406030204" pitchFamily="18" charset="0"/>
              </a:rPr>
              <a:t> về một loài động vật mà tên của nó được dùng để gọi tên một con kênh, giúp người đọc hình dung rõ đặc điểm của con kênh này .</a:t>
            </a:r>
            <a:endParaRPr lang="en-US" sz="2400" dirty="0">
              <a:solidFill>
                <a:srgbClr val="FFFF00"/>
              </a:solidFill>
              <a:latin typeface="Cambria" panose="02040503050406030204" pitchFamily="18" charset="0"/>
              <a:ea typeface="Cambria" panose="02040503050406030204" pitchFamily="18" charset="0"/>
            </a:endParaRPr>
          </a:p>
        </p:txBody>
      </p:sp>
      <p:sp>
        <p:nvSpPr>
          <p:cNvPr id="10" name="TextBox 9"/>
          <p:cNvSpPr txBox="1"/>
          <p:nvPr/>
        </p:nvSpPr>
        <p:spPr>
          <a:xfrm>
            <a:off x="2125028" y="3589574"/>
            <a:ext cx="6697000" cy="1200329"/>
          </a:xfrm>
          <a:prstGeom prst="rect">
            <a:avLst/>
          </a:prstGeom>
          <a:noFill/>
        </p:spPr>
        <p:txBody>
          <a:bodyPr wrap="square" rtlCol="0">
            <a:spAutoFit/>
          </a:bodyPr>
          <a:lstStyle/>
          <a:p>
            <a:r>
              <a:rPr lang="nl-NL" sz="2400" i="1" spc="-30" dirty="0">
                <a:solidFill>
                  <a:srgbClr val="FFFF00"/>
                </a:solidFill>
                <a:effectLst/>
                <a:latin typeface="Cambria" panose="02040503050406030204" pitchFamily="18" charset="0"/>
                <a:ea typeface="Cambria" panose="02040503050406030204" pitchFamily="18" charset="0"/>
              </a:rPr>
              <a:t>Dấu ngoặc đơn dùng bổ sung thêm</a:t>
            </a:r>
            <a:r>
              <a:rPr lang="nl-NL" sz="2400" spc="-30" dirty="0">
                <a:solidFill>
                  <a:srgbClr val="FFFF00"/>
                </a:solidFill>
                <a:effectLst/>
                <a:latin typeface="Cambria" panose="02040503050406030204" pitchFamily="18" charset="0"/>
                <a:ea typeface="Cambria" panose="02040503050406030204" pitchFamily="18" charset="0"/>
              </a:rPr>
              <a:t> thông tin về Lí Bạch ( năm sinh, mất), cho biết thêm Miên Châu thuộc tỉnh nào( Tứ Xuyên).</a:t>
            </a:r>
            <a:endParaRPr lang="en-US" sz="2400" dirty="0">
              <a:solidFill>
                <a:srgbClr val="FFFF00"/>
              </a:solidFill>
              <a:latin typeface="Cambria" panose="02040503050406030204" pitchFamily="18" charset="0"/>
              <a:ea typeface="Cambria" panose="020405030504060302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489397" y="362099"/>
            <a:ext cx="8349803" cy="3969385"/>
          </a:xfrm>
          <a:prstGeom prst="rect">
            <a:avLst/>
          </a:prstGeom>
        </p:spPr>
        <p:txBody>
          <a:bodyPr wrap="square">
            <a:spAutoFit/>
          </a:bodyPr>
          <a:lstStyle/>
          <a:p>
            <a:pPr algn="just">
              <a:spcAft>
                <a:spcPts val="0"/>
              </a:spcAft>
            </a:pPr>
            <a:r>
              <a:rPr lang="en-US" sz="1200" spc="-3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a:t>
            </a:r>
            <a:r>
              <a:rPr lang="nl-NL" sz="2800" spc="-7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Nếu bỏ phần trong ngoặc thì ý nghĩa cơ bản của các đoạn trích không thay đổi, nhưng có thêm phần trong dấu ngoặc đơn thì nội dung được rõ hơn, đầy đủ hơn.</a:t>
            </a:r>
            <a:endParaRPr lang="en-US" sz="280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800" spc="-7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a:t>
            </a:r>
            <a:r>
              <a:rPr lang="nl-NL" sz="2800" spc="-4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Dấu ngoặc đơn đánh dấu phần chú thích </a:t>
            </a:r>
            <a:r>
              <a:rPr lang="nl-NL" sz="2800" spc="-4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trong câu </a:t>
            </a:r>
            <a:r>
              <a:rPr lang="nl-NL" sz="2800" spc="-4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l</a:t>
            </a:r>
            <a:r>
              <a:rPr lang="nl-NL" sz="280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à thành phần phụ chú thích.</a:t>
            </a:r>
            <a:endParaRPr lang="en-US" sz="280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80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-&gt; Vậy dấu ngoặc đơn trong các trường hợp này dùng để </a:t>
            </a:r>
            <a:r>
              <a:rPr lang="nl-NL" sz="2800" spc="-4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đánh dấu phần chú thích trong câu.</a:t>
            </a:r>
            <a:r>
              <a:rPr lang="nl-NL" sz="280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a:t>
            </a:r>
            <a:endParaRPr lang="en-US" sz="280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800" b="1" i="1" spc="-4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2- Kết luận:  </a:t>
            </a:r>
            <a:r>
              <a:rPr lang="nl-NL" sz="2800" spc="-4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Ghi nhớ 1:</a:t>
            </a:r>
            <a:r>
              <a:rPr lang="nl-NL" sz="2800" b="1" i="1" spc="-4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a:t>
            </a:r>
            <a:r>
              <a:rPr lang="nl-NL" sz="2800" spc="-4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SGK/ Tr. 123.</a:t>
            </a:r>
            <a:endParaRPr lang="en-US" sz="2800"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endParaRPr>
          </a:p>
          <a:p>
            <a:pPr algn="ctr">
              <a:spcAft>
                <a:spcPts val="0"/>
              </a:spcAft>
            </a:pPr>
            <a:r>
              <a:rPr lang="nl-NL" sz="2800" spc="-4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rPr>
              <a:t> </a:t>
            </a:r>
            <a:endParaRPr lang="en-US" sz="2800"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52400" y="77568"/>
            <a:ext cx="8839199" cy="4524315"/>
          </a:xfrm>
          <a:prstGeom prst="rect">
            <a:avLst/>
          </a:prstGeom>
        </p:spPr>
        <p:txBody>
          <a:bodyPr wrap="square">
            <a:spAutoFit/>
          </a:bodyPr>
          <a:lstStyle/>
          <a:p>
            <a:pPr algn="ctr">
              <a:spcAft>
                <a:spcPts val="0"/>
              </a:spcAft>
            </a:pPr>
            <a:r>
              <a:rPr lang="nl-NL" sz="2400" b="1" spc="-3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 tập củng cố:</a:t>
            </a:r>
            <a:endParaRPr lang="en-US" sz="2400" b="1"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7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Trong các VD sau, dấu ngoặc đơn được dùng để làm gì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7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nl-NL" sz="2400" spc="-7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a- Nam Cao sinh năm 1915 (?) – 1951 nhưng có tài liệu  ghi năm sinh của ông  là 1917.</a:t>
            </a:r>
            <a:endParaRPr lang="en-US"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7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nl-NL" sz="2400" i="1" spc="-7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Ngữ văn 8, tập I)</a:t>
            </a:r>
            <a:endParaRPr lang="en-US"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4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b- Một thế kỉ văn minh, khai hóa (!) của thực dân cũng không làm ra được một tấc sắt. Tre vẫn phải còn vất vả mãi với người.</a:t>
            </a:r>
            <a:endParaRPr lang="en-US"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4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nl-NL" sz="2400" i="1" spc="-4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Thép Mới, Cây tre Việt Nam)</a:t>
            </a:r>
            <a:endParaRPr lang="en-US"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400" spc="-7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 Qua các cụm từ “tiệt nhiên” (rõ ràng, dứt khoát như thế, không thể khác), “định phận tại thiên thư” (định phận tại sách trời), “hành khan thủ bại hư” (chắc chắn sẽ nhận lấy thất bại), hãy nhận xét về giọng điệu của bài thơ.</a:t>
            </a:r>
            <a:endParaRPr lang="en-US"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10115" y="819150"/>
            <a:ext cx="8476685" cy="3108543"/>
          </a:xfrm>
          <a:prstGeom prst="rect">
            <a:avLst/>
          </a:prstGeom>
        </p:spPr>
        <p:txBody>
          <a:bodyPr wrap="square">
            <a:spAutoFit/>
          </a:bodyPr>
          <a:lstStyle/>
          <a:p>
            <a:pPr algn="just">
              <a:spcAft>
                <a:spcPts val="0"/>
              </a:spcAft>
            </a:pPr>
            <a:r>
              <a:rPr lang="nl-NL" sz="2800" i="1" spc="-7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a- Dùng dấu ngoặc đơn cùng với dấu chấm hỏi (?) tỏ ý hoài nghi.</a:t>
            </a:r>
            <a:r>
              <a:rPr lang="nl-NL"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800"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 Dùng dấu ngoặc đơn cùng với dấu chấm than (!) tỏ ý mỉa mai.</a:t>
            </a:r>
            <a:r>
              <a:rPr lang="nl-NL"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8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nl-NL" sz="2800" i="1" spc="-7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 Dấu ngoặc đơn đánh dấu phần giải thích ý nghĩa của các cụm từ tiệt nhiên, định phận tại thiên thư, hành khan thủ bại hư.</a:t>
            </a:r>
            <a:endParaRPr lang="en-US" sz="28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0" y="29007"/>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28600" y="133304"/>
            <a:ext cx="4162548" cy="829945"/>
          </a:xfrm>
          <a:prstGeom prst="rect">
            <a:avLst/>
          </a:prstGeom>
        </p:spPr>
        <p:txBody>
          <a:bodyPr wrap="square">
            <a:spAutoFit/>
          </a:bodyPr>
          <a:lstStyle/>
          <a:p>
            <a:pPr>
              <a:spcAft>
                <a:spcPts val="0"/>
              </a:spcAft>
            </a:pPr>
            <a:r>
              <a:rPr lang="nl-NL" sz="2400" b="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II- Dấu hai chấm:</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spcAft>
                <a:spcPts val="0"/>
              </a:spcAft>
            </a:pP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1- </a:t>
            </a:r>
            <a:r>
              <a:rPr lang="en-US" alt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V</a:t>
            </a: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í dụ:</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Rectangle 2"/>
          <p:cNvSpPr/>
          <p:nvPr/>
        </p:nvSpPr>
        <p:spPr>
          <a:xfrm>
            <a:off x="337820" y="963295"/>
            <a:ext cx="8690610" cy="521970"/>
          </a:xfrm>
          <a:prstGeom prst="rect">
            <a:avLst/>
          </a:prstGeom>
        </p:spPr>
        <p:txBody>
          <a:bodyPr wrap="square">
            <a:spAutoFit/>
          </a:bodyPr>
          <a:lstStyle/>
          <a:p>
            <a:pPr algn="just">
              <a:spcAft>
                <a:spcPts val="0"/>
              </a:spcAft>
            </a:pP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hai</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chấm</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trong</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các</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đoạn</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trích</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 b, c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dùng</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để</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làm</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dirty="0" err="1">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gì</a:t>
            </a:r>
            <a:r>
              <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rPr>
              <a:t>?</a:t>
            </a:r>
            <a:endParaRPr lang="en-US" sz="2800" dirty="0">
              <a:solidFill>
                <a:schemeClr val="bg2"/>
              </a:solidFill>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381000" y="1692910"/>
          <a:ext cx="8647430" cy="3060700"/>
        </p:xfrm>
        <a:graphic>
          <a:graphicData uri="http://schemas.openxmlformats.org/drawingml/2006/table">
            <a:tbl>
              <a:tblPr firstRow="1" firstCol="1" lastRow="1" lastCol="1" bandRow="1" bandCol="1"/>
              <a:tblGrid>
                <a:gridCol w="2736215"/>
                <a:gridCol w="5911215"/>
              </a:tblGrid>
              <a:tr h="765175">
                <a:tc>
                  <a:txBody>
                    <a:bodyPr/>
                    <a:lstStyle/>
                    <a:p>
                      <a:pPr algn="just">
                        <a:spcAft>
                          <a:spcPts val="0"/>
                        </a:spcAft>
                      </a:pP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Đoạn</a:t>
                      </a:r>
                      <a:r>
                        <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175">
                <a:tc>
                  <a:txBody>
                    <a:bodyPr/>
                    <a:lstStyle/>
                    <a:p>
                      <a:pPr algn="ctr">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175">
                <a:tc>
                  <a:txBody>
                    <a:bodyPr/>
                    <a:lstStyle/>
                    <a:p>
                      <a:pPr algn="ctr">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175">
                <a:tc>
                  <a:txBody>
                    <a:bodyPr/>
                    <a:lstStyle/>
                    <a:p>
                      <a:pPr algn="ctr">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0" y="29007"/>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52400" y="129494"/>
            <a:ext cx="4162548" cy="460375"/>
          </a:xfrm>
          <a:prstGeom prst="rect">
            <a:avLst/>
          </a:prstGeom>
        </p:spPr>
        <p:txBody>
          <a:bodyPr wrap="square">
            <a:spAutoFit/>
          </a:bodyPr>
          <a:lstStyle/>
          <a:p>
            <a:pPr>
              <a:spcAft>
                <a:spcPts val="0"/>
              </a:spcAft>
            </a:pPr>
            <a:r>
              <a:rPr lang="en-US" alt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1. V</a:t>
            </a: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í dụ:</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6" name="Table 5"/>
          <p:cNvGraphicFramePr>
            <a:graphicFrameLocks noGrp="1"/>
          </p:cNvGraphicFramePr>
          <p:nvPr/>
        </p:nvGraphicFramePr>
        <p:xfrm>
          <a:off x="191770" y="558165"/>
          <a:ext cx="8723630" cy="4417695"/>
        </p:xfrm>
        <a:graphic>
          <a:graphicData uri="http://schemas.openxmlformats.org/drawingml/2006/table">
            <a:tbl>
              <a:tblPr firstRow="1" firstCol="1" lastRow="1" lastCol="1" bandRow="1" bandCol="1"/>
              <a:tblGrid>
                <a:gridCol w="1140460"/>
                <a:gridCol w="7583170"/>
              </a:tblGrid>
              <a:tr h="695960">
                <a:tc>
                  <a:txBody>
                    <a:bodyPr/>
                    <a:lstStyle/>
                    <a:p>
                      <a:pPr algn="l">
                        <a:spcAft>
                          <a:spcPts val="0"/>
                        </a:spcAft>
                      </a:pPr>
                      <a:r>
                        <a:rPr lang="en-US" sz="24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endParaRPr lang="en-US" sz="28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3025">
                <a:tc>
                  <a:txBody>
                    <a:bodyPr/>
                    <a:lstStyle/>
                    <a:p>
                      <a:pPr algn="ctr">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28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en-US" sz="20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6175">
                <a:tc>
                  <a:txBody>
                    <a:bodyPr/>
                    <a:lstStyle/>
                    <a:p>
                      <a:pPr algn="ctr">
                        <a:spcAft>
                          <a:spcPts val="0"/>
                        </a:spcAft>
                      </a:pPr>
                      <a:r>
                        <a:rPr lang="en-US" sz="28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28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en-US" sz="20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6975">
                <a:tc>
                  <a:txBody>
                    <a:bodyPr/>
                    <a:lstStyle/>
                    <a:p>
                      <a:pPr algn="ctr">
                        <a:spcAft>
                          <a:spcPts val="0"/>
                        </a:spcAft>
                      </a:pPr>
                      <a:endParaRPr lang="en-US" sz="20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0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2000" b="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20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en-US" sz="2000" b="1" dirty="0">
                        <a:solidFill>
                          <a:schemeClr val="bg2"/>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1348105" y="1276350"/>
            <a:ext cx="7673340" cy="1383665"/>
          </a:xfrm>
          <a:prstGeom prst="rect">
            <a:avLst/>
          </a:prstGeom>
          <a:noFill/>
        </p:spPr>
        <p:txBody>
          <a:bodyPr wrap="square" rtlCol="0">
            <a:spAutoFit/>
          </a:bodyPr>
          <a:lstStyle/>
          <a:p>
            <a:r>
              <a:rPr lang="nl-NL" sz="2800" spc="-40" dirty="0">
                <a:solidFill>
                  <a:srgbClr val="FFFF00"/>
                </a:solidFill>
                <a:effectLst/>
                <a:latin typeface="Calibri" panose="020F0502020204030204" charset="0"/>
                <a:ea typeface="Cambria" panose="02040503050406030204" pitchFamily="18" charset="0"/>
                <a:cs typeface="Calibri" panose="020F0502020204030204" charset="0"/>
              </a:rPr>
              <a:t>Dấu hai chấm dùng để đánh dấu (</a:t>
            </a:r>
            <a:r>
              <a:rPr lang="nl-NL" sz="2800" i="1" spc="-40" dirty="0">
                <a:solidFill>
                  <a:srgbClr val="FFFF00"/>
                </a:solidFill>
                <a:effectLst/>
                <a:latin typeface="Calibri" panose="020F0502020204030204" charset="0"/>
                <a:ea typeface="Cambria" panose="02040503050406030204" pitchFamily="18" charset="0"/>
                <a:cs typeface="Calibri" panose="020F0502020204030204" charset="0"/>
              </a:rPr>
              <a:t>báo trước) lời đối thoại</a:t>
            </a:r>
            <a:r>
              <a:rPr lang="nl-NL" sz="2800" spc="-40" dirty="0">
                <a:solidFill>
                  <a:srgbClr val="FFFF00"/>
                </a:solidFill>
                <a:effectLst/>
                <a:latin typeface="Calibri" panose="020F0502020204030204" charset="0"/>
                <a:ea typeface="Cambria" panose="02040503050406030204" pitchFamily="18" charset="0"/>
                <a:cs typeface="Calibri" panose="020F0502020204030204" charset="0"/>
              </a:rPr>
              <a:t> ( của Dế Mèn nói với Dế Choắt và của Dế Choắt nói với Dế Mèn.</a:t>
            </a:r>
            <a:endParaRPr lang="en-US" sz="2800" dirty="0">
              <a:solidFill>
                <a:srgbClr val="FFFF00"/>
              </a:solidFill>
              <a:latin typeface="Calibri" panose="020F0502020204030204" charset="0"/>
              <a:ea typeface="Cambria" panose="02040503050406030204" pitchFamily="18" charset="0"/>
              <a:cs typeface="Calibri" panose="020F0502020204030204" charset="0"/>
            </a:endParaRPr>
          </a:p>
        </p:txBody>
      </p:sp>
      <p:sp>
        <p:nvSpPr>
          <p:cNvPr id="8" name="TextBox 7"/>
          <p:cNvSpPr txBox="1"/>
          <p:nvPr/>
        </p:nvSpPr>
        <p:spPr>
          <a:xfrm>
            <a:off x="1371600" y="2800350"/>
            <a:ext cx="7688580" cy="953135"/>
          </a:xfrm>
          <a:prstGeom prst="rect">
            <a:avLst/>
          </a:prstGeom>
          <a:noFill/>
        </p:spPr>
        <p:txBody>
          <a:bodyPr wrap="square" rtlCol="0">
            <a:spAutoFit/>
          </a:bodyPr>
          <a:lstStyle/>
          <a:p>
            <a:r>
              <a:rPr lang="nl-NL" sz="2800" spc="-40" dirty="0">
                <a:solidFill>
                  <a:srgbClr val="FFFF00"/>
                </a:solidFill>
                <a:effectLst/>
                <a:latin typeface="Cambria" panose="02040503050406030204" pitchFamily="18" charset="0"/>
                <a:ea typeface="Cambria" panose="02040503050406030204" pitchFamily="18" charset="0"/>
              </a:rPr>
              <a:t>Dấu hai chấm dùng để </a:t>
            </a:r>
            <a:r>
              <a:rPr lang="nl-NL" sz="2800" i="1" spc="-40" dirty="0">
                <a:solidFill>
                  <a:srgbClr val="FFFF00"/>
                </a:solidFill>
                <a:effectLst/>
                <a:latin typeface="Cambria" panose="02040503050406030204" pitchFamily="18" charset="0"/>
                <a:ea typeface="Cambria" panose="02040503050406030204" pitchFamily="18" charset="0"/>
              </a:rPr>
              <a:t>báo trước sự xuất hiện của lời dẫn trực tiếp</a:t>
            </a:r>
            <a:r>
              <a:rPr lang="nl-NL" sz="2800" spc="-40" dirty="0">
                <a:solidFill>
                  <a:srgbClr val="FFFF00"/>
                </a:solidFill>
                <a:effectLst/>
                <a:latin typeface="Cambria" panose="02040503050406030204" pitchFamily="18" charset="0"/>
                <a:ea typeface="Cambria" panose="02040503050406030204" pitchFamily="18" charset="0"/>
              </a:rPr>
              <a:t> (lời nói của người xưa)</a:t>
            </a:r>
            <a:endParaRPr lang="en-US" sz="2800" dirty="0">
              <a:solidFill>
                <a:srgbClr val="FFFF00"/>
              </a:solidFill>
              <a:latin typeface="Cambria" panose="02040503050406030204" pitchFamily="18" charset="0"/>
              <a:ea typeface="Cambria" panose="02040503050406030204" pitchFamily="18" charset="0"/>
            </a:endParaRPr>
          </a:p>
        </p:txBody>
      </p:sp>
      <p:sp>
        <p:nvSpPr>
          <p:cNvPr id="9" name="TextBox 8"/>
          <p:cNvSpPr txBox="1"/>
          <p:nvPr/>
        </p:nvSpPr>
        <p:spPr>
          <a:xfrm>
            <a:off x="1348105" y="3943350"/>
            <a:ext cx="7712075" cy="953135"/>
          </a:xfrm>
          <a:prstGeom prst="rect">
            <a:avLst/>
          </a:prstGeom>
          <a:noFill/>
        </p:spPr>
        <p:txBody>
          <a:bodyPr wrap="square" rtlCol="0">
            <a:spAutoFit/>
          </a:bodyPr>
          <a:lstStyle/>
          <a:p>
            <a:pPr algn="just">
              <a:spcAft>
                <a:spcPts val="0"/>
              </a:spcAft>
            </a:pPr>
            <a:r>
              <a:rPr lang="en-US" sz="2800"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hai</a:t>
            </a:r>
            <a:r>
              <a:rPr lang="en-US"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chấm</a:t>
            </a:r>
            <a:r>
              <a:rPr lang="en-US"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i="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đánh</a:t>
            </a:r>
            <a:r>
              <a:rPr lang="en-US" sz="2800"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800" i="1" spc="-40" dirty="0" err="1">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dấu</a:t>
            </a:r>
            <a:r>
              <a:rPr lang="en-US" sz="2800"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p</a:t>
            </a:r>
            <a:r>
              <a:rPr lang="nl-NL" sz="2800"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hần giải thích</a:t>
            </a:r>
            <a:r>
              <a:rPr lang="nl-NL" sz="28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lí do thay đổi tâm trạng của tác giả trong ngày đầu tiên đi học</a:t>
            </a:r>
            <a:endParaRPr lang="en-US" sz="28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a:off x="-14243"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524917" y="365287"/>
            <a:ext cx="7247483" cy="461665"/>
          </a:xfrm>
          <a:prstGeom prst="rect">
            <a:avLst/>
          </a:prstGeom>
        </p:spPr>
        <p:txBody>
          <a:bodyPr wrap="square">
            <a:spAutoFit/>
          </a:bodyPr>
          <a:lstStyle/>
          <a:p>
            <a:pPr>
              <a:spcAft>
                <a:spcPts val="0"/>
              </a:spcAft>
            </a:pPr>
            <a:r>
              <a:rPr lang="nl-NL" sz="2400" b="1" i="1"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2- Kết luận:  </a:t>
            </a:r>
            <a:r>
              <a:rPr lang="nl-NL" sz="2400" spc="-4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Ghi nhớ 2 - SGK / Tr. 135</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Rectangle 2"/>
          <p:cNvSpPr/>
          <p:nvPr/>
        </p:nvSpPr>
        <p:spPr>
          <a:xfrm>
            <a:off x="524917" y="1123950"/>
            <a:ext cx="8094165" cy="3046988"/>
          </a:xfrm>
          <a:prstGeom prst="rect">
            <a:avLst/>
          </a:prstGeom>
        </p:spPr>
        <p:txBody>
          <a:bodyPr wrap="square">
            <a:spAutoFit/>
          </a:bodyPr>
          <a:lstStyle/>
          <a:p>
            <a:pPr algn="just">
              <a:spcAft>
                <a:spcPts val="0"/>
              </a:spcAft>
            </a:pPr>
            <a:r>
              <a:rPr lang="pt-BR" sz="2400"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Bài tập </a:t>
            </a:r>
            <a:r>
              <a:rPr lang="pt-BR" sz="2400" spc="-6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củng cố :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pt-BR" sz="2400"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Giải thích công dụng của dấu hai chấm trong </a:t>
            </a:r>
            <a:r>
              <a:rPr lang="pt-BR" sz="2400" spc="-6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câu sau :</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r>
              <a:rPr lang="pt-BR" sz="2400" spc="-6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r>
              <a:rPr lang="pt-BR" sz="2400" i="1" spc="-6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Nhưng họ thách nặng quá: nguyên tiền mặt phải một trăm đồng bạc, lại còn cau, còn rượu .. cả cưới nữa thì mất đến cứng hai trăm bạc. </a:t>
            </a:r>
            <a:endParaRPr lang="pt-BR" sz="2400" i="1" spc="-6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a:spcAft>
                <a:spcPts val="0"/>
              </a:spcAft>
            </a:pPr>
            <a:r>
              <a:rPr lang="pt-BR" sz="2400" b="1"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a:t>
            </a:r>
            <a:r>
              <a:rPr lang="pt-BR" sz="2400"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Đánh dấu </a:t>
            </a:r>
            <a:r>
              <a:rPr lang="pt-BR" sz="2400" i="1"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(báo trước)</a:t>
            </a:r>
            <a:r>
              <a:rPr lang="pt-BR" sz="2400"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 phần giải thích </a:t>
            </a:r>
            <a:r>
              <a:rPr lang="pt-BR" sz="2400" spc="-6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cho ý : </a:t>
            </a:r>
            <a:r>
              <a:rPr lang="pt-BR" sz="2400" spc="-6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rPr>
              <a:t>họ thách nặng quá.</a:t>
            </a: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0"/>
              </a:spcAft>
            </a:pPr>
            <a:endParaRPr lang="en-US" sz="2400" dirty="0">
              <a:solidFill>
                <a:srgbClr val="FFFF00"/>
              </a:solidFill>
              <a:effectLst/>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3817</Words>
  <Application>WPS Presentation</Application>
  <PresentationFormat>On-screen Show (16:9)</PresentationFormat>
  <Paragraphs>148</Paragraphs>
  <Slides>29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Arial</vt:lpstr>
      <vt:lpstr>SimSun</vt:lpstr>
      <vt:lpstr>Wingdings</vt:lpstr>
      <vt:lpstr>Cambria</vt:lpstr>
      <vt:lpstr>Times New Roman</vt:lpstr>
      <vt:lpstr>.VnTime</vt:lpstr>
      <vt:lpstr>Segoe Print</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asus</cp:lastModifiedBy>
  <cp:revision>236</cp:revision>
  <dcterms:created xsi:type="dcterms:W3CDTF">2006-08-16T00:00:00Z</dcterms:created>
  <dcterms:modified xsi:type="dcterms:W3CDTF">2022-12-07T01:34:01Z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0E8B07A09AB94F92907ABC7FF5156A5D</vt:lpwstr>
  </property>
  <property fmtid="{D5CDD505-2E9C-101B-9397-08002B2CF9AE}" pid="3" name="KSOProductBuildVer">
    <vt:lpwstr>1033-11.2.0.11417</vt:lpwstr>
  </property>
</Properties>
</file>