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90" r:id="rId2"/>
    <p:sldId id="283" r:id="rId3"/>
    <p:sldId id="291" r:id="rId4"/>
    <p:sldId id="292" r:id="rId5"/>
    <p:sldId id="294" r:id="rId6"/>
    <p:sldId id="293" r:id="rId7"/>
    <p:sldId id="295" r:id="rId8"/>
    <p:sldId id="288" r:id="rId9"/>
    <p:sldId id="297" r:id="rId10"/>
    <p:sldId id="296" r:id="rId11"/>
    <p:sldId id="289" r:id="rId12"/>
    <p:sldId id="298" r:id="rId13"/>
    <p:sldId id="277" r:id="rId14"/>
    <p:sldId id="274" r:id="rId15"/>
    <p:sldId id="299" r:id="rId16"/>
    <p:sldId id="300" r:id="rId17"/>
    <p:sldId id="301" r:id="rId18"/>
    <p:sldId id="302" r:id="rId19"/>
    <p:sldId id="278" r:id="rId20"/>
    <p:sldId id="303" r:id="rId21"/>
    <p:sldId id="304" r:id="rId22"/>
    <p:sldId id="305" r:id="rId23"/>
    <p:sldId id="319" r:id="rId24"/>
    <p:sldId id="320" r:id="rId25"/>
    <p:sldId id="321" r:id="rId26"/>
    <p:sldId id="322" r:id="rId27"/>
    <p:sldId id="323" r:id="rId28"/>
    <p:sldId id="324" r:id="rId29"/>
    <p:sldId id="325" r:id="rId30"/>
    <p:sldId id="306" r:id="rId31"/>
    <p:sldId id="272" r:id="rId32"/>
    <p:sldId id="308" r:id="rId33"/>
    <p:sldId id="307" r:id="rId34"/>
    <p:sldId id="316" r:id="rId35"/>
    <p:sldId id="317" r:id="rId36"/>
    <p:sldId id="312" r:id="rId37"/>
    <p:sldId id="260" r:id="rId38"/>
    <p:sldId id="279" r:id="rId39"/>
    <p:sldId id="280" r:id="rId40"/>
    <p:sldId id="281" r:id="rId41"/>
    <p:sldId id="264" r:id="rId42"/>
    <p:sldId id="265" r:id="rId43"/>
    <p:sldId id="266" r:id="rId44"/>
    <p:sldId id="313" r:id="rId45"/>
    <p:sldId id="273" r:id="rId46"/>
    <p:sldId id="314" r:id="rId47"/>
    <p:sldId id="257" r:id="rId48"/>
    <p:sldId id="318" r:id="rId49"/>
    <p:sldId id="315" r:id="rId50"/>
  </p:sldIdLst>
  <p:sldSz cx="12192000" cy="6858000"/>
  <p:notesSz cx="6858000" cy="91440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81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999A71-35FD-43C2-A1E2-80111A018ACE}" type="datetimeFigureOut">
              <a:rPr lang="en-US" smtClean="0"/>
              <a:pPr/>
              <a:t>20/02/2023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15EB56-5971-4A2C-875B-9E8AABF837F8}" type="slidenum">
              <a:rPr lang="en-US" smtClean="0"/>
              <a:pPr/>
              <a:t>‹#›</a:t>
            </a:fld>
            <a:endParaRPr lang="en-US"/>
          </a:p>
        </p:txBody>
      </p:sp>
    </p:spTree>
    <p:extLst>
      <p:ext uri="{BB962C8B-B14F-4D97-AF65-F5344CB8AC3E}">
        <p14:creationId xmlns:p14="http://schemas.microsoft.com/office/powerpoint/2010/main" val="1071721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3285504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28520971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42461721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609600" y="6245225"/>
            <a:ext cx="2844800" cy="476250"/>
          </a:xfrm>
          <a:prstGeom prst="rect">
            <a:avLst/>
          </a:prstGeom>
        </p:spPr>
        <p:txBody>
          <a:bodyPr/>
          <a:lstStyle>
            <a:lvl1pPr algn="l" eaLnBrk="0" hangingPunct="0">
              <a:spcBef>
                <a:spcPct val="0"/>
              </a:spcBef>
              <a:defRPr sz="5400" b="0">
                <a:latin typeface="Times New Roman" panose="02020603050405020304" pitchFamily="18" charset="0"/>
              </a:defRPr>
            </a:lvl1pPr>
          </a:lstStyle>
          <a:p>
            <a:pPr>
              <a:defRPr/>
            </a:pPr>
            <a:endParaRPr lang="en-US"/>
          </a:p>
        </p:txBody>
      </p:sp>
      <p:sp>
        <p:nvSpPr>
          <p:cNvPr id="4" name="Footer Placeholder 3"/>
          <p:cNvSpPr>
            <a:spLocks noGrp="1"/>
          </p:cNvSpPr>
          <p:nvPr>
            <p:ph type="ftr" sz="quarter" idx="11"/>
          </p:nvPr>
        </p:nvSpPr>
        <p:spPr>
          <a:xfrm>
            <a:off x="4165600" y="6245225"/>
            <a:ext cx="3860800" cy="476250"/>
          </a:xfrm>
          <a:prstGeom prst="rect">
            <a:avLst/>
          </a:prstGeom>
        </p:spPr>
        <p:txBody>
          <a:bodyPr/>
          <a:lstStyle>
            <a:lvl1pPr algn="l" eaLnBrk="0" hangingPunct="0">
              <a:spcBef>
                <a:spcPct val="0"/>
              </a:spcBef>
              <a:defRPr sz="5400" b="0">
                <a:latin typeface="Times New Roman" panose="02020603050405020304" pitchFamily="18" charset="0"/>
              </a:defRPr>
            </a:lvl1pPr>
          </a:lstStyle>
          <a:p>
            <a:pPr>
              <a:defRPr/>
            </a:pPr>
            <a:endParaRPr lang="en-US"/>
          </a:p>
        </p:txBody>
      </p:sp>
      <p:sp>
        <p:nvSpPr>
          <p:cNvPr id="5" name="Slide Number Placeholder 4"/>
          <p:cNvSpPr>
            <a:spLocks noGrp="1"/>
          </p:cNvSpPr>
          <p:nvPr>
            <p:ph type="sldNum" sz="quarter" idx="12"/>
          </p:nvPr>
        </p:nvSpPr>
        <p:spPr>
          <a:xfrm>
            <a:off x="8737600" y="6245225"/>
            <a:ext cx="2844800" cy="476250"/>
          </a:xfrm>
          <a:prstGeom prst="rect">
            <a:avLst/>
          </a:prstGeom>
        </p:spPr>
        <p:txBody>
          <a:bodyPr/>
          <a:lstStyle>
            <a:lvl1pPr algn="l" eaLnBrk="0" hangingPunct="0">
              <a:spcBef>
                <a:spcPct val="0"/>
              </a:spcBef>
              <a:defRPr sz="5400" b="0">
                <a:latin typeface="Times New Roman" panose="02020603050405020304" pitchFamily="18" charset="0"/>
              </a:defRPr>
            </a:lvl1pPr>
          </a:lstStyle>
          <a:p>
            <a:pPr>
              <a:defRPr/>
            </a:pPr>
            <a:fld id="{F8F62124-48D8-455B-8844-410D49D3C355}" type="slidenum">
              <a:rPr lang="en-US"/>
              <a:pPr>
                <a:defRPr/>
              </a:pPr>
              <a:t>‹#›</a:t>
            </a:fld>
            <a:endParaRPr lang="en-US"/>
          </a:p>
        </p:txBody>
      </p:sp>
    </p:spTree>
    <p:extLst>
      <p:ext uri="{BB962C8B-B14F-4D97-AF65-F5344CB8AC3E}">
        <p14:creationId xmlns:p14="http://schemas.microsoft.com/office/powerpoint/2010/main" val="11307206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34890522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61300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921337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24907471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11786870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32208417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10858765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E776C-7C47-4406-B7B2-CFFC270D0556}" type="datetimeFigureOut">
              <a:rPr lang="en-US" smtClean="0"/>
              <a:pPr/>
              <a:t>20/02/2023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49D361-33F6-4970-A37E-AA166F55D271}" type="slidenum">
              <a:rPr lang="en-US" smtClean="0"/>
              <a:pPr/>
              <a:t>‹#›</a:t>
            </a:fld>
            <a:endParaRPr lang="en-US"/>
          </a:p>
        </p:txBody>
      </p:sp>
    </p:spTree>
    <p:extLst>
      <p:ext uri="{BB962C8B-B14F-4D97-AF65-F5344CB8AC3E}">
        <p14:creationId xmlns:p14="http://schemas.microsoft.com/office/powerpoint/2010/main" val="29201279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E776C-7C47-4406-B7B2-CFFC270D0556}" type="datetimeFigureOut">
              <a:rPr lang="en-US" smtClean="0"/>
              <a:pPr/>
              <a:t>20/02/2023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49D361-33F6-4970-A37E-AA166F55D271}" type="slidenum">
              <a:rPr lang="en-US" smtClean="0"/>
              <a:pPr/>
              <a:t>‹#›</a:t>
            </a:fld>
            <a:endParaRPr lang="en-US"/>
          </a:p>
        </p:txBody>
      </p:sp>
    </p:spTree>
    <p:extLst>
      <p:ext uri="{BB962C8B-B14F-4D97-AF65-F5344CB8AC3E}">
        <p14:creationId xmlns:p14="http://schemas.microsoft.com/office/powerpoint/2010/main" val="857531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2.xml"/><Relationship Id="rId4" Type="http://schemas.openxmlformats.org/officeDocument/2006/relationships/hyperlink" Target="Package%20-%20Lessondt1/Lesson.exe"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2.xml"/><Relationship Id="rId4" Type="http://schemas.openxmlformats.org/officeDocument/2006/relationships/hyperlink" Target="Package%20-%20Lessondt1/Lesson.exe"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12.xml"/><Relationship Id="rId4" Type="http://schemas.openxmlformats.org/officeDocument/2006/relationships/hyperlink" Target="Package%20-%20Lessondt1/Lesson.exe"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94078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208424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0996" y="1642601"/>
            <a:ext cx="1125946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b="1" dirty="0">
                <a:cs typeface="Arial" panose="020B0604020202020204" pitchFamily="34" charset="0"/>
              </a:rPr>
              <a:t>a/ </a:t>
            </a:r>
            <a:r>
              <a:rPr lang="en-US" b="1" i="1" dirty="0" smtClean="0">
                <a:cs typeface="Arial" panose="020B0604020202020204" pitchFamily="34" charset="0"/>
              </a:rPr>
              <a:t>Với lòng mong nhớ của anh, chắc anh nghĩ rằng, con anh sẽ chạy xô vào lòng anh, sẽ ôm chặt lấy cổ anh.</a:t>
            </a:r>
            <a:endParaRPr lang="en-US" b="1" i="1" dirty="0">
              <a:cs typeface="Arial" panose="020B0604020202020204" pitchFamily="34" charset="0"/>
            </a:endParaRPr>
          </a:p>
        </p:txBody>
      </p:sp>
      <p:sp>
        <p:nvSpPr>
          <p:cNvPr id="6147" name="Text Box 11"/>
          <p:cNvSpPr txBox="1">
            <a:spLocks noChangeArrowheads="1"/>
          </p:cNvSpPr>
          <p:nvPr/>
        </p:nvSpPr>
        <p:spPr bwMode="auto">
          <a:xfrm>
            <a:off x="333823" y="3371850"/>
            <a:ext cx="113356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b="1" dirty="0">
                <a:cs typeface="Arial" panose="020B0604020202020204" pitchFamily="34" charset="0"/>
              </a:rPr>
              <a:t>b/ </a:t>
            </a:r>
            <a:r>
              <a:rPr lang="en-US" b="1" i="1" dirty="0">
                <a:cs typeface="Arial" panose="020B0604020202020204" pitchFamily="34" charset="0"/>
              </a:rPr>
              <a:t>Anh quay lại nhìn con vừa khe khẽ lắc đầu vừa cười. Có lẽ vì khổ tâm đến nỗi không khóc được nên anh phải cười vậy thôi.</a:t>
            </a:r>
          </a:p>
        </p:txBody>
      </p:sp>
      <p:sp>
        <p:nvSpPr>
          <p:cNvPr id="6148" name="Text Box 12"/>
          <p:cNvSpPr txBox="1">
            <a:spLocks noChangeArrowheads="1"/>
          </p:cNvSpPr>
          <p:nvPr/>
        </p:nvSpPr>
        <p:spPr bwMode="auto">
          <a:xfrm>
            <a:off x="4764310" y="5029201"/>
            <a:ext cx="706483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600" b="1" i="1" dirty="0" smtClean="0">
                <a:cs typeface="Arial" panose="020B0604020202020204" pitchFamily="34" charset="0"/>
              </a:rPr>
              <a:t>(Chiếc lược ngà </a:t>
            </a:r>
            <a:r>
              <a:rPr lang="en-US" sz="2600" dirty="0">
                <a:cs typeface="Arial" panose="020B0604020202020204" pitchFamily="34" charset="0"/>
              </a:rPr>
              <a:t>– </a:t>
            </a:r>
            <a:r>
              <a:rPr lang="en-US" sz="2600" dirty="0" smtClean="0">
                <a:cs typeface="Arial" panose="020B0604020202020204" pitchFamily="34" charset="0"/>
              </a:rPr>
              <a:t>Nguyễn Quang Sáng)</a:t>
            </a:r>
            <a:endParaRPr lang="en-US" sz="2600" dirty="0">
              <a:cs typeface="Arial" panose="020B0604020202020204" pitchFamily="34" charset="0"/>
            </a:endParaRPr>
          </a:p>
        </p:txBody>
      </p:sp>
      <p:pic>
        <p:nvPicPr>
          <p:cNvPr id="6" name="Picture 10"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5" y="4495800"/>
            <a:ext cx="19050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1"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2822" flipV="1">
            <a:off x="10035487" y="7134"/>
            <a:ext cx="2156544" cy="2030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3470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380996" y="1642601"/>
            <a:ext cx="1125946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b="1" dirty="0">
                <a:cs typeface="Arial" panose="020B0604020202020204" pitchFamily="34" charset="0"/>
              </a:rPr>
              <a:t>a/ </a:t>
            </a:r>
            <a:r>
              <a:rPr lang="en-US" b="1" i="1" dirty="0" smtClean="0">
                <a:cs typeface="Arial" panose="020B0604020202020204" pitchFamily="34" charset="0"/>
              </a:rPr>
              <a:t>Với lòng mong nhớ của anh, </a:t>
            </a:r>
            <a:r>
              <a:rPr lang="en-US" b="1" i="1" dirty="0" smtClean="0">
                <a:solidFill>
                  <a:srgbClr val="FF0000"/>
                </a:solidFill>
                <a:cs typeface="Arial" panose="020B0604020202020204" pitchFamily="34" charset="0"/>
              </a:rPr>
              <a:t>chắc</a:t>
            </a:r>
            <a:r>
              <a:rPr lang="en-US" b="1" i="1" dirty="0" smtClean="0">
                <a:cs typeface="Arial" panose="020B0604020202020204" pitchFamily="34" charset="0"/>
              </a:rPr>
              <a:t> anh nghĩ rằng, con anh sẽ chạy xô vào lòng anh, sẽ ôm chặt lấy cổ anh.</a:t>
            </a:r>
            <a:endParaRPr lang="en-US" b="1" i="1" dirty="0">
              <a:cs typeface="Arial" panose="020B0604020202020204" pitchFamily="34" charset="0"/>
            </a:endParaRPr>
          </a:p>
        </p:txBody>
      </p:sp>
      <p:sp>
        <p:nvSpPr>
          <p:cNvPr id="6147" name="Text Box 11"/>
          <p:cNvSpPr txBox="1">
            <a:spLocks noChangeArrowheads="1"/>
          </p:cNvSpPr>
          <p:nvPr/>
        </p:nvSpPr>
        <p:spPr bwMode="auto">
          <a:xfrm>
            <a:off x="333823" y="3371850"/>
            <a:ext cx="113356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b="1" dirty="0">
                <a:cs typeface="Arial" panose="020B0604020202020204" pitchFamily="34" charset="0"/>
              </a:rPr>
              <a:t>b/ </a:t>
            </a:r>
            <a:r>
              <a:rPr lang="en-US" b="1" i="1" dirty="0">
                <a:cs typeface="Arial" panose="020B0604020202020204" pitchFamily="34" charset="0"/>
              </a:rPr>
              <a:t>Anh quay lại nhìn con vừa khe khẽ lắc đầu vừa cười. </a:t>
            </a:r>
            <a:r>
              <a:rPr lang="en-US" b="1" i="1" dirty="0">
                <a:solidFill>
                  <a:srgbClr val="FF3300"/>
                </a:solidFill>
                <a:cs typeface="Arial" panose="020B0604020202020204" pitchFamily="34" charset="0"/>
              </a:rPr>
              <a:t>Có lẽ</a:t>
            </a:r>
            <a:r>
              <a:rPr lang="en-US" b="1" i="1" dirty="0">
                <a:cs typeface="Arial" panose="020B0604020202020204" pitchFamily="34" charset="0"/>
              </a:rPr>
              <a:t> vì khổ tâm đến nỗi không khóc được nên anh phải cười vậy thôi.</a:t>
            </a:r>
          </a:p>
        </p:txBody>
      </p:sp>
      <p:sp>
        <p:nvSpPr>
          <p:cNvPr id="6148" name="Text Box 12"/>
          <p:cNvSpPr txBox="1">
            <a:spLocks noChangeArrowheads="1"/>
          </p:cNvSpPr>
          <p:nvPr/>
        </p:nvSpPr>
        <p:spPr bwMode="auto">
          <a:xfrm>
            <a:off x="4764310" y="5029201"/>
            <a:ext cx="706483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600" b="1" i="1" dirty="0" smtClean="0">
                <a:cs typeface="Arial" panose="020B0604020202020204" pitchFamily="34" charset="0"/>
              </a:rPr>
              <a:t>(Chiếc lược ngà </a:t>
            </a:r>
            <a:r>
              <a:rPr lang="en-US" sz="2600" dirty="0">
                <a:cs typeface="Arial" panose="020B0604020202020204" pitchFamily="34" charset="0"/>
              </a:rPr>
              <a:t>– </a:t>
            </a:r>
            <a:r>
              <a:rPr lang="en-US" sz="2600" dirty="0" smtClean="0">
                <a:cs typeface="Arial" panose="020B0604020202020204" pitchFamily="34" charset="0"/>
              </a:rPr>
              <a:t>Nguyễn Quang Sáng)</a:t>
            </a:r>
            <a:endParaRPr lang="en-US" sz="2600" dirty="0">
              <a:cs typeface="Arial" panose="020B0604020202020204" pitchFamily="34" charset="0"/>
            </a:endParaRPr>
          </a:p>
        </p:txBody>
      </p:sp>
      <p:pic>
        <p:nvPicPr>
          <p:cNvPr id="5" name="Picture 10"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1" y="4495800"/>
            <a:ext cx="19050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1"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2822" flipV="1">
            <a:off x="10028741" y="7134"/>
            <a:ext cx="2156544" cy="2030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3208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828800" y="2209800"/>
            <a:ext cx="8521148" cy="2308324"/>
          </a:xfrm>
          <a:prstGeom prst="rect">
            <a:avLst/>
          </a:prstGeom>
          <a:solidFill>
            <a:schemeClr val="bg1"/>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u="sng" dirty="0">
                <a:solidFill>
                  <a:srgbClr val="FF0000"/>
                </a:solidFill>
              </a:rPr>
              <a:t>Ghi nhớ </a:t>
            </a:r>
            <a:r>
              <a:rPr lang="en-US" b="1" dirty="0">
                <a:solidFill>
                  <a:srgbClr val="FF0000"/>
                </a:solidFill>
              </a:rPr>
              <a:t>:</a:t>
            </a:r>
            <a:r>
              <a:rPr lang="en-US" b="1" dirty="0"/>
              <a:t> </a:t>
            </a:r>
          </a:p>
          <a:p>
            <a:pPr algn="just" eaLnBrk="1" hangingPunct="1">
              <a:spcBef>
                <a:spcPct val="50000"/>
              </a:spcBef>
              <a:buFontTx/>
              <a:buNone/>
            </a:pPr>
            <a:r>
              <a:rPr lang="en-US" b="1" dirty="0">
                <a:solidFill>
                  <a:srgbClr val="000000"/>
                </a:solidFill>
              </a:rPr>
              <a:t>         </a:t>
            </a:r>
            <a:r>
              <a:rPr lang="en-US" b="1" dirty="0">
                <a:solidFill>
                  <a:srgbClr val="FF33CC"/>
                </a:solidFill>
              </a:rPr>
              <a:t>Thành phần </a:t>
            </a:r>
            <a:r>
              <a:rPr lang="en-US" b="1" dirty="0" smtClean="0">
                <a:solidFill>
                  <a:srgbClr val="FF33CC"/>
                </a:solidFill>
              </a:rPr>
              <a:t>tình thái</a:t>
            </a:r>
            <a:r>
              <a:rPr lang="en-US" b="1" dirty="0" smtClean="0">
                <a:solidFill>
                  <a:srgbClr val="0070C0"/>
                </a:solidFill>
              </a:rPr>
              <a:t> </a:t>
            </a:r>
            <a:r>
              <a:rPr lang="en-US" b="1" dirty="0" smtClean="0">
                <a:solidFill>
                  <a:srgbClr val="000000"/>
                </a:solidFill>
              </a:rPr>
              <a:t>được dùng để thể hiện cách nhìn của người nói đối với sự việc được nói đến trong câu.</a:t>
            </a:r>
            <a:endParaRPr lang="en-US" b="1" dirty="0">
              <a:solidFill>
                <a:srgbClr val="000000"/>
              </a:solidFill>
            </a:endParaRPr>
          </a:p>
        </p:txBody>
      </p:sp>
    </p:spTree>
    <p:extLst>
      <p:ext uri="{BB962C8B-B14F-4D97-AF65-F5344CB8AC3E}">
        <p14:creationId xmlns:p14="http://schemas.microsoft.com/office/powerpoint/2010/main" val="2269958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832428" y="76200"/>
            <a:ext cx="8534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sz="2800" b="1" dirty="0">
                <a:cs typeface="Arial" panose="020B0604020202020204" pitchFamily="34" charset="0"/>
              </a:rPr>
              <a:t>  Quan sát </a:t>
            </a:r>
            <a:r>
              <a:rPr lang="en-US" sz="2800" b="1" dirty="0" smtClean="0">
                <a:cs typeface="Arial" panose="020B0604020202020204" pitchFamily="34" charset="0"/>
              </a:rPr>
              <a:t>bức </a:t>
            </a:r>
            <a:r>
              <a:rPr lang="en-US" sz="2800" b="1" dirty="0">
                <a:cs typeface="Arial" panose="020B0604020202020204" pitchFamily="34" charset="0"/>
              </a:rPr>
              <a:t>tranh, em hãy đặt câu có sử dụng </a:t>
            </a:r>
            <a:r>
              <a:rPr lang="en-US" sz="2800" b="1" dirty="0">
                <a:solidFill>
                  <a:srgbClr val="FF0000"/>
                </a:solidFill>
                <a:cs typeface="Arial" panose="020B0604020202020204" pitchFamily="34" charset="0"/>
              </a:rPr>
              <a:t>thành phần tình </a:t>
            </a:r>
            <a:r>
              <a:rPr lang="en-US" sz="2800" b="1" dirty="0" smtClean="0">
                <a:solidFill>
                  <a:srgbClr val="FF0000"/>
                </a:solidFill>
                <a:cs typeface="Arial" panose="020B0604020202020204" pitchFamily="34" charset="0"/>
              </a:rPr>
              <a:t>thái</a:t>
            </a:r>
            <a:r>
              <a:rPr lang="en-US" sz="2800" b="1" dirty="0" smtClean="0">
                <a:cs typeface="Arial" panose="020B0604020202020204" pitchFamily="34" charset="0"/>
              </a:rPr>
              <a:t> phù hợp.</a:t>
            </a:r>
            <a:endParaRPr lang="en-US" sz="2800" b="1" dirty="0">
              <a:cs typeface="Arial" panose="020B0604020202020204" pitchFamily="34" charset="0"/>
            </a:endParaRPr>
          </a:p>
        </p:txBody>
      </p:sp>
      <p:sp>
        <p:nvSpPr>
          <p:cNvPr id="8197" name="Text Box 9"/>
          <p:cNvSpPr txBox="1">
            <a:spLocks noChangeArrowheads="1"/>
          </p:cNvSpPr>
          <p:nvPr/>
        </p:nvSpPr>
        <p:spPr bwMode="auto">
          <a:xfrm>
            <a:off x="1752600" y="5943600"/>
            <a:ext cx="411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atin typeface="Times New Roman" panose="02020603050405020304" pitchFamily="18" charset="0"/>
            </a:endParaRPr>
          </a:p>
        </p:txBody>
      </p:sp>
      <p:sp>
        <p:nvSpPr>
          <p:cNvPr id="134155" name="Text Box 11"/>
          <p:cNvSpPr txBox="1">
            <a:spLocks noChangeArrowheads="1"/>
          </p:cNvSpPr>
          <p:nvPr/>
        </p:nvSpPr>
        <p:spPr bwMode="auto">
          <a:xfrm>
            <a:off x="2946399" y="5998030"/>
            <a:ext cx="78086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dirty="0">
                <a:cs typeface="Arial" panose="020B0604020202020204" pitchFamily="34" charset="0"/>
              </a:rPr>
              <a:t>Hình như quả trứng này sắp nở.</a:t>
            </a:r>
          </a:p>
        </p:txBody>
      </p:sp>
      <p:pic>
        <p:nvPicPr>
          <p:cNvPr id="9" name="Picture 6" descr="Tieng ga tr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04571" y="1030307"/>
            <a:ext cx="8345715" cy="4967723"/>
          </a:xfrm>
          <a:prstGeom prst="rect">
            <a:avLst/>
          </a:prstGeom>
          <a:solidFill>
            <a:srgbClr val="CEF6FA"/>
          </a:solidFill>
          <a:ln w="28575">
            <a:solidFill>
              <a:srgbClr val="FF3300"/>
            </a:solidFill>
            <a:miter lim="800000"/>
            <a:headEnd/>
            <a:tailEnd/>
          </a:ln>
        </p:spPr>
      </p:pic>
    </p:spTree>
    <p:extLst>
      <p:ext uri="{BB962C8B-B14F-4D97-AF65-F5344CB8AC3E}">
        <p14:creationId xmlns:p14="http://schemas.microsoft.com/office/powerpoint/2010/main" val="1392505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4155"/>
                                        </p:tgtEl>
                                        <p:attrNameLst>
                                          <p:attrName>style.visibility</p:attrName>
                                        </p:attrNameLst>
                                      </p:cBhvr>
                                      <p:to>
                                        <p:strVal val="visible"/>
                                      </p:to>
                                    </p:set>
                                    <p:animEffect transition="in" filter="box(in)">
                                      <p:cBhvr>
                                        <p:cTn id="7" dur="500"/>
                                        <p:tgtEl>
                                          <p:spTgt spid="134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600200" y="76200"/>
            <a:ext cx="85344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dirty="0">
                <a:latin typeface="Times New Roman" panose="02020603050405020304" pitchFamily="18" charset="0"/>
              </a:rPr>
              <a:t>  </a:t>
            </a:r>
          </a:p>
        </p:txBody>
      </p:sp>
      <p:sp>
        <p:nvSpPr>
          <p:cNvPr id="8197" name="Text Box 9"/>
          <p:cNvSpPr txBox="1">
            <a:spLocks noChangeArrowheads="1"/>
          </p:cNvSpPr>
          <p:nvPr/>
        </p:nvSpPr>
        <p:spPr bwMode="auto">
          <a:xfrm>
            <a:off x="1752600" y="5943600"/>
            <a:ext cx="411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atin typeface="Times New Roman" panose="02020603050405020304" pitchFamily="18" charset="0"/>
            </a:endParaRPr>
          </a:p>
        </p:txBody>
      </p:sp>
      <p:sp>
        <p:nvSpPr>
          <p:cNvPr id="134155" name="Text Box 11"/>
          <p:cNvSpPr txBox="1">
            <a:spLocks noChangeArrowheads="1"/>
          </p:cNvSpPr>
          <p:nvPr/>
        </p:nvSpPr>
        <p:spPr bwMode="auto">
          <a:xfrm>
            <a:off x="3077027" y="6099628"/>
            <a:ext cx="780868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dirty="0">
                <a:solidFill>
                  <a:srgbClr val="FF0000"/>
                </a:solidFill>
                <a:cs typeface="Arial" panose="020B0604020202020204" pitchFamily="34" charset="0"/>
              </a:rPr>
              <a:t>Hình như</a:t>
            </a:r>
            <a:r>
              <a:rPr lang="en-US" b="1" dirty="0">
                <a:cs typeface="Arial" panose="020B0604020202020204" pitchFamily="34" charset="0"/>
              </a:rPr>
              <a:t> quả trứng này sắp nở.</a:t>
            </a:r>
          </a:p>
        </p:txBody>
      </p:sp>
      <p:pic>
        <p:nvPicPr>
          <p:cNvPr id="9" name="Picture 6" descr="Tieng ga tru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22401" y="76200"/>
            <a:ext cx="9463312" cy="5867400"/>
          </a:xfrm>
          <a:prstGeom prst="rect">
            <a:avLst/>
          </a:prstGeom>
          <a:solidFill>
            <a:srgbClr val="CEF6FA"/>
          </a:solidFill>
          <a:ln w="28575">
            <a:solidFill>
              <a:srgbClr val="FF3300"/>
            </a:solidFill>
            <a:miter lim="800000"/>
            <a:headEnd/>
            <a:tailEnd/>
          </a:ln>
        </p:spPr>
      </p:pic>
    </p:spTree>
    <p:extLst>
      <p:ext uri="{BB962C8B-B14F-4D97-AF65-F5344CB8AC3E}">
        <p14:creationId xmlns:p14="http://schemas.microsoft.com/office/powerpoint/2010/main" val="23417056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918901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6" name="Text Box 40"/>
          <p:cNvSpPr txBox="1">
            <a:spLocks noChangeArrowheads="1"/>
          </p:cNvSpPr>
          <p:nvPr/>
        </p:nvSpPr>
        <p:spPr bwMode="auto">
          <a:xfrm>
            <a:off x="2514600" y="1905000"/>
            <a:ext cx="6019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3600" b="1" dirty="0">
                <a:effectLst>
                  <a:outerShdw blurRad="38100" dist="38100" dir="2700000" algn="tl">
                    <a:srgbClr val="C0C0C0"/>
                  </a:outerShdw>
                </a:effectLst>
                <a:latin typeface="Arial" panose="020B0604020202020204" pitchFamily="34" charset="0"/>
                <a:cs typeface="Arial" panose="020B0604020202020204" pitchFamily="34" charset="0"/>
              </a:rPr>
              <a:t>a/ Ồ, </a:t>
            </a:r>
            <a:r>
              <a:rPr lang="en-US" sz="3600" b="1" dirty="0">
                <a:latin typeface="Arial" panose="020B0604020202020204" pitchFamily="34" charset="0"/>
                <a:cs typeface="Arial" panose="020B0604020202020204" pitchFamily="34" charset="0"/>
              </a:rPr>
              <a:t>sao mà độ ấy vui thế.</a:t>
            </a:r>
          </a:p>
        </p:txBody>
      </p:sp>
      <p:sp>
        <p:nvSpPr>
          <p:cNvPr id="121900" name="Text Box 44"/>
          <p:cNvSpPr txBox="1">
            <a:spLocks noChangeArrowheads="1"/>
          </p:cNvSpPr>
          <p:nvPr/>
        </p:nvSpPr>
        <p:spPr bwMode="auto">
          <a:xfrm>
            <a:off x="2438400" y="3276601"/>
            <a:ext cx="7543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3600" b="1" dirty="0">
                <a:latin typeface="Arial" panose="020B0604020202020204" pitchFamily="34" charset="0"/>
                <a:cs typeface="Arial" panose="020B0604020202020204" pitchFamily="34" charset="0"/>
              </a:rPr>
              <a:t> b/ </a:t>
            </a:r>
            <a:r>
              <a:rPr lang="en-US" sz="3600" b="1" dirty="0" smtClean="0">
                <a:effectLst>
                  <a:outerShdw blurRad="38100" dist="38100" dir="2700000" algn="tl">
                    <a:srgbClr val="C0C0C0"/>
                  </a:outerShdw>
                </a:effectLst>
                <a:latin typeface="Arial" panose="020B0604020202020204" pitchFamily="34" charset="0"/>
                <a:cs typeface="Arial" panose="020B0604020202020204" pitchFamily="34" charset="0"/>
              </a:rPr>
              <a:t>Trời ơi, chỉ còn có năm phút</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a:t>
            </a:r>
          </a:p>
        </p:txBody>
      </p:sp>
      <p:pic>
        <p:nvPicPr>
          <p:cNvPr id="4" name="Picture 10"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1" y="4495800"/>
            <a:ext cx="19050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1"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2822" flipV="1">
            <a:off x="10028741" y="7134"/>
            <a:ext cx="2156544" cy="20300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3"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129308" flipV="1">
            <a:off x="-86518" y="148431"/>
            <a:ext cx="2133600" cy="19605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9"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3024" y="4343400"/>
            <a:ext cx="20574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965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6" name="Text Box 40"/>
          <p:cNvSpPr txBox="1">
            <a:spLocks noChangeArrowheads="1"/>
          </p:cNvSpPr>
          <p:nvPr/>
        </p:nvSpPr>
        <p:spPr bwMode="auto">
          <a:xfrm>
            <a:off x="2514600" y="1905000"/>
            <a:ext cx="6019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US" sz="3600" b="1" dirty="0">
                <a:effectLst>
                  <a:outerShdw blurRad="38100" dist="38100" dir="2700000" algn="tl">
                    <a:srgbClr val="C0C0C0"/>
                  </a:outerShdw>
                </a:effectLst>
                <a:latin typeface="Arial" panose="020B0604020202020204" pitchFamily="34" charset="0"/>
                <a:cs typeface="Arial" panose="020B0604020202020204" pitchFamily="34" charset="0"/>
              </a:rPr>
              <a:t>a/ </a:t>
            </a:r>
            <a:r>
              <a:rPr lang="en-US" sz="3600" b="1" dirty="0">
                <a:solidFill>
                  <a:srgbClr val="0070C0"/>
                </a:solidFill>
                <a:effectLst>
                  <a:outerShdw blurRad="38100" dist="38100" dir="2700000" algn="tl">
                    <a:srgbClr val="C0C0C0"/>
                  </a:outerShdw>
                </a:effectLst>
                <a:latin typeface="Arial" panose="020B0604020202020204" pitchFamily="34" charset="0"/>
                <a:cs typeface="Arial" panose="020B0604020202020204" pitchFamily="34" charset="0"/>
              </a:rPr>
              <a:t>Ồ</a:t>
            </a:r>
            <a:r>
              <a:rPr lang="en-US" sz="3600" b="1" dirty="0">
                <a:effectLst>
                  <a:outerShdw blurRad="38100" dist="38100" dir="2700000" algn="tl">
                    <a:srgbClr val="C0C0C0"/>
                  </a:outerShdw>
                </a:effectLst>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sao mà độ ấy vui thế.</a:t>
            </a:r>
          </a:p>
        </p:txBody>
      </p:sp>
      <p:sp>
        <p:nvSpPr>
          <p:cNvPr id="121900" name="Text Box 44"/>
          <p:cNvSpPr txBox="1">
            <a:spLocks noChangeArrowheads="1"/>
          </p:cNvSpPr>
          <p:nvPr/>
        </p:nvSpPr>
        <p:spPr bwMode="auto">
          <a:xfrm>
            <a:off x="2438400" y="3276601"/>
            <a:ext cx="75438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defRPr/>
            </a:pPr>
            <a:r>
              <a:rPr lang="en-US" sz="3600" b="1" dirty="0">
                <a:latin typeface="Arial" panose="020B0604020202020204" pitchFamily="34" charset="0"/>
                <a:cs typeface="Arial" panose="020B0604020202020204" pitchFamily="34" charset="0"/>
              </a:rPr>
              <a:t> b/ </a:t>
            </a:r>
            <a:r>
              <a:rPr lang="en-US" sz="3600" b="1" dirty="0" smtClean="0">
                <a:solidFill>
                  <a:srgbClr val="0070C0"/>
                </a:solidFill>
                <a:effectLst>
                  <a:outerShdw blurRad="38100" dist="38100" dir="2700000" algn="tl">
                    <a:srgbClr val="C0C0C0"/>
                  </a:outerShdw>
                </a:effectLst>
                <a:latin typeface="Arial" panose="020B0604020202020204" pitchFamily="34" charset="0"/>
                <a:cs typeface="Arial" panose="020B0604020202020204" pitchFamily="34" charset="0"/>
              </a:rPr>
              <a:t>Trời ơi</a:t>
            </a:r>
            <a:r>
              <a:rPr lang="en-US" sz="3600" b="1" dirty="0" smtClean="0">
                <a:effectLst>
                  <a:outerShdw blurRad="38100" dist="38100" dir="2700000" algn="tl">
                    <a:srgbClr val="C0C0C0"/>
                  </a:outerShdw>
                </a:effectLst>
                <a:latin typeface="Arial" panose="020B0604020202020204" pitchFamily="34" charset="0"/>
                <a:cs typeface="Arial" panose="020B0604020202020204" pitchFamily="34" charset="0"/>
              </a:rPr>
              <a:t>, chỉ còn có năm phút</a:t>
            </a:r>
            <a:r>
              <a:rPr lang="en-US" sz="3600" b="1" dirty="0" smtClean="0">
                <a:latin typeface="Arial" panose="020B0604020202020204" pitchFamily="34" charset="0"/>
                <a:cs typeface="Arial" panose="020B0604020202020204" pitchFamily="34" charset="0"/>
              </a:rPr>
              <a:t> </a:t>
            </a:r>
            <a:r>
              <a:rPr lang="en-US" sz="3600" b="1" dirty="0">
                <a:latin typeface="Arial" panose="020B0604020202020204" pitchFamily="34" charset="0"/>
                <a:cs typeface="Arial" panose="020B0604020202020204" pitchFamily="34" charset="0"/>
              </a:rPr>
              <a:t>!</a:t>
            </a:r>
          </a:p>
        </p:txBody>
      </p:sp>
      <p:pic>
        <p:nvPicPr>
          <p:cNvPr id="4" name="Picture 10" descr="WhitecornerFlow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21" y="4495800"/>
            <a:ext cx="1905000" cy="23622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1"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2822" flipV="1">
            <a:off x="10028741" y="7134"/>
            <a:ext cx="2156544" cy="20300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3" descr="WhitecornerFlow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6129308" flipV="1">
            <a:off x="-86518" y="148431"/>
            <a:ext cx="2133600" cy="1960563"/>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9" descr="Whitecorne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3024" y="4343400"/>
            <a:ext cx="2057400"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1251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828800" y="2209800"/>
            <a:ext cx="8521148" cy="2308324"/>
          </a:xfrm>
          <a:prstGeom prst="rect">
            <a:avLst/>
          </a:prstGeom>
          <a:solidFill>
            <a:schemeClr val="bg1"/>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u="sng" dirty="0">
                <a:solidFill>
                  <a:srgbClr val="FF0000"/>
                </a:solidFill>
              </a:rPr>
              <a:t>Ghi nhớ </a:t>
            </a:r>
            <a:r>
              <a:rPr lang="en-US" b="1" dirty="0">
                <a:solidFill>
                  <a:srgbClr val="FF0000"/>
                </a:solidFill>
              </a:rPr>
              <a:t>:</a:t>
            </a:r>
            <a:r>
              <a:rPr lang="en-US" b="1" dirty="0"/>
              <a:t> </a:t>
            </a:r>
          </a:p>
          <a:p>
            <a:pPr algn="just" eaLnBrk="1" hangingPunct="1">
              <a:spcBef>
                <a:spcPct val="50000"/>
              </a:spcBef>
              <a:buFontTx/>
              <a:buNone/>
            </a:pPr>
            <a:r>
              <a:rPr lang="en-US" b="1" dirty="0">
                <a:solidFill>
                  <a:srgbClr val="000000"/>
                </a:solidFill>
              </a:rPr>
              <a:t>         </a:t>
            </a:r>
            <a:r>
              <a:rPr lang="en-US" b="1" dirty="0">
                <a:solidFill>
                  <a:srgbClr val="FF33CC"/>
                </a:solidFill>
              </a:rPr>
              <a:t>Thành phần </a:t>
            </a:r>
            <a:r>
              <a:rPr lang="en-US" b="1" dirty="0" smtClean="0">
                <a:solidFill>
                  <a:srgbClr val="FF33CC"/>
                </a:solidFill>
              </a:rPr>
              <a:t>cảm thán </a:t>
            </a:r>
            <a:r>
              <a:rPr lang="en-US" b="1" dirty="0" smtClean="0">
                <a:solidFill>
                  <a:srgbClr val="000000"/>
                </a:solidFill>
              </a:rPr>
              <a:t>được dùng để bộc lộ tâm lí của người nói (vui, buồn, mừng, giận,...)</a:t>
            </a:r>
            <a:endParaRPr lang="en-US" b="1" dirty="0">
              <a:solidFill>
                <a:srgbClr val="000000"/>
              </a:solidFill>
            </a:endParaRPr>
          </a:p>
        </p:txBody>
      </p:sp>
    </p:spTree>
    <p:extLst>
      <p:ext uri="{BB962C8B-B14F-4D97-AF65-F5344CB8AC3E}">
        <p14:creationId xmlns:p14="http://schemas.microsoft.com/office/powerpoint/2010/main" val="2083437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4098" name="AutoShape 4"/>
          <p:cNvSpPr>
            <a:spLocks noChangeArrowheads="1"/>
          </p:cNvSpPr>
          <p:nvPr/>
        </p:nvSpPr>
        <p:spPr bwMode="auto">
          <a:xfrm>
            <a:off x="945542" y="1295400"/>
            <a:ext cx="10606378" cy="4343400"/>
          </a:xfrm>
          <a:prstGeom prst="horizontalScroll">
            <a:avLst>
              <a:gd name="adj" fmla="val 12500"/>
            </a:avLst>
          </a:prstGeom>
          <a:solidFill>
            <a:schemeClr val="bg1"/>
          </a:solidFill>
          <a:ln w="38100">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sz="2800" b="1" dirty="0"/>
              <a:t>    </a:t>
            </a:r>
            <a:r>
              <a:rPr lang="en-US" sz="2800" b="1" dirty="0">
                <a:solidFill>
                  <a:srgbClr val="FF33CC"/>
                </a:solidFill>
              </a:rPr>
              <a:t>Khởi ngữ </a:t>
            </a:r>
            <a:r>
              <a:rPr lang="en-US" sz="2800" b="1" dirty="0"/>
              <a:t>là thành phần câu đứng trước chủ ngữ </a:t>
            </a:r>
          </a:p>
          <a:p>
            <a:pPr>
              <a:spcBef>
                <a:spcPct val="0"/>
              </a:spcBef>
              <a:buFontTx/>
              <a:buNone/>
            </a:pPr>
            <a:r>
              <a:rPr lang="en-US" sz="2800" b="1" dirty="0"/>
              <a:t>để nêu lên đề tài được nói đến trong câu.</a:t>
            </a:r>
          </a:p>
          <a:p>
            <a:pPr>
              <a:spcBef>
                <a:spcPct val="0"/>
              </a:spcBef>
              <a:buFontTx/>
              <a:buNone/>
            </a:pPr>
            <a:r>
              <a:rPr lang="en-US" sz="2800" b="1" dirty="0"/>
              <a:t>    Đứng trước khởi ngữ, thường có thể thêm các </a:t>
            </a:r>
          </a:p>
          <a:p>
            <a:pPr>
              <a:spcBef>
                <a:spcPct val="0"/>
              </a:spcBef>
              <a:buFontTx/>
              <a:buNone/>
            </a:pPr>
            <a:r>
              <a:rPr lang="en-US" sz="2800" b="1" dirty="0"/>
              <a:t>quan hệ từ: </a:t>
            </a:r>
            <a:r>
              <a:rPr lang="en-US" sz="2800" b="1" dirty="0">
                <a:solidFill>
                  <a:srgbClr val="0000FF"/>
                </a:solidFill>
              </a:rPr>
              <a:t>về, còn, đối với</a:t>
            </a:r>
            <a:r>
              <a:rPr lang="en-US" sz="2800" b="1" dirty="0"/>
              <a:t>.</a:t>
            </a:r>
          </a:p>
        </p:txBody>
      </p:sp>
    </p:spTree>
    <p:extLst>
      <p:ext uri="{BB962C8B-B14F-4D97-AF65-F5344CB8AC3E}">
        <p14:creationId xmlns:p14="http://schemas.microsoft.com/office/powerpoint/2010/main" val="41959111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4"/>
          <p:cNvSpPr txBox="1">
            <a:spLocks noChangeArrowheads="1"/>
          </p:cNvSpPr>
          <p:nvPr/>
        </p:nvSpPr>
        <p:spPr bwMode="auto">
          <a:xfrm>
            <a:off x="1832428" y="76200"/>
            <a:ext cx="8534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sz="2800" b="1" dirty="0">
                <a:cs typeface="Arial" panose="020B0604020202020204" pitchFamily="34" charset="0"/>
              </a:rPr>
              <a:t>  Quan sát </a:t>
            </a:r>
            <a:r>
              <a:rPr lang="en-US" sz="2800" b="1" dirty="0" smtClean="0">
                <a:cs typeface="Arial" panose="020B0604020202020204" pitchFamily="34" charset="0"/>
              </a:rPr>
              <a:t>bức </a:t>
            </a:r>
            <a:r>
              <a:rPr lang="en-US" sz="2800" b="1" dirty="0">
                <a:cs typeface="Arial" panose="020B0604020202020204" pitchFamily="34" charset="0"/>
              </a:rPr>
              <a:t>tranh, em hãy đặt câu có sử dụng </a:t>
            </a:r>
            <a:r>
              <a:rPr lang="en-US" sz="2800" b="1" dirty="0">
                <a:solidFill>
                  <a:srgbClr val="FF0000"/>
                </a:solidFill>
                <a:cs typeface="Arial" panose="020B0604020202020204" pitchFamily="34" charset="0"/>
              </a:rPr>
              <a:t>thành phần </a:t>
            </a:r>
            <a:r>
              <a:rPr lang="en-US" sz="2800" b="1" dirty="0" smtClean="0">
                <a:solidFill>
                  <a:srgbClr val="FF0000"/>
                </a:solidFill>
                <a:cs typeface="Arial" panose="020B0604020202020204" pitchFamily="34" charset="0"/>
              </a:rPr>
              <a:t>cảm thán </a:t>
            </a:r>
            <a:r>
              <a:rPr lang="en-US" sz="2800" b="1" dirty="0" smtClean="0">
                <a:cs typeface="Arial" panose="020B0604020202020204" pitchFamily="34" charset="0"/>
              </a:rPr>
              <a:t>phù hợp.</a:t>
            </a:r>
            <a:endParaRPr lang="en-US" sz="2800" b="1" dirty="0">
              <a:cs typeface="Arial" panose="020B0604020202020204" pitchFamily="34" charset="0"/>
            </a:endParaRPr>
          </a:p>
        </p:txBody>
      </p:sp>
      <p:sp>
        <p:nvSpPr>
          <p:cNvPr id="8197" name="Text Box 9"/>
          <p:cNvSpPr txBox="1">
            <a:spLocks noChangeArrowheads="1"/>
          </p:cNvSpPr>
          <p:nvPr/>
        </p:nvSpPr>
        <p:spPr bwMode="auto">
          <a:xfrm>
            <a:off x="1752600" y="5943600"/>
            <a:ext cx="411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atin typeface="Times New Roman" panose="02020603050405020304" pitchFamily="18" charset="0"/>
            </a:endParaRPr>
          </a:p>
        </p:txBody>
      </p:sp>
      <p:sp>
        <p:nvSpPr>
          <p:cNvPr id="134155" name="Text Box 11"/>
          <p:cNvSpPr txBox="1">
            <a:spLocks noChangeArrowheads="1"/>
          </p:cNvSpPr>
          <p:nvPr/>
        </p:nvSpPr>
        <p:spPr bwMode="auto">
          <a:xfrm>
            <a:off x="5196115" y="6201229"/>
            <a:ext cx="29210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dirty="0" smtClean="0">
                <a:cs typeface="Arial" panose="020B0604020202020204" pitchFamily="34" charset="0"/>
              </a:rPr>
              <a:t>- A, mẹ đã về.</a:t>
            </a:r>
            <a:endParaRPr lang="en-US" b="1" dirty="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4284" y="1030307"/>
            <a:ext cx="9307286" cy="5072043"/>
          </a:xfrm>
          <a:prstGeom prst="rect">
            <a:avLst/>
          </a:prstGeom>
        </p:spPr>
      </p:pic>
    </p:spTree>
    <p:extLst>
      <p:ext uri="{BB962C8B-B14F-4D97-AF65-F5344CB8AC3E}">
        <p14:creationId xmlns:p14="http://schemas.microsoft.com/office/powerpoint/2010/main" val="37890109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4155"/>
                                        </p:tgtEl>
                                        <p:attrNameLst>
                                          <p:attrName>style.visibility</p:attrName>
                                        </p:attrNameLst>
                                      </p:cBhvr>
                                      <p:to>
                                        <p:strVal val="visible"/>
                                      </p:to>
                                    </p:set>
                                    <p:animEffect transition="in" filter="box(in)">
                                      <p:cBhvr>
                                        <p:cTn id="7" dur="500"/>
                                        <p:tgtEl>
                                          <p:spTgt spid="134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5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Text Box 9"/>
          <p:cNvSpPr txBox="1">
            <a:spLocks noChangeArrowheads="1"/>
          </p:cNvSpPr>
          <p:nvPr/>
        </p:nvSpPr>
        <p:spPr bwMode="auto">
          <a:xfrm>
            <a:off x="1752600" y="5943600"/>
            <a:ext cx="4114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endParaRPr lang="en-US">
              <a:latin typeface="Times New Roman" panose="02020603050405020304" pitchFamily="18" charset="0"/>
            </a:endParaRPr>
          </a:p>
        </p:txBody>
      </p:sp>
      <p:sp>
        <p:nvSpPr>
          <p:cNvPr id="134155" name="Text Box 11"/>
          <p:cNvSpPr txBox="1">
            <a:spLocks noChangeArrowheads="1"/>
          </p:cNvSpPr>
          <p:nvPr/>
        </p:nvSpPr>
        <p:spPr bwMode="auto">
          <a:xfrm>
            <a:off x="5196115" y="6201229"/>
            <a:ext cx="292100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dirty="0" smtClean="0">
                <a:cs typeface="Arial" panose="020B0604020202020204" pitchFamily="34" charset="0"/>
              </a:rPr>
              <a:t>- </a:t>
            </a:r>
            <a:r>
              <a:rPr lang="en-US" b="1" dirty="0" smtClean="0">
                <a:solidFill>
                  <a:srgbClr val="0070C0"/>
                </a:solidFill>
                <a:cs typeface="Arial" panose="020B0604020202020204" pitchFamily="34" charset="0"/>
              </a:rPr>
              <a:t>A</a:t>
            </a:r>
            <a:r>
              <a:rPr lang="en-US" b="1" dirty="0" smtClean="0">
                <a:cs typeface="Arial" panose="020B0604020202020204" pitchFamily="34" charset="0"/>
              </a:rPr>
              <a:t>, mẹ đã về.</a:t>
            </a:r>
            <a:endParaRPr lang="en-US" b="1" dirty="0">
              <a:cs typeface="Arial" panose="020B0604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4284" y="1030307"/>
            <a:ext cx="9307286" cy="5072043"/>
          </a:xfrm>
          <a:prstGeom prst="rect">
            <a:avLst/>
          </a:prstGeom>
        </p:spPr>
      </p:pic>
    </p:spTree>
    <p:extLst>
      <p:ext uri="{BB962C8B-B14F-4D97-AF65-F5344CB8AC3E}">
        <p14:creationId xmlns:p14="http://schemas.microsoft.com/office/powerpoint/2010/main" val="27841902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05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304800" y="971550"/>
            <a:ext cx="11887200" cy="2031325"/>
          </a:xfrm>
          <a:prstGeom prst="rect">
            <a:avLst/>
          </a:prstGeom>
          <a:noFill/>
          <a:ln w="9525">
            <a:noFill/>
            <a:miter lim="800000"/>
            <a:headEnd/>
            <a:tailEnd/>
          </a:ln>
        </p:spPr>
        <p:txBody>
          <a:bodyPr>
            <a:spAutoFit/>
          </a:bodyPr>
          <a:lstStyle/>
          <a:p>
            <a:pPr marL="342900" indent="-342900" eaLnBrk="0" hangingPunct="0">
              <a:spcBef>
                <a:spcPct val="50000"/>
              </a:spcBef>
              <a:buFontTx/>
              <a:buAutoNum type="alphaLcPeriod"/>
            </a:pPr>
            <a:r>
              <a:rPr lang="en-US" sz="3600" b="1">
                <a:solidFill>
                  <a:srgbClr val="0000FF"/>
                </a:solidFill>
                <a:latin typeface=".VnTime" pitchFamily="34" charset="0"/>
              </a:rPr>
              <a:t>Nh­ng cßn c¸i nµy n÷a mµ «ng sî, cã lÏ cßn ghª rîn h¬n c¶ nh÷ng tiÕng kia nhiÒu.</a:t>
            </a:r>
          </a:p>
          <a:p>
            <a:pPr marL="342900" indent="-342900" eaLnBrk="0" hangingPunct="0">
              <a:spcBef>
                <a:spcPct val="50000"/>
              </a:spcBef>
            </a:pPr>
            <a:r>
              <a:rPr lang="en-US" sz="3600" b="1">
                <a:solidFill>
                  <a:srgbClr val="0000FF"/>
                </a:solidFill>
                <a:latin typeface=".VnTime" pitchFamily="34" charset="0"/>
              </a:rPr>
              <a:t>                                                             </a:t>
            </a:r>
            <a:r>
              <a:rPr lang="en-US" sz="3600" b="1">
                <a:solidFill>
                  <a:srgbClr val="FF0000"/>
                </a:solidFill>
                <a:latin typeface="Times New Roman" pitchFamily="18" charset="0"/>
              </a:rPr>
              <a:t>(Kim Lân, </a:t>
            </a:r>
            <a:r>
              <a:rPr lang="en-US" sz="3600" b="1" i="1">
                <a:solidFill>
                  <a:srgbClr val="FF0000"/>
                </a:solidFill>
                <a:latin typeface="Times New Roman" pitchFamily="18" charset="0"/>
              </a:rPr>
              <a:t>Làng</a:t>
            </a:r>
            <a:r>
              <a:rPr lang="en-US" sz="3600" b="1">
                <a:solidFill>
                  <a:srgbClr val="FF0000"/>
                </a:solidFill>
                <a:latin typeface="Times New Roman" pitchFamily="18" charset="0"/>
              </a:rPr>
              <a:t>)</a:t>
            </a:r>
          </a:p>
        </p:txBody>
      </p:sp>
      <p:sp>
        <p:nvSpPr>
          <p:cNvPr id="5" name="Text Box 5"/>
          <p:cNvSpPr txBox="1">
            <a:spLocks noChangeArrowheads="1"/>
          </p:cNvSpPr>
          <p:nvPr/>
        </p:nvSpPr>
        <p:spPr bwMode="auto">
          <a:xfrm>
            <a:off x="304800" y="2765425"/>
            <a:ext cx="11176000" cy="2197525"/>
          </a:xfrm>
          <a:prstGeom prst="rect">
            <a:avLst/>
          </a:prstGeom>
          <a:noFill/>
          <a:ln w="9525">
            <a:noFill/>
            <a:miter lim="800000"/>
            <a:headEnd/>
            <a:tailEnd/>
          </a:ln>
        </p:spPr>
        <p:txBody>
          <a:bodyPr>
            <a:spAutoFit/>
          </a:bodyPr>
          <a:lstStyle/>
          <a:p>
            <a:pPr algn="just">
              <a:lnSpc>
                <a:spcPct val="90000"/>
              </a:lnSpc>
              <a:spcBef>
                <a:spcPct val="20000"/>
              </a:spcBef>
              <a:buClr>
                <a:schemeClr val="tx1"/>
              </a:buClr>
              <a:buSzPct val="75000"/>
              <a:buFont typeface="Wingdings" pitchFamily="2" charset="2"/>
              <a:buNone/>
            </a:pPr>
            <a:r>
              <a:rPr lang="en-US" sz="3600" b="1">
                <a:solidFill>
                  <a:srgbClr val="0000FF"/>
                </a:solidFill>
                <a:latin typeface="Times New Roman" pitchFamily="18" charset="0"/>
                <a:cs typeface="Times New Roman" pitchFamily="18" charset="0"/>
              </a:rPr>
              <a:t>b. Chao ôi, bắt gặp một con người như anh ta là một cơ hội hãn hữu cho sáng tác, nhưng hoàn thành sáng tác còn là một chặng đường dài.</a:t>
            </a:r>
          </a:p>
          <a:p>
            <a:pPr algn="just">
              <a:lnSpc>
                <a:spcPct val="90000"/>
              </a:lnSpc>
              <a:spcBef>
                <a:spcPct val="20000"/>
              </a:spcBef>
              <a:buClr>
                <a:schemeClr val="tx1"/>
              </a:buClr>
              <a:buSzPct val="75000"/>
              <a:buFont typeface="Wingdings" pitchFamily="2" charset="2"/>
              <a:buNone/>
            </a:pPr>
            <a:r>
              <a:rPr lang="en-US" sz="3600" b="1">
                <a:solidFill>
                  <a:srgbClr val="0000FF"/>
                </a:solidFill>
                <a:latin typeface="Times New Roman" pitchFamily="18" charset="0"/>
                <a:cs typeface="Times New Roman" pitchFamily="18" charset="0"/>
              </a:rPr>
              <a:t>                            </a:t>
            </a:r>
            <a:r>
              <a:rPr lang="en-US" sz="3600" b="1">
                <a:solidFill>
                  <a:srgbClr val="FF0000"/>
                </a:solidFill>
                <a:latin typeface="Times New Roman" pitchFamily="18" charset="0"/>
                <a:cs typeface="Times New Roman" pitchFamily="18" charset="0"/>
              </a:rPr>
              <a:t>(Nguyễn Thành Long, </a:t>
            </a:r>
            <a:r>
              <a:rPr lang="en-US" sz="3600" b="1" i="1">
                <a:solidFill>
                  <a:srgbClr val="FF0000"/>
                </a:solidFill>
                <a:latin typeface="Times New Roman" pitchFamily="18" charset="0"/>
                <a:cs typeface="Times New Roman" pitchFamily="18" charset="0"/>
              </a:rPr>
              <a:t>Lặng lẽ Sa Pa</a:t>
            </a:r>
            <a:r>
              <a:rPr lang="en-US" sz="3600" b="1">
                <a:solidFill>
                  <a:srgbClr val="FF0000"/>
                </a:solidFill>
                <a:latin typeface="Times New Roman" pitchFamily="18" charset="0"/>
                <a:cs typeface="Times New Roman" pitchFamily="18" charset="0"/>
              </a:rPr>
              <a:t>)</a:t>
            </a:r>
          </a:p>
        </p:txBody>
      </p:sp>
      <p:sp>
        <p:nvSpPr>
          <p:cNvPr id="6" name="Line 3"/>
          <p:cNvSpPr>
            <a:spLocks noChangeShapeType="1"/>
          </p:cNvSpPr>
          <p:nvPr/>
        </p:nvSpPr>
        <p:spPr bwMode="auto">
          <a:xfrm>
            <a:off x="7541352" y="1519080"/>
            <a:ext cx="914400" cy="0"/>
          </a:xfrm>
          <a:prstGeom prst="line">
            <a:avLst/>
          </a:prstGeom>
          <a:noFill/>
          <a:ln w="76200">
            <a:solidFill>
              <a:srgbClr val="FF0000"/>
            </a:solidFill>
            <a:round/>
            <a:headEnd/>
            <a:tailEnd/>
          </a:ln>
        </p:spPr>
        <p:txBody>
          <a:bodyPr/>
          <a:lstStyle/>
          <a:p>
            <a:endParaRPr lang="en-US"/>
          </a:p>
        </p:txBody>
      </p:sp>
      <p:sp>
        <p:nvSpPr>
          <p:cNvPr id="7" name="Line 6"/>
          <p:cNvSpPr>
            <a:spLocks noChangeShapeType="1"/>
          </p:cNvSpPr>
          <p:nvPr/>
        </p:nvSpPr>
        <p:spPr bwMode="auto">
          <a:xfrm>
            <a:off x="793144" y="3200400"/>
            <a:ext cx="1524000" cy="0"/>
          </a:xfrm>
          <a:prstGeom prst="line">
            <a:avLst/>
          </a:prstGeom>
          <a:noFill/>
          <a:ln w="38100">
            <a:solidFill>
              <a:srgbClr val="FF0000"/>
            </a:solidFill>
            <a:round/>
            <a:headEnd/>
            <a:tailEnd/>
          </a:ln>
        </p:spPr>
        <p:txBody>
          <a:bodyPr/>
          <a:lstStyle/>
          <a:p>
            <a:endParaRPr lang="en-US"/>
          </a:p>
        </p:txBody>
      </p:sp>
      <p:sp>
        <p:nvSpPr>
          <p:cNvPr id="13318" name="TextBox 7"/>
          <p:cNvSpPr txBox="1">
            <a:spLocks noChangeArrowheads="1"/>
          </p:cNvSpPr>
          <p:nvPr/>
        </p:nvSpPr>
        <p:spPr bwMode="auto">
          <a:xfrm>
            <a:off x="914400" y="228601"/>
            <a:ext cx="1930400" cy="523875"/>
          </a:xfrm>
          <a:prstGeom prst="rect">
            <a:avLst/>
          </a:prstGeom>
          <a:noFill/>
          <a:ln w="9525">
            <a:noFill/>
            <a:miter lim="800000"/>
            <a:headEnd/>
            <a:tailEnd/>
          </a:ln>
        </p:spPr>
        <p:txBody>
          <a:bodyPr>
            <a:spAutoFit/>
          </a:bodyPr>
          <a:lstStyle/>
          <a:p>
            <a:r>
              <a:rPr lang="en-US" sz="2800">
                <a:latin typeface="Times New Roman" pitchFamily="18" charset="0"/>
                <a:cs typeface="Times New Roman" pitchFamily="18" charset="0"/>
              </a:rPr>
              <a:t>Bài 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ox(in)">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34"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from="(-#ppt_w/2)" to="(#ppt_x)" calcmode="lin" valueType="num">
                                      <p:cBhvr>
                                        <p:cTn id="28" dur="600" fill="hold">
                                          <p:stCondLst>
                                            <p:cond delay="0"/>
                                          </p:stCondLst>
                                        </p:cTn>
                                        <p:tgtEl>
                                          <p:spTgt spid="7"/>
                                        </p:tgtEl>
                                        <p:attrNameLst>
                                          <p:attrName>ppt_x</p:attrName>
                                        </p:attrNameLst>
                                      </p:cBhvr>
                                    </p:anim>
                                    <p:anim from="0" to="-1.0" calcmode="lin" valueType="num">
                                      <p:cBhvr>
                                        <p:cTn id="29" dur="200" decel="50000" autoRev="1" fill="hold">
                                          <p:stCondLst>
                                            <p:cond delay="600"/>
                                          </p:stCondLst>
                                        </p:cTn>
                                        <p:tgtEl>
                                          <p:spTgt spid="7"/>
                                        </p:tgtEl>
                                        <p:attrNameLst>
                                          <p:attrName>xshear</p:attrName>
                                        </p:attrNameLst>
                                      </p:cBhvr>
                                    </p:anim>
                                    <p:animScale>
                                      <p:cBhvr>
                                        <p:cTn id="30" dur="200" decel="100000" autoRev="1" fill="hold">
                                          <p:stCondLst>
                                            <p:cond delay="600"/>
                                          </p:stCondLst>
                                        </p:cTn>
                                        <p:tgtEl>
                                          <p:spTgt spid="7"/>
                                        </p:tgtEl>
                                      </p:cBhvr>
                                      <p:from x="100000" y="100000"/>
                                      <p:to x="80000" y="100000"/>
                                    </p:animScale>
                                    <p:anim by="(#ppt_h/3+#ppt_w*0.1)" calcmode="lin" valueType="num">
                                      <p:cBhvr additive="sum">
                                        <p:cTn id="31"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Text Box 5"/>
          <p:cNvSpPr txBox="1">
            <a:spLocks noChangeArrowheads="1"/>
          </p:cNvSpPr>
          <p:nvPr/>
        </p:nvSpPr>
        <p:spPr bwMode="auto">
          <a:xfrm>
            <a:off x="50800" y="171451"/>
            <a:ext cx="11836400" cy="1384995"/>
          </a:xfrm>
          <a:prstGeom prst="rect">
            <a:avLst/>
          </a:prstGeom>
          <a:noFill/>
          <a:ln w="9525">
            <a:solidFill>
              <a:srgbClr val="FF33CC"/>
            </a:solidFill>
            <a:miter lim="800000"/>
            <a:headEnd/>
            <a:tailEnd/>
          </a:ln>
        </p:spPr>
        <p:txBody>
          <a:bodyPr>
            <a:spAutoFit/>
          </a:bodyPr>
          <a:lstStyle/>
          <a:p>
            <a:pPr algn="just" eaLnBrk="0" hangingPunct="0">
              <a:spcBef>
                <a:spcPct val="50000"/>
              </a:spcBef>
            </a:pPr>
            <a:r>
              <a:rPr lang="en-US" sz="2800" b="1" u="sng">
                <a:solidFill>
                  <a:srgbClr val="FF0000"/>
                </a:solidFill>
                <a:latin typeface=".VnTime" pitchFamily="34" charset="0"/>
              </a:rPr>
              <a:t>Bµi tËp 2</a:t>
            </a:r>
            <a:r>
              <a:rPr lang="en-US" sz="2800" b="1">
                <a:solidFill>
                  <a:srgbClr val="FF0000"/>
                </a:solidFill>
                <a:latin typeface=".VnTime" pitchFamily="34" charset="0"/>
              </a:rPr>
              <a:t>:</a:t>
            </a:r>
            <a:r>
              <a:rPr lang="en-US" sz="2800" b="1">
                <a:solidFill>
                  <a:srgbClr val="0000CC"/>
                </a:solidFill>
                <a:latin typeface=".VnTime" pitchFamily="34" charset="0"/>
              </a:rPr>
              <a:t> </a:t>
            </a:r>
            <a:r>
              <a:rPr lang="en-US" sz="2800" b="1">
                <a:latin typeface=".VnTime" pitchFamily="34" charset="0"/>
              </a:rPr>
              <a:t>S¾p xÕp c¸c tõ ng÷: </a:t>
            </a:r>
            <a:r>
              <a:rPr lang="en-US" sz="2800" b="1" i="1">
                <a:solidFill>
                  <a:srgbClr val="0000CC"/>
                </a:solidFill>
                <a:latin typeface=".VnTime" pitchFamily="34" charset="0"/>
              </a:rPr>
              <a:t>ch¾c lµ, d­êng nh­, ch¾c ch¾n,  cã lÏ, ch¾c h¼n, h×nh nh­, cã vÎ nh­</a:t>
            </a:r>
            <a:r>
              <a:rPr lang="en-US" b="1" i="1">
                <a:solidFill>
                  <a:srgbClr val="0000CC"/>
                </a:solidFill>
                <a:latin typeface=".VnTime" pitchFamily="34" charset="0"/>
              </a:rPr>
              <a:t>  </a:t>
            </a:r>
            <a:r>
              <a:rPr lang="en-US" sz="2800" b="1">
                <a:latin typeface=".VnTime" pitchFamily="34" charset="0"/>
              </a:rPr>
              <a:t>theo tr×nh tù </a:t>
            </a:r>
            <a:r>
              <a:rPr lang="en-US" sz="2800" b="1">
                <a:solidFill>
                  <a:srgbClr val="FF0000"/>
                </a:solidFill>
                <a:latin typeface=".VnTime" pitchFamily="34" charset="0"/>
              </a:rPr>
              <a:t>t¨ng dần</a:t>
            </a:r>
            <a:r>
              <a:rPr lang="en-US" sz="2800" b="1">
                <a:solidFill>
                  <a:srgbClr val="0000CC"/>
                </a:solidFill>
                <a:latin typeface=".VnTime" pitchFamily="34" charset="0"/>
              </a:rPr>
              <a:t> </a:t>
            </a:r>
            <a:r>
              <a:rPr lang="en-US" sz="2800" b="1">
                <a:solidFill>
                  <a:srgbClr val="FF0000"/>
                </a:solidFill>
                <a:latin typeface=".VnTime" pitchFamily="34" charset="0"/>
              </a:rPr>
              <a:t>®é tin cËy</a:t>
            </a:r>
            <a:r>
              <a:rPr lang="en-US" sz="2800" b="1">
                <a:solidFill>
                  <a:srgbClr val="0000CC"/>
                </a:solidFill>
                <a:latin typeface=".VnTime" pitchFamily="34" charset="0"/>
              </a:rPr>
              <a:t> (hay </a:t>
            </a:r>
            <a:r>
              <a:rPr lang="en-US" sz="2800" b="1">
                <a:solidFill>
                  <a:srgbClr val="FF0000"/>
                </a:solidFill>
                <a:latin typeface=".VnTime" pitchFamily="34" charset="0"/>
              </a:rPr>
              <a:t>®é ch¾c ch¾n</a:t>
            </a:r>
            <a:r>
              <a:rPr lang="en-US" sz="2800" b="1">
                <a:solidFill>
                  <a:srgbClr val="0000CC"/>
                </a:solidFill>
                <a:latin typeface=".VnTime" pitchFamily="34" charset="0"/>
              </a:rPr>
              <a:t>):</a:t>
            </a:r>
          </a:p>
        </p:txBody>
      </p:sp>
      <p:sp>
        <p:nvSpPr>
          <p:cNvPr id="36870" name="Text Box 6"/>
          <p:cNvSpPr txBox="1">
            <a:spLocks noChangeArrowheads="1"/>
          </p:cNvSpPr>
          <p:nvPr/>
        </p:nvSpPr>
        <p:spPr bwMode="auto">
          <a:xfrm>
            <a:off x="304800" y="4914900"/>
            <a:ext cx="7010400" cy="528638"/>
          </a:xfrm>
          <a:prstGeom prst="rect">
            <a:avLst/>
          </a:prstGeom>
          <a:noFill/>
          <a:ln w="9525">
            <a:solidFill>
              <a:srgbClr val="FF0000"/>
            </a:solidFill>
            <a:miter lim="800000"/>
            <a:headEnd/>
            <a:tailEnd/>
          </a:ln>
        </p:spPr>
        <p:txBody>
          <a:bodyPr>
            <a:spAutoFit/>
          </a:bodyPr>
          <a:lstStyle/>
          <a:p>
            <a:pPr eaLnBrk="0" hangingPunct="0">
              <a:spcBef>
                <a:spcPct val="50000"/>
              </a:spcBef>
            </a:pPr>
            <a:r>
              <a:rPr lang="en-US" sz="2800" b="1">
                <a:solidFill>
                  <a:srgbClr val="0000CC"/>
                </a:solidFill>
                <a:latin typeface=".VnTime" pitchFamily="34" charset="0"/>
              </a:rPr>
              <a:t>d­êng nh­ / h×nh nh­ / cã vÎ nh­</a:t>
            </a:r>
            <a:r>
              <a:rPr lang="en-US" sz="2800" b="1">
                <a:latin typeface=".VnTime" pitchFamily="34" charset="0"/>
              </a:rPr>
              <a:t> </a:t>
            </a:r>
          </a:p>
        </p:txBody>
      </p:sp>
      <p:sp>
        <p:nvSpPr>
          <p:cNvPr id="36873" name="Rectangle 9"/>
          <p:cNvSpPr>
            <a:spLocks noChangeArrowheads="1"/>
          </p:cNvSpPr>
          <p:nvPr/>
        </p:nvSpPr>
        <p:spPr bwMode="auto">
          <a:xfrm>
            <a:off x="7010400" y="4152900"/>
            <a:ext cx="1771651" cy="528638"/>
          </a:xfrm>
          <a:prstGeom prst="rect">
            <a:avLst/>
          </a:prstGeom>
          <a:noFill/>
          <a:ln w="9525" algn="ctr">
            <a:solidFill>
              <a:srgbClr val="FF0000"/>
            </a:solidFill>
            <a:miter lim="800000"/>
            <a:headEnd/>
            <a:tailEnd/>
          </a:ln>
        </p:spPr>
        <p:txBody>
          <a:bodyPr>
            <a:spAutoFit/>
          </a:bodyPr>
          <a:lstStyle/>
          <a:p>
            <a:pPr eaLnBrk="0" hangingPunct="0">
              <a:spcBef>
                <a:spcPct val="50000"/>
              </a:spcBef>
            </a:pPr>
            <a:r>
              <a:rPr lang="en-US" sz="2800" b="1">
                <a:latin typeface=".VnTime" pitchFamily="34" charset="0"/>
              </a:rPr>
              <a:t> </a:t>
            </a:r>
            <a:r>
              <a:rPr lang="en-US" sz="2800" b="1">
                <a:solidFill>
                  <a:srgbClr val="0000CC"/>
                </a:solidFill>
                <a:latin typeface=".VnTime" pitchFamily="34" charset="0"/>
              </a:rPr>
              <a:t>cã lÏ</a:t>
            </a:r>
            <a:r>
              <a:rPr lang="en-US" sz="2800" b="1">
                <a:latin typeface=".VnTime" pitchFamily="34" charset="0"/>
              </a:rPr>
              <a:t>  </a:t>
            </a:r>
          </a:p>
        </p:txBody>
      </p:sp>
      <p:sp>
        <p:nvSpPr>
          <p:cNvPr id="36874" name="Rectangle 10"/>
          <p:cNvSpPr>
            <a:spLocks noChangeArrowheads="1"/>
          </p:cNvSpPr>
          <p:nvPr/>
        </p:nvSpPr>
        <p:spPr bwMode="auto">
          <a:xfrm>
            <a:off x="7620000" y="3295650"/>
            <a:ext cx="2336800" cy="528638"/>
          </a:xfrm>
          <a:prstGeom prst="rect">
            <a:avLst/>
          </a:prstGeom>
          <a:noFill/>
          <a:ln w="9525" algn="ctr">
            <a:solidFill>
              <a:srgbClr val="FF0000"/>
            </a:solidFill>
            <a:miter lim="800000"/>
            <a:headEnd/>
            <a:tailEnd/>
          </a:ln>
        </p:spPr>
        <p:txBody>
          <a:bodyPr>
            <a:spAutoFit/>
          </a:bodyPr>
          <a:lstStyle/>
          <a:p>
            <a:pPr eaLnBrk="0" hangingPunct="0">
              <a:spcBef>
                <a:spcPct val="50000"/>
              </a:spcBef>
            </a:pPr>
            <a:r>
              <a:rPr lang="en-US" sz="2800" b="1">
                <a:latin typeface=".VnTime" pitchFamily="34" charset="0"/>
              </a:rPr>
              <a:t>   </a:t>
            </a:r>
            <a:r>
              <a:rPr lang="en-US" sz="2800" b="1">
                <a:solidFill>
                  <a:srgbClr val="0000CC"/>
                </a:solidFill>
                <a:latin typeface=".VnTime" pitchFamily="34" charset="0"/>
              </a:rPr>
              <a:t>ch¾c lµ</a:t>
            </a:r>
            <a:r>
              <a:rPr lang="en-US" sz="2800" b="1">
                <a:latin typeface=".VnTime" pitchFamily="34" charset="0"/>
              </a:rPr>
              <a:t> </a:t>
            </a:r>
          </a:p>
        </p:txBody>
      </p:sp>
      <p:sp>
        <p:nvSpPr>
          <p:cNvPr id="36875" name="Rectangle 11"/>
          <p:cNvSpPr>
            <a:spLocks noChangeArrowheads="1"/>
          </p:cNvSpPr>
          <p:nvPr/>
        </p:nvSpPr>
        <p:spPr bwMode="auto">
          <a:xfrm>
            <a:off x="8274051" y="2438400"/>
            <a:ext cx="2927349" cy="528638"/>
          </a:xfrm>
          <a:prstGeom prst="rect">
            <a:avLst/>
          </a:prstGeom>
          <a:noFill/>
          <a:ln w="9525" algn="ctr">
            <a:solidFill>
              <a:srgbClr val="FF0000"/>
            </a:solidFill>
            <a:miter lim="800000"/>
            <a:headEnd/>
            <a:tailEnd/>
          </a:ln>
        </p:spPr>
        <p:txBody>
          <a:bodyPr>
            <a:spAutoFit/>
          </a:bodyPr>
          <a:lstStyle/>
          <a:p>
            <a:pPr eaLnBrk="0" hangingPunct="0">
              <a:spcBef>
                <a:spcPct val="50000"/>
              </a:spcBef>
            </a:pPr>
            <a:r>
              <a:rPr lang="en-US" sz="2800" b="1">
                <a:latin typeface=".VnTime" pitchFamily="34" charset="0"/>
              </a:rPr>
              <a:t>   </a:t>
            </a:r>
            <a:r>
              <a:rPr lang="en-US" sz="2800" b="1">
                <a:solidFill>
                  <a:srgbClr val="0000CC"/>
                </a:solidFill>
                <a:latin typeface=".VnTime" pitchFamily="34" charset="0"/>
              </a:rPr>
              <a:t>ch¾c h¼n</a:t>
            </a:r>
          </a:p>
        </p:txBody>
      </p:sp>
      <p:sp>
        <p:nvSpPr>
          <p:cNvPr id="36876" name="Rectangle 12"/>
          <p:cNvSpPr>
            <a:spLocks noChangeArrowheads="1"/>
          </p:cNvSpPr>
          <p:nvPr/>
        </p:nvSpPr>
        <p:spPr bwMode="auto">
          <a:xfrm>
            <a:off x="9296401" y="1600200"/>
            <a:ext cx="1710725" cy="523220"/>
          </a:xfrm>
          <a:prstGeom prst="rect">
            <a:avLst/>
          </a:prstGeom>
          <a:noFill/>
          <a:ln w="9525" algn="ctr">
            <a:solidFill>
              <a:srgbClr val="FF0000"/>
            </a:solidFill>
            <a:miter lim="800000"/>
            <a:headEnd/>
            <a:tailEnd/>
          </a:ln>
        </p:spPr>
        <p:txBody>
          <a:bodyPr wrap="none">
            <a:spAutoFit/>
          </a:bodyPr>
          <a:lstStyle/>
          <a:p>
            <a:pPr eaLnBrk="0" hangingPunct="0">
              <a:spcBef>
                <a:spcPct val="50000"/>
              </a:spcBef>
            </a:pPr>
            <a:r>
              <a:rPr lang="en-US" sz="2800" b="1">
                <a:solidFill>
                  <a:srgbClr val="0000CC"/>
                </a:solidFill>
                <a:latin typeface=".VnTime" pitchFamily="34" charset="0"/>
              </a:rPr>
              <a:t>ch¾c ch¾n</a:t>
            </a:r>
          </a:p>
        </p:txBody>
      </p:sp>
      <p:sp>
        <p:nvSpPr>
          <p:cNvPr id="36877" name="Line 13"/>
          <p:cNvSpPr>
            <a:spLocks noChangeShapeType="1"/>
          </p:cNvSpPr>
          <p:nvPr/>
        </p:nvSpPr>
        <p:spPr bwMode="auto">
          <a:xfrm flipV="1">
            <a:off x="7315200" y="4686300"/>
            <a:ext cx="406400" cy="304800"/>
          </a:xfrm>
          <a:prstGeom prst="line">
            <a:avLst/>
          </a:prstGeom>
          <a:noFill/>
          <a:ln w="9525">
            <a:solidFill>
              <a:schemeClr val="tx1"/>
            </a:solidFill>
            <a:round/>
            <a:headEnd/>
            <a:tailEnd type="triangle" w="med" len="med"/>
          </a:ln>
        </p:spPr>
        <p:txBody>
          <a:bodyPr/>
          <a:lstStyle/>
          <a:p>
            <a:endParaRPr lang="en-US" b="1"/>
          </a:p>
        </p:txBody>
      </p:sp>
      <p:sp>
        <p:nvSpPr>
          <p:cNvPr id="36878" name="Line 14"/>
          <p:cNvSpPr>
            <a:spLocks noChangeShapeType="1"/>
          </p:cNvSpPr>
          <p:nvPr/>
        </p:nvSpPr>
        <p:spPr bwMode="auto">
          <a:xfrm flipV="1">
            <a:off x="8178800" y="3848100"/>
            <a:ext cx="406400" cy="304800"/>
          </a:xfrm>
          <a:prstGeom prst="line">
            <a:avLst/>
          </a:prstGeom>
          <a:noFill/>
          <a:ln w="9525">
            <a:solidFill>
              <a:schemeClr val="tx1"/>
            </a:solidFill>
            <a:round/>
            <a:headEnd/>
            <a:tailEnd type="triangle" w="med" len="med"/>
          </a:ln>
        </p:spPr>
        <p:txBody>
          <a:bodyPr/>
          <a:lstStyle/>
          <a:p>
            <a:endParaRPr lang="en-US" b="1"/>
          </a:p>
        </p:txBody>
      </p:sp>
      <p:sp>
        <p:nvSpPr>
          <p:cNvPr id="36879" name="Line 15"/>
          <p:cNvSpPr>
            <a:spLocks noChangeShapeType="1"/>
          </p:cNvSpPr>
          <p:nvPr/>
        </p:nvSpPr>
        <p:spPr bwMode="auto">
          <a:xfrm flipV="1">
            <a:off x="9067800" y="2971800"/>
            <a:ext cx="406400" cy="304800"/>
          </a:xfrm>
          <a:prstGeom prst="line">
            <a:avLst/>
          </a:prstGeom>
          <a:noFill/>
          <a:ln w="9525">
            <a:solidFill>
              <a:schemeClr val="tx1"/>
            </a:solidFill>
            <a:round/>
            <a:headEnd/>
            <a:tailEnd type="triangle" w="med" len="med"/>
          </a:ln>
        </p:spPr>
        <p:txBody>
          <a:bodyPr/>
          <a:lstStyle/>
          <a:p>
            <a:endParaRPr lang="en-US" b="1"/>
          </a:p>
        </p:txBody>
      </p:sp>
      <p:sp>
        <p:nvSpPr>
          <p:cNvPr id="36880" name="Line 16"/>
          <p:cNvSpPr>
            <a:spLocks noChangeShapeType="1"/>
          </p:cNvSpPr>
          <p:nvPr/>
        </p:nvSpPr>
        <p:spPr bwMode="auto">
          <a:xfrm flipV="1">
            <a:off x="10007600" y="2114550"/>
            <a:ext cx="406400" cy="304800"/>
          </a:xfrm>
          <a:prstGeom prst="line">
            <a:avLst/>
          </a:prstGeom>
          <a:noFill/>
          <a:ln w="9525">
            <a:solidFill>
              <a:schemeClr val="tx1"/>
            </a:solidFill>
            <a:round/>
            <a:headEnd/>
            <a:tailEnd type="triangle" w="med" len="med"/>
          </a:ln>
        </p:spPr>
        <p:txBody>
          <a:bodyPr/>
          <a:lstStyle/>
          <a:p>
            <a:endParaRPr lang="en-US" b="1"/>
          </a:p>
        </p:txBody>
      </p:sp>
      <p:sp>
        <p:nvSpPr>
          <p:cNvPr id="36881" name="Text Box 17"/>
          <p:cNvSpPr txBox="1">
            <a:spLocks noChangeArrowheads="1"/>
          </p:cNvSpPr>
          <p:nvPr/>
        </p:nvSpPr>
        <p:spPr bwMode="auto">
          <a:xfrm>
            <a:off x="508000" y="4191001"/>
            <a:ext cx="2133600" cy="519113"/>
          </a:xfrm>
          <a:prstGeom prst="rect">
            <a:avLst/>
          </a:prstGeom>
          <a:noFill/>
          <a:ln w="9525">
            <a:noFill/>
            <a:miter lim="800000"/>
            <a:headEnd/>
            <a:tailEnd/>
          </a:ln>
        </p:spPr>
        <p:txBody>
          <a:bodyPr>
            <a:spAutoFit/>
          </a:bodyPr>
          <a:lstStyle/>
          <a:p>
            <a:pPr>
              <a:spcBef>
                <a:spcPct val="50000"/>
              </a:spcBef>
            </a:pPr>
            <a:r>
              <a:rPr lang="en-US" sz="2800" b="1" i="1" u="sng">
                <a:solidFill>
                  <a:srgbClr val="FF0000"/>
                </a:solidFill>
                <a:latin typeface=".VnTime" pitchFamily="34" charset="0"/>
              </a:rPr>
              <a:t>§¸p ¸n:</a:t>
            </a:r>
            <a:r>
              <a:rPr lang="en-US" sz="2800" b="1" i="1" u="sng">
                <a:latin typeface=".VnTime" pitchFamily="34"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6869"/>
                                        </p:tgtEl>
                                        <p:attrNameLst>
                                          <p:attrName>style.visibility</p:attrName>
                                        </p:attrNameLst>
                                      </p:cBhvr>
                                      <p:to>
                                        <p:strVal val="visible"/>
                                      </p:to>
                                    </p:set>
                                    <p:anim to="" calcmode="lin" valueType="num">
                                      <p:cBhvr>
                                        <p:cTn id="7" dur="1" fill="hold"/>
                                        <p:tgtEl>
                                          <p:spTgt spid="36869"/>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36881"/>
                                        </p:tgtEl>
                                        <p:attrNameLst>
                                          <p:attrName>style.visibility</p:attrName>
                                        </p:attrNameLst>
                                      </p:cBhvr>
                                      <p:to>
                                        <p:strVal val="visible"/>
                                      </p:to>
                                    </p:set>
                                    <p:anim calcmode="discrete" valueType="clr">
                                      <p:cBhvr override="childStyle">
                                        <p:cTn id="12" dur="80"/>
                                        <p:tgtEl>
                                          <p:spTgt spid="36881"/>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36881"/>
                                        </p:tgtEl>
                                        <p:attrNameLst>
                                          <p:attrName>fillcolor</p:attrName>
                                        </p:attrNameLst>
                                      </p:cBhvr>
                                      <p:tavLst>
                                        <p:tav tm="0">
                                          <p:val>
                                            <p:clrVal>
                                              <a:schemeClr val="accent2"/>
                                            </p:clrVal>
                                          </p:val>
                                        </p:tav>
                                        <p:tav tm="50000">
                                          <p:val>
                                            <p:clrVal>
                                              <a:schemeClr val="hlink"/>
                                            </p:clrVal>
                                          </p:val>
                                        </p:tav>
                                      </p:tavLst>
                                    </p:anim>
                                    <p:set>
                                      <p:cBhvr>
                                        <p:cTn id="14" dur="80"/>
                                        <p:tgtEl>
                                          <p:spTgt spid="36881"/>
                                        </p:tgtEl>
                                        <p:attrNameLst>
                                          <p:attrName>fill.type</p:attrName>
                                        </p:attrNameLst>
                                      </p:cBhvr>
                                      <p:to>
                                        <p:strVal val="solid"/>
                                      </p:to>
                                    </p:se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grpId="0" nodeType="clickEffect">
                                  <p:stCondLst>
                                    <p:cond delay="0"/>
                                  </p:stCondLst>
                                  <p:iterate type="lt">
                                    <p:tmPct val="10000"/>
                                  </p:iterate>
                                  <p:childTnLst>
                                    <p:set>
                                      <p:cBhvr>
                                        <p:cTn id="18" dur="1" fill="hold">
                                          <p:stCondLst>
                                            <p:cond delay="0"/>
                                          </p:stCondLst>
                                        </p:cTn>
                                        <p:tgtEl>
                                          <p:spTgt spid="36870"/>
                                        </p:tgtEl>
                                        <p:attrNameLst>
                                          <p:attrName>style.visibility</p:attrName>
                                        </p:attrNameLst>
                                      </p:cBhvr>
                                      <p:to>
                                        <p:strVal val="visible"/>
                                      </p:to>
                                    </p:set>
                                    <p:anim by="(-#ppt_w*2)" calcmode="lin" valueType="num">
                                      <p:cBhvr rctx="PPT">
                                        <p:cTn id="19" dur="500" autoRev="1" fill="hold">
                                          <p:stCondLst>
                                            <p:cond delay="0"/>
                                          </p:stCondLst>
                                        </p:cTn>
                                        <p:tgtEl>
                                          <p:spTgt spid="36870"/>
                                        </p:tgtEl>
                                        <p:attrNameLst>
                                          <p:attrName>ppt_w</p:attrName>
                                        </p:attrNameLst>
                                      </p:cBhvr>
                                    </p:anim>
                                    <p:anim by="(#ppt_w*0.50)" calcmode="lin" valueType="num">
                                      <p:cBhvr>
                                        <p:cTn id="20" dur="500" decel="50000" autoRev="1" fill="hold">
                                          <p:stCondLst>
                                            <p:cond delay="0"/>
                                          </p:stCondLst>
                                        </p:cTn>
                                        <p:tgtEl>
                                          <p:spTgt spid="36870"/>
                                        </p:tgtEl>
                                        <p:attrNameLst>
                                          <p:attrName>ppt_x</p:attrName>
                                        </p:attrNameLst>
                                      </p:cBhvr>
                                    </p:anim>
                                    <p:anim from="(-#ppt_h/2)" to="(#ppt_y)" calcmode="lin" valueType="num">
                                      <p:cBhvr>
                                        <p:cTn id="21" dur="1000" fill="hold">
                                          <p:stCondLst>
                                            <p:cond delay="0"/>
                                          </p:stCondLst>
                                        </p:cTn>
                                        <p:tgtEl>
                                          <p:spTgt spid="36870"/>
                                        </p:tgtEl>
                                        <p:attrNameLst>
                                          <p:attrName>ppt_y</p:attrName>
                                        </p:attrNameLst>
                                      </p:cBhvr>
                                    </p:anim>
                                    <p:animRot by="21600000">
                                      <p:cBhvr>
                                        <p:cTn id="22" dur="1000" fill="hold">
                                          <p:stCondLst>
                                            <p:cond delay="0"/>
                                          </p:stCondLst>
                                        </p:cTn>
                                        <p:tgtEl>
                                          <p:spTgt spid="36870"/>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6873"/>
                                        </p:tgtEl>
                                        <p:attrNameLst>
                                          <p:attrName>style.visibility</p:attrName>
                                        </p:attrNameLst>
                                      </p:cBhvr>
                                      <p:to>
                                        <p:strVal val="visible"/>
                                      </p:to>
                                    </p:set>
                                    <p:animEffect transition="in" filter="wipe(down)">
                                      <p:cBhvr>
                                        <p:cTn id="27" dur="500"/>
                                        <p:tgtEl>
                                          <p:spTgt spid="36873"/>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36877"/>
                                        </p:tgtEl>
                                        <p:attrNameLst>
                                          <p:attrName>style.visibility</p:attrName>
                                        </p:attrNameLst>
                                      </p:cBhvr>
                                      <p:to>
                                        <p:strVal val="visible"/>
                                      </p:to>
                                    </p:set>
                                    <p:animEffect transition="in" filter="wipe(down)">
                                      <p:cBhvr>
                                        <p:cTn id="30" dur="500"/>
                                        <p:tgtEl>
                                          <p:spTgt spid="36877"/>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6878"/>
                                        </p:tgtEl>
                                        <p:attrNameLst>
                                          <p:attrName>style.visibility</p:attrName>
                                        </p:attrNameLst>
                                      </p:cBhvr>
                                      <p:to>
                                        <p:strVal val="visible"/>
                                      </p:to>
                                    </p:set>
                                    <p:animEffect transition="in" filter="wipe(down)">
                                      <p:cBhvr>
                                        <p:cTn id="35" dur="500"/>
                                        <p:tgtEl>
                                          <p:spTgt spid="36878"/>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36874"/>
                                        </p:tgtEl>
                                        <p:attrNameLst>
                                          <p:attrName>style.visibility</p:attrName>
                                        </p:attrNameLst>
                                      </p:cBhvr>
                                      <p:to>
                                        <p:strVal val="visible"/>
                                      </p:to>
                                    </p:set>
                                    <p:animEffect transition="in" filter="wipe(down)">
                                      <p:cBhvr>
                                        <p:cTn id="38" dur="500"/>
                                        <p:tgtEl>
                                          <p:spTgt spid="36874"/>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36875"/>
                                        </p:tgtEl>
                                        <p:attrNameLst>
                                          <p:attrName>style.visibility</p:attrName>
                                        </p:attrNameLst>
                                      </p:cBhvr>
                                      <p:to>
                                        <p:strVal val="visible"/>
                                      </p:to>
                                    </p:set>
                                    <p:animEffect transition="in" filter="wipe(down)">
                                      <p:cBhvr>
                                        <p:cTn id="43" dur="500"/>
                                        <p:tgtEl>
                                          <p:spTgt spid="36875"/>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6879"/>
                                        </p:tgtEl>
                                        <p:attrNameLst>
                                          <p:attrName>style.visibility</p:attrName>
                                        </p:attrNameLst>
                                      </p:cBhvr>
                                      <p:to>
                                        <p:strVal val="visible"/>
                                      </p:to>
                                    </p:set>
                                    <p:animEffect transition="in" filter="wipe(down)">
                                      <p:cBhvr>
                                        <p:cTn id="46" dur="500"/>
                                        <p:tgtEl>
                                          <p:spTgt spid="36879"/>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36880"/>
                                        </p:tgtEl>
                                        <p:attrNameLst>
                                          <p:attrName>style.visibility</p:attrName>
                                        </p:attrNameLst>
                                      </p:cBhvr>
                                      <p:to>
                                        <p:strVal val="visible"/>
                                      </p:to>
                                    </p:set>
                                    <p:animEffect transition="in" filter="wipe(down)">
                                      <p:cBhvr>
                                        <p:cTn id="51" dur="500"/>
                                        <p:tgtEl>
                                          <p:spTgt spid="36880"/>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36876"/>
                                        </p:tgtEl>
                                        <p:attrNameLst>
                                          <p:attrName>style.visibility</p:attrName>
                                        </p:attrNameLst>
                                      </p:cBhvr>
                                      <p:to>
                                        <p:strVal val="visible"/>
                                      </p:to>
                                    </p:set>
                                    <p:animEffect transition="in" filter="wipe(down)">
                                      <p:cBhvr>
                                        <p:cTn id="54" dur="500"/>
                                        <p:tgtEl>
                                          <p:spTgt spid="36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animBg="1"/>
      <p:bldP spid="36870" grpId="0" animBg="1"/>
      <p:bldP spid="36873" grpId="0" animBg="1"/>
      <p:bldP spid="36874" grpId="0" animBg="1"/>
      <p:bldP spid="36875" grpId="0" animBg="1"/>
      <p:bldP spid="36876" grpId="0" animBg="1"/>
      <p:bldP spid="36877" grpId="0" animBg="1"/>
      <p:bldP spid="36878" grpId="0" animBg="1"/>
      <p:bldP spid="36879" grpId="0" animBg="1"/>
      <p:bldP spid="36880" grpId="0" animBg="1"/>
      <p:bldP spid="36881"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Text Box 4"/>
          <p:cNvSpPr txBox="1">
            <a:spLocks noChangeArrowheads="1"/>
          </p:cNvSpPr>
          <p:nvPr/>
        </p:nvSpPr>
        <p:spPr bwMode="auto">
          <a:xfrm>
            <a:off x="457200" y="990600"/>
            <a:ext cx="11379200" cy="1815882"/>
          </a:xfrm>
          <a:prstGeom prst="rect">
            <a:avLst/>
          </a:prstGeom>
          <a:noFill/>
          <a:ln w="9525">
            <a:noFill/>
            <a:miter lim="800000"/>
            <a:headEnd/>
            <a:tailEnd/>
          </a:ln>
        </p:spPr>
        <p:txBody>
          <a:bodyPr>
            <a:spAutoFit/>
          </a:bodyPr>
          <a:lstStyle/>
          <a:p>
            <a:pPr algn="just" eaLnBrk="0" hangingPunct="0">
              <a:spcBef>
                <a:spcPct val="50000"/>
              </a:spcBef>
            </a:pPr>
            <a:r>
              <a:rPr lang="en-US" sz="2800" b="1" u="sng" dirty="0" err="1">
                <a:solidFill>
                  <a:srgbClr val="FF0000"/>
                </a:solidFill>
                <a:latin typeface=".VnTime" pitchFamily="34" charset="0"/>
              </a:rPr>
              <a:t>Bµi</a:t>
            </a:r>
            <a:r>
              <a:rPr lang="en-US" sz="2800" b="1" u="sng" dirty="0">
                <a:solidFill>
                  <a:srgbClr val="FF0000"/>
                </a:solidFill>
                <a:latin typeface=".VnTime" pitchFamily="34" charset="0"/>
              </a:rPr>
              <a:t> </a:t>
            </a:r>
            <a:r>
              <a:rPr lang="en-US" sz="2800" b="1" u="sng" dirty="0" err="1">
                <a:solidFill>
                  <a:srgbClr val="FF0000"/>
                </a:solidFill>
                <a:latin typeface=".VnTime" pitchFamily="34" charset="0"/>
              </a:rPr>
              <a:t>tËp</a:t>
            </a:r>
            <a:r>
              <a:rPr lang="en-US" sz="2800" b="1" u="sng" dirty="0">
                <a:solidFill>
                  <a:srgbClr val="FF0000"/>
                </a:solidFill>
                <a:latin typeface=".VnTime" pitchFamily="34" charset="0"/>
              </a:rPr>
              <a:t> 3</a:t>
            </a:r>
            <a:r>
              <a:rPr lang="en-US" sz="2800" b="1" dirty="0">
                <a:solidFill>
                  <a:srgbClr val="FF0000"/>
                </a:solidFill>
                <a:latin typeface=".VnTime" pitchFamily="34" charset="0"/>
              </a:rPr>
              <a:t>:</a:t>
            </a:r>
            <a:r>
              <a:rPr lang="en-US" sz="2800" b="1" dirty="0">
                <a:latin typeface=".VnTime" pitchFamily="34" charset="0"/>
              </a:rPr>
              <a:t> </a:t>
            </a:r>
            <a:r>
              <a:rPr lang="en-US" sz="2800" b="1" dirty="0" err="1">
                <a:latin typeface=".VnTime" pitchFamily="34" charset="0"/>
              </a:rPr>
              <a:t>H·y</a:t>
            </a:r>
            <a:r>
              <a:rPr lang="en-US" sz="2800" b="1" dirty="0">
                <a:latin typeface=".VnTime" pitchFamily="34" charset="0"/>
              </a:rPr>
              <a:t> </a:t>
            </a:r>
            <a:r>
              <a:rPr lang="en-US" sz="2800" b="1" dirty="0" err="1">
                <a:latin typeface=".VnTime" pitchFamily="34" charset="0"/>
              </a:rPr>
              <a:t>cho</a:t>
            </a:r>
            <a:r>
              <a:rPr lang="en-US" sz="2800" b="1" dirty="0">
                <a:latin typeface=".VnTime" pitchFamily="34" charset="0"/>
              </a:rPr>
              <a:t> </a:t>
            </a:r>
            <a:r>
              <a:rPr lang="en-US" sz="2800" b="1" dirty="0" err="1">
                <a:latin typeface=".VnTime" pitchFamily="34" charset="0"/>
              </a:rPr>
              <a:t>biÕt</a:t>
            </a:r>
            <a:r>
              <a:rPr lang="en-US" sz="2800" b="1" dirty="0">
                <a:latin typeface=".VnTime" pitchFamily="34" charset="0"/>
              </a:rPr>
              <a:t>, </a:t>
            </a:r>
            <a:r>
              <a:rPr lang="en-US" sz="2800" b="1" dirty="0" err="1">
                <a:latin typeface=".VnTime" pitchFamily="34" charset="0"/>
              </a:rPr>
              <a:t>trong</a:t>
            </a:r>
            <a:r>
              <a:rPr lang="en-US" sz="2800" b="1" dirty="0">
                <a:latin typeface=".VnTime" pitchFamily="34" charset="0"/>
              </a:rPr>
              <a:t> </a:t>
            </a:r>
            <a:r>
              <a:rPr lang="en-US" sz="2800" b="1" dirty="0" err="1">
                <a:latin typeface=".VnTime" pitchFamily="34" charset="0"/>
              </a:rPr>
              <a:t>sè</a:t>
            </a:r>
            <a:r>
              <a:rPr lang="en-US" sz="2800" b="1" dirty="0">
                <a:latin typeface=".VnTime" pitchFamily="34" charset="0"/>
              </a:rPr>
              <a:t> </a:t>
            </a:r>
            <a:r>
              <a:rPr lang="en-US" sz="2800" b="1" dirty="0" err="1">
                <a:latin typeface=".VnTime" pitchFamily="34" charset="0"/>
              </a:rPr>
              <a:t>nh÷ng</a:t>
            </a:r>
            <a:r>
              <a:rPr lang="en-US" sz="2800" b="1" dirty="0">
                <a:latin typeface=".VnTime" pitchFamily="34" charset="0"/>
              </a:rPr>
              <a:t> </a:t>
            </a:r>
            <a:r>
              <a:rPr lang="en-US" sz="2800" b="1" dirty="0" err="1">
                <a:latin typeface=".VnTime" pitchFamily="34" charset="0"/>
              </a:rPr>
              <a:t>tõ</a:t>
            </a:r>
            <a:r>
              <a:rPr lang="en-US" sz="2800" b="1" dirty="0">
                <a:latin typeface=".VnTime" pitchFamily="34" charset="0"/>
              </a:rPr>
              <a:t> </a:t>
            </a:r>
            <a:r>
              <a:rPr lang="en-US" sz="2800" b="1" dirty="0" err="1">
                <a:latin typeface=".VnTime" pitchFamily="34" charset="0"/>
              </a:rPr>
              <a:t>cã</a:t>
            </a:r>
            <a:r>
              <a:rPr lang="en-US" sz="2800" b="1" dirty="0">
                <a:latin typeface=".VnTime" pitchFamily="34" charset="0"/>
              </a:rPr>
              <a:t> </a:t>
            </a:r>
            <a:r>
              <a:rPr lang="en-US" sz="2800" b="1" dirty="0" err="1">
                <a:latin typeface=".VnTime" pitchFamily="34" charset="0"/>
              </a:rPr>
              <a:t>thÓ</a:t>
            </a:r>
            <a:r>
              <a:rPr lang="en-US" sz="2800" b="1" dirty="0">
                <a:latin typeface=".VnTime" pitchFamily="34" charset="0"/>
              </a:rPr>
              <a:t> </a:t>
            </a:r>
            <a:r>
              <a:rPr lang="en-US" sz="2800" b="1" dirty="0" err="1">
                <a:latin typeface=".VnTime" pitchFamily="34" charset="0"/>
              </a:rPr>
              <a:t>thay</a:t>
            </a:r>
            <a:r>
              <a:rPr lang="en-US" sz="2800" b="1" dirty="0">
                <a:latin typeface=".VnTime" pitchFamily="34" charset="0"/>
              </a:rPr>
              <a:t> </a:t>
            </a:r>
            <a:r>
              <a:rPr lang="en-US" sz="2800" b="1" dirty="0" err="1">
                <a:latin typeface=".VnTime" pitchFamily="34" charset="0"/>
              </a:rPr>
              <a:t>thÕ</a:t>
            </a:r>
            <a:r>
              <a:rPr lang="en-US" sz="2800" b="1" dirty="0">
                <a:latin typeface=".VnTime" pitchFamily="34" charset="0"/>
              </a:rPr>
              <a:t> </a:t>
            </a:r>
            <a:r>
              <a:rPr lang="en-US" sz="2800" b="1" dirty="0" err="1">
                <a:latin typeface=".VnTime" pitchFamily="34" charset="0"/>
              </a:rPr>
              <a:t>cho</a:t>
            </a:r>
            <a:r>
              <a:rPr lang="en-US" sz="2800" b="1" dirty="0">
                <a:latin typeface=".VnTime" pitchFamily="34" charset="0"/>
              </a:rPr>
              <a:t> </a:t>
            </a:r>
            <a:r>
              <a:rPr lang="en-US" sz="2800" b="1" dirty="0" err="1">
                <a:latin typeface=".VnTime" pitchFamily="34" charset="0"/>
              </a:rPr>
              <a:t>nhau</a:t>
            </a:r>
            <a:r>
              <a:rPr lang="en-US" sz="2800" b="1" dirty="0">
                <a:latin typeface=".VnTime" pitchFamily="34" charset="0"/>
              </a:rPr>
              <a:t> </a:t>
            </a:r>
            <a:r>
              <a:rPr lang="en-US" sz="2800" b="1" dirty="0" err="1">
                <a:latin typeface=".VnTime" pitchFamily="34" charset="0"/>
              </a:rPr>
              <a:t>trong</a:t>
            </a:r>
            <a:r>
              <a:rPr lang="en-US" sz="2800" b="1" dirty="0">
                <a:latin typeface=".VnTime" pitchFamily="34" charset="0"/>
              </a:rPr>
              <a:t> </a:t>
            </a:r>
            <a:r>
              <a:rPr lang="en-US" sz="2800" b="1" dirty="0" err="1">
                <a:latin typeface=".VnTime" pitchFamily="34" charset="0"/>
              </a:rPr>
              <a:t>c©u</a:t>
            </a:r>
            <a:r>
              <a:rPr lang="en-US" sz="2800" b="1" dirty="0">
                <a:latin typeface=".VnTime" pitchFamily="34" charset="0"/>
              </a:rPr>
              <a:t> </a:t>
            </a:r>
            <a:r>
              <a:rPr lang="en-US" sz="2800" b="1" dirty="0" err="1">
                <a:latin typeface=".VnTime" pitchFamily="34" charset="0"/>
              </a:rPr>
              <a:t>sau</a:t>
            </a:r>
            <a:r>
              <a:rPr lang="en-US" sz="2800" b="1" dirty="0">
                <a:latin typeface=".VnTime" pitchFamily="34" charset="0"/>
              </a:rPr>
              <a:t> ®©y, </a:t>
            </a:r>
            <a:r>
              <a:rPr lang="en-US" sz="2800" b="1" dirty="0" err="1">
                <a:latin typeface=".VnTime" pitchFamily="34" charset="0"/>
              </a:rPr>
              <a:t>víi</a:t>
            </a:r>
            <a:r>
              <a:rPr lang="en-US" sz="2800" b="1" dirty="0">
                <a:latin typeface=".VnTime" pitchFamily="34" charset="0"/>
              </a:rPr>
              <a:t> </a:t>
            </a:r>
            <a:r>
              <a:rPr lang="en-US" sz="2800" b="1" dirty="0" err="1">
                <a:latin typeface=".VnTime" pitchFamily="34" charset="0"/>
              </a:rPr>
              <a:t>tõ</a:t>
            </a:r>
            <a:r>
              <a:rPr lang="en-US" sz="2800" b="1" dirty="0">
                <a:latin typeface=".VnTime" pitchFamily="34" charset="0"/>
              </a:rPr>
              <a:t> </a:t>
            </a:r>
            <a:r>
              <a:rPr lang="en-US" sz="2800" b="1" dirty="0" err="1">
                <a:latin typeface=".VnTime" pitchFamily="34" charset="0"/>
              </a:rPr>
              <a:t>nµo</a:t>
            </a:r>
            <a:r>
              <a:rPr lang="en-US" sz="2800" b="1" dirty="0">
                <a:latin typeface=".VnTime" pitchFamily="34" charset="0"/>
              </a:rPr>
              <a:t> </a:t>
            </a:r>
            <a:r>
              <a:rPr lang="en-US" sz="2800" b="1" dirty="0" err="1" smtClean="0">
                <a:latin typeface=".VnTime" pitchFamily="34" charset="0"/>
              </a:rPr>
              <a:t>ngư­êi</a:t>
            </a:r>
            <a:r>
              <a:rPr lang="en-US" sz="2800" b="1" dirty="0" smtClean="0">
                <a:latin typeface=".VnTime" pitchFamily="34" charset="0"/>
              </a:rPr>
              <a:t> </a:t>
            </a:r>
            <a:r>
              <a:rPr lang="en-US" sz="2800" b="1" dirty="0" err="1">
                <a:latin typeface=".VnTime" pitchFamily="34" charset="0"/>
              </a:rPr>
              <a:t>nãi</a:t>
            </a:r>
            <a:r>
              <a:rPr lang="en-US" sz="2800" b="1" dirty="0">
                <a:latin typeface=".VnTime" pitchFamily="34" charset="0"/>
              </a:rPr>
              <a:t> </a:t>
            </a:r>
            <a:r>
              <a:rPr lang="en-US" sz="2800" b="1" dirty="0" err="1">
                <a:latin typeface=".VnTime" pitchFamily="34" charset="0"/>
              </a:rPr>
              <a:t>ph¶i</a:t>
            </a:r>
            <a:r>
              <a:rPr lang="en-US" sz="2800" b="1" dirty="0">
                <a:latin typeface=".VnTime" pitchFamily="34" charset="0"/>
              </a:rPr>
              <a:t> </a:t>
            </a:r>
            <a:r>
              <a:rPr lang="en-US" sz="2800" b="1" dirty="0" err="1">
                <a:latin typeface=".VnTime" pitchFamily="34" charset="0"/>
              </a:rPr>
              <a:t>chÞu</a:t>
            </a:r>
            <a:r>
              <a:rPr lang="en-US" sz="2800" b="1" dirty="0">
                <a:latin typeface=".VnTime" pitchFamily="34" charset="0"/>
              </a:rPr>
              <a:t> </a:t>
            </a:r>
            <a:r>
              <a:rPr lang="en-US" sz="2800" b="1" dirty="0" err="1">
                <a:latin typeface=".VnTime" pitchFamily="34" charset="0"/>
              </a:rPr>
              <a:t>tr¸ch</a:t>
            </a:r>
            <a:r>
              <a:rPr lang="en-US" sz="2800" b="1" dirty="0">
                <a:latin typeface=".VnTime" pitchFamily="34" charset="0"/>
              </a:rPr>
              <a:t> </a:t>
            </a:r>
            <a:r>
              <a:rPr lang="en-US" sz="2800" b="1" dirty="0" err="1">
                <a:solidFill>
                  <a:srgbClr val="0000CC"/>
                </a:solidFill>
                <a:latin typeface=".VnTime" pitchFamily="34" charset="0"/>
              </a:rPr>
              <a:t>nhiÖm</a:t>
            </a:r>
            <a:r>
              <a:rPr lang="en-US" sz="2800" b="1" dirty="0">
                <a:solidFill>
                  <a:srgbClr val="0000CC"/>
                </a:solidFill>
                <a:latin typeface=".VnTime" pitchFamily="34" charset="0"/>
              </a:rPr>
              <a:t> </a:t>
            </a:r>
            <a:r>
              <a:rPr lang="en-US" sz="2800" b="1" dirty="0" err="1">
                <a:solidFill>
                  <a:srgbClr val="0000CC"/>
                </a:solidFill>
                <a:latin typeface=".VnTime" pitchFamily="34" charset="0"/>
              </a:rPr>
              <a:t>cao</a:t>
            </a:r>
            <a:r>
              <a:rPr lang="en-US" sz="2800" b="1" dirty="0">
                <a:solidFill>
                  <a:srgbClr val="0000CC"/>
                </a:solidFill>
                <a:latin typeface=".VnTime" pitchFamily="34" charset="0"/>
              </a:rPr>
              <a:t> </a:t>
            </a:r>
            <a:r>
              <a:rPr lang="en-US" sz="2800" b="1" dirty="0" err="1">
                <a:solidFill>
                  <a:srgbClr val="0000CC"/>
                </a:solidFill>
                <a:latin typeface=".VnTime" pitchFamily="34" charset="0"/>
              </a:rPr>
              <a:t>nhÊt</a:t>
            </a:r>
            <a:r>
              <a:rPr lang="en-US" sz="2800" b="1" dirty="0">
                <a:solidFill>
                  <a:srgbClr val="0000CC"/>
                </a:solidFill>
                <a:latin typeface=".VnTime" pitchFamily="34" charset="0"/>
              </a:rPr>
              <a:t> </a:t>
            </a:r>
            <a:r>
              <a:rPr lang="en-US" sz="2800" b="1" dirty="0" err="1">
                <a:solidFill>
                  <a:srgbClr val="0000CC"/>
                </a:solidFill>
                <a:latin typeface=".VnTime" pitchFamily="34" charset="0"/>
              </a:rPr>
              <a:t>vÒ</a:t>
            </a:r>
            <a:r>
              <a:rPr lang="en-US" sz="2800" b="1" dirty="0">
                <a:solidFill>
                  <a:srgbClr val="0000CC"/>
                </a:solidFill>
                <a:latin typeface=".VnTime" pitchFamily="34" charset="0"/>
              </a:rPr>
              <a:t> ®é tin </a:t>
            </a:r>
            <a:r>
              <a:rPr lang="en-US" sz="2800" b="1" dirty="0" err="1">
                <a:solidFill>
                  <a:srgbClr val="0000CC"/>
                </a:solidFill>
                <a:latin typeface=".VnTime" pitchFamily="34" charset="0"/>
              </a:rPr>
              <a:t>cËy</a:t>
            </a:r>
            <a:r>
              <a:rPr lang="en-US" sz="2800" b="1" dirty="0">
                <a:latin typeface=".VnTime" pitchFamily="34" charset="0"/>
              </a:rPr>
              <a:t> </a:t>
            </a:r>
            <a:r>
              <a:rPr lang="en-US" sz="2800" b="1" dirty="0" err="1">
                <a:latin typeface=".VnTime" pitchFamily="34" charset="0"/>
              </a:rPr>
              <a:t>cña</a:t>
            </a:r>
            <a:r>
              <a:rPr lang="en-US" sz="2800" b="1" dirty="0">
                <a:latin typeface=".VnTime" pitchFamily="34" charset="0"/>
              </a:rPr>
              <a:t> </a:t>
            </a:r>
            <a:r>
              <a:rPr lang="en-US" sz="2800" b="1" dirty="0" err="1">
                <a:latin typeface=".VnTime" pitchFamily="34" charset="0"/>
              </a:rPr>
              <a:t>sù</a:t>
            </a:r>
            <a:r>
              <a:rPr lang="en-US" sz="2800" b="1" dirty="0">
                <a:latin typeface=".VnTime" pitchFamily="34" charset="0"/>
              </a:rPr>
              <a:t> </a:t>
            </a:r>
            <a:r>
              <a:rPr lang="en-US" sz="2800" b="1" dirty="0" err="1">
                <a:latin typeface=".VnTime" pitchFamily="34" charset="0"/>
              </a:rPr>
              <a:t>viÖc</a:t>
            </a:r>
            <a:r>
              <a:rPr lang="en-US" sz="2800" b="1" dirty="0">
                <a:latin typeface=".VnTime" pitchFamily="34" charset="0"/>
              </a:rPr>
              <a:t> do </a:t>
            </a:r>
            <a:r>
              <a:rPr lang="en-US" sz="2800" b="1" dirty="0" err="1">
                <a:latin typeface=".VnTime" pitchFamily="34" charset="0"/>
              </a:rPr>
              <a:t>m×nh</a:t>
            </a:r>
            <a:r>
              <a:rPr lang="en-US" sz="2800" b="1" dirty="0">
                <a:latin typeface=".VnTime" pitchFamily="34" charset="0"/>
              </a:rPr>
              <a:t> </a:t>
            </a:r>
            <a:r>
              <a:rPr lang="en-US" sz="2800" b="1" dirty="0" err="1">
                <a:latin typeface=".VnTime" pitchFamily="34" charset="0"/>
              </a:rPr>
              <a:t>nãi</a:t>
            </a:r>
            <a:r>
              <a:rPr lang="en-US" sz="2800" b="1" dirty="0">
                <a:latin typeface=".VnTime" pitchFamily="34" charset="0"/>
              </a:rPr>
              <a:t> </a:t>
            </a:r>
            <a:r>
              <a:rPr lang="en-US" sz="2800" b="1" dirty="0" err="1">
                <a:latin typeface=".VnTime" pitchFamily="34" charset="0"/>
              </a:rPr>
              <a:t>ra</a:t>
            </a:r>
            <a:r>
              <a:rPr lang="en-US" sz="2800" b="1" dirty="0">
                <a:latin typeface=".VnTime" pitchFamily="34" charset="0"/>
              </a:rPr>
              <a:t>, </a:t>
            </a:r>
            <a:r>
              <a:rPr lang="en-US" sz="2800" b="1" dirty="0" err="1">
                <a:latin typeface=".VnTime" pitchFamily="34" charset="0"/>
              </a:rPr>
              <a:t>víi</a:t>
            </a:r>
            <a:r>
              <a:rPr lang="en-US" sz="2800" b="1" dirty="0">
                <a:latin typeface=".VnTime" pitchFamily="34" charset="0"/>
              </a:rPr>
              <a:t> </a:t>
            </a:r>
            <a:r>
              <a:rPr lang="en-US" sz="2800" b="1" dirty="0" err="1">
                <a:latin typeface=".VnTime" pitchFamily="34" charset="0"/>
              </a:rPr>
              <a:t>tõ</a:t>
            </a:r>
            <a:r>
              <a:rPr lang="en-US" sz="2800" b="1" dirty="0">
                <a:latin typeface=".VnTime" pitchFamily="34" charset="0"/>
              </a:rPr>
              <a:t> </a:t>
            </a:r>
            <a:r>
              <a:rPr lang="en-US" sz="2800" b="1" dirty="0" err="1">
                <a:latin typeface=".VnTime" pitchFamily="34" charset="0"/>
              </a:rPr>
              <a:t>nµo</a:t>
            </a:r>
            <a:r>
              <a:rPr lang="en-US" sz="2800" b="1" dirty="0">
                <a:latin typeface=".VnTime" pitchFamily="34" charset="0"/>
              </a:rPr>
              <a:t> </a:t>
            </a:r>
            <a:r>
              <a:rPr lang="en-US" sz="2800" b="1" dirty="0" err="1">
                <a:solidFill>
                  <a:srgbClr val="0000CC"/>
                </a:solidFill>
                <a:latin typeface=".VnTime" pitchFamily="34" charset="0"/>
              </a:rPr>
              <a:t>tr¸ch</a:t>
            </a:r>
            <a:r>
              <a:rPr lang="en-US" sz="2800" b="1" dirty="0">
                <a:solidFill>
                  <a:srgbClr val="0000CC"/>
                </a:solidFill>
                <a:latin typeface=".VnTime" pitchFamily="34" charset="0"/>
              </a:rPr>
              <a:t> </a:t>
            </a:r>
            <a:r>
              <a:rPr lang="en-US" sz="2800" b="1" dirty="0" err="1">
                <a:solidFill>
                  <a:srgbClr val="0000CC"/>
                </a:solidFill>
                <a:latin typeface=".VnTime" pitchFamily="34" charset="0"/>
              </a:rPr>
              <a:t>nhiÖm</a:t>
            </a:r>
            <a:r>
              <a:rPr lang="en-US" sz="2800" b="1" dirty="0">
                <a:solidFill>
                  <a:srgbClr val="0000CC"/>
                </a:solidFill>
                <a:latin typeface=".VnTime" pitchFamily="34" charset="0"/>
              </a:rPr>
              <a:t> ®ã </a:t>
            </a:r>
            <a:r>
              <a:rPr lang="en-US" sz="2800" b="1" dirty="0" err="1">
                <a:solidFill>
                  <a:srgbClr val="0000CC"/>
                </a:solidFill>
                <a:latin typeface=".VnTime" pitchFamily="34" charset="0"/>
              </a:rPr>
              <a:t>thÊp</a:t>
            </a:r>
            <a:r>
              <a:rPr lang="en-US" sz="2800" b="1" dirty="0">
                <a:solidFill>
                  <a:srgbClr val="0000CC"/>
                </a:solidFill>
                <a:latin typeface=".VnTime" pitchFamily="34" charset="0"/>
              </a:rPr>
              <a:t> </a:t>
            </a:r>
            <a:r>
              <a:rPr lang="en-US" sz="2800" b="1" dirty="0" err="1">
                <a:solidFill>
                  <a:srgbClr val="0000CC"/>
                </a:solidFill>
                <a:latin typeface=".VnTime" pitchFamily="34" charset="0"/>
              </a:rPr>
              <a:t>nhÊt</a:t>
            </a:r>
            <a:r>
              <a:rPr lang="en-US" sz="2800" b="1" dirty="0">
                <a:latin typeface=".VnTime" pitchFamily="34" charset="0"/>
              </a:rPr>
              <a:t>. T¹i </a:t>
            </a:r>
            <a:r>
              <a:rPr lang="en-US" sz="2800" b="1" dirty="0" err="1">
                <a:latin typeface=".VnTime" pitchFamily="34" charset="0"/>
              </a:rPr>
              <a:t>sao</a:t>
            </a:r>
            <a:r>
              <a:rPr lang="en-US" sz="2800" b="1" dirty="0">
                <a:latin typeface=".VnTime" pitchFamily="34" charset="0"/>
              </a:rPr>
              <a:t> </a:t>
            </a:r>
            <a:r>
              <a:rPr lang="en-US" sz="2800" b="1" dirty="0" err="1">
                <a:latin typeface=".VnTime" pitchFamily="34" charset="0"/>
              </a:rPr>
              <a:t>t¸c</a:t>
            </a:r>
            <a:r>
              <a:rPr lang="en-US" sz="2800" b="1" dirty="0">
                <a:latin typeface=".VnTime" pitchFamily="34" charset="0"/>
              </a:rPr>
              <a:t> </a:t>
            </a:r>
            <a:r>
              <a:rPr lang="en-US" sz="2800" b="1" dirty="0" err="1">
                <a:latin typeface=".VnTime" pitchFamily="34" charset="0"/>
              </a:rPr>
              <a:t>gi</a:t>
            </a:r>
            <a:r>
              <a:rPr lang="en-US" sz="2800" b="1" dirty="0">
                <a:latin typeface=".VnTime" pitchFamily="34" charset="0"/>
              </a:rPr>
              <a:t>¶ (</a:t>
            </a:r>
            <a:r>
              <a:rPr lang="en-US" sz="2800" b="1" dirty="0" err="1">
                <a:latin typeface=".VnTime" pitchFamily="34" charset="0"/>
              </a:rPr>
              <a:t>NguyÔn</a:t>
            </a:r>
            <a:r>
              <a:rPr lang="en-US" sz="2800" b="1" dirty="0">
                <a:latin typeface=".VnTime" pitchFamily="34" charset="0"/>
              </a:rPr>
              <a:t> </a:t>
            </a:r>
            <a:r>
              <a:rPr lang="en-US" sz="2800" b="1" dirty="0" err="1">
                <a:latin typeface=".VnTime" pitchFamily="34" charset="0"/>
              </a:rPr>
              <a:t>Quang</a:t>
            </a:r>
            <a:r>
              <a:rPr lang="en-US" sz="2800" b="1" dirty="0">
                <a:latin typeface=".VnTime" pitchFamily="34" charset="0"/>
              </a:rPr>
              <a:t> </a:t>
            </a:r>
            <a:r>
              <a:rPr lang="en-US" sz="2800" b="1" dirty="0" err="1">
                <a:latin typeface=".VnTime" pitchFamily="34" charset="0"/>
              </a:rPr>
              <a:t>S¸ng</a:t>
            </a:r>
            <a:r>
              <a:rPr lang="en-US" sz="2800" b="1" dirty="0">
                <a:latin typeface=".VnTime" pitchFamily="34" charset="0"/>
              </a:rPr>
              <a:t>) l¹i </a:t>
            </a:r>
            <a:r>
              <a:rPr lang="en-US" sz="2800" b="1" dirty="0" err="1">
                <a:latin typeface=".VnTime" pitchFamily="34" charset="0"/>
              </a:rPr>
              <a:t>chän</a:t>
            </a:r>
            <a:r>
              <a:rPr lang="en-US" sz="2800" b="1" dirty="0">
                <a:latin typeface=".VnTime" pitchFamily="34" charset="0"/>
              </a:rPr>
              <a:t> </a:t>
            </a:r>
            <a:r>
              <a:rPr lang="en-US" sz="2800" b="1" dirty="0" err="1">
                <a:latin typeface=".VnTime" pitchFamily="34" charset="0"/>
              </a:rPr>
              <a:t>tõ</a:t>
            </a:r>
            <a:r>
              <a:rPr lang="en-US" sz="2800" b="1" dirty="0">
                <a:latin typeface=".VnTime" pitchFamily="34" charset="0"/>
              </a:rPr>
              <a:t> </a:t>
            </a:r>
            <a:r>
              <a:rPr lang="en-US" sz="2800" b="1" i="1" dirty="0">
                <a:solidFill>
                  <a:srgbClr val="FF0000"/>
                </a:solidFill>
                <a:latin typeface=".VnTime" pitchFamily="34" charset="0"/>
              </a:rPr>
              <a:t>ch¾c </a:t>
            </a:r>
            <a:r>
              <a:rPr lang="en-US" sz="2800" b="1" i="1" dirty="0">
                <a:latin typeface=".VnTime" pitchFamily="34" charset="0"/>
              </a:rPr>
              <a:t>? </a:t>
            </a:r>
          </a:p>
        </p:txBody>
      </p:sp>
      <p:graphicFrame>
        <p:nvGraphicFramePr>
          <p:cNvPr id="37925" name="Group 37"/>
          <p:cNvGraphicFramePr>
            <a:graphicFrameLocks noGrp="1"/>
          </p:cNvGraphicFramePr>
          <p:nvPr>
            <p:ph/>
            <p:extLst>
              <p:ext uri="{D42A27DB-BD31-4B8C-83A1-F6EECF244321}">
                <p14:modId xmlns:p14="http://schemas.microsoft.com/office/powerpoint/2010/main" val="3006266455"/>
              </p:ext>
            </p:extLst>
          </p:nvPr>
        </p:nvGraphicFramePr>
        <p:xfrm>
          <a:off x="609600" y="4267200"/>
          <a:ext cx="10972800" cy="2133600"/>
        </p:xfrm>
        <a:graphic>
          <a:graphicData uri="http://schemas.openxmlformats.org/drawingml/2006/table">
            <a:tbl>
              <a:tblPr/>
              <a:tblGrid>
                <a:gridCol w="3120704"/>
                <a:gridCol w="3041009"/>
                <a:gridCol w="4811087"/>
              </a:tblGrid>
              <a:tr h="2133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dirty="0" smtClean="0">
                          <a:ln>
                            <a:noFill/>
                          </a:ln>
                          <a:solidFill>
                            <a:schemeClr val="tx1"/>
                          </a:solidFill>
                          <a:effectLst/>
                          <a:latin typeface=".VnTime" pitchFamily="34"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dirty="0" err="1" smtClean="0">
                          <a:ln>
                            <a:noFill/>
                          </a:ln>
                          <a:solidFill>
                            <a:srgbClr val="990000"/>
                          </a:solidFill>
                          <a:effectLst/>
                          <a:latin typeface=".VnTime" pitchFamily="34" charset="0"/>
                        </a:rPr>
                        <a:t>Víi</a:t>
                      </a:r>
                      <a:r>
                        <a:rPr kumimoji="0" lang="en-US" sz="2800" b="1" i="1" u="none" strike="noStrike" cap="none" normalizeH="0" baseline="0" dirty="0" smtClean="0">
                          <a:ln>
                            <a:noFill/>
                          </a:ln>
                          <a:solidFill>
                            <a:srgbClr val="990000"/>
                          </a:solidFill>
                          <a:effectLst/>
                          <a:latin typeface=".VnTime" pitchFamily="34" charset="0"/>
                        </a:rPr>
                        <a:t> </a:t>
                      </a:r>
                      <a:r>
                        <a:rPr kumimoji="0" lang="en-US" sz="2800" b="1" i="1" u="none" strike="noStrike" cap="none" normalizeH="0" baseline="0" dirty="0" err="1" smtClean="0">
                          <a:ln>
                            <a:noFill/>
                          </a:ln>
                          <a:solidFill>
                            <a:srgbClr val="990000"/>
                          </a:solidFill>
                          <a:effectLst/>
                          <a:latin typeface=".VnTime" pitchFamily="34" charset="0"/>
                        </a:rPr>
                        <a:t>lßng</a:t>
                      </a:r>
                      <a:r>
                        <a:rPr kumimoji="0" lang="en-US" sz="2800" b="1" i="1" u="none" strike="noStrike" cap="none" normalizeH="0" baseline="0" dirty="0" smtClean="0">
                          <a:ln>
                            <a:noFill/>
                          </a:ln>
                          <a:solidFill>
                            <a:srgbClr val="990000"/>
                          </a:solidFill>
                          <a:effectLst/>
                          <a:latin typeface=".VnTime" pitchFamily="34" charset="0"/>
                        </a:rPr>
                        <a:t> </a:t>
                      </a:r>
                      <a:r>
                        <a:rPr kumimoji="0" lang="en-US" sz="2800" b="1" i="1" u="none" strike="noStrike" cap="none" normalizeH="0" baseline="0" dirty="0" err="1" smtClean="0">
                          <a:ln>
                            <a:noFill/>
                          </a:ln>
                          <a:solidFill>
                            <a:srgbClr val="990000"/>
                          </a:solidFill>
                          <a:effectLst/>
                          <a:latin typeface=".VnTime" pitchFamily="34" charset="0"/>
                        </a:rPr>
                        <a:t>mong</a:t>
                      </a:r>
                      <a:r>
                        <a:rPr kumimoji="0" lang="en-US" sz="2800" b="1" i="1" u="none" strike="noStrike" cap="none" normalizeH="0" baseline="0" dirty="0" smtClean="0">
                          <a:ln>
                            <a:noFill/>
                          </a:ln>
                          <a:solidFill>
                            <a:srgbClr val="990000"/>
                          </a:solidFill>
                          <a:effectLst/>
                          <a:latin typeface=".VnTime" pitchFamily="34" charset="0"/>
                        </a:rPr>
                        <a:t> </a:t>
                      </a:r>
                      <a:r>
                        <a:rPr kumimoji="0" lang="en-US" sz="2800" b="1" i="1" u="none" strike="noStrike" cap="none" normalizeH="0" baseline="0" dirty="0" err="1" smtClean="0">
                          <a:ln>
                            <a:noFill/>
                          </a:ln>
                          <a:solidFill>
                            <a:srgbClr val="990000"/>
                          </a:solidFill>
                          <a:effectLst/>
                          <a:latin typeface=".VnTime" pitchFamily="34" charset="0"/>
                        </a:rPr>
                        <a:t>nhí</a:t>
                      </a:r>
                      <a:r>
                        <a:rPr kumimoji="0" lang="en-US" sz="2800" b="1" i="1" u="none" strike="noStrike" cap="none" normalizeH="0" baseline="0" dirty="0" smtClean="0">
                          <a:ln>
                            <a:noFill/>
                          </a:ln>
                          <a:solidFill>
                            <a:srgbClr val="990000"/>
                          </a:solidFill>
                          <a:effectLst/>
                          <a:latin typeface=".VnTime" pitchFamily="34" charset="0"/>
                        </a:rPr>
                        <a:t> </a:t>
                      </a:r>
                      <a:r>
                        <a:rPr kumimoji="0" lang="en-US" sz="2800" b="1" i="1" u="none" strike="noStrike" cap="none" normalizeH="0" baseline="0" dirty="0" err="1" smtClean="0">
                          <a:ln>
                            <a:noFill/>
                          </a:ln>
                          <a:solidFill>
                            <a:srgbClr val="990000"/>
                          </a:solidFill>
                          <a:effectLst/>
                          <a:latin typeface=".VnTime" pitchFamily="34" charset="0"/>
                        </a:rPr>
                        <a:t>cña</a:t>
                      </a:r>
                      <a:r>
                        <a:rPr kumimoji="0" lang="en-US" sz="2800" b="1" i="1" u="none" strike="noStrike" cap="none" normalizeH="0" baseline="0" dirty="0" smtClean="0">
                          <a:ln>
                            <a:noFill/>
                          </a:ln>
                          <a:solidFill>
                            <a:srgbClr val="990000"/>
                          </a:solidFill>
                          <a:effectLst/>
                          <a:latin typeface=".VnTime" pitchFamily="34" charset="0"/>
                        </a:rPr>
                        <a:t> </a:t>
                      </a:r>
                      <a:r>
                        <a:rPr kumimoji="0" lang="en-US" sz="2800" b="1" i="1" u="none" strike="noStrike" cap="none" normalizeH="0" baseline="0" dirty="0" err="1" smtClean="0">
                          <a:ln>
                            <a:noFill/>
                          </a:ln>
                          <a:solidFill>
                            <a:srgbClr val="990000"/>
                          </a:solidFill>
                          <a:effectLst/>
                          <a:latin typeface=".VnTime" pitchFamily="34" charset="0"/>
                        </a:rPr>
                        <a:t>anh</a:t>
                      </a:r>
                      <a:r>
                        <a:rPr kumimoji="0" lang="en-US" sz="2800" b="1" i="1" u="none" strike="noStrike" cap="none" normalizeH="0" baseline="0" dirty="0" smtClean="0">
                          <a:ln>
                            <a:noFill/>
                          </a:ln>
                          <a:solidFill>
                            <a:srgbClr val="990000"/>
                          </a:solidFill>
                          <a:effectLst/>
                          <a:latin typeface=".VnTime" pitchFamily="34" charset="0"/>
                        </a:rPr>
                        <a:t>,</a:t>
                      </a:r>
                    </a:p>
                  </a:txBody>
                  <a:tcPr marL="121920" marR="1219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1" fontAlgn="base" latinLnBrk="0" hangingPunct="1">
                        <a:lnSpc>
                          <a:spcPct val="100000"/>
                        </a:lnSpc>
                        <a:spcBef>
                          <a:spcPct val="20000"/>
                        </a:spcBef>
                        <a:spcAft>
                          <a:spcPct val="0"/>
                        </a:spcAft>
                        <a:buClrTx/>
                        <a:buSzTx/>
                        <a:buFontTx/>
                        <a:buAutoNum type="arabicParenBoth"/>
                        <a:tabLst/>
                      </a:pPr>
                      <a:r>
                        <a:rPr kumimoji="0" lang="en-US" sz="2800" b="1" i="1" u="none" strike="noStrike" cap="none" normalizeH="0" baseline="0" dirty="0" smtClean="0">
                          <a:ln>
                            <a:noFill/>
                          </a:ln>
                          <a:solidFill>
                            <a:schemeClr val="tx1"/>
                          </a:solidFill>
                          <a:effectLst/>
                          <a:latin typeface=".VnTime" pitchFamily="34" charset="0"/>
                        </a:rPr>
                        <a:t>ch¾c</a:t>
                      </a: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dirty="0" smtClean="0">
                          <a:ln>
                            <a:noFill/>
                          </a:ln>
                          <a:solidFill>
                            <a:schemeClr val="tx1"/>
                          </a:solidFill>
                          <a:effectLst/>
                          <a:latin typeface=".VnTime" pitchFamily="34" charset="0"/>
                        </a:rPr>
                        <a:t>(2) </a:t>
                      </a:r>
                      <a:r>
                        <a:rPr kumimoji="0" lang="en-US" sz="2800" b="1" i="1" u="none" strike="noStrike" cap="none" normalizeH="0" baseline="0" dirty="0" err="1" smtClean="0">
                          <a:ln>
                            <a:noFill/>
                          </a:ln>
                          <a:solidFill>
                            <a:schemeClr val="tx1"/>
                          </a:solidFill>
                          <a:effectLst/>
                          <a:latin typeface=".VnTime" pitchFamily="34" charset="0"/>
                        </a:rPr>
                        <a:t>h×nh</a:t>
                      </a:r>
                      <a:r>
                        <a:rPr kumimoji="0" lang="en-US" sz="2800" b="1" i="1" u="none" strike="noStrike" cap="none" normalizeH="0" baseline="0" dirty="0" smtClean="0">
                          <a:ln>
                            <a:noFill/>
                          </a:ln>
                          <a:solidFill>
                            <a:schemeClr val="tx1"/>
                          </a:solidFill>
                          <a:effectLst/>
                          <a:latin typeface=".VnTime" pitchFamily="34" charset="0"/>
                        </a:rPr>
                        <a:t> </a:t>
                      </a:r>
                      <a:r>
                        <a:rPr kumimoji="0" lang="en-US" sz="2800" b="1" i="1" u="none" strike="noStrike" cap="none" normalizeH="0" baseline="0" dirty="0" err="1" smtClean="0">
                          <a:ln>
                            <a:noFill/>
                          </a:ln>
                          <a:solidFill>
                            <a:schemeClr val="tx1"/>
                          </a:solidFill>
                          <a:effectLst/>
                          <a:latin typeface=".VnTime" pitchFamily="34" charset="0"/>
                        </a:rPr>
                        <a:t>nh­ư</a:t>
                      </a:r>
                      <a:endParaRPr kumimoji="0" lang="en-US" sz="2800" b="1" i="1" u="none" strike="noStrike" cap="none" normalizeH="0" baseline="0" dirty="0" smtClean="0">
                        <a:ln>
                          <a:noFill/>
                        </a:ln>
                        <a:solidFill>
                          <a:schemeClr val="tx1"/>
                        </a:solidFill>
                        <a:effectLst/>
                        <a:latin typeface=".VnTime"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dirty="0" smtClean="0">
                          <a:ln>
                            <a:noFill/>
                          </a:ln>
                          <a:solidFill>
                            <a:schemeClr val="tx1"/>
                          </a:solidFill>
                          <a:effectLst/>
                          <a:latin typeface=".VnTime" pitchFamily="34" charset="0"/>
                        </a:rPr>
                        <a:t>(3) ch¾c ch¾n</a:t>
                      </a:r>
                    </a:p>
                  </a:txBody>
                  <a:tcPr marL="121920" marR="1219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800" b="1" i="1" u="none" strike="noStrike" cap="none" normalizeH="0" baseline="0" smtClean="0">
                          <a:ln>
                            <a:noFill/>
                          </a:ln>
                          <a:solidFill>
                            <a:srgbClr val="990000"/>
                          </a:solidFill>
                          <a:effectLst/>
                          <a:latin typeface=".VnTime" pitchFamily="34" charset="0"/>
                        </a:rPr>
                        <a:t>anh nghÜ r»ng, con anh sÏ ch¹y x« vµo lßng anh, sÏ «m chÆt lÊy cæ anh.</a:t>
                      </a:r>
                    </a:p>
                  </a:txBody>
                  <a:tcPr marL="121920" marR="1219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78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7925"/>
                                        </p:tgtEl>
                                        <p:attrNameLst>
                                          <p:attrName>style.visibility</p:attrName>
                                        </p:attrNameLst>
                                      </p:cBhvr>
                                      <p:to>
                                        <p:strVal val="visible"/>
                                      </p:to>
                                    </p:set>
                                    <p:anim calcmode="lin" valueType="num">
                                      <p:cBhvr additive="base">
                                        <p:cTn id="11" dur="500" fill="hold"/>
                                        <p:tgtEl>
                                          <p:spTgt spid="37925"/>
                                        </p:tgtEl>
                                        <p:attrNameLst>
                                          <p:attrName>ppt_x</p:attrName>
                                        </p:attrNameLst>
                                      </p:cBhvr>
                                      <p:tavLst>
                                        <p:tav tm="0">
                                          <p:val>
                                            <p:strVal val="#ppt_x"/>
                                          </p:val>
                                        </p:tav>
                                        <p:tav tm="100000">
                                          <p:val>
                                            <p:strVal val="#ppt_x"/>
                                          </p:val>
                                        </p:tav>
                                      </p:tavLst>
                                    </p:anim>
                                    <p:anim calcmode="lin" valueType="num">
                                      <p:cBhvr additive="base">
                                        <p:cTn id="12" dur="500" fill="hold"/>
                                        <p:tgtEl>
                                          <p:spTgt spid="379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Line 2"/>
          <p:cNvSpPr>
            <a:spLocks noChangeShapeType="1"/>
          </p:cNvSpPr>
          <p:nvPr/>
        </p:nvSpPr>
        <p:spPr bwMode="auto">
          <a:xfrm>
            <a:off x="0" y="998538"/>
            <a:ext cx="11887200" cy="0"/>
          </a:xfrm>
          <a:prstGeom prst="line">
            <a:avLst/>
          </a:prstGeom>
          <a:noFill/>
          <a:ln w="9525">
            <a:solidFill>
              <a:srgbClr val="52B741"/>
            </a:solidFill>
            <a:round/>
            <a:headEnd/>
            <a:tailEnd/>
          </a:ln>
        </p:spPr>
        <p:txBody>
          <a:bodyPr/>
          <a:lstStyle/>
          <a:p>
            <a:endParaRPr lang="en-US"/>
          </a:p>
        </p:txBody>
      </p:sp>
      <p:sp>
        <p:nvSpPr>
          <p:cNvPr id="17411" name="Line 3"/>
          <p:cNvSpPr>
            <a:spLocks noChangeShapeType="1"/>
          </p:cNvSpPr>
          <p:nvPr/>
        </p:nvSpPr>
        <p:spPr bwMode="auto">
          <a:xfrm flipV="1">
            <a:off x="0" y="1073151"/>
            <a:ext cx="12192000" cy="22225"/>
          </a:xfrm>
          <a:prstGeom prst="line">
            <a:avLst/>
          </a:prstGeom>
          <a:noFill/>
          <a:ln w="63500" cap="rnd">
            <a:solidFill>
              <a:srgbClr val="FF0000"/>
            </a:solidFill>
            <a:prstDash val="sysDot"/>
            <a:round/>
            <a:headEnd/>
            <a:tailEnd/>
          </a:ln>
        </p:spPr>
        <p:txBody>
          <a:bodyPr/>
          <a:lstStyle/>
          <a:p>
            <a:endParaRPr lang="en-US"/>
          </a:p>
        </p:txBody>
      </p:sp>
      <p:pic>
        <p:nvPicPr>
          <p:cNvPr id="17412" name="Picture 4" descr="j0196374"/>
          <p:cNvPicPr>
            <a:picLocks noChangeAspect="1" noChangeArrowheads="1"/>
          </p:cNvPicPr>
          <p:nvPr/>
        </p:nvPicPr>
        <p:blipFill>
          <a:blip r:embed="rId2"/>
          <a:srcRect/>
          <a:stretch>
            <a:fillRect/>
          </a:stretch>
        </p:blipFill>
        <p:spPr bwMode="auto">
          <a:xfrm>
            <a:off x="57151" y="63501"/>
            <a:ext cx="1094316" cy="911225"/>
          </a:xfrm>
          <a:prstGeom prst="rect">
            <a:avLst/>
          </a:prstGeom>
          <a:noFill/>
          <a:ln w="9525">
            <a:noFill/>
            <a:miter lim="800000"/>
            <a:headEnd/>
            <a:tailEnd/>
          </a:ln>
        </p:spPr>
      </p:pic>
      <p:pic>
        <p:nvPicPr>
          <p:cNvPr id="17413" name="Picture 5" descr="POINSET2"/>
          <p:cNvPicPr>
            <a:picLocks noChangeAspect="1" noChangeArrowheads="1"/>
          </p:cNvPicPr>
          <p:nvPr/>
        </p:nvPicPr>
        <p:blipFill>
          <a:blip r:embed="rId3"/>
          <a:srcRect/>
          <a:stretch>
            <a:fillRect/>
          </a:stretch>
        </p:blipFill>
        <p:spPr bwMode="auto">
          <a:xfrm rot="5626853">
            <a:off x="10834159" y="-171450"/>
            <a:ext cx="1104900" cy="1466849"/>
          </a:xfrm>
          <a:prstGeom prst="rect">
            <a:avLst/>
          </a:prstGeom>
          <a:noFill/>
          <a:ln w="9525">
            <a:noFill/>
            <a:miter lim="800000"/>
            <a:headEnd/>
            <a:tailEnd/>
          </a:ln>
        </p:spPr>
      </p:pic>
      <p:sp>
        <p:nvSpPr>
          <p:cNvPr id="17414" name="Oval 6"/>
          <p:cNvSpPr>
            <a:spLocks noChangeArrowheads="1"/>
          </p:cNvSpPr>
          <p:nvPr/>
        </p:nvSpPr>
        <p:spPr bwMode="auto">
          <a:xfrm>
            <a:off x="508000" y="381000"/>
            <a:ext cx="406400" cy="304800"/>
          </a:xfrm>
          <a:prstGeom prst="ellipse">
            <a:avLst/>
          </a:prstGeom>
          <a:noFill/>
          <a:ln w="9525">
            <a:solidFill>
              <a:srgbClr val="FFFFFF"/>
            </a:solidFill>
            <a:round/>
            <a:headEnd/>
            <a:tailEnd/>
          </a:ln>
        </p:spPr>
        <p:txBody>
          <a:bodyPr wrap="none" anchor="ctr"/>
          <a:lstStyle/>
          <a:p>
            <a:pPr algn="ctr" eaLnBrk="0" hangingPunct="0"/>
            <a:r>
              <a:rPr lang="en-US" u="sng">
                <a:solidFill>
                  <a:srgbClr val="FF0066"/>
                </a:solidFill>
              </a:rPr>
              <a:t>10</a:t>
            </a:r>
          </a:p>
        </p:txBody>
      </p:sp>
      <p:sp>
        <p:nvSpPr>
          <p:cNvPr id="17415" name="Text Box 7"/>
          <p:cNvSpPr txBox="1">
            <a:spLocks noChangeArrowheads="1"/>
          </p:cNvSpPr>
          <p:nvPr/>
        </p:nvSpPr>
        <p:spPr bwMode="auto">
          <a:xfrm>
            <a:off x="6400801" y="4038601"/>
            <a:ext cx="5304367" cy="366713"/>
          </a:xfrm>
          <a:prstGeom prst="rect">
            <a:avLst/>
          </a:prstGeom>
          <a:noFill/>
          <a:ln w="9525">
            <a:noFill/>
            <a:miter lim="800000"/>
            <a:headEnd/>
            <a:tailEnd/>
          </a:ln>
        </p:spPr>
        <p:txBody>
          <a:bodyPr>
            <a:spAutoFit/>
          </a:bodyPr>
          <a:lstStyle/>
          <a:p>
            <a:pPr eaLnBrk="0" hangingPunct="0"/>
            <a:endParaRPr lang="en-US" b="0">
              <a:latin typeface=".VnTime" pitchFamily="34" charset="0"/>
            </a:endParaRPr>
          </a:p>
        </p:txBody>
      </p:sp>
      <p:sp>
        <p:nvSpPr>
          <p:cNvPr id="17416" name="Text Box 8"/>
          <p:cNvSpPr txBox="1">
            <a:spLocks noChangeArrowheads="1"/>
          </p:cNvSpPr>
          <p:nvPr/>
        </p:nvSpPr>
        <p:spPr bwMode="auto">
          <a:xfrm>
            <a:off x="6278034" y="4000501"/>
            <a:ext cx="5609167" cy="366713"/>
          </a:xfrm>
          <a:prstGeom prst="rect">
            <a:avLst/>
          </a:prstGeom>
          <a:noFill/>
          <a:ln w="9525">
            <a:noFill/>
            <a:miter lim="800000"/>
            <a:headEnd/>
            <a:tailEnd/>
          </a:ln>
        </p:spPr>
        <p:txBody>
          <a:bodyPr>
            <a:spAutoFit/>
          </a:bodyPr>
          <a:lstStyle/>
          <a:p>
            <a:pPr eaLnBrk="0" hangingPunct="0"/>
            <a:endParaRPr lang="en-US" b="0">
              <a:latin typeface=".VnTime" pitchFamily="34" charset="0"/>
            </a:endParaRPr>
          </a:p>
        </p:txBody>
      </p:sp>
      <p:pic>
        <p:nvPicPr>
          <p:cNvPr id="17417" name="Picture 9" descr="POINSET2">
            <a:hlinkClick r:id="rId4"/>
          </p:cNvPr>
          <p:cNvPicPr>
            <a:picLocks noChangeAspect="1" noChangeArrowheads="1"/>
          </p:cNvPicPr>
          <p:nvPr/>
        </p:nvPicPr>
        <p:blipFill>
          <a:blip r:embed="rId3"/>
          <a:srcRect/>
          <a:stretch>
            <a:fillRect/>
          </a:stretch>
        </p:blipFill>
        <p:spPr bwMode="auto">
          <a:xfrm rot="-5400000">
            <a:off x="161925" y="5705475"/>
            <a:ext cx="990600" cy="1314451"/>
          </a:xfrm>
          <a:prstGeom prst="rect">
            <a:avLst/>
          </a:prstGeom>
          <a:noFill/>
          <a:ln w="9525">
            <a:noFill/>
            <a:miter lim="800000"/>
            <a:headEnd/>
            <a:tailEnd/>
          </a:ln>
        </p:spPr>
      </p:pic>
      <p:pic>
        <p:nvPicPr>
          <p:cNvPr id="17418" name="Picture 10" descr="POINSET2">
            <a:hlinkClick r:id="rId4"/>
          </p:cNvPr>
          <p:cNvPicPr>
            <a:picLocks noChangeAspect="1" noChangeArrowheads="1"/>
          </p:cNvPicPr>
          <p:nvPr/>
        </p:nvPicPr>
        <p:blipFill>
          <a:blip r:embed="rId3"/>
          <a:srcRect/>
          <a:stretch>
            <a:fillRect/>
          </a:stretch>
        </p:blipFill>
        <p:spPr bwMode="auto">
          <a:xfrm rot="10800000">
            <a:off x="10972800" y="5948364"/>
            <a:ext cx="1219200" cy="909637"/>
          </a:xfrm>
          <a:prstGeom prst="rect">
            <a:avLst/>
          </a:prstGeom>
          <a:noFill/>
          <a:ln w="9525">
            <a:noFill/>
            <a:miter lim="800000"/>
            <a:headEnd/>
            <a:tailEnd/>
          </a:ln>
        </p:spPr>
      </p:pic>
      <p:sp>
        <p:nvSpPr>
          <p:cNvPr id="52238" name="Text Box 14"/>
          <p:cNvSpPr txBox="1">
            <a:spLocks noChangeArrowheads="1"/>
          </p:cNvSpPr>
          <p:nvPr/>
        </p:nvSpPr>
        <p:spPr bwMode="auto">
          <a:xfrm>
            <a:off x="77836" y="3294415"/>
            <a:ext cx="922867" cy="923330"/>
          </a:xfrm>
          <a:prstGeom prst="rect">
            <a:avLst/>
          </a:prstGeom>
          <a:noFill/>
          <a:ln w="9525">
            <a:noFill/>
            <a:miter lim="800000"/>
            <a:headEnd/>
            <a:tailEnd/>
          </a:ln>
        </p:spPr>
        <p:txBody>
          <a:bodyPr>
            <a:spAutoFit/>
          </a:bodyPr>
          <a:lstStyle/>
          <a:p>
            <a:pPr>
              <a:spcBef>
                <a:spcPct val="50000"/>
              </a:spcBef>
            </a:pPr>
            <a:r>
              <a:rPr lang="en-US" sz="5400">
                <a:solidFill>
                  <a:srgbClr val="FF0066"/>
                </a:solidFill>
                <a:sym typeface="Wingdings" pitchFamily="2" charset="2"/>
              </a:rPr>
              <a:t></a:t>
            </a:r>
            <a:r>
              <a:rPr lang="en-US" sz="5400" b="0">
                <a:solidFill>
                  <a:srgbClr val="FF0066"/>
                </a:solidFill>
              </a:rPr>
              <a:t> </a:t>
            </a:r>
          </a:p>
        </p:txBody>
      </p:sp>
      <p:sp>
        <p:nvSpPr>
          <p:cNvPr id="52242" name="Text Box 18"/>
          <p:cNvSpPr txBox="1">
            <a:spLocks noChangeArrowheads="1"/>
          </p:cNvSpPr>
          <p:nvPr/>
        </p:nvSpPr>
        <p:spPr bwMode="auto">
          <a:xfrm>
            <a:off x="266288" y="1295400"/>
            <a:ext cx="12014200" cy="4524315"/>
          </a:xfrm>
          <a:prstGeom prst="rect">
            <a:avLst/>
          </a:prstGeom>
          <a:noFill/>
          <a:ln w="9525">
            <a:noFill/>
            <a:miter lim="800000"/>
            <a:headEnd/>
            <a:tailEnd/>
          </a:ln>
        </p:spPr>
        <p:txBody>
          <a:bodyPr>
            <a:spAutoFit/>
          </a:bodyPr>
          <a:lstStyle/>
          <a:p>
            <a:pPr marL="342900" indent="-342900">
              <a:spcBef>
                <a:spcPct val="50000"/>
              </a:spcBef>
            </a:pPr>
            <a:r>
              <a:rPr lang="en-US" sz="3200" b="1">
                <a:solidFill>
                  <a:srgbClr val="0000FF"/>
                </a:solidFill>
                <a:latin typeface="Times New Roman" pitchFamily="18" charset="0"/>
                <a:cs typeface="Times New Roman" pitchFamily="18" charset="0"/>
              </a:rPr>
              <a:t>1/ </a:t>
            </a:r>
            <a:r>
              <a:rPr lang="en-US" sz="3200" b="1" i="1">
                <a:solidFill>
                  <a:srgbClr val="0000FF"/>
                </a:solidFill>
                <a:latin typeface="Times New Roman" pitchFamily="18" charset="0"/>
                <a:cs typeface="Times New Roman" pitchFamily="18" charset="0"/>
              </a:rPr>
              <a:t>Thành phần tình thái</a:t>
            </a:r>
            <a:r>
              <a:rPr lang="en-US" sz="3200" b="1">
                <a:solidFill>
                  <a:srgbClr val="0000FF"/>
                </a:solidFill>
                <a:latin typeface="Times New Roman" pitchFamily="18" charset="0"/>
                <a:cs typeface="Times New Roman" pitchFamily="18" charset="0"/>
              </a:rPr>
              <a:t> trong câu là thành phần:</a:t>
            </a:r>
          </a:p>
          <a:p>
            <a:pPr marL="342900" indent="-342900">
              <a:spcBef>
                <a:spcPct val="50000"/>
              </a:spcBef>
              <a:buFontTx/>
              <a:buAutoNum type="alphaUcPeriod"/>
            </a:pPr>
            <a:r>
              <a:rPr lang="en-US" sz="3200" b="1">
                <a:latin typeface="Times New Roman" pitchFamily="18" charset="0"/>
                <a:cs typeface="Times New Roman" pitchFamily="18" charset="0"/>
              </a:rPr>
              <a:t>Thể hiện cách nhìn của người nói với chính mình</a:t>
            </a:r>
          </a:p>
          <a:p>
            <a:pPr marL="342900" indent="-342900">
              <a:spcBef>
                <a:spcPct val="50000"/>
              </a:spcBef>
              <a:buFontTx/>
              <a:buAutoNum type="alphaUcPeriod"/>
            </a:pPr>
            <a:r>
              <a:rPr lang="en-US" sz="3200" b="1">
                <a:latin typeface="Times New Roman" pitchFamily="18" charset="0"/>
                <a:cs typeface="Times New Roman" pitchFamily="18" charset="0"/>
              </a:rPr>
              <a:t>Thể hiện cách hìn của người khác với sự việc đang nói đến</a:t>
            </a:r>
          </a:p>
          <a:p>
            <a:pPr marL="342900" indent="-342900">
              <a:spcBef>
                <a:spcPct val="50000"/>
              </a:spcBef>
              <a:buFontTx/>
              <a:buAutoNum type="alphaUcPeriod"/>
            </a:pPr>
            <a:r>
              <a:rPr lang="en-US" sz="3200" b="1">
                <a:latin typeface="Times New Roman" pitchFamily="18" charset="0"/>
                <a:cs typeface="Times New Roman" pitchFamily="18" charset="0"/>
              </a:rPr>
              <a:t>Thể hiện cách nhìn của người nói với sự việc được nói đến trong câu</a:t>
            </a:r>
          </a:p>
          <a:p>
            <a:pPr marL="342900" indent="-342900">
              <a:spcBef>
                <a:spcPct val="50000"/>
              </a:spcBef>
              <a:buFontTx/>
              <a:buAutoNum type="alphaUcPeriod"/>
            </a:pPr>
            <a:r>
              <a:rPr lang="en-US" sz="3200" b="1">
                <a:latin typeface="Times New Roman" pitchFamily="18" charset="0"/>
                <a:cs typeface="Times New Roman" pitchFamily="18" charset="0"/>
              </a:rPr>
              <a:t>Thể hiện cách nhìn của người nói với sự việc được nói đến ở cuối câu trước</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42"/>
                                        </p:tgtEl>
                                        <p:attrNameLst>
                                          <p:attrName>style.visibility</p:attrName>
                                        </p:attrNameLst>
                                      </p:cBhvr>
                                      <p:to>
                                        <p:strVal val="visible"/>
                                      </p:to>
                                    </p:set>
                                    <p:anim calcmode="lin" valueType="num">
                                      <p:cBhvr additive="base">
                                        <p:cTn id="7" dur="500" fill="hold"/>
                                        <p:tgtEl>
                                          <p:spTgt spid="52242"/>
                                        </p:tgtEl>
                                        <p:attrNameLst>
                                          <p:attrName>ppt_x</p:attrName>
                                        </p:attrNameLst>
                                      </p:cBhvr>
                                      <p:tavLst>
                                        <p:tav tm="0">
                                          <p:val>
                                            <p:strVal val="#ppt_x"/>
                                          </p:val>
                                        </p:tav>
                                        <p:tav tm="100000">
                                          <p:val>
                                            <p:strVal val="#ppt_x"/>
                                          </p:val>
                                        </p:tav>
                                      </p:tavLst>
                                    </p:anim>
                                    <p:anim calcmode="lin" valueType="num">
                                      <p:cBhvr additive="base">
                                        <p:cTn id="8" dur="500" fill="hold"/>
                                        <p:tgtEl>
                                          <p:spTgt spid="5224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52238"/>
                                        </p:tgtEl>
                                        <p:attrNameLst>
                                          <p:attrName>style.visibility</p:attrName>
                                        </p:attrNameLst>
                                      </p:cBhvr>
                                      <p:to>
                                        <p:strVal val="visible"/>
                                      </p:to>
                                    </p:set>
                                    <p:anim from="(-#ppt_w/2)" to="(#ppt_x)" calcmode="lin" valueType="num">
                                      <p:cBhvr>
                                        <p:cTn id="13" dur="600" fill="hold">
                                          <p:stCondLst>
                                            <p:cond delay="0"/>
                                          </p:stCondLst>
                                        </p:cTn>
                                        <p:tgtEl>
                                          <p:spTgt spid="52238"/>
                                        </p:tgtEl>
                                        <p:attrNameLst>
                                          <p:attrName>ppt_x</p:attrName>
                                        </p:attrNameLst>
                                      </p:cBhvr>
                                    </p:anim>
                                    <p:anim from="0" to="-1.0" calcmode="lin" valueType="num">
                                      <p:cBhvr>
                                        <p:cTn id="14" dur="200" decel="50000" autoRev="1" fill="hold">
                                          <p:stCondLst>
                                            <p:cond delay="600"/>
                                          </p:stCondLst>
                                        </p:cTn>
                                        <p:tgtEl>
                                          <p:spTgt spid="52238"/>
                                        </p:tgtEl>
                                        <p:attrNameLst>
                                          <p:attrName>xshear</p:attrName>
                                        </p:attrNameLst>
                                      </p:cBhvr>
                                    </p:anim>
                                    <p:animScale>
                                      <p:cBhvr>
                                        <p:cTn id="15" dur="200" decel="100000" autoRev="1" fill="hold">
                                          <p:stCondLst>
                                            <p:cond delay="600"/>
                                          </p:stCondLst>
                                        </p:cTn>
                                        <p:tgtEl>
                                          <p:spTgt spid="52238"/>
                                        </p:tgtEl>
                                      </p:cBhvr>
                                      <p:from x="100000" y="100000"/>
                                      <p:to x="80000" y="100000"/>
                                    </p:animScale>
                                    <p:anim by="(#ppt_h/3+#ppt_w*0.1)" calcmode="lin" valueType="num">
                                      <p:cBhvr additive="sum">
                                        <p:cTn id="16" dur="200" decel="100000" autoRev="1" fill="hold">
                                          <p:stCondLst>
                                            <p:cond delay="600"/>
                                          </p:stCondLst>
                                        </p:cTn>
                                        <p:tgtEl>
                                          <p:spTgt spid="5223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8" grpId="0"/>
      <p:bldP spid="5224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Line 2"/>
          <p:cNvSpPr>
            <a:spLocks noChangeShapeType="1"/>
          </p:cNvSpPr>
          <p:nvPr/>
        </p:nvSpPr>
        <p:spPr bwMode="auto">
          <a:xfrm>
            <a:off x="0" y="998538"/>
            <a:ext cx="11887200" cy="0"/>
          </a:xfrm>
          <a:prstGeom prst="line">
            <a:avLst/>
          </a:prstGeom>
          <a:noFill/>
          <a:ln w="9525">
            <a:solidFill>
              <a:srgbClr val="52B741"/>
            </a:solidFill>
            <a:round/>
            <a:headEnd/>
            <a:tailEnd/>
          </a:ln>
        </p:spPr>
        <p:txBody>
          <a:bodyPr/>
          <a:lstStyle/>
          <a:p>
            <a:endParaRPr lang="en-US"/>
          </a:p>
        </p:txBody>
      </p:sp>
      <p:sp>
        <p:nvSpPr>
          <p:cNvPr id="18435" name="Line 3"/>
          <p:cNvSpPr>
            <a:spLocks noChangeShapeType="1"/>
          </p:cNvSpPr>
          <p:nvPr/>
        </p:nvSpPr>
        <p:spPr bwMode="auto">
          <a:xfrm flipV="1">
            <a:off x="0" y="1073151"/>
            <a:ext cx="12192000" cy="22225"/>
          </a:xfrm>
          <a:prstGeom prst="line">
            <a:avLst/>
          </a:prstGeom>
          <a:noFill/>
          <a:ln w="63500" cap="rnd">
            <a:solidFill>
              <a:srgbClr val="FF0000"/>
            </a:solidFill>
            <a:prstDash val="sysDot"/>
            <a:round/>
            <a:headEnd/>
            <a:tailEnd/>
          </a:ln>
        </p:spPr>
        <p:txBody>
          <a:bodyPr/>
          <a:lstStyle/>
          <a:p>
            <a:endParaRPr lang="en-US"/>
          </a:p>
        </p:txBody>
      </p:sp>
      <p:pic>
        <p:nvPicPr>
          <p:cNvPr id="18436" name="Picture 4" descr="j0196374"/>
          <p:cNvPicPr>
            <a:picLocks noChangeAspect="1" noChangeArrowheads="1"/>
          </p:cNvPicPr>
          <p:nvPr/>
        </p:nvPicPr>
        <p:blipFill>
          <a:blip r:embed="rId2"/>
          <a:srcRect/>
          <a:stretch>
            <a:fillRect/>
          </a:stretch>
        </p:blipFill>
        <p:spPr bwMode="auto">
          <a:xfrm>
            <a:off x="57151" y="63501"/>
            <a:ext cx="1094316" cy="911225"/>
          </a:xfrm>
          <a:prstGeom prst="rect">
            <a:avLst/>
          </a:prstGeom>
          <a:noFill/>
          <a:ln w="9525">
            <a:noFill/>
            <a:miter lim="800000"/>
            <a:headEnd/>
            <a:tailEnd/>
          </a:ln>
        </p:spPr>
      </p:pic>
      <p:pic>
        <p:nvPicPr>
          <p:cNvPr id="18437" name="Picture 5" descr="POINSET2"/>
          <p:cNvPicPr>
            <a:picLocks noChangeAspect="1" noChangeArrowheads="1"/>
          </p:cNvPicPr>
          <p:nvPr/>
        </p:nvPicPr>
        <p:blipFill>
          <a:blip r:embed="rId3"/>
          <a:srcRect/>
          <a:stretch>
            <a:fillRect/>
          </a:stretch>
        </p:blipFill>
        <p:spPr bwMode="auto">
          <a:xfrm rot="5626853">
            <a:off x="10834159" y="-171450"/>
            <a:ext cx="1104900" cy="1466849"/>
          </a:xfrm>
          <a:prstGeom prst="rect">
            <a:avLst/>
          </a:prstGeom>
          <a:noFill/>
          <a:ln w="9525">
            <a:noFill/>
            <a:miter lim="800000"/>
            <a:headEnd/>
            <a:tailEnd/>
          </a:ln>
        </p:spPr>
      </p:pic>
      <p:sp>
        <p:nvSpPr>
          <p:cNvPr id="18438" name="Oval 6"/>
          <p:cNvSpPr>
            <a:spLocks noChangeArrowheads="1"/>
          </p:cNvSpPr>
          <p:nvPr/>
        </p:nvSpPr>
        <p:spPr bwMode="auto">
          <a:xfrm>
            <a:off x="508000" y="381000"/>
            <a:ext cx="406400" cy="304800"/>
          </a:xfrm>
          <a:prstGeom prst="ellipse">
            <a:avLst/>
          </a:prstGeom>
          <a:noFill/>
          <a:ln w="9525">
            <a:solidFill>
              <a:srgbClr val="FFFFFF"/>
            </a:solidFill>
            <a:round/>
            <a:headEnd/>
            <a:tailEnd/>
          </a:ln>
        </p:spPr>
        <p:txBody>
          <a:bodyPr wrap="none" anchor="ctr"/>
          <a:lstStyle/>
          <a:p>
            <a:pPr algn="ctr" eaLnBrk="0" hangingPunct="0"/>
            <a:r>
              <a:rPr lang="en-US" u="sng">
                <a:solidFill>
                  <a:srgbClr val="FF0066"/>
                </a:solidFill>
              </a:rPr>
              <a:t>10</a:t>
            </a:r>
          </a:p>
        </p:txBody>
      </p:sp>
      <p:sp>
        <p:nvSpPr>
          <p:cNvPr id="18439" name="Text Box 7"/>
          <p:cNvSpPr txBox="1">
            <a:spLocks noChangeArrowheads="1"/>
          </p:cNvSpPr>
          <p:nvPr/>
        </p:nvSpPr>
        <p:spPr bwMode="auto">
          <a:xfrm>
            <a:off x="6400801" y="4038601"/>
            <a:ext cx="5304367" cy="366713"/>
          </a:xfrm>
          <a:prstGeom prst="rect">
            <a:avLst/>
          </a:prstGeom>
          <a:noFill/>
          <a:ln w="9525">
            <a:noFill/>
            <a:miter lim="800000"/>
            <a:headEnd/>
            <a:tailEnd/>
          </a:ln>
        </p:spPr>
        <p:txBody>
          <a:bodyPr>
            <a:spAutoFit/>
          </a:bodyPr>
          <a:lstStyle/>
          <a:p>
            <a:pPr eaLnBrk="0" hangingPunct="0"/>
            <a:endParaRPr lang="en-US" b="0">
              <a:latin typeface=".VnTime" pitchFamily="34" charset="0"/>
            </a:endParaRPr>
          </a:p>
        </p:txBody>
      </p:sp>
      <p:sp>
        <p:nvSpPr>
          <p:cNvPr id="18440" name="Text Box 8"/>
          <p:cNvSpPr txBox="1">
            <a:spLocks noChangeArrowheads="1"/>
          </p:cNvSpPr>
          <p:nvPr/>
        </p:nvSpPr>
        <p:spPr bwMode="auto">
          <a:xfrm>
            <a:off x="6278034" y="4000501"/>
            <a:ext cx="5609167" cy="366713"/>
          </a:xfrm>
          <a:prstGeom prst="rect">
            <a:avLst/>
          </a:prstGeom>
          <a:noFill/>
          <a:ln w="9525">
            <a:noFill/>
            <a:miter lim="800000"/>
            <a:headEnd/>
            <a:tailEnd/>
          </a:ln>
        </p:spPr>
        <p:txBody>
          <a:bodyPr>
            <a:spAutoFit/>
          </a:bodyPr>
          <a:lstStyle/>
          <a:p>
            <a:pPr eaLnBrk="0" hangingPunct="0"/>
            <a:endParaRPr lang="en-US" b="0">
              <a:latin typeface=".VnTime" pitchFamily="34" charset="0"/>
            </a:endParaRPr>
          </a:p>
        </p:txBody>
      </p:sp>
      <p:pic>
        <p:nvPicPr>
          <p:cNvPr id="18441" name="Picture 9" descr="POINSET2">
            <a:hlinkClick r:id="rId4"/>
          </p:cNvPr>
          <p:cNvPicPr>
            <a:picLocks noChangeAspect="1" noChangeArrowheads="1"/>
          </p:cNvPicPr>
          <p:nvPr/>
        </p:nvPicPr>
        <p:blipFill>
          <a:blip r:embed="rId3"/>
          <a:srcRect/>
          <a:stretch>
            <a:fillRect/>
          </a:stretch>
        </p:blipFill>
        <p:spPr bwMode="auto">
          <a:xfrm rot="-5400000">
            <a:off x="161925" y="5705475"/>
            <a:ext cx="990600" cy="1314451"/>
          </a:xfrm>
          <a:prstGeom prst="rect">
            <a:avLst/>
          </a:prstGeom>
          <a:noFill/>
          <a:ln w="9525">
            <a:noFill/>
            <a:miter lim="800000"/>
            <a:headEnd/>
            <a:tailEnd/>
          </a:ln>
        </p:spPr>
      </p:pic>
      <p:pic>
        <p:nvPicPr>
          <p:cNvPr id="18442" name="Picture 10" descr="POINSET2">
            <a:hlinkClick r:id="rId4"/>
          </p:cNvPr>
          <p:cNvPicPr>
            <a:picLocks noChangeAspect="1" noChangeArrowheads="1"/>
          </p:cNvPicPr>
          <p:nvPr/>
        </p:nvPicPr>
        <p:blipFill>
          <a:blip r:embed="rId3"/>
          <a:srcRect/>
          <a:stretch>
            <a:fillRect/>
          </a:stretch>
        </p:blipFill>
        <p:spPr bwMode="auto">
          <a:xfrm rot="10800000">
            <a:off x="10972800" y="5948364"/>
            <a:ext cx="1219200" cy="909637"/>
          </a:xfrm>
          <a:prstGeom prst="rect">
            <a:avLst/>
          </a:prstGeom>
          <a:noFill/>
          <a:ln w="9525">
            <a:noFill/>
            <a:miter lim="800000"/>
            <a:headEnd/>
            <a:tailEnd/>
          </a:ln>
        </p:spPr>
      </p:pic>
      <p:sp>
        <p:nvSpPr>
          <p:cNvPr id="53264" name="Text Box 16"/>
          <p:cNvSpPr txBox="1">
            <a:spLocks noChangeArrowheads="1"/>
          </p:cNvSpPr>
          <p:nvPr/>
        </p:nvSpPr>
        <p:spPr bwMode="auto">
          <a:xfrm>
            <a:off x="609600" y="1600201"/>
            <a:ext cx="12014200" cy="3539430"/>
          </a:xfrm>
          <a:prstGeom prst="rect">
            <a:avLst/>
          </a:prstGeom>
          <a:noFill/>
          <a:ln w="9525">
            <a:noFill/>
            <a:miter lim="800000"/>
            <a:headEnd/>
            <a:tailEnd/>
          </a:ln>
        </p:spPr>
        <p:txBody>
          <a:bodyPr>
            <a:spAutoFit/>
          </a:bodyPr>
          <a:lstStyle/>
          <a:p>
            <a:pPr marL="342900" indent="-342900">
              <a:spcBef>
                <a:spcPct val="50000"/>
              </a:spcBef>
            </a:pPr>
            <a:r>
              <a:rPr lang="en-US" sz="3200" b="1">
                <a:solidFill>
                  <a:srgbClr val="0000FF"/>
                </a:solidFill>
                <a:latin typeface="Times New Roman" pitchFamily="18" charset="0"/>
                <a:cs typeface="Times New Roman" pitchFamily="18" charset="0"/>
              </a:rPr>
              <a:t>2/ </a:t>
            </a:r>
            <a:r>
              <a:rPr lang="en-US" sz="3200" b="1" i="1">
                <a:solidFill>
                  <a:srgbClr val="0000FF"/>
                </a:solidFill>
                <a:latin typeface="Times New Roman" pitchFamily="18" charset="0"/>
                <a:cs typeface="Times New Roman" pitchFamily="18" charset="0"/>
              </a:rPr>
              <a:t>Thành phần cảm thán</a:t>
            </a:r>
            <a:r>
              <a:rPr lang="en-US" sz="3200" b="1">
                <a:solidFill>
                  <a:srgbClr val="0000FF"/>
                </a:solidFill>
                <a:latin typeface="Times New Roman" pitchFamily="18" charset="0"/>
                <a:cs typeface="Times New Roman" pitchFamily="18" charset="0"/>
              </a:rPr>
              <a:t> trong câu là thành phần:</a:t>
            </a:r>
          </a:p>
          <a:p>
            <a:pPr marL="342900" indent="-342900">
              <a:spcBef>
                <a:spcPct val="50000"/>
              </a:spcBef>
              <a:buFontTx/>
              <a:buAutoNum type="alphaUcPeriod"/>
            </a:pPr>
            <a:r>
              <a:rPr lang="en-US" sz="3200" b="1">
                <a:latin typeface="Times New Roman" pitchFamily="18" charset="0"/>
                <a:cs typeface="Times New Roman" pitchFamily="18" charset="0"/>
              </a:rPr>
              <a:t>Bộc lộ tâm lí của người nói</a:t>
            </a:r>
          </a:p>
          <a:p>
            <a:pPr marL="342900" indent="-342900">
              <a:spcBef>
                <a:spcPct val="50000"/>
              </a:spcBef>
              <a:buFontTx/>
              <a:buAutoNum type="alphaUcPeriod"/>
            </a:pPr>
            <a:r>
              <a:rPr lang="en-US" sz="3200" b="1">
                <a:latin typeface="Times New Roman" pitchFamily="18" charset="0"/>
                <a:cs typeface="Times New Roman" pitchFamily="18" charset="0"/>
              </a:rPr>
              <a:t>Bộc lộ tâm lí của người khác về người nói</a:t>
            </a:r>
          </a:p>
          <a:p>
            <a:pPr marL="342900" indent="-342900">
              <a:spcBef>
                <a:spcPct val="50000"/>
              </a:spcBef>
              <a:buFontTx/>
              <a:buAutoNum type="alphaUcPeriod"/>
            </a:pPr>
            <a:r>
              <a:rPr lang="en-US" sz="3200" b="1">
                <a:latin typeface="Times New Roman" pitchFamily="18" charset="0"/>
                <a:cs typeface="Times New Roman" pitchFamily="18" charset="0"/>
              </a:rPr>
              <a:t>Bộc lộ tâm lí nhận xét của người nói</a:t>
            </a:r>
          </a:p>
          <a:p>
            <a:pPr marL="342900" indent="-342900">
              <a:spcBef>
                <a:spcPct val="50000"/>
              </a:spcBef>
              <a:buFontTx/>
              <a:buAutoNum type="alphaUcPeriod"/>
            </a:pPr>
            <a:r>
              <a:rPr lang="en-US" sz="3200" b="1">
                <a:latin typeface="Times New Roman" pitchFamily="18" charset="0"/>
                <a:cs typeface="Times New Roman" pitchFamily="18" charset="0"/>
              </a:rPr>
              <a:t>Bộc lộ tâm lí của người được nói đến trong câu</a:t>
            </a:r>
          </a:p>
        </p:txBody>
      </p:sp>
      <p:sp>
        <p:nvSpPr>
          <p:cNvPr id="53265" name="Text Box 17"/>
          <p:cNvSpPr txBox="1">
            <a:spLocks noChangeArrowheads="1"/>
          </p:cNvSpPr>
          <p:nvPr/>
        </p:nvSpPr>
        <p:spPr bwMode="auto">
          <a:xfrm>
            <a:off x="344948" y="2081977"/>
            <a:ext cx="838200" cy="2123658"/>
          </a:xfrm>
          <a:prstGeom prst="rect">
            <a:avLst/>
          </a:prstGeom>
          <a:noFill/>
          <a:ln w="9525">
            <a:noFill/>
            <a:miter lim="800000"/>
            <a:headEnd/>
            <a:tailEnd/>
          </a:ln>
        </p:spPr>
        <p:txBody>
          <a:bodyPr>
            <a:spAutoFit/>
          </a:bodyPr>
          <a:lstStyle/>
          <a:p>
            <a:pPr>
              <a:spcBef>
                <a:spcPct val="50000"/>
              </a:spcBef>
            </a:pPr>
            <a:r>
              <a:rPr lang="en-US" sz="6600" b="1">
                <a:solidFill>
                  <a:srgbClr val="FF0066"/>
                </a:solidFill>
                <a:latin typeface="Times New Roman" pitchFamily="18" charset="0"/>
                <a:cs typeface="Times New Roman" pitchFamily="18" charset="0"/>
                <a:sym typeface="Wingdings" pitchFamily="2" charset="2"/>
              </a:rPr>
              <a:t></a:t>
            </a:r>
            <a:r>
              <a:rPr lang="en-US" sz="6600" b="1">
                <a:solidFill>
                  <a:srgbClr val="FF0066"/>
                </a:solidFill>
                <a:latin typeface="Times New Roman" pitchFamily="18" charset="0"/>
                <a:cs typeface="Times New Roman" pitchFamily="18" charset="0"/>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264"/>
                                        </p:tgtEl>
                                        <p:attrNameLst>
                                          <p:attrName>style.visibility</p:attrName>
                                        </p:attrNameLst>
                                      </p:cBhvr>
                                      <p:to>
                                        <p:strVal val="visible"/>
                                      </p:to>
                                    </p:set>
                                    <p:anim calcmode="lin" valueType="num">
                                      <p:cBhvr additive="base">
                                        <p:cTn id="7" dur="500" fill="hold"/>
                                        <p:tgtEl>
                                          <p:spTgt spid="53264"/>
                                        </p:tgtEl>
                                        <p:attrNameLst>
                                          <p:attrName>ppt_x</p:attrName>
                                        </p:attrNameLst>
                                      </p:cBhvr>
                                      <p:tavLst>
                                        <p:tav tm="0">
                                          <p:val>
                                            <p:strVal val="#ppt_x"/>
                                          </p:val>
                                        </p:tav>
                                        <p:tav tm="100000">
                                          <p:val>
                                            <p:strVal val="#ppt_x"/>
                                          </p:val>
                                        </p:tav>
                                      </p:tavLst>
                                    </p:anim>
                                    <p:anim calcmode="lin" valueType="num">
                                      <p:cBhvr additive="base">
                                        <p:cTn id="8" dur="500" fill="hold"/>
                                        <p:tgtEl>
                                          <p:spTgt spid="5326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53265"/>
                                        </p:tgtEl>
                                        <p:attrNameLst>
                                          <p:attrName>style.visibility</p:attrName>
                                        </p:attrNameLst>
                                      </p:cBhvr>
                                      <p:to>
                                        <p:strVal val="visible"/>
                                      </p:to>
                                    </p:set>
                                    <p:anim from="(-#ppt_w/2)" to="(#ppt_x)" calcmode="lin" valueType="num">
                                      <p:cBhvr>
                                        <p:cTn id="13" dur="600" fill="hold">
                                          <p:stCondLst>
                                            <p:cond delay="0"/>
                                          </p:stCondLst>
                                        </p:cTn>
                                        <p:tgtEl>
                                          <p:spTgt spid="53265"/>
                                        </p:tgtEl>
                                        <p:attrNameLst>
                                          <p:attrName>ppt_x</p:attrName>
                                        </p:attrNameLst>
                                      </p:cBhvr>
                                    </p:anim>
                                    <p:anim from="0" to="-1.0" calcmode="lin" valueType="num">
                                      <p:cBhvr>
                                        <p:cTn id="14" dur="200" decel="50000" autoRev="1" fill="hold">
                                          <p:stCondLst>
                                            <p:cond delay="600"/>
                                          </p:stCondLst>
                                        </p:cTn>
                                        <p:tgtEl>
                                          <p:spTgt spid="53265"/>
                                        </p:tgtEl>
                                        <p:attrNameLst>
                                          <p:attrName>xshear</p:attrName>
                                        </p:attrNameLst>
                                      </p:cBhvr>
                                    </p:anim>
                                    <p:animScale>
                                      <p:cBhvr>
                                        <p:cTn id="15" dur="200" decel="100000" autoRev="1" fill="hold">
                                          <p:stCondLst>
                                            <p:cond delay="600"/>
                                          </p:stCondLst>
                                        </p:cTn>
                                        <p:tgtEl>
                                          <p:spTgt spid="53265"/>
                                        </p:tgtEl>
                                      </p:cBhvr>
                                      <p:from x="100000" y="100000"/>
                                      <p:to x="80000" y="100000"/>
                                    </p:animScale>
                                    <p:anim by="(#ppt_h/3+#ppt_w*0.1)" calcmode="lin" valueType="num">
                                      <p:cBhvr additive="sum">
                                        <p:cTn id="16" dur="200" decel="100000" autoRev="1" fill="hold">
                                          <p:stCondLst>
                                            <p:cond delay="600"/>
                                          </p:stCondLst>
                                        </p:cTn>
                                        <p:tgtEl>
                                          <p:spTgt spid="5326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4" grpId="0"/>
      <p:bldP spid="5326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Line 2"/>
          <p:cNvSpPr>
            <a:spLocks noChangeShapeType="1"/>
          </p:cNvSpPr>
          <p:nvPr/>
        </p:nvSpPr>
        <p:spPr bwMode="auto">
          <a:xfrm>
            <a:off x="0" y="998538"/>
            <a:ext cx="11887200" cy="0"/>
          </a:xfrm>
          <a:prstGeom prst="line">
            <a:avLst/>
          </a:prstGeom>
          <a:noFill/>
          <a:ln w="9525">
            <a:solidFill>
              <a:srgbClr val="52B741"/>
            </a:solidFill>
            <a:round/>
            <a:headEnd/>
            <a:tailEnd/>
          </a:ln>
        </p:spPr>
        <p:txBody>
          <a:bodyPr/>
          <a:lstStyle/>
          <a:p>
            <a:endParaRPr lang="en-US"/>
          </a:p>
        </p:txBody>
      </p:sp>
      <p:sp>
        <p:nvSpPr>
          <p:cNvPr id="19459" name="Line 3"/>
          <p:cNvSpPr>
            <a:spLocks noChangeShapeType="1"/>
          </p:cNvSpPr>
          <p:nvPr/>
        </p:nvSpPr>
        <p:spPr bwMode="auto">
          <a:xfrm flipV="1">
            <a:off x="0" y="1073151"/>
            <a:ext cx="12192000" cy="22225"/>
          </a:xfrm>
          <a:prstGeom prst="line">
            <a:avLst/>
          </a:prstGeom>
          <a:noFill/>
          <a:ln w="63500" cap="rnd">
            <a:solidFill>
              <a:srgbClr val="FF0000"/>
            </a:solidFill>
            <a:prstDash val="sysDot"/>
            <a:round/>
            <a:headEnd/>
            <a:tailEnd/>
          </a:ln>
        </p:spPr>
        <p:txBody>
          <a:bodyPr/>
          <a:lstStyle/>
          <a:p>
            <a:endParaRPr lang="en-US"/>
          </a:p>
        </p:txBody>
      </p:sp>
      <p:pic>
        <p:nvPicPr>
          <p:cNvPr id="19460" name="Picture 4" descr="j0196374"/>
          <p:cNvPicPr>
            <a:picLocks noChangeAspect="1" noChangeArrowheads="1"/>
          </p:cNvPicPr>
          <p:nvPr/>
        </p:nvPicPr>
        <p:blipFill>
          <a:blip r:embed="rId2"/>
          <a:srcRect/>
          <a:stretch>
            <a:fillRect/>
          </a:stretch>
        </p:blipFill>
        <p:spPr bwMode="auto">
          <a:xfrm>
            <a:off x="57151" y="63501"/>
            <a:ext cx="1094316" cy="911225"/>
          </a:xfrm>
          <a:prstGeom prst="rect">
            <a:avLst/>
          </a:prstGeom>
          <a:noFill/>
          <a:ln w="9525">
            <a:noFill/>
            <a:miter lim="800000"/>
            <a:headEnd/>
            <a:tailEnd/>
          </a:ln>
        </p:spPr>
      </p:pic>
      <p:pic>
        <p:nvPicPr>
          <p:cNvPr id="19461" name="Picture 5" descr="POINSET2"/>
          <p:cNvPicPr>
            <a:picLocks noChangeAspect="1" noChangeArrowheads="1"/>
          </p:cNvPicPr>
          <p:nvPr/>
        </p:nvPicPr>
        <p:blipFill>
          <a:blip r:embed="rId3"/>
          <a:srcRect/>
          <a:stretch>
            <a:fillRect/>
          </a:stretch>
        </p:blipFill>
        <p:spPr bwMode="auto">
          <a:xfrm rot="5626853">
            <a:off x="10834159" y="-171450"/>
            <a:ext cx="1104900" cy="1466849"/>
          </a:xfrm>
          <a:prstGeom prst="rect">
            <a:avLst/>
          </a:prstGeom>
          <a:noFill/>
          <a:ln w="9525">
            <a:noFill/>
            <a:miter lim="800000"/>
            <a:headEnd/>
            <a:tailEnd/>
          </a:ln>
        </p:spPr>
      </p:pic>
      <p:sp>
        <p:nvSpPr>
          <p:cNvPr id="19462" name="Oval 6"/>
          <p:cNvSpPr>
            <a:spLocks noChangeArrowheads="1"/>
          </p:cNvSpPr>
          <p:nvPr/>
        </p:nvSpPr>
        <p:spPr bwMode="auto">
          <a:xfrm>
            <a:off x="508000" y="381000"/>
            <a:ext cx="406400" cy="304800"/>
          </a:xfrm>
          <a:prstGeom prst="ellipse">
            <a:avLst/>
          </a:prstGeom>
          <a:noFill/>
          <a:ln w="9525">
            <a:solidFill>
              <a:srgbClr val="FFFFFF"/>
            </a:solidFill>
            <a:round/>
            <a:headEnd/>
            <a:tailEnd/>
          </a:ln>
        </p:spPr>
        <p:txBody>
          <a:bodyPr wrap="none" anchor="ctr"/>
          <a:lstStyle/>
          <a:p>
            <a:pPr algn="ctr" eaLnBrk="0" hangingPunct="0"/>
            <a:r>
              <a:rPr lang="en-US" u="sng">
                <a:solidFill>
                  <a:srgbClr val="FF0066"/>
                </a:solidFill>
              </a:rPr>
              <a:t>10</a:t>
            </a:r>
          </a:p>
        </p:txBody>
      </p:sp>
      <p:sp>
        <p:nvSpPr>
          <p:cNvPr id="19463" name="Text Box 7"/>
          <p:cNvSpPr txBox="1">
            <a:spLocks noChangeArrowheads="1"/>
          </p:cNvSpPr>
          <p:nvPr/>
        </p:nvSpPr>
        <p:spPr bwMode="auto">
          <a:xfrm>
            <a:off x="6400801" y="4038601"/>
            <a:ext cx="5304367" cy="366713"/>
          </a:xfrm>
          <a:prstGeom prst="rect">
            <a:avLst/>
          </a:prstGeom>
          <a:noFill/>
          <a:ln w="9525">
            <a:noFill/>
            <a:miter lim="800000"/>
            <a:headEnd/>
            <a:tailEnd/>
          </a:ln>
        </p:spPr>
        <p:txBody>
          <a:bodyPr>
            <a:spAutoFit/>
          </a:bodyPr>
          <a:lstStyle/>
          <a:p>
            <a:pPr eaLnBrk="0" hangingPunct="0"/>
            <a:endParaRPr lang="en-US" b="0">
              <a:latin typeface=".VnTime" pitchFamily="34" charset="0"/>
            </a:endParaRPr>
          </a:p>
        </p:txBody>
      </p:sp>
      <p:sp>
        <p:nvSpPr>
          <p:cNvPr id="19464" name="Text Box 8"/>
          <p:cNvSpPr txBox="1">
            <a:spLocks noChangeArrowheads="1"/>
          </p:cNvSpPr>
          <p:nvPr/>
        </p:nvSpPr>
        <p:spPr bwMode="auto">
          <a:xfrm>
            <a:off x="6278034" y="4000501"/>
            <a:ext cx="5609167" cy="366713"/>
          </a:xfrm>
          <a:prstGeom prst="rect">
            <a:avLst/>
          </a:prstGeom>
          <a:noFill/>
          <a:ln w="9525">
            <a:noFill/>
            <a:miter lim="800000"/>
            <a:headEnd/>
            <a:tailEnd/>
          </a:ln>
        </p:spPr>
        <p:txBody>
          <a:bodyPr>
            <a:spAutoFit/>
          </a:bodyPr>
          <a:lstStyle/>
          <a:p>
            <a:pPr eaLnBrk="0" hangingPunct="0"/>
            <a:endParaRPr lang="en-US" b="0">
              <a:latin typeface=".VnTime" pitchFamily="34" charset="0"/>
            </a:endParaRPr>
          </a:p>
        </p:txBody>
      </p:sp>
      <p:pic>
        <p:nvPicPr>
          <p:cNvPr id="19465" name="Picture 9" descr="POINSET2">
            <a:hlinkClick r:id="rId4"/>
          </p:cNvPr>
          <p:cNvPicPr>
            <a:picLocks noChangeAspect="1" noChangeArrowheads="1"/>
          </p:cNvPicPr>
          <p:nvPr/>
        </p:nvPicPr>
        <p:blipFill>
          <a:blip r:embed="rId3"/>
          <a:srcRect/>
          <a:stretch>
            <a:fillRect/>
          </a:stretch>
        </p:blipFill>
        <p:spPr bwMode="auto">
          <a:xfrm rot="-5400000">
            <a:off x="161925" y="5705475"/>
            <a:ext cx="990600" cy="1314451"/>
          </a:xfrm>
          <a:prstGeom prst="rect">
            <a:avLst/>
          </a:prstGeom>
          <a:noFill/>
          <a:ln w="9525">
            <a:noFill/>
            <a:miter lim="800000"/>
            <a:headEnd/>
            <a:tailEnd/>
          </a:ln>
        </p:spPr>
      </p:pic>
      <p:pic>
        <p:nvPicPr>
          <p:cNvPr id="19466" name="Picture 10" descr="POINSET2">
            <a:hlinkClick r:id="rId4"/>
          </p:cNvPr>
          <p:cNvPicPr>
            <a:picLocks noChangeAspect="1" noChangeArrowheads="1"/>
          </p:cNvPicPr>
          <p:nvPr/>
        </p:nvPicPr>
        <p:blipFill>
          <a:blip r:embed="rId3"/>
          <a:srcRect/>
          <a:stretch>
            <a:fillRect/>
          </a:stretch>
        </p:blipFill>
        <p:spPr bwMode="auto">
          <a:xfrm rot="10800000">
            <a:off x="10972800" y="5948364"/>
            <a:ext cx="1219200" cy="909637"/>
          </a:xfrm>
          <a:prstGeom prst="rect">
            <a:avLst/>
          </a:prstGeom>
          <a:noFill/>
          <a:ln w="9525">
            <a:noFill/>
            <a:miter lim="800000"/>
            <a:headEnd/>
            <a:tailEnd/>
          </a:ln>
        </p:spPr>
      </p:pic>
      <p:sp>
        <p:nvSpPr>
          <p:cNvPr id="54284" name="Text Box 12"/>
          <p:cNvSpPr txBox="1">
            <a:spLocks noChangeArrowheads="1"/>
          </p:cNvSpPr>
          <p:nvPr/>
        </p:nvSpPr>
        <p:spPr bwMode="auto">
          <a:xfrm>
            <a:off x="408036" y="4241389"/>
            <a:ext cx="838200" cy="923330"/>
          </a:xfrm>
          <a:prstGeom prst="rect">
            <a:avLst/>
          </a:prstGeom>
          <a:noFill/>
          <a:ln w="9525">
            <a:noFill/>
            <a:miter lim="800000"/>
            <a:headEnd/>
            <a:tailEnd/>
          </a:ln>
        </p:spPr>
        <p:txBody>
          <a:bodyPr>
            <a:spAutoFit/>
          </a:bodyPr>
          <a:lstStyle/>
          <a:p>
            <a:pPr>
              <a:spcBef>
                <a:spcPct val="50000"/>
              </a:spcBef>
            </a:pPr>
            <a:r>
              <a:rPr lang="en-US" sz="5400">
                <a:solidFill>
                  <a:srgbClr val="FF0066"/>
                </a:solidFill>
                <a:sym typeface="Wingdings" pitchFamily="2" charset="2"/>
              </a:rPr>
              <a:t></a:t>
            </a:r>
            <a:r>
              <a:rPr lang="en-US" sz="5400" b="0">
                <a:solidFill>
                  <a:srgbClr val="FF0066"/>
                </a:solidFill>
              </a:rPr>
              <a:t> </a:t>
            </a:r>
          </a:p>
        </p:txBody>
      </p:sp>
      <p:sp>
        <p:nvSpPr>
          <p:cNvPr id="54286" name="Text Box 14"/>
          <p:cNvSpPr txBox="1">
            <a:spLocks noChangeArrowheads="1"/>
          </p:cNvSpPr>
          <p:nvPr/>
        </p:nvSpPr>
        <p:spPr bwMode="auto">
          <a:xfrm>
            <a:off x="625984" y="1676400"/>
            <a:ext cx="11277600" cy="3754874"/>
          </a:xfrm>
          <a:prstGeom prst="rect">
            <a:avLst/>
          </a:prstGeom>
          <a:noFill/>
          <a:ln w="9525">
            <a:noFill/>
            <a:miter lim="800000"/>
            <a:headEnd/>
            <a:tailEnd/>
          </a:ln>
        </p:spPr>
        <p:txBody>
          <a:bodyPr>
            <a:spAutoFit/>
          </a:bodyPr>
          <a:lstStyle/>
          <a:p>
            <a:pPr marL="342900" indent="-342900">
              <a:spcBef>
                <a:spcPct val="50000"/>
              </a:spcBef>
            </a:pPr>
            <a:r>
              <a:rPr lang="en-US" sz="2800" b="1">
                <a:solidFill>
                  <a:srgbClr val="0000FF"/>
                </a:solidFill>
                <a:latin typeface="Times New Roman" pitchFamily="18" charset="0"/>
                <a:cs typeface="Times New Roman" pitchFamily="18" charset="0"/>
              </a:rPr>
              <a:t>3/ Gọi </a:t>
            </a:r>
            <a:r>
              <a:rPr lang="en-US" sz="2800" b="1" i="1">
                <a:solidFill>
                  <a:srgbClr val="0000FF"/>
                </a:solidFill>
                <a:latin typeface="Times New Roman" pitchFamily="18" charset="0"/>
                <a:cs typeface="Times New Roman" pitchFamily="18" charset="0"/>
              </a:rPr>
              <a:t>thành phần tình thái</a:t>
            </a:r>
            <a:r>
              <a:rPr lang="en-US" sz="2800" b="1">
                <a:solidFill>
                  <a:srgbClr val="0000FF"/>
                </a:solidFill>
                <a:latin typeface="Times New Roman" pitchFamily="18" charset="0"/>
                <a:cs typeface="Times New Roman" pitchFamily="18" charset="0"/>
              </a:rPr>
              <a:t> và thành phần </a:t>
            </a:r>
            <a:r>
              <a:rPr lang="en-US" sz="2800" b="1" i="1">
                <a:solidFill>
                  <a:srgbClr val="0000FF"/>
                </a:solidFill>
                <a:latin typeface="Times New Roman" pitchFamily="18" charset="0"/>
                <a:cs typeface="Times New Roman" pitchFamily="18" charset="0"/>
              </a:rPr>
              <a:t>cảm thán</a:t>
            </a:r>
            <a:r>
              <a:rPr lang="en-US" sz="2800" b="1">
                <a:solidFill>
                  <a:srgbClr val="0000FF"/>
                </a:solidFill>
                <a:latin typeface="Times New Roman" pitchFamily="18" charset="0"/>
                <a:cs typeface="Times New Roman" pitchFamily="18" charset="0"/>
              </a:rPr>
              <a:t> là thành phần biệt lập vì:</a:t>
            </a:r>
          </a:p>
          <a:p>
            <a:pPr marL="342900" indent="-342900">
              <a:spcBef>
                <a:spcPct val="50000"/>
              </a:spcBef>
              <a:buFontTx/>
              <a:buAutoNum type="alphaUcPeriod"/>
            </a:pPr>
            <a:r>
              <a:rPr lang="en-US" sz="2800" b="1">
                <a:latin typeface="Times New Roman" pitchFamily="18" charset="0"/>
                <a:cs typeface="Times New Roman" pitchFamily="18" charset="0"/>
              </a:rPr>
              <a:t>Các thành phần này thường đứng biệt lập trước hoặc sau dấu phẩy</a:t>
            </a:r>
          </a:p>
          <a:p>
            <a:pPr marL="342900" indent="-342900">
              <a:spcBef>
                <a:spcPct val="50000"/>
              </a:spcBef>
              <a:buFontTx/>
              <a:buAutoNum type="alphaUcPeriod"/>
            </a:pPr>
            <a:r>
              <a:rPr lang="en-US" sz="2800" b="1">
                <a:latin typeface="Times New Roman" pitchFamily="18" charset="0"/>
                <a:cs typeface="Times New Roman" pitchFamily="18" charset="0"/>
              </a:rPr>
              <a:t>Các thành phần này không liên quan gì với nội dung được nói đến trong câu</a:t>
            </a:r>
          </a:p>
          <a:p>
            <a:pPr marL="342900" indent="-342900">
              <a:spcBef>
                <a:spcPct val="50000"/>
              </a:spcBef>
              <a:buFontTx/>
              <a:buAutoNum type="alphaUcPeriod"/>
            </a:pPr>
            <a:r>
              <a:rPr lang="en-US" sz="2800" b="1">
                <a:latin typeface="Times New Roman" pitchFamily="18" charset="0"/>
                <a:cs typeface="Times New Roman" pitchFamily="18" charset="0"/>
              </a:rPr>
              <a:t>Các thành phần này không tham gia vào việc diễn đạt nghĩa sự việc của câu</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4286"/>
                                        </p:tgtEl>
                                        <p:attrNameLst>
                                          <p:attrName>style.visibility</p:attrName>
                                        </p:attrNameLst>
                                      </p:cBhvr>
                                      <p:to>
                                        <p:strVal val="visible"/>
                                      </p:to>
                                    </p:set>
                                    <p:anim calcmode="lin" valueType="num">
                                      <p:cBhvr additive="base">
                                        <p:cTn id="7" dur="500" fill="hold"/>
                                        <p:tgtEl>
                                          <p:spTgt spid="54286"/>
                                        </p:tgtEl>
                                        <p:attrNameLst>
                                          <p:attrName>ppt_x</p:attrName>
                                        </p:attrNameLst>
                                      </p:cBhvr>
                                      <p:tavLst>
                                        <p:tav tm="0">
                                          <p:val>
                                            <p:strVal val="#ppt_x"/>
                                          </p:val>
                                        </p:tav>
                                        <p:tav tm="100000">
                                          <p:val>
                                            <p:strVal val="#ppt_x"/>
                                          </p:val>
                                        </p:tav>
                                      </p:tavLst>
                                    </p:anim>
                                    <p:anim calcmode="lin" valueType="num">
                                      <p:cBhvr additive="base">
                                        <p:cTn id="8" dur="500" fill="hold"/>
                                        <p:tgtEl>
                                          <p:spTgt spid="542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4" presetClass="entr" presetSubtype="0" fill="hold" grpId="0" nodeType="clickEffect">
                                  <p:stCondLst>
                                    <p:cond delay="0"/>
                                  </p:stCondLst>
                                  <p:childTnLst>
                                    <p:set>
                                      <p:cBhvr>
                                        <p:cTn id="12" dur="1" fill="hold">
                                          <p:stCondLst>
                                            <p:cond delay="0"/>
                                          </p:stCondLst>
                                        </p:cTn>
                                        <p:tgtEl>
                                          <p:spTgt spid="54284"/>
                                        </p:tgtEl>
                                        <p:attrNameLst>
                                          <p:attrName>style.visibility</p:attrName>
                                        </p:attrNameLst>
                                      </p:cBhvr>
                                      <p:to>
                                        <p:strVal val="visible"/>
                                      </p:to>
                                    </p:set>
                                    <p:anim from="(-#ppt_w/2)" to="(#ppt_x)" calcmode="lin" valueType="num">
                                      <p:cBhvr>
                                        <p:cTn id="13" dur="600" fill="hold">
                                          <p:stCondLst>
                                            <p:cond delay="0"/>
                                          </p:stCondLst>
                                        </p:cTn>
                                        <p:tgtEl>
                                          <p:spTgt spid="54284"/>
                                        </p:tgtEl>
                                        <p:attrNameLst>
                                          <p:attrName>ppt_x</p:attrName>
                                        </p:attrNameLst>
                                      </p:cBhvr>
                                    </p:anim>
                                    <p:anim from="0" to="-1.0" calcmode="lin" valueType="num">
                                      <p:cBhvr>
                                        <p:cTn id="14" dur="200" decel="50000" autoRev="1" fill="hold">
                                          <p:stCondLst>
                                            <p:cond delay="600"/>
                                          </p:stCondLst>
                                        </p:cTn>
                                        <p:tgtEl>
                                          <p:spTgt spid="54284"/>
                                        </p:tgtEl>
                                        <p:attrNameLst>
                                          <p:attrName>xshear</p:attrName>
                                        </p:attrNameLst>
                                      </p:cBhvr>
                                    </p:anim>
                                    <p:animScale>
                                      <p:cBhvr>
                                        <p:cTn id="15" dur="200" decel="100000" autoRev="1" fill="hold">
                                          <p:stCondLst>
                                            <p:cond delay="600"/>
                                          </p:stCondLst>
                                        </p:cTn>
                                        <p:tgtEl>
                                          <p:spTgt spid="54284"/>
                                        </p:tgtEl>
                                      </p:cBhvr>
                                      <p:from x="100000" y="100000"/>
                                      <p:to x="80000" y="100000"/>
                                    </p:animScale>
                                    <p:anim by="(#ppt_h/3+#ppt_w*0.1)" calcmode="lin" valueType="num">
                                      <p:cBhvr additive="sum">
                                        <p:cTn id="16" dur="200" decel="100000" autoRev="1" fill="hold">
                                          <p:stCondLst>
                                            <p:cond delay="600"/>
                                          </p:stCondLst>
                                        </p:cTn>
                                        <p:tgtEl>
                                          <p:spTgt spid="5428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4" grpId="0"/>
      <p:bldP spid="5428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9" name="Rectangle 7"/>
          <p:cNvSpPr>
            <a:spLocks noChangeArrowheads="1"/>
          </p:cNvSpPr>
          <p:nvPr/>
        </p:nvSpPr>
        <p:spPr bwMode="auto">
          <a:xfrm>
            <a:off x="3689350" y="1247775"/>
            <a:ext cx="3881191" cy="523220"/>
          </a:xfrm>
          <a:prstGeom prst="rect">
            <a:avLst/>
          </a:prstGeom>
          <a:noFill/>
          <a:ln w="9525">
            <a:solidFill>
              <a:srgbClr val="0000CC"/>
            </a:solidFill>
            <a:miter lim="800000"/>
            <a:headEnd/>
            <a:tailEnd/>
          </a:ln>
        </p:spPr>
        <p:txBody>
          <a:bodyPr wrap="none">
            <a:spAutoFit/>
          </a:bodyPr>
          <a:lstStyle/>
          <a:p>
            <a:r>
              <a:rPr lang="en-US" sz="2800" b="1">
                <a:solidFill>
                  <a:srgbClr val="FF0000"/>
                </a:solidFill>
                <a:latin typeface=".VnTime" pitchFamily="34" charset="0"/>
              </a:rPr>
              <a:t>C¸c thµnh phÇn biÖt lËp</a:t>
            </a:r>
          </a:p>
        </p:txBody>
      </p:sp>
      <p:sp>
        <p:nvSpPr>
          <p:cNvPr id="23562" name="Rectangle 10"/>
          <p:cNvSpPr>
            <a:spLocks noChangeArrowheads="1"/>
          </p:cNvSpPr>
          <p:nvPr/>
        </p:nvSpPr>
        <p:spPr bwMode="auto">
          <a:xfrm>
            <a:off x="3086100" y="5638801"/>
            <a:ext cx="6299200" cy="784225"/>
          </a:xfrm>
          <a:prstGeom prst="rect">
            <a:avLst/>
          </a:prstGeom>
          <a:noFill/>
          <a:ln w="9525">
            <a:solidFill>
              <a:srgbClr val="0000CC"/>
            </a:solidFill>
            <a:miter lim="800000"/>
            <a:headEnd/>
            <a:tailEnd/>
          </a:ln>
        </p:spPr>
        <p:txBody>
          <a:bodyPr>
            <a:spAutoFit/>
          </a:bodyPr>
          <a:lstStyle/>
          <a:p>
            <a:pPr algn="ctr">
              <a:lnSpc>
                <a:spcPct val="80000"/>
              </a:lnSpc>
              <a:spcBef>
                <a:spcPct val="50000"/>
              </a:spcBef>
            </a:pPr>
            <a:r>
              <a:rPr lang="en-US" sz="2800" b="1">
                <a:solidFill>
                  <a:srgbClr val="FF0000"/>
                </a:solidFill>
                <a:latin typeface=".VnTime" pitchFamily="34" charset="0"/>
              </a:rPr>
              <a:t>Kh«ng tham gia vµo viÖc diÔn ®¹t nghÜa sù viÖc cña c©u.</a:t>
            </a:r>
            <a:endParaRPr lang="en-US" sz="3200" b="1">
              <a:solidFill>
                <a:srgbClr val="FF0000"/>
              </a:solidFill>
              <a:latin typeface=".VnTime" pitchFamily="34" charset="0"/>
            </a:endParaRPr>
          </a:p>
        </p:txBody>
      </p:sp>
      <p:sp>
        <p:nvSpPr>
          <p:cNvPr id="23564" name="Text Box 12"/>
          <p:cNvSpPr txBox="1">
            <a:spLocks noChangeArrowheads="1"/>
          </p:cNvSpPr>
          <p:nvPr/>
        </p:nvSpPr>
        <p:spPr bwMode="auto">
          <a:xfrm>
            <a:off x="406401" y="2652713"/>
            <a:ext cx="5365751" cy="1806575"/>
          </a:xfrm>
          <a:prstGeom prst="rect">
            <a:avLst/>
          </a:prstGeom>
          <a:noFill/>
          <a:ln w="9525">
            <a:solidFill>
              <a:srgbClr val="0000CC"/>
            </a:solidFill>
            <a:miter lim="800000"/>
            <a:headEnd/>
            <a:tailEnd/>
          </a:ln>
        </p:spPr>
        <p:txBody>
          <a:bodyPr>
            <a:spAutoFit/>
          </a:bodyPr>
          <a:lstStyle/>
          <a:p>
            <a:pPr algn="ctr">
              <a:spcBef>
                <a:spcPct val="50000"/>
              </a:spcBef>
            </a:pPr>
            <a:r>
              <a:rPr lang="en-US" sz="2800" b="1">
                <a:solidFill>
                  <a:srgbClr val="FF0000"/>
                </a:solidFill>
                <a:latin typeface=".VnTime" pitchFamily="34" charset="0"/>
              </a:rPr>
              <a:t>Thµnh phÇn t×nh th¸i</a:t>
            </a:r>
          </a:p>
          <a:p>
            <a:pPr algn="just">
              <a:spcBef>
                <a:spcPct val="50000"/>
              </a:spcBef>
            </a:pPr>
            <a:r>
              <a:rPr lang="en-US" sz="2400" b="1">
                <a:solidFill>
                  <a:srgbClr val="0000CC"/>
                </a:solidFill>
                <a:latin typeface=".VnTime" pitchFamily="34" charset="0"/>
              </a:rPr>
              <a:t>§­îc dïng ®Ó thÓ hiÖn c¸ch nh×n cña ng­êi nãi ®èi víi sù viÖc ®­îc nãi ®Õn trong c©u</a:t>
            </a:r>
          </a:p>
        </p:txBody>
      </p:sp>
      <p:sp>
        <p:nvSpPr>
          <p:cNvPr id="23565" name="Text Box 13"/>
          <p:cNvSpPr txBox="1">
            <a:spLocks noChangeArrowheads="1"/>
          </p:cNvSpPr>
          <p:nvPr/>
        </p:nvSpPr>
        <p:spPr bwMode="auto">
          <a:xfrm>
            <a:off x="6584951" y="2686050"/>
            <a:ext cx="4876800" cy="1446550"/>
          </a:xfrm>
          <a:prstGeom prst="rect">
            <a:avLst/>
          </a:prstGeom>
          <a:noFill/>
          <a:ln w="9525">
            <a:solidFill>
              <a:srgbClr val="0000CC"/>
            </a:solidFill>
            <a:miter lim="800000"/>
            <a:headEnd/>
            <a:tailEnd/>
          </a:ln>
        </p:spPr>
        <p:txBody>
          <a:bodyPr>
            <a:spAutoFit/>
          </a:bodyPr>
          <a:lstStyle/>
          <a:p>
            <a:pPr algn="ctr">
              <a:spcBef>
                <a:spcPct val="50000"/>
              </a:spcBef>
            </a:pPr>
            <a:r>
              <a:rPr lang="en-US" sz="2800" b="1">
                <a:solidFill>
                  <a:srgbClr val="FF0000"/>
                </a:solidFill>
                <a:latin typeface=".VnTime" pitchFamily="34" charset="0"/>
              </a:rPr>
              <a:t>Thµnh phÇn c¶m th¸n</a:t>
            </a:r>
          </a:p>
          <a:p>
            <a:pPr algn="just">
              <a:spcBef>
                <a:spcPct val="50000"/>
              </a:spcBef>
            </a:pPr>
            <a:r>
              <a:rPr lang="en-US" sz="2400" b="1">
                <a:solidFill>
                  <a:srgbClr val="0000CC"/>
                </a:solidFill>
                <a:latin typeface=".VnTime" pitchFamily="34" charset="0"/>
              </a:rPr>
              <a:t>§­îc dïng ®Ó béc lé t©m lý cña ng­êi nãi: vui, buån, mõng, giËn,...</a:t>
            </a:r>
          </a:p>
        </p:txBody>
      </p:sp>
      <p:sp>
        <p:nvSpPr>
          <p:cNvPr id="23567" name="Line 15"/>
          <p:cNvSpPr>
            <a:spLocks noChangeShapeType="1"/>
          </p:cNvSpPr>
          <p:nvPr/>
        </p:nvSpPr>
        <p:spPr bwMode="auto">
          <a:xfrm flipH="1">
            <a:off x="3911600" y="1809750"/>
            <a:ext cx="2438400" cy="838200"/>
          </a:xfrm>
          <a:prstGeom prst="line">
            <a:avLst/>
          </a:prstGeom>
          <a:noFill/>
          <a:ln w="28575">
            <a:solidFill>
              <a:srgbClr val="0000CC"/>
            </a:solidFill>
            <a:round/>
            <a:headEnd/>
            <a:tailEnd type="arrow" w="med" len="med"/>
          </a:ln>
        </p:spPr>
        <p:txBody>
          <a:bodyPr/>
          <a:lstStyle/>
          <a:p>
            <a:endParaRPr lang="en-US" b="1"/>
          </a:p>
        </p:txBody>
      </p:sp>
      <p:sp>
        <p:nvSpPr>
          <p:cNvPr id="23568" name="Line 16"/>
          <p:cNvSpPr>
            <a:spLocks noChangeShapeType="1"/>
          </p:cNvSpPr>
          <p:nvPr/>
        </p:nvSpPr>
        <p:spPr bwMode="auto">
          <a:xfrm>
            <a:off x="6400800" y="1790700"/>
            <a:ext cx="2336800" cy="914400"/>
          </a:xfrm>
          <a:prstGeom prst="line">
            <a:avLst/>
          </a:prstGeom>
          <a:noFill/>
          <a:ln w="28575">
            <a:solidFill>
              <a:srgbClr val="0000CC"/>
            </a:solidFill>
            <a:round/>
            <a:headEnd/>
            <a:tailEnd type="arrow" w="med" len="med"/>
          </a:ln>
        </p:spPr>
        <p:txBody>
          <a:bodyPr/>
          <a:lstStyle/>
          <a:p>
            <a:endParaRPr lang="en-US" b="1"/>
          </a:p>
        </p:txBody>
      </p:sp>
      <p:sp>
        <p:nvSpPr>
          <p:cNvPr id="23569" name="Line 17"/>
          <p:cNvSpPr>
            <a:spLocks noChangeShapeType="1"/>
          </p:cNvSpPr>
          <p:nvPr/>
        </p:nvSpPr>
        <p:spPr bwMode="auto">
          <a:xfrm>
            <a:off x="3276600" y="4495800"/>
            <a:ext cx="2946400" cy="1143000"/>
          </a:xfrm>
          <a:prstGeom prst="line">
            <a:avLst/>
          </a:prstGeom>
          <a:noFill/>
          <a:ln w="28575">
            <a:solidFill>
              <a:srgbClr val="0000CC"/>
            </a:solidFill>
            <a:round/>
            <a:headEnd/>
            <a:tailEnd type="triangle" w="med" len="med"/>
          </a:ln>
        </p:spPr>
        <p:txBody>
          <a:bodyPr/>
          <a:lstStyle/>
          <a:p>
            <a:endParaRPr lang="en-US" b="1"/>
          </a:p>
        </p:txBody>
      </p:sp>
      <p:sp>
        <p:nvSpPr>
          <p:cNvPr id="23570" name="Line 18"/>
          <p:cNvSpPr>
            <a:spLocks noChangeShapeType="1"/>
          </p:cNvSpPr>
          <p:nvPr/>
        </p:nvSpPr>
        <p:spPr bwMode="auto">
          <a:xfrm flipH="1">
            <a:off x="6172200" y="4514850"/>
            <a:ext cx="3149600" cy="1143000"/>
          </a:xfrm>
          <a:prstGeom prst="line">
            <a:avLst/>
          </a:prstGeom>
          <a:noFill/>
          <a:ln w="28575">
            <a:solidFill>
              <a:srgbClr val="0000CC"/>
            </a:solidFill>
            <a:round/>
            <a:headEnd/>
            <a:tailEnd type="triangle" w="med" len="med"/>
          </a:ln>
        </p:spPr>
        <p:txBody>
          <a:bodyPr/>
          <a:lstStyle/>
          <a:p>
            <a:endParaRPr lang="en-US" b="1"/>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3559"/>
                                        </p:tgtEl>
                                        <p:attrNameLst>
                                          <p:attrName>style.visibility</p:attrName>
                                        </p:attrNameLst>
                                      </p:cBhvr>
                                      <p:to>
                                        <p:strVal val="visible"/>
                                      </p:to>
                                    </p:set>
                                    <p:animEffect transition="in" filter="diamond(in)">
                                      <p:cBhvr>
                                        <p:cTn id="7" dur="2000"/>
                                        <p:tgtEl>
                                          <p:spTgt spid="23559"/>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3564"/>
                                        </p:tgtEl>
                                        <p:attrNameLst>
                                          <p:attrName>style.visibility</p:attrName>
                                        </p:attrNameLst>
                                      </p:cBhvr>
                                      <p:to>
                                        <p:strVal val="visible"/>
                                      </p:to>
                                    </p:set>
                                    <p:animEffect transition="in" filter="diamond(in)">
                                      <p:cBhvr>
                                        <p:cTn id="12" dur="2000"/>
                                        <p:tgtEl>
                                          <p:spTgt spid="23564"/>
                                        </p:tgtEl>
                                      </p:cBhvr>
                                    </p:animEffect>
                                  </p:childTnLst>
                                </p:cTn>
                              </p:par>
                              <p:par>
                                <p:cTn id="13" presetID="8" presetClass="entr" presetSubtype="16" fill="hold" grpId="0" nodeType="withEffect">
                                  <p:stCondLst>
                                    <p:cond delay="0"/>
                                  </p:stCondLst>
                                  <p:childTnLst>
                                    <p:set>
                                      <p:cBhvr>
                                        <p:cTn id="14" dur="1" fill="hold">
                                          <p:stCondLst>
                                            <p:cond delay="0"/>
                                          </p:stCondLst>
                                        </p:cTn>
                                        <p:tgtEl>
                                          <p:spTgt spid="23565"/>
                                        </p:tgtEl>
                                        <p:attrNameLst>
                                          <p:attrName>style.visibility</p:attrName>
                                        </p:attrNameLst>
                                      </p:cBhvr>
                                      <p:to>
                                        <p:strVal val="visible"/>
                                      </p:to>
                                    </p:set>
                                    <p:animEffect transition="in" filter="diamond(in)">
                                      <p:cBhvr>
                                        <p:cTn id="15" dur="2000"/>
                                        <p:tgtEl>
                                          <p:spTgt spid="23565"/>
                                        </p:tgtEl>
                                      </p:cBhvr>
                                    </p:animEffect>
                                  </p:childTnLst>
                                </p:cTn>
                              </p:par>
                              <p:par>
                                <p:cTn id="16" presetID="8" presetClass="entr" presetSubtype="16" fill="hold" grpId="0" nodeType="withEffect">
                                  <p:stCondLst>
                                    <p:cond delay="0"/>
                                  </p:stCondLst>
                                  <p:childTnLst>
                                    <p:set>
                                      <p:cBhvr>
                                        <p:cTn id="17" dur="1" fill="hold">
                                          <p:stCondLst>
                                            <p:cond delay="0"/>
                                          </p:stCondLst>
                                        </p:cTn>
                                        <p:tgtEl>
                                          <p:spTgt spid="23567"/>
                                        </p:tgtEl>
                                        <p:attrNameLst>
                                          <p:attrName>style.visibility</p:attrName>
                                        </p:attrNameLst>
                                      </p:cBhvr>
                                      <p:to>
                                        <p:strVal val="visible"/>
                                      </p:to>
                                    </p:set>
                                    <p:animEffect transition="in" filter="diamond(in)">
                                      <p:cBhvr>
                                        <p:cTn id="18" dur="2000"/>
                                        <p:tgtEl>
                                          <p:spTgt spid="23567"/>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23568"/>
                                        </p:tgtEl>
                                        <p:attrNameLst>
                                          <p:attrName>style.visibility</p:attrName>
                                        </p:attrNameLst>
                                      </p:cBhvr>
                                      <p:to>
                                        <p:strVal val="visible"/>
                                      </p:to>
                                    </p:set>
                                    <p:animEffect transition="in" filter="diamond(in)">
                                      <p:cBhvr>
                                        <p:cTn id="21" dur="2000"/>
                                        <p:tgtEl>
                                          <p:spTgt spid="23568"/>
                                        </p:tgtEl>
                                      </p:cBhvr>
                                    </p:animEffect>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23569"/>
                                        </p:tgtEl>
                                        <p:attrNameLst>
                                          <p:attrName>style.visibility</p:attrName>
                                        </p:attrNameLst>
                                      </p:cBhvr>
                                      <p:to>
                                        <p:strVal val="visible"/>
                                      </p:to>
                                    </p:set>
                                    <p:animEffect transition="in" filter="diamond(in)">
                                      <p:cBhvr>
                                        <p:cTn id="26" dur="2000"/>
                                        <p:tgtEl>
                                          <p:spTgt spid="23569"/>
                                        </p:tgtEl>
                                      </p:cBhvr>
                                    </p:animEffect>
                                  </p:childTnLst>
                                </p:cTn>
                              </p:par>
                              <p:par>
                                <p:cTn id="27" presetID="8" presetClass="entr" presetSubtype="16" fill="hold" grpId="0" nodeType="withEffect">
                                  <p:stCondLst>
                                    <p:cond delay="0"/>
                                  </p:stCondLst>
                                  <p:childTnLst>
                                    <p:set>
                                      <p:cBhvr>
                                        <p:cTn id="28" dur="1" fill="hold">
                                          <p:stCondLst>
                                            <p:cond delay="0"/>
                                          </p:stCondLst>
                                        </p:cTn>
                                        <p:tgtEl>
                                          <p:spTgt spid="23570"/>
                                        </p:tgtEl>
                                        <p:attrNameLst>
                                          <p:attrName>style.visibility</p:attrName>
                                        </p:attrNameLst>
                                      </p:cBhvr>
                                      <p:to>
                                        <p:strVal val="visible"/>
                                      </p:to>
                                    </p:set>
                                    <p:animEffect transition="in" filter="diamond(in)">
                                      <p:cBhvr>
                                        <p:cTn id="29" dur="2000"/>
                                        <p:tgtEl>
                                          <p:spTgt spid="23570"/>
                                        </p:tgtEl>
                                      </p:cBhvr>
                                    </p:animEffect>
                                  </p:childTnLst>
                                </p:cTn>
                              </p:par>
                              <p:par>
                                <p:cTn id="30" presetID="8" presetClass="entr" presetSubtype="16" fill="hold" grpId="0" nodeType="withEffect">
                                  <p:stCondLst>
                                    <p:cond delay="0"/>
                                  </p:stCondLst>
                                  <p:childTnLst>
                                    <p:set>
                                      <p:cBhvr>
                                        <p:cTn id="31" dur="1" fill="hold">
                                          <p:stCondLst>
                                            <p:cond delay="0"/>
                                          </p:stCondLst>
                                        </p:cTn>
                                        <p:tgtEl>
                                          <p:spTgt spid="23562"/>
                                        </p:tgtEl>
                                        <p:attrNameLst>
                                          <p:attrName>style.visibility</p:attrName>
                                        </p:attrNameLst>
                                      </p:cBhvr>
                                      <p:to>
                                        <p:strVal val="visible"/>
                                      </p:to>
                                    </p:set>
                                    <p:animEffect transition="in" filter="diamond(in)">
                                      <p:cBhvr>
                                        <p:cTn id="32" dur="2000"/>
                                        <p:tgtEl>
                                          <p:spTgt spid="235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9" grpId="0" animBg="1"/>
      <p:bldP spid="23562" grpId="0" animBg="1"/>
      <p:bldP spid="23564" grpId="0" animBg="1"/>
      <p:bldP spid="23565" grpId="0" animBg="1"/>
      <p:bldP spid="23567" grpId="0" animBg="1"/>
      <p:bldP spid="23568" grpId="0" animBg="1"/>
      <p:bldP spid="23569" grpId="0" animBg="1"/>
      <p:bldP spid="2357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3119310" y="1171774"/>
            <a:ext cx="542960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tôi sẽ vượt qua khó khăn. </a:t>
            </a:r>
            <a:endParaRPr lang="en-US" sz="3200" b="1" i="1" dirty="0">
              <a:solidFill>
                <a:srgbClr val="000000"/>
              </a:solidFill>
              <a:latin typeface="Arial" panose="020B0604020202020204" pitchFamily="34" charset="0"/>
              <a:cs typeface="Arial" panose="020B0604020202020204" pitchFamily="34" charset="0"/>
            </a:endParaRPr>
          </a:p>
        </p:txBody>
      </p:sp>
      <p:sp>
        <p:nvSpPr>
          <p:cNvPr id="4100" name="Rectangle 8"/>
          <p:cNvSpPr>
            <a:spLocks noChangeArrowheads="1"/>
          </p:cNvSpPr>
          <p:nvPr/>
        </p:nvSpPr>
        <p:spPr bwMode="auto">
          <a:xfrm>
            <a:off x="2469635" y="3017349"/>
            <a:ext cx="426499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 trăng sáng quá! </a:t>
            </a:r>
            <a:r>
              <a:rPr lang="en-US" sz="3200" b="1" dirty="0" smtClean="0">
                <a:solidFill>
                  <a:srgbClr val="000000"/>
                </a:solidFill>
                <a:latin typeface="Arial" panose="020B0604020202020204" pitchFamily="34" charset="0"/>
                <a:cs typeface="Arial" panose="020B0604020202020204" pitchFamily="34" charset="0"/>
              </a:rPr>
              <a:t> </a:t>
            </a:r>
            <a:endParaRPr lang="en-US" sz="3200" b="1" dirty="0">
              <a:solidFill>
                <a:srgbClr val="000000"/>
              </a:solidFill>
              <a:latin typeface="Arial" panose="020B0604020202020204" pitchFamily="34" charset="0"/>
              <a:cs typeface="Arial" panose="020B0604020202020204" pitchFamily="34" charset="0"/>
            </a:endParaRPr>
          </a:p>
        </p:txBody>
      </p:sp>
      <p:sp>
        <p:nvSpPr>
          <p:cNvPr id="4101" name="Rectangle 9"/>
          <p:cNvSpPr>
            <a:spLocks noChangeArrowheads="1"/>
          </p:cNvSpPr>
          <p:nvPr/>
        </p:nvSpPr>
        <p:spPr bwMode="auto">
          <a:xfrm>
            <a:off x="993915" y="3949148"/>
            <a:ext cx="10428828"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Bác Hồ (vị lãnh tụ kính yêu của dân tộc Việt Nam) là danh nhân văn hóa thế giới.</a:t>
            </a:r>
            <a:endParaRPr lang="en-US" sz="3200" b="1" i="1" dirty="0">
              <a:solidFill>
                <a:srgbClr val="000000"/>
              </a:solidFill>
              <a:latin typeface="Arial" panose="020B0604020202020204" pitchFamily="34" charset="0"/>
              <a:cs typeface="Arial" panose="020B0604020202020204" pitchFamily="34" charset="0"/>
            </a:endParaRPr>
          </a:p>
        </p:txBody>
      </p:sp>
      <p:sp>
        <p:nvSpPr>
          <p:cNvPr id="4102" name="Text Box 69"/>
          <p:cNvSpPr txBox="1">
            <a:spLocks noChangeArrowheads="1"/>
          </p:cNvSpPr>
          <p:nvPr/>
        </p:nvSpPr>
        <p:spPr bwMode="auto">
          <a:xfrm>
            <a:off x="2286000" y="5181600"/>
            <a:ext cx="7620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lgn="r" eaLnBrk="1" hangingPunct="1">
              <a:spcBef>
                <a:spcPct val="50000"/>
              </a:spcBef>
            </a:pPr>
            <a:endParaRPr lang="en-US" sz="3200" b="1">
              <a:latin typeface="Arial" panose="020B0604020202020204" pitchFamily="34" charset="0"/>
              <a:cs typeface="Arial" panose="020B0604020202020204" pitchFamily="34" charset="0"/>
            </a:endParaRPr>
          </a:p>
        </p:txBody>
      </p:sp>
      <p:sp>
        <p:nvSpPr>
          <p:cNvPr id="108614" name="Text Box 70"/>
          <p:cNvSpPr txBox="1">
            <a:spLocks noChangeArrowheads="1"/>
          </p:cNvSpPr>
          <p:nvPr/>
        </p:nvSpPr>
        <p:spPr bwMode="auto">
          <a:xfrm>
            <a:off x="964095" y="5108712"/>
            <a:ext cx="972937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Đối </a:t>
            </a:r>
            <a:r>
              <a:rPr lang="en-US" sz="3200" b="1" i="1" dirty="0">
                <a:latin typeface="Arial" panose="020B0604020202020204" pitchFamily="34" charset="0"/>
                <a:cs typeface="Arial" panose="020B0604020202020204" pitchFamily="34" charset="0"/>
              </a:rPr>
              <a:t>với tôi, </a:t>
            </a:r>
            <a:r>
              <a:rPr lang="en-US" sz="3200" b="1" i="1" dirty="0" smtClean="0">
                <a:latin typeface="Arial" panose="020B0604020202020204" pitchFamily="34" charset="0"/>
                <a:cs typeface="Arial" panose="020B0604020202020204" pitchFamily="34" charset="0"/>
              </a:rPr>
              <a:t>học tập là nhiệm vụ quan trọng nhất.</a:t>
            </a:r>
            <a:endParaRPr lang="en-US" sz="3200" b="1" i="1" dirty="0">
              <a:latin typeface="Arial" panose="020B0604020202020204" pitchFamily="34" charset="0"/>
              <a:cs typeface="Arial" panose="020B0604020202020204" pitchFamily="34" charset="0"/>
            </a:endParaRPr>
          </a:p>
        </p:txBody>
      </p:sp>
      <p:sp>
        <p:nvSpPr>
          <p:cNvPr id="108616" name="Text Box 72"/>
          <p:cNvSpPr txBox="1">
            <a:spLocks noChangeArrowheads="1"/>
          </p:cNvSpPr>
          <p:nvPr/>
        </p:nvSpPr>
        <p:spPr bwMode="auto">
          <a:xfrm>
            <a:off x="878116" y="301841"/>
            <a:ext cx="813525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2800" b="1" dirty="0">
                <a:solidFill>
                  <a:srgbClr val="0070C0"/>
                </a:solidFill>
                <a:latin typeface="Arial" panose="020B0604020202020204" pitchFamily="34" charset="0"/>
                <a:cs typeface="Arial" panose="020B0604020202020204" pitchFamily="34" charset="0"/>
              </a:rPr>
              <a:t>Trong các câu sau đây, câu nào có </a:t>
            </a:r>
            <a:r>
              <a:rPr lang="en-US" sz="2800" b="1" dirty="0" smtClean="0">
                <a:solidFill>
                  <a:srgbClr val="0070C0"/>
                </a:solidFill>
                <a:latin typeface="Arial" panose="020B0604020202020204" pitchFamily="34" charset="0"/>
                <a:cs typeface="Arial" panose="020B0604020202020204" pitchFamily="34" charset="0"/>
              </a:rPr>
              <a:t>khởi ngữ?</a:t>
            </a:r>
            <a:endParaRPr lang="en-US" sz="2800" b="1" dirty="0">
              <a:solidFill>
                <a:srgbClr val="0070C0"/>
              </a:solidFill>
              <a:latin typeface="Arial" panose="020B0604020202020204" pitchFamily="34" charset="0"/>
              <a:cs typeface="Arial" panose="020B0604020202020204" pitchFamily="34" charset="0"/>
            </a:endParaRPr>
          </a:p>
        </p:txBody>
      </p:sp>
      <p:sp>
        <p:nvSpPr>
          <p:cNvPr id="108618" name="Text Box 74"/>
          <p:cNvSpPr txBox="1">
            <a:spLocks noChangeArrowheads="1"/>
          </p:cNvSpPr>
          <p:nvPr/>
        </p:nvSpPr>
        <p:spPr bwMode="auto">
          <a:xfrm>
            <a:off x="963541" y="116659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Chắc chắn</a:t>
            </a:r>
            <a:endParaRPr lang="en-US" sz="3200" b="1" i="1" dirty="0">
              <a:latin typeface="Arial" panose="020B0604020202020204" pitchFamily="34" charset="0"/>
              <a:cs typeface="Arial" panose="020B0604020202020204" pitchFamily="34" charset="0"/>
            </a:endParaRPr>
          </a:p>
        </p:txBody>
      </p:sp>
      <p:sp>
        <p:nvSpPr>
          <p:cNvPr id="2" name="TextBox 1"/>
          <p:cNvSpPr txBox="1"/>
          <p:nvPr/>
        </p:nvSpPr>
        <p:spPr>
          <a:xfrm>
            <a:off x="477077" y="1166190"/>
            <a:ext cx="828261"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a/</a:t>
            </a:r>
            <a:endParaRPr lang="en-US" sz="3200" b="1" dirty="0">
              <a:latin typeface="Arial" panose="020B0604020202020204" pitchFamily="34" charset="0"/>
              <a:cs typeface="Arial" panose="020B0604020202020204" pitchFamily="34" charset="0"/>
            </a:endParaRPr>
          </a:p>
        </p:txBody>
      </p:sp>
      <p:sp>
        <p:nvSpPr>
          <p:cNvPr id="15" name="TextBox 14"/>
          <p:cNvSpPr txBox="1"/>
          <p:nvPr/>
        </p:nvSpPr>
        <p:spPr>
          <a:xfrm>
            <a:off x="483705" y="2060715"/>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6" name="TextBox 15"/>
          <p:cNvSpPr txBox="1"/>
          <p:nvPr/>
        </p:nvSpPr>
        <p:spPr>
          <a:xfrm>
            <a:off x="457201" y="3041373"/>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7" name="TextBox 16"/>
          <p:cNvSpPr txBox="1"/>
          <p:nvPr/>
        </p:nvSpPr>
        <p:spPr>
          <a:xfrm>
            <a:off x="457201" y="3982280"/>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8" name="TextBox 17"/>
          <p:cNvSpPr txBox="1"/>
          <p:nvPr/>
        </p:nvSpPr>
        <p:spPr>
          <a:xfrm>
            <a:off x="496957" y="5108717"/>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e</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9" name="Text Box 74"/>
          <p:cNvSpPr txBox="1">
            <a:spLocks noChangeArrowheads="1"/>
          </p:cNvSpPr>
          <p:nvPr/>
        </p:nvSpPr>
        <p:spPr bwMode="auto">
          <a:xfrm>
            <a:off x="956915" y="302852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spcBef>
                <a:spcPct val="50000"/>
              </a:spcBef>
            </a:pPr>
            <a:r>
              <a:rPr lang="en-US" sz="3200" b="1" i="1" dirty="0">
                <a:solidFill>
                  <a:srgbClr val="000000"/>
                </a:solidFill>
                <a:latin typeface="Arial" panose="020B0604020202020204" pitchFamily="34" charset="0"/>
                <a:cs typeface="Arial" panose="020B0604020202020204" pitchFamily="34" charset="0"/>
              </a:rPr>
              <a:t>Chao ôi</a:t>
            </a:r>
            <a:endParaRPr lang="en-US" sz="3200" b="1" i="1" dirty="0">
              <a:solidFill>
                <a:srgbClr val="FF0066"/>
              </a:solidFill>
              <a:latin typeface="Arial" panose="020B0604020202020204" pitchFamily="34" charset="0"/>
              <a:cs typeface="Arial" panose="020B0604020202020204" pitchFamily="34" charset="0"/>
            </a:endParaRPr>
          </a:p>
        </p:txBody>
      </p:sp>
      <p:sp>
        <p:nvSpPr>
          <p:cNvPr id="3" name="Oval 2"/>
          <p:cNvSpPr/>
          <p:nvPr/>
        </p:nvSpPr>
        <p:spPr>
          <a:xfrm>
            <a:off x="413659" y="5108708"/>
            <a:ext cx="580256" cy="58478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22" name="Rectangle 7"/>
          <p:cNvSpPr>
            <a:spLocks noChangeArrowheads="1"/>
          </p:cNvSpPr>
          <p:nvPr/>
        </p:nvSpPr>
        <p:spPr bwMode="auto">
          <a:xfrm>
            <a:off x="1815547" y="2033396"/>
            <a:ext cx="43599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mình học bài rồi. </a:t>
            </a:r>
            <a:endParaRPr lang="en-US" sz="3200" b="1" i="1" dirty="0">
              <a:solidFill>
                <a:srgbClr val="000000"/>
              </a:solidFill>
              <a:latin typeface="Arial" panose="020B0604020202020204" pitchFamily="34" charset="0"/>
              <a:cs typeface="Arial" panose="020B0604020202020204" pitchFamily="34" charset="0"/>
            </a:endParaRPr>
          </a:p>
        </p:txBody>
      </p:sp>
      <p:sp>
        <p:nvSpPr>
          <p:cNvPr id="23" name="Text Box 74"/>
          <p:cNvSpPr txBox="1">
            <a:spLocks noChangeArrowheads="1"/>
          </p:cNvSpPr>
          <p:nvPr/>
        </p:nvSpPr>
        <p:spPr bwMode="auto">
          <a:xfrm>
            <a:off x="943665" y="2034609"/>
            <a:ext cx="9006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 Ừ, </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27648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1600200" y="960438"/>
            <a:ext cx="8839200"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b="1" i="1" dirty="0"/>
              <a:t>a/- </a:t>
            </a:r>
            <a:r>
              <a:rPr lang="en-US" b="1" i="1" dirty="0">
                <a:solidFill>
                  <a:srgbClr val="FF33CC"/>
                </a:solidFill>
              </a:rPr>
              <a:t>Này</a:t>
            </a:r>
            <a:r>
              <a:rPr lang="en-US" b="1" i="1" dirty="0"/>
              <a:t>, bác có biết mấy hôm nay súng nó bắn ở đâu mà nghe rát thế không ?</a:t>
            </a:r>
            <a:endParaRPr lang="en-US" b="1" i="1" dirty="0">
              <a:latin typeface="VNI-Times" panose="020B0604020202020204" pitchFamily="2" charset="0"/>
            </a:endParaRPr>
          </a:p>
        </p:txBody>
      </p:sp>
      <p:sp>
        <p:nvSpPr>
          <p:cNvPr id="6147" name="Text Box 11"/>
          <p:cNvSpPr txBox="1">
            <a:spLocks noChangeArrowheads="1"/>
          </p:cNvSpPr>
          <p:nvPr/>
        </p:nvSpPr>
        <p:spPr bwMode="auto">
          <a:xfrm>
            <a:off x="1524000" y="2819400"/>
            <a:ext cx="9144000" cy="2554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50000"/>
              </a:spcBef>
              <a:buFontTx/>
              <a:buNone/>
            </a:pPr>
            <a:r>
              <a:rPr lang="en-US" b="1" i="1" dirty="0"/>
              <a:t>b/ - Các ông, các bà ở đâu ta lên đấy ạ ?</a:t>
            </a:r>
          </a:p>
          <a:p>
            <a:pPr algn="just" eaLnBrk="1" hangingPunct="1">
              <a:spcBef>
                <a:spcPct val="50000"/>
              </a:spcBef>
              <a:buFontTx/>
              <a:buNone/>
            </a:pPr>
            <a:r>
              <a:rPr lang="en-US" b="1" i="1" dirty="0"/>
              <a:t>   Ông Hai đặt bát nước xuống chõng hỏi. Một người đàn bà mau miệng trả lời:</a:t>
            </a:r>
          </a:p>
          <a:p>
            <a:pPr algn="just" eaLnBrk="1" hangingPunct="1">
              <a:spcBef>
                <a:spcPct val="50000"/>
              </a:spcBef>
              <a:buFontTx/>
              <a:buNone/>
            </a:pPr>
            <a:r>
              <a:rPr lang="en-US" b="1" i="1" dirty="0"/>
              <a:t>- </a:t>
            </a:r>
            <a:r>
              <a:rPr lang="en-US" b="1" i="1" dirty="0">
                <a:solidFill>
                  <a:srgbClr val="FF33CC"/>
                </a:solidFill>
              </a:rPr>
              <a:t>Thưa ông</a:t>
            </a:r>
            <a:r>
              <a:rPr lang="en-US" b="1" i="1" dirty="0"/>
              <a:t>, chúng cháu ở Gia Lâm lên đấy ạ.</a:t>
            </a:r>
            <a:endParaRPr lang="en-US" b="1" i="1" dirty="0">
              <a:latin typeface="Times New Roman" panose="02020603050405020304" pitchFamily="18" charset="0"/>
            </a:endParaRPr>
          </a:p>
        </p:txBody>
      </p:sp>
      <p:sp>
        <p:nvSpPr>
          <p:cNvPr id="6148" name="Text Box 12"/>
          <p:cNvSpPr txBox="1">
            <a:spLocks noChangeArrowheads="1"/>
          </p:cNvSpPr>
          <p:nvPr/>
        </p:nvSpPr>
        <p:spPr bwMode="auto">
          <a:xfrm>
            <a:off x="6629400" y="5638801"/>
            <a:ext cx="3505200"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600" b="1" i="1" dirty="0">
                <a:cs typeface="Arial" panose="020B0604020202020204" pitchFamily="34" charset="0"/>
              </a:rPr>
              <a:t>(Làng </a:t>
            </a:r>
            <a:r>
              <a:rPr lang="en-US" sz="2600" b="1" dirty="0">
                <a:cs typeface="Arial" panose="020B0604020202020204" pitchFamily="34" charset="0"/>
              </a:rPr>
              <a:t>– Kim Lân)</a:t>
            </a:r>
          </a:p>
        </p:txBody>
      </p:sp>
    </p:spTree>
    <p:extLst>
      <p:ext uri="{BB962C8B-B14F-4D97-AF65-F5344CB8AC3E}">
        <p14:creationId xmlns:p14="http://schemas.microsoft.com/office/powerpoint/2010/main" val="18675717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828800" y="2209800"/>
            <a:ext cx="8534400" cy="1855788"/>
          </a:xfrm>
          <a:prstGeom prst="rect">
            <a:avLst/>
          </a:prstGeom>
          <a:solidFill>
            <a:schemeClr val="bg1"/>
          </a:solidFill>
          <a:ln w="57150" cmpd="thinThick">
            <a:solidFill>
              <a:srgbClr val="FF0000"/>
            </a:solidFill>
            <a:miter lim="800000"/>
            <a:headEnd/>
            <a:tailEnd/>
          </a:ln>
          <a:effec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u="sng" dirty="0">
                <a:solidFill>
                  <a:srgbClr val="FF0000"/>
                </a:solidFill>
              </a:rPr>
              <a:t>Ghi nhớ </a:t>
            </a:r>
            <a:r>
              <a:rPr lang="en-US" b="1" dirty="0">
                <a:solidFill>
                  <a:srgbClr val="FF0000"/>
                </a:solidFill>
              </a:rPr>
              <a:t>:</a:t>
            </a:r>
            <a:r>
              <a:rPr lang="en-US" b="1" dirty="0"/>
              <a:t> </a:t>
            </a:r>
          </a:p>
          <a:p>
            <a:pPr algn="just" eaLnBrk="1" hangingPunct="1">
              <a:spcBef>
                <a:spcPct val="50000"/>
              </a:spcBef>
              <a:buFontTx/>
              <a:buNone/>
            </a:pPr>
            <a:r>
              <a:rPr lang="en-US" b="1" dirty="0">
                <a:solidFill>
                  <a:srgbClr val="000000"/>
                </a:solidFill>
              </a:rPr>
              <a:t>         </a:t>
            </a:r>
            <a:r>
              <a:rPr lang="en-US" b="1" dirty="0">
                <a:solidFill>
                  <a:srgbClr val="FF33CC"/>
                </a:solidFill>
              </a:rPr>
              <a:t>Thành phần gọi – đáp </a:t>
            </a:r>
            <a:r>
              <a:rPr lang="en-US" b="1" dirty="0">
                <a:solidFill>
                  <a:srgbClr val="000000"/>
                </a:solidFill>
              </a:rPr>
              <a:t>dùng để tạo lập hoặc để duy trì quan hệ giao tiếp.</a:t>
            </a:r>
          </a:p>
        </p:txBody>
      </p:sp>
    </p:spTree>
    <p:extLst>
      <p:ext uri="{BB962C8B-B14F-4D97-AF65-F5344CB8AC3E}">
        <p14:creationId xmlns:p14="http://schemas.microsoft.com/office/powerpoint/2010/main" val="13009209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53855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6" name="Text Box 40"/>
          <p:cNvSpPr txBox="1">
            <a:spLocks noChangeArrowheads="1"/>
          </p:cNvSpPr>
          <p:nvPr/>
        </p:nvSpPr>
        <p:spPr bwMode="auto">
          <a:xfrm>
            <a:off x="1981200" y="685801"/>
            <a:ext cx="84582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0"/>
              </a:spcBef>
              <a:defRPr sz="5400">
                <a:solidFill>
                  <a:schemeClr val="tx1"/>
                </a:solidFill>
                <a:latin typeface="Times New Roman" panose="02020603050405020304" pitchFamily="18" charset="0"/>
              </a:defRPr>
            </a:lvl1pPr>
            <a:lvl2pPr marL="742950" indent="-285750" algn="l" eaLnBrk="0" hangingPunct="0">
              <a:spcBef>
                <a:spcPct val="0"/>
              </a:spcBef>
              <a:defRPr sz="5400">
                <a:solidFill>
                  <a:schemeClr val="tx1"/>
                </a:solidFill>
                <a:latin typeface="Times New Roman" panose="02020603050405020304" pitchFamily="18" charset="0"/>
              </a:defRPr>
            </a:lvl2pPr>
            <a:lvl3pPr marL="1143000" indent="-228600" algn="l" eaLnBrk="0" hangingPunct="0">
              <a:spcBef>
                <a:spcPct val="0"/>
              </a:spcBef>
              <a:defRPr sz="5400">
                <a:solidFill>
                  <a:schemeClr val="tx1"/>
                </a:solidFill>
                <a:latin typeface="Times New Roman" panose="02020603050405020304" pitchFamily="18" charset="0"/>
              </a:defRPr>
            </a:lvl3pPr>
            <a:lvl4pPr marL="1600200" indent="-228600" algn="l" eaLnBrk="0" hangingPunct="0">
              <a:spcBef>
                <a:spcPct val="0"/>
              </a:spcBef>
              <a:defRPr sz="5400">
                <a:solidFill>
                  <a:schemeClr val="tx1"/>
                </a:solidFill>
                <a:latin typeface="Times New Roman" panose="02020603050405020304" pitchFamily="18" charset="0"/>
              </a:defRPr>
            </a:lvl4pPr>
            <a:lvl5pPr marL="2057400" indent="-228600" algn="l" eaLnBrk="0" hangingPunct="0">
              <a:spcBef>
                <a:spcPct val="0"/>
              </a:spcBef>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rPr>
              <a:t>a/   Lúc đi, đứa con gái đầu lòng của anh – </a:t>
            </a:r>
          </a:p>
          <a:p>
            <a:pPr eaLnBrk="1" hangingPunct="1">
              <a:spcBef>
                <a:spcPct val="50000"/>
              </a:spcBef>
              <a:defRPr/>
            </a:pPr>
            <a:r>
              <a:rPr lang="en-US" sz="3200" b="1" i="1" dirty="0">
                <a:solidFill>
                  <a:srgbClr val="CC00CC"/>
                </a:solidFill>
                <a:effectLst>
                  <a:outerShdw blurRad="38100" dist="38100" dir="2700000" algn="tl">
                    <a:srgbClr val="C0C0C0"/>
                  </a:outerShdw>
                </a:effectLst>
                <a:latin typeface="Arial" panose="020B0604020202020204" pitchFamily="34" charset="0"/>
              </a:rPr>
              <a:t>và cũng là đứa con duy nhất của anh</a:t>
            </a:r>
            <a:r>
              <a:rPr lang="en-US" sz="3200" b="1" i="1" dirty="0">
                <a:effectLst>
                  <a:outerShdw blurRad="38100" dist="38100" dir="2700000" algn="tl">
                    <a:srgbClr val="C0C0C0"/>
                  </a:outerShdw>
                </a:effectLst>
                <a:latin typeface="Arial" panose="020B0604020202020204" pitchFamily="34" charset="0"/>
              </a:rPr>
              <a:t>, </a:t>
            </a:r>
          </a:p>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rPr>
              <a:t>chưa đầy một tuổi.</a:t>
            </a:r>
            <a:endParaRPr lang="en-US" sz="3200" b="1" i="1" dirty="0">
              <a:latin typeface="Arial" panose="020B0604020202020204" pitchFamily="34" charset="0"/>
            </a:endParaRPr>
          </a:p>
        </p:txBody>
      </p:sp>
      <p:sp>
        <p:nvSpPr>
          <p:cNvPr id="14339" name="Text Box 44"/>
          <p:cNvSpPr txBox="1">
            <a:spLocks noChangeArrowheads="1"/>
          </p:cNvSpPr>
          <p:nvPr/>
        </p:nvSpPr>
        <p:spPr bwMode="auto">
          <a:xfrm>
            <a:off x="1924880" y="3276601"/>
            <a:ext cx="7543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i="1" dirty="0">
                <a:cs typeface="Arial" panose="020B0604020202020204" pitchFamily="34" charset="0"/>
              </a:rPr>
              <a:t> b/ Lão không hiểu tôi, </a:t>
            </a:r>
            <a:r>
              <a:rPr lang="en-US" b="1" i="1" dirty="0">
                <a:solidFill>
                  <a:srgbClr val="CC00CC"/>
                </a:solidFill>
                <a:cs typeface="Arial" panose="020B0604020202020204" pitchFamily="34" charset="0"/>
              </a:rPr>
              <a:t>tôi nghĩ vậy</a:t>
            </a:r>
            <a:r>
              <a:rPr lang="en-US" b="1" i="1" dirty="0">
                <a:cs typeface="Arial" panose="020B0604020202020204" pitchFamily="34" charset="0"/>
              </a:rPr>
              <a:t>, và </a:t>
            </a:r>
          </a:p>
          <a:p>
            <a:pPr eaLnBrk="1" hangingPunct="1">
              <a:spcBef>
                <a:spcPct val="50000"/>
              </a:spcBef>
              <a:buFontTx/>
              <a:buNone/>
            </a:pPr>
            <a:r>
              <a:rPr lang="en-US" b="1" i="1" dirty="0">
                <a:cs typeface="Arial" panose="020B0604020202020204" pitchFamily="34" charset="0"/>
              </a:rPr>
              <a:t>tôi càng buồn lắm.</a:t>
            </a:r>
          </a:p>
        </p:txBody>
      </p:sp>
      <p:sp>
        <p:nvSpPr>
          <p:cNvPr id="14340" name="Text Box 12"/>
          <p:cNvSpPr txBox="1">
            <a:spLocks noChangeArrowheads="1"/>
          </p:cNvSpPr>
          <p:nvPr/>
        </p:nvSpPr>
        <p:spPr bwMode="auto">
          <a:xfrm>
            <a:off x="4343400" y="27432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b="1" dirty="0">
                <a:cs typeface="Arial" panose="020B0604020202020204" pitchFamily="34" charset="0"/>
              </a:rPr>
              <a:t>(</a:t>
            </a:r>
            <a:r>
              <a:rPr lang="en-US" sz="2400" b="1" i="1" dirty="0">
                <a:cs typeface="Arial" panose="020B0604020202020204" pitchFamily="34" charset="0"/>
              </a:rPr>
              <a:t>Chiếc lược ngà </a:t>
            </a:r>
            <a:r>
              <a:rPr lang="en-US" sz="2400" b="1" dirty="0">
                <a:cs typeface="Arial" panose="020B0604020202020204" pitchFamily="34" charset="0"/>
              </a:rPr>
              <a:t>– Nguyễn Quang Sáng)</a:t>
            </a:r>
          </a:p>
        </p:txBody>
      </p:sp>
      <p:sp>
        <p:nvSpPr>
          <p:cNvPr id="5" name="Text Box 12"/>
          <p:cNvSpPr txBox="1">
            <a:spLocks noChangeArrowheads="1"/>
          </p:cNvSpPr>
          <p:nvPr/>
        </p:nvSpPr>
        <p:spPr bwMode="auto">
          <a:xfrm>
            <a:off x="6324600" y="4572001"/>
            <a:ext cx="3505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400" b="1" dirty="0">
                <a:cs typeface="Arial" panose="020B0604020202020204" pitchFamily="34" charset="0"/>
              </a:rPr>
              <a:t>(</a:t>
            </a:r>
            <a:r>
              <a:rPr lang="en-US" sz="2400" b="1" i="1" dirty="0">
                <a:cs typeface="Arial" panose="020B0604020202020204" pitchFamily="34" charset="0"/>
              </a:rPr>
              <a:t>Lão Hạc </a:t>
            </a:r>
            <a:r>
              <a:rPr lang="en-US" sz="2400" b="1" dirty="0">
                <a:cs typeface="Arial" panose="020B0604020202020204" pitchFamily="34" charset="0"/>
              </a:rPr>
              <a:t>– Nam Cao)</a:t>
            </a:r>
          </a:p>
        </p:txBody>
      </p:sp>
    </p:spTree>
    <p:extLst>
      <p:ext uri="{BB962C8B-B14F-4D97-AF65-F5344CB8AC3E}">
        <p14:creationId xmlns:p14="http://schemas.microsoft.com/office/powerpoint/2010/main" val="3434002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6" name="Text Box 40"/>
          <p:cNvSpPr txBox="1">
            <a:spLocks noChangeArrowheads="1"/>
          </p:cNvSpPr>
          <p:nvPr/>
        </p:nvSpPr>
        <p:spPr bwMode="auto">
          <a:xfrm>
            <a:off x="1981200" y="685801"/>
            <a:ext cx="84582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0"/>
              </a:spcBef>
              <a:defRPr sz="5400">
                <a:solidFill>
                  <a:schemeClr val="tx1"/>
                </a:solidFill>
                <a:latin typeface="Times New Roman" panose="02020603050405020304" pitchFamily="18" charset="0"/>
              </a:defRPr>
            </a:lvl1pPr>
            <a:lvl2pPr marL="742950" indent="-285750" algn="l" eaLnBrk="0" hangingPunct="0">
              <a:spcBef>
                <a:spcPct val="0"/>
              </a:spcBef>
              <a:defRPr sz="5400">
                <a:solidFill>
                  <a:schemeClr val="tx1"/>
                </a:solidFill>
                <a:latin typeface="Times New Roman" panose="02020603050405020304" pitchFamily="18" charset="0"/>
              </a:defRPr>
            </a:lvl2pPr>
            <a:lvl3pPr marL="1143000" indent="-228600" algn="l" eaLnBrk="0" hangingPunct="0">
              <a:spcBef>
                <a:spcPct val="0"/>
              </a:spcBef>
              <a:defRPr sz="5400">
                <a:solidFill>
                  <a:schemeClr val="tx1"/>
                </a:solidFill>
                <a:latin typeface="Times New Roman" panose="02020603050405020304" pitchFamily="18" charset="0"/>
              </a:defRPr>
            </a:lvl3pPr>
            <a:lvl4pPr marL="1600200" indent="-228600" algn="l" eaLnBrk="0" hangingPunct="0">
              <a:spcBef>
                <a:spcPct val="0"/>
              </a:spcBef>
              <a:defRPr sz="5400">
                <a:solidFill>
                  <a:schemeClr val="tx1"/>
                </a:solidFill>
                <a:latin typeface="Times New Roman" panose="02020603050405020304" pitchFamily="18" charset="0"/>
              </a:defRPr>
            </a:lvl4pPr>
            <a:lvl5pPr marL="2057400" indent="-228600" algn="l" eaLnBrk="0" hangingPunct="0">
              <a:spcBef>
                <a:spcPct val="0"/>
              </a:spcBef>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rPr>
              <a:t>a/   Lúc đi, </a:t>
            </a:r>
            <a:r>
              <a:rPr lang="en-US" sz="3200" b="1" i="1" dirty="0">
                <a:solidFill>
                  <a:srgbClr val="FF0000"/>
                </a:solidFill>
                <a:effectLst>
                  <a:outerShdw blurRad="38100" dist="38100" dir="2700000" algn="tl">
                    <a:srgbClr val="C0C0C0"/>
                  </a:outerShdw>
                </a:effectLst>
                <a:latin typeface="Arial" panose="020B0604020202020204" pitchFamily="34" charset="0"/>
              </a:rPr>
              <a:t>đứa con gái đầu lòng của anh </a:t>
            </a:r>
            <a:r>
              <a:rPr lang="en-US" sz="3200" b="1" i="1" dirty="0">
                <a:effectLst>
                  <a:outerShdw blurRad="38100" dist="38100" dir="2700000" algn="tl">
                    <a:srgbClr val="C0C0C0"/>
                  </a:outerShdw>
                </a:effectLst>
                <a:latin typeface="Arial" panose="020B0604020202020204" pitchFamily="34" charset="0"/>
              </a:rPr>
              <a:t>– </a:t>
            </a:r>
          </a:p>
          <a:p>
            <a:pPr eaLnBrk="1" hangingPunct="1">
              <a:spcBef>
                <a:spcPct val="50000"/>
              </a:spcBef>
              <a:defRPr/>
            </a:pPr>
            <a:r>
              <a:rPr lang="en-US" sz="3200" b="1" i="1" dirty="0">
                <a:solidFill>
                  <a:srgbClr val="CC00CC"/>
                </a:solidFill>
                <a:effectLst>
                  <a:outerShdw blurRad="38100" dist="38100" dir="2700000" algn="tl">
                    <a:srgbClr val="C0C0C0"/>
                  </a:outerShdw>
                </a:effectLst>
                <a:latin typeface="Arial" panose="020B0604020202020204" pitchFamily="34" charset="0"/>
              </a:rPr>
              <a:t>và cũng là đứa con duy nhất của anh</a:t>
            </a:r>
            <a:r>
              <a:rPr lang="en-US" sz="3200" b="1" i="1" dirty="0">
                <a:effectLst>
                  <a:outerShdw blurRad="38100" dist="38100" dir="2700000" algn="tl">
                    <a:srgbClr val="C0C0C0"/>
                  </a:outerShdw>
                </a:effectLst>
                <a:latin typeface="Arial" panose="020B0604020202020204" pitchFamily="34" charset="0"/>
              </a:rPr>
              <a:t>, </a:t>
            </a:r>
          </a:p>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rPr>
              <a:t>chưa đầy một tuổi.</a:t>
            </a:r>
            <a:endParaRPr lang="en-US" sz="3200" b="1" i="1" dirty="0">
              <a:latin typeface="Arial" panose="020B0604020202020204" pitchFamily="34" charset="0"/>
            </a:endParaRPr>
          </a:p>
        </p:txBody>
      </p:sp>
      <p:sp>
        <p:nvSpPr>
          <p:cNvPr id="14339" name="Text Box 44"/>
          <p:cNvSpPr txBox="1">
            <a:spLocks noChangeArrowheads="1"/>
          </p:cNvSpPr>
          <p:nvPr/>
        </p:nvSpPr>
        <p:spPr bwMode="auto">
          <a:xfrm>
            <a:off x="1924880" y="3276601"/>
            <a:ext cx="7543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i="1" dirty="0">
                <a:cs typeface="Arial" panose="020B0604020202020204" pitchFamily="34" charset="0"/>
              </a:rPr>
              <a:t> b/ Lão không hiểu tôi, </a:t>
            </a:r>
            <a:r>
              <a:rPr lang="en-US" b="1" i="1" dirty="0">
                <a:solidFill>
                  <a:srgbClr val="CC00CC"/>
                </a:solidFill>
                <a:cs typeface="Arial" panose="020B0604020202020204" pitchFamily="34" charset="0"/>
              </a:rPr>
              <a:t>tôi nghĩ vậy</a:t>
            </a:r>
            <a:r>
              <a:rPr lang="en-US" b="1" i="1" dirty="0">
                <a:cs typeface="Arial" panose="020B0604020202020204" pitchFamily="34" charset="0"/>
              </a:rPr>
              <a:t>, và </a:t>
            </a:r>
          </a:p>
          <a:p>
            <a:pPr eaLnBrk="1" hangingPunct="1">
              <a:spcBef>
                <a:spcPct val="50000"/>
              </a:spcBef>
              <a:buFontTx/>
              <a:buNone/>
            </a:pPr>
            <a:r>
              <a:rPr lang="en-US" b="1" i="1" dirty="0">
                <a:cs typeface="Arial" panose="020B0604020202020204" pitchFamily="34" charset="0"/>
              </a:rPr>
              <a:t>tôi càng buồn lắm.</a:t>
            </a:r>
          </a:p>
        </p:txBody>
      </p:sp>
      <p:sp>
        <p:nvSpPr>
          <p:cNvPr id="14340" name="Text Box 12"/>
          <p:cNvSpPr txBox="1">
            <a:spLocks noChangeArrowheads="1"/>
          </p:cNvSpPr>
          <p:nvPr/>
        </p:nvSpPr>
        <p:spPr bwMode="auto">
          <a:xfrm>
            <a:off x="4343400" y="27432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b="1" dirty="0">
                <a:cs typeface="Arial" panose="020B0604020202020204" pitchFamily="34" charset="0"/>
              </a:rPr>
              <a:t>(</a:t>
            </a:r>
            <a:r>
              <a:rPr lang="en-US" sz="2400" b="1" i="1" dirty="0">
                <a:cs typeface="Arial" panose="020B0604020202020204" pitchFamily="34" charset="0"/>
              </a:rPr>
              <a:t>Chiếc lược ngà </a:t>
            </a:r>
            <a:r>
              <a:rPr lang="en-US" sz="2400" b="1" dirty="0">
                <a:cs typeface="Arial" panose="020B0604020202020204" pitchFamily="34" charset="0"/>
              </a:rPr>
              <a:t>– Nguyễn Quang Sáng)</a:t>
            </a:r>
          </a:p>
        </p:txBody>
      </p:sp>
      <p:sp>
        <p:nvSpPr>
          <p:cNvPr id="5" name="Text Box 12"/>
          <p:cNvSpPr txBox="1">
            <a:spLocks noChangeArrowheads="1"/>
          </p:cNvSpPr>
          <p:nvPr/>
        </p:nvSpPr>
        <p:spPr bwMode="auto">
          <a:xfrm>
            <a:off x="6324600" y="4572001"/>
            <a:ext cx="3505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400" b="1" dirty="0">
                <a:cs typeface="Arial" panose="020B0604020202020204" pitchFamily="34" charset="0"/>
              </a:rPr>
              <a:t>(</a:t>
            </a:r>
            <a:r>
              <a:rPr lang="en-US" sz="2400" b="1" i="1" dirty="0">
                <a:cs typeface="Arial" panose="020B0604020202020204" pitchFamily="34" charset="0"/>
              </a:rPr>
              <a:t>Lão Hạc </a:t>
            </a:r>
            <a:r>
              <a:rPr lang="en-US" sz="2400" b="1" dirty="0">
                <a:cs typeface="Arial" panose="020B0604020202020204" pitchFamily="34" charset="0"/>
              </a:rPr>
              <a:t>– Nam Cao)</a:t>
            </a:r>
          </a:p>
        </p:txBody>
      </p:sp>
    </p:spTree>
    <p:extLst>
      <p:ext uri="{BB962C8B-B14F-4D97-AF65-F5344CB8AC3E}">
        <p14:creationId xmlns:p14="http://schemas.microsoft.com/office/powerpoint/2010/main" val="37992753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6" name="Text Box 40"/>
          <p:cNvSpPr txBox="1">
            <a:spLocks noChangeArrowheads="1"/>
          </p:cNvSpPr>
          <p:nvPr/>
        </p:nvSpPr>
        <p:spPr bwMode="auto">
          <a:xfrm>
            <a:off x="1981200" y="685801"/>
            <a:ext cx="84582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0"/>
              </a:spcBef>
              <a:defRPr sz="5400">
                <a:solidFill>
                  <a:schemeClr val="tx1"/>
                </a:solidFill>
                <a:latin typeface="Times New Roman" panose="02020603050405020304" pitchFamily="18" charset="0"/>
              </a:defRPr>
            </a:lvl1pPr>
            <a:lvl2pPr marL="742950" indent="-285750" algn="l" eaLnBrk="0" hangingPunct="0">
              <a:spcBef>
                <a:spcPct val="0"/>
              </a:spcBef>
              <a:defRPr sz="5400">
                <a:solidFill>
                  <a:schemeClr val="tx1"/>
                </a:solidFill>
                <a:latin typeface="Times New Roman" panose="02020603050405020304" pitchFamily="18" charset="0"/>
              </a:defRPr>
            </a:lvl2pPr>
            <a:lvl3pPr marL="1143000" indent="-228600" algn="l" eaLnBrk="0" hangingPunct="0">
              <a:spcBef>
                <a:spcPct val="0"/>
              </a:spcBef>
              <a:defRPr sz="5400">
                <a:solidFill>
                  <a:schemeClr val="tx1"/>
                </a:solidFill>
                <a:latin typeface="Times New Roman" panose="02020603050405020304" pitchFamily="18" charset="0"/>
              </a:defRPr>
            </a:lvl3pPr>
            <a:lvl4pPr marL="1600200" indent="-228600" algn="l" eaLnBrk="0" hangingPunct="0">
              <a:spcBef>
                <a:spcPct val="0"/>
              </a:spcBef>
              <a:defRPr sz="5400">
                <a:solidFill>
                  <a:schemeClr val="tx1"/>
                </a:solidFill>
                <a:latin typeface="Times New Roman" panose="02020603050405020304" pitchFamily="18" charset="0"/>
              </a:defRPr>
            </a:lvl4pPr>
            <a:lvl5pPr marL="2057400" indent="-228600" algn="l" eaLnBrk="0" hangingPunct="0">
              <a:spcBef>
                <a:spcPct val="0"/>
              </a:spcBef>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rPr>
              <a:t>a/   Lúc đi, </a:t>
            </a:r>
            <a:r>
              <a:rPr lang="en-US" sz="3200" b="1" i="1" dirty="0">
                <a:solidFill>
                  <a:srgbClr val="FF0000"/>
                </a:solidFill>
                <a:effectLst>
                  <a:outerShdw blurRad="38100" dist="38100" dir="2700000" algn="tl">
                    <a:srgbClr val="C0C0C0"/>
                  </a:outerShdw>
                </a:effectLst>
                <a:latin typeface="Arial" panose="020B0604020202020204" pitchFamily="34" charset="0"/>
              </a:rPr>
              <a:t>đứa con gái đầu lòng của anh </a:t>
            </a:r>
            <a:r>
              <a:rPr lang="en-US" sz="3200" b="1" i="1" dirty="0">
                <a:effectLst>
                  <a:outerShdw blurRad="38100" dist="38100" dir="2700000" algn="tl">
                    <a:srgbClr val="C0C0C0"/>
                  </a:outerShdw>
                </a:effectLst>
                <a:latin typeface="Arial" panose="020B0604020202020204" pitchFamily="34" charset="0"/>
              </a:rPr>
              <a:t>– </a:t>
            </a:r>
          </a:p>
          <a:p>
            <a:pPr eaLnBrk="1" hangingPunct="1">
              <a:spcBef>
                <a:spcPct val="50000"/>
              </a:spcBef>
              <a:defRPr/>
            </a:pPr>
            <a:r>
              <a:rPr lang="en-US" sz="3200" b="1" i="1" dirty="0">
                <a:solidFill>
                  <a:srgbClr val="CC00CC"/>
                </a:solidFill>
                <a:effectLst>
                  <a:outerShdw blurRad="38100" dist="38100" dir="2700000" algn="tl">
                    <a:srgbClr val="C0C0C0"/>
                  </a:outerShdw>
                </a:effectLst>
                <a:latin typeface="Arial" panose="020B0604020202020204" pitchFamily="34" charset="0"/>
              </a:rPr>
              <a:t>và cũng là đứa con duy nhất của anh</a:t>
            </a:r>
            <a:r>
              <a:rPr lang="en-US" sz="3200" b="1" i="1" dirty="0">
                <a:effectLst>
                  <a:outerShdw blurRad="38100" dist="38100" dir="2700000" algn="tl">
                    <a:srgbClr val="C0C0C0"/>
                  </a:outerShdw>
                </a:effectLst>
                <a:latin typeface="Arial" panose="020B0604020202020204" pitchFamily="34" charset="0"/>
              </a:rPr>
              <a:t>, </a:t>
            </a:r>
          </a:p>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rPr>
              <a:t>chưa đầy một tuổi.</a:t>
            </a:r>
            <a:endParaRPr lang="en-US" sz="3200" b="1" i="1" dirty="0">
              <a:latin typeface="Arial" panose="020B0604020202020204" pitchFamily="34" charset="0"/>
            </a:endParaRPr>
          </a:p>
        </p:txBody>
      </p:sp>
      <p:sp>
        <p:nvSpPr>
          <p:cNvPr id="14339" name="Text Box 44"/>
          <p:cNvSpPr txBox="1">
            <a:spLocks noChangeArrowheads="1"/>
          </p:cNvSpPr>
          <p:nvPr/>
        </p:nvSpPr>
        <p:spPr bwMode="auto">
          <a:xfrm>
            <a:off x="1924880" y="3276601"/>
            <a:ext cx="7543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i="1" dirty="0">
                <a:cs typeface="Arial" panose="020B0604020202020204" pitchFamily="34" charset="0"/>
              </a:rPr>
              <a:t> b/ </a:t>
            </a:r>
            <a:r>
              <a:rPr lang="en-US" b="1" i="1" dirty="0">
                <a:solidFill>
                  <a:srgbClr val="FF0000"/>
                </a:solidFill>
                <a:cs typeface="Arial" panose="020B0604020202020204" pitchFamily="34" charset="0"/>
              </a:rPr>
              <a:t>Lão không hiểu tôi</a:t>
            </a:r>
            <a:r>
              <a:rPr lang="en-US" b="1" i="1" dirty="0">
                <a:cs typeface="Arial" panose="020B0604020202020204" pitchFamily="34" charset="0"/>
              </a:rPr>
              <a:t>, </a:t>
            </a:r>
            <a:r>
              <a:rPr lang="en-US" b="1" i="1" dirty="0">
                <a:solidFill>
                  <a:srgbClr val="CC00CC"/>
                </a:solidFill>
                <a:cs typeface="Arial" panose="020B0604020202020204" pitchFamily="34" charset="0"/>
              </a:rPr>
              <a:t>tôi nghĩ vậy</a:t>
            </a:r>
            <a:r>
              <a:rPr lang="en-US" b="1" i="1" dirty="0">
                <a:cs typeface="Arial" panose="020B0604020202020204" pitchFamily="34" charset="0"/>
              </a:rPr>
              <a:t>, và </a:t>
            </a:r>
          </a:p>
          <a:p>
            <a:pPr eaLnBrk="1" hangingPunct="1">
              <a:spcBef>
                <a:spcPct val="50000"/>
              </a:spcBef>
              <a:buFontTx/>
              <a:buNone/>
            </a:pPr>
            <a:r>
              <a:rPr lang="en-US" b="1" i="1" dirty="0">
                <a:cs typeface="Arial" panose="020B0604020202020204" pitchFamily="34" charset="0"/>
              </a:rPr>
              <a:t>tôi càng buồn lắm.</a:t>
            </a:r>
          </a:p>
        </p:txBody>
      </p:sp>
      <p:sp>
        <p:nvSpPr>
          <p:cNvPr id="14340" name="Text Box 12"/>
          <p:cNvSpPr txBox="1">
            <a:spLocks noChangeArrowheads="1"/>
          </p:cNvSpPr>
          <p:nvPr/>
        </p:nvSpPr>
        <p:spPr bwMode="auto">
          <a:xfrm>
            <a:off x="4343400" y="27432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b="1" dirty="0">
                <a:cs typeface="Arial" panose="020B0604020202020204" pitchFamily="34" charset="0"/>
              </a:rPr>
              <a:t>(</a:t>
            </a:r>
            <a:r>
              <a:rPr lang="en-US" sz="2400" b="1" i="1" dirty="0">
                <a:cs typeface="Arial" panose="020B0604020202020204" pitchFamily="34" charset="0"/>
              </a:rPr>
              <a:t>Chiếc lược ngà </a:t>
            </a:r>
            <a:r>
              <a:rPr lang="en-US" sz="2400" b="1" dirty="0">
                <a:cs typeface="Arial" panose="020B0604020202020204" pitchFamily="34" charset="0"/>
              </a:rPr>
              <a:t>– Nguyễn Quang Sáng)</a:t>
            </a:r>
          </a:p>
        </p:txBody>
      </p:sp>
      <p:sp>
        <p:nvSpPr>
          <p:cNvPr id="5" name="Text Box 12"/>
          <p:cNvSpPr txBox="1">
            <a:spLocks noChangeArrowheads="1"/>
          </p:cNvSpPr>
          <p:nvPr/>
        </p:nvSpPr>
        <p:spPr bwMode="auto">
          <a:xfrm>
            <a:off x="6324600" y="4572001"/>
            <a:ext cx="3505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400" b="1" dirty="0">
                <a:cs typeface="Arial" panose="020B0604020202020204" pitchFamily="34" charset="0"/>
              </a:rPr>
              <a:t>(</a:t>
            </a:r>
            <a:r>
              <a:rPr lang="en-US" sz="2400" b="1" i="1" dirty="0">
                <a:cs typeface="Arial" panose="020B0604020202020204" pitchFamily="34" charset="0"/>
              </a:rPr>
              <a:t>Lão Hạc </a:t>
            </a:r>
            <a:r>
              <a:rPr lang="en-US" sz="2400" b="1" dirty="0">
                <a:cs typeface="Arial" panose="020B0604020202020204" pitchFamily="34" charset="0"/>
              </a:rPr>
              <a:t>– Nam Cao)</a:t>
            </a:r>
          </a:p>
        </p:txBody>
      </p:sp>
    </p:spTree>
    <p:extLst>
      <p:ext uri="{BB962C8B-B14F-4D97-AF65-F5344CB8AC3E}">
        <p14:creationId xmlns:p14="http://schemas.microsoft.com/office/powerpoint/2010/main" val="1077041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96" name="Text Box 40"/>
          <p:cNvSpPr txBox="1">
            <a:spLocks noChangeArrowheads="1"/>
          </p:cNvSpPr>
          <p:nvPr/>
        </p:nvSpPr>
        <p:spPr bwMode="auto">
          <a:xfrm>
            <a:off x="1981200" y="685801"/>
            <a:ext cx="8458200" cy="204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0"/>
              </a:spcBef>
              <a:defRPr sz="5400">
                <a:solidFill>
                  <a:schemeClr val="tx1"/>
                </a:solidFill>
                <a:latin typeface="Times New Roman" panose="02020603050405020304" pitchFamily="18" charset="0"/>
              </a:defRPr>
            </a:lvl1pPr>
            <a:lvl2pPr marL="742950" indent="-285750" algn="l" eaLnBrk="0" hangingPunct="0">
              <a:spcBef>
                <a:spcPct val="0"/>
              </a:spcBef>
              <a:defRPr sz="5400">
                <a:solidFill>
                  <a:schemeClr val="tx1"/>
                </a:solidFill>
                <a:latin typeface="Times New Roman" panose="02020603050405020304" pitchFamily="18" charset="0"/>
              </a:defRPr>
            </a:lvl2pPr>
            <a:lvl3pPr marL="1143000" indent="-228600" algn="l" eaLnBrk="0" hangingPunct="0">
              <a:spcBef>
                <a:spcPct val="0"/>
              </a:spcBef>
              <a:defRPr sz="5400">
                <a:solidFill>
                  <a:schemeClr val="tx1"/>
                </a:solidFill>
                <a:latin typeface="Times New Roman" panose="02020603050405020304" pitchFamily="18" charset="0"/>
              </a:defRPr>
            </a:lvl3pPr>
            <a:lvl4pPr marL="1600200" indent="-228600" algn="l" eaLnBrk="0" hangingPunct="0">
              <a:spcBef>
                <a:spcPct val="0"/>
              </a:spcBef>
              <a:defRPr sz="5400">
                <a:solidFill>
                  <a:schemeClr val="tx1"/>
                </a:solidFill>
                <a:latin typeface="Times New Roman" panose="02020603050405020304" pitchFamily="18" charset="0"/>
              </a:defRPr>
            </a:lvl4pPr>
            <a:lvl5pPr marL="2057400" indent="-228600" algn="l" eaLnBrk="0" hangingPunct="0">
              <a:spcBef>
                <a:spcPct val="0"/>
              </a:spcBef>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cs typeface="Arial" panose="020B0604020202020204" pitchFamily="34" charset="0"/>
              </a:rPr>
              <a:t>a/   Lúc đi, đứa con gái đầu lòng của anh – </a:t>
            </a:r>
          </a:p>
          <a:p>
            <a:pPr eaLnBrk="1" hangingPunct="1">
              <a:spcBef>
                <a:spcPct val="50000"/>
              </a:spcBef>
              <a:defRPr/>
            </a:pPr>
            <a:r>
              <a:rPr lang="en-US" sz="3200" b="1" i="1" dirty="0">
                <a:solidFill>
                  <a:srgbClr val="CC00CC"/>
                </a:solidFill>
                <a:effectLst>
                  <a:outerShdw blurRad="38100" dist="38100" dir="2700000" algn="tl">
                    <a:srgbClr val="C0C0C0"/>
                  </a:outerShdw>
                </a:effectLst>
                <a:latin typeface="Arial" panose="020B0604020202020204" pitchFamily="34" charset="0"/>
                <a:cs typeface="Arial" panose="020B0604020202020204" pitchFamily="34" charset="0"/>
              </a:rPr>
              <a:t>và cũng là đứa con duy nhất của anh</a:t>
            </a:r>
            <a:r>
              <a:rPr lang="en-US" sz="3200" b="1" i="1" dirty="0">
                <a:effectLst>
                  <a:outerShdw blurRad="38100" dist="38100" dir="2700000" algn="tl">
                    <a:srgbClr val="C0C0C0"/>
                  </a:outerShdw>
                </a:effectLst>
                <a:latin typeface="Arial" panose="020B0604020202020204" pitchFamily="34" charset="0"/>
                <a:cs typeface="Arial" panose="020B0604020202020204" pitchFamily="34" charset="0"/>
              </a:rPr>
              <a:t>, </a:t>
            </a:r>
          </a:p>
          <a:p>
            <a:pPr eaLnBrk="1" hangingPunct="1">
              <a:spcBef>
                <a:spcPct val="50000"/>
              </a:spcBef>
              <a:defRPr/>
            </a:pPr>
            <a:r>
              <a:rPr lang="en-US" sz="3200" b="1" i="1" dirty="0">
                <a:effectLst>
                  <a:outerShdw blurRad="38100" dist="38100" dir="2700000" algn="tl">
                    <a:srgbClr val="C0C0C0"/>
                  </a:outerShdw>
                </a:effectLst>
                <a:latin typeface="Arial" panose="020B0604020202020204" pitchFamily="34" charset="0"/>
                <a:cs typeface="Arial" panose="020B0604020202020204" pitchFamily="34" charset="0"/>
              </a:rPr>
              <a:t>chưa đầy một tuổi.</a:t>
            </a:r>
            <a:endParaRPr lang="en-US" sz="3200" b="1" i="1" dirty="0">
              <a:latin typeface="Arial" panose="020B0604020202020204" pitchFamily="34" charset="0"/>
              <a:cs typeface="Arial" panose="020B0604020202020204" pitchFamily="34" charset="0"/>
            </a:endParaRPr>
          </a:p>
        </p:txBody>
      </p:sp>
      <p:sp>
        <p:nvSpPr>
          <p:cNvPr id="19459" name="Text Box 44"/>
          <p:cNvSpPr txBox="1">
            <a:spLocks noChangeArrowheads="1"/>
          </p:cNvSpPr>
          <p:nvPr/>
        </p:nvSpPr>
        <p:spPr bwMode="auto">
          <a:xfrm>
            <a:off x="1928192" y="3435625"/>
            <a:ext cx="76200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i="1" dirty="0">
                <a:cs typeface="Arial" panose="020B0604020202020204" pitchFamily="34" charset="0"/>
              </a:rPr>
              <a:t> b/ Lão không hiểu tôi, </a:t>
            </a:r>
            <a:r>
              <a:rPr lang="en-US" b="1" i="1" dirty="0">
                <a:solidFill>
                  <a:srgbClr val="CC00CC"/>
                </a:solidFill>
                <a:cs typeface="Arial" panose="020B0604020202020204" pitchFamily="34" charset="0"/>
              </a:rPr>
              <a:t>tôi nghĩ vậy</a:t>
            </a:r>
            <a:r>
              <a:rPr lang="en-US" b="1" i="1" dirty="0">
                <a:cs typeface="Arial" panose="020B0604020202020204" pitchFamily="34" charset="0"/>
              </a:rPr>
              <a:t>, và </a:t>
            </a:r>
          </a:p>
          <a:p>
            <a:pPr eaLnBrk="1" hangingPunct="1">
              <a:spcBef>
                <a:spcPct val="50000"/>
              </a:spcBef>
              <a:buFontTx/>
              <a:buNone/>
            </a:pPr>
            <a:r>
              <a:rPr lang="en-US" b="1" i="1" dirty="0">
                <a:cs typeface="Arial" panose="020B0604020202020204" pitchFamily="34" charset="0"/>
              </a:rPr>
              <a:t>tôi càng buồn lắm.</a:t>
            </a:r>
          </a:p>
        </p:txBody>
      </p:sp>
      <p:sp>
        <p:nvSpPr>
          <p:cNvPr id="19460" name="Text Box 12"/>
          <p:cNvSpPr txBox="1">
            <a:spLocks noChangeArrowheads="1"/>
          </p:cNvSpPr>
          <p:nvPr/>
        </p:nvSpPr>
        <p:spPr bwMode="auto">
          <a:xfrm>
            <a:off x="4674705" y="2743200"/>
            <a:ext cx="640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b="1" dirty="0">
                <a:cs typeface="Arial" panose="020B0604020202020204" pitchFamily="34" charset="0"/>
              </a:rPr>
              <a:t>(</a:t>
            </a:r>
            <a:r>
              <a:rPr lang="en-US" sz="2400" b="1" i="1" dirty="0">
                <a:cs typeface="Arial" panose="020B0604020202020204" pitchFamily="34" charset="0"/>
              </a:rPr>
              <a:t>Chiếc lược ngà </a:t>
            </a:r>
            <a:r>
              <a:rPr lang="en-US" sz="2400" b="1" dirty="0">
                <a:cs typeface="Arial" panose="020B0604020202020204" pitchFamily="34" charset="0"/>
              </a:rPr>
              <a:t>– Nguyễn Quang Sáng)</a:t>
            </a:r>
          </a:p>
        </p:txBody>
      </p:sp>
      <p:sp>
        <p:nvSpPr>
          <p:cNvPr id="5" name="Text Box 12"/>
          <p:cNvSpPr txBox="1">
            <a:spLocks noChangeArrowheads="1"/>
          </p:cNvSpPr>
          <p:nvPr/>
        </p:nvSpPr>
        <p:spPr bwMode="auto">
          <a:xfrm>
            <a:off x="6271592" y="4731025"/>
            <a:ext cx="35052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defRPr/>
            </a:pPr>
            <a:r>
              <a:rPr lang="en-US" sz="2400" b="1" dirty="0">
                <a:cs typeface="Arial" panose="020B0604020202020204" pitchFamily="34" charset="0"/>
              </a:rPr>
              <a:t>(</a:t>
            </a:r>
            <a:r>
              <a:rPr lang="en-US" sz="2400" b="1" i="1" dirty="0">
                <a:cs typeface="Arial" panose="020B0604020202020204" pitchFamily="34" charset="0"/>
              </a:rPr>
              <a:t>Lão Hạc </a:t>
            </a:r>
            <a:r>
              <a:rPr lang="en-US" sz="2400" b="1" dirty="0">
                <a:cs typeface="Arial" panose="020B0604020202020204" pitchFamily="34" charset="0"/>
              </a:rPr>
              <a:t>– Nam Cao)</a:t>
            </a:r>
          </a:p>
        </p:txBody>
      </p:sp>
      <p:sp>
        <p:nvSpPr>
          <p:cNvPr id="56326" name="Text Box 6"/>
          <p:cNvSpPr txBox="1">
            <a:spLocks noChangeArrowheads="1"/>
          </p:cNvSpPr>
          <p:nvPr/>
        </p:nvSpPr>
        <p:spPr bwMode="auto">
          <a:xfrm>
            <a:off x="3962400" y="1752600"/>
            <a:ext cx="4368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sz="2400" b="1">
                <a:solidFill>
                  <a:srgbClr val="3333CC"/>
                </a:solidFill>
                <a:cs typeface="Arial" panose="020B0604020202020204" pitchFamily="34" charset="0"/>
              </a:rPr>
              <a:t>Thành phần phụ chú</a:t>
            </a:r>
          </a:p>
        </p:txBody>
      </p:sp>
      <p:sp>
        <p:nvSpPr>
          <p:cNvPr id="56327" name="Text Box 7"/>
          <p:cNvSpPr txBox="1">
            <a:spLocks noChangeArrowheads="1"/>
          </p:cNvSpPr>
          <p:nvPr/>
        </p:nvSpPr>
        <p:spPr bwMode="auto">
          <a:xfrm>
            <a:off x="6779592" y="3829324"/>
            <a:ext cx="2692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sz="2400" b="1" dirty="0">
                <a:solidFill>
                  <a:srgbClr val="3333CC"/>
                </a:solidFill>
                <a:cs typeface="Arial" panose="020B0604020202020204" pitchFamily="34" charset="0"/>
              </a:rPr>
              <a:t>TP phụ chú</a:t>
            </a:r>
          </a:p>
        </p:txBody>
      </p:sp>
    </p:spTree>
    <p:extLst>
      <p:ext uri="{BB962C8B-B14F-4D97-AF65-F5344CB8AC3E}">
        <p14:creationId xmlns:p14="http://schemas.microsoft.com/office/powerpoint/2010/main" val="257572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326"/>
                                        </p:tgtEl>
                                        <p:attrNameLst>
                                          <p:attrName>style.visibility</p:attrName>
                                        </p:attrNameLst>
                                      </p:cBhvr>
                                      <p:to>
                                        <p:strVal val="visible"/>
                                      </p:to>
                                    </p:set>
                                    <p:animEffect transition="in" filter="fade">
                                      <p:cBhvr>
                                        <p:cTn id="7" dur="500"/>
                                        <p:tgtEl>
                                          <p:spTgt spid="563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6327"/>
                                        </p:tgtEl>
                                        <p:attrNameLst>
                                          <p:attrName>style.visibility</p:attrName>
                                        </p:attrNameLst>
                                      </p:cBhvr>
                                      <p:to>
                                        <p:strVal val="visible"/>
                                      </p:to>
                                    </p:set>
                                    <p:animEffect transition="in" filter="fade">
                                      <p:cBhvr>
                                        <p:cTn id="10" dur="500"/>
                                        <p:tgtEl>
                                          <p:spTgt spid="56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6" grpId="0"/>
      <p:bldP spid="5632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447799" y="1443039"/>
            <a:ext cx="9962323"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    a/ Quang Hải – tiền </a:t>
            </a:r>
            <a:r>
              <a:rPr lang="en-US" b="1" dirty="0" smtClean="0"/>
              <a:t>vệ </a:t>
            </a:r>
            <a:r>
              <a:rPr lang="en-US" b="1" dirty="0"/>
              <a:t>của đội tuyển </a:t>
            </a:r>
            <a:r>
              <a:rPr lang="en-US" b="1" dirty="0" smtClean="0"/>
              <a:t>Việt Nam </a:t>
            </a:r>
            <a:r>
              <a:rPr lang="en-US" b="1" dirty="0"/>
              <a:t>– là một </a:t>
            </a:r>
            <a:r>
              <a:rPr lang="en-US" b="1" dirty="0" smtClean="0"/>
              <a:t>cầu thủ xuất sắc.</a:t>
            </a:r>
            <a:endParaRPr lang="en-US" b="1" dirty="0"/>
          </a:p>
        </p:txBody>
      </p:sp>
      <p:sp>
        <p:nvSpPr>
          <p:cNvPr id="20483" name="Rectangle 5"/>
          <p:cNvSpPr>
            <a:spLocks noChangeArrowheads="1"/>
          </p:cNvSpPr>
          <p:nvPr/>
        </p:nvSpPr>
        <p:spPr bwMode="auto">
          <a:xfrm>
            <a:off x="1905000" y="2971800"/>
            <a:ext cx="8686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b/ Nguyễn Du (tác giả “</a:t>
            </a:r>
            <a:r>
              <a:rPr lang="en-US" b="1" i="1" dirty="0"/>
              <a:t>Truyện Kiều”) </a:t>
            </a:r>
            <a:r>
              <a:rPr lang="en-US" b="1" dirty="0"/>
              <a:t>là đại thi hào của dân tộc.</a:t>
            </a:r>
          </a:p>
        </p:txBody>
      </p:sp>
      <p:sp>
        <p:nvSpPr>
          <p:cNvPr id="10244" name="Rectangle 8"/>
          <p:cNvSpPr>
            <a:spLocks noChangeArrowheads="1"/>
          </p:cNvSpPr>
          <p:nvPr/>
        </p:nvSpPr>
        <p:spPr bwMode="auto">
          <a:xfrm>
            <a:off x="2057400" y="485775"/>
            <a:ext cx="8610600" cy="522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800" b="1" dirty="0">
                <a:solidFill>
                  <a:srgbClr val="3333CC"/>
                </a:solidFill>
                <a:cs typeface="Arial" panose="020B0604020202020204" pitchFamily="34" charset="0"/>
              </a:rPr>
              <a:t>Tìm thành phần phụ chú trong các câu sau:</a:t>
            </a:r>
          </a:p>
        </p:txBody>
      </p:sp>
      <p:sp>
        <p:nvSpPr>
          <p:cNvPr id="7" name="Rectangle 4"/>
          <p:cNvSpPr>
            <a:spLocks noChangeArrowheads="1"/>
          </p:cNvSpPr>
          <p:nvPr/>
        </p:nvSpPr>
        <p:spPr bwMode="auto">
          <a:xfrm>
            <a:off x="1524000" y="4470401"/>
            <a:ext cx="91440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b="1" dirty="0">
                <a:cs typeface="Arial" panose="020B0604020202020204" pitchFamily="34" charset="0"/>
              </a:rPr>
              <a:t>    c/ Vườn nhà em có trồng nhiều loài hoa: hoa hồng, hoa lay ơn, hoa vạn thọ,… </a:t>
            </a:r>
          </a:p>
        </p:txBody>
      </p:sp>
    </p:spTree>
    <p:extLst>
      <p:ext uri="{BB962C8B-B14F-4D97-AF65-F5344CB8AC3E}">
        <p14:creationId xmlns:p14="http://schemas.microsoft.com/office/powerpoint/2010/main" val="1307410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447800" y="1443039"/>
            <a:ext cx="9816548"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b="1" dirty="0"/>
              <a:t>    a/ Quang Hải – </a:t>
            </a:r>
            <a:r>
              <a:rPr lang="en-US" b="1" dirty="0">
                <a:solidFill>
                  <a:srgbClr val="CC00CC"/>
                </a:solidFill>
              </a:rPr>
              <a:t>tiền </a:t>
            </a:r>
            <a:r>
              <a:rPr lang="en-US" b="1" dirty="0" smtClean="0">
                <a:solidFill>
                  <a:srgbClr val="CC00CC"/>
                </a:solidFill>
              </a:rPr>
              <a:t>vệ </a:t>
            </a:r>
            <a:r>
              <a:rPr lang="en-US" b="1" dirty="0">
                <a:solidFill>
                  <a:srgbClr val="CC00CC"/>
                </a:solidFill>
              </a:rPr>
              <a:t>của đội tuyển </a:t>
            </a:r>
            <a:r>
              <a:rPr lang="en-US" b="1" dirty="0" smtClean="0">
                <a:solidFill>
                  <a:srgbClr val="CC00CC"/>
                </a:solidFill>
              </a:rPr>
              <a:t>Việt Nam</a:t>
            </a:r>
            <a:r>
              <a:rPr lang="en-US" b="1" dirty="0" smtClean="0">
                <a:solidFill>
                  <a:srgbClr val="FF0000"/>
                </a:solidFill>
              </a:rPr>
              <a:t> </a:t>
            </a:r>
            <a:r>
              <a:rPr lang="en-US" b="1" dirty="0"/>
              <a:t>– là một cầu thủ xuất sắc.</a:t>
            </a:r>
          </a:p>
        </p:txBody>
      </p:sp>
      <p:sp>
        <p:nvSpPr>
          <p:cNvPr id="20483" name="Rectangle 5"/>
          <p:cNvSpPr>
            <a:spLocks noChangeArrowheads="1"/>
          </p:cNvSpPr>
          <p:nvPr/>
        </p:nvSpPr>
        <p:spPr bwMode="auto">
          <a:xfrm>
            <a:off x="1905000" y="2971800"/>
            <a:ext cx="8686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b/ Nguyễn Du (tác giả “</a:t>
            </a:r>
            <a:r>
              <a:rPr lang="en-US" b="1" i="1" dirty="0"/>
              <a:t>Truyện Kiều”) </a:t>
            </a:r>
            <a:r>
              <a:rPr lang="en-US" b="1" dirty="0"/>
              <a:t>là đại thi hào của dân tộc.</a:t>
            </a:r>
          </a:p>
        </p:txBody>
      </p:sp>
      <p:sp>
        <p:nvSpPr>
          <p:cNvPr id="10244" name="Rectangle 8"/>
          <p:cNvSpPr>
            <a:spLocks noChangeArrowheads="1"/>
          </p:cNvSpPr>
          <p:nvPr/>
        </p:nvSpPr>
        <p:spPr bwMode="auto">
          <a:xfrm>
            <a:off x="2057400" y="485775"/>
            <a:ext cx="8610600" cy="522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800" b="1" dirty="0">
                <a:solidFill>
                  <a:srgbClr val="3333CC"/>
                </a:solidFill>
                <a:cs typeface="Arial" panose="020B0604020202020204" pitchFamily="34" charset="0"/>
              </a:rPr>
              <a:t>Tìm thành phần phụ chú trong các câu sau:</a:t>
            </a:r>
          </a:p>
        </p:txBody>
      </p:sp>
      <p:sp>
        <p:nvSpPr>
          <p:cNvPr id="7" name="Rectangle 4"/>
          <p:cNvSpPr>
            <a:spLocks noChangeArrowheads="1"/>
          </p:cNvSpPr>
          <p:nvPr/>
        </p:nvSpPr>
        <p:spPr bwMode="auto">
          <a:xfrm>
            <a:off x="1524000" y="4470401"/>
            <a:ext cx="91440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b="1" dirty="0">
                <a:cs typeface="Arial" panose="020B0604020202020204" pitchFamily="34" charset="0"/>
              </a:rPr>
              <a:t>    c/ Vườn nhà em có trồng nhiều loài hoa: hoa hồng, hoa lay ơn, hoa vạn thọ,… </a:t>
            </a:r>
          </a:p>
        </p:txBody>
      </p:sp>
    </p:spTree>
    <p:extLst>
      <p:ext uri="{BB962C8B-B14F-4D97-AF65-F5344CB8AC3E}">
        <p14:creationId xmlns:p14="http://schemas.microsoft.com/office/powerpoint/2010/main" val="5125305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447799" y="1443039"/>
            <a:ext cx="9710531"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b="1" dirty="0"/>
              <a:t> a/ Quang Hải – </a:t>
            </a:r>
            <a:r>
              <a:rPr lang="en-US" b="1" dirty="0">
                <a:solidFill>
                  <a:srgbClr val="CC00CC"/>
                </a:solidFill>
              </a:rPr>
              <a:t>tiền vệ của đội tuyển Việt Nam </a:t>
            </a:r>
            <a:r>
              <a:rPr lang="en-US" b="1" dirty="0"/>
              <a:t>– là một cầu thủ xuất sắc.</a:t>
            </a:r>
          </a:p>
        </p:txBody>
      </p:sp>
      <p:sp>
        <p:nvSpPr>
          <p:cNvPr id="20483" name="Rectangle 5"/>
          <p:cNvSpPr>
            <a:spLocks noChangeArrowheads="1"/>
          </p:cNvSpPr>
          <p:nvPr/>
        </p:nvSpPr>
        <p:spPr bwMode="auto">
          <a:xfrm>
            <a:off x="1513115" y="2971800"/>
            <a:ext cx="8686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b/ Nguyễn Du (</a:t>
            </a:r>
            <a:r>
              <a:rPr lang="en-US" b="1" dirty="0">
                <a:solidFill>
                  <a:srgbClr val="CC00CC"/>
                </a:solidFill>
              </a:rPr>
              <a:t>tác giả “</a:t>
            </a:r>
            <a:r>
              <a:rPr lang="en-US" b="1" i="1" dirty="0">
                <a:solidFill>
                  <a:srgbClr val="CC00CC"/>
                </a:solidFill>
              </a:rPr>
              <a:t>Truyện Kiều”</a:t>
            </a:r>
            <a:r>
              <a:rPr lang="en-US" b="1" i="1" dirty="0"/>
              <a:t>) </a:t>
            </a:r>
            <a:r>
              <a:rPr lang="en-US" b="1" dirty="0"/>
              <a:t>là đại thi hào của dân tộc.</a:t>
            </a:r>
          </a:p>
        </p:txBody>
      </p:sp>
      <p:sp>
        <p:nvSpPr>
          <p:cNvPr id="10244" name="Rectangle 8"/>
          <p:cNvSpPr>
            <a:spLocks noChangeArrowheads="1"/>
          </p:cNvSpPr>
          <p:nvPr/>
        </p:nvSpPr>
        <p:spPr bwMode="auto">
          <a:xfrm>
            <a:off x="2057400" y="485775"/>
            <a:ext cx="8610600" cy="522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800" b="1" dirty="0">
                <a:solidFill>
                  <a:srgbClr val="3333CC"/>
                </a:solidFill>
                <a:cs typeface="Arial" panose="020B0604020202020204" pitchFamily="34" charset="0"/>
              </a:rPr>
              <a:t>Tìm thành phần phụ chú trong các câu sau:</a:t>
            </a:r>
          </a:p>
        </p:txBody>
      </p:sp>
      <p:sp>
        <p:nvSpPr>
          <p:cNvPr id="7" name="Rectangle 4"/>
          <p:cNvSpPr>
            <a:spLocks noChangeArrowheads="1"/>
          </p:cNvSpPr>
          <p:nvPr/>
        </p:nvSpPr>
        <p:spPr bwMode="auto">
          <a:xfrm>
            <a:off x="1132115" y="4470401"/>
            <a:ext cx="91440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b="1" dirty="0">
                <a:cs typeface="Arial" panose="020B0604020202020204" pitchFamily="34" charset="0"/>
              </a:rPr>
              <a:t>    c/ Vườn nhà em có trồng nhiều loài hoa: hoa hồng, hoa lay ơn, hoa vạn thọ,… </a:t>
            </a:r>
          </a:p>
        </p:txBody>
      </p:sp>
    </p:spTree>
    <p:extLst>
      <p:ext uri="{BB962C8B-B14F-4D97-AF65-F5344CB8AC3E}">
        <p14:creationId xmlns:p14="http://schemas.microsoft.com/office/powerpoint/2010/main" val="36901885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3104796" y="1171774"/>
            <a:ext cx="5298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tôi sẽ vượt qua khó khăn. </a:t>
            </a:r>
            <a:endParaRPr lang="en-US" sz="3200" b="1" i="1" dirty="0">
              <a:solidFill>
                <a:srgbClr val="000000"/>
              </a:solidFill>
              <a:latin typeface="Arial" panose="020B0604020202020204" pitchFamily="34" charset="0"/>
              <a:cs typeface="Arial" panose="020B0604020202020204" pitchFamily="34" charset="0"/>
            </a:endParaRPr>
          </a:p>
        </p:txBody>
      </p:sp>
      <p:sp>
        <p:nvSpPr>
          <p:cNvPr id="4100" name="Rectangle 8"/>
          <p:cNvSpPr>
            <a:spLocks noChangeArrowheads="1"/>
          </p:cNvSpPr>
          <p:nvPr/>
        </p:nvSpPr>
        <p:spPr bwMode="auto">
          <a:xfrm>
            <a:off x="2469637" y="3031863"/>
            <a:ext cx="416339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 trăng sáng quá! </a:t>
            </a:r>
            <a:r>
              <a:rPr lang="en-US" sz="3200" b="1" dirty="0" smtClean="0">
                <a:solidFill>
                  <a:srgbClr val="000000"/>
                </a:solidFill>
                <a:latin typeface="Arial" panose="020B0604020202020204" pitchFamily="34" charset="0"/>
                <a:cs typeface="Arial" panose="020B0604020202020204" pitchFamily="34" charset="0"/>
              </a:rPr>
              <a:t> </a:t>
            </a:r>
            <a:endParaRPr lang="en-US" sz="3200" b="1" dirty="0">
              <a:solidFill>
                <a:srgbClr val="000000"/>
              </a:solidFill>
              <a:latin typeface="Arial" panose="020B0604020202020204" pitchFamily="34" charset="0"/>
              <a:cs typeface="Arial" panose="020B0604020202020204" pitchFamily="34" charset="0"/>
            </a:endParaRPr>
          </a:p>
        </p:txBody>
      </p:sp>
      <p:sp>
        <p:nvSpPr>
          <p:cNvPr id="4101" name="Rectangle 9"/>
          <p:cNvSpPr>
            <a:spLocks noChangeArrowheads="1"/>
          </p:cNvSpPr>
          <p:nvPr/>
        </p:nvSpPr>
        <p:spPr bwMode="auto">
          <a:xfrm>
            <a:off x="993915" y="3949148"/>
            <a:ext cx="1029819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Bác Hồ (vị lãnh tụ kính yêu của dân tộc Việt Nam) là danh nhân văn hóa thế giới.</a:t>
            </a:r>
            <a:endParaRPr lang="en-US" sz="3200" b="1" i="1" dirty="0">
              <a:solidFill>
                <a:srgbClr val="000000"/>
              </a:solidFill>
              <a:latin typeface="Arial" panose="020B0604020202020204" pitchFamily="34" charset="0"/>
              <a:cs typeface="Arial" panose="020B0604020202020204" pitchFamily="34" charset="0"/>
            </a:endParaRPr>
          </a:p>
        </p:txBody>
      </p:sp>
      <p:sp>
        <p:nvSpPr>
          <p:cNvPr id="4102" name="Text Box 69"/>
          <p:cNvSpPr txBox="1">
            <a:spLocks noChangeArrowheads="1"/>
          </p:cNvSpPr>
          <p:nvPr/>
        </p:nvSpPr>
        <p:spPr bwMode="auto">
          <a:xfrm>
            <a:off x="2286000" y="5181600"/>
            <a:ext cx="7620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lgn="r" eaLnBrk="1" hangingPunct="1">
              <a:spcBef>
                <a:spcPct val="50000"/>
              </a:spcBef>
            </a:pPr>
            <a:endParaRPr lang="en-US" sz="3200" b="1">
              <a:latin typeface="Arial" panose="020B0604020202020204" pitchFamily="34" charset="0"/>
              <a:cs typeface="Arial" panose="020B0604020202020204" pitchFamily="34" charset="0"/>
            </a:endParaRPr>
          </a:p>
        </p:txBody>
      </p:sp>
      <p:sp>
        <p:nvSpPr>
          <p:cNvPr id="108614" name="Text Box 70"/>
          <p:cNvSpPr txBox="1">
            <a:spLocks noChangeArrowheads="1"/>
          </p:cNvSpPr>
          <p:nvPr/>
        </p:nvSpPr>
        <p:spPr bwMode="auto">
          <a:xfrm>
            <a:off x="964095" y="5108712"/>
            <a:ext cx="972937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Đối </a:t>
            </a:r>
            <a:r>
              <a:rPr lang="en-US" sz="3200" b="1" i="1" dirty="0">
                <a:latin typeface="Arial" panose="020B0604020202020204" pitchFamily="34" charset="0"/>
                <a:cs typeface="Arial" panose="020B0604020202020204" pitchFamily="34" charset="0"/>
              </a:rPr>
              <a:t>với </a:t>
            </a:r>
            <a:r>
              <a:rPr lang="en-US" sz="3200" b="1" i="1" dirty="0">
                <a:solidFill>
                  <a:srgbClr val="FF33CC"/>
                </a:solidFill>
                <a:latin typeface="Arial" panose="020B0604020202020204" pitchFamily="34" charset="0"/>
                <a:cs typeface="Arial" panose="020B0604020202020204" pitchFamily="34" charset="0"/>
              </a:rPr>
              <a:t>tôi</a:t>
            </a:r>
            <a:r>
              <a:rPr lang="en-US" sz="3200" b="1" i="1" dirty="0">
                <a:latin typeface="Arial" panose="020B0604020202020204" pitchFamily="34" charset="0"/>
                <a:cs typeface="Arial" panose="020B0604020202020204" pitchFamily="34" charset="0"/>
              </a:rPr>
              <a:t>, </a:t>
            </a:r>
            <a:r>
              <a:rPr lang="en-US" sz="3200" b="1" i="1" dirty="0" smtClean="0">
                <a:latin typeface="Arial" panose="020B0604020202020204" pitchFamily="34" charset="0"/>
                <a:cs typeface="Arial" panose="020B0604020202020204" pitchFamily="34" charset="0"/>
              </a:rPr>
              <a:t>học tập là nhiệm vụ quan trọng nhất.</a:t>
            </a:r>
            <a:endParaRPr lang="en-US" sz="3200" b="1" i="1" dirty="0">
              <a:latin typeface="Arial" panose="020B0604020202020204" pitchFamily="34" charset="0"/>
              <a:cs typeface="Arial" panose="020B0604020202020204" pitchFamily="34" charset="0"/>
            </a:endParaRPr>
          </a:p>
        </p:txBody>
      </p:sp>
      <p:sp>
        <p:nvSpPr>
          <p:cNvPr id="108618" name="Text Box 74"/>
          <p:cNvSpPr txBox="1">
            <a:spLocks noChangeArrowheads="1"/>
          </p:cNvSpPr>
          <p:nvPr/>
        </p:nvSpPr>
        <p:spPr bwMode="auto">
          <a:xfrm>
            <a:off x="963541" y="116659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Chắc chắn</a:t>
            </a:r>
            <a:endParaRPr lang="en-US" sz="3200" b="1" i="1" dirty="0">
              <a:latin typeface="Arial" panose="020B0604020202020204" pitchFamily="34" charset="0"/>
              <a:cs typeface="Arial" panose="020B0604020202020204" pitchFamily="34" charset="0"/>
            </a:endParaRPr>
          </a:p>
        </p:txBody>
      </p:sp>
      <p:sp>
        <p:nvSpPr>
          <p:cNvPr id="2" name="TextBox 1"/>
          <p:cNvSpPr txBox="1"/>
          <p:nvPr/>
        </p:nvSpPr>
        <p:spPr>
          <a:xfrm>
            <a:off x="477077" y="1166190"/>
            <a:ext cx="828261"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a/</a:t>
            </a:r>
            <a:endParaRPr lang="en-US" sz="3200" b="1" dirty="0">
              <a:latin typeface="Arial" panose="020B0604020202020204" pitchFamily="34" charset="0"/>
              <a:cs typeface="Arial" panose="020B0604020202020204" pitchFamily="34" charset="0"/>
            </a:endParaRPr>
          </a:p>
        </p:txBody>
      </p:sp>
      <p:sp>
        <p:nvSpPr>
          <p:cNvPr id="16" name="TextBox 15"/>
          <p:cNvSpPr txBox="1"/>
          <p:nvPr/>
        </p:nvSpPr>
        <p:spPr>
          <a:xfrm>
            <a:off x="457201" y="3041373"/>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7" name="TextBox 16"/>
          <p:cNvSpPr txBox="1"/>
          <p:nvPr/>
        </p:nvSpPr>
        <p:spPr>
          <a:xfrm>
            <a:off x="457201" y="3982280"/>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8" name="TextBox 17"/>
          <p:cNvSpPr txBox="1"/>
          <p:nvPr/>
        </p:nvSpPr>
        <p:spPr>
          <a:xfrm>
            <a:off x="496957" y="5108717"/>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e</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9" name="Text Box 74"/>
          <p:cNvSpPr txBox="1">
            <a:spLocks noChangeArrowheads="1"/>
          </p:cNvSpPr>
          <p:nvPr/>
        </p:nvSpPr>
        <p:spPr bwMode="auto">
          <a:xfrm>
            <a:off x="956915" y="302852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spcBef>
                <a:spcPct val="50000"/>
              </a:spcBef>
            </a:pPr>
            <a:r>
              <a:rPr lang="en-US" sz="3200" b="1" i="1" dirty="0">
                <a:solidFill>
                  <a:srgbClr val="000000"/>
                </a:solidFill>
                <a:latin typeface="Arial" panose="020B0604020202020204" pitchFamily="34" charset="0"/>
                <a:cs typeface="Arial" panose="020B0604020202020204" pitchFamily="34" charset="0"/>
              </a:rPr>
              <a:t>Chao ôi</a:t>
            </a:r>
            <a:endParaRPr lang="en-US" sz="3200" b="1" i="1" dirty="0">
              <a:solidFill>
                <a:srgbClr val="FF0066"/>
              </a:solidFill>
              <a:latin typeface="Arial" panose="020B0604020202020204" pitchFamily="34" charset="0"/>
              <a:cs typeface="Arial" panose="020B0604020202020204" pitchFamily="34" charset="0"/>
            </a:endParaRPr>
          </a:p>
        </p:txBody>
      </p:sp>
      <p:sp>
        <p:nvSpPr>
          <p:cNvPr id="3" name="Oval 2"/>
          <p:cNvSpPr/>
          <p:nvPr/>
        </p:nvSpPr>
        <p:spPr>
          <a:xfrm>
            <a:off x="413659" y="5108708"/>
            <a:ext cx="580256" cy="58478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179509" y="5644974"/>
            <a:ext cx="1565176" cy="400110"/>
          </a:xfrm>
          <a:prstGeom prst="rect">
            <a:avLst/>
          </a:prstGeom>
          <a:noFill/>
        </p:spPr>
        <p:txBody>
          <a:bodyPr wrap="square" rtlCol="0">
            <a:spAutoFit/>
          </a:bodyPr>
          <a:lstStyle/>
          <a:p>
            <a:r>
              <a:rPr lang="en-US" sz="2000" b="1" dirty="0">
                <a:solidFill>
                  <a:srgbClr val="FF0000"/>
                </a:solidFill>
                <a:latin typeface="Arial" panose="020B0604020202020204" pitchFamily="34" charset="0"/>
                <a:cs typeface="Arial" panose="020B0604020202020204" pitchFamily="34" charset="0"/>
              </a:rPr>
              <a:t>k</a:t>
            </a:r>
            <a:r>
              <a:rPr lang="en-US" sz="2000" b="1" dirty="0" smtClean="0">
                <a:solidFill>
                  <a:srgbClr val="FF0000"/>
                </a:solidFill>
                <a:latin typeface="Arial" panose="020B0604020202020204" pitchFamily="34" charset="0"/>
                <a:cs typeface="Arial" panose="020B0604020202020204" pitchFamily="34" charset="0"/>
              </a:rPr>
              <a:t>hởi ngữ</a:t>
            </a:r>
            <a:endParaRPr lang="en-US" sz="2000" b="1" dirty="0">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483705" y="2060715"/>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24" name="Rectangle 7"/>
          <p:cNvSpPr>
            <a:spLocks noChangeArrowheads="1"/>
          </p:cNvSpPr>
          <p:nvPr/>
        </p:nvSpPr>
        <p:spPr bwMode="auto">
          <a:xfrm>
            <a:off x="1815547" y="2047910"/>
            <a:ext cx="43599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mình học bài rồi. </a:t>
            </a:r>
            <a:endParaRPr lang="en-US" sz="3200" b="1" i="1" dirty="0">
              <a:solidFill>
                <a:srgbClr val="000000"/>
              </a:solidFill>
              <a:latin typeface="Arial" panose="020B0604020202020204" pitchFamily="34" charset="0"/>
              <a:cs typeface="Arial" panose="020B0604020202020204" pitchFamily="34" charset="0"/>
            </a:endParaRPr>
          </a:p>
        </p:txBody>
      </p:sp>
      <p:sp>
        <p:nvSpPr>
          <p:cNvPr id="25" name="Text Box 74"/>
          <p:cNvSpPr txBox="1">
            <a:spLocks noChangeArrowheads="1"/>
          </p:cNvSpPr>
          <p:nvPr/>
        </p:nvSpPr>
        <p:spPr bwMode="auto">
          <a:xfrm>
            <a:off x="943665" y="2049123"/>
            <a:ext cx="9006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 Ừ, </a:t>
            </a:r>
            <a:endParaRPr lang="en-US" sz="32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93585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ChangeArrowheads="1"/>
          </p:cNvSpPr>
          <p:nvPr/>
        </p:nvSpPr>
        <p:spPr bwMode="auto">
          <a:xfrm>
            <a:off x="1421296" y="1403283"/>
            <a:ext cx="9631017"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b="1" dirty="0"/>
              <a:t> a/ Quang Hải – </a:t>
            </a:r>
            <a:r>
              <a:rPr lang="en-US" b="1" dirty="0">
                <a:solidFill>
                  <a:srgbClr val="CC00CC"/>
                </a:solidFill>
              </a:rPr>
              <a:t>tiền vệ của đội tuyển Việt Nam </a:t>
            </a:r>
            <a:r>
              <a:rPr lang="en-US" b="1" dirty="0"/>
              <a:t>– là một cầu thủ xuất sắc.</a:t>
            </a:r>
          </a:p>
        </p:txBody>
      </p:sp>
      <p:sp>
        <p:nvSpPr>
          <p:cNvPr id="20483" name="Rectangle 5"/>
          <p:cNvSpPr>
            <a:spLocks noChangeArrowheads="1"/>
          </p:cNvSpPr>
          <p:nvPr/>
        </p:nvSpPr>
        <p:spPr bwMode="auto">
          <a:xfrm>
            <a:off x="1484085" y="2971800"/>
            <a:ext cx="8686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b/ Nguyễn Du (</a:t>
            </a:r>
            <a:r>
              <a:rPr lang="en-US" b="1" dirty="0">
                <a:solidFill>
                  <a:srgbClr val="CC00CC"/>
                </a:solidFill>
              </a:rPr>
              <a:t>tác giả “</a:t>
            </a:r>
            <a:r>
              <a:rPr lang="en-US" b="1" i="1" dirty="0">
                <a:solidFill>
                  <a:srgbClr val="CC00CC"/>
                </a:solidFill>
              </a:rPr>
              <a:t>Truyện Kiều”</a:t>
            </a:r>
            <a:r>
              <a:rPr lang="en-US" b="1" i="1" dirty="0"/>
              <a:t>)</a:t>
            </a:r>
            <a:r>
              <a:rPr lang="en-US" b="1" i="1" dirty="0">
                <a:solidFill>
                  <a:srgbClr val="FF33CC"/>
                </a:solidFill>
              </a:rPr>
              <a:t> </a:t>
            </a:r>
            <a:r>
              <a:rPr lang="en-US" b="1" dirty="0"/>
              <a:t>là đại thi hào của dân tộc.</a:t>
            </a:r>
          </a:p>
        </p:txBody>
      </p:sp>
      <p:sp>
        <p:nvSpPr>
          <p:cNvPr id="10244" name="Rectangle 8"/>
          <p:cNvSpPr>
            <a:spLocks noChangeArrowheads="1"/>
          </p:cNvSpPr>
          <p:nvPr/>
        </p:nvSpPr>
        <p:spPr bwMode="auto">
          <a:xfrm>
            <a:off x="2057400" y="485775"/>
            <a:ext cx="8610600" cy="52228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sz="2800" b="1" dirty="0">
                <a:solidFill>
                  <a:srgbClr val="3333CC"/>
                </a:solidFill>
                <a:cs typeface="Arial" panose="020B0604020202020204" pitchFamily="34" charset="0"/>
              </a:rPr>
              <a:t>Tìm thành phần phụ chú trong các câu sau:</a:t>
            </a:r>
          </a:p>
        </p:txBody>
      </p:sp>
      <p:sp>
        <p:nvSpPr>
          <p:cNvPr id="7" name="Rectangle 4"/>
          <p:cNvSpPr>
            <a:spLocks noChangeArrowheads="1"/>
          </p:cNvSpPr>
          <p:nvPr/>
        </p:nvSpPr>
        <p:spPr bwMode="auto">
          <a:xfrm>
            <a:off x="1103085" y="4470401"/>
            <a:ext cx="9144000" cy="1077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defRPr/>
            </a:pPr>
            <a:r>
              <a:rPr lang="en-US" b="1" dirty="0">
                <a:cs typeface="Arial" panose="020B0604020202020204" pitchFamily="34" charset="0"/>
              </a:rPr>
              <a:t>    c/ Vườn nhà em có trồng nhiều loài hoa: </a:t>
            </a:r>
            <a:r>
              <a:rPr lang="en-US" b="1" dirty="0">
                <a:solidFill>
                  <a:srgbClr val="CC00CC"/>
                </a:solidFill>
                <a:cs typeface="Arial" panose="020B0604020202020204" pitchFamily="34" charset="0"/>
              </a:rPr>
              <a:t>hoa hồng, hoa lay ơn, hoa vạn thọ,…</a:t>
            </a:r>
            <a:r>
              <a:rPr lang="en-US" b="1" dirty="0">
                <a:solidFill>
                  <a:srgbClr val="FF33CC"/>
                </a:solidFill>
                <a:cs typeface="Arial" panose="020B0604020202020204" pitchFamily="34" charset="0"/>
              </a:rPr>
              <a:t> </a:t>
            </a:r>
          </a:p>
        </p:txBody>
      </p:sp>
    </p:spTree>
    <p:extLst>
      <p:ext uri="{BB962C8B-B14F-4D97-AF65-F5344CB8AC3E}">
        <p14:creationId xmlns:p14="http://schemas.microsoft.com/office/powerpoint/2010/main" val="27126743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821635" y="76200"/>
            <a:ext cx="1086678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pPr>
            <a:r>
              <a:rPr lang="en-US" b="1" dirty="0"/>
              <a:t>a/ Quang Hải – </a:t>
            </a:r>
            <a:r>
              <a:rPr lang="en-US" b="1" dirty="0">
                <a:solidFill>
                  <a:srgbClr val="CC00CC"/>
                </a:solidFill>
              </a:rPr>
              <a:t>tiền vệ của đội tuyển Việt Nam </a:t>
            </a:r>
            <a:r>
              <a:rPr lang="en-US" b="1" dirty="0"/>
              <a:t>– là một cầu thủ xuất sắc.</a:t>
            </a:r>
          </a:p>
        </p:txBody>
      </p:sp>
      <p:sp>
        <p:nvSpPr>
          <p:cNvPr id="24579" name="Rectangle 5"/>
          <p:cNvSpPr>
            <a:spLocks noChangeArrowheads="1"/>
          </p:cNvSpPr>
          <p:nvPr/>
        </p:nvSpPr>
        <p:spPr bwMode="auto">
          <a:xfrm>
            <a:off x="821635" y="1371600"/>
            <a:ext cx="1003189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b/ Nguyễn Du (</a:t>
            </a:r>
            <a:r>
              <a:rPr lang="en-US" b="1" dirty="0">
                <a:solidFill>
                  <a:srgbClr val="CC00CC"/>
                </a:solidFill>
              </a:rPr>
              <a:t>tác giả “</a:t>
            </a:r>
            <a:r>
              <a:rPr lang="en-US" b="1" i="1" dirty="0">
                <a:solidFill>
                  <a:srgbClr val="CC00CC"/>
                </a:solidFill>
              </a:rPr>
              <a:t>Truyện Kiều”</a:t>
            </a:r>
            <a:r>
              <a:rPr lang="en-US" b="1" i="1" dirty="0"/>
              <a:t>) </a:t>
            </a:r>
            <a:r>
              <a:rPr lang="en-US" b="1" dirty="0"/>
              <a:t>là đại thi hào của dân tộc.</a:t>
            </a:r>
          </a:p>
        </p:txBody>
      </p:sp>
      <p:sp>
        <p:nvSpPr>
          <p:cNvPr id="24580" name="Rectangle 4"/>
          <p:cNvSpPr>
            <a:spLocks noChangeArrowheads="1"/>
          </p:cNvSpPr>
          <p:nvPr/>
        </p:nvSpPr>
        <p:spPr bwMode="auto">
          <a:xfrm>
            <a:off x="636103" y="5524500"/>
            <a:ext cx="110523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  e/ Vườn nhà em có trồng nhiều loài hoa: </a:t>
            </a:r>
            <a:r>
              <a:rPr lang="en-US" b="1" dirty="0">
                <a:solidFill>
                  <a:srgbClr val="CC00CC"/>
                </a:solidFill>
              </a:rPr>
              <a:t>hoa hồng, hoa lay ơn, hoa vạn thọ</a:t>
            </a:r>
            <a:r>
              <a:rPr lang="en-US" b="1" dirty="0"/>
              <a:t>,… </a:t>
            </a:r>
          </a:p>
        </p:txBody>
      </p:sp>
      <p:sp>
        <p:nvSpPr>
          <p:cNvPr id="24581" name="Text Box 44"/>
          <p:cNvSpPr txBox="1">
            <a:spLocks noChangeArrowheads="1"/>
          </p:cNvSpPr>
          <p:nvPr/>
        </p:nvSpPr>
        <p:spPr bwMode="auto">
          <a:xfrm>
            <a:off x="781879" y="2723320"/>
            <a:ext cx="111318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dirty="0">
                <a:cs typeface="Arial" panose="020B0604020202020204" pitchFamily="34" charset="0"/>
              </a:rPr>
              <a:t>c/ Lão không hiểu tôi, </a:t>
            </a:r>
            <a:r>
              <a:rPr lang="en-US" b="1" dirty="0">
                <a:solidFill>
                  <a:srgbClr val="CC00CC"/>
                </a:solidFill>
                <a:cs typeface="Arial" panose="020B0604020202020204" pitchFamily="34" charset="0"/>
              </a:rPr>
              <a:t>tôi nghĩ vậy</a:t>
            </a:r>
            <a:r>
              <a:rPr lang="en-US" b="1" dirty="0">
                <a:cs typeface="Arial" panose="020B0604020202020204" pitchFamily="34" charset="0"/>
              </a:rPr>
              <a:t>, và tôi càng buồn lắm.</a:t>
            </a:r>
          </a:p>
        </p:txBody>
      </p:sp>
      <p:sp>
        <p:nvSpPr>
          <p:cNvPr id="121896" name="Text Box 40"/>
          <p:cNvSpPr txBox="1">
            <a:spLocks noChangeArrowheads="1"/>
          </p:cNvSpPr>
          <p:nvPr/>
        </p:nvSpPr>
        <p:spPr bwMode="auto">
          <a:xfrm>
            <a:off x="821635" y="3886200"/>
            <a:ext cx="1086678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eaLnBrk="0" hangingPunct="0">
              <a:spcBef>
                <a:spcPct val="0"/>
              </a:spcBef>
              <a:defRPr sz="5400">
                <a:solidFill>
                  <a:schemeClr val="tx1"/>
                </a:solidFill>
                <a:latin typeface="Times New Roman" panose="02020603050405020304" pitchFamily="18" charset="0"/>
              </a:defRPr>
            </a:lvl1pPr>
            <a:lvl2pPr marL="742950" indent="-285750" algn="l" eaLnBrk="0" hangingPunct="0">
              <a:spcBef>
                <a:spcPct val="0"/>
              </a:spcBef>
              <a:defRPr sz="5400">
                <a:solidFill>
                  <a:schemeClr val="tx1"/>
                </a:solidFill>
                <a:latin typeface="Times New Roman" panose="02020603050405020304" pitchFamily="18" charset="0"/>
              </a:defRPr>
            </a:lvl2pPr>
            <a:lvl3pPr marL="1143000" indent="-228600" algn="l" eaLnBrk="0" hangingPunct="0">
              <a:spcBef>
                <a:spcPct val="0"/>
              </a:spcBef>
              <a:defRPr sz="5400">
                <a:solidFill>
                  <a:schemeClr val="tx1"/>
                </a:solidFill>
                <a:latin typeface="Times New Roman" panose="02020603050405020304" pitchFamily="18" charset="0"/>
              </a:defRPr>
            </a:lvl3pPr>
            <a:lvl4pPr marL="1600200" indent="-228600" algn="l" eaLnBrk="0" hangingPunct="0">
              <a:spcBef>
                <a:spcPct val="0"/>
              </a:spcBef>
              <a:defRPr sz="5400">
                <a:solidFill>
                  <a:schemeClr val="tx1"/>
                </a:solidFill>
                <a:latin typeface="Times New Roman" panose="02020603050405020304" pitchFamily="18" charset="0"/>
              </a:defRPr>
            </a:lvl4pPr>
            <a:lvl5pPr marL="2057400" indent="-228600" algn="l" eaLnBrk="0" hangingPunct="0">
              <a:spcBef>
                <a:spcPct val="0"/>
              </a:spcBef>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defRPr/>
            </a:pPr>
            <a:r>
              <a:rPr lang="en-US" sz="3200" b="1" dirty="0">
                <a:effectLst>
                  <a:outerShdw blurRad="38100" dist="38100" dir="2700000" algn="tl">
                    <a:srgbClr val="C0C0C0"/>
                  </a:outerShdw>
                </a:effectLst>
                <a:latin typeface="Arial" panose="020B0604020202020204" pitchFamily="34" charset="0"/>
              </a:rPr>
              <a:t>d/ Lúc đi, đứa con gái đầu lòng của anh – </a:t>
            </a:r>
            <a:r>
              <a:rPr lang="en-US" sz="3200" b="1" dirty="0">
                <a:solidFill>
                  <a:srgbClr val="CC00CC"/>
                </a:solidFill>
                <a:effectLst>
                  <a:outerShdw blurRad="38100" dist="38100" dir="2700000" algn="tl">
                    <a:srgbClr val="C0C0C0"/>
                  </a:outerShdw>
                </a:effectLst>
                <a:latin typeface="Arial" panose="020B0604020202020204" pitchFamily="34" charset="0"/>
              </a:rPr>
              <a:t>và cũng là đứa con duy nhất của anh</a:t>
            </a:r>
            <a:r>
              <a:rPr lang="en-US" sz="3200" b="1" dirty="0">
                <a:effectLst>
                  <a:outerShdw blurRad="38100" dist="38100" dir="2700000" algn="tl">
                    <a:srgbClr val="C0C0C0"/>
                  </a:outerShdw>
                </a:effectLst>
                <a:latin typeface="Arial" panose="020B0604020202020204" pitchFamily="34" charset="0"/>
              </a:rPr>
              <a:t>, chưa đầy một tuổi.</a:t>
            </a:r>
            <a:endParaRPr lang="en-US" sz="3200" b="1" dirty="0">
              <a:latin typeface="Arial" panose="020B0604020202020204" pitchFamily="34" charset="0"/>
            </a:endParaRPr>
          </a:p>
        </p:txBody>
      </p:sp>
    </p:spTree>
    <p:extLst>
      <p:ext uri="{BB962C8B-B14F-4D97-AF65-F5344CB8AC3E}">
        <p14:creationId xmlns:p14="http://schemas.microsoft.com/office/powerpoint/2010/main" val="31543734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1800088" y="76200"/>
            <a:ext cx="8839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a/ Quang Hải </a:t>
            </a:r>
            <a:r>
              <a:rPr lang="en-US" b="1" dirty="0">
                <a:solidFill>
                  <a:srgbClr val="FF0000"/>
                </a:solidFill>
              </a:rPr>
              <a:t>–</a:t>
            </a:r>
            <a:r>
              <a:rPr lang="en-US" b="1" dirty="0"/>
              <a:t> </a:t>
            </a:r>
            <a:r>
              <a:rPr lang="en-US" b="1" dirty="0">
                <a:solidFill>
                  <a:srgbClr val="CC00CC"/>
                </a:solidFill>
              </a:rPr>
              <a:t>tiền </a:t>
            </a:r>
            <a:r>
              <a:rPr lang="en-US" b="1" dirty="0" smtClean="0">
                <a:solidFill>
                  <a:srgbClr val="CC00CC"/>
                </a:solidFill>
              </a:rPr>
              <a:t>vệ </a:t>
            </a:r>
            <a:r>
              <a:rPr lang="en-US" b="1" dirty="0">
                <a:solidFill>
                  <a:srgbClr val="CC00CC"/>
                </a:solidFill>
              </a:rPr>
              <a:t>của đội tuyển U23 </a:t>
            </a:r>
            <a:r>
              <a:rPr lang="en-US" b="1" dirty="0">
                <a:solidFill>
                  <a:srgbClr val="FF0000"/>
                </a:solidFill>
              </a:rPr>
              <a:t>–</a:t>
            </a:r>
            <a:r>
              <a:rPr lang="en-US" b="1" dirty="0"/>
              <a:t> là một chân sút giỏi.</a:t>
            </a:r>
          </a:p>
        </p:txBody>
      </p:sp>
      <p:sp>
        <p:nvSpPr>
          <p:cNvPr id="25603" name="Rectangle 5"/>
          <p:cNvSpPr>
            <a:spLocks noChangeArrowheads="1"/>
          </p:cNvSpPr>
          <p:nvPr/>
        </p:nvSpPr>
        <p:spPr bwMode="auto">
          <a:xfrm>
            <a:off x="1828800" y="1371600"/>
            <a:ext cx="8686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dirty="0"/>
              <a:t>b/ Nguyễn Du </a:t>
            </a:r>
            <a:r>
              <a:rPr lang="en-US" b="1" dirty="0">
                <a:solidFill>
                  <a:srgbClr val="FF0000"/>
                </a:solidFill>
              </a:rPr>
              <a:t>(</a:t>
            </a:r>
            <a:r>
              <a:rPr lang="en-US" b="1" dirty="0">
                <a:solidFill>
                  <a:srgbClr val="CC00CC"/>
                </a:solidFill>
              </a:rPr>
              <a:t>tác giả “</a:t>
            </a:r>
            <a:r>
              <a:rPr lang="en-US" b="1" i="1" dirty="0">
                <a:solidFill>
                  <a:srgbClr val="CC00CC"/>
                </a:solidFill>
              </a:rPr>
              <a:t>Truyện Kiều”</a:t>
            </a:r>
            <a:r>
              <a:rPr lang="en-US" b="1" i="1" dirty="0">
                <a:solidFill>
                  <a:srgbClr val="FF0000"/>
                </a:solidFill>
              </a:rPr>
              <a:t>)</a:t>
            </a:r>
            <a:r>
              <a:rPr lang="en-US" b="1" i="1" dirty="0"/>
              <a:t> </a:t>
            </a:r>
            <a:r>
              <a:rPr lang="en-US" b="1" dirty="0"/>
              <a:t>là đại thi hào của dân tộc.</a:t>
            </a:r>
          </a:p>
        </p:txBody>
      </p:sp>
      <p:sp>
        <p:nvSpPr>
          <p:cNvPr id="25604" name="Rectangle 4"/>
          <p:cNvSpPr>
            <a:spLocks noChangeArrowheads="1"/>
          </p:cNvSpPr>
          <p:nvPr/>
        </p:nvSpPr>
        <p:spPr bwMode="auto">
          <a:xfrm>
            <a:off x="1625600" y="5524500"/>
            <a:ext cx="8661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b="1"/>
              <a:t>  e/ Vườn nhà em có trồng nhiều loài hoa</a:t>
            </a:r>
            <a:r>
              <a:rPr lang="en-US" b="1">
                <a:solidFill>
                  <a:srgbClr val="FF0000"/>
                </a:solidFill>
              </a:rPr>
              <a:t>:</a:t>
            </a:r>
            <a:r>
              <a:rPr lang="en-US" b="1"/>
              <a:t> </a:t>
            </a:r>
            <a:r>
              <a:rPr lang="en-US" b="1">
                <a:solidFill>
                  <a:srgbClr val="CC00CC"/>
                </a:solidFill>
              </a:rPr>
              <a:t>hoa hồng, hoa lay ơn, hoa vạn thọ</a:t>
            </a:r>
            <a:r>
              <a:rPr lang="en-US" b="1"/>
              <a:t>,… </a:t>
            </a:r>
          </a:p>
        </p:txBody>
      </p:sp>
      <p:sp>
        <p:nvSpPr>
          <p:cNvPr id="25605" name="Text Box 44"/>
          <p:cNvSpPr txBox="1">
            <a:spLocks noChangeArrowheads="1"/>
          </p:cNvSpPr>
          <p:nvPr/>
        </p:nvSpPr>
        <p:spPr bwMode="auto">
          <a:xfrm>
            <a:off x="1828800" y="2590800"/>
            <a:ext cx="7543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b="1" dirty="0">
                <a:cs typeface="Arial" panose="020B0604020202020204" pitchFamily="34" charset="0"/>
              </a:rPr>
              <a:t>c/ Lão không hiểu tôi</a:t>
            </a:r>
            <a:r>
              <a:rPr lang="en-US" b="1" dirty="0">
                <a:solidFill>
                  <a:srgbClr val="FF0000"/>
                </a:solidFill>
                <a:cs typeface="Arial" panose="020B0604020202020204" pitchFamily="34" charset="0"/>
              </a:rPr>
              <a:t>,</a:t>
            </a:r>
            <a:r>
              <a:rPr lang="en-US" b="1" dirty="0">
                <a:cs typeface="Arial" panose="020B0604020202020204" pitchFamily="34" charset="0"/>
              </a:rPr>
              <a:t> </a:t>
            </a:r>
            <a:r>
              <a:rPr lang="en-US" b="1" dirty="0">
                <a:solidFill>
                  <a:srgbClr val="CC00CC"/>
                </a:solidFill>
                <a:cs typeface="Arial" panose="020B0604020202020204" pitchFamily="34" charset="0"/>
              </a:rPr>
              <a:t>tôi nghĩ vậy</a:t>
            </a:r>
            <a:r>
              <a:rPr lang="en-US" b="1" dirty="0">
                <a:solidFill>
                  <a:srgbClr val="FF0000"/>
                </a:solidFill>
                <a:cs typeface="Arial" panose="020B0604020202020204" pitchFamily="34" charset="0"/>
              </a:rPr>
              <a:t>,</a:t>
            </a:r>
            <a:r>
              <a:rPr lang="en-US" b="1" dirty="0">
                <a:cs typeface="Arial" panose="020B0604020202020204" pitchFamily="34" charset="0"/>
              </a:rPr>
              <a:t> và tôi càng buồn lắm.</a:t>
            </a:r>
          </a:p>
        </p:txBody>
      </p:sp>
      <p:sp>
        <p:nvSpPr>
          <p:cNvPr id="121896" name="Text Box 40"/>
          <p:cNvSpPr txBox="1">
            <a:spLocks noChangeArrowheads="1"/>
          </p:cNvSpPr>
          <p:nvPr/>
        </p:nvSpPr>
        <p:spPr bwMode="auto">
          <a:xfrm>
            <a:off x="1828800" y="3886200"/>
            <a:ext cx="84582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0"/>
              </a:spcBef>
              <a:defRPr sz="5400">
                <a:solidFill>
                  <a:schemeClr val="tx1"/>
                </a:solidFill>
                <a:latin typeface="Times New Roman" panose="02020603050405020304" pitchFamily="18" charset="0"/>
              </a:defRPr>
            </a:lvl1pPr>
            <a:lvl2pPr marL="742950" indent="-285750" algn="l" eaLnBrk="0" hangingPunct="0">
              <a:spcBef>
                <a:spcPct val="0"/>
              </a:spcBef>
              <a:defRPr sz="5400">
                <a:solidFill>
                  <a:schemeClr val="tx1"/>
                </a:solidFill>
                <a:latin typeface="Times New Roman" panose="02020603050405020304" pitchFamily="18" charset="0"/>
              </a:defRPr>
            </a:lvl2pPr>
            <a:lvl3pPr marL="1143000" indent="-228600" algn="l" eaLnBrk="0" hangingPunct="0">
              <a:spcBef>
                <a:spcPct val="0"/>
              </a:spcBef>
              <a:defRPr sz="5400">
                <a:solidFill>
                  <a:schemeClr val="tx1"/>
                </a:solidFill>
                <a:latin typeface="Times New Roman" panose="02020603050405020304" pitchFamily="18" charset="0"/>
              </a:defRPr>
            </a:lvl3pPr>
            <a:lvl4pPr marL="1600200" indent="-228600" algn="l" eaLnBrk="0" hangingPunct="0">
              <a:spcBef>
                <a:spcPct val="0"/>
              </a:spcBef>
              <a:defRPr sz="5400">
                <a:solidFill>
                  <a:schemeClr val="tx1"/>
                </a:solidFill>
                <a:latin typeface="Times New Roman" panose="02020603050405020304" pitchFamily="18" charset="0"/>
              </a:defRPr>
            </a:lvl4pPr>
            <a:lvl5pPr marL="2057400" indent="-228600" algn="l" eaLnBrk="0" hangingPunct="0">
              <a:spcBef>
                <a:spcPct val="0"/>
              </a:spcBef>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defRPr/>
            </a:pPr>
            <a:r>
              <a:rPr lang="en-US" sz="3200" b="1" dirty="0">
                <a:effectLst>
                  <a:outerShdw blurRad="38100" dist="38100" dir="2700000" algn="tl">
                    <a:srgbClr val="C0C0C0"/>
                  </a:outerShdw>
                </a:effectLst>
                <a:latin typeface="Arial" panose="020B0604020202020204" pitchFamily="34" charset="0"/>
              </a:rPr>
              <a:t>d/ Lúc đi,</a:t>
            </a:r>
            <a:r>
              <a:rPr lang="en-US" sz="3200" b="1" dirty="0">
                <a:solidFill>
                  <a:srgbClr val="FF0000"/>
                </a:solidFill>
                <a:effectLst>
                  <a:outerShdw blurRad="38100" dist="38100" dir="2700000" algn="tl">
                    <a:srgbClr val="C0C0C0"/>
                  </a:outerShdw>
                </a:effectLst>
                <a:latin typeface="Arial" panose="020B0604020202020204" pitchFamily="34" charset="0"/>
              </a:rPr>
              <a:t> </a:t>
            </a:r>
            <a:r>
              <a:rPr lang="en-US" sz="3200" b="1" dirty="0">
                <a:effectLst>
                  <a:outerShdw blurRad="38100" dist="38100" dir="2700000" algn="tl">
                    <a:srgbClr val="C0C0C0"/>
                  </a:outerShdw>
                </a:effectLst>
                <a:latin typeface="Arial" panose="020B0604020202020204" pitchFamily="34" charset="0"/>
              </a:rPr>
              <a:t>đứa con gái đầu lòng của anh </a:t>
            </a:r>
            <a:r>
              <a:rPr lang="en-US" sz="3200" b="1" dirty="0">
                <a:solidFill>
                  <a:srgbClr val="FF0000"/>
                </a:solidFill>
                <a:effectLst>
                  <a:outerShdw blurRad="38100" dist="38100" dir="2700000" algn="tl">
                    <a:srgbClr val="C0C0C0"/>
                  </a:outerShdw>
                </a:effectLst>
                <a:latin typeface="Arial" panose="020B0604020202020204" pitchFamily="34" charset="0"/>
              </a:rPr>
              <a:t>–</a:t>
            </a:r>
            <a:r>
              <a:rPr lang="en-US" sz="3200" b="1" dirty="0">
                <a:effectLst>
                  <a:outerShdw blurRad="38100" dist="38100" dir="2700000" algn="tl">
                    <a:srgbClr val="C0C0C0"/>
                  </a:outerShdw>
                </a:effectLst>
                <a:latin typeface="Arial" panose="020B0604020202020204" pitchFamily="34" charset="0"/>
              </a:rPr>
              <a:t> </a:t>
            </a:r>
            <a:r>
              <a:rPr lang="en-US" sz="3200" b="1" dirty="0">
                <a:solidFill>
                  <a:srgbClr val="CC00CC"/>
                </a:solidFill>
                <a:effectLst>
                  <a:outerShdw blurRad="38100" dist="38100" dir="2700000" algn="tl">
                    <a:srgbClr val="C0C0C0"/>
                  </a:outerShdw>
                </a:effectLst>
                <a:latin typeface="Arial" panose="020B0604020202020204" pitchFamily="34" charset="0"/>
              </a:rPr>
              <a:t>và cũng là đứa con duy nhất của anh</a:t>
            </a:r>
            <a:r>
              <a:rPr lang="en-US" sz="3200" b="1" dirty="0">
                <a:solidFill>
                  <a:srgbClr val="FF0000"/>
                </a:solidFill>
                <a:effectLst>
                  <a:outerShdw blurRad="38100" dist="38100" dir="2700000" algn="tl">
                    <a:srgbClr val="C0C0C0"/>
                  </a:outerShdw>
                </a:effectLst>
                <a:latin typeface="Arial" panose="020B0604020202020204" pitchFamily="34" charset="0"/>
              </a:rPr>
              <a:t>,</a:t>
            </a:r>
            <a:r>
              <a:rPr lang="en-US" sz="3200" b="1" dirty="0">
                <a:effectLst>
                  <a:outerShdw blurRad="38100" dist="38100" dir="2700000" algn="tl">
                    <a:srgbClr val="C0C0C0"/>
                  </a:outerShdw>
                </a:effectLst>
                <a:latin typeface="Arial" panose="020B0604020202020204" pitchFamily="34" charset="0"/>
              </a:rPr>
              <a:t> chưa đầy một tuổi.</a:t>
            </a:r>
            <a:endParaRPr lang="en-US" sz="3200" b="1" dirty="0">
              <a:latin typeface="Arial" panose="020B0604020202020204" pitchFamily="34" charset="0"/>
            </a:endParaRPr>
          </a:p>
        </p:txBody>
      </p:sp>
    </p:spTree>
    <p:extLst>
      <p:ext uri="{BB962C8B-B14F-4D97-AF65-F5344CB8AC3E}">
        <p14:creationId xmlns:p14="http://schemas.microsoft.com/office/powerpoint/2010/main" val="27967096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828800" y="990600"/>
            <a:ext cx="8534400" cy="5024438"/>
          </a:xfrm>
          <a:prstGeom prst="rect">
            <a:avLst/>
          </a:prstGeom>
          <a:solidFill>
            <a:schemeClr val="bg1"/>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u="sng" dirty="0">
                <a:solidFill>
                  <a:srgbClr val="FF0000"/>
                </a:solidFill>
              </a:rPr>
              <a:t>Ghi nhớ </a:t>
            </a:r>
            <a:r>
              <a:rPr lang="en-US" b="1" dirty="0">
                <a:solidFill>
                  <a:srgbClr val="FF0000"/>
                </a:solidFill>
              </a:rPr>
              <a:t>:</a:t>
            </a:r>
            <a:r>
              <a:rPr lang="en-US" b="1" dirty="0"/>
              <a:t> </a:t>
            </a:r>
          </a:p>
          <a:p>
            <a:pPr algn="just" eaLnBrk="1" hangingPunct="1">
              <a:spcBef>
                <a:spcPct val="50000"/>
              </a:spcBef>
              <a:buFontTx/>
              <a:buNone/>
            </a:pPr>
            <a:r>
              <a:rPr lang="en-US" b="1" dirty="0">
                <a:solidFill>
                  <a:srgbClr val="000000"/>
                </a:solidFill>
              </a:rPr>
              <a:t>      </a:t>
            </a:r>
            <a:r>
              <a:rPr lang="en-US" b="1" dirty="0">
                <a:solidFill>
                  <a:srgbClr val="FF33CC"/>
                </a:solidFill>
              </a:rPr>
              <a:t>Thành phần phụ chú</a:t>
            </a:r>
            <a:r>
              <a:rPr lang="en-US" b="1" dirty="0">
                <a:solidFill>
                  <a:srgbClr val="0070C0"/>
                </a:solidFill>
              </a:rPr>
              <a:t> </a:t>
            </a:r>
            <a:r>
              <a:rPr lang="en-US" b="1" dirty="0">
                <a:solidFill>
                  <a:srgbClr val="000000"/>
                </a:solidFill>
              </a:rPr>
              <a:t>được dùng để bổ sung một số chi tiết cho nội dung chính của câu.</a:t>
            </a:r>
          </a:p>
          <a:p>
            <a:pPr algn="just" eaLnBrk="1" hangingPunct="1">
              <a:spcBef>
                <a:spcPct val="50000"/>
              </a:spcBef>
              <a:buFontTx/>
              <a:buNone/>
            </a:pPr>
            <a:r>
              <a:rPr lang="en-US" b="1" dirty="0">
                <a:solidFill>
                  <a:srgbClr val="000000"/>
                </a:solidFill>
              </a:rPr>
              <a:t>      </a:t>
            </a:r>
            <a:r>
              <a:rPr lang="en-US" b="1" dirty="0">
                <a:solidFill>
                  <a:srgbClr val="FF33CC"/>
                </a:solidFill>
              </a:rPr>
              <a:t>Thành phần phụ chú</a:t>
            </a:r>
            <a:r>
              <a:rPr lang="en-US" b="1" dirty="0">
                <a:solidFill>
                  <a:srgbClr val="0070C0"/>
                </a:solidFill>
              </a:rPr>
              <a:t> </a:t>
            </a:r>
            <a:r>
              <a:rPr lang="en-US" b="1" dirty="0">
                <a:solidFill>
                  <a:srgbClr val="000000"/>
                </a:solidFill>
              </a:rPr>
              <a:t>được đặt giữa hai dấu gạch ngang, hai dấu phẩy, hai dấu ngoặc đơn hoặc giữa một dấu gạch ngang với một dấu phẩy. Nhiều khi thành phần phụ chú còn được đặt sau dấu hai chấm.</a:t>
            </a:r>
          </a:p>
        </p:txBody>
      </p:sp>
    </p:spTree>
    <p:extLst>
      <p:ext uri="{BB962C8B-B14F-4D97-AF65-F5344CB8AC3E}">
        <p14:creationId xmlns:p14="http://schemas.microsoft.com/office/powerpoint/2010/main" val="26059315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45995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56" name="Group 84"/>
          <p:cNvGraphicFramePr>
            <a:graphicFrameLocks noGrp="1"/>
          </p:cNvGraphicFramePr>
          <p:nvPr>
            <p:ph/>
          </p:nvPr>
        </p:nvGraphicFramePr>
        <p:xfrm>
          <a:off x="1828800" y="609601"/>
          <a:ext cx="8534400" cy="6254751"/>
        </p:xfrm>
        <a:graphic>
          <a:graphicData uri="http://schemas.openxmlformats.org/drawingml/2006/table">
            <a:tbl>
              <a:tblPr/>
              <a:tblGrid>
                <a:gridCol w="2209800"/>
                <a:gridCol w="5029200"/>
                <a:gridCol w="1295400"/>
              </a:tblGrid>
              <a:tr h="1371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00FF"/>
                          </a:solidFill>
                          <a:effectLst/>
                          <a:latin typeface="Arial" panose="020B0604020202020204" pitchFamily="34" charset="0"/>
                        </a:rPr>
                        <a:t>Các thành phần biệt lập (A)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anose="020B0604020202020204" pitchFamily="34" charset="0"/>
                        </a:rPr>
                        <a:t>Công dụng (B)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0000FF"/>
                          </a:solidFill>
                          <a:effectLst/>
                          <a:latin typeface="Arial" panose="020B0604020202020204" pitchFamily="34" charset="0"/>
                        </a:rPr>
                        <a:t>Nối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99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1. Tình thái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anose="020B0604020202020204" pitchFamily="34" charset="0"/>
                        </a:rPr>
                        <a:t>A/ Bộc lộ tâm lí của người nói (vui, buồn, mừng, giận…).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1 </a:t>
                      </a:r>
                      <a:r>
                        <a:rPr kumimoji="0" lang="en-US" sz="2800" b="0" i="0" u="none" strike="noStrike" cap="none" normalizeH="0" baseline="0" smtClean="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715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2. Cảm thán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anose="020B0604020202020204" pitchFamily="34" charset="0"/>
                        </a:rPr>
                        <a:t>B/ Tạo lập hoặc duy trì quan hệ giao tiếp.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2 </a:t>
                      </a:r>
                      <a:r>
                        <a:rPr kumimoji="0" lang="en-US" sz="2800" b="0" i="0" u="none" strike="noStrike" cap="none" normalizeH="0" baseline="0" smtClean="0">
                          <a:ln>
                            <a:noFill/>
                          </a:ln>
                          <a:solidFill>
                            <a:schemeClr val="tx1"/>
                          </a:solidFill>
                          <a:effectLst/>
                          <a:latin typeface="Arial" panose="020B0604020202020204"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699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3. Gọi - đáp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anose="020B0604020202020204" pitchFamily="34" charset="0"/>
                        </a:rPr>
                        <a:t>C/ Bổ sung một số chi tiết cho nội dung chính của câu.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3</a:t>
                      </a:r>
                      <a:r>
                        <a:rPr kumimoji="0" lang="en-US" sz="2800" b="0" i="0" u="none" strike="noStrike" cap="none" normalizeH="0" baseline="0" smtClean="0">
                          <a:ln>
                            <a:noFill/>
                          </a:ln>
                          <a:solidFill>
                            <a:schemeClr val="tx1"/>
                          </a:solidFill>
                          <a:effectLst/>
                          <a:latin typeface="Arial" panose="020B0604020202020204" pitchFamily="34" charset="0"/>
                        </a:rPr>
                        <a:t> -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rgbClr val="CC00CC"/>
                          </a:solidFill>
                          <a:effectLst/>
                          <a:latin typeface="Arial" panose="020B0604020202020204" pitchFamily="34" charset="0"/>
                        </a:rPr>
                        <a:t>4. Phụ chú</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anose="020B0604020202020204" pitchFamily="34" charset="0"/>
                        </a:rPr>
                        <a:t>D/ Thể hiện cách nhìn của người nói đối với sự việc được nói đến trong câu.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CC00CC"/>
                          </a:solidFill>
                          <a:effectLst/>
                          <a:latin typeface="Arial" panose="020B0604020202020204" pitchFamily="34" charset="0"/>
                        </a:rPr>
                        <a:t>4</a:t>
                      </a:r>
                      <a:r>
                        <a:rPr kumimoji="0" lang="en-US" sz="2800" b="0" i="0" u="none" strike="noStrike" cap="none" normalizeH="0" baseline="0" dirty="0" smtClean="0">
                          <a:ln>
                            <a:noFill/>
                          </a:ln>
                          <a:solidFill>
                            <a:schemeClr val="tx1"/>
                          </a:solidFill>
                          <a:effectLst/>
                          <a:latin typeface="Arial" panose="020B0604020202020204" pitchFamily="34" charset="0"/>
                        </a:rPr>
                        <a:t> -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8755" name="Text Box 83"/>
          <p:cNvSpPr txBox="1">
            <a:spLocks noChangeArrowheads="1"/>
          </p:cNvSpPr>
          <p:nvPr/>
        </p:nvSpPr>
        <p:spPr bwMode="auto">
          <a:xfrm>
            <a:off x="1828800" y="0"/>
            <a:ext cx="6248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a:spcBef>
                <a:spcPct val="50000"/>
              </a:spcBef>
            </a:pPr>
            <a:r>
              <a:rPr lang="en-US" sz="2400">
                <a:solidFill>
                  <a:srgbClr val="FF00FF"/>
                </a:solidFill>
                <a:latin typeface="Times New Roman" panose="02020603050405020304" pitchFamily="18" charset="0"/>
              </a:rPr>
              <a:t>2. Nối cột (A) và (B) sao cho phù hợp:</a:t>
            </a:r>
          </a:p>
        </p:txBody>
      </p:sp>
      <p:sp>
        <p:nvSpPr>
          <p:cNvPr id="28757" name="Text Box 85"/>
          <p:cNvSpPr txBox="1">
            <a:spLocks noChangeArrowheads="1"/>
          </p:cNvSpPr>
          <p:nvPr/>
        </p:nvSpPr>
        <p:spPr bwMode="auto">
          <a:xfrm>
            <a:off x="9677400" y="1981201"/>
            <a:ext cx="685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a:spcBef>
                <a:spcPct val="50000"/>
              </a:spcBef>
            </a:pPr>
            <a:r>
              <a:rPr lang="en-US" sz="2800">
                <a:latin typeface="Times New Roman" panose="02020603050405020304" pitchFamily="18" charset="0"/>
              </a:rPr>
              <a:t>D</a:t>
            </a:r>
          </a:p>
        </p:txBody>
      </p:sp>
      <p:sp>
        <p:nvSpPr>
          <p:cNvPr id="28758" name="Text Box 86"/>
          <p:cNvSpPr txBox="1">
            <a:spLocks noChangeArrowheads="1"/>
          </p:cNvSpPr>
          <p:nvPr/>
        </p:nvSpPr>
        <p:spPr bwMode="auto">
          <a:xfrm>
            <a:off x="9677400" y="3144838"/>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a:spcBef>
                <a:spcPct val="50000"/>
              </a:spcBef>
            </a:pPr>
            <a:r>
              <a:rPr lang="en-US" sz="2800">
                <a:latin typeface="Times New Roman" panose="02020603050405020304" pitchFamily="18" charset="0"/>
              </a:rPr>
              <a:t>A</a:t>
            </a:r>
          </a:p>
        </p:txBody>
      </p:sp>
      <p:sp>
        <p:nvSpPr>
          <p:cNvPr id="28759" name="Text Box 87"/>
          <p:cNvSpPr txBox="1">
            <a:spLocks noChangeArrowheads="1"/>
          </p:cNvSpPr>
          <p:nvPr/>
        </p:nvSpPr>
        <p:spPr bwMode="auto">
          <a:xfrm>
            <a:off x="9691688" y="4322763"/>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a:spcBef>
                <a:spcPct val="50000"/>
              </a:spcBef>
            </a:pPr>
            <a:r>
              <a:rPr lang="en-US" sz="2800">
                <a:latin typeface="Times New Roman" panose="02020603050405020304" pitchFamily="18" charset="0"/>
              </a:rPr>
              <a:t>B</a:t>
            </a:r>
          </a:p>
        </p:txBody>
      </p:sp>
      <p:sp>
        <p:nvSpPr>
          <p:cNvPr id="28760" name="Text Box 88"/>
          <p:cNvSpPr txBox="1">
            <a:spLocks noChangeArrowheads="1"/>
          </p:cNvSpPr>
          <p:nvPr/>
        </p:nvSpPr>
        <p:spPr bwMode="auto">
          <a:xfrm>
            <a:off x="9677400" y="5500688"/>
            <a:ext cx="6858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b="1">
                <a:solidFill>
                  <a:schemeClr val="tx1"/>
                </a:solidFill>
                <a:latin typeface="Arial" panose="020B0604020202020204" pitchFamily="34" charset="0"/>
              </a:defRPr>
            </a:lvl1pPr>
            <a:lvl2pPr marL="742950" indent="-285750">
              <a:defRPr sz="3200" b="1">
                <a:solidFill>
                  <a:schemeClr val="tx1"/>
                </a:solidFill>
                <a:latin typeface="Arial" panose="020B0604020202020204" pitchFamily="34" charset="0"/>
              </a:defRPr>
            </a:lvl2pPr>
            <a:lvl3pPr marL="1143000" indent="-228600">
              <a:defRPr sz="3200" b="1">
                <a:solidFill>
                  <a:schemeClr val="tx1"/>
                </a:solidFill>
                <a:latin typeface="Arial" panose="020B0604020202020204" pitchFamily="34" charset="0"/>
              </a:defRPr>
            </a:lvl3pPr>
            <a:lvl4pPr marL="1600200" indent="-228600">
              <a:defRPr sz="3200" b="1">
                <a:solidFill>
                  <a:schemeClr val="tx1"/>
                </a:solidFill>
                <a:latin typeface="Arial" panose="020B0604020202020204" pitchFamily="34" charset="0"/>
              </a:defRPr>
            </a:lvl4pPr>
            <a:lvl5pPr marL="2057400" indent="-228600">
              <a:defRPr sz="3200" b="1">
                <a:solidFill>
                  <a:schemeClr val="tx1"/>
                </a:solidFill>
                <a:latin typeface="Arial" panose="020B0604020202020204" pitchFamily="34" charset="0"/>
              </a:defRPr>
            </a:lvl5pPr>
            <a:lvl6pPr marL="2514600" indent="-228600" eaLnBrk="0" fontAlgn="base" hangingPunct="0">
              <a:spcBef>
                <a:spcPct val="0"/>
              </a:spcBef>
              <a:spcAft>
                <a:spcPct val="0"/>
              </a:spcAft>
              <a:defRPr sz="3200" b="1">
                <a:solidFill>
                  <a:schemeClr val="tx1"/>
                </a:solidFill>
                <a:latin typeface="Arial" panose="020B0604020202020204" pitchFamily="34" charset="0"/>
              </a:defRPr>
            </a:lvl6pPr>
            <a:lvl7pPr marL="2971800" indent="-228600" eaLnBrk="0" fontAlgn="base" hangingPunct="0">
              <a:spcBef>
                <a:spcPct val="0"/>
              </a:spcBef>
              <a:spcAft>
                <a:spcPct val="0"/>
              </a:spcAft>
              <a:defRPr sz="3200" b="1">
                <a:solidFill>
                  <a:schemeClr val="tx1"/>
                </a:solidFill>
                <a:latin typeface="Arial" panose="020B0604020202020204" pitchFamily="34" charset="0"/>
              </a:defRPr>
            </a:lvl7pPr>
            <a:lvl8pPr marL="3429000" indent="-228600" eaLnBrk="0" fontAlgn="base" hangingPunct="0">
              <a:spcBef>
                <a:spcPct val="0"/>
              </a:spcBef>
              <a:spcAft>
                <a:spcPct val="0"/>
              </a:spcAft>
              <a:defRPr sz="3200" b="1">
                <a:solidFill>
                  <a:schemeClr val="tx1"/>
                </a:solidFill>
                <a:latin typeface="Arial" panose="020B0604020202020204" pitchFamily="34" charset="0"/>
              </a:defRPr>
            </a:lvl8pPr>
            <a:lvl9pPr marL="3886200" indent="-228600" eaLnBrk="0" fontAlgn="base" hangingPunct="0">
              <a:spcBef>
                <a:spcPct val="0"/>
              </a:spcBef>
              <a:spcAft>
                <a:spcPct val="0"/>
              </a:spcAft>
              <a:defRPr sz="3200" b="1">
                <a:solidFill>
                  <a:schemeClr val="tx1"/>
                </a:solidFill>
                <a:latin typeface="Arial" panose="020B0604020202020204" pitchFamily="34" charset="0"/>
              </a:defRPr>
            </a:lvl9pPr>
          </a:lstStyle>
          <a:p>
            <a:pPr>
              <a:spcBef>
                <a:spcPct val="50000"/>
              </a:spcBef>
            </a:pPr>
            <a:r>
              <a:rPr lang="en-US" sz="2800">
                <a:latin typeface="Times New Roman" panose="02020603050405020304" pitchFamily="18" charset="0"/>
              </a:rPr>
              <a:t>C</a:t>
            </a:r>
          </a:p>
        </p:txBody>
      </p:sp>
    </p:spTree>
    <p:extLst>
      <p:ext uri="{BB962C8B-B14F-4D97-AF65-F5344CB8AC3E}">
        <p14:creationId xmlns:p14="http://schemas.microsoft.com/office/powerpoint/2010/main" val="38367719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8755"/>
                                        </p:tgtEl>
                                        <p:attrNameLst>
                                          <p:attrName>style.visibility</p:attrName>
                                        </p:attrNameLst>
                                      </p:cBhvr>
                                      <p:to>
                                        <p:strVal val="visible"/>
                                      </p:to>
                                    </p:set>
                                    <p:animEffect transition="in" filter="fade">
                                      <p:cBhvr>
                                        <p:cTn id="7" dur="2000"/>
                                        <p:tgtEl>
                                          <p:spTgt spid="287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28756"/>
                                        </p:tgtEl>
                                        <p:attrNameLst>
                                          <p:attrName>style.visibility</p:attrName>
                                        </p:attrNameLst>
                                      </p:cBhvr>
                                      <p:to>
                                        <p:strVal val="visible"/>
                                      </p:to>
                                    </p:set>
                                    <p:animEffect transition="in" filter="fade">
                                      <p:cBhvr>
                                        <p:cTn id="12" dur="2000"/>
                                        <p:tgtEl>
                                          <p:spTgt spid="2875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8757"/>
                                        </p:tgtEl>
                                        <p:attrNameLst>
                                          <p:attrName>style.visibility</p:attrName>
                                        </p:attrNameLst>
                                      </p:cBhvr>
                                      <p:to>
                                        <p:strVal val="visible"/>
                                      </p:to>
                                    </p:set>
                                    <p:animEffect transition="in" filter="fade">
                                      <p:cBhvr>
                                        <p:cTn id="17" dur="2000"/>
                                        <p:tgtEl>
                                          <p:spTgt spid="2875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8758"/>
                                        </p:tgtEl>
                                        <p:attrNameLst>
                                          <p:attrName>style.visibility</p:attrName>
                                        </p:attrNameLst>
                                      </p:cBhvr>
                                      <p:to>
                                        <p:strVal val="visible"/>
                                      </p:to>
                                    </p:set>
                                    <p:animEffect transition="in" filter="fade">
                                      <p:cBhvr>
                                        <p:cTn id="22" dur="2000"/>
                                        <p:tgtEl>
                                          <p:spTgt spid="2875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8759"/>
                                        </p:tgtEl>
                                        <p:attrNameLst>
                                          <p:attrName>style.visibility</p:attrName>
                                        </p:attrNameLst>
                                      </p:cBhvr>
                                      <p:to>
                                        <p:strVal val="visible"/>
                                      </p:to>
                                    </p:set>
                                    <p:animEffect transition="in" filter="fade">
                                      <p:cBhvr>
                                        <p:cTn id="27" dur="2000"/>
                                        <p:tgtEl>
                                          <p:spTgt spid="2875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8760"/>
                                        </p:tgtEl>
                                        <p:attrNameLst>
                                          <p:attrName>style.visibility</p:attrName>
                                        </p:attrNameLst>
                                      </p:cBhvr>
                                      <p:to>
                                        <p:strVal val="visible"/>
                                      </p:to>
                                    </p:set>
                                    <p:animEffect transition="in" filter="fade">
                                      <p:cBhvr>
                                        <p:cTn id="32" dur="2000"/>
                                        <p:tgtEl>
                                          <p:spTgt spid="28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55" grpId="0"/>
      <p:bldP spid="28757" grpId="0"/>
      <p:bldP spid="28758" grpId="0"/>
      <p:bldP spid="28759" grpId="0"/>
      <p:bldP spid="2876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3104796" y="1171774"/>
            <a:ext cx="5298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tôi sẽ vượt qua khó khăn. </a:t>
            </a:r>
            <a:endParaRPr lang="en-US" sz="3200" b="1" i="1" dirty="0">
              <a:solidFill>
                <a:srgbClr val="000000"/>
              </a:solidFill>
              <a:latin typeface="Arial" panose="020B0604020202020204" pitchFamily="34" charset="0"/>
              <a:cs typeface="Arial" panose="020B0604020202020204" pitchFamily="34" charset="0"/>
            </a:endParaRPr>
          </a:p>
        </p:txBody>
      </p:sp>
      <p:sp>
        <p:nvSpPr>
          <p:cNvPr id="4100" name="Rectangle 8"/>
          <p:cNvSpPr>
            <a:spLocks noChangeArrowheads="1"/>
          </p:cNvSpPr>
          <p:nvPr/>
        </p:nvSpPr>
        <p:spPr bwMode="auto">
          <a:xfrm>
            <a:off x="2469637" y="3031863"/>
            <a:ext cx="416339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 trăng sáng quá! </a:t>
            </a:r>
            <a:r>
              <a:rPr lang="en-US" sz="3200" b="1" dirty="0" smtClean="0">
                <a:solidFill>
                  <a:srgbClr val="000000"/>
                </a:solidFill>
                <a:latin typeface="Arial" panose="020B0604020202020204" pitchFamily="34" charset="0"/>
                <a:cs typeface="Arial" panose="020B0604020202020204" pitchFamily="34" charset="0"/>
              </a:rPr>
              <a:t> </a:t>
            </a:r>
            <a:endParaRPr lang="en-US" sz="3200" b="1" dirty="0">
              <a:solidFill>
                <a:srgbClr val="000000"/>
              </a:solidFill>
              <a:latin typeface="Arial" panose="020B0604020202020204" pitchFamily="34" charset="0"/>
              <a:cs typeface="Arial" panose="020B0604020202020204" pitchFamily="34" charset="0"/>
            </a:endParaRPr>
          </a:p>
        </p:txBody>
      </p:sp>
      <p:sp>
        <p:nvSpPr>
          <p:cNvPr id="4101" name="Rectangle 9"/>
          <p:cNvSpPr>
            <a:spLocks noChangeArrowheads="1"/>
          </p:cNvSpPr>
          <p:nvPr/>
        </p:nvSpPr>
        <p:spPr bwMode="auto">
          <a:xfrm>
            <a:off x="993915" y="3949148"/>
            <a:ext cx="102981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Bác Hồ </a:t>
            </a:r>
            <a:r>
              <a:rPr lang="en-US" sz="3200" b="1" i="1" dirty="0" smtClean="0">
                <a:solidFill>
                  <a:srgbClr val="FF0000"/>
                </a:solidFill>
                <a:latin typeface="Arial" panose="020B0604020202020204" pitchFamily="34" charset="0"/>
                <a:cs typeface="Arial" panose="020B0604020202020204" pitchFamily="34" charset="0"/>
              </a:rPr>
              <a:t>(vị lãnh tụ kính yêu của dân tộc Việt Nam)</a:t>
            </a:r>
            <a:r>
              <a:rPr lang="en-US" sz="3200" b="1" i="1" dirty="0" smtClean="0">
                <a:solidFill>
                  <a:srgbClr val="000000"/>
                </a:solidFill>
                <a:latin typeface="Arial" panose="020B0604020202020204" pitchFamily="34" charset="0"/>
                <a:cs typeface="Arial" panose="020B0604020202020204" pitchFamily="34" charset="0"/>
              </a:rPr>
              <a:t> là </a:t>
            </a:r>
          </a:p>
          <a:p>
            <a:pPr eaLnBrk="1" hangingPunct="1"/>
            <a:endParaRPr lang="en-US" sz="3200" b="1" i="1" dirty="0">
              <a:solidFill>
                <a:srgbClr val="000000"/>
              </a:solidFill>
              <a:latin typeface="Arial" panose="020B0604020202020204" pitchFamily="34" charset="0"/>
              <a:cs typeface="Arial" panose="020B0604020202020204" pitchFamily="34" charset="0"/>
            </a:endParaRPr>
          </a:p>
          <a:p>
            <a:pPr eaLnBrk="1" hangingPunct="1"/>
            <a:r>
              <a:rPr lang="en-US" sz="3200" b="1" i="1" dirty="0" smtClean="0">
                <a:solidFill>
                  <a:srgbClr val="000000"/>
                </a:solidFill>
                <a:latin typeface="Arial" panose="020B0604020202020204" pitchFamily="34" charset="0"/>
                <a:cs typeface="Arial" panose="020B0604020202020204" pitchFamily="34" charset="0"/>
              </a:rPr>
              <a:t>danh nhân văn hóa thế giới.</a:t>
            </a:r>
            <a:endParaRPr lang="en-US" sz="3200" b="1" i="1" dirty="0">
              <a:solidFill>
                <a:srgbClr val="000000"/>
              </a:solidFill>
              <a:latin typeface="Arial" panose="020B0604020202020204" pitchFamily="34" charset="0"/>
              <a:cs typeface="Arial" panose="020B0604020202020204" pitchFamily="34" charset="0"/>
            </a:endParaRPr>
          </a:p>
        </p:txBody>
      </p:sp>
      <p:sp>
        <p:nvSpPr>
          <p:cNvPr id="108618" name="Text Box 74"/>
          <p:cNvSpPr txBox="1">
            <a:spLocks noChangeArrowheads="1"/>
          </p:cNvSpPr>
          <p:nvPr/>
        </p:nvSpPr>
        <p:spPr bwMode="auto">
          <a:xfrm>
            <a:off x="963541" y="116659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solidFill>
                  <a:srgbClr val="FF0000"/>
                </a:solidFill>
                <a:latin typeface="Arial" panose="020B0604020202020204" pitchFamily="34" charset="0"/>
                <a:cs typeface="Arial" panose="020B0604020202020204" pitchFamily="34" charset="0"/>
              </a:rPr>
              <a:t>Chắc chắn</a:t>
            </a:r>
            <a:endParaRPr lang="en-US" sz="3200" b="1" i="1" dirty="0">
              <a:solidFill>
                <a:srgbClr val="FF0000"/>
              </a:solidFill>
              <a:latin typeface="Arial" panose="020B0604020202020204" pitchFamily="34" charset="0"/>
              <a:cs typeface="Arial" panose="020B0604020202020204" pitchFamily="34" charset="0"/>
            </a:endParaRPr>
          </a:p>
        </p:txBody>
      </p:sp>
      <p:sp>
        <p:nvSpPr>
          <p:cNvPr id="2" name="TextBox 1"/>
          <p:cNvSpPr txBox="1"/>
          <p:nvPr/>
        </p:nvSpPr>
        <p:spPr>
          <a:xfrm>
            <a:off x="477077" y="1166190"/>
            <a:ext cx="828261"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a/</a:t>
            </a:r>
            <a:endParaRPr lang="en-US" sz="3200" b="1" dirty="0">
              <a:latin typeface="Arial" panose="020B0604020202020204" pitchFamily="34" charset="0"/>
              <a:cs typeface="Arial" panose="020B0604020202020204" pitchFamily="34" charset="0"/>
            </a:endParaRPr>
          </a:p>
        </p:txBody>
      </p:sp>
      <p:sp>
        <p:nvSpPr>
          <p:cNvPr id="15" name="TextBox 14"/>
          <p:cNvSpPr txBox="1"/>
          <p:nvPr/>
        </p:nvSpPr>
        <p:spPr>
          <a:xfrm>
            <a:off x="483705" y="2060715"/>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6" name="TextBox 15"/>
          <p:cNvSpPr txBox="1"/>
          <p:nvPr/>
        </p:nvSpPr>
        <p:spPr>
          <a:xfrm>
            <a:off x="457201" y="3041373"/>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7" name="TextBox 16"/>
          <p:cNvSpPr txBox="1"/>
          <p:nvPr/>
        </p:nvSpPr>
        <p:spPr>
          <a:xfrm>
            <a:off x="457201" y="3982280"/>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9" name="Text Box 74"/>
          <p:cNvSpPr txBox="1">
            <a:spLocks noChangeArrowheads="1"/>
          </p:cNvSpPr>
          <p:nvPr/>
        </p:nvSpPr>
        <p:spPr bwMode="auto">
          <a:xfrm>
            <a:off x="956915" y="302852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spcBef>
                <a:spcPct val="50000"/>
              </a:spcBef>
            </a:pPr>
            <a:r>
              <a:rPr lang="en-US" sz="3200" b="1" i="1" dirty="0">
                <a:solidFill>
                  <a:srgbClr val="FF0000"/>
                </a:solidFill>
                <a:latin typeface="Arial" panose="020B0604020202020204" pitchFamily="34" charset="0"/>
                <a:cs typeface="Arial" panose="020B0604020202020204" pitchFamily="34" charset="0"/>
              </a:rPr>
              <a:t>Chao ôi</a:t>
            </a:r>
          </a:p>
        </p:txBody>
      </p:sp>
      <p:sp>
        <p:nvSpPr>
          <p:cNvPr id="6" name="TextBox 5"/>
          <p:cNvSpPr txBox="1"/>
          <p:nvPr/>
        </p:nvSpPr>
        <p:spPr>
          <a:xfrm>
            <a:off x="962666" y="1582056"/>
            <a:ext cx="202001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TP tình thái</a:t>
            </a:r>
            <a:endParaRPr lang="en-US" sz="2000" b="1" dirty="0">
              <a:solidFill>
                <a:srgbClr val="0070C0"/>
              </a:solidFill>
              <a:latin typeface="Arial" panose="020B0604020202020204" pitchFamily="34" charset="0"/>
              <a:cs typeface="Arial" panose="020B0604020202020204" pitchFamily="34" charset="0"/>
            </a:endParaRPr>
          </a:p>
        </p:txBody>
      </p:sp>
      <p:sp>
        <p:nvSpPr>
          <p:cNvPr id="32" name="Rectangle 7"/>
          <p:cNvSpPr>
            <a:spLocks noChangeArrowheads="1"/>
          </p:cNvSpPr>
          <p:nvPr/>
        </p:nvSpPr>
        <p:spPr bwMode="auto">
          <a:xfrm>
            <a:off x="1786519" y="2047910"/>
            <a:ext cx="43599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mình học bài rồi. </a:t>
            </a:r>
            <a:endParaRPr lang="en-US" sz="3200" b="1" i="1" dirty="0">
              <a:solidFill>
                <a:srgbClr val="000000"/>
              </a:solidFill>
              <a:latin typeface="Arial" panose="020B0604020202020204" pitchFamily="34" charset="0"/>
              <a:cs typeface="Arial" panose="020B0604020202020204" pitchFamily="34" charset="0"/>
            </a:endParaRPr>
          </a:p>
        </p:txBody>
      </p:sp>
      <p:sp>
        <p:nvSpPr>
          <p:cNvPr id="33" name="Text Box 74"/>
          <p:cNvSpPr txBox="1">
            <a:spLocks noChangeArrowheads="1"/>
          </p:cNvSpPr>
          <p:nvPr/>
        </p:nvSpPr>
        <p:spPr bwMode="auto">
          <a:xfrm>
            <a:off x="943665" y="2049123"/>
            <a:ext cx="9006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a:t>
            </a:r>
            <a:r>
              <a:rPr lang="en-US" sz="3200" b="1" i="1" dirty="0" smtClean="0">
                <a:solidFill>
                  <a:srgbClr val="FF0000"/>
                </a:solidFill>
                <a:latin typeface="Arial" panose="020B0604020202020204" pitchFamily="34" charset="0"/>
                <a:cs typeface="Arial" panose="020B0604020202020204" pitchFamily="34" charset="0"/>
              </a:rPr>
              <a:t> Ừ, </a:t>
            </a:r>
            <a:endParaRPr lang="en-US" sz="3200" b="1" i="1" dirty="0">
              <a:solidFill>
                <a:srgbClr val="FF0000"/>
              </a:solidFill>
              <a:latin typeface="Arial" panose="020B0604020202020204" pitchFamily="34" charset="0"/>
              <a:cs typeface="Arial" panose="020B0604020202020204" pitchFamily="34" charset="0"/>
            </a:endParaRPr>
          </a:p>
        </p:txBody>
      </p:sp>
      <p:sp>
        <p:nvSpPr>
          <p:cNvPr id="26" name="TextBox 25"/>
          <p:cNvSpPr txBox="1"/>
          <p:nvPr/>
        </p:nvSpPr>
        <p:spPr>
          <a:xfrm>
            <a:off x="926380" y="2489198"/>
            <a:ext cx="202001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TP gọi-đáp</a:t>
            </a:r>
            <a:endParaRPr lang="en-US" sz="2000" b="1" dirty="0">
              <a:solidFill>
                <a:srgbClr val="0070C0"/>
              </a:solidFill>
              <a:latin typeface="Arial" panose="020B0604020202020204" pitchFamily="34" charset="0"/>
              <a:cs typeface="Arial" panose="020B0604020202020204" pitchFamily="34" charset="0"/>
            </a:endParaRPr>
          </a:p>
        </p:txBody>
      </p:sp>
      <p:sp>
        <p:nvSpPr>
          <p:cNvPr id="27" name="TextBox 26"/>
          <p:cNvSpPr txBox="1"/>
          <p:nvPr/>
        </p:nvSpPr>
        <p:spPr>
          <a:xfrm>
            <a:off x="1013467" y="3447139"/>
            <a:ext cx="202001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TP cảm thán</a:t>
            </a:r>
            <a:endParaRPr lang="en-US" sz="2000" b="1" dirty="0">
              <a:solidFill>
                <a:srgbClr val="0070C0"/>
              </a:solidFill>
              <a:latin typeface="Arial" panose="020B0604020202020204" pitchFamily="34" charset="0"/>
              <a:cs typeface="Arial" panose="020B0604020202020204" pitchFamily="34" charset="0"/>
            </a:endParaRPr>
          </a:p>
        </p:txBody>
      </p:sp>
      <p:sp>
        <p:nvSpPr>
          <p:cNvPr id="37" name="TextBox 36"/>
          <p:cNvSpPr txBox="1"/>
          <p:nvPr/>
        </p:nvSpPr>
        <p:spPr>
          <a:xfrm>
            <a:off x="5473770" y="4373531"/>
            <a:ext cx="3689162"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Thành phần phụ chú</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39563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6" grpId="0"/>
      <p:bldP spid="27" grpId="0"/>
      <p:bldP spid="3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8594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3104796" y="1171774"/>
            <a:ext cx="5298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tôi sẽ vượt qua khó khăn. </a:t>
            </a:r>
            <a:endParaRPr lang="en-US" sz="3200" b="1" i="1" dirty="0">
              <a:solidFill>
                <a:srgbClr val="000000"/>
              </a:solidFill>
              <a:latin typeface="Arial" panose="020B0604020202020204" pitchFamily="34" charset="0"/>
              <a:cs typeface="Arial" panose="020B0604020202020204" pitchFamily="34" charset="0"/>
            </a:endParaRPr>
          </a:p>
        </p:txBody>
      </p:sp>
      <p:sp>
        <p:nvSpPr>
          <p:cNvPr id="4099" name="Rectangle 7"/>
          <p:cNvSpPr>
            <a:spLocks noChangeArrowheads="1"/>
          </p:cNvSpPr>
          <p:nvPr/>
        </p:nvSpPr>
        <p:spPr bwMode="auto">
          <a:xfrm>
            <a:off x="1786519" y="2033396"/>
            <a:ext cx="43599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mình học bài rồi. </a:t>
            </a:r>
            <a:endParaRPr lang="en-US" sz="3200" b="1" i="1" dirty="0">
              <a:solidFill>
                <a:srgbClr val="000000"/>
              </a:solidFill>
              <a:latin typeface="Arial" panose="020B0604020202020204" pitchFamily="34" charset="0"/>
              <a:cs typeface="Arial" panose="020B0604020202020204" pitchFamily="34" charset="0"/>
            </a:endParaRPr>
          </a:p>
        </p:txBody>
      </p:sp>
      <p:sp>
        <p:nvSpPr>
          <p:cNvPr id="4100" name="Rectangle 8"/>
          <p:cNvSpPr>
            <a:spLocks noChangeArrowheads="1"/>
          </p:cNvSpPr>
          <p:nvPr/>
        </p:nvSpPr>
        <p:spPr bwMode="auto">
          <a:xfrm>
            <a:off x="2469637" y="3031863"/>
            <a:ext cx="416339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 trăng sáng quá! </a:t>
            </a:r>
            <a:r>
              <a:rPr lang="en-US" sz="3200" b="1" dirty="0" smtClean="0">
                <a:solidFill>
                  <a:srgbClr val="000000"/>
                </a:solidFill>
                <a:latin typeface="Arial" panose="020B0604020202020204" pitchFamily="34" charset="0"/>
                <a:cs typeface="Arial" panose="020B0604020202020204" pitchFamily="34" charset="0"/>
              </a:rPr>
              <a:t> </a:t>
            </a:r>
            <a:endParaRPr lang="en-US" sz="3200" b="1" dirty="0">
              <a:solidFill>
                <a:srgbClr val="000000"/>
              </a:solidFill>
              <a:latin typeface="Arial" panose="020B0604020202020204" pitchFamily="34" charset="0"/>
              <a:cs typeface="Arial" panose="020B0604020202020204" pitchFamily="34" charset="0"/>
            </a:endParaRPr>
          </a:p>
        </p:txBody>
      </p:sp>
      <p:sp>
        <p:nvSpPr>
          <p:cNvPr id="4101" name="Rectangle 9"/>
          <p:cNvSpPr>
            <a:spLocks noChangeArrowheads="1"/>
          </p:cNvSpPr>
          <p:nvPr/>
        </p:nvSpPr>
        <p:spPr bwMode="auto">
          <a:xfrm>
            <a:off x="993915" y="3949148"/>
            <a:ext cx="102981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Bác Hồ (vị lãnh tụ kính yêu của dân tộc Việt Nam) là </a:t>
            </a:r>
          </a:p>
          <a:p>
            <a:pPr eaLnBrk="1" hangingPunct="1"/>
            <a:endParaRPr lang="en-US" sz="3200" b="1" i="1" dirty="0">
              <a:solidFill>
                <a:srgbClr val="000000"/>
              </a:solidFill>
              <a:latin typeface="Arial" panose="020B0604020202020204" pitchFamily="34" charset="0"/>
              <a:cs typeface="Arial" panose="020B0604020202020204" pitchFamily="34" charset="0"/>
            </a:endParaRPr>
          </a:p>
          <a:p>
            <a:pPr eaLnBrk="1" hangingPunct="1"/>
            <a:r>
              <a:rPr lang="en-US" sz="3200" b="1" i="1" dirty="0" smtClean="0">
                <a:solidFill>
                  <a:srgbClr val="000000"/>
                </a:solidFill>
                <a:latin typeface="Arial" panose="020B0604020202020204" pitchFamily="34" charset="0"/>
                <a:cs typeface="Arial" panose="020B0604020202020204" pitchFamily="34" charset="0"/>
              </a:rPr>
              <a:t>danh nhân văn hóa thế giới.</a:t>
            </a:r>
            <a:endParaRPr lang="en-US" sz="3200" b="1" i="1" dirty="0">
              <a:solidFill>
                <a:srgbClr val="000000"/>
              </a:solidFill>
              <a:latin typeface="Arial" panose="020B0604020202020204" pitchFamily="34" charset="0"/>
              <a:cs typeface="Arial" panose="020B0604020202020204" pitchFamily="34" charset="0"/>
            </a:endParaRPr>
          </a:p>
        </p:txBody>
      </p:sp>
      <p:sp>
        <p:nvSpPr>
          <p:cNvPr id="108616" name="Text Box 72"/>
          <p:cNvSpPr txBox="1">
            <a:spLocks noChangeArrowheads="1"/>
          </p:cNvSpPr>
          <p:nvPr/>
        </p:nvSpPr>
        <p:spPr bwMode="auto">
          <a:xfrm>
            <a:off x="1444173" y="301841"/>
            <a:ext cx="838199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2800" b="1" dirty="0" smtClean="0">
                <a:solidFill>
                  <a:srgbClr val="0070C0"/>
                </a:solidFill>
                <a:latin typeface="Arial" panose="020B0604020202020204" pitchFamily="34" charset="0"/>
                <a:cs typeface="Arial" panose="020B0604020202020204" pitchFamily="34" charset="0"/>
              </a:rPr>
              <a:t>Xác định chủ ngữ, vị ngữ trong những câu sau:</a:t>
            </a:r>
            <a:endParaRPr lang="en-US" sz="2800" b="1" dirty="0">
              <a:solidFill>
                <a:srgbClr val="0070C0"/>
              </a:solidFill>
              <a:latin typeface="Arial" panose="020B0604020202020204" pitchFamily="34" charset="0"/>
              <a:cs typeface="Arial" panose="020B0604020202020204" pitchFamily="34" charset="0"/>
            </a:endParaRPr>
          </a:p>
        </p:txBody>
      </p:sp>
      <p:sp>
        <p:nvSpPr>
          <p:cNvPr id="108618" name="Text Box 74"/>
          <p:cNvSpPr txBox="1">
            <a:spLocks noChangeArrowheads="1"/>
          </p:cNvSpPr>
          <p:nvPr/>
        </p:nvSpPr>
        <p:spPr bwMode="auto">
          <a:xfrm>
            <a:off x="963541" y="116659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Chắc chắn</a:t>
            </a:r>
            <a:endParaRPr lang="en-US" sz="3200" b="1" i="1" dirty="0">
              <a:latin typeface="Arial" panose="020B0604020202020204" pitchFamily="34" charset="0"/>
              <a:cs typeface="Arial" panose="020B0604020202020204" pitchFamily="34" charset="0"/>
            </a:endParaRPr>
          </a:p>
        </p:txBody>
      </p:sp>
      <p:sp>
        <p:nvSpPr>
          <p:cNvPr id="2" name="TextBox 1"/>
          <p:cNvSpPr txBox="1"/>
          <p:nvPr/>
        </p:nvSpPr>
        <p:spPr>
          <a:xfrm>
            <a:off x="477077" y="1166190"/>
            <a:ext cx="828261"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a/</a:t>
            </a:r>
            <a:endParaRPr lang="en-US" sz="3200" b="1" dirty="0">
              <a:latin typeface="Arial" panose="020B0604020202020204" pitchFamily="34" charset="0"/>
              <a:cs typeface="Arial" panose="020B0604020202020204" pitchFamily="34" charset="0"/>
            </a:endParaRPr>
          </a:p>
        </p:txBody>
      </p:sp>
      <p:sp>
        <p:nvSpPr>
          <p:cNvPr id="15" name="TextBox 14"/>
          <p:cNvSpPr txBox="1"/>
          <p:nvPr/>
        </p:nvSpPr>
        <p:spPr>
          <a:xfrm>
            <a:off x="483705" y="2037153"/>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6" name="TextBox 15"/>
          <p:cNvSpPr txBox="1"/>
          <p:nvPr/>
        </p:nvSpPr>
        <p:spPr>
          <a:xfrm>
            <a:off x="457201" y="3041373"/>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7" name="TextBox 16"/>
          <p:cNvSpPr txBox="1"/>
          <p:nvPr/>
        </p:nvSpPr>
        <p:spPr>
          <a:xfrm>
            <a:off x="457201" y="3982280"/>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9" name="Text Box 74"/>
          <p:cNvSpPr txBox="1">
            <a:spLocks noChangeArrowheads="1"/>
          </p:cNvSpPr>
          <p:nvPr/>
        </p:nvSpPr>
        <p:spPr bwMode="auto">
          <a:xfrm>
            <a:off x="956915" y="302852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spcBef>
                <a:spcPct val="50000"/>
              </a:spcBef>
            </a:pPr>
            <a:r>
              <a:rPr lang="en-US" sz="3200" b="1" i="1" dirty="0">
                <a:solidFill>
                  <a:srgbClr val="000000"/>
                </a:solidFill>
                <a:latin typeface="Arial" panose="020B0604020202020204" pitchFamily="34" charset="0"/>
                <a:cs typeface="Arial" panose="020B0604020202020204" pitchFamily="34" charset="0"/>
              </a:rPr>
              <a:t>Chao ôi</a:t>
            </a:r>
            <a:endParaRPr lang="en-US" sz="3200" b="1" i="1" dirty="0">
              <a:solidFill>
                <a:srgbClr val="FF0066"/>
              </a:solidFill>
              <a:latin typeface="Arial" panose="020B0604020202020204" pitchFamily="34" charset="0"/>
              <a:cs typeface="Arial" panose="020B0604020202020204" pitchFamily="34" charset="0"/>
            </a:endParaRPr>
          </a:p>
        </p:txBody>
      </p:sp>
      <p:sp>
        <p:nvSpPr>
          <p:cNvPr id="20" name="Text Box 74"/>
          <p:cNvSpPr txBox="1">
            <a:spLocks noChangeArrowheads="1"/>
          </p:cNvSpPr>
          <p:nvPr/>
        </p:nvSpPr>
        <p:spPr bwMode="auto">
          <a:xfrm>
            <a:off x="943665" y="2034609"/>
            <a:ext cx="9006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 Ừ, </a:t>
            </a:r>
            <a:endParaRPr lang="en-US" sz="3200" b="1" i="1" dirty="0">
              <a:latin typeface="Arial" panose="020B0604020202020204" pitchFamily="34" charset="0"/>
              <a:cs typeface="Arial" panose="020B0604020202020204" pitchFamily="34" charset="0"/>
            </a:endParaRPr>
          </a:p>
        </p:txBody>
      </p:sp>
      <p:cxnSp>
        <p:nvCxnSpPr>
          <p:cNvPr id="5" name="Straight Connector 4"/>
          <p:cNvCxnSpPr/>
          <p:nvPr/>
        </p:nvCxnSpPr>
        <p:spPr>
          <a:xfrm flipH="1">
            <a:off x="3715657" y="1166190"/>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2895593" y="2043490"/>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3824515" y="3031279"/>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10588175" y="3945675"/>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183352" y="1582056"/>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25" name="TextBox 24"/>
          <p:cNvSpPr txBox="1"/>
          <p:nvPr/>
        </p:nvSpPr>
        <p:spPr>
          <a:xfrm>
            <a:off x="5483862" y="1589313"/>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
        <p:nvSpPr>
          <p:cNvPr id="26" name="TextBox 25"/>
          <p:cNvSpPr txBox="1"/>
          <p:nvPr/>
        </p:nvSpPr>
        <p:spPr>
          <a:xfrm>
            <a:off x="2043976" y="2387597"/>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27" name="TextBox 26"/>
          <p:cNvSpPr txBox="1"/>
          <p:nvPr/>
        </p:nvSpPr>
        <p:spPr>
          <a:xfrm>
            <a:off x="3589744" y="2423882"/>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
        <p:nvSpPr>
          <p:cNvPr id="28" name="TextBox 27"/>
          <p:cNvSpPr txBox="1"/>
          <p:nvPr/>
        </p:nvSpPr>
        <p:spPr>
          <a:xfrm>
            <a:off x="3045467" y="3432627"/>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29" name="TextBox 28"/>
          <p:cNvSpPr txBox="1"/>
          <p:nvPr/>
        </p:nvSpPr>
        <p:spPr>
          <a:xfrm>
            <a:off x="4528452" y="3439884"/>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
        <p:nvSpPr>
          <p:cNvPr id="30" name="TextBox 29"/>
          <p:cNvSpPr txBox="1"/>
          <p:nvPr/>
        </p:nvSpPr>
        <p:spPr>
          <a:xfrm>
            <a:off x="1538513" y="4383312"/>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31" name="TextBox 30"/>
          <p:cNvSpPr txBox="1"/>
          <p:nvPr/>
        </p:nvSpPr>
        <p:spPr>
          <a:xfrm>
            <a:off x="2256963" y="5363030"/>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28360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25"/>
                                        </p:tgtEl>
                                        <p:attrNameLst>
                                          <p:attrName>style.visibility</p:attrName>
                                        </p:attrNameLst>
                                      </p:cBhvr>
                                      <p:to>
                                        <p:strVal val="visible"/>
                                      </p:to>
                                    </p:set>
                                    <p:animEffect transition="in" filter="fade">
                                      <p:cBhvr>
                                        <p:cTn id="14" dur="500"/>
                                        <p:tgtEl>
                                          <p:spTgt spid="2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500"/>
                                        <p:tgtEl>
                                          <p:spTgt spid="22"/>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fade">
                                      <p:cBhvr>
                                        <p:cTn id="23" dur="500"/>
                                        <p:tgtEl>
                                          <p:spTgt spid="2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500"/>
                                        <p:tgtEl>
                                          <p:spTgt spid="29"/>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500"/>
                                        <p:tgtEl>
                                          <p:spTgt spid="24"/>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500"/>
                                        <p:tgtEl>
                                          <p:spTgt spid="30"/>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500"/>
                                        <p:tgtEl>
                                          <p:spTgt spid="31"/>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mph" presetSubtype="2" fill="hold" grpId="0" nodeType="clickEffect">
                                  <p:stCondLst>
                                    <p:cond delay="0"/>
                                  </p:stCondLst>
                                  <p:childTnLst>
                                    <p:animClr clrSpc="rgb" dir="cw">
                                      <p:cBhvr override="childStyle">
                                        <p:cTn id="54" dur="500" fill="hold"/>
                                        <p:tgtEl>
                                          <p:spTgt spid="108618"/>
                                        </p:tgtEl>
                                        <p:attrNameLst>
                                          <p:attrName>style.color</p:attrName>
                                        </p:attrNameLst>
                                      </p:cBhvr>
                                      <p:to>
                                        <a:srgbClr val="FF0000"/>
                                      </p:to>
                                    </p:animClr>
                                  </p:childTnLst>
                                </p:cTn>
                              </p:par>
                            </p:childTnLst>
                          </p:cTn>
                        </p:par>
                      </p:childTnLst>
                    </p:cTn>
                  </p:par>
                  <p:par>
                    <p:cTn id="55" fill="hold">
                      <p:stCondLst>
                        <p:cond delay="indefinite"/>
                      </p:stCondLst>
                      <p:childTnLst>
                        <p:par>
                          <p:cTn id="56" fill="hold">
                            <p:stCondLst>
                              <p:cond delay="0"/>
                            </p:stCondLst>
                            <p:childTnLst>
                              <p:par>
                                <p:cTn id="57" presetID="3" presetClass="emph" presetSubtype="2" fill="hold" grpId="0" nodeType="clickEffect">
                                  <p:stCondLst>
                                    <p:cond delay="0"/>
                                  </p:stCondLst>
                                  <p:childTnLst>
                                    <p:animClr clrSpc="rgb" dir="cw">
                                      <p:cBhvr override="childStyle">
                                        <p:cTn id="58" dur="500" fill="hold"/>
                                        <p:tgtEl>
                                          <p:spTgt spid="20"/>
                                        </p:tgtEl>
                                        <p:attrNameLst>
                                          <p:attrName>style.color</p:attrName>
                                        </p:attrNameLst>
                                      </p:cBhvr>
                                      <p:to>
                                        <a:srgbClr val="FF0000"/>
                                      </p:to>
                                    </p:animClr>
                                  </p:childTnLst>
                                </p:cTn>
                              </p:par>
                            </p:childTnLst>
                          </p:cTn>
                        </p:par>
                      </p:childTnLst>
                    </p:cTn>
                  </p:par>
                  <p:par>
                    <p:cTn id="59" fill="hold">
                      <p:stCondLst>
                        <p:cond delay="indefinite"/>
                      </p:stCondLst>
                      <p:childTnLst>
                        <p:par>
                          <p:cTn id="60" fill="hold">
                            <p:stCondLst>
                              <p:cond delay="0"/>
                            </p:stCondLst>
                            <p:childTnLst>
                              <p:par>
                                <p:cTn id="61" presetID="3" presetClass="emph" presetSubtype="2" fill="hold" grpId="0" nodeType="clickEffect">
                                  <p:stCondLst>
                                    <p:cond delay="0"/>
                                  </p:stCondLst>
                                  <p:childTnLst>
                                    <p:animClr clrSpc="rgb" dir="cw">
                                      <p:cBhvr override="childStyle">
                                        <p:cTn id="62" dur="500" fill="hold"/>
                                        <p:tgtEl>
                                          <p:spTgt spid="19"/>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618" grpId="0"/>
      <p:bldP spid="19" grpId="0"/>
      <p:bldP spid="20" grpId="0"/>
      <p:bldP spid="6" grpId="0"/>
      <p:bldP spid="25" grpId="0"/>
      <p:bldP spid="26" grpId="0"/>
      <p:bldP spid="27" grpId="0"/>
      <p:bldP spid="28" grpId="0"/>
      <p:bldP spid="29" grpId="0"/>
      <p:bldP spid="30" grpId="0"/>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ChangeArrowheads="1"/>
          </p:cNvSpPr>
          <p:nvPr/>
        </p:nvSpPr>
        <p:spPr bwMode="auto">
          <a:xfrm>
            <a:off x="3104796" y="1171774"/>
            <a:ext cx="5298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tôi sẽ vượt qua khó khăn. </a:t>
            </a:r>
            <a:endParaRPr lang="en-US" sz="3200" b="1" i="1" dirty="0">
              <a:solidFill>
                <a:srgbClr val="000000"/>
              </a:solidFill>
              <a:latin typeface="Arial" panose="020B0604020202020204" pitchFamily="34" charset="0"/>
              <a:cs typeface="Arial" panose="020B0604020202020204" pitchFamily="34" charset="0"/>
            </a:endParaRPr>
          </a:p>
        </p:txBody>
      </p:sp>
      <p:sp>
        <p:nvSpPr>
          <p:cNvPr id="4100" name="Rectangle 8"/>
          <p:cNvSpPr>
            <a:spLocks noChangeArrowheads="1"/>
          </p:cNvSpPr>
          <p:nvPr/>
        </p:nvSpPr>
        <p:spPr bwMode="auto">
          <a:xfrm>
            <a:off x="2469637" y="3031863"/>
            <a:ext cx="416339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 trăng sáng quá! </a:t>
            </a:r>
            <a:r>
              <a:rPr lang="en-US" sz="3200" b="1" dirty="0" smtClean="0">
                <a:solidFill>
                  <a:srgbClr val="000000"/>
                </a:solidFill>
                <a:latin typeface="Arial" panose="020B0604020202020204" pitchFamily="34" charset="0"/>
                <a:cs typeface="Arial" panose="020B0604020202020204" pitchFamily="34" charset="0"/>
              </a:rPr>
              <a:t> </a:t>
            </a:r>
            <a:endParaRPr lang="en-US" sz="3200" b="1" dirty="0">
              <a:solidFill>
                <a:srgbClr val="000000"/>
              </a:solidFill>
              <a:latin typeface="Arial" panose="020B0604020202020204" pitchFamily="34" charset="0"/>
              <a:cs typeface="Arial" panose="020B0604020202020204" pitchFamily="34" charset="0"/>
            </a:endParaRPr>
          </a:p>
        </p:txBody>
      </p:sp>
      <p:sp>
        <p:nvSpPr>
          <p:cNvPr id="4101" name="Rectangle 9"/>
          <p:cNvSpPr>
            <a:spLocks noChangeArrowheads="1"/>
          </p:cNvSpPr>
          <p:nvPr/>
        </p:nvSpPr>
        <p:spPr bwMode="auto">
          <a:xfrm>
            <a:off x="993915" y="3949148"/>
            <a:ext cx="10298199"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Bác Hồ </a:t>
            </a:r>
            <a:r>
              <a:rPr lang="en-US" sz="3200" b="1" i="1" dirty="0" smtClean="0">
                <a:solidFill>
                  <a:srgbClr val="FF0000"/>
                </a:solidFill>
                <a:latin typeface="Arial" panose="020B0604020202020204" pitchFamily="34" charset="0"/>
                <a:cs typeface="Arial" panose="020B0604020202020204" pitchFamily="34" charset="0"/>
              </a:rPr>
              <a:t>(vị lãnh tụ kính yêu của dân tộc Việt Nam)</a:t>
            </a:r>
            <a:r>
              <a:rPr lang="en-US" sz="3200" b="1" i="1" dirty="0" smtClean="0">
                <a:solidFill>
                  <a:srgbClr val="000000"/>
                </a:solidFill>
                <a:latin typeface="Arial" panose="020B0604020202020204" pitchFamily="34" charset="0"/>
                <a:cs typeface="Arial" panose="020B0604020202020204" pitchFamily="34" charset="0"/>
              </a:rPr>
              <a:t> là </a:t>
            </a:r>
          </a:p>
          <a:p>
            <a:pPr eaLnBrk="1" hangingPunct="1"/>
            <a:endParaRPr lang="en-US" sz="3200" b="1" i="1" dirty="0">
              <a:solidFill>
                <a:srgbClr val="000000"/>
              </a:solidFill>
              <a:latin typeface="Arial" panose="020B0604020202020204" pitchFamily="34" charset="0"/>
              <a:cs typeface="Arial" panose="020B0604020202020204" pitchFamily="34" charset="0"/>
            </a:endParaRPr>
          </a:p>
          <a:p>
            <a:pPr eaLnBrk="1" hangingPunct="1"/>
            <a:r>
              <a:rPr lang="en-US" sz="3200" b="1" i="1" dirty="0" smtClean="0">
                <a:solidFill>
                  <a:srgbClr val="000000"/>
                </a:solidFill>
                <a:latin typeface="Arial" panose="020B0604020202020204" pitchFamily="34" charset="0"/>
                <a:cs typeface="Arial" panose="020B0604020202020204" pitchFamily="34" charset="0"/>
              </a:rPr>
              <a:t>danh nhân văn hóa thế giới.</a:t>
            </a:r>
            <a:endParaRPr lang="en-US" sz="3200" b="1" i="1" dirty="0">
              <a:solidFill>
                <a:srgbClr val="000000"/>
              </a:solidFill>
              <a:latin typeface="Arial" panose="020B0604020202020204" pitchFamily="34" charset="0"/>
              <a:cs typeface="Arial" panose="020B0604020202020204" pitchFamily="34" charset="0"/>
            </a:endParaRPr>
          </a:p>
        </p:txBody>
      </p:sp>
      <p:sp>
        <p:nvSpPr>
          <p:cNvPr id="108618" name="Text Box 74"/>
          <p:cNvSpPr txBox="1">
            <a:spLocks noChangeArrowheads="1"/>
          </p:cNvSpPr>
          <p:nvPr/>
        </p:nvSpPr>
        <p:spPr bwMode="auto">
          <a:xfrm>
            <a:off x="963541" y="116659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solidFill>
                  <a:srgbClr val="FF0000"/>
                </a:solidFill>
                <a:latin typeface="Arial" panose="020B0604020202020204" pitchFamily="34" charset="0"/>
                <a:cs typeface="Arial" panose="020B0604020202020204" pitchFamily="34" charset="0"/>
              </a:rPr>
              <a:t>Chắc chắn</a:t>
            </a:r>
            <a:endParaRPr lang="en-US" sz="3200" b="1" i="1" dirty="0">
              <a:solidFill>
                <a:srgbClr val="FF0000"/>
              </a:solidFill>
              <a:latin typeface="Arial" panose="020B0604020202020204" pitchFamily="34" charset="0"/>
              <a:cs typeface="Arial" panose="020B0604020202020204" pitchFamily="34" charset="0"/>
            </a:endParaRPr>
          </a:p>
        </p:txBody>
      </p:sp>
      <p:sp>
        <p:nvSpPr>
          <p:cNvPr id="2" name="TextBox 1"/>
          <p:cNvSpPr txBox="1"/>
          <p:nvPr/>
        </p:nvSpPr>
        <p:spPr>
          <a:xfrm>
            <a:off x="477077" y="1166190"/>
            <a:ext cx="828261"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a/</a:t>
            </a:r>
            <a:endParaRPr lang="en-US" sz="3200" b="1" dirty="0">
              <a:latin typeface="Arial" panose="020B0604020202020204" pitchFamily="34" charset="0"/>
              <a:cs typeface="Arial" panose="020B0604020202020204" pitchFamily="34" charset="0"/>
            </a:endParaRPr>
          </a:p>
        </p:txBody>
      </p:sp>
      <p:sp>
        <p:nvSpPr>
          <p:cNvPr id="15" name="TextBox 14"/>
          <p:cNvSpPr txBox="1"/>
          <p:nvPr/>
        </p:nvSpPr>
        <p:spPr>
          <a:xfrm>
            <a:off x="483705" y="2060715"/>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6" name="TextBox 15"/>
          <p:cNvSpPr txBox="1"/>
          <p:nvPr/>
        </p:nvSpPr>
        <p:spPr>
          <a:xfrm>
            <a:off x="457201" y="3041373"/>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7" name="TextBox 16"/>
          <p:cNvSpPr txBox="1"/>
          <p:nvPr/>
        </p:nvSpPr>
        <p:spPr>
          <a:xfrm>
            <a:off x="457201" y="3982280"/>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9" name="Text Box 74"/>
          <p:cNvSpPr txBox="1">
            <a:spLocks noChangeArrowheads="1"/>
          </p:cNvSpPr>
          <p:nvPr/>
        </p:nvSpPr>
        <p:spPr bwMode="auto">
          <a:xfrm>
            <a:off x="956915" y="3028523"/>
            <a:ext cx="226998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spcBef>
                <a:spcPct val="50000"/>
              </a:spcBef>
            </a:pPr>
            <a:r>
              <a:rPr lang="en-US" sz="3200" b="1" i="1" dirty="0">
                <a:solidFill>
                  <a:srgbClr val="FF0000"/>
                </a:solidFill>
                <a:latin typeface="Arial" panose="020B0604020202020204" pitchFamily="34" charset="0"/>
                <a:cs typeface="Arial" panose="020B0604020202020204" pitchFamily="34" charset="0"/>
              </a:rPr>
              <a:t>Chao ôi</a:t>
            </a:r>
          </a:p>
        </p:txBody>
      </p:sp>
      <p:cxnSp>
        <p:nvCxnSpPr>
          <p:cNvPr id="5" name="Straight Connector 4"/>
          <p:cNvCxnSpPr/>
          <p:nvPr/>
        </p:nvCxnSpPr>
        <p:spPr>
          <a:xfrm flipH="1">
            <a:off x="3715657" y="1166190"/>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3824515" y="3031279"/>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10588175" y="3945675"/>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183352" y="1582056"/>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25" name="TextBox 24"/>
          <p:cNvSpPr txBox="1"/>
          <p:nvPr/>
        </p:nvSpPr>
        <p:spPr>
          <a:xfrm>
            <a:off x="5483862" y="1589313"/>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
        <p:nvSpPr>
          <p:cNvPr id="28" name="TextBox 27"/>
          <p:cNvSpPr txBox="1"/>
          <p:nvPr/>
        </p:nvSpPr>
        <p:spPr>
          <a:xfrm>
            <a:off x="3045467" y="3432627"/>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29" name="TextBox 28"/>
          <p:cNvSpPr txBox="1"/>
          <p:nvPr/>
        </p:nvSpPr>
        <p:spPr>
          <a:xfrm>
            <a:off x="4528452" y="3439884"/>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
        <p:nvSpPr>
          <p:cNvPr id="30" name="TextBox 29"/>
          <p:cNvSpPr txBox="1"/>
          <p:nvPr/>
        </p:nvSpPr>
        <p:spPr>
          <a:xfrm>
            <a:off x="1538513" y="4383312"/>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31" name="TextBox 30"/>
          <p:cNvSpPr txBox="1"/>
          <p:nvPr/>
        </p:nvSpPr>
        <p:spPr>
          <a:xfrm>
            <a:off x="2256963" y="5363030"/>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
        <p:nvSpPr>
          <p:cNvPr id="32" name="Rectangle 7"/>
          <p:cNvSpPr>
            <a:spLocks noChangeArrowheads="1"/>
          </p:cNvSpPr>
          <p:nvPr/>
        </p:nvSpPr>
        <p:spPr bwMode="auto">
          <a:xfrm>
            <a:off x="1786519" y="2047910"/>
            <a:ext cx="435996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3200" b="1" i="1" dirty="0" smtClean="0">
                <a:solidFill>
                  <a:srgbClr val="000000"/>
                </a:solidFill>
                <a:latin typeface="Arial" panose="020B0604020202020204" pitchFamily="34" charset="0"/>
                <a:cs typeface="Arial" panose="020B0604020202020204" pitchFamily="34" charset="0"/>
              </a:rPr>
              <a:t>mình học bài rồi. </a:t>
            </a:r>
            <a:endParaRPr lang="en-US" sz="3200" b="1" i="1" dirty="0">
              <a:solidFill>
                <a:srgbClr val="000000"/>
              </a:solidFill>
              <a:latin typeface="Arial" panose="020B0604020202020204" pitchFamily="34" charset="0"/>
              <a:cs typeface="Arial" panose="020B0604020202020204" pitchFamily="34" charset="0"/>
            </a:endParaRPr>
          </a:p>
        </p:txBody>
      </p:sp>
      <p:sp>
        <p:nvSpPr>
          <p:cNvPr id="33" name="Text Box 74"/>
          <p:cNvSpPr txBox="1">
            <a:spLocks noChangeArrowheads="1"/>
          </p:cNvSpPr>
          <p:nvPr/>
        </p:nvSpPr>
        <p:spPr bwMode="auto">
          <a:xfrm>
            <a:off x="943665" y="2049123"/>
            <a:ext cx="9006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spcBef>
                <a:spcPct val="50000"/>
              </a:spcBef>
            </a:pPr>
            <a:r>
              <a:rPr lang="en-US" sz="3200" b="1" i="1" dirty="0" smtClean="0">
                <a:latin typeface="Arial" panose="020B0604020202020204" pitchFamily="34" charset="0"/>
                <a:cs typeface="Arial" panose="020B0604020202020204" pitchFamily="34" charset="0"/>
              </a:rPr>
              <a:t>-</a:t>
            </a:r>
            <a:r>
              <a:rPr lang="en-US" sz="3200" b="1" i="1" dirty="0" smtClean="0">
                <a:solidFill>
                  <a:srgbClr val="FF0000"/>
                </a:solidFill>
                <a:latin typeface="Arial" panose="020B0604020202020204" pitchFamily="34" charset="0"/>
                <a:cs typeface="Arial" panose="020B0604020202020204" pitchFamily="34" charset="0"/>
              </a:rPr>
              <a:t> Ừ, </a:t>
            </a:r>
            <a:endParaRPr lang="en-US" sz="3200" b="1" i="1" dirty="0">
              <a:solidFill>
                <a:srgbClr val="FF0000"/>
              </a:solidFill>
              <a:latin typeface="Arial" panose="020B0604020202020204" pitchFamily="34" charset="0"/>
              <a:cs typeface="Arial" panose="020B0604020202020204" pitchFamily="34" charset="0"/>
            </a:endParaRPr>
          </a:p>
        </p:txBody>
      </p:sp>
      <p:cxnSp>
        <p:nvCxnSpPr>
          <p:cNvPr id="34" name="Straight Connector 33"/>
          <p:cNvCxnSpPr/>
          <p:nvPr/>
        </p:nvCxnSpPr>
        <p:spPr>
          <a:xfrm flipH="1">
            <a:off x="2895593" y="2058004"/>
            <a:ext cx="87086" cy="58477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2043976" y="2402111"/>
            <a:ext cx="754743" cy="400110"/>
          </a:xfrm>
          <a:prstGeom prst="rect">
            <a:avLst/>
          </a:prstGeom>
          <a:noFill/>
        </p:spPr>
        <p:txBody>
          <a:bodyPr wrap="square" rtlCol="0">
            <a:spAutoFit/>
          </a:bodyPr>
          <a:lstStyle/>
          <a:p>
            <a:r>
              <a:rPr lang="en-US" sz="2000" b="1" dirty="0" smtClean="0">
                <a:solidFill>
                  <a:srgbClr val="0070C0"/>
                </a:solidFill>
                <a:latin typeface="Arial" panose="020B0604020202020204" pitchFamily="34" charset="0"/>
                <a:cs typeface="Arial" panose="020B0604020202020204" pitchFamily="34" charset="0"/>
              </a:rPr>
              <a:t>CN</a:t>
            </a:r>
            <a:endParaRPr lang="en-US" sz="2000" b="1" dirty="0">
              <a:solidFill>
                <a:srgbClr val="0070C0"/>
              </a:solidFill>
              <a:latin typeface="Arial" panose="020B0604020202020204" pitchFamily="34" charset="0"/>
              <a:cs typeface="Arial" panose="020B0604020202020204" pitchFamily="34" charset="0"/>
            </a:endParaRPr>
          </a:p>
        </p:txBody>
      </p:sp>
      <p:sp>
        <p:nvSpPr>
          <p:cNvPr id="36" name="TextBox 35"/>
          <p:cNvSpPr txBox="1"/>
          <p:nvPr/>
        </p:nvSpPr>
        <p:spPr>
          <a:xfrm>
            <a:off x="3589744" y="2438396"/>
            <a:ext cx="754743" cy="400110"/>
          </a:xfrm>
          <a:prstGeom prst="rect">
            <a:avLst/>
          </a:prstGeom>
          <a:noFill/>
        </p:spPr>
        <p:txBody>
          <a:bodyPr wrap="square" rtlCol="0">
            <a:spAutoFit/>
          </a:bodyPr>
          <a:lstStyle/>
          <a:p>
            <a:r>
              <a:rPr lang="en-US" sz="2000" b="1" dirty="0">
                <a:solidFill>
                  <a:srgbClr val="0070C0"/>
                </a:solidFill>
                <a:latin typeface="Arial" panose="020B0604020202020204" pitchFamily="34" charset="0"/>
                <a:cs typeface="Arial" panose="020B0604020202020204" pitchFamily="34" charset="0"/>
              </a:rPr>
              <a:t>V</a:t>
            </a:r>
            <a:r>
              <a:rPr lang="en-US" sz="2000" b="1" dirty="0" smtClean="0">
                <a:solidFill>
                  <a:srgbClr val="0070C0"/>
                </a:solidFill>
                <a:latin typeface="Arial" panose="020B0604020202020204" pitchFamily="34" charset="0"/>
                <a:cs typeface="Arial" panose="020B0604020202020204" pitchFamily="34" charset="0"/>
              </a:rPr>
              <a:t>N</a:t>
            </a:r>
            <a:endParaRPr lang="en-US"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420957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Line 14"/>
          <p:cNvSpPr>
            <a:spLocks noChangeShapeType="1"/>
          </p:cNvSpPr>
          <p:nvPr/>
        </p:nvSpPr>
        <p:spPr bwMode="auto">
          <a:xfrm flipH="1">
            <a:off x="6047479" y="304802"/>
            <a:ext cx="26749" cy="5232389"/>
          </a:xfrm>
          <a:prstGeom prst="line">
            <a:avLst/>
          </a:prstGeom>
          <a:noFill/>
          <a:ln w="952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800"/>
          </a:p>
        </p:txBody>
      </p:sp>
      <p:sp>
        <p:nvSpPr>
          <p:cNvPr id="5131" name="Text Box 19"/>
          <p:cNvSpPr txBox="1">
            <a:spLocks noChangeArrowheads="1"/>
          </p:cNvSpPr>
          <p:nvPr/>
        </p:nvSpPr>
        <p:spPr bwMode="auto">
          <a:xfrm>
            <a:off x="6934200" y="4216391"/>
            <a:ext cx="410845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algn="r" eaLnBrk="1" hangingPunct="1">
              <a:spcBef>
                <a:spcPct val="50000"/>
              </a:spcBef>
            </a:pPr>
            <a:endParaRPr lang="en-US" sz="2800"/>
          </a:p>
        </p:txBody>
      </p:sp>
      <p:sp>
        <p:nvSpPr>
          <p:cNvPr id="12" name="Rectangle 6"/>
          <p:cNvSpPr>
            <a:spLocks noChangeArrowheads="1"/>
          </p:cNvSpPr>
          <p:nvPr/>
        </p:nvSpPr>
        <p:spPr bwMode="auto">
          <a:xfrm>
            <a:off x="493487" y="1287878"/>
            <a:ext cx="533493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solidFill>
                  <a:srgbClr val="FF0000"/>
                </a:solidFill>
                <a:latin typeface="Arial" panose="020B0604020202020204" pitchFamily="34" charset="0"/>
                <a:cs typeface="Arial" panose="020B0604020202020204" pitchFamily="34" charset="0"/>
              </a:rPr>
              <a:t>Chắc chắn </a:t>
            </a:r>
            <a:r>
              <a:rPr lang="en-US" sz="2800" b="1" i="1" dirty="0" smtClean="0">
                <a:solidFill>
                  <a:srgbClr val="000000"/>
                </a:solidFill>
                <a:latin typeface="Arial" panose="020B0604020202020204" pitchFamily="34" charset="0"/>
                <a:cs typeface="Arial" panose="020B0604020202020204" pitchFamily="34" charset="0"/>
              </a:rPr>
              <a:t>tôi sẽ vượt qua khó khăn. </a:t>
            </a:r>
            <a:endParaRPr lang="en-US" sz="2800" b="1" i="1" dirty="0">
              <a:solidFill>
                <a:srgbClr val="000000"/>
              </a:solidFill>
              <a:latin typeface="Arial" panose="020B0604020202020204" pitchFamily="34" charset="0"/>
              <a:cs typeface="Arial" panose="020B0604020202020204" pitchFamily="34" charset="0"/>
            </a:endParaRPr>
          </a:p>
        </p:txBody>
      </p:sp>
      <p:sp>
        <p:nvSpPr>
          <p:cNvPr id="13" name="Rectangle 7"/>
          <p:cNvSpPr>
            <a:spLocks noChangeArrowheads="1"/>
          </p:cNvSpPr>
          <p:nvPr/>
        </p:nvSpPr>
        <p:spPr bwMode="auto">
          <a:xfrm>
            <a:off x="391886" y="2426080"/>
            <a:ext cx="563848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solidFill>
                  <a:srgbClr val="000000"/>
                </a:solidFill>
                <a:latin typeface="Arial" panose="020B0604020202020204" pitchFamily="34" charset="0"/>
                <a:cs typeface="Arial" panose="020B0604020202020204" pitchFamily="34" charset="0"/>
              </a:rPr>
              <a:t>- </a:t>
            </a:r>
            <a:r>
              <a:rPr lang="en-US" sz="2800" b="1" i="1" dirty="0" smtClean="0">
                <a:solidFill>
                  <a:srgbClr val="FF0000"/>
                </a:solidFill>
                <a:latin typeface="Arial" panose="020B0604020202020204" pitchFamily="34" charset="0"/>
                <a:cs typeface="Arial" panose="020B0604020202020204" pitchFamily="34" charset="0"/>
              </a:rPr>
              <a:t>Ừ</a:t>
            </a:r>
            <a:r>
              <a:rPr lang="en-US" sz="2800" b="1" i="1" dirty="0" smtClean="0">
                <a:solidFill>
                  <a:srgbClr val="000000"/>
                </a:solidFill>
                <a:latin typeface="Arial" panose="020B0604020202020204" pitchFamily="34" charset="0"/>
                <a:cs typeface="Arial" panose="020B0604020202020204" pitchFamily="34" charset="0"/>
              </a:rPr>
              <a:t>, mình học bài rồi. </a:t>
            </a:r>
            <a:endParaRPr lang="en-US" sz="2800" b="1" i="1" dirty="0">
              <a:solidFill>
                <a:srgbClr val="000000"/>
              </a:solidFill>
              <a:latin typeface="Arial" panose="020B0604020202020204" pitchFamily="34" charset="0"/>
              <a:cs typeface="Arial" panose="020B0604020202020204" pitchFamily="34" charset="0"/>
            </a:endParaRPr>
          </a:p>
        </p:txBody>
      </p:sp>
      <p:sp>
        <p:nvSpPr>
          <p:cNvPr id="14" name="Rectangle 8"/>
          <p:cNvSpPr>
            <a:spLocks noChangeArrowheads="1"/>
          </p:cNvSpPr>
          <p:nvPr/>
        </p:nvSpPr>
        <p:spPr bwMode="auto">
          <a:xfrm>
            <a:off x="493487" y="3360678"/>
            <a:ext cx="56895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solidFill>
                  <a:srgbClr val="FF0000"/>
                </a:solidFill>
                <a:latin typeface="Arial" panose="020B0604020202020204" pitchFamily="34" charset="0"/>
                <a:cs typeface="Arial" panose="020B0604020202020204" pitchFamily="34" charset="0"/>
              </a:rPr>
              <a:t>Chao ôi</a:t>
            </a:r>
            <a:r>
              <a:rPr lang="en-US" sz="2800" b="1" i="1" dirty="0" smtClean="0">
                <a:solidFill>
                  <a:srgbClr val="000000"/>
                </a:solidFill>
                <a:latin typeface="Arial" panose="020B0604020202020204" pitchFamily="34" charset="0"/>
                <a:cs typeface="Arial" panose="020B0604020202020204" pitchFamily="34" charset="0"/>
              </a:rPr>
              <a:t>, trăng sáng quá! </a:t>
            </a:r>
            <a:r>
              <a:rPr lang="en-US" sz="2800" b="1" dirty="0" smtClean="0">
                <a:solidFill>
                  <a:srgbClr val="000000"/>
                </a:solidFill>
                <a:latin typeface="Arial" panose="020B0604020202020204" pitchFamily="34" charset="0"/>
                <a:cs typeface="Arial" panose="020B0604020202020204" pitchFamily="34" charset="0"/>
              </a:rPr>
              <a:t> </a:t>
            </a:r>
            <a:endParaRPr lang="en-US" sz="2800" b="1" dirty="0">
              <a:solidFill>
                <a:srgbClr val="000000"/>
              </a:solidFill>
              <a:latin typeface="Arial" panose="020B0604020202020204" pitchFamily="34" charset="0"/>
              <a:cs typeface="Arial" panose="020B0604020202020204" pitchFamily="34" charset="0"/>
            </a:endParaRPr>
          </a:p>
        </p:txBody>
      </p:sp>
      <p:sp>
        <p:nvSpPr>
          <p:cNvPr id="15" name="Rectangle 9"/>
          <p:cNvSpPr>
            <a:spLocks noChangeArrowheads="1"/>
          </p:cNvSpPr>
          <p:nvPr/>
        </p:nvSpPr>
        <p:spPr bwMode="auto">
          <a:xfrm>
            <a:off x="543969" y="4297481"/>
            <a:ext cx="5486401"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solidFill>
                  <a:srgbClr val="000000"/>
                </a:solidFill>
                <a:latin typeface="Arial" panose="020B0604020202020204" pitchFamily="34" charset="0"/>
                <a:cs typeface="Arial" panose="020B0604020202020204" pitchFamily="34" charset="0"/>
              </a:rPr>
              <a:t>Bác Hồ </a:t>
            </a:r>
            <a:r>
              <a:rPr lang="en-US" sz="2800" b="1" i="1" dirty="0" smtClean="0">
                <a:solidFill>
                  <a:srgbClr val="FF0000"/>
                </a:solidFill>
                <a:latin typeface="Arial" panose="020B0604020202020204" pitchFamily="34" charset="0"/>
                <a:cs typeface="Arial" panose="020B0604020202020204" pitchFamily="34" charset="0"/>
              </a:rPr>
              <a:t>(vị lãnh tụ kính yêu của dân tộc Việt Nam)</a:t>
            </a:r>
            <a:r>
              <a:rPr lang="en-US" sz="2800" b="1" i="1" dirty="0" smtClean="0">
                <a:solidFill>
                  <a:srgbClr val="000000"/>
                </a:solidFill>
                <a:latin typeface="Arial" panose="020B0604020202020204" pitchFamily="34" charset="0"/>
                <a:cs typeface="Arial" panose="020B0604020202020204" pitchFamily="34" charset="0"/>
              </a:rPr>
              <a:t> là danh nhân văn hóa thế giới.</a:t>
            </a:r>
            <a:endParaRPr lang="en-US" sz="2800" b="1" i="1" dirty="0">
              <a:solidFill>
                <a:srgbClr val="000000"/>
              </a:solidFill>
              <a:latin typeface="Arial" panose="020B0604020202020204" pitchFamily="34" charset="0"/>
              <a:cs typeface="Arial" panose="020B0604020202020204" pitchFamily="34" charset="0"/>
            </a:endParaRPr>
          </a:p>
        </p:txBody>
      </p:sp>
      <p:sp>
        <p:nvSpPr>
          <p:cNvPr id="17" name="TextBox 16"/>
          <p:cNvSpPr txBox="1"/>
          <p:nvPr/>
        </p:nvSpPr>
        <p:spPr>
          <a:xfrm>
            <a:off x="27131" y="1267780"/>
            <a:ext cx="669555"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a/</a:t>
            </a:r>
            <a:endParaRPr lang="en-US" sz="3200" b="1" dirty="0">
              <a:latin typeface="Arial" panose="020B0604020202020204" pitchFamily="34" charset="0"/>
              <a:cs typeface="Arial" panose="020B0604020202020204" pitchFamily="34" charset="0"/>
            </a:endParaRPr>
          </a:p>
        </p:txBody>
      </p:sp>
      <p:sp>
        <p:nvSpPr>
          <p:cNvPr id="18" name="TextBox 17"/>
          <p:cNvSpPr txBox="1"/>
          <p:nvPr/>
        </p:nvSpPr>
        <p:spPr>
          <a:xfrm>
            <a:off x="19245" y="2365503"/>
            <a:ext cx="67744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19" name="TextBox 18"/>
          <p:cNvSpPr txBox="1"/>
          <p:nvPr/>
        </p:nvSpPr>
        <p:spPr>
          <a:xfrm>
            <a:off x="7256" y="3331650"/>
            <a:ext cx="536714"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c</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20" name="TextBox 19"/>
          <p:cNvSpPr txBox="1"/>
          <p:nvPr/>
        </p:nvSpPr>
        <p:spPr>
          <a:xfrm>
            <a:off x="79356" y="4221758"/>
            <a:ext cx="828261" cy="584775"/>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d</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2" name="Rectangle 1"/>
          <p:cNvSpPr/>
          <p:nvPr/>
        </p:nvSpPr>
        <p:spPr>
          <a:xfrm>
            <a:off x="2496458" y="6007464"/>
            <a:ext cx="7416801" cy="523220"/>
          </a:xfrm>
          <a:prstGeom prst="rect">
            <a:avLst/>
          </a:prstGeom>
        </p:spPr>
        <p:txBody>
          <a:bodyPr wrap="square">
            <a:spAutoFit/>
          </a:bodyPr>
          <a:lstStyle/>
          <a:p>
            <a:pPr algn="just"/>
            <a:r>
              <a:rPr lang="en-US" sz="2800" b="1" i="1" dirty="0" smtClean="0">
                <a:solidFill>
                  <a:srgbClr val="0070C0"/>
                </a:solidFill>
                <a:latin typeface="Arial" panose="020B0604020202020204" pitchFamily="34" charset="0"/>
                <a:ea typeface="Times New Roman" panose="02020603050405020304" pitchFamily="18" charset="0"/>
                <a:cs typeface="Arial" panose="020B0604020202020204" pitchFamily="34" charset="0"/>
              </a:rPr>
              <a:t>Các </a:t>
            </a:r>
            <a:r>
              <a:rPr lang="en-US" sz="2800" b="1" i="1" dirty="0">
                <a:solidFill>
                  <a:srgbClr val="0070C0"/>
                </a:solidFill>
                <a:latin typeface="Arial" panose="020B0604020202020204" pitchFamily="34" charset="0"/>
                <a:ea typeface="Times New Roman" panose="02020603050405020304" pitchFamily="18" charset="0"/>
                <a:cs typeface="Arial" panose="020B0604020202020204" pitchFamily="34" charset="0"/>
              </a:rPr>
              <a:t>em đồng ý với ý kiến nào? Vì sao?</a:t>
            </a:r>
            <a:endParaRPr lang="en-US" sz="2800" b="1" dirty="0">
              <a:solidFill>
                <a:srgbClr val="0070C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TextBox 2"/>
          <p:cNvSpPr txBox="1"/>
          <p:nvPr/>
        </p:nvSpPr>
        <p:spPr>
          <a:xfrm>
            <a:off x="188686" y="159645"/>
            <a:ext cx="5648025" cy="954107"/>
          </a:xfrm>
          <a:prstGeom prst="rect">
            <a:avLst/>
          </a:prstGeom>
          <a:noFill/>
        </p:spPr>
        <p:txBody>
          <a:bodyPr wrap="square" rtlCol="0">
            <a:spAutoFit/>
          </a:bodyPr>
          <a:lstStyle/>
          <a:p>
            <a:r>
              <a:rPr lang="en-US" sz="2800" b="1" u="sng" dirty="0" smtClean="0">
                <a:solidFill>
                  <a:srgbClr val="0070C0"/>
                </a:solidFill>
                <a:latin typeface="Arial" panose="020B0604020202020204" pitchFamily="34" charset="0"/>
                <a:cs typeface="Arial" panose="020B0604020202020204" pitchFamily="34" charset="0"/>
              </a:rPr>
              <a:t>Ý kiến 1</a:t>
            </a:r>
            <a:r>
              <a:rPr lang="en-US" sz="2800" b="1" dirty="0" smtClean="0">
                <a:solidFill>
                  <a:srgbClr val="0070C0"/>
                </a:solidFill>
                <a:latin typeface="Arial" panose="020B0604020202020204" pitchFamily="34" charset="0"/>
                <a:cs typeface="Arial" panose="020B0604020202020204" pitchFamily="34" charset="0"/>
              </a:rPr>
              <a:t>: </a:t>
            </a:r>
            <a:r>
              <a:rPr lang="en-US" sz="2800" b="1" i="1" dirty="0" smtClean="0">
                <a:solidFill>
                  <a:srgbClr val="FF0000"/>
                </a:solidFill>
                <a:latin typeface="Arial" panose="020B0604020202020204" pitchFamily="34" charset="0"/>
                <a:cs typeface="Arial" panose="020B0604020202020204" pitchFamily="34" charset="0"/>
              </a:rPr>
              <a:t>K</a:t>
            </a:r>
            <a:r>
              <a:rPr lang="en-US" sz="2800" b="1"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hông </a:t>
            </a:r>
            <a:r>
              <a:rPr lang="en-US" sz="2800" b="1" i="1" dirty="0">
                <a:solidFill>
                  <a:srgbClr val="FF0000"/>
                </a:solidFill>
                <a:latin typeface="Arial" panose="020B0604020202020204" pitchFamily="34" charset="0"/>
                <a:ea typeface="Times New Roman" panose="02020603050405020304" pitchFamily="18" charset="0"/>
                <a:cs typeface="Arial" panose="020B0604020202020204" pitchFamily="34" charset="0"/>
              </a:rPr>
              <a:t>thể bỏ những từ ngữ màu đỏ </a:t>
            </a:r>
            <a:r>
              <a:rPr lang="en-US" sz="2800" b="1"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được.</a:t>
            </a:r>
            <a:endParaRPr lang="en-US" sz="2800" b="1" u="sng" dirty="0">
              <a:solidFill>
                <a:srgbClr val="0070C0"/>
              </a:solidFill>
              <a:latin typeface="Arial" panose="020B0604020202020204" pitchFamily="34" charset="0"/>
              <a:cs typeface="Arial" panose="020B0604020202020204" pitchFamily="34" charset="0"/>
            </a:endParaRPr>
          </a:p>
        </p:txBody>
      </p:sp>
      <p:sp>
        <p:nvSpPr>
          <p:cNvPr id="25" name="TextBox 24"/>
          <p:cNvSpPr txBox="1"/>
          <p:nvPr/>
        </p:nvSpPr>
        <p:spPr>
          <a:xfrm>
            <a:off x="6096716" y="123367"/>
            <a:ext cx="5964655" cy="954107"/>
          </a:xfrm>
          <a:prstGeom prst="rect">
            <a:avLst/>
          </a:prstGeom>
          <a:noFill/>
        </p:spPr>
        <p:txBody>
          <a:bodyPr wrap="square" rtlCol="0">
            <a:spAutoFit/>
          </a:bodyPr>
          <a:lstStyle/>
          <a:p>
            <a:r>
              <a:rPr lang="en-US" sz="2800" b="1" u="sng" dirty="0" smtClean="0">
                <a:solidFill>
                  <a:srgbClr val="0070C0"/>
                </a:solidFill>
                <a:latin typeface="Arial" panose="020B0604020202020204" pitchFamily="34" charset="0"/>
                <a:cs typeface="Arial" panose="020B0604020202020204" pitchFamily="34" charset="0"/>
              </a:rPr>
              <a:t>Ý kiến 2</a:t>
            </a:r>
            <a:r>
              <a:rPr lang="en-US" sz="2800" b="1" dirty="0" smtClean="0">
                <a:solidFill>
                  <a:srgbClr val="0070C0"/>
                </a:solidFill>
                <a:latin typeface="Arial" panose="020B0604020202020204" pitchFamily="34" charset="0"/>
                <a:cs typeface="Arial" panose="020B0604020202020204" pitchFamily="34" charset="0"/>
              </a:rPr>
              <a:t>:</a:t>
            </a:r>
            <a:r>
              <a:rPr lang="en-US" sz="2800" b="1" i="1" dirty="0">
                <a:solidFill>
                  <a:srgbClr val="FF0000"/>
                </a:solidFill>
                <a:latin typeface="Arial" panose="020B0604020202020204" pitchFamily="34" charset="0"/>
                <a:ea typeface="Times New Roman" panose="02020603050405020304" pitchFamily="18" charset="0"/>
                <a:cs typeface="Arial" panose="020B0604020202020204" pitchFamily="34" charset="0"/>
              </a:rPr>
              <a:t> </a:t>
            </a:r>
            <a:r>
              <a:rPr lang="en-US" sz="2800" b="1"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Có </a:t>
            </a:r>
            <a:r>
              <a:rPr lang="en-US" sz="2800" b="1" i="1" dirty="0">
                <a:solidFill>
                  <a:srgbClr val="FF0000"/>
                </a:solidFill>
                <a:latin typeface="Arial" panose="020B0604020202020204" pitchFamily="34" charset="0"/>
                <a:ea typeface="Times New Roman" panose="02020603050405020304" pitchFamily="18" charset="0"/>
                <a:cs typeface="Arial" panose="020B0604020202020204" pitchFamily="34" charset="0"/>
              </a:rPr>
              <a:t>thể bỏ những từ ngữ màu </a:t>
            </a:r>
            <a:r>
              <a:rPr lang="en-US" sz="2800" b="1" i="1" dirty="0" smtClean="0">
                <a:solidFill>
                  <a:srgbClr val="FF0000"/>
                </a:solidFill>
                <a:latin typeface="Arial" panose="020B0604020202020204" pitchFamily="34" charset="0"/>
                <a:ea typeface="Times New Roman" panose="02020603050405020304" pitchFamily="18" charset="0"/>
                <a:cs typeface="Arial" panose="020B0604020202020204" pitchFamily="34" charset="0"/>
              </a:rPr>
              <a:t>đỏ.</a:t>
            </a:r>
            <a:r>
              <a:rPr lang="en-US" sz="2800" b="1" dirty="0" smtClean="0">
                <a:solidFill>
                  <a:srgbClr val="0070C0"/>
                </a:solidFill>
                <a:latin typeface="Arial" panose="020B0604020202020204" pitchFamily="34" charset="0"/>
                <a:cs typeface="Arial" panose="020B0604020202020204" pitchFamily="34" charset="0"/>
              </a:rPr>
              <a:t> </a:t>
            </a:r>
            <a:endParaRPr lang="en-US" sz="2800" b="1" u="sng" dirty="0">
              <a:solidFill>
                <a:srgbClr val="0070C0"/>
              </a:solidFill>
              <a:latin typeface="Arial" panose="020B0604020202020204" pitchFamily="34" charset="0"/>
              <a:cs typeface="Arial" panose="020B0604020202020204" pitchFamily="34" charset="0"/>
            </a:endParaRPr>
          </a:p>
        </p:txBody>
      </p:sp>
      <p:sp>
        <p:nvSpPr>
          <p:cNvPr id="27" name="Rectangle 6"/>
          <p:cNvSpPr>
            <a:spLocks noChangeArrowheads="1"/>
          </p:cNvSpPr>
          <p:nvPr/>
        </p:nvSpPr>
        <p:spPr bwMode="auto">
          <a:xfrm>
            <a:off x="6088746" y="1338680"/>
            <a:ext cx="533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latin typeface="Arial" panose="020B0604020202020204" pitchFamily="34" charset="0"/>
                <a:cs typeface="Arial" panose="020B0604020202020204" pitchFamily="34" charset="0"/>
              </a:rPr>
              <a:t>a/ Tôi </a:t>
            </a:r>
            <a:r>
              <a:rPr lang="en-US" sz="2800" b="1" i="1" dirty="0" smtClean="0">
                <a:solidFill>
                  <a:srgbClr val="000000"/>
                </a:solidFill>
                <a:latin typeface="Arial" panose="020B0604020202020204" pitchFamily="34" charset="0"/>
                <a:cs typeface="Arial" panose="020B0604020202020204" pitchFamily="34" charset="0"/>
              </a:rPr>
              <a:t>sẽ vượt qua khó khăn. </a:t>
            </a:r>
            <a:endParaRPr lang="en-US" sz="2800" b="1" i="1" dirty="0">
              <a:solidFill>
                <a:srgbClr val="000000"/>
              </a:solidFill>
              <a:latin typeface="Arial" panose="020B0604020202020204" pitchFamily="34" charset="0"/>
              <a:cs typeface="Arial" panose="020B0604020202020204" pitchFamily="34" charset="0"/>
            </a:endParaRPr>
          </a:p>
        </p:txBody>
      </p:sp>
      <p:sp>
        <p:nvSpPr>
          <p:cNvPr id="28" name="Rectangle 7"/>
          <p:cNvSpPr>
            <a:spLocks noChangeArrowheads="1"/>
          </p:cNvSpPr>
          <p:nvPr/>
        </p:nvSpPr>
        <p:spPr bwMode="auto">
          <a:xfrm>
            <a:off x="6074231" y="2447854"/>
            <a:ext cx="430348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latin typeface="Arial" panose="020B0604020202020204" pitchFamily="34" charset="0"/>
                <a:cs typeface="Arial" panose="020B0604020202020204" pitchFamily="34" charset="0"/>
              </a:rPr>
              <a:t>b/ - Mình học bài rồi.</a:t>
            </a:r>
            <a:endParaRPr lang="en-US" sz="2800" b="1" i="1" dirty="0">
              <a:latin typeface="Arial" panose="020B0604020202020204" pitchFamily="34" charset="0"/>
              <a:cs typeface="Arial" panose="020B0604020202020204" pitchFamily="34" charset="0"/>
            </a:endParaRPr>
          </a:p>
        </p:txBody>
      </p:sp>
      <p:sp>
        <p:nvSpPr>
          <p:cNvPr id="29" name="Rectangle 9"/>
          <p:cNvSpPr>
            <a:spLocks noChangeArrowheads="1"/>
          </p:cNvSpPr>
          <p:nvPr/>
        </p:nvSpPr>
        <p:spPr bwMode="auto">
          <a:xfrm>
            <a:off x="6103097" y="4348283"/>
            <a:ext cx="54644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solidFill>
                  <a:srgbClr val="000000"/>
                </a:solidFill>
                <a:latin typeface="Arial" panose="020B0604020202020204" pitchFamily="34" charset="0"/>
                <a:cs typeface="Arial" panose="020B0604020202020204" pitchFamily="34" charset="0"/>
              </a:rPr>
              <a:t>d/ Bác Hồ là danh nhân văn hóa thế giới.</a:t>
            </a:r>
            <a:endParaRPr lang="en-US" sz="2800" b="1" i="1" dirty="0">
              <a:solidFill>
                <a:srgbClr val="000000"/>
              </a:solidFill>
              <a:latin typeface="Arial" panose="020B0604020202020204" pitchFamily="34" charset="0"/>
              <a:cs typeface="Arial" panose="020B0604020202020204" pitchFamily="34" charset="0"/>
            </a:endParaRPr>
          </a:p>
        </p:txBody>
      </p:sp>
      <p:sp>
        <p:nvSpPr>
          <p:cNvPr id="30" name="Rectangle 8"/>
          <p:cNvSpPr>
            <a:spLocks noChangeArrowheads="1"/>
          </p:cNvSpPr>
          <p:nvPr/>
        </p:nvSpPr>
        <p:spPr bwMode="auto">
          <a:xfrm>
            <a:off x="6074229" y="3382452"/>
            <a:ext cx="56895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5400">
                <a:solidFill>
                  <a:schemeClr val="tx1"/>
                </a:solidFill>
                <a:latin typeface="Times New Roman" panose="02020603050405020304" pitchFamily="18" charset="0"/>
              </a:defRPr>
            </a:lvl1pPr>
            <a:lvl2pPr marL="742950" indent="-285750">
              <a:defRPr sz="5400">
                <a:solidFill>
                  <a:schemeClr val="tx1"/>
                </a:solidFill>
                <a:latin typeface="Times New Roman" panose="02020603050405020304" pitchFamily="18" charset="0"/>
              </a:defRPr>
            </a:lvl2pPr>
            <a:lvl3pPr marL="1143000" indent="-228600">
              <a:defRPr sz="5400">
                <a:solidFill>
                  <a:schemeClr val="tx1"/>
                </a:solidFill>
                <a:latin typeface="Times New Roman" panose="02020603050405020304" pitchFamily="18" charset="0"/>
              </a:defRPr>
            </a:lvl3pPr>
            <a:lvl4pPr marL="1600200" indent="-228600">
              <a:defRPr sz="5400">
                <a:solidFill>
                  <a:schemeClr val="tx1"/>
                </a:solidFill>
                <a:latin typeface="Times New Roman" panose="02020603050405020304" pitchFamily="18" charset="0"/>
              </a:defRPr>
            </a:lvl4pPr>
            <a:lvl5pPr marL="2057400" indent="-228600">
              <a:defRPr sz="5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5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5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5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5400">
                <a:solidFill>
                  <a:schemeClr val="tx1"/>
                </a:solidFill>
                <a:latin typeface="Times New Roman" panose="02020603050405020304" pitchFamily="18" charset="0"/>
              </a:defRPr>
            </a:lvl9pPr>
          </a:lstStyle>
          <a:p>
            <a:pPr eaLnBrk="1" hangingPunct="1"/>
            <a:r>
              <a:rPr lang="en-US" sz="2800" b="1" i="1" dirty="0" smtClean="0">
                <a:latin typeface="Arial" panose="020B0604020202020204" pitchFamily="34" charset="0"/>
                <a:cs typeface="Arial" panose="020B0604020202020204" pitchFamily="34" charset="0"/>
              </a:rPr>
              <a:t>c/ </a:t>
            </a:r>
            <a:r>
              <a:rPr lang="en-US" sz="2800" b="1" i="1" dirty="0">
                <a:solidFill>
                  <a:srgbClr val="000000"/>
                </a:solidFill>
                <a:latin typeface="Arial" panose="020B0604020202020204" pitchFamily="34" charset="0"/>
                <a:cs typeface="Arial" panose="020B0604020202020204" pitchFamily="34" charset="0"/>
              </a:rPr>
              <a:t>T</a:t>
            </a:r>
            <a:r>
              <a:rPr lang="en-US" sz="2800" b="1" i="1" dirty="0" smtClean="0">
                <a:solidFill>
                  <a:srgbClr val="000000"/>
                </a:solidFill>
                <a:latin typeface="Arial" panose="020B0604020202020204" pitchFamily="34" charset="0"/>
                <a:cs typeface="Arial" panose="020B0604020202020204" pitchFamily="34" charset="0"/>
              </a:rPr>
              <a:t>răng sáng quá! </a:t>
            </a:r>
            <a:r>
              <a:rPr lang="en-US" sz="2800" b="1" dirty="0" smtClean="0">
                <a:solidFill>
                  <a:srgbClr val="000000"/>
                </a:solidFill>
                <a:latin typeface="Arial" panose="020B0604020202020204" pitchFamily="34" charset="0"/>
                <a:cs typeface="Arial" panose="020B0604020202020204" pitchFamily="34" charset="0"/>
              </a:rPr>
              <a:t> </a:t>
            </a:r>
            <a:endParaRPr lang="en-US" sz="2800" b="1"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6186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6"/>
                                        </p:tgtEl>
                                        <p:attrNameLst>
                                          <p:attrName>style.visibility</p:attrName>
                                        </p:attrNameLst>
                                      </p:cBhvr>
                                      <p:to>
                                        <p:strVal val="visible"/>
                                      </p:to>
                                    </p:set>
                                    <p:animEffect transition="in" filter="fade">
                                      <p:cBhvr>
                                        <p:cTn id="12" dur="500"/>
                                        <p:tgtEl>
                                          <p:spTgt spid="5126"/>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5131"/>
                                        </p:tgtEl>
                                        <p:attrNameLst>
                                          <p:attrName>style.visibility</p:attrName>
                                        </p:attrNameLst>
                                      </p:cBhvr>
                                      <p:to>
                                        <p:strVal val="visible"/>
                                      </p:to>
                                    </p:set>
                                    <p:animEffect transition="in" filter="fade">
                                      <p:cBhvr>
                                        <p:cTn id="15" dur="500"/>
                                        <p:tgtEl>
                                          <p:spTgt spid="513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500"/>
                                        <p:tgtEl>
                                          <p:spTgt spid="1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500"/>
                                        <p:tgtEl>
                                          <p:spTgt spid="1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7"/>
                                        </p:tgtEl>
                                        <p:attrNameLst>
                                          <p:attrName>style.visibility</p:attrName>
                                        </p:attrNameLst>
                                      </p:cBhvr>
                                      <p:to>
                                        <p:strVal val="visible"/>
                                      </p:to>
                                    </p:set>
                                    <p:animEffect transition="in" filter="fade">
                                      <p:cBhvr>
                                        <p:cTn id="30" dur="500"/>
                                        <p:tgtEl>
                                          <p:spTgt spid="17"/>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9"/>
                                        </p:tgtEl>
                                        <p:attrNameLst>
                                          <p:attrName>style.visibility</p:attrName>
                                        </p:attrNameLst>
                                      </p:cBhvr>
                                      <p:to>
                                        <p:strVal val="visible"/>
                                      </p:to>
                                    </p:set>
                                    <p:animEffect transition="in" filter="fade">
                                      <p:cBhvr>
                                        <p:cTn id="36" dur="500"/>
                                        <p:tgtEl>
                                          <p:spTgt spid="19"/>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500"/>
                                        <p:tgtEl>
                                          <p:spTgt spid="25"/>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500"/>
                                        <p:tgtEl>
                                          <p:spTgt spid="27"/>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fade">
                                      <p:cBhvr>
                                        <p:cTn id="50" dur="500"/>
                                        <p:tgtEl>
                                          <p:spTgt spid="28"/>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fade">
                                      <p:cBhvr>
                                        <p:cTn id="53" dur="500"/>
                                        <p:tgtEl>
                                          <p:spTgt spid="29"/>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fade">
                                      <p:cBhvr>
                                        <p:cTn id="56" dur="500"/>
                                        <p:tgtEl>
                                          <p:spTgt spid="3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fade">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animBg="1"/>
      <p:bldP spid="5131" grpId="0"/>
      <p:bldP spid="12" grpId="0"/>
      <p:bldP spid="13" grpId="0"/>
      <p:bldP spid="14" grpId="0"/>
      <p:bldP spid="15" grpId="0"/>
      <p:bldP spid="17" grpId="0"/>
      <p:bldP spid="18" grpId="0"/>
      <p:bldP spid="19" grpId="0"/>
      <p:bldP spid="20" grpId="0"/>
      <p:bldP spid="2" grpId="0"/>
      <p:bldP spid="3" grpId="0"/>
      <p:bldP spid="25" grpId="0"/>
      <p:bldP spid="27" grpId="0"/>
      <p:bldP spid="28" grpId="0"/>
      <p:bldP spid="29"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828800" y="2209800"/>
            <a:ext cx="9103360" cy="2308324"/>
          </a:xfrm>
          <a:prstGeom prst="rect">
            <a:avLst/>
          </a:prstGeom>
          <a:solidFill>
            <a:schemeClr val="bg1"/>
          </a:solidFill>
          <a:ln w="57150" cmpd="thinThick">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en-US" b="1" u="sng" dirty="0">
                <a:solidFill>
                  <a:srgbClr val="FF0000"/>
                </a:solidFill>
              </a:rPr>
              <a:t>Ghi nhớ </a:t>
            </a:r>
            <a:r>
              <a:rPr lang="en-US" b="1" dirty="0">
                <a:solidFill>
                  <a:srgbClr val="FF0000"/>
                </a:solidFill>
              </a:rPr>
              <a:t>:</a:t>
            </a:r>
            <a:r>
              <a:rPr lang="en-US" b="1" dirty="0"/>
              <a:t> </a:t>
            </a:r>
          </a:p>
          <a:p>
            <a:pPr algn="just" eaLnBrk="1" hangingPunct="1">
              <a:spcBef>
                <a:spcPct val="50000"/>
              </a:spcBef>
              <a:buFontTx/>
              <a:buNone/>
            </a:pPr>
            <a:r>
              <a:rPr lang="en-US" b="1" dirty="0">
                <a:solidFill>
                  <a:srgbClr val="000000"/>
                </a:solidFill>
              </a:rPr>
              <a:t>         </a:t>
            </a:r>
            <a:r>
              <a:rPr lang="en-US" b="1" dirty="0">
                <a:solidFill>
                  <a:srgbClr val="FF33CC"/>
                </a:solidFill>
              </a:rPr>
              <a:t>Thành phần </a:t>
            </a:r>
            <a:r>
              <a:rPr lang="en-US" b="1" dirty="0" smtClean="0">
                <a:solidFill>
                  <a:srgbClr val="FF33CC"/>
                </a:solidFill>
              </a:rPr>
              <a:t>biệt lập </a:t>
            </a:r>
            <a:r>
              <a:rPr lang="en-US" b="1" dirty="0" smtClean="0"/>
              <a:t>là những bộ phận không tham gia vào việc diễn đạt nghĩa sự việc của câu.</a:t>
            </a:r>
            <a:endParaRPr lang="en-US" b="1" dirty="0"/>
          </a:p>
        </p:txBody>
      </p:sp>
    </p:spTree>
    <p:extLst>
      <p:ext uri="{BB962C8B-B14F-4D97-AF65-F5344CB8AC3E}">
        <p14:creationId xmlns:p14="http://schemas.microsoft.com/office/powerpoint/2010/main" val="1964989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988&quot;&gt;&lt;property id=&quot;20148&quot; value=&quot;5&quot;/&gt;&lt;property id=&quot;20300&quot; value=&quot;Slide 28&quot;/&gt;&lt;property id=&quot;20307&quot; value=&quot;257&quot;/&gt;&lt;/object&gt;&lt;object type=&quot;3&quot; unique_id=&quot;11195&quot;&gt;&lt;property id=&quot;20148&quot; value=&quot;5&quot;/&gt;&lt;property id=&quot;20300&quot; value=&quot;Slide 5&quot;/&gt;&lt;property id=&quot;20307&quot; value=&quot;277&quot;/&gt;&lt;/object&gt;&lt;object type=&quot;3&quot; unique_id=&quot;11196&quot;&gt;&lt;property id=&quot;20148&quot; value=&quot;5&quot;/&gt;&lt;property id=&quot;20300&quot; value=&quot;Slide 6&quot;/&gt;&lt;property id=&quot;20307&quot; value=&quot;274&quot;/&gt;&lt;/object&gt;&lt;object type=&quot;3&quot; unique_id=&quot;11197&quot;&gt;&lt;property id=&quot;20148&quot; value=&quot;5&quot;/&gt;&lt;property id=&quot;20300&quot; value=&quot;Slide 7&quot;/&gt;&lt;property id=&quot;20307&quot; value=&quot;278&quot;/&gt;&lt;/object&gt;&lt;object type=&quot;3&quot; unique_id=&quot;11198&quot;&gt;&lt;property id=&quot;20148&quot; value=&quot;5&quot;/&gt;&lt;property id=&quot;20300&quot; value=&quot;Slide 8&quot;/&gt;&lt;property id=&quot;20307&quot; value=&quot;275&quot;/&gt;&lt;/object&gt;&lt;object type=&quot;3&quot; unique_id=&quot;11199&quot;&gt;&lt;property id=&quot;20148&quot; value=&quot;5&quot;/&gt;&lt;property id=&quot;20300&quot; value=&quot;Slide 9&quot;/&gt;&lt;property id=&quot;20307&quot; value=&quot;272&quot;/&gt;&lt;/object&gt;&lt;object type=&quot;3&quot; unique_id=&quot;11200&quot;&gt;&lt;property id=&quot;20148&quot; value=&quot;5&quot;/&gt;&lt;property id=&quot;20300&quot; value=&quot;Slide 10&quot;/&gt;&lt;property id=&quot;20307&quot; value=&quot;258&quot;/&gt;&lt;/object&gt;&lt;object type=&quot;3&quot; unique_id=&quot;11201&quot;&gt;&lt;property id=&quot;20148&quot; value=&quot;5&quot;/&gt;&lt;property id=&quot;20300&quot; value=&quot;Slide 11&quot;/&gt;&lt;property id=&quot;20307&quot; value=&quot;259&quot;/&gt;&lt;/object&gt;&lt;object type=&quot;3&quot; unique_id=&quot;11202&quot;&gt;&lt;property id=&quot;20148&quot; value=&quot;5&quot;/&gt;&lt;property id=&quot;20300&quot; value=&quot;Slide 12&quot;/&gt;&lt;property id=&quot;20307&quot; value=&quot;260&quot;/&gt;&lt;/object&gt;&lt;object type=&quot;3&quot; unique_id=&quot;11205&quot;&gt;&lt;property id=&quot;20148&quot; value=&quot;5&quot;/&gt;&lt;property id=&quot;20300&quot; value=&quot;Slide 16&quot;/&gt;&lt;property id=&quot;20307&quot; value=&quot;263&quot;/&gt;&lt;/object&gt;&lt;object type=&quot;3&quot; unique_id=&quot;11206&quot;&gt;&lt;property id=&quot;20148&quot; value=&quot;5&quot;/&gt;&lt;property id=&quot;20300&quot; value=&quot;Slide 17&quot;/&gt;&lt;property id=&quot;20307&quot; value=&quot;264&quot;/&gt;&lt;/object&gt;&lt;object type=&quot;3&quot; unique_id=&quot;11207&quot;&gt;&lt;property id=&quot;20148&quot; value=&quot;5&quot;/&gt;&lt;property id=&quot;20300&quot; value=&quot;Slide 18&quot;/&gt;&lt;property id=&quot;20307&quot; value=&quot;265&quot;/&gt;&lt;/object&gt;&lt;object type=&quot;3&quot; unique_id=&quot;11208&quot;&gt;&lt;property id=&quot;20148&quot; value=&quot;5&quot;/&gt;&lt;property id=&quot;20300&quot; value=&quot;Slide 19&quot;/&gt;&lt;property id=&quot;20307&quot; value=&quot;266&quot;/&gt;&lt;/object&gt;&lt;object type=&quot;3&quot; unique_id=&quot;11209&quot;&gt;&lt;property id=&quot;20148&quot; value=&quot;5&quot;/&gt;&lt;property id=&quot;20300&quot; value=&quot;Slide 20&quot;/&gt;&lt;property id=&quot;20307&quot; value=&quot;267&quot;/&gt;&lt;/object&gt;&lt;object type=&quot;3&quot; unique_id=&quot;11210&quot;&gt;&lt;property id=&quot;20148&quot; value=&quot;5&quot;/&gt;&lt;property id=&quot;20300&quot; value=&quot;Slide 21&quot;/&gt;&lt;property id=&quot;20307&quot; value=&quot;268&quot;/&gt;&lt;/object&gt;&lt;object type=&quot;3&quot; unique_id=&quot;11211&quot;&gt;&lt;property id=&quot;20148&quot; value=&quot;5&quot;/&gt;&lt;property id=&quot;20300&quot; value=&quot;Slide 22&quot;/&gt;&lt;property id=&quot;20307&quot; value=&quot;269&quot;/&gt;&lt;/object&gt;&lt;object type=&quot;3&quot; unique_id=&quot;11212&quot;&gt;&lt;property id=&quot;20148&quot; value=&quot;5&quot;/&gt;&lt;property id=&quot;20300&quot; value=&quot;Slide 23&quot;/&gt;&lt;property id=&quot;20307&quot; value=&quot;270&quot;/&gt;&lt;/object&gt;&lt;object type=&quot;3&quot; unique_id=&quot;11213&quot;&gt;&lt;property id=&quot;20148&quot; value=&quot;5&quot;/&gt;&lt;property id=&quot;20300&quot; value=&quot;Slide 24&quot;/&gt;&lt;property id=&quot;20307&quot; value=&quot;271&quot;/&gt;&lt;/object&gt;&lt;object type=&quot;3&quot; unique_id=&quot;11214&quot;&gt;&lt;property id=&quot;20148&quot; value=&quot;5&quot;/&gt;&lt;property id=&quot;20300&quot; value=&quot;Slide 25&quot;/&gt;&lt;property id=&quot;20307&quot; value=&quot;273&quot;/&gt;&lt;/object&gt;&lt;object type=&quot;3&quot; unique_id=&quot;11215&quot;&gt;&lt;property id=&quot;20148&quot; value=&quot;5&quot;/&gt;&lt;property id=&quot;20300&quot; value=&quot;Slide 26&quot;/&gt;&lt;property id=&quot;20307&quot; value=&quot;276&quot;/&gt;&lt;/object&gt;&lt;object type=&quot;3&quot; unique_id=&quot;11512&quot;&gt;&lt;property id=&quot;20148&quot; value=&quot;5&quot;/&gt;&lt;property id=&quot;20300&quot; value=&quot;Slide 1&quot;/&gt;&lt;property id=&quot;20307&quot; value=&quot;283&quot;/&gt;&lt;/object&gt;&lt;object type=&quot;3&quot; unique_id=&quot;11513&quot;&gt;&lt;property id=&quot;20148&quot; value=&quot;5&quot;/&gt;&lt;property id=&quot;20300&quot; value=&quot;Slide 13&quot;/&gt;&lt;property id=&quot;20307&quot; value=&quot;279&quot;/&gt;&lt;/object&gt;&lt;object type=&quot;3&quot; unique_id=&quot;11514&quot;&gt;&lt;property id=&quot;20148&quot; value=&quot;5&quot;/&gt;&lt;property id=&quot;20300&quot; value=&quot;Slide 14&quot;/&gt;&lt;property id=&quot;20307&quot; value=&quot;280&quot;/&gt;&lt;/object&gt;&lt;object type=&quot;3&quot; unique_id=&quot;11515&quot;&gt;&lt;property id=&quot;20148&quot; value=&quot;5&quot;/&gt;&lt;property id=&quot;20300&quot; value=&quot;Slide 15&quot;/&gt;&lt;property id=&quot;20307&quot; value=&quot;281&quot;/&gt;&lt;/object&gt;&lt;object type=&quot;3&quot; unique_id=&quot;11516&quot;&gt;&lt;property id=&quot;20148&quot; value=&quot;5&quot;/&gt;&lt;property id=&quot;20300&quot; value=&quot;Slide 27&quot;/&gt;&lt;property id=&quot;20307&quot; value=&quot;282&quot;/&gt;&lt;/object&gt;&lt;object type=&quot;3&quot; unique_id=&quot;11683&quot;&gt;&lt;property id=&quot;20148&quot; value=&quot;5&quot;/&gt;&lt;property id=&quot;20300&quot; value=&quot;Slide 2&quot;/&gt;&lt;property id=&quot;20307&quot; value=&quot;284&quot;/&gt;&lt;/object&gt;&lt;object type=&quot;3&quot; unique_id=&quot;11684&quot;&gt;&lt;property id=&quot;20148&quot; value=&quot;5&quot;/&gt;&lt;property id=&quot;20300&quot; value=&quot;Slide 3&quot;/&gt;&lt;property id=&quot;20307&quot; value=&quot;285&quot;/&gt;&lt;/object&gt;&lt;object type=&quot;3&quot; unique_id=&quot;11685&quot;&gt;&lt;property id=&quot;20148&quot; value=&quot;5&quot;/&gt;&lt;property id=&quot;20300&quot; value=&quot;Slide 4&quot;/&gt;&lt;property id=&quot;20307&quot; value=&quot;286&quot;/&gt;&lt;/object&gt;&lt;/object&gt;&lt;/object&gt;&lt;/database&gt;"/>
  <p:tag name="SECTOMILLISECCONVERTED" val="1"/>
  <p:tag name="ISPRING_RESOURCE_PATHS_HASH_PRESENTER" val="4e724c1080579386ed9f3b12270bae9c68cb966"/>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2444</Words>
  <Application>Microsoft Office PowerPoint</Application>
  <PresentationFormat>Custom</PresentationFormat>
  <Paragraphs>261</Paragraphs>
  <Slides>49</Slides>
  <Notes>0</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Mr.Quang</dc:creator>
  <cp:lastModifiedBy>User</cp:lastModifiedBy>
  <cp:revision>52</cp:revision>
  <dcterms:created xsi:type="dcterms:W3CDTF">2018-02-03T15:02:48Z</dcterms:created>
  <dcterms:modified xsi:type="dcterms:W3CDTF">2023-02-20T02:34:20Z</dcterms:modified>
</cp:coreProperties>
</file>