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97" r:id="rId2"/>
    <p:sldId id="298" r:id="rId3"/>
    <p:sldId id="257" r:id="rId4"/>
    <p:sldId id="258" r:id="rId5"/>
    <p:sldId id="260" r:id="rId6"/>
    <p:sldId id="264" r:id="rId7"/>
    <p:sldId id="306" r:id="rId8"/>
    <p:sldId id="301" r:id="rId9"/>
    <p:sldId id="304" r:id="rId10"/>
    <p:sldId id="303" r:id="rId11"/>
    <p:sldId id="311" r:id="rId12"/>
    <p:sldId id="312" r:id="rId13"/>
    <p:sldId id="313" r:id="rId14"/>
    <p:sldId id="314" r:id="rId15"/>
    <p:sldId id="315" r:id="rId16"/>
    <p:sldId id="274" r:id="rId17"/>
    <p:sldId id="275" r:id="rId18"/>
    <p:sldId id="276" r:id="rId19"/>
    <p:sldId id="277" r:id="rId20"/>
    <p:sldId id="278" r:id="rId21"/>
    <p:sldId id="316" r:id="rId22"/>
    <p:sldId id="279" r:id="rId23"/>
    <p:sldId id="280" r:id="rId24"/>
    <p:sldId id="284" r:id="rId25"/>
    <p:sldId id="281" r:id="rId26"/>
    <p:sldId id="286" r:id="rId27"/>
    <p:sldId id="287" r:id="rId28"/>
    <p:sldId id="288" r:id="rId29"/>
    <p:sldId id="289" r:id="rId30"/>
    <p:sldId id="290" r:id="rId31"/>
    <p:sldId id="292" r:id="rId32"/>
    <p:sldId id="293" r:id="rId33"/>
    <p:sldId id="294"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63" userDrawn="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jW/m4U7f8ttXBjX44Vn8AnNw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5"/>
  </p:normalViewPr>
  <p:slideViewPr>
    <p:cSldViewPr snapToGrid="0">
      <p:cViewPr>
        <p:scale>
          <a:sx n="74" d="100"/>
          <a:sy n="74" d="100"/>
        </p:scale>
        <p:origin x="-456" y="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260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6446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22632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044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7" name="Google Shape;45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92714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3999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83930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78644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40009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7"/>
        <p:cNvGrpSpPr/>
        <p:nvPr/>
      </p:nvGrpSpPr>
      <p:grpSpPr>
        <a:xfrm>
          <a:off x="0" y="0"/>
          <a:ext cx="0" cy="0"/>
          <a:chOff x="0" y="0"/>
          <a:chExt cx="0" cy="0"/>
        </a:xfrm>
      </p:grpSpPr>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0"/>
        <p:cNvGrpSpPr/>
        <p:nvPr/>
      </p:nvGrpSpPr>
      <p:grpSpPr>
        <a:xfrm>
          <a:off x="0" y="0"/>
          <a:ext cx="0" cy="0"/>
          <a:chOff x="0" y="0"/>
          <a:chExt cx="0" cy="0"/>
        </a:xfrm>
      </p:grpSpPr>
      <p:sp>
        <p:nvSpPr>
          <p:cNvPr id="81" name="Google Shape;81;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userDrawn="1">
  <p:cSld name="TITLE">
    <p:spTree>
      <p:nvGrpSpPr>
        <p:cNvPr id="1" name="Shape 21"/>
        <p:cNvGrpSpPr/>
        <p:nvPr/>
      </p:nvGrpSpPr>
      <p:grpSpPr>
        <a:xfrm>
          <a:off x="0" y="0"/>
          <a:ext cx="0" cy="0"/>
          <a:chOff x="0" y="0"/>
          <a:chExt cx="0" cy="0"/>
        </a:xfrm>
      </p:grpSpPr>
      <p:sp>
        <p:nvSpPr>
          <p:cNvPr id="24" name="Google Shape;2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5"/>
        <p:cNvGrpSpPr/>
        <p:nvPr/>
      </p:nvGrpSpPr>
      <p:grpSpPr>
        <a:xfrm>
          <a:off x="0" y="0"/>
          <a:ext cx="0" cy="0"/>
          <a:chOff x="0" y="0"/>
          <a:chExt cx="0" cy="0"/>
        </a:xfrm>
      </p:grpSpPr>
      <p:sp>
        <p:nvSpPr>
          <p:cNvPr id="56" name="Google Shape;56;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7"/>
        <p:cNvGrpSpPr/>
        <p:nvPr/>
      </p:nvGrpSpPr>
      <p:grpSpPr>
        <a:xfrm>
          <a:off x="0" y="0"/>
          <a:ext cx="0" cy="0"/>
          <a:chOff x="0" y="0"/>
          <a:chExt cx="0" cy="0"/>
        </a:xfrm>
      </p:grpSpPr>
      <p:sp>
        <p:nvSpPr>
          <p:cNvPr id="68" name="Google Shape;6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xmlns="" id="{B70DB22B-0569-CF47-95FD-59209530267D}"/>
              </a:ext>
            </a:extLst>
          </p:cNvPr>
          <p:cNvPicPr>
            <a:picLocks noChangeAspect="1"/>
          </p:cNvPicPr>
          <p:nvPr userDrawn="1"/>
        </p:nvPicPr>
        <p:blipFill>
          <a:blip r:embed="rId13"/>
          <a:stretch>
            <a:fillRect/>
          </a:stretch>
        </p:blipFill>
        <p:spPr>
          <a:xfrm>
            <a:off x="-1" y="0"/>
            <a:ext cx="12192000" cy="6853382"/>
          </a:xfrm>
          <a:prstGeom prst="rect">
            <a:avLst/>
          </a:prstGeom>
        </p:spPr>
      </p:pic>
      <p:sp>
        <p:nvSpPr>
          <p:cNvPr id="4" name="Rectangle 3">
            <a:extLst>
              <a:ext uri="{FF2B5EF4-FFF2-40B4-BE49-F238E27FC236}">
                <a16:creationId xmlns:a16="http://schemas.microsoft.com/office/drawing/2014/main" xmlns="" id="{738CF11E-841B-DA41-ADFA-CA7C6F5FFD6F}"/>
              </a:ext>
            </a:extLst>
          </p:cNvPr>
          <p:cNvSpPr/>
          <p:nvPr userDrawn="1"/>
        </p:nvSpPr>
        <p:spPr>
          <a:xfrm>
            <a:off x="-1" y="0"/>
            <a:ext cx="12192000" cy="6858000"/>
          </a:xfrm>
          <a:prstGeom prst="rect">
            <a:avLst/>
          </a:prstGeom>
          <a:solidFill>
            <a:schemeClr val="tx1">
              <a:lumMod val="95000"/>
              <a:lumOff val="5000"/>
              <a:alpha val="70963"/>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g"/><Relationship Id="rId3" Type="http://schemas.openxmlformats.org/officeDocument/2006/relationships/image" Target="../media/image15.png"/><Relationship Id="rId21" Type="http://schemas.openxmlformats.org/officeDocument/2006/relationships/image" Target="../media/image33.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g"/><Relationship Id="rId3" Type="http://schemas.openxmlformats.org/officeDocument/2006/relationships/image" Target="../media/image15.png"/><Relationship Id="rId21" Type="http://schemas.openxmlformats.org/officeDocument/2006/relationships/image" Target="../media/image33.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hvdic.thivien.net/whv/%E9%85%92" TargetMode="External"/><Relationship Id="rId13" Type="http://schemas.openxmlformats.org/officeDocument/2006/relationships/hyperlink" Target="https://hvdic.thivien.net/whv/%E8%89%AF" TargetMode="External"/><Relationship Id="rId18" Type="http://schemas.openxmlformats.org/officeDocument/2006/relationships/hyperlink" Target="https://hvdic.thivien.net/whv/%E4%BA%BA" TargetMode="External"/><Relationship Id="rId26" Type="http://schemas.openxmlformats.org/officeDocument/2006/relationships/hyperlink" Target="https://hvdic.thivien.net/whv/%E8%A9%A9" TargetMode="External"/><Relationship Id="rId3" Type="http://schemas.openxmlformats.org/officeDocument/2006/relationships/hyperlink" Target="https://hvdic.thivien.net/whv/%E6%9C%9B" TargetMode="External"/><Relationship Id="rId21" Type="http://schemas.openxmlformats.org/officeDocument/2006/relationships/hyperlink" Target="https://hvdic.thivien.net/whv/%E5%89%8D" TargetMode="External"/><Relationship Id="rId7" Type="http://schemas.openxmlformats.org/officeDocument/2006/relationships/hyperlink" Target="https://hvdic.thivien.net/whv/%E7%84%A1" TargetMode="External"/><Relationship Id="rId12" Type="http://schemas.openxmlformats.org/officeDocument/2006/relationships/hyperlink" Target="https://hvdic.thivien.net/whv/%E6%AD%A4" TargetMode="External"/><Relationship Id="rId17" Type="http://schemas.openxmlformats.org/officeDocument/2006/relationships/hyperlink" Target="https://hvdic.thivien.net/whv/%E4%BD%95" TargetMode="External"/><Relationship Id="rId25" Type="http://schemas.openxmlformats.org/officeDocument/2006/relationships/hyperlink" Target="https://hvdic.thivien.net/whv/%E9%9A%99" TargetMode="External"/><Relationship Id="rId2" Type="http://schemas.openxmlformats.org/officeDocument/2006/relationships/notesSlide" Target="../notesSlides/notesSlide4.xml"/><Relationship Id="rId16" Type="http://schemas.openxmlformats.org/officeDocument/2006/relationships/hyperlink" Target="https://hvdic.thivien.net/whv/%E8%8B%A5" TargetMode="External"/><Relationship Id="rId20" Type="http://schemas.openxmlformats.org/officeDocument/2006/relationships/hyperlink" Target="https://hvdic.thivien.net/whv/%E7%AA%97" TargetMode="External"/><Relationship Id="rId1" Type="http://schemas.openxmlformats.org/officeDocument/2006/relationships/slideLayout" Target="../slideLayouts/slideLayout1.xml"/><Relationship Id="rId6" Type="http://schemas.openxmlformats.org/officeDocument/2006/relationships/hyperlink" Target="https://hvdic.thivien.net/whv/%E4%B8%AD" TargetMode="External"/><Relationship Id="rId11" Type="http://schemas.openxmlformats.org/officeDocument/2006/relationships/hyperlink" Target="https://hvdic.thivien.net/whv/%E5%B0%8D" TargetMode="External"/><Relationship Id="rId24" Type="http://schemas.openxmlformats.org/officeDocument/2006/relationships/hyperlink" Target="https://hvdic.thivien.net/whv/%E5%BE%9E" TargetMode="External"/><Relationship Id="rId5" Type="http://schemas.openxmlformats.org/officeDocument/2006/relationships/hyperlink" Target="https://hvdic.thivien.net/whv/%E7%8D%84" TargetMode="External"/><Relationship Id="rId15" Type="http://schemas.openxmlformats.org/officeDocument/2006/relationships/hyperlink" Target="https://hvdic.thivien.net/whv/%E5%A5%88" TargetMode="External"/><Relationship Id="rId23" Type="http://schemas.openxmlformats.org/officeDocument/2006/relationships/hyperlink" Target="https://hvdic.thivien.net/whv/%E6%98%8E" TargetMode="External"/><Relationship Id="rId10" Type="http://schemas.openxmlformats.org/officeDocument/2006/relationships/hyperlink" Target="https://hvdic.thivien.net/whv/%E8%8A%B1" TargetMode="External"/><Relationship Id="rId19" Type="http://schemas.openxmlformats.org/officeDocument/2006/relationships/hyperlink" Target="https://hvdic.thivien.net/whv/%E5%90%91" TargetMode="External"/><Relationship Id="rId4" Type="http://schemas.openxmlformats.org/officeDocument/2006/relationships/hyperlink" Target="https://hvdic.thivien.net/whv/%E6%9C%88" TargetMode="External"/><Relationship Id="rId9" Type="http://schemas.openxmlformats.org/officeDocument/2006/relationships/hyperlink" Target="https://hvdic.thivien.net/whv/%E4%BA%A6" TargetMode="External"/><Relationship Id="rId14" Type="http://schemas.openxmlformats.org/officeDocument/2006/relationships/hyperlink" Target="https://hvdic.thivien.net/whv/%E5%AE%B5" TargetMode="External"/><Relationship Id="rId22" Type="http://schemas.openxmlformats.org/officeDocument/2006/relationships/hyperlink" Target="https://hvdic.thivien.net/whv/%E7%9C%8B" TargetMode="External"/><Relationship Id="rId27" Type="http://schemas.openxmlformats.org/officeDocument/2006/relationships/hyperlink" Target="https://hvdic.thivien.net/whv/%E5%AE%B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7B826135-405E-FA4B-B24D-B5359FEFB2EB}"/>
              </a:ext>
            </a:extLst>
          </p:cNvPr>
          <p:cNvGraphicFramePr>
            <a:graphicFrameLocks noGrp="1"/>
          </p:cNvGraphicFramePr>
          <p:nvPr>
            <p:extLst>
              <p:ext uri="{D42A27DB-BD31-4B8C-83A1-F6EECF244321}">
                <p14:modId xmlns:p14="http://schemas.microsoft.com/office/powerpoint/2010/main" val="733699862"/>
              </p:ext>
            </p:extLst>
          </p:nvPr>
        </p:nvGraphicFramePr>
        <p:xfrm>
          <a:off x="672432" y="1188895"/>
          <a:ext cx="10637253" cy="4981537"/>
        </p:xfrm>
        <a:graphic>
          <a:graphicData uri="http://schemas.openxmlformats.org/drawingml/2006/table">
            <a:tbl>
              <a:tblPr firstRow="1" bandRow="1">
                <a:tableStyleId>{D7AC3CCA-C797-4891-BE02-D94E43425B78}</a:tableStyleId>
              </a:tblPr>
              <a:tblGrid>
                <a:gridCol w="3310021">
                  <a:extLst>
                    <a:ext uri="{9D8B030D-6E8A-4147-A177-3AD203B41FA5}">
                      <a16:colId xmlns:a16="http://schemas.microsoft.com/office/drawing/2014/main" xmlns="" val="296070115"/>
                    </a:ext>
                  </a:extLst>
                </a:gridCol>
                <a:gridCol w="4029433">
                  <a:extLst>
                    <a:ext uri="{9D8B030D-6E8A-4147-A177-3AD203B41FA5}">
                      <a16:colId xmlns:a16="http://schemas.microsoft.com/office/drawing/2014/main" xmlns="" val="2273003853"/>
                    </a:ext>
                  </a:extLst>
                </a:gridCol>
                <a:gridCol w="3297799">
                  <a:extLst>
                    <a:ext uri="{9D8B030D-6E8A-4147-A177-3AD203B41FA5}">
                      <a16:colId xmlns:a16="http://schemas.microsoft.com/office/drawing/2014/main" xmlns="" val="4143460050"/>
                    </a:ext>
                  </a:extLst>
                </a:gridCol>
              </a:tblGrid>
              <a:tr h="866737">
                <a:tc>
                  <a:txBody>
                    <a:bodyPr/>
                    <a:lstStyle/>
                    <a:p>
                      <a:pPr algn="ctr"/>
                      <a:r>
                        <a:rPr lang="x-none" sz="2400" dirty="0">
                          <a:latin typeface="Times New Roman" panose="02020603050405020304" pitchFamily="18" charset="0"/>
                          <a:cs typeface="Times New Roman" panose="02020603050405020304" pitchFamily="18" charset="0"/>
                        </a:rPr>
                        <a:t>Tên bài thơ</a:t>
                      </a:r>
                    </a:p>
                  </a:txBody>
                  <a:tcPr/>
                </a:tc>
                <a:tc>
                  <a:txBody>
                    <a:bodyPr/>
                    <a:lstStyle/>
                    <a:p>
                      <a:pPr algn="ctr"/>
                      <a:r>
                        <a:rPr lang="x-none" sz="2400" dirty="0">
                          <a:latin typeface="Times New Roman" panose="02020603050405020304" pitchFamily="18" charset="0"/>
                          <a:cs typeface="Times New Roman" panose="02020603050405020304" pitchFamily="18" charset="0"/>
                        </a:rPr>
                        <a:t>Câu thơ</a:t>
                      </a:r>
                    </a:p>
                  </a:txBody>
                  <a:tcPr/>
                </a:tc>
                <a:tc>
                  <a:txBody>
                    <a:bodyPr/>
                    <a:lstStyle/>
                    <a:p>
                      <a:pPr algn="ctr"/>
                      <a:r>
                        <a:rPr lang="x-none" sz="2400" dirty="0">
                          <a:latin typeface="Times New Roman" panose="02020603050405020304" pitchFamily="18" charset="0"/>
                          <a:cs typeface="Times New Roman" panose="02020603050405020304" pitchFamily="18" charset="0"/>
                        </a:rPr>
                        <a:t>Điểm giống nhau của 3 bài thơ</a:t>
                      </a:r>
                    </a:p>
                  </a:txBody>
                  <a:tcPr/>
                </a:tc>
                <a:extLst>
                  <a:ext uri="{0D108BD9-81ED-4DB2-BD59-A6C34878D82A}">
                    <a16:rowId xmlns:a16="http://schemas.microsoft.com/office/drawing/2014/main" xmlns="" val="2386925539"/>
                  </a:ext>
                </a:extLst>
              </a:tr>
              <a:tr h="1000389">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1. Tĩnh dạ tứ</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rowSpan="3">
                  <a:txBody>
                    <a:bodyPr/>
                    <a:lstStyle/>
                    <a:p>
                      <a:endParaRPr lang="x-none" dirty="0"/>
                    </a:p>
                    <a:p>
                      <a:endParaRPr lang="x-none" dirty="0"/>
                    </a:p>
                    <a:p>
                      <a:endParaRPr lang="x-none" dirty="0"/>
                    </a:p>
                  </a:txBody>
                  <a:tcPr/>
                </a:tc>
                <a:extLst>
                  <a:ext uri="{0D108BD9-81ED-4DB2-BD59-A6C34878D82A}">
                    <a16:rowId xmlns:a16="http://schemas.microsoft.com/office/drawing/2014/main" xmlns="" val="2649228724"/>
                  </a:ext>
                </a:extLst>
              </a:tr>
              <a:tr h="987473">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2. Cảnh khuya</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vMerge="1">
                  <a:txBody>
                    <a:bodyPr/>
                    <a:lstStyle/>
                    <a:p>
                      <a:endParaRPr lang="x-none" dirty="0"/>
                    </a:p>
                  </a:txBody>
                  <a:tcPr/>
                </a:tc>
                <a:extLst>
                  <a:ext uri="{0D108BD9-81ED-4DB2-BD59-A6C34878D82A}">
                    <a16:rowId xmlns:a16="http://schemas.microsoft.com/office/drawing/2014/main" xmlns="" val="2919638297"/>
                  </a:ext>
                </a:extLst>
              </a:tr>
              <a:tr h="987473">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3. Rằm tháng giêng</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vMerge="1">
                  <a:txBody>
                    <a:bodyPr/>
                    <a:lstStyle/>
                    <a:p>
                      <a:endParaRPr lang="x-none" dirty="0"/>
                    </a:p>
                  </a:txBody>
                  <a:tcPr/>
                </a:tc>
                <a:extLst>
                  <a:ext uri="{0D108BD9-81ED-4DB2-BD59-A6C34878D82A}">
                    <a16:rowId xmlns:a16="http://schemas.microsoft.com/office/drawing/2014/main" xmlns="" val="2489727262"/>
                  </a:ext>
                </a:extLst>
              </a:tr>
            </a:tbl>
          </a:graphicData>
        </a:graphic>
      </p:graphicFrame>
      <p:sp>
        <p:nvSpPr>
          <p:cNvPr id="5" name="!!!Rounded Rectangle 4">
            <a:extLst>
              <a:ext uri="{FF2B5EF4-FFF2-40B4-BE49-F238E27FC236}">
                <a16:creationId xmlns:a16="http://schemas.microsoft.com/office/drawing/2014/main" xmlns="" id="{83722601-B80C-0246-A411-8DB77728AAAC}"/>
              </a:ext>
            </a:extLst>
          </p:cNvPr>
          <p:cNvSpPr/>
          <p:nvPr/>
        </p:nvSpPr>
        <p:spPr>
          <a:xfrm>
            <a:off x="4041420" y="4847843"/>
            <a:ext cx="3905956" cy="122722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C.</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Cử đầu vọng minh nguyệt</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(Ngẩng đầu ngắm trăng sáng)</a:t>
            </a:r>
          </a:p>
        </p:txBody>
      </p:sp>
      <p:sp>
        <p:nvSpPr>
          <p:cNvPr id="6" name="!!!Rounded Rectangle 5">
            <a:extLst>
              <a:ext uri="{FF2B5EF4-FFF2-40B4-BE49-F238E27FC236}">
                <a16:creationId xmlns:a16="http://schemas.microsoft.com/office/drawing/2014/main" xmlns="" id="{7038CA2C-61FC-104F-BAB1-FBFB73C94A9F}"/>
              </a:ext>
            </a:extLst>
          </p:cNvPr>
          <p:cNvSpPr/>
          <p:nvPr/>
        </p:nvSpPr>
        <p:spPr>
          <a:xfrm>
            <a:off x="4041420" y="2136699"/>
            <a:ext cx="3905956" cy="122545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A. </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Trăng lồng cổ thụ bóng lồng hoa</a:t>
            </a:r>
          </a:p>
        </p:txBody>
      </p:sp>
      <p:sp>
        <p:nvSpPr>
          <p:cNvPr id="7" name="!!!Rounded Rectangle 6">
            <a:extLst>
              <a:ext uri="{FF2B5EF4-FFF2-40B4-BE49-F238E27FC236}">
                <a16:creationId xmlns:a16="http://schemas.microsoft.com/office/drawing/2014/main" xmlns="" id="{6D0B40E8-F732-B24A-9EF9-2FD4166961A5}"/>
              </a:ext>
            </a:extLst>
          </p:cNvPr>
          <p:cNvSpPr/>
          <p:nvPr/>
        </p:nvSpPr>
        <p:spPr>
          <a:xfrm>
            <a:off x="4041421" y="3491386"/>
            <a:ext cx="3905956" cy="122722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B.</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Kim dạ nguyên tiêu nguyệt chính viên</a:t>
            </a:r>
          </a:p>
        </p:txBody>
      </p:sp>
      <p:sp>
        <p:nvSpPr>
          <p:cNvPr id="2" name="TextBox 1">
            <a:extLst>
              <a:ext uri="{FF2B5EF4-FFF2-40B4-BE49-F238E27FC236}">
                <a16:creationId xmlns:a16="http://schemas.microsoft.com/office/drawing/2014/main" xmlns="" id="{4BD56CAB-AFB1-D14D-AECE-82D7528D53DF}"/>
              </a:ext>
            </a:extLst>
          </p:cNvPr>
          <p:cNvSpPr txBox="1"/>
          <p:nvPr/>
        </p:nvSpPr>
        <p:spPr>
          <a:xfrm>
            <a:off x="2256971" y="389396"/>
            <a:ext cx="7678057" cy="523220"/>
          </a:xfrm>
          <a:prstGeom prst="rect">
            <a:avLst/>
          </a:prstGeom>
          <a:noFill/>
        </p:spPr>
        <p:txBody>
          <a:bodyPr wrap="square" rtlCol="0">
            <a:spAutoFit/>
          </a:bodyPr>
          <a:lstStyle/>
          <a:p>
            <a:pPr algn="ctr"/>
            <a:r>
              <a:rPr lang="x-none" sz="2800" dirty="0">
                <a:solidFill>
                  <a:schemeClr val="bg1"/>
                </a:solidFill>
              </a:rPr>
              <a:t>Ghép câu thơ với bài thơ sao cho phù hợp</a:t>
            </a:r>
          </a:p>
        </p:txBody>
      </p:sp>
    </p:spTree>
    <p:extLst>
      <p:ext uri="{BB962C8B-B14F-4D97-AF65-F5344CB8AC3E}">
        <p14:creationId xmlns:p14="http://schemas.microsoft.com/office/powerpoint/2010/main" val="304285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1" name="Google Shape;201;p12"/>
          <p:cNvSpPr/>
          <p:nvPr/>
        </p:nvSpPr>
        <p:spPr>
          <a:xfrm>
            <a:off x="145142" y="2987038"/>
            <a:ext cx="67229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Ngục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trung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vô</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tửu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diệc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vô</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Đối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thử</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lương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tiêu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nại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nhược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hà</a:t>
            </a:r>
            <a:r>
              <a:rPr lang="en-US" sz="1800" b="1" dirty="0">
                <a:solidFill>
                  <a:schemeClr val="bg1"/>
                </a:solidFill>
                <a:latin typeface="Times New Roman"/>
                <a:ea typeface="Times New Roman"/>
                <a:cs typeface="Times New Roman"/>
                <a:sym typeface="Times New Roman"/>
              </a:rPr>
              <a:t>?</a:t>
            </a:r>
            <a:endParaRPr sz="1800" b="1" i="0" dirty="0">
              <a:solidFill>
                <a:schemeClr val="bg1"/>
              </a:solidFill>
              <a:latin typeface="Times New Roman"/>
              <a:ea typeface="Times New Roman"/>
              <a:cs typeface="Times New Roman"/>
              <a:sym typeface="Times New Roman"/>
            </a:endParaRPr>
          </a:p>
        </p:txBody>
      </p:sp>
      <p:sp>
        <p:nvSpPr>
          <p:cNvPr id="202" name="Google Shape;202;p12"/>
          <p:cNvSpPr/>
          <p:nvPr/>
        </p:nvSpPr>
        <p:spPr>
          <a:xfrm>
            <a:off x="145142" y="3673840"/>
            <a:ext cx="743735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biết</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làm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thế</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nào</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603326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smtClean="0">
                <a:solidFill>
                  <a:srgbClr val="FFC000"/>
                </a:solidFill>
                <a:latin typeface="Times New Roman" pitchFamily="18" charset="0"/>
                <a:cs typeface="Times New Roman" pitchFamily="18" charset="0"/>
                <a:sym typeface="Arial"/>
              </a:rPr>
              <a:t>         II</a:t>
            </a:r>
            <a:r>
              <a:rPr lang="en-US" sz="2600" b="1" i="0" u="none" strike="noStrike" cap="none" dirty="0">
                <a:solidFill>
                  <a:srgbClr val="FFC000"/>
                </a:solidFill>
                <a:latin typeface="Times New Roman" pitchFamily="18" charset="0"/>
                <a:cs typeface="Times New Roman" pitchFamily="18" charset="0"/>
                <a:sym typeface="Arial"/>
              </a:rPr>
              <a:t>.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dirty="0">
                <a:solidFill>
                  <a:srgbClr val="FFC000"/>
                </a:solidFill>
                <a:latin typeface="Times New Roman" pitchFamily="18" charset="0"/>
                <a:cs typeface="Times New Roman" pitchFamily="18" charset="0"/>
              </a:rPr>
              <a:t> </a:t>
            </a:r>
            <a:r>
              <a:rPr lang="en-US" sz="2600" b="1" dirty="0" err="1" smtClean="0">
                <a:solidFill>
                  <a:srgbClr val="FFC000"/>
                </a:solidFill>
                <a:latin typeface="Times New Roman" pitchFamily="18" charset="0"/>
                <a:cs typeface="Times New Roman" pitchFamily="18" charset="0"/>
              </a:rPr>
              <a:t>văn</a:t>
            </a:r>
            <a:r>
              <a:rPr lang="en-US" sz="2600" b="1" dirty="0" smtClean="0">
                <a:solidFill>
                  <a:srgbClr val="FFC000"/>
                </a:solidFill>
                <a:latin typeface="Times New Roman" pitchFamily="18" charset="0"/>
                <a:cs typeface="Times New Roman" pitchFamily="18" charset="0"/>
              </a:rPr>
              <a:t> </a:t>
            </a:r>
            <a:r>
              <a:rPr lang="en-US" sz="2600" b="1" dirty="0" err="1" smtClean="0">
                <a:solidFill>
                  <a:srgbClr val="FFC000"/>
                </a:solidFill>
                <a:latin typeface="Times New Roman" pitchFamily="18" charset="0"/>
                <a:cs typeface="Times New Roman" pitchFamily="18" charset="0"/>
              </a:rPr>
              <a:t>bản</a:t>
            </a:r>
            <a:r>
              <a:rPr lang="en-US" sz="2600" b="1" dirty="0" smtClean="0">
                <a:solidFill>
                  <a:srgbClr val="FFC000"/>
                </a:solidFill>
                <a:latin typeface="Times New Roman" pitchFamily="18" charset="0"/>
                <a:cs typeface="Times New Roman" pitchFamily="18" charset="0"/>
              </a:rPr>
              <a:t>:</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45142" y="2032880"/>
            <a:ext cx="4855026" cy="49240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600" b="1" i="0" u="none" strike="noStrike" cap="none" dirty="0">
                <a:solidFill>
                  <a:srgbClr val="FFFF00"/>
                </a:solidFill>
                <a:latin typeface="Times New Roman" pitchFamily="18" charset="0"/>
                <a:cs typeface="Times New Roman" pitchFamily="18" charset="0"/>
                <a:sym typeface="Arial"/>
              </a:rPr>
              <a:t>1. Hai </a:t>
            </a:r>
            <a:r>
              <a:rPr lang="en-US" sz="2600" b="1" i="0" u="none" strike="noStrike" cap="none" dirty="0" err="1">
                <a:solidFill>
                  <a:srgbClr val="FFFF00"/>
                </a:solidFill>
                <a:latin typeface="Times New Roman" pitchFamily="18" charset="0"/>
                <a:cs typeface="Times New Roman" pitchFamily="18" charset="0"/>
                <a:sym typeface="Arial"/>
              </a:rPr>
              <a:t>câu</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thơ</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đầu</a:t>
            </a:r>
            <a:endParaRPr sz="2600" b="1" i="0" u="none" strike="noStrike" cap="none" dirty="0">
              <a:solidFill>
                <a:srgbClr val="FFFF00"/>
              </a:solidFill>
              <a:latin typeface="Times New Roman" pitchFamily="18" charset="0"/>
              <a:cs typeface="Times New Roman" pitchFamily="18" charset="0"/>
              <a:sym typeface="Arial"/>
            </a:endParaRPr>
          </a:p>
        </p:txBody>
      </p:sp>
      <p:sp>
        <p:nvSpPr>
          <p:cNvPr id="15" name="Google Shape;201;p12">
            <a:extLst>
              <a:ext uri="{FF2B5EF4-FFF2-40B4-BE49-F238E27FC236}">
                <a16:creationId xmlns:a16="http://schemas.microsoft.com/office/drawing/2014/main" xmlns="" id="{51570EFD-7420-B844-89BB-EE773E241665}"/>
              </a:ext>
            </a:extLst>
          </p:cNvPr>
          <p:cNvSpPr/>
          <p:nvPr/>
        </p:nvSpPr>
        <p:spPr>
          <a:xfrm>
            <a:off x="145142" y="2987038"/>
            <a:ext cx="67229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sng" dirty="0" err="1">
                <a:solidFill>
                  <a:srgbClr val="FF0000"/>
                </a:solidFill>
                <a:latin typeface="Times New Roman"/>
                <a:ea typeface="Times New Roman"/>
                <a:cs typeface="Times New Roman"/>
                <a:sym typeface="Times New Roman"/>
              </a:rPr>
              <a:t>Ngục</a:t>
            </a:r>
            <a:r>
              <a:rPr lang="en-US" sz="1800" b="1" i="1" u="sng" dirty="0">
                <a:solidFill>
                  <a:srgbClr val="FF0000"/>
                </a:solidFill>
                <a:latin typeface="Times New Roman"/>
                <a:ea typeface="Times New Roman"/>
                <a:cs typeface="Times New Roman"/>
                <a:sym typeface="Times New Roman"/>
              </a:rPr>
              <a:t> </a:t>
            </a:r>
            <a:r>
              <a:rPr lang="en-US" sz="1800" b="1" i="1" u="sng" dirty="0" err="1">
                <a:solidFill>
                  <a:srgbClr val="FF0000"/>
                </a:solidFill>
                <a:latin typeface="Times New Roman"/>
                <a:ea typeface="Times New Roman"/>
                <a:cs typeface="Times New Roman"/>
                <a:sym typeface="Times New Roman"/>
              </a:rPr>
              <a:t>trung</a:t>
            </a:r>
            <a:r>
              <a:rPr lang="en-US" sz="1800" b="1" i="1" u="sng" dirty="0">
                <a:solidFill>
                  <a:srgbClr val="FF00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vô</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tửu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diệc</a:t>
            </a:r>
            <a:r>
              <a:rPr lang="en-US" sz="1800" b="1" dirty="0">
                <a:solidFill>
                  <a:schemeClr val="bg1"/>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vô</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endParaRPr sz="1800" b="1" i="0" dirty="0">
              <a:solidFill>
                <a:schemeClr val="bg1"/>
              </a:solidFill>
              <a:latin typeface="Times New Roman"/>
              <a:ea typeface="Times New Roman"/>
              <a:cs typeface="Times New Roman"/>
              <a:sym typeface="Times New Roman"/>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21" name="Google Shape;201;p12">
            <a:extLst>
              <a:ext uri="{FF2B5EF4-FFF2-40B4-BE49-F238E27FC236}">
                <a16:creationId xmlns:a16="http://schemas.microsoft.com/office/drawing/2014/main" xmlns="" id="{F19C91BA-1768-8E4F-8661-08C2761C56E5}"/>
              </a:ext>
            </a:extLst>
          </p:cNvPr>
          <p:cNvSpPr/>
          <p:nvPr/>
        </p:nvSpPr>
        <p:spPr>
          <a:xfrm>
            <a:off x="145142" y="3310183"/>
            <a:ext cx="672291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Đối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thử</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lương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tiêu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nại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nhược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hà</a:t>
            </a:r>
            <a:r>
              <a:rPr lang="en-US" sz="1800" b="1" dirty="0">
                <a:solidFill>
                  <a:schemeClr val="bg1"/>
                </a:solidFill>
                <a:latin typeface="Times New Roman"/>
                <a:ea typeface="Times New Roman"/>
                <a:cs typeface="Times New Roman"/>
                <a:sym typeface="Times New Roman"/>
              </a:rPr>
              <a:t>?</a:t>
            </a:r>
            <a:endParaRPr sz="1800" b="1" i="0" dirty="0">
              <a:solidFill>
                <a:schemeClr val="bg1"/>
              </a:solidFill>
              <a:latin typeface="Times New Roman"/>
              <a:ea typeface="Times New Roman"/>
              <a:cs typeface="Times New Roman"/>
              <a:sym typeface="Times New Roman"/>
            </a:endParaRPr>
          </a:p>
        </p:txBody>
      </p:sp>
      <p:sp>
        <p:nvSpPr>
          <p:cNvPr id="22" name="Google Shape;201;p12">
            <a:extLst>
              <a:ext uri="{FF2B5EF4-FFF2-40B4-BE49-F238E27FC236}">
                <a16:creationId xmlns:a16="http://schemas.microsoft.com/office/drawing/2014/main" xmlns="" id="{3007A566-9B6A-9344-9780-6524A6A2642E}"/>
              </a:ext>
            </a:extLst>
          </p:cNvPr>
          <p:cNvSpPr/>
          <p:nvPr/>
        </p:nvSpPr>
        <p:spPr>
          <a:xfrm>
            <a:off x="145142" y="2635857"/>
            <a:ext cx="672291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Phiên</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âm</a:t>
            </a:r>
            <a:endParaRPr lang="en-US" sz="1800" b="1" dirty="0">
              <a:solidFill>
                <a:srgbClr val="FFFF00"/>
              </a:solidFill>
              <a:latin typeface="Times New Roman"/>
              <a:ea typeface="Times New Roman"/>
              <a:cs typeface="Times New Roman"/>
              <a:sym typeface="Times New Roman"/>
            </a:endParaRPr>
          </a:p>
        </p:txBody>
      </p:sp>
      <p:sp>
        <p:nvSpPr>
          <p:cNvPr id="23" name="Google Shape;202;p12">
            <a:extLst>
              <a:ext uri="{FF2B5EF4-FFF2-40B4-BE49-F238E27FC236}">
                <a16:creationId xmlns:a16="http://schemas.microsoft.com/office/drawing/2014/main" xmlns="" id="{501D1660-03C6-6F46-BD16-C768B1D2E85B}"/>
              </a:ext>
            </a:extLst>
          </p:cNvPr>
          <p:cNvSpPr/>
          <p:nvPr/>
        </p:nvSpPr>
        <p:spPr>
          <a:xfrm>
            <a:off x="217828" y="4675808"/>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p:txBody>
      </p:sp>
      <p:sp>
        <p:nvSpPr>
          <p:cNvPr id="24" name="Google Shape;202;p12">
            <a:extLst>
              <a:ext uri="{FF2B5EF4-FFF2-40B4-BE49-F238E27FC236}">
                <a16:creationId xmlns:a16="http://schemas.microsoft.com/office/drawing/2014/main" xmlns="" id="{6F49A7FE-14F6-1F48-98CE-10D20553160C}"/>
              </a:ext>
            </a:extLst>
          </p:cNvPr>
          <p:cNvSpPr/>
          <p:nvPr/>
        </p:nvSpPr>
        <p:spPr>
          <a:xfrm>
            <a:off x="190036" y="5037653"/>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25" name="Google Shape;202;p12">
            <a:extLst>
              <a:ext uri="{FF2B5EF4-FFF2-40B4-BE49-F238E27FC236}">
                <a16:creationId xmlns:a16="http://schemas.microsoft.com/office/drawing/2014/main" xmlns="" id="{59C08509-CDD2-1743-8334-DF4619231430}"/>
              </a:ext>
            </a:extLst>
          </p:cNvPr>
          <p:cNvSpPr/>
          <p:nvPr/>
        </p:nvSpPr>
        <p:spPr>
          <a:xfrm>
            <a:off x="190035" y="5342510"/>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khó</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hững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hờ</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0111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par>
                                <p:cTn id="11" presetID="10" presetClass="entr" presetSubtype="0" fill="hold" nodeType="withEffect">
                                  <p:stCondLst>
                                    <p:cond delay="0"/>
                                  </p:stCondLst>
                                  <p:childTnLst>
                                    <p:set>
                                      <p:cBhvr>
                                        <p:cTn id="12" dur="1" fill="hold">
                                          <p:stCondLst>
                                            <p:cond delay="0"/>
                                          </p:stCondLst>
                                        </p:cTn>
                                        <p:tgtEl>
                                          <p:spTgt spid="202"/>
                                        </p:tgtEl>
                                        <p:attrNameLst>
                                          <p:attrName>style.visibility</p:attrName>
                                        </p:attrNameLst>
                                      </p:cBhvr>
                                      <p:to>
                                        <p:strVal val="visible"/>
                                      </p:to>
                                    </p:set>
                                    <p:animEffect transition="in" filter="fade">
                                      <p:cBhvr>
                                        <p:cTn id="13" dur="500"/>
                                        <p:tgtEl>
                                          <p:spTgt spid="2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201"/>
                                        </p:tgtEl>
                                      </p:cBhvr>
                                    </p:animEffect>
                                    <p:set>
                                      <p:cBhvr>
                                        <p:cTn id="27" dur="1" fill="hold">
                                          <p:stCondLst>
                                            <p:cond delay="499"/>
                                          </p:stCondLst>
                                        </p:cTn>
                                        <p:tgtEl>
                                          <p:spTgt spid="20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2"/>
          <p:cNvSpPr/>
          <p:nvPr/>
        </p:nvSpPr>
        <p:spPr>
          <a:xfrm>
            <a:off x="145143" y="2525282"/>
            <a:ext cx="460854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biết</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làm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thế</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nào</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10" name="Google Shape;202;p12">
            <a:extLst>
              <a:ext uri="{FF2B5EF4-FFF2-40B4-BE49-F238E27FC236}">
                <a16:creationId xmlns:a16="http://schemas.microsoft.com/office/drawing/2014/main" xmlns="" id="{486870F9-88FA-5B45-90AA-C4EC1B2FE31E}"/>
              </a:ext>
            </a:extLst>
          </p:cNvPr>
          <p:cNvSpPr/>
          <p:nvPr/>
        </p:nvSpPr>
        <p:spPr>
          <a:xfrm>
            <a:off x="145142" y="3595243"/>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p:txBody>
      </p:sp>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769560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chi </a:t>
            </a:r>
            <a:r>
              <a:rPr lang="en-US" sz="2600" b="1" i="0" u="none" strike="noStrike" cap="none" dirty="0" err="1">
                <a:solidFill>
                  <a:srgbClr val="FFC000"/>
                </a:solidFill>
                <a:latin typeface="Times New Roman" pitchFamily="18" charset="0"/>
                <a:cs typeface="Times New Roman" pitchFamily="18" charset="0"/>
                <a:sym typeface="Arial"/>
              </a:rPr>
              <a:t>tiết</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bài</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thơ</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45142" y="2032880"/>
            <a:ext cx="4855026" cy="49240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600" b="1" i="0" u="none" strike="noStrike" cap="none" dirty="0">
                <a:solidFill>
                  <a:srgbClr val="FFFF00"/>
                </a:solidFill>
                <a:latin typeface="Times New Roman" pitchFamily="18" charset="0"/>
                <a:cs typeface="Times New Roman" pitchFamily="18" charset="0"/>
                <a:sym typeface="Arial"/>
              </a:rPr>
              <a:t>1. Hai </a:t>
            </a:r>
            <a:r>
              <a:rPr lang="en-US" sz="2600" b="1" i="0" u="none" strike="noStrike" cap="none" dirty="0" err="1">
                <a:solidFill>
                  <a:srgbClr val="FFFF00"/>
                </a:solidFill>
                <a:latin typeface="Times New Roman" pitchFamily="18" charset="0"/>
                <a:cs typeface="Times New Roman" pitchFamily="18" charset="0"/>
                <a:sym typeface="Arial"/>
              </a:rPr>
              <a:t>câu</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thơ</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đầu</a:t>
            </a:r>
            <a:endParaRPr sz="2600" b="1" i="0" u="none" strike="noStrike" cap="none" dirty="0">
              <a:solidFill>
                <a:srgbClr val="FFFF00"/>
              </a:solidFill>
              <a:latin typeface="Times New Roman" pitchFamily="18" charset="0"/>
              <a:cs typeface="Times New Roman" pitchFamily="18" charset="0"/>
              <a:sym typeface="Arial"/>
            </a:endParaRPr>
          </a:p>
        </p:txBody>
      </p:sp>
      <p:sp>
        <p:nvSpPr>
          <p:cNvPr id="15" name="Google Shape;201;p12">
            <a:extLst>
              <a:ext uri="{FF2B5EF4-FFF2-40B4-BE49-F238E27FC236}">
                <a16:creationId xmlns:a16="http://schemas.microsoft.com/office/drawing/2014/main" xmlns="" id="{51570EFD-7420-B844-89BB-EE773E241665}"/>
              </a:ext>
            </a:extLst>
          </p:cNvPr>
          <p:cNvSpPr/>
          <p:nvPr/>
        </p:nvSpPr>
        <p:spPr>
          <a:xfrm>
            <a:off x="4753690" y="1470688"/>
            <a:ext cx="4518762"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u="sng" dirty="0" err="1">
                <a:solidFill>
                  <a:srgbClr val="FF0000"/>
                </a:solidFill>
                <a:latin typeface="Times New Roman"/>
                <a:ea typeface="Times New Roman"/>
                <a:cs typeface="Times New Roman"/>
                <a:sym typeface="Times New Roman"/>
              </a:rPr>
              <a:t>Ngục</a:t>
            </a:r>
            <a:r>
              <a:rPr lang="en-US" sz="2200" b="1" i="1" u="sng" dirty="0">
                <a:solidFill>
                  <a:srgbClr val="FF0000"/>
                </a:solidFill>
                <a:latin typeface="Times New Roman"/>
                <a:ea typeface="Times New Roman"/>
                <a:cs typeface="Times New Roman"/>
                <a:sym typeface="Times New Roman"/>
              </a:rPr>
              <a:t> </a:t>
            </a:r>
            <a:r>
              <a:rPr lang="en-US" sz="2200" b="1" i="1" u="sng" dirty="0" err="1">
                <a:solidFill>
                  <a:srgbClr val="FF0000"/>
                </a:solidFill>
                <a:latin typeface="Times New Roman"/>
                <a:ea typeface="Times New Roman"/>
                <a:cs typeface="Times New Roman"/>
                <a:sym typeface="Times New Roman"/>
              </a:rPr>
              <a:t>trung</a:t>
            </a:r>
            <a:r>
              <a:rPr lang="en-US" sz="2200" b="1" i="1" u="sng" dirty="0">
                <a:solidFill>
                  <a:srgbClr val="FF0000"/>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tửu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diệc</a:t>
            </a:r>
            <a:r>
              <a:rPr lang="en-US" sz="2200" b="1" dirty="0">
                <a:solidFill>
                  <a:schemeClr val="bg1"/>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hoa</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21" name="Google Shape;201;p12">
            <a:extLst>
              <a:ext uri="{FF2B5EF4-FFF2-40B4-BE49-F238E27FC236}">
                <a16:creationId xmlns:a16="http://schemas.microsoft.com/office/drawing/2014/main" xmlns="" id="{F19C91BA-1768-8E4F-8661-08C2761C56E5}"/>
              </a:ext>
            </a:extLst>
          </p:cNvPr>
          <p:cNvSpPr/>
          <p:nvPr/>
        </p:nvSpPr>
        <p:spPr>
          <a:xfrm>
            <a:off x="4853343" y="4141727"/>
            <a:ext cx="4786083"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err="1">
                <a:solidFill>
                  <a:schemeClr val="bg1"/>
                </a:solidFill>
                <a:latin typeface="Times New Roman"/>
                <a:ea typeface="Times New Roman"/>
                <a:cs typeface="Times New Roman"/>
                <a:sym typeface="Times New Roman"/>
              </a:rPr>
              <a:t>Đối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thử</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lương</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tiêu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nại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nhược</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hà</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pic>
        <p:nvPicPr>
          <p:cNvPr id="19" name="Google Shape;226;p13">
            <a:extLst>
              <a:ext uri="{FF2B5EF4-FFF2-40B4-BE49-F238E27FC236}">
                <a16:creationId xmlns:a16="http://schemas.microsoft.com/office/drawing/2014/main" xmlns="" id="{0BF3927B-F7B8-4C49-9AED-9944EEA75DCE}"/>
              </a:ext>
            </a:extLst>
          </p:cNvPr>
          <p:cNvPicPr preferRelativeResize="0"/>
          <p:nvPr/>
        </p:nvPicPr>
        <p:blipFill rotWithShape="1">
          <a:blip r:embed="rId3">
            <a:alphaModFix/>
          </a:blip>
          <a:srcRect/>
          <a:stretch/>
        </p:blipFill>
        <p:spPr>
          <a:xfrm rot="8847509">
            <a:off x="5342517" y="1903518"/>
            <a:ext cx="292829" cy="399161"/>
          </a:xfrm>
          <a:prstGeom prst="rect">
            <a:avLst/>
          </a:prstGeom>
          <a:noFill/>
          <a:ln>
            <a:noFill/>
          </a:ln>
        </p:spPr>
      </p:pic>
      <p:sp>
        <p:nvSpPr>
          <p:cNvPr id="20" name="Google Shape;227;p13">
            <a:extLst>
              <a:ext uri="{FF2B5EF4-FFF2-40B4-BE49-F238E27FC236}">
                <a16:creationId xmlns:a16="http://schemas.microsoft.com/office/drawing/2014/main" xmlns="" id="{FC0056B1-625F-194A-89ED-B8BD8625CA4C}"/>
              </a:ext>
            </a:extLst>
          </p:cNvPr>
          <p:cNvSpPr txBox="1"/>
          <p:nvPr/>
        </p:nvSpPr>
        <p:spPr>
          <a:xfrm>
            <a:off x="4791761" y="2287210"/>
            <a:ext cx="134236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Trong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tù</a:t>
            </a:r>
            <a:endParaRPr sz="2200" dirty="0"/>
          </a:p>
        </p:txBody>
      </p:sp>
      <p:pic>
        <p:nvPicPr>
          <p:cNvPr id="23" name="Google Shape;222;p13">
            <a:extLst>
              <a:ext uri="{FF2B5EF4-FFF2-40B4-BE49-F238E27FC236}">
                <a16:creationId xmlns:a16="http://schemas.microsoft.com/office/drawing/2014/main" xmlns="" id="{5FDA66B6-023A-3648-BCE8-D574C61771BE}"/>
              </a:ext>
            </a:extLst>
          </p:cNvPr>
          <p:cNvPicPr preferRelativeResize="0"/>
          <p:nvPr/>
        </p:nvPicPr>
        <p:blipFill rotWithShape="1">
          <a:blip r:embed="rId3">
            <a:alphaModFix/>
          </a:blip>
          <a:srcRect/>
          <a:stretch/>
        </p:blipFill>
        <p:spPr>
          <a:xfrm rot="8847509">
            <a:off x="6612247" y="1944107"/>
            <a:ext cx="295311" cy="395668"/>
          </a:xfrm>
          <a:prstGeom prst="rect">
            <a:avLst/>
          </a:prstGeom>
          <a:noFill/>
          <a:ln>
            <a:noFill/>
          </a:ln>
        </p:spPr>
      </p:pic>
      <p:sp>
        <p:nvSpPr>
          <p:cNvPr id="24" name="Google Shape;223;p13">
            <a:extLst>
              <a:ext uri="{FF2B5EF4-FFF2-40B4-BE49-F238E27FC236}">
                <a16:creationId xmlns:a16="http://schemas.microsoft.com/office/drawing/2014/main" xmlns="" id="{3C2B2DA9-8A7A-D94D-A20C-4792CA6C7D85}"/>
              </a:ext>
            </a:extLst>
          </p:cNvPr>
          <p:cNvSpPr txBox="1"/>
          <p:nvPr/>
        </p:nvSpPr>
        <p:spPr>
          <a:xfrm>
            <a:off x="6055951" y="2305106"/>
            <a:ext cx="141069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rượu</a:t>
            </a:r>
            <a:endParaRPr sz="2200" dirty="0">
              <a:solidFill>
                <a:schemeClr val="lt1"/>
              </a:solidFill>
              <a:latin typeface="Times New Roman"/>
              <a:ea typeface="Times New Roman"/>
              <a:cs typeface="Times New Roman"/>
              <a:sym typeface="Times New Roman"/>
            </a:endParaRPr>
          </a:p>
        </p:txBody>
      </p:sp>
      <p:pic>
        <p:nvPicPr>
          <p:cNvPr id="25" name="Google Shape;224;p13">
            <a:extLst>
              <a:ext uri="{FF2B5EF4-FFF2-40B4-BE49-F238E27FC236}">
                <a16:creationId xmlns:a16="http://schemas.microsoft.com/office/drawing/2014/main" xmlns="" id="{B8E6D457-1DEA-0941-8B5D-D5607439FB85}"/>
              </a:ext>
            </a:extLst>
          </p:cNvPr>
          <p:cNvPicPr preferRelativeResize="0"/>
          <p:nvPr/>
        </p:nvPicPr>
        <p:blipFill rotWithShape="1">
          <a:blip r:embed="rId3">
            <a:alphaModFix/>
          </a:blip>
          <a:srcRect/>
          <a:stretch/>
        </p:blipFill>
        <p:spPr>
          <a:xfrm rot="8847509">
            <a:off x="8059659" y="1934532"/>
            <a:ext cx="295311" cy="395668"/>
          </a:xfrm>
          <a:prstGeom prst="rect">
            <a:avLst/>
          </a:prstGeom>
          <a:noFill/>
          <a:ln>
            <a:noFill/>
          </a:ln>
        </p:spPr>
      </p:pic>
      <p:sp>
        <p:nvSpPr>
          <p:cNvPr id="26" name="Google Shape;225;p13">
            <a:extLst>
              <a:ext uri="{FF2B5EF4-FFF2-40B4-BE49-F238E27FC236}">
                <a16:creationId xmlns:a16="http://schemas.microsoft.com/office/drawing/2014/main" xmlns="" id="{C17BEE68-102A-2644-9182-FB1AE95CCADE}"/>
              </a:ext>
            </a:extLst>
          </p:cNvPr>
          <p:cNvSpPr txBox="1"/>
          <p:nvPr/>
        </p:nvSpPr>
        <p:spPr>
          <a:xfrm>
            <a:off x="7702281" y="2253054"/>
            <a:ext cx="98323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hoa</a:t>
            </a:r>
            <a:endParaRPr sz="2200" dirty="0">
              <a:solidFill>
                <a:schemeClr val="lt1"/>
              </a:solidFill>
              <a:latin typeface="Times New Roman"/>
              <a:ea typeface="Times New Roman"/>
              <a:cs typeface="Times New Roman"/>
              <a:sym typeface="Times New Roman"/>
            </a:endParaRPr>
          </a:p>
        </p:txBody>
      </p:sp>
      <p:cxnSp>
        <p:nvCxnSpPr>
          <p:cNvPr id="4" name="Straight Connector 3">
            <a:extLst>
              <a:ext uri="{FF2B5EF4-FFF2-40B4-BE49-F238E27FC236}">
                <a16:creationId xmlns:a16="http://schemas.microsoft.com/office/drawing/2014/main" xmlns="" id="{20574D58-5031-384E-A504-1B31B7B92F6C}"/>
              </a:ext>
            </a:extLst>
          </p:cNvPr>
          <p:cNvCxnSpPr/>
          <p:nvPr/>
        </p:nvCxnSpPr>
        <p:spPr>
          <a:xfrm>
            <a:off x="6407005" y="1895741"/>
            <a:ext cx="729017"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xmlns="" id="{B95BA104-4EFB-BF40-BDDE-E14872FA69E0}"/>
              </a:ext>
            </a:extLst>
          </p:cNvPr>
          <p:cNvCxnSpPr/>
          <p:nvPr/>
        </p:nvCxnSpPr>
        <p:spPr>
          <a:xfrm>
            <a:off x="7956496" y="1886166"/>
            <a:ext cx="729017"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02602978-AFCA-6A4E-A0B0-50A67F665999}"/>
              </a:ext>
            </a:extLst>
          </p:cNvPr>
          <p:cNvSpPr txBox="1"/>
          <p:nvPr/>
        </p:nvSpPr>
        <p:spPr>
          <a:xfrm>
            <a:off x="4731657" y="3049080"/>
            <a:ext cx="1994564"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rPr>
              <a:t>- Điệp từ “</a:t>
            </a:r>
            <a:r>
              <a:rPr lang="x-none" sz="2200" i="1" dirty="0">
                <a:solidFill>
                  <a:srgbClr val="FFFF00"/>
                </a:solidFill>
                <a:latin typeface="Times New Roman" panose="02020603050405020304" pitchFamily="18" charset="0"/>
                <a:cs typeface="Times New Roman" panose="02020603050405020304" pitchFamily="18" charset="0"/>
              </a:rPr>
              <a:t>vô</a:t>
            </a:r>
            <a:r>
              <a:rPr lang="x-none" sz="2200" dirty="0">
                <a:solidFill>
                  <a:schemeClr val="bg1"/>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xmlns="" id="{47168F0B-FA6A-D748-9685-CFD168AC39A8}"/>
              </a:ext>
            </a:extLst>
          </p:cNvPr>
          <p:cNvSpPr txBox="1"/>
          <p:nvPr/>
        </p:nvSpPr>
        <p:spPr>
          <a:xfrm>
            <a:off x="6529010" y="3041137"/>
            <a:ext cx="5936413" cy="430887"/>
          </a:xfrm>
          <a:prstGeom prst="rect">
            <a:avLst/>
          </a:prstGeom>
          <a:noFill/>
        </p:spPr>
        <p:txBody>
          <a:bodyPr wrap="square" rtlCol="0">
            <a:spAutoFit/>
          </a:bodyPr>
          <a:lstStyle/>
          <a:p>
            <a:r>
              <a:rPr lang="vi-VN" sz="2200" dirty="0">
                <a:solidFill>
                  <a:schemeClr val="bg1"/>
                </a:solidFill>
                <a:latin typeface="Times New Roman" panose="02020603050405020304" pitchFamily="18" charset="0"/>
                <a:cs typeface="Times New Roman" panose="02020603050405020304" pitchFamily="18" charset="0"/>
                <a:sym typeface="Wingdings" pitchFamily="2" charset="2"/>
              </a:rPr>
              <a:t>n</a:t>
            </a:r>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hấn mạnh tình thế của cuộc ngắm trăng</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20E46BAA-8A71-BA4E-81F2-A4DE5CF698A3}"/>
              </a:ext>
            </a:extLst>
          </p:cNvPr>
          <p:cNvSpPr txBox="1"/>
          <p:nvPr/>
        </p:nvSpPr>
        <p:spPr>
          <a:xfrm>
            <a:off x="4790474" y="3568759"/>
            <a:ext cx="7674949" cy="430887"/>
          </a:xfrm>
          <a:prstGeom prst="rect">
            <a:avLst/>
          </a:prstGeom>
          <a:noFill/>
        </p:spPr>
        <p:txBody>
          <a:bodyPr wrap="square" rtlCol="0">
            <a:spAutoFit/>
          </a:bodyPr>
          <a:lstStyle/>
          <a:p>
            <a:r>
              <a:rPr lang="vi-VN" sz="2200" b="1" i="1" dirty="0">
                <a:solidFill>
                  <a:srgbClr val="FFC000"/>
                </a:solidFill>
                <a:latin typeface="Times New Roman" panose="02020603050405020304" pitchFamily="18" charset="0"/>
                <a:cs typeface="Times New Roman" panose="02020603050405020304" pitchFamily="18" charset="0"/>
                <a:sym typeface="Wingdings" pitchFamily="2" charset="2"/>
              </a:rPr>
              <a:t> Ngắm trăng trong hoàn cảnh thiếu thốn, bị mất tự do.</a:t>
            </a:r>
            <a:endParaRPr lang="x-none" sz="2200" b="1" i="1" dirty="0">
              <a:solidFill>
                <a:srgbClr val="FFC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D877624-CCDE-1449-93A0-B0E5363F9B4D}"/>
              </a:ext>
            </a:extLst>
          </p:cNvPr>
          <p:cNvSpPr txBox="1"/>
          <p:nvPr/>
        </p:nvSpPr>
        <p:spPr>
          <a:xfrm>
            <a:off x="4753690" y="4603351"/>
            <a:ext cx="2519095"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 Câu hỏi tu từ</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D1E708E3-2252-4345-BF8C-4A3108E914F1}"/>
              </a:ext>
            </a:extLst>
          </p:cNvPr>
          <p:cNvSpPr txBox="1"/>
          <p:nvPr/>
        </p:nvSpPr>
        <p:spPr>
          <a:xfrm>
            <a:off x="4767566" y="5064975"/>
            <a:ext cx="7274684" cy="430887"/>
          </a:xfrm>
          <a:prstGeom prst="rect">
            <a:avLst/>
          </a:prstGeom>
          <a:noFill/>
        </p:spPr>
        <p:txBody>
          <a:bodyPr wrap="square" rtlCol="0">
            <a:spAutoFit/>
          </a:bodyPr>
          <a:lstStyle/>
          <a:p>
            <a:r>
              <a:rPr lang="x-none" sz="2200" b="1" i="1" dirty="0">
                <a:solidFill>
                  <a:srgbClr val="FFC000"/>
                </a:solidFill>
                <a:latin typeface="Times New Roman" panose="02020603050405020304" pitchFamily="18" charset="0"/>
                <a:cs typeface="Times New Roman" panose="02020603050405020304" pitchFamily="18" charset="0"/>
                <a:sym typeface="Wingdings" pitchFamily="2" charset="2"/>
              </a:rPr>
              <a:t> Tâm trạng xốn xang, bối rối trước cảnh đẹp của Bác. </a:t>
            </a:r>
            <a:endParaRPr lang="x-none" sz="2200" b="1" i="1" dirty="0">
              <a:solidFill>
                <a:srgbClr val="FFC000"/>
              </a:solidFill>
              <a:latin typeface="Times New Roman" panose="02020603050405020304" pitchFamily="18" charset="0"/>
              <a:cs typeface="Times New Roman" panose="02020603050405020304" pitchFamily="18" charset="0"/>
            </a:endParaRPr>
          </a:p>
        </p:txBody>
      </p:sp>
      <p:sp>
        <p:nvSpPr>
          <p:cNvPr id="32" name="Google Shape;202;p12">
            <a:extLst>
              <a:ext uri="{FF2B5EF4-FFF2-40B4-BE49-F238E27FC236}">
                <a16:creationId xmlns:a16="http://schemas.microsoft.com/office/drawing/2014/main" xmlns="" id="{D731C3DE-1AEE-D248-B857-7364BCA03FEA}"/>
              </a:ext>
            </a:extLst>
          </p:cNvPr>
          <p:cNvSpPr/>
          <p:nvPr/>
        </p:nvSpPr>
        <p:spPr>
          <a:xfrm>
            <a:off x="72456" y="3957088"/>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33" name="Google Shape;202;p12">
            <a:extLst>
              <a:ext uri="{FF2B5EF4-FFF2-40B4-BE49-F238E27FC236}">
                <a16:creationId xmlns:a16="http://schemas.microsoft.com/office/drawing/2014/main" xmlns="" id="{759029B2-CB75-644F-842B-424D64B0B5FD}"/>
              </a:ext>
            </a:extLst>
          </p:cNvPr>
          <p:cNvSpPr/>
          <p:nvPr/>
        </p:nvSpPr>
        <p:spPr>
          <a:xfrm>
            <a:off x="62179" y="4236706"/>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khó</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hững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hờ</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995045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Vertical)">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2"/>
          <p:cNvSpPr/>
          <p:nvPr/>
        </p:nvSpPr>
        <p:spPr>
          <a:xfrm>
            <a:off x="145143" y="2525282"/>
            <a:ext cx="460854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biết</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làm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thế</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nào</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10" name="Google Shape;202;p12">
            <a:extLst>
              <a:ext uri="{FF2B5EF4-FFF2-40B4-BE49-F238E27FC236}">
                <a16:creationId xmlns:a16="http://schemas.microsoft.com/office/drawing/2014/main" xmlns="" id="{486870F9-88FA-5B45-90AA-C4EC1B2FE31E}"/>
              </a:ext>
            </a:extLst>
          </p:cNvPr>
          <p:cNvSpPr/>
          <p:nvPr/>
        </p:nvSpPr>
        <p:spPr>
          <a:xfrm>
            <a:off x="145142" y="3595243"/>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p:txBody>
      </p:sp>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769560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chi </a:t>
            </a:r>
            <a:r>
              <a:rPr lang="en-US" sz="2600" b="1" i="0" u="none" strike="noStrike" cap="none" dirty="0" err="1">
                <a:solidFill>
                  <a:srgbClr val="FFC000"/>
                </a:solidFill>
                <a:latin typeface="Times New Roman" pitchFamily="18" charset="0"/>
                <a:cs typeface="Times New Roman" pitchFamily="18" charset="0"/>
                <a:sym typeface="Arial"/>
              </a:rPr>
              <a:t>tiết</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bài</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thơ</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45142" y="2032880"/>
            <a:ext cx="4855026" cy="49240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600" b="1" i="0" u="none" strike="noStrike" cap="none" dirty="0">
                <a:solidFill>
                  <a:srgbClr val="FFFF00"/>
                </a:solidFill>
                <a:latin typeface="Times New Roman" pitchFamily="18" charset="0"/>
                <a:cs typeface="Times New Roman" pitchFamily="18" charset="0"/>
                <a:sym typeface="Arial"/>
              </a:rPr>
              <a:t>1. Hai </a:t>
            </a:r>
            <a:r>
              <a:rPr lang="en-US" sz="2600" b="1" i="0" u="none" strike="noStrike" cap="none" dirty="0" err="1">
                <a:solidFill>
                  <a:srgbClr val="FFFF00"/>
                </a:solidFill>
                <a:latin typeface="Times New Roman" pitchFamily="18" charset="0"/>
                <a:cs typeface="Times New Roman" pitchFamily="18" charset="0"/>
                <a:sym typeface="Arial"/>
              </a:rPr>
              <a:t>câu</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thơ</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đầu</a:t>
            </a:r>
            <a:endParaRPr sz="2600" b="1" i="0" u="none" strike="noStrike" cap="none" dirty="0">
              <a:solidFill>
                <a:srgbClr val="FFFF00"/>
              </a:solidFill>
              <a:latin typeface="Times New Roman" pitchFamily="18" charset="0"/>
              <a:cs typeface="Times New Roman" pitchFamily="18" charset="0"/>
              <a:sym typeface="Arial"/>
            </a:endParaRPr>
          </a:p>
        </p:txBody>
      </p:sp>
      <p:sp>
        <p:nvSpPr>
          <p:cNvPr id="15" name="Google Shape;201;p12">
            <a:extLst>
              <a:ext uri="{FF2B5EF4-FFF2-40B4-BE49-F238E27FC236}">
                <a16:creationId xmlns:a16="http://schemas.microsoft.com/office/drawing/2014/main" xmlns="" id="{51570EFD-7420-B844-89BB-EE773E241665}"/>
              </a:ext>
            </a:extLst>
          </p:cNvPr>
          <p:cNvSpPr/>
          <p:nvPr/>
        </p:nvSpPr>
        <p:spPr>
          <a:xfrm>
            <a:off x="4753690" y="1470688"/>
            <a:ext cx="4518762"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u="sng" dirty="0" err="1">
                <a:solidFill>
                  <a:srgbClr val="FF0000"/>
                </a:solidFill>
                <a:latin typeface="Times New Roman"/>
                <a:ea typeface="Times New Roman"/>
                <a:cs typeface="Times New Roman"/>
                <a:sym typeface="Times New Roman"/>
              </a:rPr>
              <a:t>Ngục</a:t>
            </a:r>
            <a:r>
              <a:rPr lang="en-US" sz="2200" b="1" i="1" u="sng" dirty="0">
                <a:solidFill>
                  <a:srgbClr val="FF0000"/>
                </a:solidFill>
                <a:latin typeface="Times New Roman"/>
                <a:ea typeface="Times New Roman"/>
                <a:cs typeface="Times New Roman"/>
                <a:sym typeface="Times New Roman"/>
              </a:rPr>
              <a:t> </a:t>
            </a:r>
            <a:r>
              <a:rPr lang="en-US" sz="2200" b="1" i="1" u="sng" dirty="0" err="1">
                <a:solidFill>
                  <a:srgbClr val="FF0000"/>
                </a:solidFill>
                <a:latin typeface="Times New Roman"/>
                <a:ea typeface="Times New Roman"/>
                <a:cs typeface="Times New Roman"/>
                <a:sym typeface="Times New Roman"/>
              </a:rPr>
              <a:t>trung</a:t>
            </a:r>
            <a:r>
              <a:rPr lang="en-US" sz="2200" b="1" i="1" u="sng" dirty="0">
                <a:solidFill>
                  <a:srgbClr val="FF0000"/>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tửu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diệc</a:t>
            </a:r>
            <a:r>
              <a:rPr lang="en-US" sz="2200" b="1" dirty="0">
                <a:solidFill>
                  <a:schemeClr val="bg1"/>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hoa</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21" name="Google Shape;201;p12">
            <a:extLst>
              <a:ext uri="{FF2B5EF4-FFF2-40B4-BE49-F238E27FC236}">
                <a16:creationId xmlns:a16="http://schemas.microsoft.com/office/drawing/2014/main" xmlns="" id="{F19C91BA-1768-8E4F-8661-08C2761C56E5}"/>
              </a:ext>
            </a:extLst>
          </p:cNvPr>
          <p:cNvSpPr/>
          <p:nvPr/>
        </p:nvSpPr>
        <p:spPr>
          <a:xfrm>
            <a:off x="4842625" y="3835095"/>
            <a:ext cx="4786083"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err="1">
                <a:solidFill>
                  <a:schemeClr val="bg1"/>
                </a:solidFill>
                <a:latin typeface="Times New Roman"/>
                <a:ea typeface="Times New Roman"/>
                <a:cs typeface="Times New Roman"/>
                <a:sym typeface="Times New Roman"/>
              </a:rPr>
              <a:t>Đối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thử</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lương</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tiêu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nại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nhược</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hà</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pic>
        <p:nvPicPr>
          <p:cNvPr id="19" name="Google Shape;226;p13">
            <a:extLst>
              <a:ext uri="{FF2B5EF4-FFF2-40B4-BE49-F238E27FC236}">
                <a16:creationId xmlns:a16="http://schemas.microsoft.com/office/drawing/2014/main" xmlns="" id="{0BF3927B-F7B8-4C49-9AED-9944EEA75DCE}"/>
              </a:ext>
            </a:extLst>
          </p:cNvPr>
          <p:cNvPicPr preferRelativeResize="0"/>
          <p:nvPr/>
        </p:nvPicPr>
        <p:blipFill rotWithShape="1">
          <a:blip r:embed="rId3">
            <a:alphaModFix/>
          </a:blip>
          <a:srcRect/>
          <a:stretch/>
        </p:blipFill>
        <p:spPr>
          <a:xfrm rot="8847509">
            <a:off x="5355553" y="1914205"/>
            <a:ext cx="291579" cy="343208"/>
          </a:xfrm>
          <a:prstGeom prst="rect">
            <a:avLst/>
          </a:prstGeom>
          <a:noFill/>
          <a:ln>
            <a:noFill/>
          </a:ln>
        </p:spPr>
      </p:pic>
      <p:sp>
        <p:nvSpPr>
          <p:cNvPr id="20" name="Google Shape;227;p13">
            <a:extLst>
              <a:ext uri="{FF2B5EF4-FFF2-40B4-BE49-F238E27FC236}">
                <a16:creationId xmlns:a16="http://schemas.microsoft.com/office/drawing/2014/main" xmlns="" id="{FC0056B1-625F-194A-89ED-B8BD8625CA4C}"/>
              </a:ext>
            </a:extLst>
          </p:cNvPr>
          <p:cNvSpPr txBox="1"/>
          <p:nvPr/>
        </p:nvSpPr>
        <p:spPr>
          <a:xfrm>
            <a:off x="4791761" y="2287210"/>
            <a:ext cx="134236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Trong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tù</a:t>
            </a:r>
            <a:endParaRPr sz="2200" dirty="0"/>
          </a:p>
        </p:txBody>
      </p:sp>
      <p:pic>
        <p:nvPicPr>
          <p:cNvPr id="23" name="Google Shape;222;p13">
            <a:extLst>
              <a:ext uri="{FF2B5EF4-FFF2-40B4-BE49-F238E27FC236}">
                <a16:creationId xmlns:a16="http://schemas.microsoft.com/office/drawing/2014/main" xmlns="" id="{5FDA66B6-023A-3648-BCE8-D574C61771BE}"/>
              </a:ext>
            </a:extLst>
          </p:cNvPr>
          <p:cNvPicPr preferRelativeResize="0"/>
          <p:nvPr/>
        </p:nvPicPr>
        <p:blipFill rotWithShape="1">
          <a:blip r:embed="rId3">
            <a:alphaModFix/>
          </a:blip>
          <a:srcRect/>
          <a:stretch/>
        </p:blipFill>
        <p:spPr>
          <a:xfrm rot="8847509">
            <a:off x="6489216" y="1930323"/>
            <a:ext cx="247768" cy="371160"/>
          </a:xfrm>
          <a:prstGeom prst="rect">
            <a:avLst/>
          </a:prstGeom>
          <a:noFill/>
          <a:ln>
            <a:noFill/>
          </a:ln>
        </p:spPr>
      </p:pic>
      <p:sp>
        <p:nvSpPr>
          <p:cNvPr id="24" name="Google Shape;223;p13">
            <a:extLst>
              <a:ext uri="{FF2B5EF4-FFF2-40B4-BE49-F238E27FC236}">
                <a16:creationId xmlns:a16="http://schemas.microsoft.com/office/drawing/2014/main" xmlns="" id="{3C2B2DA9-8A7A-D94D-A20C-4792CA6C7D85}"/>
              </a:ext>
            </a:extLst>
          </p:cNvPr>
          <p:cNvSpPr txBox="1"/>
          <p:nvPr/>
        </p:nvSpPr>
        <p:spPr>
          <a:xfrm>
            <a:off x="5936873" y="2252644"/>
            <a:ext cx="141069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rượu</a:t>
            </a:r>
            <a:endParaRPr sz="2200" dirty="0">
              <a:solidFill>
                <a:schemeClr val="lt1"/>
              </a:solidFill>
              <a:latin typeface="Times New Roman"/>
              <a:ea typeface="Times New Roman"/>
              <a:cs typeface="Times New Roman"/>
              <a:sym typeface="Times New Roman"/>
            </a:endParaRPr>
          </a:p>
        </p:txBody>
      </p:sp>
      <p:pic>
        <p:nvPicPr>
          <p:cNvPr id="25" name="Google Shape;224;p13">
            <a:extLst>
              <a:ext uri="{FF2B5EF4-FFF2-40B4-BE49-F238E27FC236}">
                <a16:creationId xmlns:a16="http://schemas.microsoft.com/office/drawing/2014/main" xmlns="" id="{B8E6D457-1DEA-0941-8B5D-D5607439FB85}"/>
              </a:ext>
            </a:extLst>
          </p:cNvPr>
          <p:cNvPicPr preferRelativeResize="0"/>
          <p:nvPr/>
        </p:nvPicPr>
        <p:blipFill rotWithShape="1">
          <a:blip r:embed="rId3">
            <a:alphaModFix/>
          </a:blip>
          <a:srcRect/>
          <a:stretch/>
        </p:blipFill>
        <p:spPr>
          <a:xfrm rot="8847509">
            <a:off x="7921126" y="1896481"/>
            <a:ext cx="247768" cy="371160"/>
          </a:xfrm>
          <a:prstGeom prst="rect">
            <a:avLst/>
          </a:prstGeom>
          <a:noFill/>
          <a:ln>
            <a:noFill/>
          </a:ln>
        </p:spPr>
      </p:pic>
      <p:sp>
        <p:nvSpPr>
          <p:cNvPr id="26" name="Google Shape;225;p13">
            <a:extLst>
              <a:ext uri="{FF2B5EF4-FFF2-40B4-BE49-F238E27FC236}">
                <a16:creationId xmlns:a16="http://schemas.microsoft.com/office/drawing/2014/main" xmlns="" id="{C17BEE68-102A-2644-9182-FB1AE95CCADE}"/>
              </a:ext>
            </a:extLst>
          </p:cNvPr>
          <p:cNvSpPr txBox="1"/>
          <p:nvPr/>
        </p:nvSpPr>
        <p:spPr>
          <a:xfrm>
            <a:off x="7561335" y="2256261"/>
            <a:ext cx="98323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hoa</a:t>
            </a:r>
            <a:endParaRPr sz="2200" dirty="0">
              <a:solidFill>
                <a:schemeClr val="lt1"/>
              </a:solidFill>
              <a:latin typeface="Times New Roman"/>
              <a:ea typeface="Times New Roman"/>
              <a:cs typeface="Times New Roman"/>
              <a:sym typeface="Times New Roman"/>
            </a:endParaRPr>
          </a:p>
        </p:txBody>
      </p:sp>
      <p:cxnSp>
        <p:nvCxnSpPr>
          <p:cNvPr id="4" name="Straight Connector 3">
            <a:extLst>
              <a:ext uri="{FF2B5EF4-FFF2-40B4-BE49-F238E27FC236}">
                <a16:creationId xmlns:a16="http://schemas.microsoft.com/office/drawing/2014/main" xmlns="" id="{20574D58-5031-384E-A504-1B31B7B92F6C}"/>
              </a:ext>
            </a:extLst>
          </p:cNvPr>
          <p:cNvCxnSpPr/>
          <p:nvPr/>
        </p:nvCxnSpPr>
        <p:spPr>
          <a:xfrm>
            <a:off x="6248592" y="1858978"/>
            <a:ext cx="729017"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xmlns="" id="{B95BA104-4EFB-BF40-BDDE-E14872FA69E0}"/>
              </a:ext>
            </a:extLst>
          </p:cNvPr>
          <p:cNvCxnSpPr/>
          <p:nvPr/>
        </p:nvCxnSpPr>
        <p:spPr>
          <a:xfrm>
            <a:off x="7651992" y="1858978"/>
            <a:ext cx="729017"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02602978-AFCA-6A4E-A0B0-50A67F665999}"/>
              </a:ext>
            </a:extLst>
          </p:cNvPr>
          <p:cNvSpPr txBox="1"/>
          <p:nvPr/>
        </p:nvSpPr>
        <p:spPr>
          <a:xfrm>
            <a:off x="4731657" y="2929390"/>
            <a:ext cx="1994564"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rPr>
              <a:t>- Điệp từ “</a:t>
            </a:r>
            <a:r>
              <a:rPr lang="x-none" sz="2200" i="1" dirty="0">
                <a:solidFill>
                  <a:srgbClr val="FFFF00"/>
                </a:solidFill>
                <a:latin typeface="Times New Roman" panose="02020603050405020304" pitchFamily="18" charset="0"/>
                <a:cs typeface="Times New Roman" panose="02020603050405020304" pitchFamily="18" charset="0"/>
              </a:rPr>
              <a:t>vô</a:t>
            </a:r>
            <a:r>
              <a:rPr lang="x-none" sz="2200" dirty="0">
                <a:solidFill>
                  <a:schemeClr val="bg1"/>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xmlns="" id="{47168F0B-FA6A-D748-9685-CFD168AC39A8}"/>
              </a:ext>
            </a:extLst>
          </p:cNvPr>
          <p:cNvSpPr txBox="1"/>
          <p:nvPr/>
        </p:nvSpPr>
        <p:spPr>
          <a:xfrm>
            <a:off x="6529010" y="2921447"/>
            <a:ext cx="5936413" cy="430887"/>
          </a:xfrm>
          <a:prstGeom prst="rect">
            <a:avLst/>
          </a:prstGeom>
          <a:noFill/>
        </p:spPr>
        <p:txBody>
          <a:bodyPr wrap="square" rtlCol="0">
            <a:spAutoFit/>
          </a:bodyPr>
          <a:lstStyle/>
          <a:p>
            <a:r>
              <a:rPr lang="vi-VN" sz="2200" dirty="0">
                <a:solidFill>
                  <a:schemeClr val="bg1"/>
                </a:solidFill>
                <a:latin typeface="Times New Roman" panose="02020603050405020304" pitchFamily="18" charset="0"/>
                <a:cs typeface="Times New Roman" panose="02020603050405020304" pitchFamily="18" charset="0"/>
                <a:sym typeface="Wingdings" pitchFamily="2" charset="2"/>
              </a:rPr>
              <a:t>n</a:t>
            </a:r>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hấn mạnh tình thế của cuộc ngắm trăng</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20E46BAA-8A71-BA4E-81F2-A4DE5CF698A3}"/>
              </a:ext>
            </a:extLst>
          </p:cNvPr>
          <p:cNvSpPr txBox="1"/>
          <p:nvPr/>
        </p:nvSpPr>
        <p:spPr>
          <a:xfrm>
            <a:off x="4731657" y="3310717"/>
            <a:ext cx="7674949" cy="430887"/>
          </a:xfrm>
          <a:prstGeom prst="rect">
            <a:avLst/>
          </a:prstGeom>
          <a:noFill/>
        </p:spPr>
        <p:txBody>
          <a:bodyPr wrap="square" rtlCol="0">
            <a:spAutoFit/>
          </a:bodyPr>
          <a:lstStyle/>
          <a:p>
            <a:r>
              <a:rPr lang="vi-VN" sz="2200" b="1" i="1" dirty="0">
                <a:solidFill>
                  <a:srgbClr val="FFFF00"/>
                </a:solidFill>
                <a:latin typeface="Times New Roman" panose="02020603050405020304" pitchFamily="18" charset="0"/>
                <a:cs typeface="Times New Roman" panose="02020603050405020304" pitchFamily="18" charset="0"/>
                <a:sym typeface="Wingdings" pitchFamily="2" charset="2"/>
              </a:rPr>
              <a:t>=&gt; Ngắm trăng trong hoàn cảnh thiếu thốn, bị mất tự do.</a:t>
            </a:r>
            <a:endParaRPr lang="x-none" sz="2200" b="1" i="1" dirty="0">
              <a:solidFill>
                <a:srgbClr val="FFFF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D877624-CCDE-1449-93A0-B0E5363F9B4D}"/>
              </a:ext>
            </a:extLst>
          </p:cNvPr>
          <p:cNvSpPr txBox="1"/>
          <p:nvPr/>
        </p:nvSpPr>
        <p:spPr>
          <a:xfrm>
            <a:off x="4742972" y="4296719"/>
            <a:ext cx="2519095"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 Câu hỏi tu từ</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D1E708E3-2252-4345-BF8C-4A3108E914F1}"/>
              </a:ext>
            </a:extLst>
          </p:cNvPr>
          <p:cNvSpPr txBox="1"/>
          <p:nvPr/>
        </p:nvSpPr>
        <p:spPr>
          <a:xfrm>
            <a:off x="4716331" y="4672501"/>
            <a:ext cx="7935297" cy="430887"/>
          </a:xfrm>
          <a:prstGeom prst="rect">
            <a:avLst/>
          </a:prstGeom>
          <a:noFill/>
        </p:spPr>
        <p:txBody>
          <a:bodyPr wrap="square" rtlCol="0">
            <a:spAutoFit/>
          </a:bodyPr>
          <a:lstStyle/>
          <a:p>
            <a:r>
              <a:rPr lang="x-none" sz="2200" b="1" i="1" dirty="0">
                <a:solidFill>
                  <a:srgbClr val="FFFF00"/>
                </a:solidFill>
                <a:latin typeface="Times New Roman" panose="02020603050405020304" pitchFamily="18" charset="0"/>
                <a:cs typeface="Times New Roman" panose="02020603050405020304" pitchFamily="18" charset="0"/>
                <a:sym typeface="Wingdings" pitchFamily="2" charset="2"/>
              </a:rPr>
              <a:t>=&gt; Tâm trạng xốn xang, bối rối trước cảnh đẹp của Bác. </a:t>
            </a:r>
            <a:endParaRPr lang="x-none" sz="2200" b="1" i="1" dirty="0">
              <a:solidFill>
                <a:srgbClr val="FFFF00"/>
              </a:solidFill>
              <a:latin typeface="Times New Roman" panose="02020603050405020304" pitchFamily="18" charset="0"/>
              <a:cs typeface="Times New Roman" panose="02020603050405020304" pitchFamily="18" charset="0"/>
            </a:endParaRPr>
          </a:p>
        </p:txBody>
      </p:sp>
      <p:sp>
        <p:nvSpPr>
          <p:cNvPr id="32" name="Google Shape;202;p12">
            <a:extLst>
              <a:ext uri="{FF2B5EF4-FFF2-40B4-BE49-F238E27FC236}">
                <a16:creationId xmlns:a16="http://schemas.microsoft.com/office/drawing/2014/main" xmlns="" id="{D731C3DE-1AEE-D248-B857-7364BCA03FEA}"/>
              </a:ext>
            </a:extLst>
          </p:cNvPr>
          <p:cNvSpPr/>
          <p:nvPr/>
        </p:nvSpPr>
        <p:spPr>
          <a:xfrm>
            <a:off x="109234" y="3896651"/>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33" name="Google Shape;202;p12">
            <a:extLst>
              <a:ext uri="{FF2B5EF4-FFF2-40B4-BE49-F238E27FC236}">
                <a16:creationId xmlns:a16="http://schemas.microsoft.com/office/drawing/2014/main" xmlns="" id="{759029B2-CB75-644F-842B-424D64B0B5FD}"/>
              </a:ext>
            </a:extLst>
          </p:cNvPr>
          <p:cNvSpPr/>
          <p:nvPr/>
        </p:nvSpPr>
        <p:spPr>
          <a:xfrm>
            <a:off x="4744706" y="5128247"/>
            <a:ext cx="4563655"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err="1">
                <a:solidFill>
                  <a:schemeClr val="bg1"/>
                </a:solidFill>
                <a:latin typeface="Times New Roman"/>
                <a:ea typeface="Times New Roman"/>
                <a:cs typeface="Times New Roman"/>
                <a:sym typeface="Times New Roman"/>
              </a:rPr>
              <a:t>Cảnh</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đẹp</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đêm</a:t>
            </a:r>
            <a:r>
              <a:rPr lang="en-US" sz="2200" b="1" dirty="0">
                <a:solidFill>
                  <a:schemeClr val="bg1"/>
                </a:solidFill>
                <a:latin typeface="Times New Roman"/>
                <a:ea typeface="Times New Roman"/>
                <a:cs typeface="Times New Roman"/>
                <a:sym typeface="Times New Roman"/>
              </a:rPr>
              <a:t> nay </a:t>
            </a:r>
            <a:r>
              <a:rPr lang="en-US" sz="2200" b="1" dirty="0" err="1">
                <a:solidFill>
                  <a:schemeClr val="bg1"/>
                </a:solidFill>
                <a:latin typeface="Times New Roman"/>
                <a:ea typeface="Times New Roman"/>
                <a:cs typeface="Times New Roman"/>
                <a:sym typeface="Times New Roman"/>
              </a:rPr>
              <a:t>khó</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hững</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hờ</a:t>
            </a:r>
            <a:r>
              <a:rPr lang="en-US" sz="2200" b="1" dirty="0">
                <a:solidFill>
                  <a:schemeClr val="bg1"/>
                </a:solidFill>
                <a:latin typeface="Times New Roman"/>
                <a:ea typeface="Times New Roman"/>
                <a:cs typeface="Times New Roman"/>
                <a:sym typeface="Times New Roman"/>
              </a:rPr>
              <a:t>;</a:t>
            </a:r>
            <a:endParaRPr sz="2200" b="1" dirty="0">
              <a:solidFill>
                <a:schemeClr val="bg1"/>
              </a:solidFill>
              <a:latin typeface="Times New Roman"/>
              <a:ea typeface="Times New Roman"/>
              <a:cs typeface="Times New Roman"/>
              <a:sym typeface="Times New Roman"/>
            </a:endParaRPr>
          </a:p>
        </p:txBody>
      </p:sp>
      <p:sp>
        <p:nvSpPr>
          <p:cNvPr id="34" name="TextBox 33">
            <a:extLst>
              <a:ext uri="{FF2B5EF4-FFF2-40B4-BE49-F238E27FC236}">
                <a16:creationId xmlns:a16="http://schemas.microsoft.com/office/drawing/2014/main" xmlns="" id="{D487D7DD-92BE-3048-BBA6-3C6CF322887F}"/>
              </a:ext>
            </a:extLst>
          </p:cNvPr>
          <p:cNvSpPr txBox="1"/>
          <p:nvPr/>
        </p:nvSpPr>
        <p:spPr>
          <a:xfrm>
            <a:off x="9066778" y="5151036"/>
            <a:ext cx="2519095"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sym typeface="Wingdings" pitchFamily="2" charset="2"/>
              </a:rPr>
              <a:t>(B</a:t>
            </a:r>
            <a:r>
              <a:rPr lang="x-none" sz="2400" dirty="0">
                <a:solidFill>
                  <a:schemeClr val="bg1"/>
                </a:solidFill>
                <a:latin typeface="Times New Roman" panose="02020603050405020304" pitchFamily="18" charset="0"/>
                <a:cs typeface="Times New Roman" panose="02020603050405020304" pitchFamily="18" charset="0"/>
                <a:sym typeface="Wingdings" pitchFamily="2" charset="2"/>
              </a:rPr>
              <a:t>ản dịch)</a:t>
            </a:r>
            <a:endParaRPr lang="x-none" sz="2400" dirty="0">
              <a:solidFill>
                <a:schemeClr val="bg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468C76FE-D28C-9845-A08E-42B950D64D1C}"/>
              </a:ext>
            </a:extLst>
          </p:cNvPr>
          <p:cNvSpPr txBox="1"/>
          <p:nvPr/>
        </p:nvSpPr>
        <p:spPr>
          <a:xfrm>
            <a:off x="4708797" y="5528396"/>
            <a:ext cx="5473318" cy="430887"/>
          </a:xfrm>
          <a:prstGeom prst="rect">
            <a:avLst/>
          </a:prstGeom>
          <a:noFill/>
        </p:spPr>
        <p:txBody>
          <a:bodyPr wrap="square" rtlCol="0">
            <a:spAutoFit/>
          </a:bodyPr>
          <a:lstStyle/>
          <a:p>
            <a:r>
              <a:rPr lang="vi-VN" sz="2200" i="1" dirty="0">
                <a:solidFill>
                  <a:schemeClr val="bg1"/>
                </a:solidFill>
                <a:latin typeface="Times New Roman" panose="02020603050405020304" pitchFamily="18" charset="0"/>
                <a:cs typeface="Times New Roman" panose="02020603050405020304" pitchFamily="18" charset="0"/>
                <a:sym typeface="Wingdings" pitchFamily="2" charset="2"/>
              </a:rPr>
              <a:t>=&gt; Chưa diễn đạt hết được cảm xúc của </a:t>
            </a:r>
            <a:endParaRPr lang="x-none" sz="2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90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2" name="Google Shape;202;p12"/>
          <p:cNvSpPr/>
          <p:nvPr/>
        </p:nvSpPr>
        <p:spPr>
          <a:xfrm>
            <a:off x="145143" y="2525282"/>
            <a:ext cx="460854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biết</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làm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thế</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nào</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10" name="Google Shape;202;p12">
            <a:extLst>
              <a:ext uri="{FF2B5EF4-FFF2-40B4-BE49-F238E27FC236}">
                <a16:creationId xmlns:a16="http://schemas.microsoft.com/office/drawing/2014/main" xmlns="" id="{486870F9-88FA-5B45-90AA-C4EC1B2FE31E}"/>
              </a:ext>
            </a:extLst>
          </p:cNvPr>
          <p:cNvSpPr/>
          <p:nvPr/>
        </p:nvSpPr>
        <p:spPr>
          <a:xfrm>
            <a:off x="199452" y="3428993"/>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p:txBody>
      </p:sp>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769560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chi </a:t>
            </a:r>
            <a:r>
              <a:rPr lang="en-US" sz="2600" b="1" i="0" u="none" strike="noStrike" cap="none" dirty="0" err="1">
                <a:solidFill>
                  <a:srgbClr val="FFC000"/>
                </a:solidFill>
                <a:latin typeface="Times New Roman" pitchFamily="18" charset="0"/>
                <a:cs typeface="Times New Roman" pitchFamily="18" charset="0"/>
                <a:sym typeface="Arial"/>
              </a:rPr>
              <a:t>tiết</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bài</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thơ</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45142" y="2032880"/>
            <a:ext cx="4855026" cy="49240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600" b="1" i="0" u="none" strike="noStrike" cap="none" dirty="0">
                <a:solidFill>
                  <a:srgbClr val="FFFF00"/>
                </a:solidFill>
                <a:latin typeface="Times New Roman" pitchFamily="18" charset="0"/>
                <a:cs typeface="Times New Roman" pitchFamily="18" charset="0"/>
                <a:sym typeface="Arial"/>
              </a:rPr>
              <a:t>1. Hai </a:t>
            </a:r>
            <a:r>
              <a:rPr lang="en-US" sz="2600" b="1" i="0" u="none" strike="noStrike" cap="none" dirty="0" err="1">
                <a:solidFill>
                  <a:srgbClr val="FFFF00"/>
                </a:solidFill>
                <a:latin typeface="Times New Roman" pitchFamily="18" charset="0"/>
                <a:cs typeface="Times New Roman" pitchFamily="18" charset="0"/>
                <a:sym typeface="Arial"/>
              </a:rPr>
              <a:t>câu</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thơ</a:t>
            </a:r>
            <a:r>
              <a:rPr lang="en-US" sz="2600" b="1" i="0" u="none" strike="noStrike" cap="none" dirty="0">
                <a:solidFill>
                  <a:srgbClr val="FFFF00"/>
                </a:solidFill>
                <a:latin typeface="Times New Roman" pitchFamily="18" charset="0"/>
                <a:cs typeface="Times New Roman" pitchFamily="18" charset="0"/>
                <a:sym typeface="Arial"/>
              </a:rPr>
              <a:t> </a:t>
            </a:r>
            <a:r>
              <a:rPr lang="en-US" sz="2600" b="1" i="0" u="none" strike="noStrike" cap="none" dirty="0" err="1">
                <a:solidFill>
                  <a:srgbClr val="FFFF00"/>
                </a:solidFill>
                <a:latin typeface="Times New Roman" pitchFamily="18" charset="0"/>
                <a:cs typeface="Times New Roman" pitchFamily="18" charset="0"/>
                <a:sym typeface="Arial"/>
              </a:rPr>
              <a:t>đầu</a:t>
            </a:r>
            <a:endParaRPr sz="2600" b="1" i="0" u="none" strike="noStrike" cap="none" dirty="0">
              <a:solidFill>
                <a:srgbClr val="FFFF00"/>
              </a:solidFill>
              <a:latin typeface="Times New Roman" pitchFamily="18" charset="0"/>
              <a:cs typeface="Times New Roman" pitchFamily="18" charset="0"/>
              <a:sym typeface="Arial"/>
            </a:endParaRPr>
          </a:p>
        </p:txBody>
      </p:sp>
      <p:sp>
        <p:nvSpPr>
          <p:cNvPr id="15" name="Google Shape;201;p12">
            <a:extLst>
              <a:ext uri="{FF2B5EF4-FFF2-40B4-BE49-F238E27FC236}">
                <a16:creationId xmlns:a16="http://schemas.microsoft.com/office/drawing/2014/main" xmlns="" id="{51570EFD-7420-B844-89BB-EE773E241665}"/>
              </a:ext>
            </a:extLst>
          </p:cNvPr>
          <p:cNvSpPr/>
          <p:nvPr/>
        </p:nvSpPr>
        <p:spPr>
          <a:xfrm>
            <a:off x="4791050" y="1993417"/>
            <a:ext cx="4518762"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u="sng" dirty="0" err="1">
                <a:solidFill>
                  <a:srgbClr val="FF0000"/>
                </a:solidFill>
                <a:latin typeface="Times New Roman"/>
                <a:ea typeface="Times New Roman"/>
                <a:cs typeface="Times New Roman"/>
                <a:sym typeface="Times New Roman"/>
              </a:rPr>
              <a:t>Ngục</a:t>
            </a:r>
            <a:r>
              <a:rPr lang="en-US" sz="2200" b="1" i="1" u="sng" dirty="0">
                <a:solidFill>
                  <a:srgbClr val="FF0000"/>
                </a:solidFill>
                <a:latin typeface="Times New Roman"/>
                <a:ea typeface="Times New Roman"/>
                <a:cs typeface="Times New Roman"/>
                <a:sym typeface="Times New Roman"/>
              </a:rPr>
              <a:t> </a:t>
            </a:r>
            <a:r>
              <a:rPr lang="en-US" sz="2200" b="1" i="1" u="sng" dirty="0" err="1">
                <a:solidFill>
                  <a:srgbClr val="FF0000"/>
                </a:solidFill>
                <a:latin typeface="Times New Roman"/>
                <a:ea typeface="Times New Roman"/>
                <a:cs typeface="Times New Roman"/>
                <a:sym typeface="Times New Roman"/>
              </a:rPr>
              <a:t>trung</a:t>
            </a:r>
            <a:r>
              <a:rPr lang="en-US" sz="2200" b="1" i="1" u="sng" dirty="0">
                <a:solidFill>
                  <a:srgbClr val="FF0000"/>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tửu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diệc</a:t>
            </a:r>
            <a:r>
              <a:rPr lang="en-US" sz="2200" b="1" dirty="0">
                <a:solidFill>
                  <a:schemeClr val="bg1"/>
                </a:solidFill>
                <a:latin typeface="Times New Roman"/>
                <a:ea typeface="Times New Roman"/>
                <a:cs typeface="Times New Roman"/>
                <a:sym typeface="Times New Roman"/>
              </a:rPr>
              <a:t> </a:t>
            </a:r>
            <a:r>
              <a:rPr lang="en-US" sz="2200" b="1" dirty="0" err="1">
                <a:solidFill>
                  <a:srgbClr val="FFFF00"/>
                </a:solidFill>
                <a:latin typeface="Times New Roman"/>
                <a:ea typeface="Times New Roman"/>
                <a:cs typeface="Times New Roman"/>
                <a:sym typeface="Times New Roman"/>
              </a:rPr>
              <a:t>vô</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hoa</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21" name="Google Shape;201;p12">
            <a:extLst>
              <a:ext uri="{FF2B5EF4-FFF2-40B4-BE49-F238E27FC236}">
                <a16:creationId xmlns:a16="http://schemas.microsoft.com/office/drawing/2014/main" xmlns="" id="{F19C91BA-1768-8E4F-8661-08C2761C56E5}"/>
              </a:ext>
            </a:extLst>
          </p:cNvPr>
          <p:cNvSpPr/>
          <p:nvPr/>
        </p:nvSpPr>
        <p:spPr>
          <a:xfrm>
            <a:off x="4879985" y="4357824"/>
            <a:ext cx="4786083" cy="430847"/>
          </a:xfrm>
          <a:prstGeom prst="rect">
            <a:avLst/>
          </a:prstGeom>
          <a:noFill/>
          <a:ln>
            <a:solidFill>
              <a:schemeClr val="bg1">
                <a:lumMod val="95000"/>
              </a:schemeClr>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dirty="0" err="1">
                <a:solidFill>
                  <a:schemeClr val="bg1"/>
                </a:solidFill>
                <a:latin typeface="Times New Roman"/>
                <a:ea typeface="Times New Roman"/>
                <a:cs typeface="Times New Roman"/>
                <a:sym typeface="Times New Roman"/>
              </a:rPr>
              <a:t>Đối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thử</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lương</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tiêu</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nại</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nhược</a:t>
            </a:r>
            <a:r>
              <a:rPr lang="en-US" sz="2200" b="1" dirty="0">
                <a:solidFill>
                  <a:schemeClr val="bg1"/>
                </a:solidFill>
                <a:latin typeface="Times New Roman"/>
                <a:ea typeface="Times New Roman"/>
                <a:cs typeface="Times New Roman"/>
                <a:sym typeface="Times New Roman"/>
              </a:rPr>
              <a:t> </a:t>
            </a:r>
            <a:r>
              <a:rPr lang="en-US" sz="2200" b="1" dirty="0" err="1">
                <a:solidFill>
                  <a:schemeClr val="bg1"/>
                </a:solidFill>
                <a:latin typeface="Times New Roman"/>
                <a:ea typeface="Times New Roman"/>
                <a:cs typeface="Times New Roman"/>
                <a:sym typeface="Times New Roman"/>
              </a:rPr>
              <a:t>hà</a:t>
            </a:r>
            <a:r>
              <a:rPr lang="en-US" sz="2200" b="1" dirty="0">
                <a:solidFill>
                  <a:schemeClr val="bg1"/>
                </a:solidFill>
                <a:latin typeface="Times New Roman"/>
                <a:ea typeface="Times New Roman"/>
                <a:cs typeface="Times New Roman"/>
                <a:sym typeface="Times New Roman"/>
              </a:rPr>
              <a:t>?</a:t>
            </a:r>
            <a:endParaRPr sz="2200" b="1" i="0" dirty="0">
              <a:solidFill>
                <a:schemeClr val="bg1"/>
              </a:solidFill>
              <a:latin typeface="Times New Roman"/>
              <a:ea typeface="Times New Roman"/>
              <a:cs typeface="Times New Roman"/>
              <a:sym typeface="Times New Roman"/>
            </a:endParaRPr>
          </a:p>
        </p:txBody>
      </p:sp>
      <p:pic>
        <p:nvPicPr>
          <p:cNvPr id="19" name="Google Shape;226;p13">
            <a:extLst>
              <a:ext uri="{FF2B5EF4-FFF2-40B4-BE49-F238E27FC236}">
                <a16:creationId xmlns:a16="http://schemas.microsoft.com/office/drawing/2014/main" xmlns="" id="{0BF3927B-F7B8-4C49-9AED-9944EEA75DCE}"/>
              </a:ext>
            </a:extLst>
          </p:cNvPr>
          <p:cNvPicPr preferRelativeResize="0"/>
          <p:nvPr/>
        </p:nvPicPr>
        <p:blipFill rotWithShape="1">
          <a:blip r:embed="rId3">
            <a:alphaModFix/>
          </a:blip>
          <a:srcRect/>
          <a:stretch/>
        </p:blipFill>
        <p:spPr>
          <a:xfrm rot="8847509">
            <a:off x="5391174" y="2492110"/>
            <a:ext cx="291579" cy="343208"/>
          </a:xfrm>
          <a:prstGeom prst="rect">
            <a:avLst/>
          </a:prstGeom>
          <a:noFill/>
          <a:ln>
            <a:noFill/>
          </a:ln>
        </p:spPr>
      </p:pic>
      <p:sp>
        <p:nvSpPr>
          <p:cNvPr id="20" name="Google Shape;227;p13">
            <a:extLst>
              <a:ext uri="{FF2B5EF4-FFF2-40B4-BE49-F238E27FC236}">
                <a16:creationId xmlns:a16="http://schemas.microsoft.com/office/drawing/2014/main" xmlns="" id="{FC0056B1-625F-194A-89ED-B8BD8625CA4C}"/>
              </a:ext>
            </a:extLst>
          </p:cNvPr>
          <p:cNvSpPr txBox="1"/>
          <p:nvPr/>
        </p:nvSpPr>
        <p:spPr>
          <a:xfrm>
            <a:off x="4829121" y="2809939"/>
            <a:ext cx="1342360"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Trong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tù</a:t>
            </a:r>
            <a:endParaRPr sz="2200" dirty="0"/>
          </a:p>
        </p:txBody>
      </p:sp>
      <p:pic>
        <p:nvPicPr>
          <p:cNvPr id="23" name="Google Shape;222;p13">
            <a:extLst>
              <a:ext uri="{FF2B5EF4-FFF2-40B4-BE49-F238E27FC236}">
                <a16:creationId xmlns:a16="http://schemas.microsoft.com/office/drawing/2014/main" xmlns="" id="{5FDA66B6-023A-3648-BCE8-D574C61771BE}"/>
              </a:ext>
            </a:extLst>
          </p:cNvPr>
          <p:cNvPicPr preferRelativeResize="0"/>
          <p:nvPr/>
        </p:nvPicPr>
        <p:blipFill rotWithShape="1">
          <a:blip r:embed="rId3">
            <a:alphaModFix/>
          </a:blip>
          <a:srcRect/>
          <a:stretch/>
        </p:blipFill>
        <p:spPr>
          <a:xfrm rot="8847509">
            <a:off x="6686825" y="2455973"/>
            <a:ext cx="247768" cy="371160"/>
          </a:xfrm>
          <a:prstGeom prst="rect">
            <a:avLst/>
          </a:prstGeom>
          <a:noFill/>
          <a:ln>
            <a:noFill/>
          </a:ln>
        </p:spPr>
      </p:pic>
      <p:sp>
        <p:nvSpPr>
          <p:cNvPr id="24" name="Google Shape;223;p13">
            <a:extLst>
              <a:ext uri="{FF2B5EF4-FFF2-40B4-BE49-F238E27FC236}">
                <a16:creationId xmlns:a16="http://schemas.microsoft.com/office/drawing/2014/main" xmlns="" id="{3C2B2DA9-8A7A-D94D-A20C-4792CA6C7D85}"/>
              </a:ext>
            </a:extLst>
          </p:cNvPr>
          <p:cNvSpPr txBox="1"/>
          <p:nvPr/>
        </p:nvSpPr>
        <p:spPr>
          <a:xfrm>
            <a:off x="6093319" y="2774565"/>
            <a:ext cx="1410694"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rượu</a:t>
            </a:r>
            <a:endParaRPr sz="2200" dirty="0">
              <a:solidFill>
                <a:schemeClr val="lt1"/>
              </a:solidFill>
              <a:latin typeface="Times New Roman"/>
              <a:ea typeface="Times New Roman"/>
              <a:cs typeface="Times New Roman"/>
              <a:sym typeface="Times New Roman"/>
            </a:endParaRPr>
          </a:p>
        </p:txBody>
      </p:sp>
      <p:pic>
        <p:nvPicPr>
          <p:cNvPr id="25" name="Google Shape;224;p13">
            <a:extLst>
              <a:ext uri="{FF2B5EF4-FFF2-40B4-BE49-F238E27FC236}">
                <a16:creationId xmlns:a16="http://schemas.microsoft.com/office/drawing/2014/main" xmlns="" id="{B8E6D457-1DEA-0941-8B5D-D5607439FB85}"/>
              </a:ext>
            </a:extLst>
          </p:cNvPr>
          <p:cNvPicPr preferRelativeResize="0"/>
          <p:nvPr/>
        </p:nvPicPr>
        <p:blipFill rotWithShape="1">
          <a:blip r:embed="rId3">
            <a:alphaModFix/>
          </a:blip>
          <a:srcRect/>
          <a:stretch/>
        </p:blipFill>
        <p:spPr>
          <a:xfrm rot="8847509">
            <a:off x="8134237" y="2446398"/>
            <a:ext cx="247768" cy="371160"/>
          </a:xfrm>
          <a:prstGeom prst="rect">
            <a:avLst/>
          </a:prstGeom>
          <a:noFill/>
          <a:ln>
            <a:noFill/>
          </a:ln>
        </p:spPr>
      </p:pic>
      <p:sp>
        <p:nvSpPr>
          <p:cNvPr id="26" name="Google Shape;225;p13">
            <a:extLst>
              <a:ext uri="{FF2B5EF4-FFF2-40B4-BE49-F238E27FC236}">
                <a16:creationId xmlns:a16="http://schemas.microsoft.com/office/drawing/2014/main" xmlns="" id="{C17BEE68-102A-2644-9182-FB1AE95CCADE}"/>
              </a:ext>
            </a:extLst>
          </p:cNvPr>
          <p:cNvSpPr txBox="1"/>
          <p:nvPr/>
        </p:nvSpPr>
        <p:spPr>
          <a:xfrm>
            <a:off x="7775467" y="2766260"/>
            <a:ext cx="98323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err="1">
                <a:solidFill>
                  <a:schemeClr val="lt1"/>
                </a:solidFill>
                <a:latin typeface="Times New Roman"/>
                <a:ea typeface="Times New Roman"/>
                <a:cs typeface="Times New Roman"/>
                <a:sym typeface="Times New Roman"/>
              </a:rPr>
              <a:t>Không</a:t>
            </a:r>
            <a:r>
              <a:rPr lang="en-US" sz="2200" dirty="0">
                <a:solidFill>
                  <a:schemeClr val="lt1"/>
                </a:solidFill>
                <a:latin typeface="Times New Roman"/>
                <a:ea typeface="Times New Roman"/>
                <a:cs typeface="Times New Roman"/>
                <a:sym typeface="Times New Roman"/>
              </a:rPr>
              <a:t> </a:t>
            </a:r>
            <a:r>
              <a:rPr lang="en-US" sz="2200" dirty="0" err="1">
                <a:solidFill>
                  <a:schemeClr val="lt1"/>
                </a:solidFill>
                <a:latin typeface="Times New Roman"/>
                <a:ea typeface="Times New Roman"/>
                <a:cs typeface="Times New Roman"/>
                <a:sym typeface="Times New Roman"/>
              </a:rPr>
              <a:t>hoa</a:t>
            </a:r>
            <a:endParaRPr sz="2200" dirty="0">
              <a:solidFill>
                <a:schemeClr val="lt1"/>
              </a:solidFill>
              <a:latin typeface="Times New Roman"/>
              <a:ea typeface="Times New Roman"/>
              <a:cs typeface="Times New Roman"/>
              <a:sym typeface="Times New Roman"/>
            </a:endParaRPr>
          </a:p>
        </p:txBody>
      </p:sp>
      <p:cxnSp>
        <p:nvCxnSpPr>
          <p:cNvPr id="4" name="Straight Connector 3">
            <a:extLst>
              <a:ext uri="{FF2B5EF4-FFF2-40B4-BE49-F238E27FC236}">
                <a16:creationId xmlns:a16="http://schemas.microsoft.com/office/drawing/2014/main" xmlns="" id="{20574D58-5031-384E-A504-1B31B7B92F6C}"/>
              </a:ext>
            </a:extLst>
          </p:cNvPr>
          <p:cNvCxnSpPr/>
          <p:nvPr/>
        </p:nvCxnSpPr>
        <p:spPr>
          <a:xfrm>
            <a:off x="6444365" y="2418470"/>
            <a:ext cx="729017"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xmlns="" id="{B95BA104-4EFB-BF40-BDDE-E14872FA69E0}"/>
              </a:ext>
            </a:extLst>
          </p:cNvPr>
          <p:cNvCxnSpPr/>
          <p:nvPr/>
        </p:nvCxnSpPr>
        <p:spPr>
          <a:xfrm>
            <a:off x="7993856" y="2408895"/>
            <a:ext cx="729017" cy="0"/>
          </a:xfrm>
          <a:prstGeom prst="line">
            <a:avLst/>
          </a:prstGeom>
        </p:spPr>
        <p:style>
          <a:lnRef idx="2">
            <a:schemeClr val="accent4"/>
          </a:lnRef>
          <a:fillRef idx="0">
            <a:schemeClr val="accent4"/>
          </a:fillRef>
          <a:effectRef idx="1">
            <a:schemeClr val="accent4"/>
          </a:effectRef>
          <a:fontRef idx="minor">
            <a:schemeClr val="tx1"/>
          </a:fontRef>
        </p:style>
      </p:cxnSp>
      <p:sp>
        <p:nvSpPr>
          <p:cNvPr id="5" name="TextBox 4">
            <a:extLst>
              <a:ext uri="{FF2B5EF4-FFF2-40B4-BE49-F238E27FC236}">
                <a16:creationId xmlns:a16="http://schemas.microsoft.com/office/drawing/2014/main" xmlns="" id="{02602978-AFCA-6A4E-A0B0-50A67F665999}"/>
              </a:ext>
            </a:extLst>
          </p:cNvPr>
          <p:cNvSpPr txBox="1"/>
          <p:nvPr/>
        </p:nvSpPr>
        <p:spPr>
          <a:xfrm>
            <a:off x="4769017" y="3452119"/>
            <a:ext cx="1994564"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rPr>
              <a:t>- Điệp từ “</a:t>
            </a:r>
            <a:r>
              <a:rPr lang="x-none" sz="2200" i="1" dirty="0">
                <a:solidFill>
                  <a:srgbClr val="FFFF00"/>
                </a:solidFill>
                <a:latin typeface="Times New Roman" panose="02020603050405020304" pitchFamily="18" charset="0"/>
                <a:cs typeface="Times New Roman" panose="02020603050405020304" pitchFamily="18" charset="0"/>
              </a:rPr>
              <a:t>vô</a:t>
            </a:r>
            <a:r>
              <a:rPr lang="x-none" sz="2200" dirty="0">
                <a:solidFill>
                  <a:schemeClr val="bg1"/>
                </a:solidFill>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xmlns="" id="{47168F0B-FA6A-D748-9685-CFD168AC39A8}"/>
              </a:ext>
            </a:extLst>
          </p:cNvPr>
          <p:cNvSpPr txBox="1"/>
          <p:nvPr/>
        </p:nvSpPr>
        <p:spPr>
          <a:xfrm>
            <a:off x="6566370" y="3444176"/>
            <a:ext cx="5936413" cy="430887"/>
          </a:xfrm>
          <a:prstGeom prst="rect">
            <a:avLst/>
          </a:prstGeom>
          <a:noFill/>
        </p:spPr>
        <p:txBody>
          <a:bodyPr wrap="square" rtlCol="0">
            <a:spAutoFit/>
          </a:bodyPr>
          <a:lstStyle/>
          <a:p>
            <a:r>
              <a:rPr lang="vi-VN" sz="2200" dirty="0">
                <a:solidFill>
                  <a:schemeClr val="bg1"/>
                </a:solidFill>
                <a:latin typeface="Times New Roman" panose="02020603050405020304" pitchFamily="18" charset="0"/>
                <a:cs typeface="Times New Roman" panose="02020603050405020304" pitchFamily="18" charset="0"/>
                <a:sym typeface="Wingdings" pitchFamily="2" charset="2"/>
              </a:rPr>
              <a:t>n</a:t>
            </a:r>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hấn mạnh tình thế của cuộc ngắm trăng</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20E46BAA-8A71-BA4E-81F2-A4DE5CF698A3}"/>
              </a:ext>
            </a:extLst>
          </p:cNvPr>
          <p:cNvSpPr txBox="1"/>
          <p:nvPr/>
        </p:nvSpPr>
        <p:spPr>
          <a:xfrm>
            <a:off x="4769017" y="3833446"/>
            <a:ext cx="7674949" cy="430887"/>
          </a:xfrm>
          <a:prstGeom prst="rect">
            <a:avLst/>
          </a:prstGeom>
          <a:noFill/>
        </p:spPr>
        <p:txBody>
          <a:bodyPr wrap="square" rtlCol="0">
            <a:spAutoFit/>
          </a:bodyPr>
          <a:lstStyle/>
          <a:p>
            <a:r>
              <a:rPr lang="vi-VN" sz="2200" b="1" dirty="0">
                <a:solidFill>
                  <a:srgbClr val="FFC000"/>
                </a:solidFill>
                <a:latin typeface="Times New Roman" panose="02020603050405020304" pitchFamily="18" charset="0"/>
                <a:cs typeface="Times New Roman" panose="02020603050405020304" pitchFamily="18" charset="0"/>
                <a:sym typeface="Wingdings" pitchFamily="2" charset="2"/>
              </a:rPr>
              <a:t>=&gt; Ngắm trăng trong hoàn cảnh thiếu thốn, bị mất tự do.</a:t>
            </a:r>
            <a:endParaRPr lang="x-none" sz="2200" b="1" dirty="0">
              <a:solidFill>
                <a:srgbClr val="FFC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ED877624-CCDE-1449-93A0-B0E5363F9B4D}"/>
              </a:ext>
            </a:extLst>
          </p:cNvPr>
          <p:cNvSpPr txBox="1"/>
          <p:nvPr/>
        </p:nvSpPr>
        <p:spPr>
          <a:xfrm>
            <a:off x="4780332" y="4819448"/>
            <a:ext cx="2519095" cy="430887"/>
          </a:xfrm>
          <a:prstGeom prst="rect">
            <a:avLst/>
          </a:prstGeom>
          <a:noFill/>
        </p:spPr>
        <p:txBody>
          <a:bodyPr wrap="square" rtlCol="0">
            <a:spAutoFit/>
          </a:bodyPr>
          <a:lstStyle/>
          <a:p>
            <a:r>
              <a:rPr lang="x-none" sz="2200" dirty="0">
                <a:solidFill>
                  <a:schemeClr val="bg1"/>
                </a:solidFill>
                <a:latin typeface="Times New Roman" panose="02020603050405020304" pitchFamily="18" charset="0"/>
                <a:cs typeface="Times New Roman" panose="02020603050405020304" pitchFamily="18" charset="0"/>
                <a:sym typeface="Wingdings" pitchFamily="2" charset="2"/>
              </a:rPr>
              <a:t>- Câu hỏi tu từ</a:t>
            </a:r>
            <a:endParaRPr lang="x-none" sz="2200" dirty="0">
              <a:solidFill>
                <a:schemeClr val="bg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D1E708E3-2252-4345-BF8C-4A3108E914F1}"/>
              </a:ext>
            </a:extLst>
          </p:cNvPr>
          <p:cNvSpPr txBox="1"/>
          <p:nvPr/>
        </p:nvSpPr>
        <p:spPr>
          <a:xfrm>
            <a:off x="4753691" y="5195230"/>
            <a:ext cx="7935297" cy="430887"/>
          </a:xfrm>
          <a:prstGeom prst="rect">
            <a:avLst/>
          </a:prstGeom>
          <a:noFill/>
        </p:spPr>
        <p:txBody>
          <a:bodyPr wrap="square" rtlCol="0">
            <a:spAutoFit/>
          </a:bodyPr>
          <a:lstStyle/>
          <a:p>
            <a:r>
              <a:rPr lang="x-none" sz="2200" b="1" dirty="0">
                <a:solidFill>
                  <a:srgbClr val="FFC000"/>
                </a:solidFill>
                <a:latin typeface="Times New Roman" panose="02020603050405020304" pitchFamily="18" charset="0"/>
                <a:cs typeface="Times New Roman" panose="02020603050405020304" pitchFamily="18" charset="0"/>
                <a:sym typeface="Wingdings" pitchFamily="2" charset="2"/>
              </a:rPr>
              <a:t>=&gt; Tâm trạng xốn xang, bối rối trước cảnh đẹp của Bác. </a:t>
            </a:r>
            <a:endParaRPr lang="x-none" sz="2200" b="1" dirty="0">
              <a:solidFill>
                <a:srgbClr val="FFC000"/>
              </a:solidFill>
              <a:latin typeface="Times New Roman" panose="02020603050405020304" pitchFamily="18" charset="0"/>
              <a:cs typeface="Times New Roman" panose="02020603050405020304" pitchFamily="18" charset="0"/>
            </a:endParaRPr>
          </a:p>
        </p:txBody>
      </p:sp>
      <p:sp>
        <p:nvSpPr>
          <p:cNvPr id="32" name="Google Shape;202;p12">
            <a:extLst>
              <a:ext uri="{FF2B5EF4-FFF2-40B4-BE49-F238E27FC236}">
                <a16:creationId xmlns:a16="http://schemas.microsoft.com/office/drawing/2014/main" xmlns="" id="{D731C3DE-1AEE-D248-B857-7364BCA03FEA}"/>
              </a:ext>
            </a:extLst>
          </p:cNvPr>
          <p:cNvSpPr/>
          <p:nvPr/>
        </p:nvSpPr>
        <p:spPr>
          <a:xfrm>
            <a:off x="126766" y="3790838"/>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Trong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tù</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rượu</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cũng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không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hoa</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42" name="Google Shape;202;p12">
            <a:extLst>
              <a:ext uri="{FF2B5EF4-FFF2-40B4-BE49-F238E27FC236}">
                <a16:creationId xmlns:a16="http://schemas.microsoft.com/office/drawing/2014/main" xmlns="" id="{EA39D783-E479-2947-883C-7BFB9A5E7284}"/>
              </a:ext>
            </a:extLst>
          </p:cNvPr>
          <p:cNvSpPr/>
          <p:nvPr/>
        </p:nvSpPr>
        <p:spPr>
          <a:xfrm>
            <a:off x="91779" y="4095660"/>
            <a:ext cx="456365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Cảnh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đẹp</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đêm</a:t>
            </a:r>
            <a:r>
              <a:rPr lang="en-US" sz="1800" b="1" dirty="0">
                <a:solidFill>
                  <a:schemeClr val="bg1"/>
                </a:solidFill>
                <a:latin typeface="Times New Roman"/>
                <a:ea typeface="Times New Roman"/>
                <a:cs typeface="Times New Roman"/>
                <a:sym typeface="Times New Roman"/>
              </a:rPr>
              <a:t> nay </a:t>
            </a:r>
            <a:r>
              <a:rPr lang="en-US" sz="1800" b="1" dirty="0" err="1">
                <a:solidFill>
                  <a:schemeClr val="bg1"/>
                </a:solidFill>
                <a:latin typeface="Times New Roman"/>
                <a:ea typeface="Times New Roman"/>
                <a:cs typeface="Times New Roman"/>
                <a:sym typeface="Times New Roman"/>
              </a:rPr>
              <a:t>khó</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hững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hờ</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37" name="Google Shape;202;p12">
            <a:extLst>
              <a:ext uri="{FF2B5EF4-FFF2-40B4-BE49-F238E27FC236}">
                <a16:creationId xmlns:a16="http://schemas.microsoft.com/office/drawing/2014/main" xmlns="" id="{3DE1B4E6-4D08-2F41-B168-6E0A76800A94}"/>
              </a:ext>
            </a:extLst>
          </p:cNvPr>
          <p:cNvSpPr/>
          <p:nvPr/>
        </p:nvSpPr>
        <p:spPr>
          <a:xfrm>
            <a:off x="121475" y="4487660"/>
            <a:ext cx="4568946"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FC000"/>
                </a:solidFill>
                <a:latin typeface="Times New Roman"/>
                <a:ea typeface="Times New Roman"/>
                <a:cs typeface="Times New Roman"/>
                <a:sym typeface="Wingdings" pitchFamily="2" charset="2"/>
              </a:rPr>
              <a:t> </a:t>
            </a:r>
            <a:r>
              <a:rPr lang="en-US" sz="1800" b="1" dirty="0">
                <a:solidFill>
                  <a:srgbClr val="FFC000"/>
                </a:solidFill>
                <a:latin typeface="Times New Roman"/>
                <a:ea typeface="Times New Roman"/>
                <a:cs typeface="Times New Roman"/>
                <a:sym typeface="Times New Roman"/>
              </a:rPr>
              <a:t>Hai </a:t>
            </a:r>
            <a:r>
              <a:rPr lang="en-US" sz="1800" b="1" dirty="0" err="1">
                <a:solidFill>
                  <a:srgbClr val="FFC000"/>
                </a:solidFill>
                <a:latin typeface="Times New Roman"/>
                <a:ea typeface="Times New Roman"/>
                <a:cs typeface="Times New Roman"/>
                <a:sym typeface="Times New Roman"/>
              </a:rPr>
              <a:t>câu</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thơ</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tái</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hiện</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hoàn</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cảnh</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ngắm</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trăng</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và</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tâm</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thế</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của</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người</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tù</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Hồ</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Chí</a:t>
            </a:r>
            <a:r>
              <a:rPr lang="en-US" sz="1800" b="1" dirty="0">
                <a:solidFill>
                  <a:srgbClr val="FFC000"/>
                </a:solidFill>
                <a:latin typeface="Times New Roman"/>
                <a:ea typeface="Times New Roman"/>
                <a:cs typeface="Times New Roman"/>
                <a:sym typeface="Times New Roman"/>
              </a:rPr>
              <a:t> Minh, qua </a:t>
            </a:r>
            <a:r>
              <a:rPr lang="en-US" sz="1800" b="1" dirty="0" err="1">
                <a:solidFill>
                  <a:srgbClr val="FFC000"/>
                </a:solidFill>
                <a:latin typeface="Times New Roman"/>
                <a:ea typeface="Times New Roman"/>
                <a:cs typeface="Times New Roman"/>
                <a:sym typeface="Times New Roman"/>
              </a:rPr>
              <a:t>đó</a:t>
            </a:r>
            <a:r>
              <a:rPr lang="en-US" sz="1800" b="1" dirty="0">
                <a:solidFill>
                  <a:srgbClr val="FFC000"/>
                </a:solidFill>
                <a:latin typeface="Times New Roman"/>
                <a:ea typeface="Times New Roman"/>
                <a:cs typeface="Times New Roman"/>
                <a:sym typeface="Times New Roman"/>
              </a:rPr>
              <a:t> ta </a:t>
            </a:r>
            <a:r>
              <a:rPr lang="en-US" sz="1800" b="1" dirty="0" err="1">
                <a:solidFill>
                  <a:srgbClr val="FFC000"/>
                </a:solidFill>
                <a:latin typeface="Times New Roman"/>
                <a:ea typeface="Times New Roman"/>
                <a:cs typeface="Times New Roman"/>
                <a:sym typeface="Times New Roman"/>
              </a:rPr>
              <a:t>hiểu</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dược</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vẻ</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đẹp</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tâm</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hồn</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Bác</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ung</a:t>
            </a:r>
            <a:r>
              <a:rPr lang="en-US" sz="1800" b="1" dirty="0">
                <a:solidFill>
                  <a:srgbClr val="FFC000"/>
                </a:solidFill>
                <a:latin typeface="Times New Roman"/>
                <a:ea typeface="Times New Roman"/>
                <a:cs typeface="Times New Roman"/>
                <a:sym typeface="Times New Roman"/>
              </a:rPr>
              <a:t> dung, </a:t>
            </a:r>
            <a:r>
              <a:rPr lang="en-US" sz="1800" b="1" dirty="0" err="1">
                <a:solidFill>
                  <a:srgbClr val="FFC000"/>
                </a:solidFill>
                <a:latin typeface="Times New Roman"/>
                <a:ea typeface="Times New Roman"/>
                <a:cs typeface="Times New Roman"/>
                <a:sym typeface="Times New Roman"/>
              </a:rPr>
              <a:t>tự</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tại</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vượt</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lên</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cái</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khắc</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nghiệt</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của</a:t>
            </a:r>
            <a:r>
              <a:rPr lang="en-US" sz="1800" b="1" dirty="0">
                <a:solidFill>
                  <a:srgbClr val="FFC000"/>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chốn</a:t>
            </a:r>
            <a:r>
              <a:rPr lang="en-US" sz="1800" b="1" dirty="0">
                <a:solidFill>
                  <a:srgbClr val="FFC000"/>
                </a:solidFill>
                <a:latin typeface="Times New Roman"/>
                <a:ea typeface="Times New Roman"/>
                <a:cs typeface="Times New Roman"/>
                <a:sym typeface="Times New Roman"/>
              </a:rPr>
              <a:t> lao </a:t>
            </a:r>
            <a:r>
              <a:rPr lang="en-US" sz="1800" b="1" dirty="0" err="1">
                <a:solidFill>
                  <a:srgbClr val="FFC000"/>
                </a:solidFill>
                <a:latin typeface="Times New Roman"/>
                <a:ea typeface="Times New Roman"/>
                <a:cs typeface="Times New Roman"/>
                <a:sym typeface="Times New Roman"/>
              </a:rPr>
              <a:t>tù</a:t>
            </a:r>
            <a:r>
              <a:rPr lang="en-US" sz="1800" b="1" dirty="0">
                <a:solidFill>
                  <a:srgbClr val="FFC000"/>
                </a:solidFill>
                <a:latin typeface="Times New Roman"/>
                <a:ea typeface="Times New Roman"/>
                <a:cs typeface="Times New Roman"/>
                <a:sym typeface="Times New Roman"/>
              </a:rPr>
              <a:t>.</a:t>
            </a:r>
            <a:endParaRPr sz="1800" b="1" dirty="0">
              <a:solidFill>
                <a:srgbClr val="FFC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83481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769560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chi </a:t>
            </a:r>
            <a:r>
              <a:rPr lang="en-US" sz="2600" b="1" i="0" u="none" strike="noStrike" cap="none" dirty="0" err="1">
                <a:solidFill>
                  <a:srgbClr val="FFC000"/>
                </a:solidFill>
                <a:latin typeface="Times New Roman" pitchFamily="18" charset="0"/>
                <a:cs typeface="Times New Roman" pitchFamily="18" charset="0"/>
                <a:sym typeface="Arial"/>
              </a:rPr>
              <a:t>tiết</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bài</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thơ</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14153" y="1965068"/>
            <a:ext cx="4855026" cy="43084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i="0" u="none" strike="noStrike" cap="none" dirty="0">
                <a:solidFill>
                  <a:srgbClr val="FFFF00"/>
                </a:solidFill>
                <a:latin typeface="Times New Roman" pitchFamily="18" charset="0"/>
                <a:cs typeface="Times New Roman" pitchFamily="18" charset="0"/>
                <a:sym typeface="Arial"/>
              </a:rPr>
              <a:t>2. Hai </a:t>
            </a:r>
            <a:r>
              <a:rPr lang="en-US" sz="2200" b="1" i="0" u="none" strike="noStrike" cap="none" dirty="0" err="1">
                <a:solidFill>
                  <a:srgbClr val="FFFF00"/>
                </a:solidFill>
                <a:latin typeface="Times New Roman" pitchFamily="18" charset="0"/>
                <a:cs typeface="Times New Roman" pitchFamily="18" charset="0"/>
                <a:sym typeface="Arial"/>
              </a:rPr>
              <a:t>câu</a:t>
            </a:r>
            <a:r>
              <a:rPr lang="en-US" sz="2200" b="1" i="0" u="none" strike="noStrike" cap="none" dirty="0">
                <a:solidFill>
                  <a:srgbClr val="FFFF00"/>
                </a:solidFill>
                <a:latin typeface="Times New Roman" pitchFamily="18" charset="0"/>
                <a:cs typeface="Times New Roman" pitchFamily="18" charset="0"/>
                <a:sym typeface="Arial"/>
              </a:rPr>
              <a:t> </a:t>
            </a:r>
            <a:r>
              <a:rPr lang="en-US" sz="2200" b="1" i="0" u="none" strike="noStrike" cap="none" dirty="0" err="1">
                <a:solidFill>
                  <a:srgbClr val="FFFF00"/>
                </a:solidFill>
                <a:latin typeface="Times New Roman" pitchFamily="18" charset="0"/>
                <a:cs typeface="Times New Roman" pitchFamily="18" charset="0"/>
                <a:sym typeface="Arial"/>
              </a:rPr>
              <a:t>thơ</a:t>
            </a:r>
            <a:r>
              <a:rPr lang="en-US" sz="2200" b="1" i="0" u="none" strike="noStrike" cap="none" dirty="0">
                <a:solidFill>
                  <a:srgbClr val="FFFF00"/>
                </a:solidFill>
                <a:latin typeface="Times New Roman" pitchFamily="18" charset="0"/>
                <a:cs typeface="Times New Roman" pitchFamily="18" charset="0"/>
                <a:sym typeface="Arial"/>
              </a:rPr>
              <a:t> </a:t>
            </a:r>
            <a:r>
              <a:rPr lang="en-US" sz="2200" b="1" i="0" u="none" strike="noStrike" cap="none" dirty="0" err="1">
                <a:solidFill>
                  <a:srgbClr val="FFFF00"/>
                </a:solidFill>
                <a:latin typeface="Times New Roman" pitchFamily="18" charset="0"/>
                <a:cs typeface="Times New Roman" pitchFamily="18" charset="0"/>
                <a:sym typeface="Arial"/>
              </a:rPr>
              <a:t>cuối</a:t>
            </a:r>
            <a:endParaRPr sz="2200" b="1" i="0" u="none" strike="noStrike" cap="none" dirty="0">
              <a:solidFill>
                <a:srgbClr val="FFFF00"/>
              </a:solidFill>
              <a:latin typeface="Times New Roman" pitchFamily="18" charset="0"/>
              <a:cs typeface="Times New Roman" pitchFamily="18" charset="0"/>
              <a:sym typeface="Arial"/>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35" name="Google Shape;202;p12">
            <a:extLst>
              <a:ext uri="{FF2B5EF4-FFF2-40B4-BE49-F238E27FC236}">
                <a16:creationId xmlns:a16="http://schemas.microsoft.com/office/drawing/2014/main" xmlns="" id="{E189101B-21BB-A14B-85C4-65760F614CDD}"/>
              </a:ext>
            </a:extLst>
          </p:cNvPr>
          <p:cNvSpPr/>
          <p:nvPr/>
        </p:nvSpPr>
        <p:spPr>
          <a:xfrm>
            <a:off x="115352" y="3342845"/>
            <a:ext cx="743735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Người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hướng</a:t>
            </a:r>
            <a:r>
              <a:rPr lang="en-US" sz="1800" b="1" dirty="0">
                <a:solidFill>
                  <a:schemeClr val="bg1"/>
                </a:solidFill>
                <a:latin typeface="Times New Roman"/>
                <a:ea typeface="Times New Roman"/>
                <a:cs typeface="Times New Roman"/>
                <a:sym typeface="Times New Roman"/>
              </a:rPr>
              <a:t> ra </a:t>
            </a: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song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sáng</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Từ</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ngoài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khe</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nhà</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thơ</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39" name="Google Shape;202;p12">
            <a:extLst>
              <a:ext uri="{FF2B5EF4-FFF2-40B4-BE49-F238E27FC236}">
                <a16:creationId xmlns:a16="http://schemas.microsoft.com/office/drawing/2014/main" xmlns="" id="{0236B797-5204-4D4A-ADE3-7BCFF8E839D2}"/>
              </a:ext>
            </a:extLst>
          </p:cNvPr>
          <p:cNvSpPr/>
          <p:nvPr/>
        </p:nvSpPr>
        <p:spPr>
          <a:xfrm>
            <a:off x="122283" y="4278242"/>
            <a:ext cx="45636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Người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soi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ngoài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sổ</a:t>
            </a:r>
            <a:r>
              <a:rPr lang="en-US" sz="1800" b="1" dirty="0">
                <a:solidFill>
                  <a:schemeClr val="bg1"/>
                </a:solidFill>
                <a:latin typeface="Times New Roman"/>
                <a:ea typeface="Times New Roman"/>
                <a:cs typeface="Times New Roman"/>
                <a:sym typeface="Times New Roman"/>
              </a:rPr>
              <a:t>,</a:t>
            </a: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nhòm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khe</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nhà</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thơ</a:t>
            </a:r>
            <a:r>
              <a:rPr lang="en-US" sz="1800" b="1" dirty="0">
                <a:solidFill>
                  <a:schemeClr val="bg1"/>
                </a:solidFill>
                <a:latin typeface="Times New Roman"/>
                <a:ea typeface="Times New Roman"/>
                <a:cs typeface="Times New Roman"/>
                <a:sym typeface="Times New Roman"/>
              </a:rPr>
              <a:t>.</a:t>
            </a:r>
          </a:p>
        </p:txBody>
      </p:sp>
      <p:sp>
        <p:nvSpPr>
          <p:cNvPr id="43" name="Google Shape;202;p12">
            <a:extLst>
              <a:ext uri="{FF2B5EF4-FFF2-40B4-BE49-F238E27FC236}">
                <a16:creationId xmlns:a16="http://schemas.microsoft.com/office/drawing/2014/main" xmlns="" id="{FFC2730D-E9C9-F143-8426-BEC7176AD859}"/>
              </a:ext>
            </a:extLst>
          </p:cNvPr>
          <p:cNvSpPr/>
          <p:nvPr/>
        </p:nvSpPr>
        <p:spPr>
          <a:xfrm>
            <a:off x="114153" y="2418470"/>
            <a:ext cx="743735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Phiên</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âm</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Nhân</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hướng</a:t>
            </a:r>
            <a:r>
              <a:rPr lang="en-US" sz="1800" b="1" dirty="0">
                <a:solidFill>
                  <a:schemeClr val="bg1"/>
                </a:solidFill>
                <a:latin typeface="Times New Roman"/>
                <a:ea typeface="Times New Roman"/>
                <a:cs typeface="Times New Roman"/>
                <a:sym typeface="Times New Roman"/>
              </a:rPr>
              <a:t> song </a:t>
            </a:r>
            <a:r>
              <a:rPr lang="en-US" sz="1800" b="1" dirty="0" err="1">
                <a:solidFill>
                  <a:schemeClr val="bg1"/>
                </a:solidFill>
                <a:latin typeface="Times New Roman"/>
                <a:ea typeface="Times New Roman"/>
                <a:cs typeface="Times New Roman"/>
                <a:sym typeface="Times New Roman"/>
              </a:rPr>
              <a:t>tiền</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khán</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minh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nguyệt</a:t>
            </a:r>
            <a:r>
              <a:rPr lang="en-US" sz="1800" b="1" dirty="0">
                <a:solidFill>
                  <a:schemeClr val="bg1"/>
                </a:solidFill>
                <a:latin typeface="Times New Roman"/>
                <a:ea typeface="Times New Roman"/>
                <a:cs typeface="Times New Roman"/>
                <a:sym typeface="Times New Roman"/>
              </a:rPr>
              <a:t>,</a:t>
            </a: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Nguyệt</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tòng</a:t>
            </a:r>
            <a:r>
              <a:rPr lang="en-US" sz="1800" b="1" dirty="0">
                <a:solidFill>
                  <a:schemeClr val="bg1"/>
                </a:solidFill>
                <a:latin typeface="Times New Roman"/>
                <a:ea typeface="Times New Roman"/>
                <a:cs typeface="Times New Roman"/>
                <a:sym typeface="Times New Roman"/>
              </a:rPr>
              <a:t> song </a:t>
            </a:r>
            <a:r>
              <a:rPr lang="en-US" sz="1800" b="1" dirty="0" err="1">
                <a:solidFill>
                  <a:schemeClr val="bg1"/>
                </a:solidFill>
                <a:latin typeface="Times New Roman"/>
                <a:ea typeface="Times New Roman"/>
                <a:cs typeface="Times New Roman"/>
                <a:sym typeface="Times New Roman"/>
              </a:rPr>
              <a:t>khích</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khán</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gia</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pic>
        <p:nvPicPr>
          <p:cNvPr id="44" name="!!!Google Shape;277;p18" descr="Káº¿t quáº£ hÃ¬nh áº£nh cho ngÆ°á»i ngáº¯m trÄng soi ngoÃ i cá»­a sá»">
            <a:extLst>
              <a:ext uri="{FF2B5EF4-FFF2-40B4-BE49-F238E27FC236}">
                <a16:creationId xmlns:a16="http://schemas.microsoft.com/office/drawing/2014/main" xmlns="" id="{BD019AA9-A254-EC4A-B82E-F3F33CEE0066}"/>
              </a:ext>
            </a:extLst>
          </p:cNvPr>
          <p:cNvPicPr preferRelativeResize="0"/>
          <p:nvPr/>
        </p:nvPicPr>
        <p:blipFill rotWithShape="1">
          <a:blip r:embed="rId3">
            <a:alphaModFix/>
          </a:blip>
          <a:srcRect l="5167" r="16471" b="29569"/>
          <a:stretch/>
        </p:blipFill>
        <p:spPr>
          <a:xfrm>
            <a:off x="5765635" y="1873831"/>
            <a:ext cx="4534900" cy="4193685"/>
          </a:xfrm>
          <a:prstGeom prst="ellipse">
            <a:avLst/>
          </a:prstGeom>
          <a:noFill/>
          <a:ln>
            <a:noFill/>
          </a:ln>
        </p:spPr>
      </p:pic>
    </p:spTree>
    <p:extLst>
      <p:ext uri="{BB962C8B-B14F-4D97-AF65-F5344CB8AC3E}">
        <p14:creationId xmlns:p14="http://schemas.microsoft.com/office/powerpoint/2010/main" val="29470042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D82A3D66-C1CB-9346-BA93-3DCDC58F6B40}"/>
              </a:ext>
            </a:extLst>
          </p:cNvPr>
          <p:cNvSpPr/>
          <p:nvPr/>
        </p:nvSpPr>
        <p:spPr>
          <a:xfrm>
            <a:off x="4685938" y="1455320"/>
            <a:ext cx="45719" cy="5003536"/>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x-none"/>
          </a:p>
        </p:txBody>
      </p:sp>
      <p:sp>
        <p:nvSpPr>
          <p:cNvPr id="12" name="Google Shape;107;p3">
            <a:extLst>
              <a:ext uri="{FF2B5EF4-FFF2-40B4-BE49-F238E27FC236}">
                <a16:creationId xmlns:a16="http://schemas.microsoft.com/office/drawing/2014/main" xmlns="" id="{5EB22AB9-ECF6-2A47-9309-C5A5D4A391B6}"/>
              </a:ext>
            </a:extLst>
          </p:cNvPr>
          <p:cNvSpPr txBox="1"/>
          <p:nvPr/>
        </p:nvSpPr>
        <p:spPr>
          <a:xfrm>
            <a:off x="-1768300" y="1098771"/>
            <a:ext cx="650279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chung</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3" name="Google Shape;107;p3">
            <a:extLst>
              <a:ext uri="{FF2B5EF4-FFF2-40B4-BE49-F238E27FC236}">
                <a16:creationId xmlns:a16="http://schemas.microsoft.com/office/drawing/2014/main" xmlns="" id="{3854621F-DA79-B248-B641-312C2260002D}"/>
              </a:ext>
            </a:extLst>
          </p:cNvPr>
          <p:cNvSpPr txBox="1"/>
          <p:nvPr/>
        </p:nvSpPr>
        <p:spPr>
          <a:xfrm>
            <a:off x="-1693088" y="1543412"/>
            <a:ext cx="7695608"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i="0" u="none" strike="noStrike" cap="none" dirty="0">
                <a:solidFill>
                  <a:srgbClr val="FFC000"/>
                </a:solidFill>
                <a:latin typeface="Times New Roman" pitchFamily="18" charset="0"/>
                <a:cs typeface="Times New Roman" pitchFamily="18" charset="0"/>
                <a:sym typeface="Arial"/>
              </a:rPr>
              <a:t>II. </a:t>
            </a:r>
            <a:r>
              <a:rPr lang="en-US" sz="2600" b="1" dirty="0" err="1">
                <a:solidFill>
                  <a:srgbClr val="FFC000"/>
                </a:solidFill>
                <a:latin typeface="Times New Roman" pitchFamily="18" charset="0"/>
                <a:cs typeface="Times New Roman" pitchFamily="18" charset="0"/>
              </a:rPr>
              <a:t>Tìm</a:t>
            </a:r>
            <a:r>
              <a:rPr lang="en-US" sz="2600" b="1" dirty="0">
                <a:solidFill>
                  <a:srgbClr val="FFC000"/>
                </a:solidFill>
                <a:latin typeface="Times New Roman" pitchFamily="18" charset="0"/>
                <a:cs typeface="Times New Roman" pitchFamily="18" charset="0"/>
              </a:rPr>
              <a:t> </a:t>
            </a:r>
            <a:r>
              <a:rPr lang="en-US" sz="2600" b="1" dirty="0" err="1">
                <a:solidFill>
                  <a:srgbClr val="FFC000"/>
                </a:solidFill>
                <a:latin typeface="Times New Roman" pitchFamily="18" charset="0"/>
                <a:cs typeface="Times New Roman" pitchFamily="18" charset="0"/>
              </a:rPr>
              <a:t>hiểu</a:t>
            </a:r>
            <a:r>
              <a:rPr lang="en-US" sz="2600" b="1" i="0" u="none" strike="noStrike" cap="none" dirty="0">
                <a:solidFill>
                  <a:srgbClr val="FFC000"/>
                </a:solidFill>
                <a:latin typeface="Times New Roman" pitchFamily="18" charset="0"/>
                <a:cs typeface="Times New Roman" pitchFamily="18" charset="0"/>
                <a:sym typeface="Arial"/>
              </a:rPr>
              <a:t> chi </a:t>
            </a:r>
            <a:r>
              <a:rPr lang="en-US" sz="2600" b="1" i="0" u="none" strike="noStrike" cap="none" dirty="0" err="1">
                <a:solidFill>
                  <a:srgbClr val="FFC000"/>
                </a:solidFill>
                <a:latin typeface="Times New Roman" pitchFamily="18" charset="0"/>
                <a:cs typeface="Times New Roman" pitchFamily="18" charset="0"/>
                <a:sym typeface="Arial"/>
              </a:rPr>
              <a:t>tiết</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bài</a:t>
            </a:r>
            <a:r>
              <a:rPr lang="en-US" sz="2600" b="1" i="0" u="none" strike="noStrike" cap="none" dirty="0">
                <a:solidFill>
                  <a:srgbClr val="FFC000"/>
                </a:solidFill>
                <a:latin typeface="Times New Roman" pitchFamily="18" charset="0"/>
                <a:cs typeface="Times New Roman" pitchFamily="18" charset="0"/>
                <a:sym typeface="Arial"/>
              </a:rPr>
              <a:t> </a:t>
            </a:r>
            <a:r>
              <a:rPr lang="en-US" sz="2600" b="1" i="0" u="none" strike="noStrike" cap="none" dirty="0" err="1">
                <a:solidFill>
                  <a:srgbClr val="FFC000"/>
                </a:solidFill>
                <a:latin typeface="Times New Roman" pitchFamily="18" charset="0"/>
                <a:cs typeface="Times New Roman" pitchFamily="18" charset="0"/>
                <a:sym typeface="Arial"/>
              </a:rPr>
              <a:t>thơ</a:t>
            </a:r>
            <a:endParaRPr sz="2600" b="1" i="0" u="none" strike="noStrike" cap="none" dirty="0">
              <a:solidFill>
                <a:srgbClr val="FFC000"/>
              </a:solidFill>
              <a:latin typeface="Times New Roman" pitchFamily="18" charset="0"/>
              <a:cs typeface="Times New Roman" pitchFamily="18" charset="0"/>
              <a:sym typeface="Arial"/>
            </a:endParaRPr>
          </a:p>
        </p:txBody>
      </p:sp>
      <p:sp>
        <p:nvSpPr>
          <p:cNvPr id="14" name="Google Shape;107;p3">
            <a:extLst>
              <a:ext uri="{FF2B5EF4-FFF2-40B4-BE49-F238E27FC236}">
                <a16:creationId xmlns:a16="http://schemas.microsoft.com/office/drawing/2014/main" xmlns="" id="{3DAA107C-23B4-5047-8937-635EA9866922}"/>
              </a:ext>
            </a:extLst>
          </p:cNvPr>
          <p:cNvSpPr txBox="1"/>
          <p:nvPr/>
        </p:nvSpPr>
        <p:spPr>
          <a:xfrm>
            <a:off x="114153" y="1965068"/>
            <a:ext cx="4855026" cy="43084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200" b="1" i="0" u="none" strike="noStrike" cap="none" dirty="0">
                <a:solidFill>
                  <a:srgbClr val="FFFF00"/>
                </a:solidFill>
                <a:latin typeface="Times New Roman" pitchFamily="18" charset="0"/>
                <a:cs typeface="Times New Roman" pitchFamily="18" charset="0"/>
                <a:sym typeface="Arial"/>
              </a:rPr>
              <a:t>2. Hai </a:t>
            </a:r>
            <a:r>
              <a:rPr lang="en-US" sz="2200" b="1" i="0" u="none" strike="noStrike" cap="none" dirty="0" err="1">
                <a:solidFill>
                  <a:srgbClr val="FFFF00"/>
                </a:solidFill>
                <a:latin typeface="Times New Roman" pitchFamily="18" charset="0"/>
                <a:cs typeface="Times New Roman" pitchFamily="18" charset="0"/>
                <a:sym typeface="Arial"/>
              </a:rPr>
              <a:t>câu</a:t>
            </a:r>
            <a:r>
              <a:rPr lang="en-US" sz="2200" b="1" i="0" u="none" strike="noStrike" cap="none" dirty="0">
                <a:solidFill>
                  <a:srgbClr val="FFFF00"/>
                </a:solidFill>
                <a:latin typeface="Times New Roman" pitchFamily="18" charset="0"/>
                <a:cs typeface="Times New Roman" pitchFamily="18" charset="0"/>
                <a:sym typeface="Arial"/>
              </a:rPr>
              <a:t> </a:t>
            </a:r>
            <a:r>
              <a:rPr lang="en-US" sz="2200" b="1" i="0" u="none" strike="noStrike" cap="none" dirty="0" err="1">
                <a:solidFill>
                  <a:srgbClr val="FFFF00"/>
                </a:solidFill>
                <a:latin typeface="Times New Roman" pitchFamily="18" charset="0"/>
                <a:cs typeface="Times New Roman" pitchFamily="18" charset="0"/>
                <a:sym typeface="Arial"/>
              </a:rPr>
              <a:t>thơ</a:t>
            </a:r>
            <a:r>
              <a:rPr lang="en-US" sz="2200" b="1" i="0" u="none" strike="noStrike" cap="none" dirty="0">
                <a:solidFill>
                  <a:srgbClr val="FFFF00"/>
                </a:solidFill>
                <a:latin typeface="Times New Roman" pitchFamily="18" charset="0"/>
                <a:cs typeface="Times New Roman" pitchFamily="18" charset="0"/>
                <a:sym typeface="Arial"/>
              </a:rPr>
              <a:t> </a:t>
            </a:r>
            <a:r>
              <a:rPr lang="en-US" sz="2200" b="1" i="0" u="none" strike="noStrike" cap="none" dirty="0" err="1">
                <a:solidFill>
                  <a:srgbClr val="FFFF00"/>
                </a:solidFill>
                <a:latin typeface="Times New Roman" pitchFamily="18" charset="0"/>
                <a:cs typeface="Times New Roman" pitchFamily="18" charset="0"/>
                <a:sym typeface="Arial"/>
              </a:rPr>
              <a:t>cuối</a:t>
            </a:r>
            <a:endParaRPr sz="2200" b="1" i="0" u="none" strike="noStrike" cap="none" dirty="0">
              <a:solidFill>
                <a:srgbClr val="FFFF00"/>
              </a:solidFill>
              <a:latin typeface="Times New Roman" pitchFamily="18" charset="0"/>
              <a:cs typeface="Times New Roman" pitchFamily="18" charset="0"/>
              <a:sym typeface="Arial"/>
            </a:endParaRPr>
          </a:p>
        </p:txBody>
      </p:sp>
      <p:grpSp>
        <p:nvGrpSpPr>
          <p:cNvPr id="16" name="Group 15">
            <a:extLst>
              <a:ext uri="{FF2B5EF4-FFF2-40B4-BE49-F238E27FC236}">
                <a16:creationId xmlns:a16="http://schemas.microsoft.com/office/drawing/2014/main" xmlns="" id="{46C14253-9770-FC41-975E-EEB3153C363F}"/>
              </a:ext>
            </a:extLst>
          </p:cNvPr>
          <p:cNvGrpSpPr/>
          <p:nvPr/>
        </p:nvGrpSpPr>
        <p:grpSpPr>
          <a:xfrm>
            <a:off x="2004692" y="-79528"/>
            <a:ext cx="9106654" cy="1508718"/>
            <a:chOff x="2004692" y="-79528"/>
            <a:chExt cx="9106654" cy="1508718"/>
          </a:xfrm>
        </p:grpSpPr>
        <p:sp>
          <p:nvSpPr>
            <p:cNvPr id="17" name="Google Shape;98;p2">
              <a:extLst>
                <a:ext uri="{FF2B5EF4-FFF2-40B4-BE49-F238E27FC236}">
                  <a16:creationId xmlns:a16="http://schemas.microsoft.com/office/drawing/2014/main" xmlns="" id="{F590AC29-9D1C-4946-8BBB-5028AAEB8EB0}"/>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8" name="Google Shape;99;p2">
              <a:extLst>
                <a:ext uri="{FF2B5EF4-FFF2-40B4-BE49-F238E27FC236}">
                  <a16:creationId xmlns:a16="http://schemas.microsoft.com/office/drawing/2014/main" xmlns="" id="{0A690ABF-36C4-CB4B-9B16-BF102B4E0F44}"/>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35" name="Google Shape;202;p12">
            <a:extLst>
              <a:ext uri="{FF2B5EF4-FFF2-40B4-BE49-F238E27FC236}">
                <a16:creationId xmlns:a16="http://schemas.microsoft.com/office/drawing/2014/main" xmlns="" id="{E189101B-21BB-A14B-85C4-65760F614CDD}"/>
              </a:ext>
            </a:extLst>
          </p:cNvPr>
          <p:cNvSpPr/>
          <p:nvPr/>
        </p:nvSpPr>
        <p:spPr>
          <a:xfrm>
            <a:off x="114153" y="2418470"/>
            <a:ext cx="743735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nghĩa</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Người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hướng</a:t>
            </a:r>
            <a:r>
              <a:rPr lang="en-US" sz="1800" b="1" dirty="0">
                <a:solidFill>
                  <a:schemeClr val="bg1"/>
                </a:solidFill>
                <a:latin typeface="Times New Roman"/>
                <a:ea typeface="Times New Roman"/>
                <a:cs typeface="Times New Roman"/>
                <a:sym typeface="Times New Roman"/>
              </a:rPr>
              <a:t> ra </a:t>
            </a:r>
            <a:r>
              <a:rPr lang="en-US" sz="1800" b="1" dirty="0" err="1">
                <a:solidFill>
                  <a:schemeClr val="bg1"/>
                </a:solidFill>
                <a:latin typeface="Times New Roman"/>
                <a:ea typeface="Times New Roman"/>
                <a:cs typeface="Times New Roman"/>
                <a:sym typeface="Times New Roman"/>
              </a:rPr>
              <a:t>trước</a:t>
            </a:r>
            <a:r>
              <a:rPr lang="en-US" sz="1800" b="1" dirty="0">
                <a:solidFill>
                  <a:schemeClr val="bg1"/>
                </a:solidFill>
                <a:latin typeface="Times New Roman"/>
                <a:ea typeface="Times New Roman"/>
                <a:cs typeface="Times New Roman"/>
                <a:sym typeface="Times New Roman"/>
              </a:rPr>
              <a:t> song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sáng</a:t>
            </a:r>
            <a:r>
              <a:rPr lang="en-US" sz="1800" b="1" dirty="0">
                <a:solidFill>
                  <a:schemeClr val="bg1"/>
                </a:solidFill>
                <a:latin typeface="Times New Roman"/>
                <a:ea typeface="Times New Roman"/>
                <a:cs typeface="Times New Roman"/>
                <a:sym typeface="Times New Roman"/>
              </a:rPr>
              <a:t>,</a:t>
            </a:r>
            <a:br>
              <a:rPr lang="en-US" sz="1800" b="1" dirty="0">
                <a:solidFill>
                  <a:schemeClr val="bg1"/>
                </a:solidFill>
                <a:latin typeface="Times New Roman"/>
                <a:ea typeface="Times New Roman"/>
                <a:cs typeface="Times New Roman"/>
                <a:sym typeface="Times New Roman"/>
              </a:rPr>
            </a:br>
            <a:r>
              <a:rPr lang="en-US" sz="1800" b="1" dirty="0" err="1">
                <a:solidFill>
                  <a:schemeClr val="bg1"/>
                </a:solidFill>
                <a:latin typeface="Times New Roman"/>
                <a:ea typeface="Times New Roman"/>
                <a:cs typeface="Times New Roman"/>
                <a:sym typeface="Times New Roman"/>
              </a:rPr>
              <a:t>Từ</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ngoài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khe</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nhà</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thơ</a:t>
            </a:r>
            <a:r>
              <a:rPr lang="en-US" sz="1800" b="1" dirty="0">
                <a:solidFill>
                  <a:schemeClr val="bg1"/>
                </a:solidFill>
                <a:latin typeface="Times New Roman"/>
                <a:ea typeface="Times New Roman"/>
                <a:cs typeface="Times New Roman"/>
                <a:sym typeface="Times New Roman"/>
              </a:rPr>
              <a:t>.</a:t>
            </a:r>
            <a:endParaRPr sz="1800" b="1" dirty="0">
              <a:solidFill>
                <a:schemeClr val="bg1"/>
              </a:solidFill>
              <a:latin typeface="Times New Roman"/>
              <a:ea typeface="Times New Roman"/>
              <a:cs typeface="Times New Roman"/>
              <a:sym typeface="Times New Roman"/>
            </a:endParaRPr>
          </a:p>
        </p:txBody>
      </p:sp>
      <p:sp>
        <p:nvSpPr>
          <p:cNvPr id="39" name="Google Shape;202;p12">
            <a:extLst>
              <a:ext uri="{FF2B5EF4-FFF2-40B4-BE49-F238E27FC236}">
                <a16:creationId xmlns:a16="http://schemas.microsoft.com/office/drawing/2014/main" xmlns="" id="{0236B797-5204-4D4A-ADE3-7BCFF8E839D2}"/>
              </a:ext>
            </a:extLst>
          </p:cNvPr>
          <p:cNvSpPr/>
          <p:nvPr/>
        </p:nvSpPr>
        <p:spPr>
          <a:xfrm>
            <a:off x="121084" y="3353867"/>
            <a:ext cx="4563655"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Dịch</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thơ</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Người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soi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ngoài</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sổ</a:t>
            </a:r>
            <a:r>
              <a:rPr lang="en-US" sz="1800" b="1" dirty="0">
                <a:solidFill>
                  <a:schemeClr val="bg1"/>
                </a:solidFill>
                <a:latin typeface="Times New Roman"/>
                <a:ea typeface="Times New Roman"/>
                <a:cs typeface="Times New Roman"/>
                <a:sym typeface="Times New Roman"/>
              </a:rPr>
              <a:t>,</a:t>
            </a:r>
          </a:p>
          <a:p>
            <a:pPr marL="0" marR="0" lvl="0" indent="0" algn="l" rtl="0">
              <a:spcBef>
                <a:spcPts val="0"/>
              </a:spcBef>
              <a:spcAft>
                <a:spcPts val="0"/>
              </a:spcAft>
              <a:buNone/>
            </a:pPr>
            <a:r>
              <a:rPr lang="en-US" sz="1800" b="1" dirty="0" err="1">
                <a:solidFill>
                  <a:schemeClr val="bg1"/>
                </a:solidFill>
                <a:latin typeface="Times New Roman"/>
                <a:ea typeface="Times New Roman"/>
                <a:cs typeface="Times New Roman"/>
                <a:sym typeface="Times New Roman"/>
              </a:rPr>
              <a:t>Trăng</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nhòm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khe</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cửa</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ngắm</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nhà</a:t>
            </a:r>
            <a:r>
              <a:rPr lang="en-US" sz="1800" b="1" dirty="0">
                <a:solidFill>
                  <a:schemeClr val="bg1"/>
                </a:solidFill>
                <a:latin typeface="Times New Roman"/>
                <a:ea typeface="Times New Roman"/>
                <a:cs typeface="Times New Roman"/>
                <a:sym typeface="Times New Roman"/>
              </a:rPr>
              <a:t> </a:t>
            </a:r>
            <a:r>
              <a:rPr lang="en-US" sz="1800" b="1" dirty="0" err="1">
                <a:solidFill>
                  <a:schemeClr val="bg1"/>
                </a:solidFill>
                <a:latin typeface="Times New Roman"/>
                <a:ea typeface="Times New Roman"/>
                <a:cs typeface="Times New Roman"/>
                <a:sym typeface="Times New Roman"/>
              </a:rPr>
              <a:t>thơ</a:t>
            </a:r>
            <a:r>
              <a:rPr lang="en-US" sz="1800" b="1" dirty="0">
                <a:solidFill>
                  <a:schemeClr val="bg1"/>
                </a:solidFill>
                <a:latin typeface="Times New Roman"/>
                <a:ea typeface="Times New Roman"/>
                <a:cs typeface="Times New Roman"/>
                <a:sym typeface="Times New Roman"/>
              </a:rPr>
              <a:t>.</a:t>
            </a:r>
          </a:p>
        </p:txBody>
      </p:sp>
      <p:sp>
        <p:nvSpPr>
          <p:cNvPr id="43" name="Google Shape;202;p12">
            <a:extLst>
              <a:ext uri="{FF2B5EF4-FFF2-40B4-BE49-F238E27FC236}">
                <a16:creationId xmlns:a16="http://schemas.microsoft.com/office/drawing/2014/main" xmlns="" id="{FFC2730D-E9C9-F143-8426-BEC7176AD859}"/>
              </a:ext>
            </a:extLst>
          </p:cNvPr>
          <p:cNvSpPr/>
          <p:nvPr/>
        </p:nvSpPr>
        <p:spPr>
          <a:xfrm>
            <a:off x="4809708" y="1479762"/>
            <a:ext cx="7437359"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rgbClr val="FFFF00"/>
                </a:solidFill>
                <a:latin typeface="Times New Roman"/>
                <a:ea typeface="Times New Roman"/>
                <a:cs typeface="Times New Roman"/>
                <a:sym typeface="Times New Roman"/>
              </a:rPr>
              <a:t>Phiên</a:t>
            </a:r>
            <a:r>
              <a:rPr lang="en-US" sz="1800" b="1" dirty="0">
                <a:solidFill>
                  <a:srgbClr val="FFFF00"/>
                </a:solidFill>
                <a:latin typeface="Times New Roman"/>
                <a:ea typeface="Times New Roman"/>
                <a:cs typeface="Times New Roman"/>
                <a:sym typeface="Times New Roman"/>
              </a:rPr>
              <a:t> </a:t>
            </a:r>
            <a:r>
              <a:rPr lang="en-US" sz="1800" b="1" dirty="0" err="1">
                <a:solidFill>
                  <a:srgbClr val="FFFF00"/>
                </a:solidFill>
                <a:latin typeface="Times New Roman"/>
                <a:ea typeface="Times New Roman"/>
                <a:cs typeface="Times New Roman"/>
                <a:sym typeface="Times New Roman"/>
              </a:rPr>
              <a:t>âm</a:t>
            </a:r>
            <a:endParaRPr lang="en-US" sz="1800" b="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dirty="0" err="1">
                <a:solidFill>
                  <a:srgbClr val="00B0F0"/>
                </a:solidFill>
                <a:latin typeface="Times New Roman"/>
                <a:ea typeface="Times New Roman"/>
                <a:cs typeface="Times New Roman"/>
                <a:sym typeface="Times New Roman"/>
              </a:rPr>
              <a:t>Nhân</a:t>
            </a:r>
            <a:r>
              <a:rPr lang="en-US" sz="1800" b="1" dirty="0">
                <a:solidFill>
                  <a:schemeClr val="bg1"/>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hướng</a:t>
            </a:r>
            <a:r>
              <a:rPr lang="en-US" sz="1800" b="1" dirty="0">
                <a:solidFill>
                  <a:schemeClr val="bg1"/>
                </a:solidFill>
                <a:latin typeface="Times New Roman"/>
                <a:ea typeface="Times New Roman"/>
                <a:cs typeface="Times New Roman"/>
                <a:sym typeface="Times New Roman"/>
              </a:rPr>
              <a:t> </a:t>
            </a:r>
            <a:r>
              <a:rPr lang="en-US" sz="1800" b="1" u="sng" dirty="0">
                <a:solidFill>
                  <a:schemeClr val="bg1"/>
                </a:solidFill>
                <a:latin typeface="Times New Roman"/>
                <a:ea typeface="Times New Roman"/>
                <a:cs typeface="Times New Roman"/>
                <a:sym typeface="Times New Roman"/>
              </a:rPr>
              <a:t>song</a:t>
            </a:r>
            <a:r>
              <a:rPr lang="en-US" sz="1800" b="1" dirty="0">
                <a:solidFill>
                  <a:schemeClr val="bg1"/>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tiền</a:t>
            </a:r>
            <a:r>
              <a:rPr lang="en-US" sz="1800" b="1" dirty="0">
                <a:solidFill>
                  <a:schemeClr val="bg1"/>
                </a:solidFill>
                <a:latin typeface="Times New Roman"/>
                <a:ea typeface="Times New Roman"/>
                <a:cs typeface="Times New Roman"/>
                <a:sym typeface="Times New Roman"/>
              </a:rPr>
              <a:t> </a:t>
            </a:r>
            <a:r>
              <a:rPr lang="en-US" sz="1800" b="1" u="sng" dirty="0" err="1">
                <a:solidFill>
                  <a:schemeClr val="bg1"/>
                </a:solidFill>
                <a:latin typeface="Times New Roman"/>
                <a:ea typeface="Times New Roman"/>
                <a:cs typeface="Times New Roman"/>
                <a:sym typeface="Times New Roman"/>
              </a:rPr>
              <a:t>khán</a:t>
            </a:r>
            <a:r>
              <a:rPr lang="en-US" sz="1800" b="1" dirty="0">
                <a:solidFill>
                  <a:schemeClr val="bg1"/>
                </a:solidFill>
                <a:latin typeface="Times New Roman"/>
                <a:ea typeface="Times New Roman"/>
                <a:cs typeface="Times New Roman"/>
                <a:sym typeface="Times New Roman"/>
              </a:rPr>
              <a:t> </a:t>
            </a:r>
            <a:r>
              <a:rPr lang="en-US" sz="1800" b="1" dirty="0" err="1">
                <a:solidFill>
                  <a:srgbClr val="00B0F0"/>
                </a:solidFill>
                <a:latin typeface="Times New Roman"/>
                <a:ea typeface="Times New Roman"/>
                <a:cs typeface="Times New Roman"/>
                <a:sym typeface="Times New Roman"/>
              </a:rPr>
              <a:t>minh</a:t>
            </a:r>
            <a:r>
              <a:rPr lang="en-US" sz="1800" b="1" dirty="0">
                <a:solidFill>
                  <a:srgbClr val="00B0F0"/>
                </a:solidFill>
                <a:latin typeface="Times New Roman"/>
                <a:ea typeface="Times New Roman"/>
                <a:cs typeface="Times New Roman"/>
                <a:sym typeface="Times New Roman"/>
              </a:rPr>
              <a:t> </a:t>
            </a:r>
            <a:r>
              <a:rPr lang="en-US" sz="1800" b="1" dirty="0" err="1">
                <a:solidFill>
                  <a:srgbClr val="00B0F0"/>
                </a:solidFill>
                <a:latin typeface="Times New Roman"/>
                <a:ea typeface="Times New Roman"/>
                <a:cs typeface="Times New Roman"/>
                <a:sym typeface="Times New Roman"/>
              </a:rPr>
              <a:t>nguyệt</a:t>
            </a:r>
            <a:r>
              <a:rPr lang="en-US" sz="1800" b="1" dirty="0">
                <a:solidFill>
                  <a:srgbClr val="00B0F0"/>
                </a:solidFill>
                <a:latin typeface="Times New Roman"/>
                <a:ea typeface="Times New Roman"/>
                <a:cs typeface="Times New Roman"/>
                <a:sym typeface="Times New Roman"/>
              </a:rPr>
              <a:t>,</a:t>
            </a:r>
          </a:p>
          <a:p>
            <a:pPr marL="0" marR="0" lvl="0" indent="0" algn="l" rtl="0">
              <a:spcBef>
                <a:spcPts val="0"/>
              </a:spcBef>
              <a:spcAft>
                <a:spcPts val="0"/>
              </a:spcAft>
              <a:buNone/>
            </a:pPr>
            <a:r>
              <a:rPr lang="en-US" sz="1800" b="1" dirty="0" err="1">
                <a:solidFill>
                  <a:srgbClr val="00B0F0"/>
                </a:solidFill>
                <a:latin typeface="Times New Roman"/>
                <a:ea typeface="Times New Roman"/>
                <a:cs typeface="Times New Roman"/>
                <a:sym typeface="Times New Roman"/>
              </a:rPr>
              <a:t>Nguyệt</a:t>
            </a:r>
            <a:r>
              <a:rPr lang="en-US" sz="1800" b="1" dirty="0">
                <a:solidFill>
                  <a:schemeClr val="bg1"/>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tòng</a:t>
            </a:r>
            <a:r>
              <a:rPr lang="en-US" sz="1800" b="1" dirty="0">
                <a:solidFill>
                  <a:schemeClr val="bg1"/>
                </a:solidFill>
                <a:latin typeface="Times New Roman"/>
                <a:ea typeface="Times New Roman"/>
                <a:cs typeface="Times New Roman"/>
                <a:sym typeface="Times New Roman"/>
              </a:rPr>
              <a:t> </a:t>
            </a:r>
            <a:r>
              <a:rPr lang="en-US" sz="1800" b="1" u="sng" dirty="0">
                <a:solidFill>
                  <a:schemeClr val="bg1"/>
                </a:solidFill>
                <a:latin typeface="Times New Roman"/>
                <a:ea typeface="Times New Roman"/>
                <a:cs typeface="Times New Roman"/>
                <a:sym typeface="Times New Roman"/>
              </a:rPr>
              <a:t>song</a:t>
            </a:r>
            <a:r>
              <a:rPr lang="en-US" sz="1800" b="1" dirty="0">
                <a:solidFill>
                  <a:schemeClr val="bg1"/>
                </a:solidFill>
                <a:latin typeface="Times New Roman"/>
                <a:ea typeface="Times New Roman"/>
                <a:cs typeface="Times New Roman"/>
                <a:sym typeface="Times New Roman"/>
              </a:rPr>
              <a:t> </a:t>
            </a:r>
            <a:r>
              <a:rPr lang="en-US" sz="1800" b="1" dirty="0" err="1">
                <a:solidFill>
                  <a:srgbClr val="FFC000"/>
                </a:solidFill>
                <a:latin typeface="Times New Roman"/>
                <a:ea typeface="Times New Roman"/>
                <a:cs typeface="Times New Roman"/>
                <a:sym typeface="Times New Roman"/>
              </a:rPr>
              <a:t>khích</a:t>
            </a:r>
            <a:r>
              <a:rPr lang="en-US" sz="1800" b="1" dirty="0">
                <a:solidFill>
                  <a:schemeClr val="bg1"/>
                </a:solidFill>
                <a:latin typeface="Times New Roman"/>
                <a:ea typeface="Times New Roman"/>
                <a:cs typeface="Times New Roman"/>
                <a:sym typeface="Times New Roman"/>
              </a:rPr>
              <a:t> </a:t>
            </a:r>
            <a:r>
              <a:rPr lang="en-US" sz="1800" b="1" u="sng" dirty="0" err="1">
                <a:solidFill>
                  <a:schemeClr val="bg1"/>
                </a:solidFill>
                <a:latin typeface="Times New Roman"/>
                <a:ea typeface="Times New Roman"/>
                <a:cs typeface="Times New Roman"/>
                <a:sym typeface="Times New Roman"/>
              </a:rPr>
              <a:t>khán</a:t>
            </a:r>
            <a:r>
              <a:rPr lang="en-US" sz="1800" b="1" dirty="0">
                <a:solidFill>
                  <a:schemeClr val="bg1"/>
                </a:solidFill>
                <a:latin typeface="Times New Roman"/>
                <a:ea typeface="Times New Roman"/>
                <a:cs typeface="Times New Roman"/>
                <a:sym typeface="Times New Roman"/>
              </a:rPr>
              <a:t> </a:t>
            </a:r>
            <a:r>
              <a:rPr lang="en-US" sz="1800" b="1" dirty="0" err="1">
                <a:solidFill>
                  <a:srgbClr val="00B0F0"/>
                </a:solidFill>
                <a:latin typeface="Times New Roman"/>
                <a:ea typeface="Times New Roman"/>
                <a:cs typeface="Times New Roman"/>
                <a:sym typeface="Times New Roman"/>
              </a:rPr>
              <a:t>thi</a:t>
            </a:r>
            <a:r>
              <a:rPr lang="en-US" sz="1800" b="1" dirty="0">
                <a:solidFill>
                  <a:srgbClr val="00B0F0"/>
                </a:solidFill>
                <a:latin typeface="Times New Roman"/>
                <a:ea typeface="Times New Roman"/>
                <a:cs typeface="Times New Roman"/>
                <a:sym typeface="Times New Roman"/>
              </a:rPr>
              <a:t> </a:t>
            </a:r>
            <a:r>
              <a:rPr lang="en-US" sz="1800" b="1" dirty="0" err="1">
                <a:solidFill>
                  <a:srgbClr val="00B0F0"/>
                </a:solidFill>
                <a:latin typeface="Times New Roman"/>
                <a:ea typeface="Times New Roman"/>
                <a:cs typeface="Times New Roman"/>
                <a:sym typeface="Times New Roman"/>
              </a:rPr>
              <a:t>gia</a:t>
            </a:r>
            <a:r>
              <a:rPr lang="en-US" sz="1800" b="1" dirty="0">
                <a:solidFill>
                  <a:srgbClr val="00B0F0"/>
                </a:solidFill>
                <a:latin typeface="Times New Roman"/>
                <a:ea typeface="Times New Roman"/>
                <a:cs typeface="Times New Roman"/>
                <a:sym typeface="Times New Roman"/>
              </a:rPr>
              <a:t>.</a:t>
            </a:r>
            <a:endParaRPr sz="1800" b="1" dirty="0">
              <a:solidFill>
                <a:srgbClr val="00B0F0"/>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xmlns="" id="{35D593B3-727D-E04D-B752-5E1F9D65029A}"/>
              </a:ext>
            </a:extLst>
          </p:cNvPr>
          <p:cNvSpPr txBox="1"/>
          <p:nvPr/>
        </p:nvSpPr>
        <p:spPr>
          <a:xfrm>
            <a:off x="4806869" y="2403051"/>
            <a:ext cx="5800578" cy="369332"/>
          </a:xfrm>
          <a:prstGeom prst="rect">
            <a:avLst/>
          </a:prstGeom>
          <a:noFill/>
        </p:spPr>
        <p:txBody>
          <a:bodyPr wrap="square" rtlCol="0">
            <a:spAutoFit/>
          </a:bodyPr>
          <a:lstStyle/>
          <a:p>
            <a:r>
              <a:rPr lang="x-none" sz="1800" dirty="0">
                <a:solidFill>
                  <a:schemeClr val="bg1"/>
                </a:solidFill>
                <a:latin typeface="Times New Roman" panose="02020603050405020304" pitchFamily="18" charset="0"/>
                <a:cs typeface="Times New Roman" panose="02020603050405020304" pitchFamily="18" charset="0"/>
              </a:rPr>
              <a:t>- Cấu trúc đăng đối rất chặt chẽ</a:t>
            </a:r>
          </a:p>
        </p:txBody>
      </p:sp>
      <p:sp>
        <p:nvSpPr>
          <p:cNvPr id="20" name="TextBox 19">
            <a:extLst>
              <a:ext uri="{FF2B5EF4-FFF2-40B4-BE49-F238E27FC236}">
                <a16:creationId xmlns:a16="http://schemas.microsoft.com/office/drawing/2014/main" xmlns="" id="{DCEF7F09-F533-0D4E-8087-6AF6126A2117}"/>
              </a:ext>
            </a:extLst>
          </p:cNvPr>
          <p:cNvSpPr txBox="1"/>
          <p:nvPr/>
        </p:nvSpPr>
        <p:spPr>
          <a:xfrm>
            <a:off x="4809708" y="3492345"/>
            <a:ext cx="6959307" cy="646331"/>
          </a:xfrm>
          <a:prstGeom prst="rect">
            <a:avLst/>
          </a:prstGeom>
          <a:noFill/>
        </p:spPr>
        <p:txBody>
          <a:bodyPr wrap="square" rtlCol="0">
            <a:spAutoFit/>
          </a:bodyPr>
          <a:lstStyle/>
          <a:p>
            <a:r>
              <a:rPr lang="x-none" sz="1800" b="1" dirty="0">
                <a:solidFill>
                  <a:srgbClr val="FFFF00"/>
                </a:solidFill>
                <a:latin typeface="Times New Roman" panose="02020603050405020304" pitchFamily="18" charset="0"/>
                <a:cs typeface="Times New Roman" panose="02020603050405020304" pitchFamily="18" charset="0"/>
                <a:sym typeface="Wingdings" pitchFamily="2" charset="2"/>
              </a:rPr>
              <a:t>=&gt; Sự giao hoà giữa người và trăng. Trăng và người chủ động tìm đến nhau, bất chấp sự ngăn cách của song sắt nhà tù.</a:t>
            </a:r>
            <a:endParaRPr lang="x-none" sz="1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1A82423-F15B-B04F-8527-44116C457645}"/>
              </a:ext>
            </a:extLst>
          </p:cNvPr>
          <p:cNvSpPr txBox="1"/>
          <p:nvPr/>
        </p:nvSpPr>
        <p:spPr>
          <a:xfrm>
            <a:off x="4804946" y="2730900"/>
            <a:ext cx="5800578" cy="369332"/>
          </a:xfrm>
          <a:prstGeom prst="rect">
            <a:avLst/>
          </a:prstGeom>
          <a:noFill/>
        </p:spPr>
        <p:txBody>
          <a:bodyPr wrap="square" rtlCol="0">
            <a:spAutoFit/>
          </a:bodyPr>
          <a:lstStyle/>
          <a:p>
            <a:r>
              <a:rPr lang="x-none" sz="1800" dirty="0">
                <a:solidFill>
                  <a:schemeClr val="bg1"/>
                </a:solidFill>
                <a:latin typeface="Times New Roman" panose="02020603050405020304" pitchFamily="18" charset="0"/>
                <a:cs typeface="Times New Roman" panose="02020603050405020304" pitchFamily="18" charset="0"/>
              </a:rPr>
              <a:t>- Sử dụng điệp từ </a:t>
            </a:r>
          </a:p>
        </p:txBody>
      </p:sp>
      <p:sp>
        <p:nvSpPr>
          <p:cNvPr id="22" name="TextBox 21">
            <a:extLst>
              <a:ext uri="{FF2B5EF4-FFF2-40B4-BE49-F238E27FC236}">
                <a16:creationId xmlns:a16="http://schemas.microsoft.com/office/drawing/2014/main" xmlns="" id="{C1F68213-2D46-6542-8EE4-9472F33E8DEB}"/>
              </a:ext>
            </a:extLst>
          </p:cNvPr>
          <p:cNvSpPr txBox="1"/>
          <p:nvPr/>
        </p:nvSpPr>
        <p:spPr>
          <a:xfrm>
            <a:off x="4803023" y="3058749"/>
            <a:ext cx="5800578" cy="369332"/>
          </a:xfrm>
          <a:prstGeom prst="rect">
            <a:avLst/>
          </a:prstGeom>
          <a:noFill/>
        </p:spPr>
        <p:txBody>
          <a:bodyPr wrap="square" rtlCol="0">
            <a:spAutoFit/>
          </a:bodyPr>
          <a:lstStyle/>
          <a:p>
            <a:r>
              <a:rPr lang="x-none" sz="1800" dirty="0">
                <a:solidFill>
                  <a:schemeClr val="bg1"/>
                </a:solidFill>
                <a:latin typeface="Times New Roman" panose="02020603050405020304" pitchFamily="18" charset="0"/>
                <a:cs typeface="Times New Roman" panose="02020603050405020304" pitchFamily="18" charset="0"/>
              </a:rPr>
              <a:t>- Phép nhân hoá</a:t>
            </a:r>
          </a:p>
        </p:txBody>
      </p:sp>
      <p:sp>
        <p:nvSpPr>
          <p:cNvPr id="24" name="TextBox 23">
            <a:extLst>
              <a:ext uri="{FF2B5EF4-FFF2-40B4-BE49-F238E27FC236}">
                <a16:creationId xmlns:a16="http://schemas.microsoft.com/office/drawing/2014/main" xmlns="" id="{7668912B-3562-EB4A-AF8E-878C97856AF9}"/>
              </a:ext>
            </a:extLst>
          </p:cNvPr>
          <p:cNvSpPr txBox="1"/>
          <p:nvPr/>
        </p:nvSpPr>
        <p:spPr>
          <a:xfrm>
            <a:off x="4803023" y="4225756"/>
            <a:ext cx="6959307" cy="923330"/>
          </a:xfrm>
          <a:prstGeom prst="rect">
            <a:avLst/>
          </a:prstGeom>
          <a:noFill/>
        </p:spPr>
        <p:txBody>
          <a:bodyPr wrap="square" rtlCol="0">
            <a:spAutoFit/>
          </a:bodyPr>
          <a:lstStyle/>
          <a:p>
            <a:r>
              <a:rPr lang="x-none" sz="1800" b="1" i="1" dirty="0">
                <a:solidFill>
                  <a:srgbClr val="FFC000"/>
                </a:solidFill>
                <a:latin typeface="Times New Roman" panose="02020603050405020304" pitchFamily="18" charset="0"/>
                <a:cs typeface="Times New Roman" panose="02020603050405020304" pitchFamily="18" charset="0"/>
                <a:sym typeface="Wingdings" pitchFamily="2" charset="2"/>
              </a:rPr>
              <a:t> Chất thép của người chiến sĩ hoà quyện với tâm hồn nghệ sĩ đã vượt lên sự bạo tàn của ngục tù để hướng đến cái đẹp, hướng đến bầu trời của tự do.  </a:t>
            </a:r>
            <a:endParaRPr lang="x-none" sz="1800" b="1" i="1" dirty="0">
              <a:solidFill>
                <a:srgbClr val="FFC000"/>
              </a:solidFill>
              <a:latin typeface="Times New Roman" panose="02020603050405020304" pitchFamily="18" charset="0"/>
              <a:cs typeface="Times New Roman" panose="02020603050405020304" pitchFamily="18" charset="0"/>
            </a:endParaRPr>
          </a:p>
        </p:txBody>
      </p:sp>
      <p:pic>
        <p:nvPicPr>
          <p:cNvPr id="25" name="!!!Google Shape;277;p18" descr="Káº¿t quáº£ hÃ¬nh áº£nh cho ngÆ°á»i ngáº¯m trÄng soi ngoÃ i cá»­a sá»">
            <a:extLst>
              <a:ext uri="{FF2B5EF4-FFF2-40B4-BE49-F238E27FC236}">
                <a16:creationId xmlns:a16="http://schemas.microsoft.com/office/drawing/2014/main" xmlns="" id="{F921C604-2FDE-6142-BE5B-7D86028A7C4B}"/>
              </a:ext>
            </a:extLst>
          </p:cNvPr>
          <p:cNvPicPr preferRelativeResize="0"/>
          <p:nvPr/>
        </p:nvPicPr>
        <p:blipFill rotWithShape="1">
          <a:blip r:embed="rId3">
            <a:alphaModFix/>
          </a:blip>
          <a:srcRect l="5167" r="16471" b="29569"/>
          <a:stretch/>
        </p:blipFill>
        <p:spPr>
          <a:xfrm>
            <a:off x="9530179" y="914370"/>
            <a:ext cx="2661821" cy="2451285"/>
          </a:xfrm>
          <a:prstGeom prst="ellipse">
            <a:avLst/>
          </a:prstGeom>
          <a:noFill/>
          <a:ln>
            <a:noFill/>
          </a:ln>
        </p:spPr>
      </p:pic>
    </p:spTree>
    <p:extLst>
      <p:ext uri="{BB962C8B-B14F-4D97-AF65-F5344CB8AC3E}">
        <p14:creationId xmlns:p14="http://schemas.microsoft.com/office/powerpoint/2010/main" val="1961962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barn(inVertical)">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p:nvPr/>
        </p:nvSpPr>
        <p:spPr>
          <a:xfrm>
            <a:off x="3536373" y="997526"/>
            <a:ext cx="6283036" cy="2815937"/>
          </a:xfrm>
          <a:prstGeom prst="cloudCallout">
            <a:avLst>
              <a:gd name="adj1" fmla="val -46185"/>
              <a:gd name="adj2" fmla="val 70509"/>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rgbClr val="0000FF"/>
                </a:solidFill>
                <a:latin typeface="Times New Roman"/>
                <a:ea typeface="Times New Roman"/>
                <a:cs typeface="Times New Roman"/>
                <a:sym typeface="Times New Roman"/>
              </a:rPr>
              <a:t>   </a:t>
            </a:r>
            <a:endParaRPr/>
          </a:p>
          <a:p>
            <a:pPr marL="0" marR="0" lvl="0" indent="0" algn="ctr" rtl="0">
              <a:spcBef>
                <a:spcPts val="0"/>
              </a:spcBef>
              <a:spcAft>
                <a:spcPts val="0"/>
              </a:spcAft>
              <a:buNone/>
            </a:pPr>
            <a:r>
              <a:rPr lang="en-US" sz="3200" b="1">
                <a:solidFill>
                  <a:schemeClr val="dk1"/>
                </a:solidFill>
                <a:latin typeface="Times New Roman"/>
                <a:ea typeface="Times New Roman"/>
                <a:cs typeface="Times New Roman"/>
                <a:sym typeface="Times New Roman"/>
              </a:rPr>
              <a:t> Qua bài thơ, ta thấy Bác là người như thế nào ?</a:t>
            </a:r>
            <a:endParaRPr/>
          </a:p>
        </p:txBody>
      </p:sp>
      <p:pic>
        <p:nvPicPr>
          <p:cNvPr id="293" name="Google Shape;293;p19" descr="b147407057c3e2541113905c55f403a2.png"/>
          <p:cNvPicPr preferRelativeResize="0"/>
          <p:nvPr/>
        </p:nvPicPr>
        <p:blipFill rotWithShape="1">
          <a:blip r:embed="rId3">
            <a:alphaModFix/>
          </a:blip>
          <a:srcRect l="19999" r="26666"/>
          <a:stretch/>
        </p:blipFill>
        <p:spPr>
          <a:xfrm>
            <a:off x="280555" y="2694183"/>
            <a:ext cx="2819400" cy="4212833"/>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 calcmode="lin" valueType="num">
                                      <p:cBhvr additive="base">
                                        <p:cTn id="12" dur="500"/>
                                        <p:tgtEl>
                                          <p:spTgt spid="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p:nvPr/>
        </p:nvSpPr>
        <p:spPr>
          <a:xfrm>
            <a:off x="5751949" y="987131"/>
            <a:ext cx="5883564"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Thi sĩ yêu thiên nhiên</a:t>
            </a:r>
            <a:endParaRPr sz="4000" b="1">
              <a:solidFill>
                <a:schemeClr val="lt1"/>
              </a:solidFill>
              <a:latin typeface="Times New Roman"/>
              <a:ea typeface="Times New Roman"/>
              <a:cs typeface="Times New Roman"/>
              <a:sym typeface="Times New Roman"/>
            </a:endParaRPr>
          </a:p>
        </p:txBody>
      </p:sp>
      <p:pic>
        <p:nvPicPr>
          <p:cNvPr id="299" name="Google Shape;299;p20" descr="Káº¿t quáº£ hÃ¬nh áº£nh cho bÃ¡c há»"/>
          <p:cNvPicPr preferRelativeResize="0"/>
          <p:nvPr/>
        </p:nvPicPr>
        <p:blipFill rotWithShape="1">
          <a:blip r:embed="rId3">
            <a:alphaModFix/>
          </a:blip>
          <a:srcRect/>
          <a:stretch/>
        </p:blipFill>
        <p:spPr>
          <a:xfrm>
            <a:off x="719570" y="1210974"/>
            <a:ext cx="3447184" cy="4691168"/>
          </a:xfrm>
          <a:prstGeom prst="rect">
            <a:avLst/>
          </a:prstGeom>
          <a:noFill/>
          <a:ln>
            <a:noFill/>
          </a:ln>
        </p:spPr>
      </p:pic>
      <p:pic>
        <p:nvPicPr>
          <p:cNvPr id="300" name="Google Shape;300;p20"/>
          <p:cNvPicPr preferRelativeResize="0"/>
          <p:nvPr/>
        </p:nvPicPr>
        <p:blipFill rotWithShape="1">
          <a:blip r:embed="rId4">
            <a:alphaModFix/>
          </a:blip>
          <a:srcRect/>
          <a:stretch/>
        </p:blipFill>
        <p:spPr>
          <a:xfrm>
            <a:off x="4618177" y="801254"/>
            <a:ext cx="1112990" cy="1112990"/>
          </a:xfrm>
          <a:prstGeom prst="rect">
            <a:avLst/>
          </a:prstGeom>
          <a:noFill/>
          <a:ln>
            <a:noFill/>
          </a:ln>
        </p:spPr>
      </p:pic>
      <p:sp>
        <p:nvSpPr>
          <p:cNvPr id="301" name="Google Shape;301;p20"/>
          <p:cNvSpPr/>
          <p:nvPr/>
        </p:nvSpPr>
        <p:spPr>
          <a:xfrm>
            <a:off x="5751949" y="2146402"/>
            <a:ext cx="5883564"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Người chiến sĩ với chất thép sáng ngời</a:t>
            </a:r>
            <a:endParaRPr sz="4000" b="1">
              <a:solidFill>
                <a:schemeClr val="lt1"/>
              </a:solidFill>
              <a:latin typeface="Times New Roman"/>
              <a:ea typeface="Times New Roman"/>
              <a:cs typeface="Times New Roman"/>
              <a:sym typeface="Times New Roman"/>
            </a:endParaRPr>
          </a:p>
        </p:txBody>
      </p:sp>
      <p:pic>
        <p:nvPicPr>
          <p:cNvPr id="302" name="Google Shape;302;p20"/>
          <p:cNvPicPr preferRelativeResize="0"/>
          <p:nvPr/>
        </p:nvPicPr>
        <p:blipFill rotWithShape="1">
          <a:blip r:embed="rId4">
            <a:alphaModFix/>
          </a:blip>
          <a:srcRect/>
          <a:stretch/>
        </p:blipFill>
        <p:spPr>
          <a:xfrm>
            <a:off x="4618177" y="2137172"/>
            <a:ext cx="1112990" cy="1112990"/>
          </a:xfrm>
          <a:prstGeom prst="rect">
            <a:avLst/>
          </a:prstGeom>
          <a:noFill/>
          <a:ln>
            <a:noFill/>
          </a:ln>
        </p:spPr>
      </p:pic>
      <p:sp>
        <p:nvSpPr>
          <p:cNvPr id="303" name="Google Shape;303;p20"/>
          <p:cNvSpPr/>
          <p:nvPr/>
        </p:nvSpPr>
        <p:spPr>
          <a:xfrm>
            <a:off x="5751949" y="3793716"/>
            <a:ext cx="5883564"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4000"/>
              <a:buFont typeface="Noto Sans Symbols"/>
              <a:buNone/>
            </a:pPr>
            <a:r>
              <a:rPr lang="en-US" sz="4000" b="1">
                <a:solidFill>
                  <a:schemeClr val="lt1"/>
                </a:solidFill>
                <a:latin typeface="Times New Roman"/>
                <a:ea typeface="Times New Roman"/>
                <a:cs typeface="Times New Roman"/>
                <a:sym typeface="Times New Roman"/>
              </a:rPr>
              <a:t>Người có phong thái ung dung tự tại, vượt lên trên sự khắc nghiệt của nhà tù.</a:t>
            </a:r>
            <a:endParaRPr/>
          </a:p>
        </p:txBody>
      </p:sp>
      <p:pic>
        <p:nvPicPr>
          <p:cNvPr id="304" name="Google Shape;304;p20"/>
          <p:cNvPicPr preferRelativeResize="0"/>
          <p:nvPr/>
        </p:nvPicPr>
        <p:blipFill rotWithShape="1">
          <a:blip r:embed="rId4">
            <a:alphaModFix/>
          </a:blip>
          <a:srcRect/>
          <a:stretch/>
        </p:blipFill>
        <p:spPr>
          <a:xfrm>
            <a:off x="4618177" y="4283251"/>
            <a:ext cx="1112990" cy="111299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gtEl>
                                        <p:attrNameLst>
                                          <p:attrName>style.visibility</p:attrName>
                                        </p:attrNameLst>
                                      </p:cBhvr>
                                      <p:to>
                                        <p:strVal val="visible"/>
                                      </p:to>
                                    </p:set>
                                    <p:animEffect transition="in" filter="fade">
                                      <p:cBhvr>
                                        <p:cTn id="12" dur="1000"/>
                                        <p:tgtEl>
                                          <p:spTgt spid="300"/>
                                        </p:tgtEl>
                                      </p:cBhvr>
                                    </p:animEffect>
                                  </p:childTnLst>
                                </p:cTn>
                              </p:par>
                              <p:par>
                                <p:cTn id="13" presetID="10" presetClass="entr" presetSubtype="0" fill="hold" nodeType="withEffect">
                                  <p:stCondLst>
                                    <p:cond delay="0"/>
                                  </p:stCondLst>
                                  <p:childTnLst>
                                    <p:set>
                                      <p:cBhvr>
                                        <p:cTn id="14" dur="1" fill="hold">
                                          <p:stCondLst>
                                            <p:cond delay="0"/>
                                          </p:stCondLst>
                                        </p:cTn>
                                        <p:tgtEl>
                                          <p:spTgt spid="298"/>
                                        </p:tgtEl>
                                        <p:attrNameLst>
                                          <p:attrName>style.visibility</p:attrName>
                                        </p:attrNameLst>
                                      </p:cBhvr>
                                      <p:to>
                                        <p:strVal val="visible"/>
                                      </p:to>
                                    </p:set>
                                    <p:animEffect transition="in" filter="fade">
                                      <p:cBhvr>
                                        <p:cTn id="15" dur="1000"/>
                                        <p:tgtEl>
                                          <p:spTgt spid="2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2"/>
                                        </p:tgtEl>
                                        <p:attrNameLst>
                                          <p:attrName>style.visibility</p:attrName>
                                        </p:attrNameLst>
                                      </p:cBhvr>
                                      <p:to>
                                        <p:strVal val="visible"/>
                                      </p:to>
                                    </p:set>
                                    <p:animEffect transition="in" filter="fade">
                                      <p:cBhvr>
                                        <p:cTn id="20" dur="1000"/>
                                        <p:tgtEl>
                                          <p:spTgt spid="302"/>
                                        </p:tgtEl>
                                      </p:cBhvr>
                                    </p:animEffect>
                                  </p:childTnLst>
                                </p:cTn>
                              </p:par>
                              <p:par>
                                <p:cTn id="21" presetID="10" presetClass="entr" presetSubtype="0" fill="hold" nodeType="withEffect">
                                  <p:stCondLst>
                                    <p:cond delay="0"/>
                                  </p:stCondLst>
                                  <p:childTnLst>
                                    <p:set>
                                      <p:cBhvr>
                                        <p:cTn id="22" dur="1" fill="hold">
                                          <p:stCondLst>
                                            <p:cond delay="0"/>
                                          </p:stCondLst>
                                        </p:cTn>
                                        <p:tgtEl>
                                          <p:spTgt spid="301"/>
                                        </p:tgtEl>
                                        <p:attrNameLst>
                                          <p:attrName>style.visibility</p:attrName>
                                        </p:attrNameLst>
                                      </p:cBhvr>
                                      <p:to>
                                        <p:strVal val="visible"/>
                                      </p:to>
                                    </p:set>
                                    <p:animEffect transition="in" filter="fade">
                                      <p:cBhvr>
                                        <p:cTn id="23" dur="1000"/>
                                        <p:tgtEl>
                                          <p:spTgt spid="30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fade">
                                      <p:cBhvr>
                                        <p:cTn id="28" dur="1000"/>
                                        <p:tgtEl>
                                          <p:spTgt spid="304"/>
                                        </p:tgtEl>
                                      </p:cBhvr>
                                    </p:animEffect>
                                  </p:childTnLst>
                                </p:cTn>
                              </p:par>
                              <p:par>
                                <p:cTn id="29" presetID="10" presetClass="entr" presetSubtype="0" fill="hold" nodeType="withEffect">
                                  <p:stCondLst>
                                    <p:cond delay="0"/>
                                  </p:stCondLst>
                                  <p:childTnLst>
                                    <p:set>
                                      <p:cBhvr>
                                        <p:cTn id="30" dur="1" fill="hold">
                                          <p:stCondLst>
                                            <p:cond delay="0"/>
                                          </p:stCondLst>
                                        </p:cTn>
                                        <p:tgtEl>
                                          <p:spTgt spid="303"/>
                                        </p:tgtEl>
                                        <p:attrNameLst>
                                          <p:attrName>style.visibility</p:attrName>
                                        </p:attrNameLst>
                                      </p:cBhvr>
                                      <p:to>
                                        <p:strVal val="visible"/>
                                      </p:to>
                                    </p:set>
                                    <p:animEffect transition="in" filter="fade">
                                      <p:cBhvr>
                                        <p:cTn id="31"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p:nvPr/>
        </p:nvSpPr>
        <p:spPr>
          <a:xfrm>
            <a:off x="4846320" y="1905506"/>
            <a:ext cx="72390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dirty="0">
                <a:solidFill>
                  <a:schemeClr val="lt1"/>
                </a:solidFill>
                <a:latin typeface="Times New Roman" pitchFamily="18" charset="0"/>
                <a:cs typeface="Times New Roman" pitchFamily="18" charset="0"/>
                <a:sym typeface="Arial"/>
              </a:rPr>
              <a:t>III.</a:t>
            </a:r>
            <a:r>
              <a:rPr lang="en-US" sz="9600" b="1" dirty="0">
                <a:solidFill>
                  <a:srgbClr val="FF0000"/>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Tổng</a:t>
            </a:r>
            <a:r>
              <a:rPr lang="en-US" sz="9600" b="1" dirty="0">
                <a:solidFill>
                  <a:schemeClr val="lt1"/>
                </a:solidFill>
                <a:latin typeface="Times New Roman" pitchFamily="18" charset="0"/>
                <a:cs typeface="Times New Roman" pitchFamily="18" charset="0"/>
                <a:sym typeface="Arial"/>
              </a:rPr>
              <a:t> </a:t>
            </a:r>
            <a:r>
              <a:rPr lang="en-US" sz="9600" b="1" dirty="0" err="1">
                <a:solidFill>
                  <a:schemeClr val="lt1"/>
                </a:solidFill>
                <a:latin typeface="Times New Roman" pitchFamily="18" charset="0"/>
                <a:cs typeface="Times New Roman" pitchFamily="18" charset="0"/>
                <a:sym typeface="Arial"/>
              </a:rPr>
              <a:t>kết</a:t>
            </a:r>
            <a:endParaRPr sz="9600" b="1" dirty="0">
              <a:solidFill>
                <a:schemeClr val="lt1"/>
              </a:solidFill>
              <a:latin typeface="Times New Roman" pitchFamily="18" charset="0"/>
              <a:cs typeface="Times New Roman" pitchFamily="18" charset="0"/>
              <a:sym typeface="Arial"/>
            </a:endParaRPr>
          </a:p>
        </p:txBody>
      </p:sp>
      <p:pic>
        <p:nvPicPr>
          <p:cNvPr id="311" name="Google Shape;311;p21"/>
          <p:cNvPicPr preferRelativeResize="0"/>
          <p:nvPr/>
        </p:nvPicPr>
        <p:blipFill rotWithShape="1">
          <a:blip r:embed="rId3">
            <a:alphaModFix/>
          </a:blip>
          <a:srcRect l="10657" t="9697" r="12071" b="10303"/>
          <a:stretch/>
        </p:blipFill>
        <p:spPr>
          <a:xfrm flipH="1">
            <a:off x="1108364" y="1396662"/>
            <a:ext cx="4633594" cy="434951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0" end="0"/>
                                            </p:txEl>
                                          </p:spTgt>
                                        </p:tgtEl>
                                        <p:attrNameLst>
                                          <p:attrName>style.visibility</p:attrName>
                                        </p:attrNameLst>
                                      </p:cBhvr>
                                      <p:to>
                                        <p:strVal val="visible"/>
                                      </p:to>
                                    </p:set>
                                    <p:animEffect transition="in" filter="fade">
                                      <p:cBhvr>
                                        <p:cTn id="12" dur="500"/>
                                        <p:tgtEl>
                                          <p:spTgt spid="3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2"/>
          <p:cNvPicPr preferRelativeResize="0"/>
          <p:nvPr/>
        </p:nvPicPr>
        <p:blipFill rotWithShape="1">
          <a:blip r:embed="rId3">
            <a:alphaModFix/>
          </a:blip>
          <a:srcRect/>
          <a:stretch/>
        </p:blipFill>
        <p:spPr>
          <a:xfrm>
            <a:off x="4689399" y="310818"/>
            <a:ext cx="2813201" cy="1505528"/>
          </a:xfrm>
          <a:prstGeom prst="rect">
            <a:avLst/>
          </a:prstGeom>
          <a:noFill/>
          <a:ln>
            <a:noFill/>
          </a:ln>
        </p:spPr>
      </p:pic>
      <p:sp>
        <p:nvSpPr>
          <p:cNvPr id="318" name="Google Shape;318;p22"/>
          <p:cNvSpPr/>
          <p:nvPr/>
        </p:nvSpPr>
        <p:spPr>
          <a:xfrm>
            <a:off x="4807168" y="734528"/>
            <a:ext cx="331816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F0000"/>
                </a:solidFill>
                <a:latin typeface="Times New Roman"/>
                <a:ea typeface="Times New Roman"/>
                <a:cs typeface="Times New Roman"/>
                <a:sym typeface="Times New Roman"/>
              </a:rPr>
              <a:t>1. Nghệ thuật</a:t>
            </a:r>
            <a:endParaRPr sz="3200" b="1">
              <a:solidFill>
                <a:srgbClr val="FF0000"/>
              </a:solidFill>
              <a:latin typeface="Times New Roman"/>
              <a:ea typeface="Times New Roman"/>
              <a:cs typeface="Times New Roman"/>
              <a:sym typeface="Times New Roman"/>
            </a:endParaRPr>
          </a:p>
        </p:txBody>
      </p:sp>
      <p:sp>
        <p:nvSpPr>
          <p:cNvPr id="322" name="Google Shape;322;p22"/>
          <p:cNvSpPr txBox="1"/>
          <p:nvPr/>
        </p:nvSpPr>
        <p:spPr>
          <a:xfrm flipH="1">
            <a:off x="3903520" y="2476822"/>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Thể thất ngôn tứ tuyệt giản dị mà hàm súc</a:t>
            </a:r>
            <a:endParaRPr sz="3200" b="1">
              <a:solidFill>
                <a:schemeClr val="lt1"/>
              </a:solidFill>
              <a:latin typeface="Times New Roman"/>
              <a:ea typeface="Times New Roman"/>
              <a:cs typeface="Times New Roman"/>
              <a:sym typeface="Times New Roman"/>
            </a:endParaRPr>
          </a:p>
        </p:txBody>
      </p:sp>
      <p:sp>
        <p:nvSpPr>
          <p:cNvPr id="323" name="Google Shape;323;p22"/>
          <p:cNvSpPr txBox="1"/>
          <p:nvPr/>
        </p:nvSpPr>
        <p:spPr>
          <a:xfrm flipH="1">
            <a:off x="3903520" y="3801944"/>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Kết hợp hài hòa giữa cổ điển và hiện đại</a:t>
            </a:r>
            <a:endParaRPr sz="3200" b="1">
              <a:solidFill>
                <a:schemeClr val="lt1"/>
              </a:solidFill>
              <a:latin typeface="Times New Roman"/>
              <a:ea typeface="Times New Roman"/>
              <a:cs typeface="Times New Roman"/>
              <a:sym typeface="Times New Roman"/>
            </a:endParaRPr>
          </a:p>
        </p:txBody>
      </p:sp>
      <p:sp>
        <p:nvSpPr>
          <p:cNvPr id="324" name="Google Shape;324;p22"/>
          <p:cNvSpPr txBox="1"/>
          <p:nvPr/>
        </p:nvSpPr>
        <p:spPr>
          <a:xfrm flipH="1">
            <a:off x="3903520" y="5127066"/>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Sử dụng BPTT vừa giản dị vừa hàm súc</a:t>
            </a:r>
            <a:endParaRPr sz="3200" b="1">
              <a:solidFill>
                <a:schemeClr val="lt1"/>
              </a:solidFill>
              <a:latin typeface="Times New Roman"/>
              <a:ea typeface="Times New Roman"/>
              <a:cs typeface="Times New Roman"/>
              <a:sym typeface="Times New Roman"/>
            </a:endParaRPr>
          </a:p>
        </p:txBody>
      </p:sp>
      <p:pic>
        <p:nvPicPr>
          <p:cNvPr id="325" name="Google Shape;325;p22"/>
          <p:cNvPicPr preferRelativeResize="0"/>
          <p:nvPr/>
        </p:nvPicPr>
        <p:blipFill rotWithShape="1">
          <a:blip r:embed="rId4">
            <a:alphaModFix/>
          </a:blip>
          <a:srcRect l="19141" t="20606" r="15857" b="7727"/>
          <a:stretch/>
        </p:blipFill>
        <p:spPr>
          <a:xfrm>
            <a:off x="307169" y="2488160"/>
            <a:ext cx="2098713" cy="2313966"/>
          </a:xfrm>
          <a:prstGeom prst="rect">
            <a:avLst/>
          </a:prstGeom>
          <a:noFill/>
          <a:ln>
            <a:noFill/>
          </a:ln>
        </p:spPr>
      </p:pic>
      <p:pic>
        <p:nvPicPr>
          <p:cNvPr id="11" name="Google Shape;120;p4">
            <a:extLst>
              <a:ext uri="{FF2B5EF4-FFF2-40B4-BE49-F238E27FC236}">
                <a16:creationId xmlns:a16="http://schemas.microsoft.com/office/drawing/2014/main" xmlns="" id="{AA8C5DBA-CF40-124D-90F2-09460D2946F6}"/>
              </a:ext>
            </a:extLst>
          </p:cNvPr>
          <p:cNvPicPr preferRelativeResize="0"/>
          <p:nvPr/>
        </p:nvPicPr>
        <p:blipFill rotWithShape="1">
          <a:blip r:embed="rId5">
            <a:alphaModFix/>
          </a:blip>
          <a:srcRect/>
          <a:stretch/>
        </p:blipFill>
        <p:spPr>
          <a:xfrm>
            <a:off x="2539621" y="2377644"/>
            <a:ext cx="1096422" cy="710847"/>
          </a:xfrm>
          <a:prstGeom prst="rect">
            <a:avLst/>
          </a:prstGeom>
          <a:noFill/>
          <a:ln>
            <a:noFill/>
          </a:ln>
        </p:spPr>
      </p:pic>
      <p:pic>
        <p:nvPicPr>
          <p:cNvPr id="12" name="Google Shape;120;p4">
            <a:extLst>
              <a:ext uri="{FF2B5EF4-FFF2-40B4-BE49-F238E27FC236}">
                <a16:creationId xmlns:a16="http://schemas.microsoft.com/office/drawing/2014/main" xmlns="" id="{2CE995A3-BC44-A44A-8D7C-8CBABD0F54C2}"/>
              </a:ext>
            </a:extLst>
          </p:cNvPr>
          <p:cNvPicPr preferRelativeResize="0"/>
          <p:nvPr/>
        </p:nvPicPr>
        <p:blipFill rotWithShape="1">
          <a:blip r:embed="rId5">
            <a:alphaModFix/>
          </a:blip>
          <a:srcRect/>
          <a:stretch/>
        </p:blipFill>
        <p:spPr>
          <a:xfrm>
            <a:off x="2539621" y="3570768"/>
            <a:ext cx="1096422" cy="710847"/>
          </a:xfrm>
          <a:prstGeom prst="rect">
            <a:avLst/>
          </a:prstGeom>
          <a:noFill/>
          <a:ln>
            <a:noFill/>
          </a:ln>
        </p:spPr>
      </p:pic>
      <p:pic>
        <p:nvPicPr>
          <p:cNvPr id="13" name="Google Shape;120;p4">
            <a:extLst>
              <a:ext uri="{FF2B5EF4-FFF2-40B4-BE49-F238E27FC236}">
                <a16:creationId xmlns:a16="http://schemas.microsoft.com/office/drawing/2014/main" xmlns="" id="{151D18F6-D82C-6E46-AE07-283E34F22798}"/>
              </a:ext>
            </a:extLst>
          </p:cNvPr>
          <p:cNvPicPr preferRelativeResize="0"/>
          <p:nvPr/>
        </p:nvPicPr>
        <p:blipFill rotWithShape="1">
          <a:blip r:embed="rId5">
            <a:alphaModFix/>
          </a:blip>
          <a:srcRect/>
          <a:stretch/>
        </p:blipFill>
        <p:spPr>
          <a:xfrm>
            <a:off x="2539621" y="5000994"/>
            <a:ext cx="1096422" cy="7108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2000"/>
                                        <p:tgtEl>
                                          <p:spTgt spid="317"/>
                                        </p:tgtEl>
                                      </p:cBhvr>
                                    </p:animEffect>
                                  </p:childTnLst>
                                </p:cTn>
                              </p:par>
                              <p:par>
                                <p:cTn id="8" presetID="10" presetClass="entr" presetSubtype="0" fill="hold" nodeType="withEffect">
                                  <p:stCondLst>
                                    <p:cond delay="0"/>
                                  </p:stCondLst>
                                  <p:childTnLst>
                                    <p:set>
                                      <p:cBhvr>
                                        <p:cTn id="9" dur="1" fill="hold">
                                          <p:stCondLst>
                                            <p:cond delay="0"/>
                                          </p:stCondLst>
                                        </p:cTn>
                                        <p:tgtEl>
                                          <p:spTgt spid="318"/>
                                        </p:tgtEl>
                                        <p:attrNameLst>
                                          <p:attrName>style.visibility</p:attrName>
                                        </p:attrNameLst>
                                      </p:cBhvr>
                                      <p:to>
                                        <p:strVal val="visible"/>
                                      </p:to>
                                    </p:set>
                                    <p:animEffect transition="in" filter="fade">
                                      <p:cBhvr>
                                        <p:cTn id="10" dur="2000"/>
                                        <p:tgtEl>
                                          <p:spTgt spid="318"/>
                                        </p:tgtEl>
                                      </p:cBhvr>
                                    </p:animEffect>
                                  </p:childTnLst>
                                </p:cTn>
                              </p:par>
                              <p:par>
                                <p:cTn id="11" presetID="10" presetClass="entr" presetSubtype="0" fill="hold" nodeType="withEffect">
                                  <p:stCondLst>
                                    <p:cond delay="0"/>
                                  </p:stCondLst>
                                  <p:childTnLst>
                                    <p:set>
                                      <p:cBhvr>
                                        <p:cTn id="12" dur="1" fill="hold">
                                          <p:stCondLst>
                                            <p:cond delay="0"/>
                                          </p:stCondLst>
                                        </p:cTn>
                                        <p:tgtEl>
                                          <p:spTgt spid="322"/>
                                        </p:tgtEl>
                                        <p:attrNameLst>
                                          <p:attrName>style.visibility</p:attrName>
                                        </p:attrNameLst>
                                      </p:cBhvr>
                                      <p:to>
                                        <p:strVal val="visible"/>
                                      </p:to>
                                    </p:set>
                                    <p:animEffect transition="in" filter="fade">
                                      <p:cBhvr>
                                        <p:cTn id="13" dur="500"/>
                                        <p:tgtEl>
                                          <p:spTgt spid="322"/>
                                        </p:tgtEl>
                                      </p:cBhvr>
                                    </p:animEffect>
                                  </p:childTnLst>
                                </p:cTn>
                              </p:par>
                              <p:par>
                                <p:cTn id="14" presetID="10"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animEffect transition="in" filter="fade">
                                      <p:cBhvr>
                                        <p:cTn id="16" dur="500"/>
                                        <p:tgtEl>
                                          <p:spTgt spid="323"/>
                                        </p:tgtEl>
                                      </p:cBhvr>
                                    </p:animEffect>
                                  </p:childTnLst>
                                </p:cTn>
                              </p:par>
                              <p:par>
                                <p:cTn id="17" presetID="10" presetClass="entr" presetSubtype="0" fill="hold" nodeType="withEffect">
                                  <p:stCondLst>
                                    <p:cond delay="0"/>
                                  </p:stCondLst>
                                  <p:childTnLst>
                                    <p:set>
                                      <p:cBhvr>
                                        <p:cTn id="18" dur="1" fill="hold">
                                          <p:stCondLst>
                                            <p:cond delay="0"/>
                                          </p:stCondLst>
                                        </p:cTn>
                                        <p:tgtEl>
                                          <p:spTgt spid="324"/>
                                        </p:tgtEl>
                                        <p:attrNameLst>
                                          <p:attrName>style.visibility</p:attrName>
                                        </p:attrNameLst>
                                      </p:cBhvr>
                                      <p:to>
                                        <p:strVal val="visible"/>
                                      </p:to>
                                    </p:set>
                                    <p:animEffect transition="in" filter="fade">
                                      <p:cBhvr>
                                        <p:cTn id="19" dur="500"/>
                                        <p:tgtEl>
                                          <p:spTgt spid="32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7B826135-405E-FA4B-B24D-B5359FEFB2EB}"/>
              </a:ext>
            </a:extLst>
          </p:cNvPr>
          <p:cNvGraphicFramePr>
            <a:graphicFrameLocks noGrp="1"/>
          </p:cNvGraphicFramePr>
          <p:nvPr>
            <p:extLst>
              <p:ext uri="{D42A27DB-BD31-4B8C-83A1-F6EECF244321}">
                <p14:modId xmlns:p14="http://schemas.microsoft.com/office/powerpoint/2010/main" val="3745640295"/>
              </p:ext>
            </p:extLst>
          </p:nvPr>
        </p:nvGraphicFramePr>
        <p:xfrm>
          <a:off x="672432" y="1188895"/>
          <a:ext cx="10637253" cy="4981537"/>
        </p:xfrm>
        <a:graphic>
          <a:graphicData uri="http://schemas.openxmlformats.org/drawingml/2006/table">
            <a:tbl>
              <a:tblPr firstRow="1" bandRow="1">
                <a:tableStyleId>{D7AC3CCA-C797-4891-BE02-D94E43425B78}</a:tableStyleId>
              </a:tblPr>
              <a:tblGrid>
                <a:gridCol w="3310021">
                  <a:extLst>
                    <a:ext uri="{9D8B030D-6E8A-4147-A177-3AD203B41FA5}">
                      <a16:colId xmlns:a16="http://schemas.microsoft.com/office/drawing/2014/main" xmlns="" val="296070115"/>
                    </a:ext>
                  </a:extLst>
                </a:gridCol>
                <a:gridCol w="3781481">
                  <a:extLst>
                    <a:ext uri="{9D8B030D-6E8A-4147-A177-3AD203B41FA5}">
                      <a16:colId xmlns:a16="http://schemas.microsoft.com/office/drawing/2014/main" xmlns="" val="2273003853"/>
                    </a:ext>
                  </a:extLst>
                </a:gridCol>
                <a:gridCol w="3545751">
                  <a:extLst>
                    <a:ext uri="{9D8B030D-6E8A-4147-A177-3AD203B41FA5}">
                      <a16:colId xmlns:a16="http://schemas.microsoft.com/office/drawing/2014/main" xmlns="" val="4143460050"/>
                    </a:ext>
                  </a:extLst>
                </a:gridCol>
              </a:tblGrid>
              <a:tr h="866737">
                <a:tc>
                  <a:txBody>
                    <a:bodyPr/>
                    <a:lstStyle/>
                    <a:p>
                      <a:pPr algn="ctr"/>
                      <a:r>
                        <a:rPr lang="x-none" sz="2400" dirty="0">
                          <a:latin typeface="Times New Roman" panose="02020603050405020304" pitchFamily="18" charset="0"/>
                          <a:cs typeface="Times New Roman" panose="02020603050405020304" pitchFamily="18" charset="0"/>
                        </a:rPr>
                        <a:t>Tên bài thơ</a:t>
                      </a:r>
                    </a:p>
                  </a:txBody>
                  <a:tcPr/>
                </a:tc>
                <a:tc>
                  <a:txBody>
                    <a:bodyPr/>
                    <a:lstStyle/>
                    <a:p>
                      <a:pPr algn="ctr"/>
                      <a:r>
                        <a:rPr lang="x-none" sz="2400" dirty="0">
                          <a:latin typeface="Times New Roman" panose="02020603050405020304" pitchFamily="18" charset="0"/>
                          <a:cs typeface="Times New Roman" panose="02020603050405020304" pitchFamily="18" charset="0"/>
                        </a:rPr>
                        <a:t>Câu thơ</a:t>
                      </a:r>
                    </a:p>
                  </a:txBody>
                  <a:tcPr/>
                </a:tc>
                <a:tc>
                  <a:txBody>
                    <a:bodyPr/>
                    <a:lstStyle/>
                    <a:p>
                      <a:pPr algn="ctr"/>
                      <a:r>
                        <a:rPr lang="x-none" sz="2400" dirty="0">
                          <a:latin typeface="Times New Roman" panose="02020603050405020304" pitchFamily="18" charset="0"/>
                          <a:cs typeface="Times New Roman" panose="02020603050405020304" pitchFamily="18" charset="0"/>
                        </a:rPr>
                        <a:t>Điểm giống nhau của 3 bài thơ</a:t>
                      </a:r>
                    </a:p>
                  </a:txBody>
                  <a:tcPr/>
                </a:tc>
                <a:extLst>
                  <a:ext uri="{0D108BD9-81ED-4DB2-BD59-A6C34878D82A}">
                    <a16:rowId xmlns:a16="http://schemas.microsoft.com/office/drawing/2014/main" xmlns="" val="2386925539"/>
                  </a:ext>
                </a:extLst>
              </a:tr>
              <a:tr h="1000389">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1. Tĩnh dạ tứ</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rowSpan="3">
                  <a:txBody>
                    <a:bodyPr/>
                    <a:lstStyle/>
                    <a:p>
                      <a:endParaRPr lang="x-none" dirty="0"/>
                    </a:p>
                    <a:p>
                      <a:endParaRPr lang="x-none" dirty="0"/>
                    </a:p>
                    <a:p>
                      <a:endParaRPr lang="x-none" dirty="0"/>
                    </a:p>
                  </a:txBody>
                  <a:tcPr/>
                </a:tc>
                <a:extLst>
                  <a:ext uri="{0D108BD9-81ED-4DB2-BD59-A6C34878D82A}">
                    <a16:rowId xmlns:a16="http://schemas.microsoft.com/office/drawing/2014/main" xmlns="" val="2649228724"/>
                  </a:ext>
                </a:extLst>
              </a:tr>
              <a:tr h="987473">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2. Cảnh khuya</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vMerge="1">
                  <a:txBody>
                    <a:bodyPr/>
                    <a:lstStyle/>
                    <a:p>
                      <a:endParaRPr lang="x-none" dirty="0"/>
                    </a:p>
                  </a:txBody>
                  <a:tcPr/>
                </a:tc>
                <a:extLst>
                  <a:ext uri="{0D108BD9-81ED-4DB2-BD59-A6C34878D82A}">
                    <a16:rowId xmlns:a16="http://schemas.microsoft.com/office/drawing/2014/main" xmlns="" val="2919638297"/>
                  </a:ext>
                </a:extLst>
              </a:tr>
              <a:tr h="987473">
                <a:tc>
                  <a:txBody>
                    <a:bodyPr/>
                    <a:lstStyle/>
                    <a:p>
                      <a:pPr algn="ctr"/>
                      <a:endParaRPr lang="x-none" sz="2800" b="1" dirty="0">
                        <a:solidFill>
                          <a:schemeClr val="bg1"/>
                        </a:solidFill>
                        <a:latin typeface="Times New Roman" panose="02020603050405020304" pitchFamily="18" charset="0"/>
                        <a:cs typeface="Times New Roman" panose="02020603050405020304" pitchFamily="18" charset="0"/>
                      </a:endParaRPr>
                    </a:p>
                    <a:p>
                      <a:pPr algn="ctr"/>
                      <a:r>
                        <a:rPr lang="x-none" sz="2800" b="1" dirty="0">
                          <a:solidFill>
                            <a:schemeClr val="bg1"/>
                          </a:solidFill>
                          <a:latin typeface="Times New Roman" panose="02020603050405020304" pitchFamily="18" charset="0"/>
                          <a:cs typeface="Times New Roman" panose="02020603050405020304" pitchFamily="18" charset="0"/>
                        </a:rPr>
                        <a:t>3. Rằm tháng giêng</a:t>
                      </a:r>
                    </a:p>
                    <a:p>
                      <a:pPr algn="ctr"/>
                      <a:endParaRPr lang="x-none" sz="2800" b="1" dirty="0">
                        <a:solidFill>
                          <a:schemeClr val="bg1"/>
                        </a:solidFill>
                        <a:latin typeface="Times New Roman" panose="02020603050405020304" pitchFamily="18" charset="0"/>
                        <a:cs typeface="Times New Roman" panose="02020603050405020304" pitchFamily="18" charset="0"/>
                      </a:endParaRPr>
                    </a:p>
                  </a:txBody>
                  <a:tcPr>
                    <a:solidFill>
                      <a:schemeClr val="accent5">
                        <a:lumMod val="50000"/>
                      </a:schemeClr>
                    </a:solidFill>
                  </a:tcPr>
                </a:tc>
                <a:tc>
                  <a:txBody>
                    <a:bodyPr/>
                    <a:lstStyle/>
                    <a:p>
                      <a:endParaRPr lang="x-none" dirty="0"/>
                    </a:p>
                  </a:txBody>
                  <a:tcPr/>
                </a:tc>
                <a:tc vMerge="1">
                  <a:txBody>
                    <a:bodyPr/>
                    <a:lstStyle/>
                    <a:p>
                      <a:endParaRPr lang="x-none" dirty="0"/>
                    </a:p>
                  </a:txBody>
                  <a:tcPr/>
                </a:tc>
                <a:extLst>
                  <a:ext uri="{0D108BD9-81ED-4DB2-BD59-A6C34878D82A}">
                    <a16:rowId xmlns:a16="http://schemas.microsoft.com/office/drawing/2014/main" xmlns="" val="2489727262"/>
                  </a:ext>
                </a:extLst>
              </a:tr>
            </a:tbl>
          </a:graphicData>
        </a:graphic>
      </p:graphicFrame>
      <p:sp>
        <p:nvSpPr>
          <p:cNvPr id="5" name="!!!Rounded Rectangle 4">
            <a:extLst>
              <a:ext uri="{FF2B5EF4-FFF2-40B4-BE49-F238E27FC236}">
                <a16:creationId xmlns:a16="http://schemas.microsoft.com/office/drawing/2014/main" xmlns="" id="{83722601-B80C-0246-A411-8DB77728AAAC}"/>
              </a:ext>
            </a:extLst>
          </p:cNvPr>
          <p:cNvSpPr/>
          <p:nvPr/>
        </p:nvSpPr>
        <p:spPr>
          <a:xfrm>
            <a:off x="4042611" y="2105526"/>
            <a:ext cx="3669631" cy="122722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C.</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Cử đầu vọng minh nguyệt</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(Ngẩng đầu ngắm trăng sáng)</a:t>
            </a:r>
          </a:p>
        </p:txBody>
      </p:sp>
      <p:sp>
        <p:nvSpPr>
          <p:cNvPr id="6" name="!!!Rounded Rectangle 5">
            <a:extLst>
              <a:ext uri="{FF2B5EF4-FFF2-40B4-BE49-F238E27FC236}">
                <a16:creationId xmlns:a16="http://schemas.microsoft.com/office/drawing/2014/main" xmlns="" id="{7038CA2C-61FC-104F-BAB1-FBFB73C94A9F}"/>
              </a:ext>
            </a:extLst>
          </p:cNvPr>
          <p:cNvSpPr/>
          <p:nvPr/>
        </p:nvSpPr>
        <p:spPr>
          <a:xfrm>
            <a:off x="4042610" y="3525254"/>
            <a:ext cx="3669631" cy="122722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A.</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Trăng lồng cổ thụ bóng lồng hoa</a:t>
            </a:r>
          </a:p>
        </p:txBody>
      </p:sp>
      <p:sp>
        <p:nvSpPr>
          <p:cNvPr id="7" name="!!!Rounded Rectangle 6">
            <a:extLst>
              <a:ext uri="{FF2B5EF4-FFF2-40B4-BE49-F238E27FC236}">
                <a16:creationId xmlns:a16="http://schemas.microsoft.com/office/drawing/2014/main" xmlns="" id="{6D0B40E8-F732-B24A-9EF9-2FD4166961A5}"/>
              </a:ext>
            </a:extLst>
          </p:cNvPr>
          <p:cNvSpPr/>
          <p:nvPr/>
        </p:nvSpPr>
        <p:spPr>
          <a:xfrm>
            <a:off x="4042609" y="4847843"/>
            <a:ext cx="3669631" cy="122722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dirty="0">
                <a:latin typeface="Times New Roman" panose="02020603050405020304" pitchFamily="18" charset="0"/>
                <a:cs typeface="Times New Roman" panose="02020603050405020304" pitchFamily="18" charset="0"/>
              </a:rPr>
              <a:t>B.</a:t>
            </a:r>
            <a:br>
              <a:rPr lang="x-none" sz="2000" dirty="0">
                <a:latin typeface="Times New Roman" panose="02020603050405020304" pitchFamily="18" charset="0"/>
                <a:cs typeface="Times New Roman" panose="02020603050405020304" pitchFamily="18" charset="0"/>
              </a:rPr>
            </a:br>
            <a:r>
              <a:rPr lang="x-none" sz="2000" dirty="0">
                <a:latin typeface="Times New Roman" panose="02020603050405020304" pitchFamily="18" charset="0"/>
                <a:cs typeface="Times New Roman" panose="02020603050405020304" pitchFamily="18" charset="0"/>
              </a:rPr>
              <a:t>Kim dạ nguyên tiêu nguyệt chính viên</a:t>
            </a:r>
          </a:p>
        </p:txBody>
      </p:sp>
      <p:sp>
        <p:nvSpPr>
          <p:cNvPr id="8" name="!!!Rounded Rectangle 6">
            <a:extLst>
              <a:ext uri="{FF2B5EF4-FFF2-40B4-BE49-F238E27FC236}">
                <a16:creationId xmlns:a16="http://schemas.microsoft.com/office/drawing/2014/main" xmlns="" id="{7A6B730F-94A4-C340-82FD-05A958588070}"/>
              </a:ext>
            </a:extLst>
          </p:cNvPr>
          <p:cNvSpPr/>
          <p:nvPr/>
        </p:nvSpPr>
        <p:spPr>
          <a:xfrm>
            <a:off x="7849938" y="2452442"/>
            <a:ext cx="3355092" cy="333875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i="1" dirty="0">
                <a:solidFill>
                  <a:srgbClr val="FFC000"/>
                </a:solidFill>
                <a:latin typeface="Times New Roman" panose="02020603050405020304" pitchFamily="18" charset="0"/>
                <a:cs typeface="Times New Roman" panose="02020603050405020304" pitchFamily="18" charset="0"/>
              </a:rPr>
              <a:t>Đều viết về trăng</a:t>
            </a:r>
          </a:p>
        </p:txBody>
      </p:sp>
    </p:spTree>
    <p:extLst>
      <p:ext uri="{BB962C8B-B14F-4D97-AF65-F5344CB8AC3E}">
        <p14:creationId xmlns:p14="http://schemas.microsoft.com/office/powerpoint/2010/main" val="14898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3"/>
          <p:cNvPicPr preferRelativeResize="0"/>
          <p:nvPr/>
        </p:nvPicPr>
        <p:blipFill rotWithShape="1">
          <a:blip r:embed="rId3">
            <a:alphaModFix/>
          </a:blip>
          <a:srcRect/>
          <a:stretch/>
        </p:blipFill>
        <p:spPr>
          <a:xfrm>
            <a:off x="4689399" y="310818"/>
            <a:ext cx="2813201" cy="1505528"/>
          </a:xfrm>
          <a:prstGeom prst="rect">
            <a:avLst/>
          </a:prstGeom>
          <a:noFill/>
          <a:ln>
            <a:noFill/>
          </a:ln>
        </p:spPr>
      </p:pic>
      <p:sp>
        <p:nvSpPr>
          <p:cNvPr id="332" name="Google Shape;332;p23"/>
          <p:cNvSpPr/>
          <p:nvPr/>
        </p:nvSpPr>
        <p:spPr>
          <a:xfrm>
            <a:off x="4807168" y="734528"/>
            <a:ext cx="23937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2. Nội dung</a:t>
            </a:r>
            <a:endParaRPr/>
          </a:p>
        </p:txBody>
      </p:sp>
      <p:sp>
        <p:nvSpPr>
          <p:cNvPr id="336" name="Google Shape;336;p23"/>
          <p:cNvSpPr txBox="1"/>
          <p:nvPr/>
        </p:nvSpPr>
        <p:spPr>
          <a:xfrm flipH="1">
            <a:off x="3913910" y="2476822"/>
            <a:ext cx="8285015"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Tình yêu thiên nhiên tha thiết của người tù</a:t>
            </a:r>
            <a:endParaRPr sz="3200" b="1">
              <a:solidFill>
                <a:schemeClr val="lt1"/>
              </a:solidFill>
              <a:latin typeface="Times New Roman"/>
              <a:ea typeface="Times New Roman"/>
              <a:cs typeface="Times New Roman"/>
              <a:sym typeface="Times New Roman"/>
            </a:endParaRPr>
          </a:p>
        </p:txBody>
      </p:sp>
      <p:sp>
        <p:nvSpPr>
          <p:cNvPr id="337" name="Google Shape;337;p23"/>
          <p:cNvSpPr txBox="1"/>
          <p:nvPr/>
        </p:nvSpPr>
        <p:spPr>
          <a:xfrm flipH="1">
            <a:off x="3913912" y="3500605"/>
            <a:ext cx="7619998"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Phong thái ung dung tự tại, sức mạnh tinh thần kì diệu</a:t>
            </a:r>
            <a:endParaRPr sz="3200" b="1">
              <a:solidFill>
                <a:schemeClr val="lt1"/>
              </a:solidFill>
              <a:latin typeface="Times New Roman"/>
              <a:ea typeface="Times New Roman"/>
              <a:cs typeface="Times New Roman"/>
              <a:sym typeface="Times New Roman"/>
            </a:endParaRPr>
          </a:p>
        </p:txBody>
      </p:sp>
      <p:sp>
        <p:nvSpPr>
          <p:cNvPr id="338" name="Google Shape;338;p23"/>
          <p:cNvSpPr txBox="1"/>
          <p:nvPr/>
        </p:nvSpPr>
        <p:spPr>
          <a:xfrm flipH="1">
            <a:off x="3913912" y="4929637"/>
            <a:ext cx="7619998" cy="10772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chemeClr val="lt1"/>
                </a:solidFill>
                <a:latin typeface="Times New Roman"/>
                <a:ea typeface="Times New Roman"/>
                <a:cs typeface="Times New Roman"/>
                <a:sym typeface="Times New Roman"/>
              </a:rPr>
              <a:t>Bài thơ là một cuộc vượt ngục tinh thần đặc biệt của người tù Hồ Chí Minh.</a:t>
            </a:r>
            <a:endParaRPr sz="3200" b="1">
              <a:solidFill>
                <a:schemeClr val="lt1"/>
              </a:solidFill>
              <a:latin typeface="Times New Roman"/>
              <a:ea typeface="Times New Roman"/>
              <a:cs typeface="Times New Roman"/>
              <a:sym typeface="Times New Roman"/>
            </a:endParaRPr>
          </a:p>
        </p:txBody>
      </p:sp>
      <p:pic>
        <p:nvPicPr>
          <p:cNvPr id="339" name="Google Shape;339;p23"/>
          <p:cNvPicPr preferRelativeResize="0"/>
          <p:nvPr/>
        </p:nvPicPr>
        <p:blipFill rotWithShape="1">
          <a:blip r:embed="rId4">
            <a:alphaModFix/>
          </a:blip>
          <a:srcRect l="19141" t="20606" r="15857" b="7727"/>
          <a:stretch/>
        </p:blipFill>
        <p:spPr>
          <a:xfrm>
            <a:off x="173431" y="2769209"/>
            <a:ext cx="2098713" cy="2313966"/>
          </a:xfrm>
          <a:prstGeom prst="rect">
            <a:avLst/>
          </a:prstGeom>
          <a:noFill/>
          <a:ln>
            <a:noFill/>
          </a:ln>
        </p:spPr>
      </p:pic>
      <p:pic>
        <p:nvPicPr>
          <p:cNvPr id="11" name="Google Shape;120;p4">
            <a:extLst>
              <a:ext uri="{FF2B5EF4-FFF2-40B4-BE49-F238E27FC236}">
                <a16:creationId xmlns:a16="http://schemas.microsoft.com/office/drawing/2014/main" xmlns="" id="{196FCC0B-9163-494F-A59F-0B0C5A6D1511}"/>
              </a:ext>
            </a:extLst>
          </p:cNvPr>
          <p:cNvPicPr preferRelativeResize="0"/>
          <p:nvPr/>
        </p:nvPicPr>
        <p:blipFill rotWithShape="1">
          <a:blip r:embed="rId5">
            <a:alphaModFix/>
          </a:blip>
          <a:srcRect/>
          <a:stretch/>
        </p:blipFill>
        <p:spPr>
          <a:xfrm>
            <a:off x="2544816" y="2476822"/>
            <a:ext cx="1096422" cy="710847"/>
          </a:xfrm>
          <a:prstGeom prst="rect">
            <a:avLst/>
          </a:prstGeom>
          <a:noFill/>
          <a:ln>
            <a:noFill/>
          </a:ln>
        </p:spPr>
      </p:pic>
      <p:pic>
        <p:nvPicPr>
          <p:cNvPr id="12" name="Google Shape;120;p4">
            <a:extLst>
              <a:ext uri="{FF2B5EF4-FFF2-40B4-BE49-F238E27FC236}">
                <a16:creationId xmlns:a16="http://schemas.microsoft.com/office/drawing/2014/main" xmlns="" id="{0F0FCDFA-DFDD-224D-8877-5382B38B07A1}"/>
              </a:ext>
            </a:extLst>
          </p:cNvPr>
          <p:cNvPicPr preferRelativeResize="0"/>
          <p:nvPr/>
        </p:nvPicPr>
        <p:blipFill rotWithShape="1">
          <a:blip r:embed="rId5">
            <a:alphaModFix/>
          </a:blip>
          <a:srcRect/>
          <a:stretch/>
        </p:blipFill>
        <p:spPr>
          <a:xfrm>
            <a:off x="2544816" y="3570768"/>
            <a:ext cx="1096422" cy="710847"/>
          </a:xfrm>
          <a:prstGeom prst="rect">
            <a:avLst/>
          </a:prstGeom>
          <a:noFill/>
          <a:ln>
            <a:noFill/>
          </a:ln>
        </p:spPr>
      </p:pic>
      <p:pic>
        <p:nvPicPr>
          <p:cNvPr id="13" name="Google Shape;120;p4">
            <a:extLst>
              <a:ext uri="{FF2B5EF4-FFF2-40B4-BE49-F238E27FC236}">
                <a16:creationId xmlns:a16="http://schemas.microsoft.com/office/drawing/2014/main" xmlns="" id="{3543FB01-87AE-5A41-94F9-BE217759A220}"/>
              </a:ext>
            </a:extLst>
          </p:cNvPr>
          <p:cNvPicPr preferRelativeResize="0"/>
          <p:nvPr/>
        </p:nvPicPr>
        <p:blipFill rotWithShape="1">
          <a:blip r:embed="rId5">
            <a:alphaModFix/>
          </a:blip>
          <a:srcRect/>
          <a:stretch/>
        </p:blipFill>
        <p:spPr>
          <a:xfrm>
            <a:off x="2544816" y="5112822"/>
            <a:ext cx="1096422" cy="7108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par>
                                <p:cTn id="8" presetID="10" presetClass="entr" presetSubtype="0" fill="hold" nodeType="withEffect">
                                  <p:stCondLst>
                                    <p:cond delay="0"/>
                                  </p:stCondLst>
                                  <p:childTnLst>
                                    <p:set>
                                      <p:cBhvr>
                                        <p:cTn id="9" dur="1" fill="hold">
                                          <p:stCondLst>
                                            <p:cond delay="0"/>
                                          </p:stCondLst>
                                        </p:cTn>
                                        <p:tgtEl>
                                          <p:spTgt spid="332"/>
                                        </p:tgtEl>
                                        <p:attrNameLst>
                                          <p:attrName>style.visibility</p:attrName>
                                        </p:attrNameLst>
                                      </p:cBhvr>
                                      <p:to>
                                        <p:strVal val="visible"/>
                                      </p:to>
                                    </p:set>
                                    <p:animEffect transition="in" filter="fade">
                                      <p:cBhvr>
                                        <p:cTn id="10" dur="2000"/>
                                        <p:tgtEl>
                                          <p:spTgt spid="332"/>
                                        </p:tgtEl>
                                      </p:cBhvr>
                                    </p:animEffect>
                                  </p:childTnLst>
                                </p:cTn>
                              </p:par>
                              <p:par>
                                <p:cTn id="11" presetID="10" presetClass="entr" presetSubtype="0" fill="hold" nodeType="withEffect">
                                  <p:stCondLst>
                                    <p:cond delay="0"/>
                                  </p:stCondLst>
                                  <p:childTnLst>
                                    <p:set>
                                      <p:cBhvr>
                                        <p:cTn id="12" dur="1" fill="hold">
                                          <p:stCondLst>
                                            <p:cond delay="0"/>
                                          </p:stCondLst>
                                        </p:cTn>
                                        <p:tgtEl>
                                          <p:spTgt spid="336"/>
                                        </p:tgtEl>
                                        <p:attrNameLst>
                                          <p:attrName>style.visibility</p:attrName>
                                        </p:attrNameLst>
                                      </p:cBhvr>
                                      <p:to>
                                        <p:strVal val="visible"/>
                                      </p:to>
                                    </p:set>
                                    <p:animEffect transition="in" filter="fade">
                                      <p:cBhvr>
                                        <p:cTn id="13" dur="500"/>
                                        <p:tgtEl>
                                          <p:spTgt spid="336"/>
                                        </p:tgtEl>
                                      </p:cBhvr>
                                    </p:animEffect>
                                  </p:childTnLst>
                                </p:cTn>
                              </p:par>
                              <p:par>
                                <p:cTn id="14" presetID="10" presetClass="entr" presetSubtype="0" fill="hold" nodeType="with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500"/>
                                        <p:tgtEl>
                                          <p:spTgt spid="337"/>
                                        </p:tgtEl>
                                      </p:cBhvr>
                                    </p:animEffect>
                                  </p:childTnLst>
                                </p:cTn>
                              </p:par>
                              <p:par>
                                <p:cTn id="17" presetID="10" presetClass="entr" presetSubtype="0" fill="hold" nodeType="withEffect">
                                  <p:stCondLst>
                                    <p:cond delay="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500"/>
                                        <p:tgtEl>
                                          <p:spTgt spid="338"/>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8"/>
          <p:cNvSpPr/>
          <p:nvPr/>
        </p:nvSpPr>
        <p:spPr>
          <a:xfrm>
            <a:off x="0" y="0"/>
            <a:ext cx="12192000" cy="6858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0" name="Google Shape;540;p38" descr="Cover"/>
          <p:cNvPicPr preferRelativeResize="0"/>
          <p:nvPr/>
        </p:nvPicPr>
        <p:blipFill rotWithShape="1">
          <a:blip r:embed="rId3">
            <a:alphaModFix/>
          </a:blip>
          <a:srcRect/>
          <a:stretch/>
        </p:blipFill>
        <p:spPr>
          <a:xfrm>
            <a:off x="6337936" y="3500812"/>
            <a:ext cx="2093594" cy="2369820"/>
          </a:xfrm>
          <a:prstGeom prst="rect">
            <a:avLst/>
          </a:prstGeom>
          <a:noFill/>
          <a:ln>
            <a:noFill/>
          </a:ln>
        </p:spPr>
      </p:pic>
      <p:pic>
        <p:nvPicPr>
          <p:cNvPr id="541" name="Google Shape;541;p38" descr="Cover"/>
          <p:cNvPicPr preferRelativeResize="0"/>
          <p:nvPr/>
        </p:nvPicPr>
        <p:blipFill rotWithShape="1">
          <a:blip r:embed="rId4">
            <a:alphaModFix/>
          </a:blip>
          <a:srcRect/>
          <a:stretch/>
        </p:blipFill>
        <p:spPr>
          <a:xfrm>
            <a:off x="622374" y="3989818"/>
            <a:ext cx="3150870" cy="2484120"/>
          </a:xfrm>
          <a:prstGeom prst="rect">
            <a:avLst/>
          </a:prstGeom>
          <a:noFill/>
          <a:ln>
            <a:noFill/>
          </a:ln>
        </p:spPr>
      </p:pic>
      <p:pic>
        <p:nvPicPr>
          <p:cNvPr id="542" name="Google Shape;542;p38" descr="Cover"/>
          <p:cNvPicPr preferRelativeResize="0"/>
          <p:nvPr/>
        </p:nvPicPr>
        <p:blipFill rotWithShape="1">
          <a:blip r:embed="rId5">
            <a:alphaModFix/>
          </a:blip>
          <a:srcRect/>
          <a:stretch/>
        </p:blipFill>
        <p:spPr>
          <a:xfrm>
            <a:off x="529028" y="3791699"/>
            <a:ext cx="3236596" cy="1543050"/>
          </a:xfrm>
          <a:prstGeom prst="rect">
            <a:avLst/>
          </a:prstGeom>
          <a:noFill/>
          <a:ln>
            <a:noFill/>
          </a:ln>
        </p:spPr>
      </p:pic>
      <p:pic>
        <p:nvPicPr>
          <p:cNvPr id="543" name="Google Shape;543;p38" descr="Cover"/>
          <p:cNvPicPr preferRelativeResize="0"/>
          <p:nvPr/>
        </p:nvPicPr>
        <p:blipFill rotWithShape="1">
          <a:blip r:embed="rId6">
            <a:alphaModFix/>
          </a:blip>
          <a:srcRect/>
          <a:stretch/>
        </p:blipFill>
        <p:spPr>
          <a:xfrm>
            <a:off x="615720" y="2709660"/>
            <a:ext cx="3350896" cy="1396364"/>
          </a:xfrm>
          <a:prstGeom prst="rect">
            <a:avLst/>
          </a:prstGeom>
          <a:noFill/>
          <a:ln>
            <a:noFill/>
          </a:ln>
        </p:spPr>
      </p:pic>
      <p:pic>
        <p:nvPicPr>
          <p:cNvPr id="544" name="Google Shape;544;p38" descr="Cover"/>
          <p:cNvPicPr preferRelativeResize="0"/>
          <p:nvPr/>
        </p:nvPicPr>
        <p:blipFill rotWithShape="1">
          <a:blip r:embed="rId7">
            <a:alphaModFix/>
          </a:blip>
          <a:srcRect/>
          <a:stretch/>
        </p:blipFill>
        <p:spPr>
          <a:xfrm>
            <a:off x="3676650" y="3188392"/>
            <a:ext cx="3042286" cy="1228726"/>
          </a:xfrm>
          <a:prstGeom prst="rect">
            <a:avLst/>
          </a:prstGeom>
          <a:noFill/>
          <a:ln>
            <a:noFill/>
          </a:ln>
        </p:spPr>
      </p:pic>
      <p:pic>
        <p:nvPicPr>
          <p:cNvPr id="545" name="Google Shape;545;p38" descr="Cover"/>
          <p:cNvPicPr preferRelativeResize="0"/>
          <p:nvPr/>
        </p:nvPicPr>
        <p:blipFill rotWithShape="1">
          <a:blip r:embed="rId8">
            <a:alphaModFix/>
          </a:blip>
          <a:srcRect/>
          <a:stretch/>
        </p:blipFill>
        <p:spPr>
          <a:xfrm>
            <a:off x="8564099" y="3503348"/>
            <a:ext cx="3057524" cy="912494"/>
          </a:xfrm>
          <a:prstGeom prst="rect">
            <a:avLst/>
          </a:prstGeom>
          <a:noFill/>
          <a:ln>
            <a:noFill/>
          </a:ln>
        </p:spPr>
      </p:pic>
      <p:pic>
        <p:nvPicPr>
          <p:cNvPr id="546" name="Google Shape;546;p38" descr="Cover"/>
          <p:cNvPicPr preferRelativeResize="0"/>
          <p:nvPr/>
        </p:nvPicPr>
        <p:blipFill rotWithShape="1">
          <a:blip r:embed="rId9">
            <a:alphaModFix/>
          </a:blip>
          <a:srcRect/>
          <a:stretch/>
        </p:blipFill>
        <p:spPr>
          <a:xfrm>
            <a:off x="8393026" y="2748015"/>
            <a:ext cx="3194684" cy="967740"/>
          </a:xfrm>
          <a:prstGeom prst="rect">
            <a:avLst/>
          </a:prstGeom>
          <a:noFill/>
          <a:ln>
            <a:noFill/>
          </a:ln>
        </p:spPr>
      </p:pic>
      <p:pic>
        <p:nvPicPr>
          <p:cNvPr id="547" name="Google Shape;547;p38" descr="Cover"/>
          <p:cNvPicPr preferRelativeResize="0"/>
          <p:nvPr/>
        </p:nvPicPr>
        <p:blipFill rotWithShape="1">
          <a:blip r:embed="rId10">
            <a:alphaModFix/>
          </a:blip>
          <a:srcRect/>
          <a:stretch/>
        </p:blipFill>
        <p:spPr>
          <a:xfrm>
            <a:off x="6454140" y="3154102"/>
            <a:ext cx="2238376" cy="691516"/>
          </a:xfrm>
          <a:prstGeom prst="rect">
            <a:avLst/>
          </a:prstGeom>
          <a:noFill/>
          <a:ln>
            <a:noFill/>
          </a:ln>
        </p:spPr>
      </p:pic>
      <p:pic>
        <p:nvPicPr>
          <p:cNvPr id="548" name="Google Shape;548;p38" descr="Cover"/>
          <p:cNvPicPr preferRelativeResize="0"/>
          <p:nvPr/>
        </p:nvPicPr>
        <p:blipFill rotWithShape="1">
          <a:blip r:embed="rId11">
            <a:alphaModFix/>
          </a:blip>
          <a:srcRect/>
          <a:stretch/>
        </p:blipFill>
        <p:spPr>
          <a:xfrm>
            <a:off x="827348" y="1832032"/>
            <a:ext cx="3709034" cy="882014"/>
          </a:xfrm>
          <a:prstGeom prst="rect">
            <a:avLst/>
          </a:prstGeom>
          <a:noFill/>
          <a:ln>
            <a:noFill/>
          </a:ln>
        </p:spPr>
      </p:pic>
      <p:pic>
        <p:nvPicPr>
          <p:cNvPr id="549" name="Google Shape;549;p38" descr="Cover"/>
          <p:cNvPicPr preferRelativeResize="0"/>
          <p:nvPr/>
        </p:nvPicPr>
        <p:blipFill rotWithShape="1">
          <a:blip r:embed="rId12">
            <a:alphaModFix/>
          </a:blip>
          <a:srcRect/>
          <a:stretch/>
        </p:blipFill>
        <p:spPr>
          <a:xfrm>
            <a:off x="555856" y="469958"/>
            <a:ext cx="4135756" cy="1600200"/>
          </a:xfrm>
          <a:prstGeom prst="rect">
            <a:avLst/>
          </a:prstGeom>
          <a:noFill/>
          <a:ln>
            <a:noFill/>
          </a:ln>
        </p:spPr>
      </p:pic>
      <p:pic>
        <p:nvPicPr>
          <p:cNvPr id="550" name="Google Shape;550;p38" descr="Cover"/>
          <p:cNvPicPr preferRelativeResize="0"/>
          <p:nvPr/>
        </p:nvPicPr>
        <p:blipFill rotWithShape="1">
          <a:blip r:embed="rId13">
            <a:alphaModFix/>
          </a:blip>
          <a:srcRect/>
          <a:stretch/>
        </p:blipFill>
        <p:spPr>
          <a:xfrm>
            <a:off x="4391026" y="1792028"/>
            <a:ext cx="2350770" cy="1838324"/>
          </a:xfrm>
          <a:prstGeom prst="rect">
            <a:avLst/>
          </a:prstGeom>
          <a:noFill/>
          <a:ln>
            <a:noFill/>
          </a:ln>
        </p:spPr>
      </p:pic>
      <p:pic>
        <p:nvPicPr>
          <p:cNvPr id="551" name="Google Shape;551;p38" descr="Cover"/>
          <p:cNvPicPr preferRelativeResize="0"/>
          <p:nvPr/>
        </p:nvPicPr>
        <p:blipFill rotWithShape="1">
          <a:blip r:embed="rId14">
            <a:alphaModFix/>
          </a:blip>
          <a:srcRect/>
          <a:stretch/>
        </p:blipFill>
        <p:spPr>
          <a:xfrm>
            <a:off x="8274165" y="1605815"/>
            <a:ext cx="3169920" cy="1156334"/>
          </a:xfrm>
          <a:prstGeom prst="rect">
            <a:avLst/>
          </a:prstGeom>
          <a:noFill/>
          <a:ln>
            <a:noFill/>
          </a:ln>
        </p:spPr>
      </p:pic>
      <p:pic>
        <p:nvPicPr>
          <p:cNvPr id="552" name="Google Shape;552;p38" descr="Cover"/>
          <p:cNvPicPr preferRelativeResize="0"/>
          <p:nvPr/>
        </p:nvPicPr>
        <p:blipFill rotWithShape="1">
          <a:blip r:embed="rId15">
            <a:alphaModFix/>
          </a:blip>
          <a:srcRect/>
          <a:stretch/>
        </p:blipFill>
        <p:spPr>
          <a:xfrm>
            <a:off x="8101794" y="759796"/>
            <a:ext cx="3259454" cy="1139190"/>
          </a:xfrm>
          <a:prstGeom prst="rect">
            <a:avLst/>
          </a:prstGeom>
          <a:noFill/>
          <a:ln>
            <a:noFill/>
          </a:ln>
        </p:spPr>
      </p:pic>
      <p:pic>
        <p:nvPicPr>
          <p:cNvPr id="553" name="Google Shape;553;p38" descr="Cover"/>
          <p:cNvPicPr preferRelativeResize="0"/>
          <p:nvPr/>
        </p:nvPicPr>
        <p:blipFill rotWithShape="1">
          <a:blip r:embed="rId16">
            <a:alphaModFix/>
          </a:blip>
          <a:srcRect/>
          <a:stretch/>
        </p:blipFill>
        <p:spPr>
          <a:xfrm>
            <a:off x="6419850" y="1496752"/>
            <a:ext cx="1925956" cy="2316480"/>
          </a:xfrm>
          <a:prstGeom prst="rect">
            <a:avLst/>
          </a:prstGeom>
          <a:noFill/>
          <a:ln>
            <a:noFill/>
          </a:ln>
        </p:spPr>
      </p:pic>
      <p:pic>
        <p:nvPicPr>
          <p:cNvPr id="554" name="Google Shape;554;p38" descr="Cover"/>
          <p:cNvPicPr preferRelativeResize="0"/>
          <p:nvPr/>
        </p:nvPicPr>
        <p:blipFill rotWithShape="1">
          <a:blip r:embed="rId17">
            <a:alphaModFix/>
          </a:blip>
          <a:srcRect/>
          <a:stretch/>
        </p:blipFill>
        <p:spPr>
          <a:xfrm>
            <a:off x="5640706" y="2731192"/>
            <a:ext cx="1664970" cy="1270636"/>
          </a:xfrm>
          <a:prstGeom prst="rect">
            <a:avLst/>
          </a:prstGeom>
          <a:noFill/>
          <a:ln>
            <a:noFill/>
          </a:ln>
        </p:spPr>
      </p:pic>
      <p:pic>
        <p:nvPicPr>
          <p:cNvPr id="555" name="Google Shape;555;p38" descr="Kết quả hình ảnh cho Hồ chí minh"/>
          <p:cNvPicPr preferRelativeResize="0"/>
          <p:nvPr/>
        </p:nvPicPr>
        <p:blipFill rotWithShape="1">
          <a:blip r:embed="rId18">
            <a:alphaModFix/>
          </a:blip>
          <a:srcRect/>
          <a:stretch/>
        </p:blipFill>
        <p:spPr>
          <a:xfrm>
            <a:off x="6984522" y="18472"/>
            <a:ext cx="1195549" cy="142418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6" name="Google Shape;556;p38"/>
          <p:cNvPicPr preferRelativeResize="0"/>
          <p:nvPr/>
        </p:nvPicPr>
        <p:blipFill rotWithShape="1">
          <a:blip r:embed="rId19">
            <a:alphaModFix/>
          </a:blip>
          <a:srcRect/>
          <a:stretch/>
        </p:blipFill>
        <p:spPr>
          <a:xfrm>
            <a:off x="4532007" y="46985"/>
            <a:ext cx="1381112" cy="169620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57" name="Google Shape;557;p38" descr="Kết quả hình ảnh cho nhật kí trong tù"/>
          <p:cNvSpPr/>
          <p:nvPr/>
        </p:nvSpPr>
        <p:spPr>
          <a:xfrm>
            <a:off x="685800" y="69908"/>
            <a:ext cx="365760" cy="365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60">
              <a:solidFill>
                <a:schemeClr val="dk1"/>
              </a:solidFill>
              <a:latin typeface="Arial"/>
              <a:ea typeface="Arial"/>
              <a:cs typeface="Arial"/>
              <a:sym typeface="Arial"/>
            </a:endParaRPr>
          </a:p>
        </p:txBody>
      </p:sp>
      <p:pic>
        <p:nvPicPr>
          <p:cNvPr id="558" name="Google Shape;558;p38"/>
          <p:cNvPicPr preferRelativeResize="0"/>
          <p:nvPr/>
        </p:nvPicPr>
        <p:blipFill rotWithShape="1">
          <a:blip r:embed="rId20">
            <a:alphaModFix/>
          </a:blip>
          <a:srcRect/>
          <a:stretch/>
        </p:blipFill>
        <p:spPr>
          <a:xfrm>
            <a:off x="3840508" y="4415842"/>
            <a:ext cx="2377441" cy="1287781"/>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9" name="Google Shape;559;p38" descr="Hình ảnh có liên quan"/>
          <p:cNvPicPr preferRelativeResize="0"/>
          <p:nvPr/>
        </p:nvPicPr>
        <p:blipFill rotWithShape="1">
          <a:blip r:embed="rId21">
            <a:alphaModFix/>
          </a:blip>
          <a:srcRect/>
          <a:stretch/>
        </p:blipFill>
        <p:spPr>
          <a:xfrm>
            <a:off x="6851505" y="4001342"/>
            <a:ext cx="1621936" cy="1179959"/>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60" name="Google Shape;560;p38" descr="Cover"/>
          <p:cNvPicPr preferRelativeResize="0"/>
          <p:nvPr/>
        </p:nvPicPr>
        <p:blipFill rotWithShape="1">
          <a:blip r:embed="rId22">
            <a:alphaModFix/>
          </a:blip>
          <a:srcRect/>
          <a:stretch/>
        </p:blipFill>
        <p:spPr>
          <a:xfrm>
            <a:off x="4318636" y="5427346"/>
            <a:ext cx="4206240" cy="1493520"/>
          </a:xfrm>
          <a:prstGeom prst="rect">
            <a:avLst/>
          </a:prstGeom>
          <a:noFill/>
          <a:ln>
            <a:noFill/>
          </a:ln>
        </p:spPr>
      </p:pic>
      <p:pic>
        <p:nvPicPr>
          <p:cNvPr id="561" name="Google Shape;561;p38" descr="Cover"/>
          <p:cNvPicPr preferRelativeResize="0"/>
          <p:nvPr/>
        </p:nvPicPr>
        <p:blipFill rotWithShape="1">
          <a:blip r:embed="rId23">
            <a:alphaModFix/>
          </a:blip>
          <a:srcRect/>
          <a:stretch/>
        </p:blipFill>
        <p:spPr>
          <a:xfrm>
            <a:off x="8290560" y="5348662"/>
            <a:ext cx="3179446" cy="899160"/>
          </a:xfrm>
          <a:prstGeom prst="rect">
            <a:avLst/>
          </a:prstGeom>
          <a:noFill/>
          <a:ln>
            <a:noFill/>
          </a:ln>
        </p:spPr>
      </p:pic>
      <p:pic>
        <p:nvPicPr>
          <p:cNvPr id="562" name="Google Shape;562;p38" descr="Cover"/>
          <p:cNvPicPr preferRelativeResize="0"/>
          <p:nvPr/>
        </p:nvPicPr>
        <p:blipFill rotWithShape="1">
          <a:blip r:embed="rId24">
            <a:alphaModFix/>
          </a:blip>
          <a:srcRect/>
          <a:stretch/>
        </p:blipFill>
        <p:spPr>
          <a:xfrm>
            <a:off x="8180070" y="4732395"/>
            <a:ext cx="3377566" cy="866774"/>
          </a:xfrm>
          <a:prstGeom prst="rect">
            <a:avLst/>
          </a:prstGeom>
          <a:noFill/>
          <a:ln>
            <a:noFill/>
          </a:ln>
        </p:spPr>
      </p:pic>
    </p:spTree>
    <p:extLst>
      <p:ext uri="{BB962C8B-B14F-4D97-AF65-F5344CB8AC3E}">
        <p14:creationId xmlns:p14="http://schemas.microsoft.com/office/powerpoint/2010/main" val="3311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
                                        </p:tgtEl>
                                        <p:attrNameLst>
                                          <p:attrName>style.visibility</p:attrName>
                                        </p:attrNameLst>
                                      </p:cBhvr>
                                      <p:to>
                                        <p:strVal val="visible"/>
                                      </p:to>
                                    </p:set>
                                    <p:animEffect transition="in" filter="fade">
                                      <p:cBhvr>
                                        <p:cTn id="12" dur="500"/>
                                        <p:tgtEl>
                                          <p:spTgt spid="553"/>
                                        </p:tgtEl>
                                      </p:cBhvr>
                                    </p:animEffect>
                                  </p:childTnLst>
                                </p:cTn>
                              </p:par>
                              <p:par>
                                <p:cTn id="13" presetID="10" presetClass="entr" presetSubtype="0" fill="hold" nodeType="withEffect">
                                  <p:stCondLst>
                                    <p:cond delay="0"/>
                                  </p:stCondLst>
                                  <p:childTnLst>
                                    <p:set>
                                      <p:cBhvr>
                                        <p:cTn id="14" dur="1" fill="hold">
                                          <p:stCondLst>
                                            <p:cond delay="0"/>
                                          </p:stCondLst>
                                        </p:cTn>
                                        <p:tgtEl>
                                          <p:spTgt spid="555"/>
                                        </p:tgtEl>
                                        <p:attrNameLst>
                                          <p:attrName>style.visibility</p:attrName>
                                        </p:attrNameLst>
                                      </p:cBhvr>
                                      <p:to>
                                        <p:strVal val="visible"/>
                                      </p:to>
                                    </p:set>
                                    <p:animEffect transition="in" filter="fade">
                                      <p:cBhvr>
                                        <p:cTn id="15" dur="500"/>
                                        <p:tgtEl>
                                          <p:spTgt spid="55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fade">
                                      <p:cBhvr>
                                        <p:cTn id="19" dur="500"/>
                                        <p:tgtEl>
                                          <p:spTgt spid="55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51"/>
                                        </p:tgtEl>
                                        <p:attrNameLst>
                                          <p:attrName>style.visibility</p:attrName>
                                        </p:attrNameLst>
                                      </p:cBhvr>
                                      <p:to>
                                        <p:strVal val="visible"/>
                                      </p:to>
                                    </p:set>
                                    <p:animEffect transition="in" filter="fade">
                                      <p:cBhvr>
                                        <p:cTn id="23" dur="500"/>
                                        <p:tgtEl>
                                          <p:spTgt spid="5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50"/>
                                        </p:tgtEl>
                                        <p:attrNameLst>
                                          <p:attrName>style.visibility</p:attrName>
                                        </p:attrNameLst>
                                      </p:cBhvr>
                                      <p:to>
                                        <p:strVal val="visible"/>
                                      </p:to>
                                    </p:set>
                                    <p:animEffect transition="in" filter="fade">
                                      <p:cBhvr>
                                        <p:cTn id="28" dur="500"/>
                                        <p:tgtEl>
                                          <p:spTgt spid="550"/>
                                        </p:tgtEl>
                                      </p:cBhvr>
                                    </p:animEffect>
                                  </p:childTnLst>
                                </p:cTn>
                              </p:par>
                              <p:par>
                                <p:cTn id="29" presetID="10" presetClass="entr" presetSubtype="0" fill="hold" nodeType="withEffect">
                                  <p:stCondLst>
                                    <p:cond delay="0"/>
                                  </p:stCondLst>
                                  <p:childTnLst>
                                    <p:set>
                                      <p:cBhvr>
                                        <p:cTn id="30" dur="1" fill="hold">
                                          <p:stCondLst>
                                            <p:cond delay="0"/>
                                          </p:stCondLst>
                                        </p:cTn>
                                        <p:tgtEl>
                                          <p:spTgt spid="556"/>
                                        </p:tgtEl>
                                        <p:attrNameLst>
                                          <p:attrName>style.visibility</p:attrName>
                                        </p:attrNameLst>
                                      </p:cBhvr>
                                      <p:to>
                                        <p:strVal val="visible"/>
                                      </p:to>
                                    </p:set>
                                    <p:animEffect transition="in" filter="fade">
                                      <p:cBhvr>
                                        <p:cTn id="31" dur="500"/>
                                        <p:tgtEl>
                                          <p:spTgt spid="55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49"/>
                                        </p:tgtEl>
                                        <p:attrNameLst>
                                          <p:attrName>style.visibility</p:attrName>
                                        </p:attrNameLst>
                                      </p:cBhvr>
                                      <p:to>
                                        <p:strVal val="visible"/>
                                      </p:to>
                                    </p:set>
                                    <p:animEffect transition="in" filter="fade">
                                      <p:cBhvr>
                                        <p:cTn id="35" dur="500"/>
                                        <p:tgtEl>
                                          <p:spTgt spid="54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48"/>
                                        </p:tgtEl>
                                        <p:attrNameLst>
                                          <p:attrName>style.visibility</p:attrName>
                                        </p:attrNameLst>
                                      </p:cBhvr>
                                      <p:to>
                                        <p:strVal val="visible"/>
                                      </p:to>
                                    </p:set>
                                    <p:animEffect transition="in" filter="fade">
                                      <p:cBhvr>
                                        <p:cTn id="39" dur="500"/>
                                        <p:tgtEl>
                                          <p:spTgt spid="5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7"/>
                                        </p:tgtEl>
                                        <p:attrNameLst>
                                          <p:attrName>style.visibility</p:attrName>
                                        </p:attrNameLst>
                                      </p:cBhvr>
                                      <p:to>
                                        <p:strVal val="visible"/>
                                      </p:to>
                                    </p:set>
                                    <p:animEffect transition="in" filter="fade">
                                      <p:cBhvr>
                                        <p:cTn id="44" dur="500"/>
                                        <p:tgtEl>
                                          <p:spTgt spid="54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46"/>
                                        </p:tgtEl>
                                        <p:attrNameLst>
                                          <p:attrName>style.visibility</p:attrName>
                                        </p:attrNameLst>
                                      </p:cBhvr>
                                      <p:to>
                                        <p:strVal val="visible"/>
                                      </p:to>
                                    </p:set>
                                    <p:animEffect transition="in" filter="fade">
                                      <p:cBhvr>
                                        <p:cTn id="48" dur="500"/>
                                        <p:tgtEl>
                                          <p:spTgt spid="54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545"/>
                                        </p:tgtEl>
                                        <p:attrNameLst>
                                          <p:attrName>style.visibility</p:attrName>
                                        </p:attrNameLst>
                                      </p:cBhvr>
                                      <p:to>
                                        <p:strVal val="visible"/>
                                      </p:to>
                                    </p:set>
                                    <p:animEffect transition="in" filter="fade">
                                      <p:cBhvr>
                                        <p:cTn id="52" dur="500"/>
                                        <p:tgtEl>
                                          <p:spTgt spid="5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4"/>
                                        </p:tgtEl>
                                        <p:attrNameLst>
                                          <p:attrName>style.visibility</p:attrName>
                                        </p:attrNameLst>
                                      </p:cBhvr>
                                      <p:to>
                                        <p:strVal val="visible"/>
                                      </p:to>
                                    </p:set>
                                    <p:animEffect transition="in" filter="fade">
                                      <p:cBhvr>
                                        <p:cTn id="57" dur="500"/>
                                        <p:tgtEl>
                                          <p:spTgt spid="544"/>
                                        </p:tgtEl>
                                      </p:cBhvr>
                                    </p:animEffect>
                                  </p:childTnLst>
                                </p:cTn>
                              </p:par>
                              <p:par>
                                <p:cTn id="58" presetID="10" presetClass="entr" presetSubtype="0" fill="hold" nodeType="withEffect">
                                  <p:stCondLst>
                                    <p:cond delay="0"/>
                                  </p:stCondLst>
                                  <p:childTnLst>
                                    <p:set>
                                      <p:cBhvr>
                                        <p:cTn id="59" dur="1" fill="hold">
                                          <p:stCondLst>
                                            <p:cond delay="0"/>
                                          </p:stCondLst>
                                        </p:cTn>
                                        <p:tgtEl>
                                          <p:spTgt spid="558"/>
                                        </p:tgtEl>
                                        <p:attrNameLst>
                                          <p:attrName>style.visibility</p:attrName>
                                        </p:attrNameLst>
                                      </p:cBhvr>
                                      <p:to>
                                        <p:strVal val="visible"/>
                                      </p:to>
                                    </p:set>
                                    <p:animEffect transition="in" filter="fade">
                                      <p:cBhvr>
                                        <p:cTn id="60" dur="500"/>
                                        <p:tgtEl>
                                          <p:spTgt spid="558"/>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43"/>
                                        </p:tgtEl>
                                        <p:attrNameLst>
                                          <p:attrName>style.visibility</p:attrName>
                                        </p:attrNameLst>
                                      </p:cBhvr>
                                      <p:to>
                                        <p:strVal val="visible"/>
                                      </p:to>
                                    </p:set>
                                    <p:animEffect transition="in" filter="fade">
                                      <p:cBhvr>
                                        <p:cTn id="64" dur="500"/>
                                        <p:tgtEl>
                                          <p:spTgt spid="543"/>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42"/>
                                        </p:tgtEl>
                                        <p:attrNameLst>
                                          <p:attrName>style.visibility</p:attrName>
                                        </p:attrNameLst>
                                      </p:cBhvr>
                                      <p:to>
                                        <p:strVal val="visible"/>
                                      </p:to>
                                    </p:set>
                                    <p:animEffect transition="in" filter="fade">
                                      <p:cBhvr>
                                        <p:cTn id="68" dur="500"/>
                                        <p:tgtEl>
                                          <p:spTgt spid="542"/>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541"/>
                                        </p:tgtEl>
                                        <p:attrNameLst>
                                          <p:attrName>style.visibility</p:attrName>
                                        </p:attrNameLst>
                                      </p:cBhvr>
                                      <p:to>
                                        <p:strVal val="visible"/>
                                      </p:to>
                                    </p:set>
                                    <p:animEffect transition="in" filter="fade">
                                      <p:cBhvr>
                                        <p:cTn id="72" dur="500"/>
                                        <p:tgtEl>
                                          <p:spTgt spid="5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0"/>
                                        </p:tgtEl>
                                        <p:attrNameLst>
                                          <p:attrName>style.visibility</p:attrName>
                                        </p:attrNameLst>
                                      </p:cBhvr>
                                      <p:to>
                                        <p:strVal val="visible"/>
                                      </p:to>
                                    </p:set>
                                    <p:animEffect transition="in" filter="fade">
                                      <p:cBhvr>
                                        <p:cTn id="77" dur="500"/>
                                        <p:tgtEl>
                                          <p:spTgt spid="540"/>
                                        </p:tgtEl>
                                      </p:cBhvr>
                                    </p:animEffect>
                                  </p:childTnLst>
                                </p:cTn>
                              </p:par>
                              <p:par>
                                <p:cTn id="78" presetID="10" presetClass="entr" presetSubtype="0" fill="hold" nodeType="withEffect">
                                  <p:stCondLst>
                                    <p:cond delay="0"/>
                                  </p:stCondLst>
                                  <p:childTnLst>
                                    <p:set>
                                      <p:cBhvr>
                                        <p:cTn id="79" dur="1" fill="hold">
                                          <p:stCondLst>
                                            <p:cond delay="0"/>
                                          </p:stCondLst>
                                        </p:cTn>
                                        <p:tgtEl>
                                          <p:spTgt spid="559"/>
                                        </p:tgtEl>
                                        <p:attrNameLst>
                                          <p:attrName>style.visibility</p:attrName>
                                        </p:attrNameLst>
                                      </p:cBhvr>
                                      <p:to>
                                        <p:strVal val="visible"/>
                                      </p:to>
                                    </p:set>
                                    <p:animEffect transition="in" filter="fade">
                                      <p:cBhvr>
                                        <p:cTn id="80" dur="500"/>
                                        <p:tgtEl>
                                          <p:spTgt spid="559"/>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62"/>
                                        </p:tgtEl>
                                        <p:attrNameLst>
                                          <p:attrName>style.visibility</p:attrName>
                                        </p:attrNameLst>
                                      </p:cBhvr>
                                      <p:to>
                                        <p:strVal val="visible"/>
                                      </p:to>
                                    </p:set>
                                    <p:animEffect transition="in" filter="fade">
                                      <p:cBhvr>
                                        <p:cTn id="84" dur="500"/>
                                        <p:tgtEl>
                                          <p:spTgt spid="562"/>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561"/>
                                        </p:tgtEl>
                                        <p:attrNameLst>
                                          <p:attrName>style.visibility</p:attrName>
                                        </p:attrNameLst>
                                      </p:cBhvr>
                                      <p:to>
                                        <p:strVal val="visible"/>
                                      </p:to>
                                    </p:set>
                                    <p:animEffect transition="in" filter="fade">
                                      <p:cBhvr>
                                        <p:cTn id="88" dur="500"/>
                                        <p:tgtEl>
                                          <p:spTgt spid="561"/>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560"/>
                                        </p:tgtEl>
                                        <p:attrNameLst>
                                          <p:attrName>style.visibility</p:attrName>
                                        </p:attrNameLst>
                                      </p:cBhvr>
                                      <p:to>
                                        <p:strVal val="visible"/>
                                      </p:to>
                                    </p:set>
                                    <p:animEffect transition="in" filter="fade">
                                      <p:cBhvr>
                                        <p:cTn id="92"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24"/>
          <p:cNvPicPr preferRelativeResize="0"/>
          <p:nvPr/>
        </p:nvPicPr>
        <p:blipFill rotWithShape="1">
          <a:blip r:embed="rId3">
            <a:alphaModFix/>
          </a:blip>
          <a:srcRect b="6479"/>
          <a:stretch/>
        </p:blipFill>
        <p:spPr>
          <a:xfrm>
            <a:off x="-772396" y="218205"/>
            <a:ext cx="6861469" cy="6471609"/>
          </a:xfrm>
          <a:prstGeom prst="rect">
            <a:avLst/>
          </a:prstGeom>
          <a:noFill/>
          <a:ln>
            <a:noFill/>
          </a:ln>
        </p:spPr>
      </p:pic>
      <p:pic>
        <p:nvPicPr>
          <p:cNvPr id="346" name="Google Shape;346;p24" descr="未标题-1.png"/>
          <p:cNvPicPr preferRelativeResize="0"/>
          <p:nvPr/>
        </p:nvPicPr>
        <p:blipFill rotWithShape="1">
          <a:blip r:embed="rId4">
            <a:alphaModFix/>
          </a:blip>
          <a:srcRect/>
          <a:stretch/>
        </p:blipFill>
        <p:spPr>
          <a:xfrm>
            <a:off x="6123708" y="779545"/>
            <a:ext cx="4648376" cy="2102837"/>
          </a:xfrm>
          <a:prstGeom prst="rect">
            <a:avLst/>
          </a:prstGeom>
          <a:noFill/>
          <a:ln>
            <a:noFill/>
          </a:ln>
        </p:spPr>
      </p:pic>
      <p:pic>
        <p:nvPicPr>
          <p:cNvPr id="347" name="Google Shape;347;p24" descr="未标题-1.png"/>
          <p:cNvPicPr preferRelativeResize="0"/>
          <p:nvPr/>
        </p:nvPicPr>
        <p:blipFill rotWithShape="1">
          <a:blip r:embed="rId5">
            <a:alphaModFix/>
          </a:blip>
          <a:srcRect/>
          <a:stretch/>
        </p:blipFill>
        <p:spPr>
          <a:xfrm rot="10800000" flipH="1">
            <a:off x="5978923" y="467330"/>
            <a:ext cx="1462240" cy="1868160"/>
          </a:xfrm>
          <a:prstGeom prst="rect">
            <a:avLst/>
          </a:prstGeom>
          <a:noFill/>
          <a:ln>
            <a:noFill/>
          </a:ln>
        </p:spPr>
      </p:pic>
      <p:sp>
        <p:nvSpPr>
          <p:cNvPr id="348" name="Google Shape;348;p24"/>
          <p:cNvSpPr/>
          <p:nvPr/>
        </p:nvSpPr>
        <p:spPr>
          <a:xfrm rot="-389192">
            <a:off x="7220253" y="605130"/>
            <a:ext cx="2514597" cy="1323439"/>
          </a:xfrm>
          <a:prstGeom prst="rect">
            <a:avLst/>
          </a:prstGeom>
        </p:spPr>
        <p:txBody>
          <a:bodyPr>
            <a:prstTxWarp prst="textPlain">
              <a:avLst/>
            </a:prstTxWarp>
          </a:bodyPr>
          <a:lstStyle/>
          <a:p>
            <a:pPr lvl="0" algn="l"/>
            <a:r>
              <a:rPr lang="vi-VN" b="1" i="0">
                <a:ln>
                  <a:noFill/>
                </a:ln>
                <a:solidFill>
                  <a:schemeClr val="dk1"/>
                </a:solidFill>
                <a:latin typeface="Times New Roman"/>
              </a:rPr>
              <a:t>LUYỆN TÂP</a:t>
            </a:r>
            <a:endParaRPr b="1" i="0" dirty="0">
              <a:ln>
                <a:noFill/>
              </a:ln>
              <a:solidFill>
                <a:schemeClr val="dk1"/>
              </a:solidFill>
              <a:latin typeface="Times New Roman"/>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2000"/>
                                        <p:tgtEl>
                                          <p:spTgt spid="3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47"/>
                                        </p:tgtEl>
                                        <p:attrNameLst>
                                          <p:attrName>style.visibility</p:attrName>
                                        </p:attrNameLst>
                                      </p:cBhvr>
                                      <p:to>
                                        <p:strVal val="visible"/>
                                      </p:to>
                                    </p:set>
                                    <p:animEffect transition="in" filter="fade">
                                      <p:cBhvr>
                                        <p:cTn id="11" dur="1000"/>
                                        <p:tgtEl>
                                          <p:spTgt spid="34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2000"/>
                                        <p:tgtEl>
                                          <p:spTgt spid="346"/>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48"/>
                                        </p:tgtEl>
                                        <p:attrNameLst>
                                          <p:attrName>style.visibility</p:attrName>
                                        </p:attrNameLst>
                                      </p:cBhvr>
                                      <p:to>
                                        <p:strVal val="visible"/>
                                      </p:to>
                                    </p:set>
                                    <p:animEffect transition="in" filter="fade">
                                      <p:cBhvr>
                                        <p:cTn id="19"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p:nvPr/>
        </p:nvSpPr>
        <p:spPr>
          <a:xfrm>
            <a:off x="2689638" y="541343"/>
            <a:ext cx="8743208" cy="1630554"/>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12700" algn="ctr" rtl="0">
              <a:spcBef>
                <a:spcPts val="0"/>
              </a:spcBef>
              <a:spcAft>
                <a:spcPts val="0"/>
              </a:spcAft>
              <a:buNone/>
            </a:pPr>
            <a:r>
              <a:rPr lang="en-US" sz="4000" b="1" dirty="0">
                <a:solidFill>
                  <a:srgbClr val="FF0000"/>
                </a:solidFill>
                <a:latin typeface="Times New Roman"/>
                <a:ea typeface="Times New Roman"/>
                <a:cs typeface="Times New Roman"/>
                <a:sym typeface="Times New Roman"/>
              </a:rPr>
              <a:t>1. </a:t>
            </a:r>
            <a:r>
              <a:rPr lang="en-US" sz="4000" b="1" dirty="0" err="1">
                <a:solidFill>
                  <a:srgbClr val="FF0000"/>
                </a:solidFill>
                <a:latin typeface="Times New Roman"/>
                <a:ea typeface="Times New Roman"/>
                <a:cs typeface="Times New Roman"/>
                <a:sym typeface="Times New Roman"/>
              </a:rPr>
              <a:t>Bài</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thơ</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Ngắm</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trăng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được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trích</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từ</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tập</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thơ</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nào</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của</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Hồ</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Chí</a:t>
            </a:r>
            <a:r>
              <a:rPr lang="en-US" sz="4000" b="1" dirty="0">
                <a:solidFill>
                  <a:srgbClr val="FF0000"/>
                </a:solidFill>
                <a:latin typeface="Times New Roman"/>
                <a:ea typeface="Times New Roman"/>
                <a:cs typeface="Times New Roman"/>
                <a:sym typeface="Times New Roman"/>
              </a:rPr>
              <a:t> Minh?</a:t>
            </a:r>
            <a:endParaRPr sz="4000" dirty="0">
              <a:solidFill>
                <a:srgbClr val="FF0000"/>
              </a:solidFill>
              <a:latin typeface="Calibri"/>
              <a:ea typeface="Calibri"/>
              <a:cs typeface="Calibri"/>
              <a:sym typeface="Calibri"/>
            </a:endParaRPr>
          </a:p>
        </p:txBody>
      </p:sp>
      <p:sp>
        <p:nvSpPr>
          <p:cNvPr id="354" name="Google Shape;354;p25"/>
          <p:cNvSpPr/>
          <p:nvPr/>
        </p:nvSpPr>
        <p:spPr>
          <a:xfrm>
            <a:off x="737751" y="3220503"/>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A. </a:t>
            </a:r>
            <a:r>
              <a:rPr lang="en-US" sz="2600" dirty="0" err="1">
                <a:solidFill>
                  <a:schemeClr val="dk1"/>
                </a:solidFill>
                <a:latin typeface="Times New Roman"/>
                <a:ea typeface="Times New Roman"/>
                <a:cs typeface="Times New Roman"/>
                <a:sym typeface="Times New Roman"/>
              </a:rPr>
              <a:t>Nhật</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kí</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trong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tù</a:t>
            </a:r>
            <a:endParaRPr dirty="0"/>
          </a:p>
        </p:txBody>
      </p:sp>
      <p:sp>
        <p:nvSpPr>
          <p:cNvPr id="355" name="Google Shape;355;p25"/>
          <p:cNvSpPr/>
          <p:nvPr/>
        </p:nvSpPr>
        <p:spPr>
          <a:xfrm>
            <a:off x="6236132" y="3224692"/>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B. </a:t>
            </a:r>
            <a:r>
              <a:rPr lang="en-US" sz="2600" dirty="0" err="1">
                <a:solidFill>
                  <a:schemeClr val="dk1"/>
                </a:solidFill>
                <a:latin typeface="Times New Roman"/>
                <a:ea typeface="Times New Roman"/>
                <a:cs typeface="Times New Roman"/>
                <a:sym typeface="Times New Roman"/>
              </a:rPr>
              <a:t>Lời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kêu</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gọi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toàn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quốc</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kháng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chiến</a:t>
            </a:r>
            <a:endParaRPr sz="2600" dirty="0">
              <a:solidFill>
                <a:schemeClr val="dk1"/>
              </a:solidFill>
              <a:latin typeface="Times New Roman"/>
              <a:ea typeface="Times New Roman"/>
              <a:cs typeface="Times New Roman"/>
              <a:sym typeface="Times New Roman"/>
            </a:endParaRPr>
          </a:p>
        </p:txBody>
      </p:sp>
      <p:sp>
        <p:nvSpPr>
          <p:cNvPr id="356" name="Google Shape;356;p25"/>
          <p:cNvSpPr/>
          <p:nvPr/>
        </p:nvSpPr>
        <p:spPr>
          <a:xfrm>
            <a:off x="737751" y="4920168"/>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C. </a:t>
            </a:r>
            <a:r>
              <a:rPr lang="en-US" sz="2600" dirty="0" err="1">
                <a:solidFill>
                  <a:schemeClr val="dk1"/>
                </a:solidFill>
                <a:latin typeface="Times New Roman"/>
                <a:ea typeface="Times New Roman"/>
                <a:cs typeface="Times New Roman"/>
                <a:sym typeface="Times New Roman"/>
              </a:rPr>
              <a:t>Đường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Kách</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mệnh</a:t>
            </a:r>
            <a:endParaRPr sz="2600" dirty="0">
              <a:solidFill>
                <a:schemeClr val="dk1"/>
              </a:solidFill>
              <a:latin typeface="Times New Roman"/>
              <a:ea typeface="Times New Roman"/>
              <a:cs typeface="Times New Roman"/>
              <a:sym typeface="Times New Roman"/>
            </a:endParaRPr>
          </a:p>
        </p:txBody>
      </p:sp>
      <p:sp>
        <p:nvSpPr>
          <p:cNvPr id="357" name="Google Shape;357;p25"/>
          <p:cNvSpPr/>
          <p:nvPr/>
        </p:nvSpPr>
        <p:spPr>
          <a:xfrm>
            <a:off x="6236132" y="4924357"/>
            <a:ext cx="5159275"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dirty="0">
                <a:solidFill>
                  <a:schemeClr val="dk1"/>
                </a:solidFill>
                <a:latin typeface="Times New Roman"/>
                <a:ea typeface="Times New Roman"/>
                <a:cs typeface="Times New Roman"/>
                <a:sym typeface="Times New Roman"/>
              </a:rPr>
              <a:t>D. </a:t>
            </a:r>
            <a:r>
              <a:rPr lang="en-US" sz="2600" dirty="0" err="1">
                <a:solidFill>
                  <a:schemeClr val="dk1"/>
                </a:solidFill>
                <a:latin typeface="Times New Roman"/>
                <a:ea typeface="Times New Roman"/>
                <a:cs typeface="Times New Roman"/>
                <a:sym typeface="Times New Roman"/>
              </a:rPr>
              <a:t>Lời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kêu</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gọi</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đồng</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bào</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và</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chiến</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sĩ</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cả</a:t>
            </a:r>
            <a:r>
              <a:rPr lang="en-US" sz="2600" dirty="0">
                <a:solidFill>
                  <a:schemeClr val="dk1"/>
                </a:solidFill>
                <a:latin typeface="Times New Roman"/>
                <a:ea typeface="Times New Roman"/>
                <a:cs typeface="Times New Roman"/>
                <a:sym typeface="Times New Roman"/>
              </a:rPr>
              <a:t> </a:t>
            </a:r>
            <a:r>
              <a:rPr lang="en-US" sz="2600" dirty="0" err="1">
                <a:solidFill>
                  <a:schemeClr val="dk1"/>
                </a:solidFill>
                <a:latin typeface="Times New Roman"/>
                <a:ea typeface="Times New Roman"/>
                <a:cs typeface="Times New Roman"/>
                <a:sym typeface="Times New Roman"/>
              </a:rPr>
              <a:t>nước</a:t>
            </a:r>
            <a:r>
              <a:rPr lang="en-US" sz="2600" dirty="0">
                <a:solidFill>
                  <a:schemeClr val="dk1"/>
                </a:solidFill>
                <a:latin typeface="Times New Roman"/>
                <a:ea typeface="Times New Roman"/>
                <a:cs typeface="Times New Roman"/>
                <a:sym typeface="Times New Roman"/>
              </a:rPr>
              <a:t>.</a:t>
            </a:r>
            <a:endParaRPr sz="2600" dirty="0">
              <a:solidFill>
                <a:schemeClr val="dk1"/>
              </a:solidFill>
              <a:latin typeface="Times New Roman"/>
              <a:ea typeface="Times New Roman"/>
              <a:cs typeface="Times New Roman"/>
              <a:sym typeface="Times New Roman"/>
            </a:endParaRPr>
          </a:p>
        </p:txBody>
      </p:sp>
      <p:pic>
        <p:nvPicPr>
          <p:cNvPr id="362" name="Google Shape;362;p25"/>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2" name="Oval 1">
            <a:extLst>
              <a:ext uri="{FF2B5EF4-FFF2-40B4-BE49-F238E27FC236}">
                <a16:creationId xmlns:a16="http://schemas.microsoft.com/office/drawing/2014/main" xmlns="" id="{2F0FE1D9-F1BB-9448-8147-9A8F2C62590D}"/>
              </a:ext>
            </a:extLst>
          </p:cNvPr>
          <p:cNvSpPr/>
          <p:nvPr/>
        </p:nvSpPr>
        <p:spPr>
          <a:xfrm>
            <a:off x="737751" y="3588378"/>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par>
                                <p:cTn id="8" presetID="10" presetClass="entr" presetSubtype="0" fill="hold" nodeType="withEffect">
                                  <p:stCondLst>
                                    <p:cond delay="50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par>
                                <p:cTn id="11" presetID="10" presetClass="entr" presetSubtype="0" fill="hold" nodeType="withEffect">
                                  <p:stCondLst>
                                    <p:cond delay="1000"/>
                                  </p:stCondLst>
                                  <p:childTnLst>
                                    <p:set>
                                      <p:cBhvr>
                                        <p:cTn id="12" dur="1" fill="hold">
                                          <p:stCondLst>
                                            <p:cond delay="0"/>
                                          </p:stCondLst>
                                        </p:cTn>
                                        <p:tgtEl>
                                          <p:spTgt spid="355"/>
                                        </p:tgtEl>
                                        <p:attrNameLst>
                                          <p:attrName>style.visibility</p:attrName>
                                        </p:attrNameLst>
                                      </p:cBhvr>
                                      <p:to>
                                        <p:strVal val="visible"/>
                                      </p:to>
                                    </p:set>
                                    <p:animEffect transition="in" filter="fade">
                                      <p:cBhvr>
                                        <p:cTn id="13" dur="500"/>
                                        <p:tgtEl>
                                          <p:spTgt spid="355"/>
                                        </p:tgtEl>
                                      </p:cBhvr>
                                    </p:animEffect>
                                  </p:childTnLst>
                                </p:cTn>
                              </p:par>
                              <p:par>
                                <p:cTn id="14" presetID="10" presetClass="entr" presetSubtype="0" fill="hold" nodeType="withEffect">
                                  <p:stCondLst>
                                    <p:cond delay="1500"/>
                                  </p:stCondLst>
                                  <p:childTnLst>
                                    <p:set>
                                      <p:cBhvr>
                                        <p:cTn id="15" dur="1" fill="hold">
                                          <p:stCondLst>
                                            <p:cond delay="0"/>
                                          </p:stCondLst>
                                        </p:cTn>
                                        <p:tgtEl>
                                          <p:spTgt spid="356"/>
                                        </p:tgtEl>
                                        <p:attrNameLst>
                                          <p:attrName>style.visibility</p:attrName>
                                        </p:attrNameLst>
                                      </p:cBhvr>
                                      <p:to>
                                        <p:strVal val="visible"/>
                                      </p:to>
                                    </p:set>
                                    <p:animEffect transition="in" filter="fade">
                                      <p:cBhvr>
                                        <p:cTn id="16" dur="500"/>
                                        <p:tgtEl>
                                          <p:spTgt spid="356"/>
                                        </p:tgtEl>
                                      </p:cBhvr>
                                    </p:animEffect>
                                  </p:childTnLst>
                                </p:cTn>
                              </p:par>
                              <p:par>
                                <p:cTn id="17" presetID="10" presetClass="entr" presetSubtype="0" fill="hold" nodeType="withEffect">
                                  <p:stCondLst>
                                    <p:cond delay="2000"/>
                                  </p:stCondLst>
                                  <p:childTnLst>
                                    <p:set>
                                      <p:cBhvr>
                                        <p:cTn id="18" dur="1" fill="hold">
                                          <p:stCondLst>
                                            <p:cond delay="0"/>
                                          </p:stCondLst>
                                        </p:cTn>
                                        <p:tgtEl>
                                          <p:spTgt spid="357"/>
                                        </p:tgtEl>
                                        <p:attrNameLst>
                                          <p:attrName>style.visibility</p:attrName>
                                        </p:attrNameLst>
                                      </p:cBhvr>
                                      <p:to>
                                        <p:strVal val="visible"/>
                                      </p:to>
                                    </p:set>
                                    <p:animEffect transition="in" filter="fade">
                                      <p:cBhvr>
                                        <p:cTn id="19" dur="500"/>
                                        <p:tgtEl>
                                          <p:spTgt spid="35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9"/>
          <p:cNvSpPr/>
          <p:nvPr/>
        </p:nvSpPr>
        <p:spPr>
          <a:xfrm>
            <a:off x="2951018" y="529640"/>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rgbClr val="FF0000"/>
                </a:solidFill>
                <a:latin typeface="Times New Roman"/>
                <a:ea typeface="Times New Roman"/>
                <a:cs typeface="Times New Roman"/>
                <a:sym typeface="Times New Roman"/>
              </a:rPr>
              <a:t>2. </a:t>
            </a:r>
            <a:r>
              <a:rPr lang="en-US" sz="3600" b="1" dirty="0" err="1">
                <a:solidFill>
                  <a:srgbClr val="FF0000"/>
                </a:solidFill>
                <a:latin typeface="Times New Roman"/>
                <a:ea typeface="Times New Roman"/>
                <a:cs typeface="Times New Roman"/>
                <a:sym typeface="Times New Roman"/>
              </a:rPr>
              <a:t>Bài</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Ngắm</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trăng</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thuộc</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thể</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thơ</a:t>
            </a:r>
            <a:r>
              <a:rPr lang="en-US" sz="3600" b="1" dirty="0">
                <a:solidFill>
                  <a:srgbClr val="FF0000"/>
                </a:solidFill>
                <a:latin typeface="Times New Roman"/>
                <a:ea typeface="Times New Roman"/>
                <a:cs typeface="Times New Roman"/>
                <a:sym typeface="Times New Roman"/>
              </a:rPr>
              <a:t> </a:t>
            </a:r>
            <a:r>
              <a:rPr lang="en-US" sz="3600" b="1" dirty="0" err="1">
                <a:solidFill>
                  <a:srgbClr val="FF0000"/>
                </a:solidFill>
                <a:latin typeface="Times New Roman"/>
                <a:ea typeface="Times New Roman"/>
                <a:cs typeface="Times New Roman"/>
                <a:sym typeface="Times New Roman"/>
              </a:rPr>
              <a:t>gì</a:t>
            </a:r>
            <a:r>
              <a:rPr lang="en-US" sz="3600" b="1" dirty="0">
                <a:solidFill>
                  <a:srgbClr val="FF0000"/>
                </a:solidFill>
                <a:latin typeface="Times New Roman"/>
                <a:ea typeface="Times New Roman"/>
                <a:cs typeface="Times New Roman"/>
                <a:sym typeface="Times New Roman"/>
              </a:rPr>
              <a:t> ?</a:t>
            </a:r>
            <a:endParaRPr sz="3600" b="1" i="0" u="none" strike="noStrike" cap="none" dirty="0">
              <a:solidFill>
                <a:srgbClr val="FF0000"/>
              </a:solidFill>
              <a:latin typeface="Times New Roman"/>
              <a:ea typeface="Times New Roman"/>
              <a:cs typeface="Times New Roman"/>
              <a:sym typeface="Times New Roman"/>
            </a:endParaRPr>
          </a:p>
        </p:txBody>
      </p:sp>
      <p:sp>
        <p:nvSpPr>
          <p:cNvPr id="413" name="Google Shape;413;p29"/>
          <p:cNvSpPr/>
          <p:nvPr/>
        </p:nvSpPr>
        <p:spPr>
          <a:xfrm>
            <a:off x="1317867"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A</a:t>
            </a:r>
            <a:r>
              <a:rPr lang="en-US" sz="3000">
                <a:solidFill>
                  <a:schemeClr val="dk1"/>
                </a:solidFill>
                <a:latin typeface="Times New Roman"/>
                <a:ea typeface="Times New Roman"/>
                <a:cs typeface="Times New Roman"/>
                <a:sym typeface="Times New Roman"/>
              </a:rPr>
              <a:t>. Lục bát    </a:t>
            </a:r>
            <a:endParaRPr sz="3000">
              <a:solidFill>
                <a:schemeClr val="dk1"/>
              </a:solidFill>
              <a:latin typeface="Times New Roman"/>
              <a:ea typeface="Times New Roman"/>
              <a:cs typeface="Times New Roman"/>
              <a:sym typeface="Times New Roman"/>
            </a:endParaRPr>
          </a:p>
        </p:txBody>
      </p:sp>
      <p:sp>
        <p:nvSpPr>
          <p:cNvPr id="414" name="Google Shape;414;p29"/>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15" name="Google Shape;415;p29"/>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16" name="Google Shape;416;p29"/>
          <p:cNvSpPr/>
          <p:nvPr/>
        </p:nvSpPr>
        <p:spPr>
          <a:xfrm>
            <a:off x="6774684"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B</a:t>
            </a:r>
            <a:r>
              <a:rPr lang="en-US" sz="3000">
                <a:solidFill>
                  <a:schemeClr val="dk1"/>
                </a:solidFill>
                <a:latin typeface="Times New Roman"/>
                <a:ea typeface="Times New Roman"/>
                <a:cs typeface="Times New Roman"/>
                <a:sym typeface="Times New Roman"/>
              </a:rPr>
              <a:t>. Thất ngôn tứ tuyệt     </a:t>
            </a:r>
            <a:endParaRPr/>
          </a:p>
          <a:p>
            <a:pPr marL="0" marR="0" lvl="0" indent="0" algn="l" rtl="0">
              <a:spcBef>
                <a:spcPts val="0"/>
              </a:spcBef>
              <a:spcAft>
                <a:spcPts val="0"/>
              </a:spcAft>
              <a:buNone/>
            </a:pPr>
            <a:endParaRPr sz="3000">
              <a:solidFill>
                <a:schemeClr val="dk1"/>
              </a:solidFill>
              <a:latin typeface="Times New Roman"/>
              <a:ea typeface="Times New Roman"/>
              <a:cs typeface="Times New Roman"/>
              <a:sym typeface="Times New Roman"/>
            </a:endParaRPr>
          </a:p>
        </p:txBody>
      </p:sp>
      <p:sp>
        <p:nvSpPr>
          <p:cNvPr id="417" name="Google Shape;417;p29"/>
          <p:cNvSpPr/>
          <p:nvPr/>
        </p:nvSpPr>
        <p:spPr>
          <a:xfrm>
            <a:off x="1317867"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C. </a:t>
            </a:r>
            <a:r>
              <a:rPr lang="en-US" sz="3000">
                <a:solidFill>
                  <a:schemeClr val="dk1"/>
                </a:solidFill>
                <a:latin typeface="Times New Roman"/>
                <a:ea typeface="Times New Roman"/>
                <a:cs typeface="Times New Roman"/>
                <a:sym typeface="Times New Roman"/>
              </a:rPr>
              <a:t>Song thất lục bát</a:t>
            </a:r>
            <a:endParaRPr sz="3000" b="0" i="0" u="none" strike="noStrike" cap="none">
              <a:solidFill>
                <a:schemeClr val="dk1"/>
              </a:solidFill>
              <a:latin typeface="Times New Roman"/>
              <a:ea typeface="Times New Roman"/>
              <a:cs typeface="Times New Roman"/>
              <a:sym typeface="Times New Roman"/>
            </a:endParaRPr>
          </a:p>
        </p:txBody>
      </p:sp>
      <p:sp>
        <p:nvSpPr>
          <p:cNvPr id="418" name="Google Shape;418;p29"/>
          <p:cNvSpPr/>
          <p:nvPr/>
        </p:nvSpPr>
        <p:spPr>
          <a:xfrm>
            <a:off x="6774684"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000" b="0" i="0" u="none" strike="noStrike" cap="none">
                <a:solidFill>
                  <a:schemeClr val="dk1"/>
                </a:solidFill>
                <a:latin typeface="Times New Roman"/>
                <a:ea typeface="Times New Roman"/>
                <a:cs typeface="Times New Roman"/>
                <a:sym typeface="Times New Roman"/>
              </a:rPr>
              <a:t>D. </a:t>
            </a:r>
            <a:r>
              <a:rPr lang="en-US" sz="3000">
                <a:solidFill>
                  <a:schemeClr val="dk1"/>
                </a:solidFill>
                <a:latin typeface="Times New Roman"/>
                <a:ea typeface="Times New Roman"/>
                <a:cs typeface="Times New Roman"/>
                <a:sym typeface="Times New Roman"/>
              </a:rPr>
              <a:t>Thất ngôn bát cú</a:t>
            </a:r>
            <a:endParaRPr sz="3000" b="0" i="0" u="none" strike="noStrike" cap="none">
              <a:solidFill>
                <a:schemeClr val="dk1"/>
              </a:solidFill>
              <a:latin typeface="Times New Roman"/>
              <a:ea typeface="Times New Roman"/>
              <a:cs typeface="Times New Roman"/>
              <a:sym typeface="Times New Roman"/>
            </a:endParaRPr>
          </a:p>
        </p:txBody>
      </p:sp>
      <p:pic>
        <p:nvPicPr>
          <p:cNvPr id="423" name="Google Shape;423;p29"/>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14" name="Oval 13">
            <a:extLst>
              <a:ext uri="{FF2B5EF4-FFF2-40B4-BE49-F238E27FC236}">
                <a16:creationId xmlns:a16="http://schemas.microsoft.com/office/drawing/2014/main" xmlns="" id="{FE8AB7E1-EFE5-234A-984C-0E16F2D43B18}"/>
              </a:ext>
            </a:extLst>
          </p:cNvPr>
          <p:cNvSpPr/>
          <p:nvPr/>
        </p:nvSpPr>
        <p:spPr>
          <a:xfrm>
            <a:off x="6774684" y="3567894"/>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500"/>
                                        <p:tgtEl>
                                          <p:spTgt spid="412"/>
                                        </p:tgtEl>
                                      </p:cBhvr>
                                    </p:animEffect>
                                  </p:childTnLst>
                                </p:cTn>
                              </p:par>
                              <p:par>
                                <p:cTn id="8" presetID="10" presetClass="entr" presetSubtype="0" fill="hold" nodeType="withEffect">
                                  <p:stCondLst>
                                    <p:cond delay="500"/>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16"/>
                                        </p:tgtEl>
                                        <p:attrNameLst>
                                          <p:attrName>style.visibility</p:attrName>
                                        </p:attrNameLst>
                                      </p:cBhvr>
                                      <p:to>
                                        <p:strVal val="visible"/>
                                      </p:to>
                                    </p:set>
                                    <p:animEffect transition="in" filter="fade">
                                      <p:cBhvr>
                                        <p:cTn id="13" dur="500"/>
                                        <p:tgtEl>
                                          <p:spTgt spid="4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417"/>
                                        </p:tgtEl>
                                        <p:attrNameLst>
                                          <p:attrName>style.visibility</p:attrName>
                                        </p:attrNameLst>
                                      </p:cBhvr>
                                      <p:to>
                                        <p:strVal val="visible"/>
                                      </p:to>
                                    </p:set>
                                    <p:animEffect transition="in" filter="fade">
                                      <p:cBhvr>
                                        <p:cTn id="16" dur="500"/>
                                        <p:tgtEl>
                                          <p:spTgt spid="417"/>
                                        </p:tgtEl>
                                      </p:cBhvr>
                                    </p:animEffect>
                                  </p:childTnLst>
                                </p:cTn>
                              </p:par>
                              <p:par>
                                <p:cTn id="17" presetID="10" presetClass="entr" presetSubtype="0" fill="hold" nodeType="withEffect">
                                  <p:stCondLst>
                                    <p:cond delay="2000"/>
                                  </p:stCondLst>
                                  <p:childTnLst>
                                    <p:set>
                                      <p:cBhvr>
                                        <p:cTn id="18" dur="1" fill="hold">
                                          <p:stCondLst>
                                            <p:cond delay="0"/>
                                          </p:stCondLst>
                                        </p:cTn>
                                        <p:tgtEl>
                                          <p:spTgt spid="418"/>
                                        </p:tgtEl>
                                        <p:attrNameLst>
                                          <p:attrName>style.visibility</p:attrName>
                                        </p:attrNameLst>
                                      </p:cBhvr>
                                      <p:to>
                                        <p:strVal val="visible"/>
                                      </p:to>
                                    </p:set>
                                    <p:animEffect transition="in" filter="fade">
                                      <p:cBhvr>
                                        <p:cTn id="19" dur="500"/>
                                        <p:tgtEl>
                                          <p:spTgt spid="418"/>
                                        </p:tgtEl>
                                      </p:cBhvr>
                                    </p:animEffect>
                                  </p:childTnLst>
                                </p:cTn>
                              </p:par>
                              <p:par>
                                <p:cTn id="20" presetID="2" presetClass="entr" presetSubtype="2" fill="hold" nodeType="withEffect">
                                  <p:stCondLst>
                                    <p:cond delay="500"/>
                                  </p:stCondLst>
                                  <p:childTnLst>
                                    <p:set>
                                      <p:cBhvr>
                                        <p:cTn id="21" dur="1" fill="hold">
                                          <p:stCondLst>
                                            <p:cond delay="0"/>
                                          </p:stCondLst>
                                        </p:cTn>
                                        <p:tgtEl>
                                          <p:spTgt spid="414"/>
                                        </p:tgtEl>
                                        <p:attrNameLst>
                                          <p:attrName>style.visibility</p:attrName>
                                        </p:attrNameLst>
                                      </p:cBhvr>
                                      <p:to>
                                        <p:strVal val="visible"/>
                                      </p:to>
                                    </p:set>
                                    <p:anim calcmode="lin" valueType="num">
                                      <p:cBhvr additive="base">
                                        <p:cTn id="22" dur="5000"/>
                                        <p:tgtEl>
                                          <p:spTgt spid="414"/>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415"/>
                                        </p:tgtEl>
                                        <p:attrNameLst>
                                          <p:attrName>style.visibility</p:attrName>
                                        </p:attrNameLst>
                                      </p:cBhvr>
                                      <p:to>
                                        <p:strVal val="visible"/>
                                      </p:to>
                                    </p:set>
                                    <p:anim calcmode="lin" valueType="num">
                                      <p:cBhvr additive="base">
                                        <p:cTn id="25" dur="5000"/>
                                        <p:tgtEl>
                                          <p:spTgt spid="415"/>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6"/>
          <p:cNvSpPr/>
          <p:nvPr/>
        </p:nvSpPr>
        <p:spPr>
          <a:xfrm>
            <a:off x="2951018" y="525451"/>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Times New Roman"/>
                <a:ea typeface="Times New Roman"/>
                <a:cs typeface="Times New Roman"/>
                <a:sym typeface="Times New Roman"/>
              </a:rPr>
              <a:t>3. </a:t>
            </a:r>
            <a:r>
              <a:rPr lang="en-US" sz="4000" b="1" dirty="0" err="1">
                <a:solidFill>
                  <a:srgbClr val="FF0000"/>
                </a:solidFill>
                <a:latin typeface="Times New Roman"/>
                <a:ea typeface="Times New Roman"/>
                <a:cs typeface="Times New Roman"/>
                <a:sym typeface="Times New Roman"/>
              </a:rPr>
              <a:t>Nội</a:t>
            </a:r>
            <a:r>
              <a:rPr lang="en-US" sz="4000" b="1" dirty="0">
                <a:solidFill>
                  <a:srgbClr val="FF0000"/>
                </a:solidFill>
                <a:latin typeface="Times New Roman"/>
                <a:ea typeface="Times New Roman"/>
                <a:cs typeface="Times New Roman"/>
                <a:sym typeface="Times New Roman"/>
              </a:rPr>
              <a:t> dung </a:t>
            </a:r>
            <a:r>
              <a:rPr lang="en-US" sz="4000" b="1" dirty="0" err="1">
                <a:solidFill>
                  <a:srgbClr val="FF0000"/>
                </a:solidFill>
                <a:latin typeface="Times New Roman"/>
                <a:ea typeface="Times New Roman"/>
                <a:cs typeface="Times New Roman"/>
                <a:sym typeface="Times New Roman"/>
              </a:rPr>
              <a:t>chính</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của</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câu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thơ</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Ngục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trung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vô</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tửu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diệc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vô</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hoa</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là</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gì</a:t>
            </a:r>
            <a:r>
              <a:rPr lang="en-US" sz="4000" b="1" dirty="0">
                <a:solidFill>
                  <a:srgbClr val="FF0000"/>
                </a:solidFill>
                <a:latin typeface="Times New Roman"/>
                <a:ea typeface="Times New Roman"/>
                <a:cs typeface="Times New Roman"/>
                <a:sym typeface="Times New Roman"/>
              </a:rPr>
              <a:t> ?</a:t>
            </a:r>
            <a:endParaRPr sz="4000" b="1" i="0" u="none" strike="noStrike" cap="none" dirty="0">
              <a:solidFill>
                <a:srgbClr val="FF0000"/>
              </a:solidFill>
              <a:latin typeface="Times New Roman"/>
              <a:ea typeface="Times New Roman"/>
              <a:cs typeface="Times New Roman"/>
              <a:sym typeface="Times New Roman"/>
            </a:endParaRPr>
          </a:p>
        </p:txBody>
      </p:sp>
      <p:sp>
        <p:nvSpPr>
          <p:cNvPr id="368" name="Google Shape;368;p26"/>
          <p:cNvSpPr/>
          <p:nvPr/>
        </p:nvSpPr>
        <p:spPr>
          <a:xfrm>
            <a:off x="578501" y="3190053"/>
            <a:ext cx="5357841"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Nói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về</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hoàn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cảnh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ngắm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trăng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đặc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biệt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Bác</a:t>
            </a:r>
            <a:r>
              <a:rPr lang="en-US" sz="3200" dirty="0">
                <a:solidFill>
                  <a:schemeClr val="dk1"/>
                </a:solidFill>
                <a:latin typeface="Times New Roman"/>
                <a:ea typeface="Times New Roman"/>
                <a:cs typeface="Times New Roman"/>
                <a:sym typeface="Times New Roman"/>
              </a:rPr>
              <a:t>.</a:t>
            </a:r>
            <a:endParaRPr sz="3200" dirty="0">
              <a:solidFill>
                <a:schemeClr val="dk1"/>
              </a:solidFill>
              <a:latin typeface="Times New Roman"/>
              <a:ea typeface="Times New Roman"/>
              <a:cs typeface="Times New Roman"/>
              <a:sym typeface="Times New Roman"/>
            </a:endParaRPr>
          </a:p>
        </p:txBody>
      </p:sp>
      <p:sp>
        <p:nvSpPr>
          <p:cNvPr id="369" name="Google Shape;369;p26"/>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70" name="Google Shape;370;p26"/>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371" name="Google Shape;371;p26"/>
          <p:cNvSpPr/>
          <p:nvPr/>
        </p:nvSpPr>
        <p:spPr>
          <a:xfrm>
            <a:off x="6400801" y="3190053"/>
            <a:ext cx="5660570"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B</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Nói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về</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tâm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hồn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xao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xuyến</a:t>
            </a:r>
            <a:r>
              <a:rPr lang="en-US" sz="3200" dirty="0">
                <a:solidFill>
                  <a:schemeClr val="dk1"/>
                </a:solidFill>
                <a:latin typeface="Times New Roman"/>
                <a:ea typeface="Times New Roman"/>
                <a:cs typeface="Times New Roman"/>
                <a:sym typeface="Times New Roman"/>
              </a:rPr>
              <a:t>, rung </a:t>
            </a:r>
            <a:r>
              <a:rPr lang="en-US" sz="3200" dirty="0" err="1">
                <a:solidFill>
                  <a:schemeClr val="dk1"/>
                </a:solidFill>
                <a:latin typeface="Times New Roman"/>
                <a:ea typeface="Times New Roman"/>
                <a:cs typeface="Times New Roman"/>
                <a:sym typeface="Times New Roman"/>
              </a:rPr>
              <a:t>động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trước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đẹp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Bác</a:t>
            </a:r>
            <a:r>
              <a:rPr lang="en-US" sz="3200"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None/>
            </a:pPr>
            <a:endParaRPr sz="3200" dirty="0">
              <a:solidFill>
                <a:schemeClr val="dk1"/>
              </a:solidFill>
              <a:latin typeface="Times New Roman"/>
              <a:ea typeface="Times New Roman"/>
              <a:cs typeface="Times New Roman"/>
              <a:sym typeface="Times New Roman"/>
            </a:endParaRPr>
          </a:p>
        </p:txBody>
      </p:sp>
      <p:sp>
        <p:nvSpPr>
          <p:cNvPr id="372" name="Google Shape;372;p26"/>
          <p:cNvSpPr/>
          <p:nvPr/>
        </p:nvSpPr>
        <p:spPr>
          <a:xfrm>
            <a:off x="578501" y="4806591"/>
            <a:ext cx="5357841"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C. </a:t>
            </a:r>
            <a:r>
              <a:rPr lang="en-US" sz="3200" dirty="0" err="1">
                <a:solidFill>
                  <a:schemeClr val="dk1"/>
                </a:solidFill>
                <a:latin typeface="Times New Roman"/>
                <a:ea typeface="Times New Roman"/>
                <a:cs typeface="Times New Roman"/>
                <a:sym typeface="Times New Roman"/>
              </a:rPr>
              <a:t>Nói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về</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cuộc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sống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thiếu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ở</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chốn</a:t>
            </a:r>
            <a:r>
              <a:rPr lang="en-US" sz="3200" dirty="0">
                <a:solidFill>
                  <a:schemeClr val="dk1"/>
                </a:solidFill>
                <a:latin typeface="Times New Roman"/>
                <a:ea typeface="Times New Roman"/>
                <a:cs typeface="Times New Roman"/>
                <a:sym typeface="Times New Roman"/>
              </a:rPr>
              <a:t> lao </a:t>
            </a:r>
            <a:r>
              <a:rPr lang="en-US" sz="3200" dirty="0" err="1">
                <a:solidFill>
                  <a:schemeClr val="dk1"/>
                </a:solidFill>
                <a:latin typeface="Times New Roman"/>
                <a:ea typeface="Times New Roman"/>
                <a:cs typeface="Times New Roman"/>
                <a:sym typeface="Times New Roman"/>
              </a:rPr>
              <a:t>tù</a:t>
            </a:r>
            <a:r>
              <a:rPr lang="en-US" sz="3200" dirty="0">
                <a:solidFill>
                  <a:schemeClr val="dk1"/>
                </a:solidFill>
                <a:latin typeface="Times New Roman"/>
                <a:ea typeface="Times New Roman"/>
                <a:cs typeface="Times New Roman"/>
                <a:sym typeface="Times New Roman"/>
              </a:rPr>
              <a:t>.</a:t>
            </a:r>
            <a:endParaRPr sz="3200" b="0" i="0" u="none" strike="noStrike" cap="none" dirty="0">
              <a:solidFill>
                <a:schemeClr val="dk1"/>
              </a:solidFill>
              <a:latin typeface="Times New Roman"/>
              <a:ea typeface="Times New Roman"/>
              <a:cs typeface="Times New Roman"/>
              <a:sym typeface="Times New Roman"/>
            </a:endParaRPr>
          </a:p>
        </p:txBody>
      </p:sp>
      <p:sp>
        <p:nvSpPr>
          <p:cNvPr id="373" name="Google Shape;373;p26"/>
          <p:cNvSpPr/>
          <p:nvPr/>
        </p:nvSpPr>
        <p:spPr>
          <a:xfrm>
            <a:off x="6400801" y="4806591"/>
            <a:ext cx="5660570" cy="1350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D. </a:t>
            </a:r>
            <a:r>
              <a:rPr lang="en-US" sz="3200" dirty="0" err="1">
                <a:solidFill>
                  <a:schemeClr val="dk1"/>
                </a:solidFill>
                <a:latin typeface="Times New Roman"/>
                <a:ea typeface="Times New Roman"/>
                <a:cs typeface="Times New Roman"/>
                <a:sym typeface="Times New Roman"/>
              </a:rPr>
              <a:t>Nói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về</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phong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ung</a:t>
            </a:r>
            <a:r>
              <a:rPr lang="en-US" sz="3200" dirty="0">
                <a:solidFill>
                  <a:schemeClr val="dk1"/>
                </a:solidFill>
                <a:latin typeface="Times New Roman"/>
                <a:ea typeface="Times New Roman"/>
                <a:cs typeface="Times New Roman"/>
                <a:sym typeface="Times New Roman"/>
              </a:rPr>
              <a:t> dung, </a:t>
            </a:r>
            <a:r>
              <a:rPr lang="en-US" sz="3200" dirty="0" err="1">
                <a:solidFill>
                  <a:schemeClr val="dk1"/>
                </a:solidFill>
                <a:latin typeface="Times New Roman"/>
                <a:ea typeface="Times New Roman"/>
                <a:cs typeface="Times New Roman"/>
                <a:sym typeface="Times New Roman"/>
              </a:rPr>
              <a:t>lạc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quan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Hồ</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Chủ</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Tịch</a:t>
            </a:r>
            <a:r>
              <a:rPr lang="en-US" sz="3200" dirty="0">
                <a:solidFill>
                  <a:schemeClr val="dk1"/>
                </a:solidFill>
                <a:latin typeface="Times New Roman"/>
                <a:ea typeface="Times New Roman"/>
                <a:cs typeface="Times New Roman"/>
                <a:sym typeface="Times New Roman"/>
              </a:rPr>
              <a:t>.</a:t>
            </a:r>
            <a:endParaRPr sz="3200" b="0" i="0" u="none" strike="noStrike" cap="none" dirty="0">
              <a:solidFill>
                <a:schemeClr val="dk1"/>
              </a:solidFill>
              <a:latin typeface="Times New Roman"/>
              <a:ea typeface="Times New Roman"/>
              <a:cs typeface="Times New Roman"/>
              <a:sym typeface="Times New Roman"/>
            </a:endParaRPr>
          </a:p>
        </p:txBody>
      </p:sp>
      <p:pic>
        <p:nvPicPr>
          <p:cNvPr id="378" name="Google Shape;378;p26"/>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14" name="Oval 13">
            <a:extLst>
              <a:ext uri="{FF2B5EF4-FFF2-40B4-BE49-F238E27FC236}">
                <a16:creationId xmlns:a16="http://schemas.microsoft.com/office/drawing/2014/main" xmlns="" id="{E7462B7C-1B5E-B34C-9007-8288E0F91587}"/>
              </a:ext>
            </a:extLst>
          </p:cNvPr>
          <p:cNvSpPr/>
          <p:nvPr/>
        </p:nvSpPr>
        <p:spPr>
          <a:xfrm>
            <a:off x="578502" y="3368185"/>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500"/>
                                  </p:stCondLst>
                                  <p:childTnLst>
                                    <p:set>
                                      <p:cBhvr>
                                        <p:cTn id="9" dur="1" fill="hold">
                                          <p:stCondLst>
                                            <p:cond delay="0"/>
                                          </p:stCondLst>
                                        </p:cTn>
                                        <p:tgtEl>
                                          <p:spTgt spid="368"/>
                                        </p:tgtEl>
                                        <p:attrNameLst>
                                          <p:attrName>style.visibility</p:attrName>
                                        </p:attrNameLst>
                                      </p:cBhvr>
                                      <p:to>
                                        <p:strVal val="visible"/>
                                      </p:to>
                                    </p:set>
                                    <p:animEffect transition="in" filter="fade">
                                      <p:cBhvr>
                                        <p:cTn id="10" dur="500"/>
                                        <p:tgtEl>
                                          <p:spTgt spid="368"/>
                                        </p:tgtEl>
                                      </p:cBhvr>
                                    </p:animEffect>
                                  </p:childTnLst>
                                </p:cTn>
                              </p:par>
                              <p:par>
                                <p:cTn id="11" presetID="10" presetClass="entr" presetSubtype="0" fill="hold" nodeType="withEffect">
                                  <p:stCondLst>
                                    <p:cond delay="100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par>
                                <p:cTn id="14" presetID="10" presetClass="entr" presetSubtype="0" fill="hold" nodeType="withEffect">
                                  <p:stCondLst>
                                    <p:cond delay="1500"/>
                                  </p:stCondLst>
                                  <p:childTnLst>
                                    <p:set>
                                      <p:cBhvr>
                                        <p:cTn id="15" dur="1" fill="hold">
                                          <p:stCondLst>
                                            <p:cond delay="0"/>
                                          </p:stCondLst>
                                        </p:cTn>
                                        <p:tgtEl>
                                          <p:spTgt spid="372"/>
                                        </p:tgtEl>
                                        <p:attrNameLst>
                                          <p:attrName>style.visibility</p:attrName>
                                        </p:attrNameLst>
                                      </p:cBhvr>
                                      <p:to>
                                        <p:strVal val="visible"/>
                                      </p:to>
                                    </p:set>
                                    <p:animEffect transition="in" filter="fade">
                                      <p:cBhvr>
                                        <p:cTn id="16" dur="500"/>
                                        <p:tgtEl>
                                          <p:spTgt spid="372"/>
                                        </p:tgtEl>
                                      </p:cBhvr>
                                    </p:animEffect>
                                  </p:childTnLst>
                                </p:cTn>
                              </p:par>
                              <p:par>
                                <p:cTn id="17" presetID="10" presetClass="entr" presetSubtype="0" fill="hold" nodeType="withEffect">
                                  <p:stCondLst>
                                    <p:cond delay="2000"/>
                                  </p:stCondLst>
                                  <p:childTnLst>
                                    <p:set>
                                      <p:cBhvr>
                                        <p:cTn id="18" dur="1" fill="hold">
                                          <p:stCondLst>
                                            <p:cond delay="0"/>
                                          </p:stCondLst>
                                        </p:cTn>
                                        <p:tgtEl>
                                          <p:spTgt spid="373"/>
                                        </p:tgtEl>
                                        <p:attrNameLst>
                                          <p:attrName>style.visibility</p:attrName>
                                        </p:attrNameLst>
                                      </p:cBhvr>
                                      <p:to>
                                        <p:strVal val="visible"/>
                                      </p:to>
                                    </p:set>
                                    <p:animEffect transition="in" filter="fade">
                                      <p:cBhvr>
                                        <p:cTn id="19" dur="500"/>
                                        <p:tgtEl>
                                          <p:spTgt spid="373"/>
                                        </p:tgtEl>
                                      </p:cBhvr>
                                    </p:animEffect>
                                  </p:childTnLst>
                                </p:cTn>
                              </p:par>
                              <p:par>
                                <p:cTn id="20" presetID="2" presetClass="entr" presetSubtype="2" fill="hold" nodeType="withEffect">
                                  <p:stCondLst>
                                    <p:cond delay="500"/>
                                  </p:stCondLst>
                                  <p:childTnLst>
                                    <p:set>
                                      <p:cBhvr>
                                        <p:cTn id="21" dur="1" fill="hold">
                                          <p:stCondLst>
                                            <p:cond delay="0"/>
                                          </p:stCondLst>
                                        </p:cTn>
                                        <p:tgtEl>
                                          <p:spTgt spid="369"/>
                                        </p:tgtEl>
                                        <p:attrNameLst>
                                          <p:attrName>style.visibility</p:attrName>
                                        </p:attrNameLst>
                                      </p:cBhvr>
                                      <p:to>
                                        <p:strVal val="visible"/>
                                      </p:to>
                                    </p:set>
                                    <p:anim calcmode="lin" valueType="num">
                                      <p:cBhvr additive="base">
                                        <p:cTn id="22" dur="5000"/>
                                        <p:tgtEl>
                                          <p:spTgt spid="369"/>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370"/>
                                        </p:tgtEl>
                                        <p:attrNameLst>
                                          <p:attrName>style.visibility</p:attrName>
                                        </p:attrNameLst>
                                      </p:cBhvr>
                                      <p:to>
                                        <p:strVal val="visible"/>
                                      </p:to>
                                    </p:set>
                                    <p:anim calcmode="lin" valueType="num">
                                      <p:cBhvr additive="base">
                                        <p:cTn id="25" dur="5000"/>
                                        <p:tgtEl>
                                          <p:spTgt spid="370"/>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1"/>
          <p:cNvSpPr/>
          <p:nvPr/>
        </p:nvSpPr>
        <p:spPr>
          <a:xfrm>
            <a:off x="2951018" y="529640"/>
            <a:ext cx="8668118"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FF0000"/>
                </a:solidFill>
                <a:latin typeface="Times New Roman"/>
                <a:ea typeface="Times New Roman"/>
                <a:cs typeface="Times New Roman"/>
                <a:sym typeface="Times New Roman"/>
              </a:rPr>
              <a:t>4. </a:t>
            </a:r>
            <a:r>
              <a:rPr lang="en-US" sz="4000" b="1" dirty="0" err="1">
                <a:solidFill>
                  <a:srgbClr val="FF0000"/>
                </a:solidFill>
                <a:latin typeface="Times New Roman"/>
                <a:ea typeface="Times New Roman"/>
                <a:cs typeface="Times New Roman"/>
                <a:sym typeface="Times New Roman"/>
              </a:rPr>
              <a:t>Từ</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vô</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trong</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câu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thơ</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Ngục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trung</a:t>
            </a:r>
            <a:r>
              <a:rPr lang="en-US" sz="4000" b="1" dirty="0">
                <a:solidFill>
                  <a:srgbClr val="FF0000"/>
                </a:solidFill>
                <a:latin typeface="Times New Roman"/>
                <a:ea typeface="Times New Roman"/>
                <a:cs typeface="Times New Roman"/>
                <a:sym typeface="Times New Roman"/>
              </a:rPr>
              <a:t> </a:t>
            </a:r>
            <a:r>
              <a:rPr lang="en-US" sz="4000" b="1" dirty="0" err="1">
                <a:solidFill>
                  <a:srgbClr val="002060"/>
                </a:solidFill>
                <a:latin typeface="Times New Roman"/>
                <a:ea typeface="Times New Roman"/>
                <a:cs typeface="Times New Roman"/>
                <a:sym typeface="Times New Roman"/>
              </a:rPr>
              <a:t>vô</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tửu</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diệc</a:t>
            </a:r>
            <a:r>
              <a:rPr lang="en-US" sz="4000" b="1" dirty="0">
                <a:solidFill>
                  <a:srgbClr val="FF0000"/>
                </a:solidFill>
                <a:latin typeface="Times New Roman"/>
                <a:ea typeface="Times New Roman"/>
                <a:cs typeface="Times New Roman"/>
                <a:sym typeface="Times New Roman"/>
              </a:rPr>
              <a:t> </a:t>
            </a:r>
            <a:r>
              <a:rPr lang="en-US" sz="4000" b="1" dirty="0" err="1">
                <a:solidFill>
                  <a:srgbClr val="002060"/>
                </a:solidFill>
                <a:latin typeface="Times New Roman"/>
                <a:ea typeface="Times New Roman"/>
                <a:cs typeface="Times New Roman"/>
                <a:sym typeface="Times New Roman"/>
              </a:rPr>
              <a:t>vô</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hoa</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có</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nghĩa</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là</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gì</a:t>
            </a:r>
            <a:r>
              <a:rPr lang="en-US" sz="4000" b="1" dirty="0">
                <a:solidFill>
                  <a:srgbClr val="FF0000"/>
                </a:solidFill>
                <a:latin typeface="Times New Roman"/>
                <a:ea typeface="Times New Roman"/>
                <a:cs typeface="Times New Roman"/>
                <a:sym typeface="Times New Roman"/>
              </a:rPr>
              <a:t>?</a:t>
            </a:r>
            <a:endParaRPr sz="6600" b="1" i="0" u="none" strike="noStrike" cap="none" dirty="0">
              <a:solidFill>
                <a:srgbClr val="FF0000"/>
              </a:solidFill>
              <a:latin typeface="Times New Roman"/>
              <a:ea typeface="Times New Roman"/>
              <a:cs typeface="Times New Roman"/>
              <a:sym typeface="Times New Roman"/>
            </a:endParaRPr>
          </a:p>
        </p:txBody>
      </p:sp>
      <p:sp>
        <p:nvSpPr>
          <p:cNvPr id="444" name="Google Shape;444;p31"/>
          <p:cNvSpPr/>
          <p:nvPr/>
        </p:nvSpPr>
        <p:spPr>
          <a:xfrm>
            <a:off x="1317867"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không</a:t>
            </a:r>
            <a:endParaRPr sz="3200" dirty="0">
              <a:solidFill>
                <a:schemeClr val="dk1"/>
              </a:solidFill>
              <a:latin typeface="Times New Roman"/>
              <a:ea typeface="Times New Roman"/>
              <a:cs typeface="Times New Roman"/>
              <a:sym typeface="Times New Roman"/>
            </a:endParaRPr>
          </a:p>
        </p:txBody>
      </p:sp>
      <p:sp>
        <p:nvSpPr>
          <p:cNvPr id="445" name="Google Shape;445;p31"/>
          <p:cNvSpPr/>
          <p:nvPr/>
        </p:nvSpPr>
        <p:spPr>
          <a:xfrm>
            <a:off x="-423573" y="5265878"/>
            <a:ext cx="567114" cy="349210"/>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46" name="Google Shape;446;p31"/>
          <p:cNvSpPr/>
          <p:nvPr/>
        </p:nvSpPr>
        <p:spPr>
          <a:xfrm>
            <a:off x="13892373" y="5066181"/>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47" name="Google Shape;447;p31"/>
          <p:cNvSpPr/>
          <p:nvPr/>
        </p:nvSpPr>
        <p:spPr>
          <a:xfrm>
            <a:off x="6774684" y="3289774"/>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B</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vào</a:t>
            </a:r>
            <a:endParaRPr sz="3200" dirty="0">
              <a:solidFill>
                <a:schemeClr val="dk1"/>
              </a:solidFill>
              <a:latin typeface="Times New Roman"/>
              <a:ea typeface="Times New Roman"/>
              <a:cs typeface="Times New Roman"/>
              <a:sym typeface="Times New Roman"/>
            </a:endParaRPr>
          </a:p>
        </p:txBody>
      </p:sp>
      <p:sp>
        <p:nvSpPr>
          <p:cNvPr id="448" name="Google Shape;448;p31"/>
          <p:cNvSpPr/>
          <p:nvPr/>
        </p:nvSpPr>
        <p:spPr>
          <a:xfrm>
            <a:off x="1317867"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C. </a:t>
            </a:r>
            <a:r>
              <a:rPr lang="en-US" sz="3200" dirty="0" err="1">
                <a:solidFill>
                  <a:schemeClr val="dk1"/>
                </a:solidFill>
                <a:latin typeface="Times New Roman"/>
                <a:ea typeface="Times New Roman"/>
                <a:cs typeface="Times New Roman"/>
                <a:sym typeface="Times New Roman"/>
              </a:rPr>
              <a:t>rất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nhiều</a:t>
            </a:r>
            <a:endParaRPr sz="3200" b="0" i="0" u="none" strike="noStrike" cap="none" dirty="0">
              <a:solidFill>
                <a:schemeClr val="dk1"/>
              </a:solidFill>
              <a:latin typeface="Times New Roman"/>
              <a:ea typeface="Times New Roman"/>
              <a:cs typeface="Times New Roman"/>
              <a:sym typeface="Times New Roman"/>
            </a:endParaRPr>
          </a:p>
        </p:txBody>
      </p:sp>
      <p:sp>
        <p:nvSpPr>
          <p:cNvPr id="449" name="Google Shape;449;p31"/>
          <p:cNvSpPr/>
          <p:nvPr/>
        </p:nvSpPr>
        <p:spPr>
          <a:xfrm>
            <a:off x="6774684" y="4906312"/>
            <a:ext cx="4906798" cy="105349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D. </a:t>
            </a:r>
            <a:r>
              <a:rPr lang="en-US" sz="3200" dirty="0" err="1">
                <a:solidFill>
                  <a:schemeClr val="dk1"/>
                </a:solidFill>
                <a:latin typeface="Times New Roman"/>
                <a:ea typeface="Times New Roman"/>
                <a:cs typeface="Times New Roman"/>
                <a:sym typeface="Times New Roman"/>
              </a:rPr>
              <a:t>có</a:t>
            </a:r>
            <a:endParaRPr sz="3200" b="0" i="0" u="none" strike="noStrike" cap="none" dirty="0">
              <a:solidFill>
                <a:schemeClr val="dk1"/>
              </a:solidFill>
              <a:latin typeface="Times New Roman"/>
              <a:ea typeface="Times New Roman"/>
              <a:cs typeface="Times New Roman"/>
              <a:sym typeface="Times New Roman"/>
            </a:endParaRPr>
          </a:p>
        </p:txBody>
      </p:sp>
      <p:pic>
        <p:nvPicPr>
          <p:cNvPr id="454" name="Google Shape;454;p31"/>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14" name="Oval 13">
            <a:extLst>
              <a:ext uri="{FF2B5EF4-FFF2-40B4-BE49-F238E27FC236}">
                <a16:creationId xmlns:a16="http://schemas.microsoft.com/office/drawing/2014/main" xmlns="" id="{216DC182-3DBA-974F-9272-FE8FEF1E1C1B}"/>
              </a:ext>
            </a:extLst>
          </p:cNvPr>
          <p:cNvSpPr/>
          <p:nvPr/>
        </p:nvSpPr>
        <p:spPr>
          <a:xfrm>
            <a:off x="1317867" y="3600048"/>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par>
                                <p:cTn id="8" presetID="10" presetClass="entr" presetSubtype="0" fill="hold" nodeType="withEffect">
                                  <p:stCondLst>
                                    <p:cond delay="500"/>
                                  </p:stCondLst>
                                  <p:childTnLst>
                                    <p:set>
                                      <p:cBhvr>
                                        <p:cTn id="9" dur="1" fill="hold">
                                          <p:stCondLst>
                                            <p:cond delay="0"/>
                                          </p:stCondLst>
                                        </p:cTn>
                                        <p:tgtEl>
                                          <p:spTgt spid="444"/>
                                        </p:tgtEl>
                                        <p:attrNameLst>
                                          <p:attrName>style.visibility</p:attrName>
                                        </p:attrNameLst>
                                      </p:cBhvr>
                                      <p:to>
                                        <p:strVal val="visible"/>
                                      </p:to>
                                    </p:set>
                                    <p:animEffect transition="in" filter="fade">
                                      <p:cBhvr>
                                        <p:cTn id="10" dur="500"/>
                                        <p:tgtEl>
                                          <p:spTgt spid="444"/>
                                        </p:tgtEl>
                                      </p:cBhvr>
                                    </p:animEffect>
                                  </p:childTnLst>
                                </p:cTn>
                              </p:par>
                              <p:par>
                                <p:cTn id="11" presetID="10" presetClass="entr" presetSubtype="0" fill="hold" nodeType="withEffect">
                                  <p:stCondLst>
                                    <p:cond delay="1000"/>
                                  </p:stCondLst>
                                  <p:childTnLst>
                                    <p:set>
                                      <p:cBhvr>
                                        <p:cTn id="12" dur="1" fill="hold">
                                          <p:stCondLst>
                                            <p:cond delay="0"/>
                                          </p:stCondLst>
                                        </p:cTn>
                                        <p:tgtEl>
                                          <p:spTgt spid="447"/>
                                        </p:tgtEl>
                                        <p:attrNameLst>
                                          <p:attrName>style.visibility</p:attrName>
                                        </p:attrNameLst>
                                      </p:cBhvr>
                                      <p:to>
                                        <p:strVal val="visible"/>
                                      </p:to>
                                    </p:set>
                                    <p:animEffect transition="in" filter="fade">
                                      <p:cBhvr>
                                        <p:cTn id="13" dur="500"/>
                                        <p:tgtEl>
                                          <p:spTgt spid="447"/>
                                        </p:tgtEl>
                                      </p:cBhvr>
                                    </p:animEffect>
                                  </p:childTnLst>
                                </p:cTn>
                              </p:par>
                              <p:par>
                                <p:cTn id="14" presetID="10" presetClass="entr" presetSubtype="0" fill="hold" nodeType="withEffect">
                                  <p:stCondLst>
                                    <p:cond delay="1500"/>
                                  </p:stCondLst>
                                  <p:childTnLst>
                                    <p:set>
                                      <p:cBhvr>
                                        <p:cTn id="15" dur="1" fill="hold">
                                          <p:stCondLst>
                                            <p:cond delay="0"/>
                                          </p:stCondLst>
                                        </p:cTn>
                                        <p:tgtEl>
                                          <p:spTgt spid="448"/>
                                        </p:tgtEl>
                                        <p:attrNameLst>
                                          <p:attrName>style.visibility</p:attrName>
                                        </p:attrNameLst>
                                      </p:cBhvr>
                                      <p:to>
                                        <p:strVal val="visible"/>
                                      </p:to>
                                    </p:set>
                                    <p:animEffect transition="in" filter="fade">
                                      <p:cBhvr>
                                        <p:cTn id="16" dur="500"/>
                                        <p:tgtEl>
                                          <p:spTgt spid="448"/>
                                        </p:tgtEl>
                                      </p:cBhvr>
                                    </p:animEffect>
                                  </p:childTnLst>
                                </p:cTn>
                              </p:par>
                              <p:par>
                                <p:cTn id="17" presetID="10" presetClass="entr" presetSubtype="0" fill="hold" nodeType="withEffect">
                                  <p:stCondLst>
                                    <p:cond delay="2000"/>
                                  </p:stCondLst>
                                  <p:childTnLst>
                                    <p:set>
                                      <p:cBhvr>
                                        <p:cTn id="18" dur="1" fill="hold">
                                          <p:stCondLst>
                                            <p:cond delay="0"/>
                                          </p:stCondLst>
                                        </p:cTn>
                                        <p:tgtEl>
                                          <p:spTgt spid="449"/>
                                        </p:tgtEl>
                                        <p:attrNameLst>
                                          <p:attrName>style.visibility</p:attrName>
                                        </p:attrNameLst>
                                      </p:cBhvr>
                                      <p:to>
                                        <p:strVal val="visible"/>
                                      </p:to>
                                    </p:set>
                                    <p:animEffect transition="in" filter="fade">
                                      <p:cBhvr>
                                        <p:cTn id="19" dur="500"/>
                                        <p:tgtEl>
                                          <p:spTgt spid="449"/>
                                        </p:tgtEl>
                                      </p:cBhvr>
                                    </p:animEffect>
                                  </p:childTnLst>
                                </p:cTn>
                              </p:par>
                              <p:par>
                                <p:cTn id="20" presetID="2" presetClass="entr" presetSubtype="2" fill="hold" nodeType="withEffect">
                                  <p:stCondLst>
                                    <p:cond delay="500"/>
                                  </p:stCondLst>
                                  <p:childTnLst>
                                    <p:set>
                                      <p:cBhvr>
                                        <p:cTn id="21" dur="1" fill="hold">
                                          <p:stCondLst>
                                            <p:cond delay="0"/>
                                          </p:stCondLst>
                                        </p:cTn>
                                        <p:tgtEl>
                                          <p:spTgt spid="445"/>
                                        </p:tgtEl>
                                        <p:attrNameLst>
                                          <p:attrName>style.visibility</p:attrName>
                                        </p:attrNameLst>
                                      </p:cBhvr>
                                      <p:to>
                                        <p:strVal val="visible"/>
                                      </p:to>
                                    </p:set>
                                    <p:anim calcmode="lin" valueType="num">
                                      <p:cBhvr additive="base">
                                        <p:cTn id="22" dur="5000"/>
                                        <p:tgtEl>
                                          <p:spTgt spid="445"/>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446"/>
                                        </p:tgtEl>
                                        <p:attrNameLst>
                                          <p:attrName>style.visibility</p:attrName>
                                        </p:attrNameLst>
                                      </p:cBhvr>
                                      <p:to>
                                        <p:strVal val="visible"/>
                                      </p:to>
                                    </p:set>
                                    <p:anim calcmode="lin" valueType="num">
                                      <p:cBhvr additive="base">
                                        <p:cTn id="25" dur="5000"/>
                                        <p:tgtEl>
                                          <p:spTgt spid="446"/>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32"/>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460" name="Google Shape;460;p32"/>
          <p:cNvSpPr/>
          <p:nvPr/>
        </p:nvSpPr>
        <p:spPr>
          <a:xfrm>
            <a:off x="2962773" y="549135"/>
            <a:ext cx="842566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5. </a:t>
            </a:r>
            <a:r>
              <a:rPr lang="en-US" sz="3200" b="1" dirty="0" err="1">
                <a:solidFill>
                  <a:srgbClr val="FF0000"/>
                </a:solidFill>
                <a:latin typeface="Times New Roman"/>
                <a:ea typeface="Times New Roman"/>
                <a:cs typeface="Times New Roman"/>
                <a:sym typeface="Times New Roman"/>
              </a:rPr>
              <a:t>Dòng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nào</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nói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đúng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nhất</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hoàn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cảnh</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ngắm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trăng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của</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Bác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Hồ</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trong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Ngắm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trăng</a:t>
            </a:r>
            <a:r>
              <a:rPr lang="en-US" sz="3200" b="1" dirty="0">
                <a:solidFill>
                  <a:srgbClr val="FF0000"/>
                </a:solidFill>
                <a:latin typeface="Times New Roman"/>
                <a:ea typeface="Times New Roman"/>
                <a:cs typeface="Times New Roman"/>
                <a:sym typeface="Times New Roman"/>
              </a:rPr>
              <a:t>” ?</a:t>
            </a:r>
            <a:endParaRPr sz="4400" b="1" i="0" u="none" strike="noStrike" cap="none" dirty="0">
              <a:solidFill>
                <a:srgbClr val="FF0000"/>
              </a:solidFill>
              <a:latin typeface="Times New Roman"/>
              <a:ea typeface="Times New Roman"/>
              <a:cs typeface="Times New Roman"/>
              <a:sym typeface="Times New Roman"/>
            </a:endParaRPr>
          </a:p>
        </p:txBody>
      </p:sp>
      <p:sp>
        <p:nvSpPr>
          <p:cNvPr id="461" name="Google Shape;461;p32"/>
          <p:cNvSpPr/>
          <p:nvPr/>
        </p:nvSpPr>
        <p:spPr>
          <a:xfrm>
            <a:off x="800100" y="3189327"/>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a:t>
            </a:r>
            <a:r>
              <a:rPr lang="en-US" sz="3200">
                <a:solidFill>
                  <a:schemeClr val="dk1"/>
                </a:solidFill>
                <a:latin typeface="Times New Roman"/>
                <a:ea typeface="Times New Roman"/>
                <a:cs typeface="Times New Roman"/>
                <a:sym typeface="Times New Roman"/>
              </a:rPr>
              <a:t> Trong khi đang đàm đạo việc quân trên thuyền.</a:t>
            </a:r>
            <a:endParaRPr sz="3200">
              <a:solidFill>
                <a:schemeClr val="dk1"/>
              </a:solidFill>
              <a:latin typeface="Times New Roman"/>
              <a:ea typeface="Times New Roman"/>
              <a:cs typeface="Times New Roman"/>
              <a:sym typeface="Times New Roman"/>
            </a:endParaRPr>
          </a:p>
        </p:txBody>
      </p:sp>
      <p:sp>
        <p:nvSpPr>
          <p:cNvPr id="462" name="Google Shape;462;p32"/>
          <p:cNvSpPr/>
          <p:nvPr/>
        </p:nvSpPr>
        <p:spPr>
          <a:xfrm>
            <a:off x="6234525" y="3193516"/>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Trong đêm không ngủ vì lo lắng cho vận mệnh đất nước</a:t>
            </a:r>
            <a:endParaRPr/>
          </a:p>
        </p:txBody>
      </p:sp>
      <p:sp>
        <p:nvSpPr>
          <p:cNvPr id="463" name="Google Shape;463;p32"/>
          <p:cNvSpPr/>
          <p:nvPr/>
        </p:nvSpPr>
        <p:spPr>
          <a:xfrm>
            <a:off x="800100" y="4795476"/>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C</a:t>
            </a:r>
            <a:r>
              <a:rPr lang="en-US" sz="3200">
                <a:solidFill>
                  <a:schemeClr val="dk1"/>
                </a:solidFill>
                <a:latin typeface="Times New Roman"/>
                <a:ea typeface="Times New Roman"/>
                <a:cs typeface="Times New Roman"/>
                <a:sym typeface="Times New Roman"/>
              </a:rPr>
              <a:t>. Trong nhà tù thiếu thốn không rượu cũng không hoa.</a:t>
            </a:r>
            <a:endParaRPr/>
          </a:p>
        </p:txBody>
      </p:sp>
      <p:sp>
        <p:nvSpPr>
          <p:cNvPr id="464" name="Google Shape;464;p32"/>
          <p:cNvSpPr/>
          <p:nvPr/>
        </p:nvSpPr>
        <p:spPr>
          <a:xfrm>
            <a:off x="6234525" y="4799665"/>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 </a:t>
            </a:r>
            <a:r>
              <a:rPr lang="en-US" sz="3200">
                <a:solidFill>
                  <a:schemeClr val="dk1"/>
                </a:solidFill>
                <a:latin typeface="Times New Roman"/>
                <a:ea typeface="Times New Roman"/>
                <a:cs typeface="Times New Roman"/>
                <a:sym typeface="Times New Roman"/>
              </a:rPr>
              <a:t>Trên đường đi hiu quạnh từ nhà tù này sang nhà tù khác</a:t>
            </a:r>
            <a:endParaRPr sz="3200" b="0" i="0" u="none" strike="noStrike" cap="none">
              <a:solidFill>
                <a:schemeClr val="dk1"/>
              </a:solidFill>
              <a:latin typeface="Times New Roman"/>
              <a:ea typeface="Times New Roman"/>
              <a:cs typeface="Times New Roman"/>
              <a:sym typeface="Times New Roman"/>
            </a:endParaRPr>
          </a:p>
        </p:txBody>
      </p:sp>
      <p:sp>
        <p:nvSpPr>
          <p:cNvPr id="12" name="Oval 11">
            <a:extLst>
              <a:ext uri="{FF2B5EF4-FFF2-40B4-BE49-F238E27FC236}">
                <a16:creationId xmlns:a16="http://schemas.microsoft.com/office/drawing/2014/main" xmlns="" id="{A8A4170F-C55F-CE43-8204-44EE5D96F61B}"/>
              </a:ext>
            </a:extLst>
          </p:cNvPr>
          <p:cNvSpPr/>
          <p:nvPr/>
        </p:nvSpPr>
        <p:spPr>
          <a:xfrm>
            <a:off x="800100" y="4951094"/>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par>
                                <p:cTn id="8" presetID="10" presetClass="entr" presetSubtype="0" fill="hold" nodeType="withEffect">
                                  <p:stCondLst>
                                    <p:cond delay="500"/>
                                  </p:stCondLst>
                                  <p:childTnLst>
                                    <p:set>
                                      <p:cBhvr>
                                        <p:cTn id="9" dur="1" fill="hold">
                                          <p:stCondLst>
                                            <p:cond delay="0"/>
                                          </p:stCondLst>
                                        </p:cTn>
                                        <p:tgtEl>
                                          <p:spTgt spid="461"/>
                                        </p:tgtEl>
                                        <p:attrNameLst>
                                          <p:attrName>style.visibility</p:attrName>
                                        </p:attrNameLst>
                                      </p:cBhvr>
                                      <p:to>
                                        <p:strVal val="visible"/>
                                      </p:to>
                                    </p:set>
                                    <p:animEffect transition="in" filter="fade">
                                      <p:cBhvr>
                                        <p:cTn id="10" dur="500"/>
                                        <p:tgtEl>
                                          <p:spTgt spid="461"/>
                                        </p:tgtEl>
                                      </p:cBhvr>
                                    </p:animEffect>
                                  </p:childTnLst>
                                </p:cTn>
                              </p:par>
                              <p:par>
                                <p:cTn id="11" presetID="10" presetClass="entr" presetSubtype="0" fill="hold" nodeType="withEffect">
                                  <p:stCondLst>
                                    <p:cond delay="1000"/>
                                  </p:stCondLst>
                                  <p:childTnLst>
                                    <p:set>
                                      <p:cBhvr>
                                        <p:cTn id="12" dur="1" fill="hold">
                                          <p:stCondLst>
                                            <p:cond delay="0"/>
                                          </p:stCondLst>
                                        </p:cTn>
                                        <p:tgtEl>
                                          <p:spTgt spid="462"/>
                                        </p:tgtEl>
                                        <p:attrNameLst>
                                          <p:attrName>style.visibility</p:attrName>
                                        </p:attrNameLst>
                                      </p:cBhvr>
                                      <p:to>
                                        <p:strVal val="visible"/>
                                      </p:to>
                                    </p:set>
                                    <p:animEffect transition="in" filter="fade">
                                      <p:cBhvr>
                                        <p:cTn id="13" dur="500"/>
                                        <p:tgtEl>
                                          <p:spTgt spid="462"/>
                                        </p:tgtEl>
                                      </p:cBhvr>
                                    </p:animEffect>
                                  </p:childTnLst>
                                </p:cTn>
                              </p:par>
                              <p:par>
                                <p:cTn id="14" presetID="10" presetClass="entr" presetSubtype="0" fill="hold" nodeType="withEffect">
                                  <p:stCondLst>
                                    <p:cond delay="1500"/>
                                  </p:stCondLst>
                                  <p:childTnLst>
                                    <p:set>
                                      <p:cBhvr>
                                        <p:cTn id="15" dur="1" fill="hold">
                                          <p:stCondLst>
                                            <p:cond delay="0"/>
                                          </p:stCondLst>
                                        </p:cTn>
                                        <p:tgtEl>
                                          <p:spTgt spid="463"/>
                                        </p:tgtEl>
                                        <p:attrNameLst>
                                          <p:attrName>style.visibility</p:attrName>
                                        </p:attrNameLst>
                                      </p:cBhvr>
                                      <p:to>
                                        <p:strVal val="visible"/>
                                      </p:to>
                                    </p:set>
                                    <p:animEffect transition="in" filter="fade">
                                      <p:cBhvr>
                                        <p:cTn id="16" dur="500"/>
                                        <p:tgtEl>
                                          <p:spTgt spid="463"/>
                                        </p:tgtEl>
                                      </p:cBhvr>
                                    </p:animEffect>
                                  </p:childTnLst>
                                </p:cTn>
                              </p:par>
                              <p:par>
                                <p:cTn id="17" presetID="10" presetClass="entr" presetSubtype="0" fill="hold" nodeType="withEffect">
                                  <p:stCondLst>
                                    <p:cond delay="2000"/>
                                  </p:stCondLst>
                                  <p:childTnLst>
                                    <p:set>
                                      <p:cBhvr>
                                        <p:cTn id="18" dur="1" fill="hold">
                                          <p:stCondLst>
                                            <p:cond delay="0"/>
                                          </p:stCondLst>
                                        </p:cTn>
                                        <p:tgtEl>
                                          <p:spTgt spid="464"/>
                                        </p:tgtEl>
                                        <p:attrNameLst>
                                          <p:attrName>style.visibility</p:attrName>
                                        </p:attrNameLst>
                                      </p:cBhvr>
                                      <p:to>
                                        <p:strVal val="visible"/>
                                      </p:to>
                                    </p:set>
                                    <p:animEffect transition="in" filter="fade">
                                      <p:cBhvr>
                                        <p:cTn id="19" dur="500"/>
                                        <p:tgtEl>
                                          <p:spTgt spid="464"/>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3"/>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474" name="Google Shape;474;p33"/>
          <p:cNvSpPr/>
          <p:nvPr/>
        </p:nvSpPr>
        <p:spPr>
          <a:xfrm>
            <a:off x="3006115" y="684171"/>
            <a:ext cx="837717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6. Hai </a:t>
            </a:r>
            <a:r>
              <a:rPr lang="en-US" sz="3200" b="1" dirty="0" err="1">
                <a:solidFill>
                  <a:srgbClr val="FF0000"/>
                </a:solidFill>
                <a:latin typeface="Times New Roman"/>
                <a:ea typeface="Times New Roman"/>
                <a:cs typeface="Times New Roman"/>
                <a:sym typeface="Times New Roman"/>
              </a:rPr>
              <a:t>câu</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i="1" dirty="0">
                <a:solidFill>
                  <a:srgbClr val="FF0000"/>
                </a:solidFill>
                <a:latin typeface="Times New Roman"/>
                <a:ea typeface="Times New Roman"/>
                <a:cs typeface="Times New Roman"/>
                <a:sym typeface="Times New Roman"/>
              </a:rPr>
              <a:t>“</a:t>
            </a:r>
            <a:r>
              <a:rPr lang="en-US" sz="3200" b="1" i="1" dirty="0" err="1">
                <a:solidFill>
                  <a:srgbClr val="FF0000"/>
                </a:solidFill>
                <a:latin typeface="Times New Roman"/>
                <a:ea typeface="Times New Roman"/>
                <a:cs typeface="Times New Roman"/>
                <a:sym typeface="Times New Roman"/>
              </a:rPr>
              <a:t>Nhân</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hướng</a:t>
            </a:r>
            <a:r>
              <a:rPr lang="en-US" sz="3200" b="1" i="1" dirty="0">
                <a:solidFill>
                  <a:srgbClr val="FF0000"/>
                </a:solidFill>
                <a:latin typeface="Times New Roman"/>
                <a:ea typeface="Times New Roman"/>
                <a:cs typeface="Times New Roman"/>
                <a:sym typeface="Times New Roman"/>
              </a:rPr>
              <a:t> song </a:t>
            </a:r>
            <a:r>
              <a:rPr lang="en-US" sz="3200" b="1" i="1" dirty="0" err="1">
                <a:solidFill>
                  <a:srgbClr val="FF0000"/>
                </a:solidFill>
                <a:latin typeface="Times New Roman"/>
                <a:ea typeface="Times New Roman"/>
                <a:cs typeface="Times New Roman"/>
                <a:sym typeface="Times New Roman"/>
              </a:rPr>
              <a:t>tiền</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khán</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minh</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nguyệt</a:t>
            </a:r>
            <a:r>
              <a:rPr lang="en-US" sz="3200" b="1" i="1" dirty="0">
                <a:solidFill>
                  <a:srgbClr val="FF0000"/>
                </a:solidFill>
                <a:latin typeface="Times New Roman"/>
                <a:ea typeface="Times New Roman"/>
                <a:cs typeface="Times New Roman"/>
                <a:sym typeface="Times New Roman"/>
              </a:rPr>
              <a:t> – </a:t>
            </a:r>
            <a:r>
              <a:rPr lang="en-US" sz="3200" b="1" i="1" dirty="0" err="1">
                <a:solidFill>
                  <a:srgbClr val="FF0000"/>
                </a:solidFill>
                <a:latin typeface="Times New Roman"/>
                <a:ea typeface="Times New Roman"/>
                <a:cs typeface="Times New Roman"/>
                <a:sym typeface="Times New Roman"/>
              </a:rPr>
              <a:t>Nguyệt</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tòng</a:t>
            </a:r>
            <a:r>
              <a:rPr lang="en-US" sz="3200" b="1" i="1" dirty="0">
                <a:solidFill>
                  <a:srgbClr val="FF0000"/>
                </a:solidFill>
                <a:latin typeface="Times New Roman"/>
                <a:ea typeface="Times New Roman"/>
                <a:cs typeface="Times New Roman"/>
                <a:sym typeface="Times New Roman"/>
              </a:rPr>
              <a:t> song </a:t>
            </a:r>
            <a:r>
              <a:rPr lang="en-US" sz="3200" b="1" i="1" dirty="0" err="1">
                <a:solidFill>
                  <a:srgbClr val="FF0000"/>
                </a:solidFill>
                <a:latin typeface="Times New Roman"/>
                <a:ea typeface="Times New Roman"/>
                <a:cs typeface="Times New Roman"/>
                <a:sym typeface="Times New Roman"/>
              </a:rPr>
              <a:t>khích</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khán</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thi</a:t>
            </a:r>
            <a:r>
              <a:rPr lang="en-US" sz="3200" b="1" i="1" dirty="0">
                <a:solidFill>
                  <a:srgbClr val="FF0000"/>
                </a:solidFill>
                <a:latin typeface="Times New Roman"/>
                <a:ea typeface="Times New Roman"/>
                <a:cs typeface="Times New Roman"/>
                <a:sym typeface="Times New Roman"/>
              </a:rPr>
              <a:t> </a:t>
            </a:r>
            <a:r>
              <a:rPr lang="en-US" sz="3200" b="1" i="1" dirty="0" err="1">
                <a:solidFill>
                  <a:srgbClr val="FF0000"/>
                </a:solidFill>
                <a:latin typeface="Times New Roman"/>
                <a:ea typeface="Times New Roman"/>
                <a:cs typeface="Times New Roman"/>
                <a:sym typeface="Times New Roman"/>
              </a:rPr>
              <a:t>gia</a:t>
            </a:r>
            <a:r>
              <a:rPr lang="en-US" sz="3200" b="1" i="1" dirty="0">
                <a:solidFill>
                  <a:srgbClr val="FF0000"/>
                </a:solidFill>
                <a:latin typeface="Times New Roman"/>
                <a:ea typeface="Times New Roman"/>
                <a:cs typeface="Times New Roman"/>
                <a:sym typeface="Times New Roman"/>
              </a:rPr>
              <a:t>”</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sử</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dụng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biện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pháp</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nghệ</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thuật</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gì</a:t>
            </a:r>
            <a:r>
              <a:rPr lang="en-US" sz="3200" b="1" dirty="0">
                <a:solidFill>
                  <a:srgbClr val="FF0000"/>
                </a:solidFill>
                <a:latin typeface="Times New Roman"/>
                <a:ea typeface="Times New Roman"/>
                <a:cs typeface="Times New Roman"/>
                <a:sym typeface="Times New Roman"/>
              </a:rPr>
              <a:t> ?</a:t>
            </a:r>
            <a:endParaRPr dirty="0"/>
          </a:p>
        </p:txBody>
      </p:sp>
      <p:sp>
        <p:nvSpPr>
          <p:cNvPr id="475" name="Google Shape;475;p33"/>
          <p:cNvSpPr/>
          <p:nvPr/>
        </p:nvSpPr>
        <p:spPr>
          <a:xfrm>
            <a:off x="1901536" y="3206646"/>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 </a:t>
            </a:r>
            <a:r>
              <a:rPr lang="en-US" sz="3200">
                <a:solidFill>
                  <a:schemeClr val="dk1"/>
                </a:solidFill>
                <a:latin typeface="Times New Roman"/>
                <a:ea typeface="Times New Roman"/>
                <a:cs typeface="Times New Roman"/>
                <a:sym typeface="Times New Roman"/>
              </a:rPr>
              <a:t>Ẩn dụ     </a:t>
            </a:r>
            <a:endParaRPr/>
          </a:p>
        </p:txBody>
      </p:sp>
      <p:sp>
        <p:nvSpPr>
          <p:cNvPr id="476" name="Google Shape;476;p33"/>
          <p:cNvSpPr/>
          <p:nvPr/>
        </p:nvSpPr>
        <p:spPr>
          <a:xfrm>
            <a:off x="13632602" y="4702499"/>
            <a:ext cx="891420" cy="548907"/>
          </a:xfrm>
          <a:prstGeom prst="cloud">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Calibri"/>
              <a:buNone/>
            </a:pPr>
            <a:endParaRPr sz="3200" b="0" i="0" u="none" strike="noStrike" cap="none">
              <a:solidFill>
                <a:srgbClr val="FFFFFF"/>
              </a:solidFill>
              <a:latin typeface="Times New Roman"/>
              <a:ea typeface="Times New Roman"/>
              <a:cs typeface="Times New Roman"/>
              <a:sym typeface="Times New Roman"/>
            </a:endParaRPr>
          </a:p>
        </p:txBody>
      </p:sp>
      <p:sp>
        <p:nvSpPr>
          <p:cNvPr id="477" name="Google Shape;477;p33"/>
          <p:cNvSpPr/>
          <p:nvPr/>
        </p:nvSpPr>
        <p:spPr>
          <a:xfrm>
            <a:off x="7545390" y="3210835"/>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Hoán dụ     </a:t>
            </a:r>
            <a:endParaRPr sz="3200" b="0" i="0" u="none" strike="noStrike" cap="none">
              <a:solidFill>
                <a:schemeClr val="dk1"/>
              </a:solidFill>
              <a:latin typeface="Times New Roman"/>
              <a:ea typeface="Times New Roman"/>
              <a:cs typeface="Times New Roman"/>
              <a:sym typeface="Times New Roman"/>
            </a:endParaRPr>
          </a:p>
        </p:txBody>
      </p:sp>
      <p:sp>
        <p:nvSpPr>
          <p:cNvPr id="478" name="Google Shape;478;p33"/>
          <p:cNvSpPr/>
          <p:nvPr/>
        </p:nvSpPr>
        <p:spPr>
          <a:xfrm>
            <a:off x="1901536" y="4771233"/>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C. So sánh</a:t>
            </a:r>
            <a:endParaRPr sz="3200" b="0" i="0" u="none" strike="noStrike" cap="none">
              <a:solidFill>
                <a:schemeClr val="dk1"/>
              </a:solidFill>
              <a:latin typeface="Times New Roman"/>
              <a:ea typeface="Times New Roman"/>
              <a:cs typeface="Times New Roman"/>
              <a:sym typeface="Times New Roman"/>
            </a:endParaRPr>
          </a:p>
        </p:txBody>
      </p:sp>
      <p:sp>
        <p:nvSpPr>
          <p:cNvPr id="479" name="Google Shape;479;p33"/>
          <p:cNvSpPr/>
          <p:nvPr/>
        </p:nvSpPr>
        <p:spPr>
          <a:xfrm>
            <a:off x="7545390" y="4775422"/>
            <a:ext cx="3837898" cy="960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dirty="0">
                <a:solidFill>
                  <a:schemeClr val="dk1"/>
                </a:solidFill>
                <a:latin typeface="Times New Roman"/>
                <a:ea typeface="Times New Roman"/>
                <a:cs typeface="Times New Roman"/>
                <a:sym typeface="Times New Roman"/>
              </a:rPr>
              <a:t>D</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Phép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đối</a:t>
            </a:r>
            <a:endParaRPr dirty="0"/>
          </a:p>
        </p:txBody>
      </p:sp>
      <p:sp>
        <p:nvSpPr>
          <p:cNvPr id="13" name="Oval 12">
            <a:extLst>
              <a:ext uri="{FF2B5EF4-FFF2-40B4-BE49-F238E27FC236}">
                <a16:creationId xmlns:a16="http://schemas.microsoft.com/office/drawing/2014/main" xmlns="" id="{EA2DD61B-A298-8D47-A576-A6DB730E8542}"/>
              </a:ext>
            </a:extLst>
          </p:cNvPr>
          <p:cNvSpPr/>
          <p:nvPr/>
        </p:nvSpPr>
        <p:spPr>
          <a:xfrm>
            <a:off x="7545390" y="5002778"/>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par>
                                <p:cTn id="8" presetID="10" presetClass="entr" presetSubtype="0" fill="hold" nodeType="withEffect">
                                  <p:stCondLst>
                                    <p:cond delay="500"/>
                                  </p:stCondLst>
                                  <p:childTnLst>
                                    <p:set>
                                      <p:cBhvr>
                                        <p:cTn id="9" dur="1" fill="hold">
                                          <p:stCondLst>
                                            <p:cond delay="0"/>
                                          </p:stCondLst>
                                        </p:cTn>
                                        <p:tgtEl>
                                          <p:spTgt spid="475"/>
                                        </p:tgtEl>
                                        <p:attrNameLst>
                                          <p:attrName>style.visibility</p:attrName>
                                        </p:attrNameLst>
                                      </p:cBhvr>
                                      <p:to>
                                        <p:strVal val="visible"/>
                                      </p:to>
                                    </p:set>
                                    <p:animEffect transition="in" filter="fade">
                                      <p:cBhvr>
                                        <p:cTn id="10" dur="500"/>
                                        <p:tgtEl>
                                          <p:spTgt spid="475"/>
                                        </p:tgtEl>
                                      </p:cBhvr>
                                    </p:animEffect>
                                  </p:childTnLst>
                                </p:cTn>
                              </p:par>
                              <p:par>
                                <p:cTn id="11" presetID="10" presetClass="entr" presetSubtype="0" fill="hold" nodeType="withEffect">
                                  <p:stCondLst>
                                    <p:cond delay="1000"/>
                                  </p:stCondLst>
                                  <p:childTnLst>
                                    <p:set>
                                      <p:cBhvr>
                                        <p:cTn id="12" dur="1" fill="hold">
                                          <p:stCondLst>
                                            <p:cond delay="0"/>
                                          </p:stCondLst>
                                        </p:cTn>
                                        <p:tgtEl>
                                          <p:spTgt spid="477"/>
                                        </p:tgtEl>
                                        <p:attrNameLst>
                                          <p:attrName>style.visibility</p:attrName>
                                        </p:attrNameLst>
                                      </p:cBhvr>
                                      <p:to>
                                        <p:strVal val="visible"/>
                                      </p:to>
                                    </p:set>
                                    <p:animEffect transition="in" filter="fade">
                                      <p:cBhvr>
                                        <p:cTn id="13" dur="500"/>
                                        <p:tgtEl>
                                          <p:spTgt spid="477"/>
                                        </p:tgtEl>
                                      </p:cBhvr>
                                    </p:animEffect>
                                  </p:childTnLst>
                                </p:cTn>
                              </p:par>
                              <p:par>
                                <p:cTn id="14" presetID="10" presetClass="entr" presetSubtype="0" fill="hold" nodeType="withEffect">
                                  <p:stCondLst>
                                    <p:cond delay="1500"/>
                                  </p:stCondLst>
                                  <p:childTnLst>
                                    <p:set>
                                      <p:cBhvr>
                                        <p:cTn id="15" dur="1" fill="hold">
                                          <p:stCondLst>
                                            <p:cond delay="0"/>
                                          </p:stCondLst>
                                        </p:cTn>
                                        <p:tgtEl>
                                          <p:spTgt spid="478"/>
                                        </p:tgtEl>
                                        <p:attrNameLst>
                                          <p:attrName>style.visibility</p:attrName>
                                        </p:attrNameLst>
                                      </p:cBhvr>
                                      <p:to>
                                        <p:strVal val="visible"/>
                                      </p:to>
                                    </p:set>
                                    <p:animEffect transition="in" filter="fade">
                                      <p:cBhvr>
                                        <p:cTn id="16" dur="500"/>
                                        <p:tgtEl>
                                          <p:spTgt spid="478"/>
                                        </p:tgtEl>
                                      </p:cBhvr>
                                    </p:animEffect>
                                  </p:childTnLst>
                                </p:cTn>
                              </p:par>
                              <p:par>
                                <p:cTn id="17" presetID="10" presetClass="entr" presetSubtype="0" fill="hold" nodeType="withEffect">
                                  <p:stCondLst>
                                    <p:cond delay="2000"/>
                                  </p:stCondLst>
                                  <p:childTnLst>
                                    <p:set>
                                      <p:cBhvr>
                                        <p:cTn id="18" dur="1" fill="hold">
                                          <p:stCondLst>
                                            <p:cond delay="0"/>
                                          </p:stCondLst>
                                        </p:cTn>
                                        <p:tgtEl>
                                          <p:spTgt spid="479"/>
                                        </p:tgtEl>
                                        <p:attrNameLst>
                                          <p:attrName>style.visibility</p:attrName>
                                        </p:attrNameLst>
                                      </p:cBhvr>
                                      <p:to>
                                        <p:strVal val="visible"/>
                                      </p:to>
                                    </p:set>
                                    <p:animEffect transition="in" filter="fade">
                                      <p:cBhvr>
                                        <p:cTn id="19" dur="500"/>
                                        <p:tgtEl>
                                          <p:spTgt spid="479"/>
                                        </p:tgtEl>
                                      </p:cBhvr>
                                    </p:animEffect>
                                  </p:childTnLst>
                                </p:cTn>
                              </p:par>
                              <p:par>
                                <p:cTn id="20" presetID="2" presetClass="entr" presetSubtype="8" fill="hold" nodeType="withEffect">
                                  <p:stCondLst>
                                    <p:cond delay="500"/>
                                  </p:stCondLst>
                                  <p:childTnLst>
                                    <p:set>
                                      <p:cBhvr>
                                        <p:cTn id="21" dur="1" fill="hold">
                                          <p:stCondLst>
                                            <p:cond delay="0"/>
                                          </p:stCondLst>
                                        </p:cTn>
                                        <p:tgtEl>
                                          <p:spTgt spid="476"/>
                                        </p:tgtEl>
                                        <p:attrNameLst>
                                          <p:attrName>style.visibility</p:attrName>
                                        </p:attrNameLst>
                                      </p:cBhvr>
                                      <p:to>
                                        <p:strVal val="visible"/>
                                      </p:to>
                                    </p:set>
                                    <p:anim calcmode="lin" valueType="num">
                                      <p:cBhvr additive="base">
                                        <p:cTn id="22" dur="5000"/>
                                        <p:tgtEl>
                                          <p:spTgt spid="47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ppt_w</p:attrName>
                                        </p:attrNameLst>
                                      </p:cBhvr>
                                      <p:tavLst>
                                        <p:tav tm="0" fmla="#ppt_w*sin(2.5*pi*$)">
                                          <p:val>
                                            <p:fltVal val="0"/>
                                          </p:val>
                                        </p:tav>
                                        <p:tav tm="100000">
                                          <p:val>
                                            <p:fltVal val="1"/>
                                          </p:val>
                                        </p:tav>
                                      </p:tavLst>
                                    </p:anim>
                                    <p:anim calcmode="lin" valueType="num">
                                      <p:cBhvr>
                                        <p:cTn id="2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4"/>
          <p:cNvSpPr/>
          <p:nvPr/>
        </p:nvSpPr>
        <p:spPr>
          <a:xfrm>
            <a:off x="2899062" y="624273"/>
            <a:ext cx="8697192" cy="1630554"/>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7. </a:t>
            </a:r>
            <a:r>
              <a:rPr lang="en-US" sz="3200" b="1" dirty="0" err="1">
                <a:solidFill>
                  <a:srgbClr val="FF0000"/>
                </a:solidFill>
                <a:latin typeface="Times New Roman"/>
                <a:ea typeface="Times New Roman"/>
                <a:cs typeface="Times New Roman"/>
                <a:sym typeface="Times New Roman"/>
              </a:rPr>
              <a:t>Dòng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nào</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dưới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đây</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nói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đúng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nhất</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tâm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trạng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của</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Bác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trước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cảnh</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đẹp</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ở</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thơ</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Ngắm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trăng</a:t>
            </a:r>
            <a:r>
              <a:rPr lang="en-US" sz="3200" b="1" dirty="0">
                <a:solidFill>
                  <a:srgbClr val="FF0000"/>
                </a:solidFill>
                <a:latin typeface="Times New Roman"/>
                <a:ea typeface="Times New Roman"/>
                <a:cs typeface="Times New Roman"/>
                <a:sym typeface="Times New Roman"/>
              </a:rPr>
              <a:t>?</a:t>
            </a:r>
            <a:endParaRPr dirty="0"/>
          </a:p>
        </p:txBody>
      </p:sp>
      <p:sp>
        <p:nvSpPr>
          <p:cNvPr id="489" name="Google Shape;489;p34"/>
          <p:cNvSpPr/>
          <p:nvPr/>
        </p:nvSpPr>
        <p:spPr>
          <a:xfrm>
            <a:off x="1174173" y="3220503"/>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A. </a:t>
            </a:r>
            <a:r>
              <a:rPr lang="en-US" sz="2800">
                <a:solidFill>
                  <a:schemeClr val="dk1"/>
                </a:solidFill>
                <a:latin typeface="Times New Roman"/>
                <a:ea typeface="Times New Roman"/>
                <a:cs typeface="Times New Roman"/>
                <a:sym typeface="Times New Roman"/>
              </a:rPr>
              <a:t>Xao xuyến, bối rối </a:t>
            </a:r>
            <a:endParaRPr sz="2600">
              <a:solidFill>
                <a:schemeClr val="dk1"/>
              </a:solidFill>
              <a:latin typeface="Times New Roman"/>
              <a:ea typeface="Times New Roman"/>
              <a:cs typeface="Times New Roman"/>
              <a:sym typeface="Times New Roman"/>
            </a:endParaRPr>
          </a:p>
        </p:txBody>
      </p:sp>
      <p:sp>
        <p:nvSpPr>
          <p:cNvPr id="490" name="Google Shape;490;p34"/>
          <p:cNvSpPr/>
          <p:nvPr/>
        </p:nvSpPr>
        <p:spPr>
          <a:xfrm>
            <a:off x="6672554" y="3224692"/>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B. </a:t>
            </a:r>
            <a:r>
              <a:rPr lang="en-US" sz="2800">
                <a:solidFill>
                  <a:schemeClr val="dk1"/>
                </a:solidFill>
                <a:latin typeface="Times New Roman"/>
                <a:ea typeface="Times New Roman"/>
                <a:cs typeface="Times New Roman"/>
                <a:sym typeface="Times New Roman"/>
              </a:rPr>
              <a:t>Buồn bã, chán nản</a:t>
            </a:r>
            <a:endParaRPr sz="2600">
              <a:solidFill>
                <a:schemeClr val="dk1"/>
              </a:solidFill>
              <a:latin typeface="Times New Roman"/>
              <a:ea typeface="Times New Roman"/>
              <a:cs typeface="Times New Roman"/>
              <a:sym typeface="Times New Roman"/>
            </a:endParaRPr>
          </a:p>
        </p:txBody>
      </p:sp>
      <p:sp>
        <p:nvSpPr>
          <p:cNvPr id="491" name="Google Shape;491;p34"/>
          <p:cNvSpPr/>
          <p:nvPr/>
        </p:nvSpPr>
        <p:spPr>
          <a:xfrm>
            <a:off x="1174173" y="4920168"/>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C. </a:t>
            </a:r>
            <a:r>
              <a:rPr lang="en-US" sz="2800">
                <a:solidFill>
                  <a:schemeClr val="dk1"/>
                </a:solidFill>
                <a:latin typeface="Times New Roman"/>
                <a:ea typeface="Times New Roman"/>
                <a:cs typeface="Times New Roman"/>
                <a:sym typeface="Times New Roman"/>
              </a:rPr>
              <a:t>Mừng rỡ, niềm nở      </a:t>
            </a:r>
            <a:endParaRPr sz="2600">
              <a:solidFill>
                <a:schemeClr val="dk1"/>
              </a:solidFill>
              <a:latin typeface="Times New Roman"/>
              <a:ea typeface="Times New Roman"/>
              <a:cs typeface="Times New Roman"/>
              <a:sym typeface="Times New Roman"/>
            </a:endParaRPr>
          </a:p>
        </p:txBody>
      </p:sp>
      <p:sp>
        <p:nvSpPr>
          <p:cNvPr id="492" name="Google Shape;492;p34"/>
          <p:cNvSpPr/>
          <p:nvPr/>
        </p:nvSpPr>
        <p:spPr>
          <a:xfrm>
            <a:off x="6672554" y="4924357"/>
            <a:ext cx="4722853" cy="123300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D. </a:t>
            </a:r>
            <a:r>
              <a:rPr lang="en-US" sz="2800">
                <a:solidFill>
                  <a:schemeClr val="dk1"/>
                </a:solidFill>
                <a:latin typeface="Times New Roman"/>
                <a:ea typeface="Times New Roman"/>
                <a:cs typeface="Times New Roman"/>
                <a:sym typeface="Times New Roman"/>
              </a:rPr>
              <a:t>Bất bình, giận dữ</a:t>
            </a:r>
            <a:endParaRPr sz="2600">
              <a:solidFill>
                <a:schemeClr val="dk1"/>
              </a:solidFill>
              <a:latin typeface="Times New Roman"/>
              <a:ea typeface="Times New Roman"/>
              <a:cs typeface="Times New Roman"/>
              <a:sym typeface="Times New Roman"/>
            </a:endParaRPr>
          </a:p>
        </p:txBody>
      </p:sp>
      <p:pic>
        <p:nvPicPr>
          <p:cNvPr id="497" name="Google Shape;497;p34"/>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12" name="Oval 11">
            <a:extLst>
              <a:ext uri="{FF2B5EF4-FFF2-40B4-BE49-F238E27FC236}">
                <a16:creationId xmlns:a16="http://schemas.microsoft.com/office/drawing/2014/main" xmlns="" id="{E8932362-D054-8447-8D81-BD70BFA7C7C9}"/>
              </a:ext>
            </a:extLst>
          </p:cNvPr>
          <p:cNvSpPr/>
          <p:nvPr/>
        </p:nvSpPr>
        <p:spPr>
          <a:xfrm>
            <a:off x="1174173" y="3588378"/>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500"/>
                                  </p:stCondLst>
                                  <p:childTnLst>
                                    <p:set>
                                      <p:cBhvr>
                                        <p:cTn id="9" dur="1" fill="hold">
                                          <p:stCondLst>
                                            <p:cond delay="0"/>
                                          </p:stCondLst>
                                        </p:cTn>
                                        <p:tgtEl>
                                          <p:spTgt spid="489"/>
                                        </p:tgtEl>
                                        <p:attrNameLst>
                                          <p:attrName>style.visibility</p:attrName>
                                        </p:attrNameLst>
                                      </p:cBhvr>
                                      <p:to>
                                        <p:strVal val="visible"/>
                                      </p:to>
                                    </p:set>
                                    <p:animEffect transition="in" filter="fade">
                                      <p:cBhvr>
                                        <p:cTn id="10" dur="500"/>
                                        <p:tgtEl>
                                          <p:spTgt spid="489"/>
                                        </p:tgtEl>
                                      </p:cBhvr>
                                    </p:animEffect>
                                  </p:childTnLst>
                                </p:cTn>
                              </p:par>
                              <p:par>
                                <p:cTn id="11" presetID="10" presetClass="entr" presetSubtype="0" fill="hold" nodeType="withEffect">
                                  <p:stCondLst>
                                    <p:cond delay="1000"/>
                                  </p:stCondLst>
                                  <p:childTnLst>
                                    <p:set>
                                      <p:cBhvr>
                                        <p:cTn id="12" dur="1" fill="hold">
                                          <p:stCondLst>
                                            <p:cond delay="0"/>
                                          </p:stCondLst>
                                        </p:cTn>
                                        <p:tgtEl>
                                          <p:spTgt spid="490"/>
                                        </p:tgtEl>
                                        <p:attrNameLst>
                                          <p:attrName>style.visibility</p:attrName>
                                        </p:attrNameLst>
                                      </p:cBhvr>
                                      <p:to>
                                        <p:strVal val="visible"/>
                                      </p:to>
                                    </p:set>
                                    <p:animEffect transition="in" filter="fade">
                                      <p:cBhvr>
                                        <p:cTn id="13" dur="500"/>
                                        <p:tgtEl>
                                          <p:spTgt spid="490"/>
                                        </p:tgtEl>
                                      </p:cBhvr>
                                    </p:animEffect>
                                  </p:childTnLst>
                                </p:cTn>
                              </p:par>
                              <p:par>
                                <p:cTn id="14" presetID="10" presetClass="entr" presetSubtype="0" fill="hold" nodeType="withEffect">
                                  <p:stCondLst>
                                    <p:cond delay="1500"/>
                                  </p:stCondLst>
                                  <p:childTnLst>
                                    <p:set>
                                      <p:cBhvr>
                                        <p:cTn id="15" dur="1" fill="hold">
                                          <p:stCondLst>
                                            <p:cond delay="0"/>
                                          </p:stCondLst>
                                        </p:cTn>
                                        <p:tgtEl>
                                          <p:spTgt spid="491"/>
                                        </p:tgtEl>
                                        <p:attrNameLst>
                                          <p:attrName>style.visibility</p:attrName>
                                        </p:attrNameLst>
                                      </p:cBhvr>
                                      <p:to>
                                        <p:strVal val="visible"/>
                                      </p:to>
                                    </p:set>
                                    <p:animEffect transition="in" filter="fade">
                                      <p:cBhvr>
                                        <p:cTn id="16" dur="500"/>
                                        <p:tgtEl>
                                          <p:spTgt spid="491"/>
                                        </p:tgtEl>
                                      </p:cBhvr>
                                    </p:animEffect>
                                  </p:childTnLst>
                                </p:cTn>
                              </p:par>
                              <p:par>
                                <p:cTn id="17" presetID="10" presetClass="entr" presetSubtype="0" fill="hold" nodeType="withEffect">
                                  <p:stCondLst>
                                    <p:cond delay="2000"/>
                                  </p:stCondLst>
                                  <p:childTnLst>
                                    <p:set>
                                      <p:cBhvr>
                                        <p:cTn id="18" dur="1" fill="hold">
                                          <p:stCondLst>
                                            <p:cond delay="0"/>
                                          </p:stCondLst>
                                        </p:cTn>
                                        <p:tgtEl>
                                          <p:spTgt spid="492"/>
                                        </p:tgtEl>
                                        <p:attrNameLst>
                                          <p:attrName>style.visibility</p:attrName>
                                        </p:attrNameLst>
                                      </p:cBhvr>
                                      <p:to>
                                        <p:strVal val="visible"/>
                                      </p:to>
                                    </p:set>
                                    <p:animEffect transition="in" filter="fade">
                                      <p:cBhvr>
                                        <p:cTn id="19" dur="500"/>
                                        <p:tgtEl>
                                          <p:spTgt spid="492"/>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100" name="!!!Google Shape;100;p2"/>
          <p:cNvPicPr preferRelativeResize="0"/>
          <p:nvPr/>
        </p:nvPicPr>
        <p:blipFill rotWithShape="1">
          <a:blip r:embed="rId3">
            <a:alphaModFix/>
          </a:blip>
          <a:srcRect b="6511"/>
          <a:stretch/>
        </p:blipFill>
        <p:spPr>
          <a:xfrm rot="387051">
            <a:off x="3017734" y="1565722"/>
            <a:ext cx="6907337" cy="6818573"/>
          </a:xfrm>
          <a:prstGeom prst="rect">
            <a:avLst/>
          </a:prstGeom>
          <a:noFill/>
          <a:ln>
            <a:noFill/>
          </a:ln>
        </p:spPr>
      </p:pic>
      <p:grpSp>
        <p:nvGrpSpPr>
          <p:cNvPr id="6" name="Group 5">
            <a:extLst>
              <a:ext uri="{FF2B5EF4-FFF2-40B4-BE49-F238E27FC236}">
                <a16:creationId xmlns:a16="http://schemas.microsoft.com/office/drawing/2014/main" xmlns="" id="{78DA4359-BA51-9846-BC10-0DE665926F7F}"/>
              </a:ext>
            </a:extLst>
          </p:cNvPr>
          <p:cNvGrpSpPr/>
          <p:nvPr/>
        </p:nvGrpSpPr>
        <p:grpSpPr>
          <a:xfrm>
            <a:off x="4262983" y="2613085"/>
            <a:ext cx="9106654" cy="1631829"/>
            <a:chOff x="2004692" y="-79528"/>
            <a:chExt cx="9106654" cy="1631829"/>
          </a:xfrm>
        </p:grpSpPr>
        <p:sp>
          <p:nvSpPr>
            <p:cNvPr id="7" name="Google Shape;98;p2">
              <a:extLst>
                <a:ext uri="{FF2B5EF4-FFF2-40B4-BE49-F238E27FC236}">
                  <a16:creationId xmlns:a16="http://schemas.microsoft.com/office/drawing/2014/main" xmlns="" id="{EA35CE87-BE8E-6547-B148-30116CBB735E}"/>
                </a:ext>
              </a:extLst>
            </p:cNvPr>
            <p:cNvSpPr txBox="1"/>
            <p:nvPr/>
          </p:nvSpPr>
          <p:spPr>
            <a:xfrm>
              <a:off x="2004692" y="-79528"/>
              <a:ext cx="910665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72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72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72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8" name="Google Shape;99;p2">
              <a:extLst>
                <a:ext uri="{FF2B5EF4-FFF2-40B4-BE49-F238E27FC236}">
                  <a16:creationId xmlns:a16="http://schemas.microsoft.com/office/drawing/2014/main" xmlns="" id="{230BD16C-D498-BC4E-A105-EE520CC819B7}"/>
                </a:ext>
              </a:extLst>
            </p:cNvPr>
            <p:cNvSpPr txBox="1"/>
            <p:nvPr/>
          </p:nvSpPr>
          <p:spPr>
            <a:xfrm>
              <a:off x="6285227" y="967566"/>
              <a:ext cx="4322220" cy="584735"/>
            </a:xfrm>
            <a:prstGeom prst="rect">
              <a:avLst/>
            </a:prstGeom>
            <a:noFill/>
            <a:ln>
              <a:noFill/>
            </a:ln>
          </p:spPr>
          <p:txBody>
            <a:bodyPr spcFirstLastPara="1" wrap="square" lIns="91425" tIns="45700" rIns="91425" bIns="45700" anchor="t" anchorCtr="0">
              <a:spAutoFit/>
            </a:bodyPr>
            <a:lstStyle/>
            <a:p>
              <a:pPr lvl="0" algn="ctr"/>
              <a:r>
                <a:rPr lang="en-US" sz="3200" b="1" i="1"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Hồ</a:t>
              </a:r>
              <a:r>
                <a:rPr lang="en-US" sz="3200" b="1" i="1" u="none" strike="noStrike" cap="none" dirty="0">
                  <a:solidFill>
                    <a:schemeClr val="lt1"/>
                  </a:solidFill>
                  <a:latin typeface="Times New Roman"/>
                  <a:ea typeface="Times New Roman"/>
                  <a:cs typeface="Times New Roman"/>
                  <a:sym typeface="Times New Roman"/>
                </a:rPr>
                <a:t> </a:t>
              </a:r>
              <a:r>
                <a:rPr lang="en-US" sz="3200" b="1" i="1" u="none" strike="noStrike" cap="none" dirty="0" err="1">
                  <a:solidFill>
                    <a:schemeClr val="lt1"/>
                  </a:solidFill>
                  <a:latin typeface="Times New Roman"/>
                  <a:ea typeface="Times New Roman"/>
                  <a:cs typeface="Times New Roman"/>
                  <a:sym typeface="Times New Roman"/>
                </a:rPr>
                <a:t>Chí</a:t>
              </a:r>
              <a:r>
                <a:rPr lang="en-US" sz="3200" b="1" i="1" u="none" strike="noStrike" cap="none" dirty="0">
                  <a:solidFill>
                    <a:schemeClr val="lt1"/>
                  </a:solidFill>
                  <a:latin typeface="Times New Roman"/>
                  <a:ea typeface="Times New Roman"/>
                  <a:cs typeface="Times New Roman"/>
                  <a:sym typeface="Times New Roman"/>
                </a:rPr>
                <a:t> Minh – </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
                                        <p:tgtEl>
                                          <p:spTgt spid="100"/>
                                        </p:tgtEl>
                                      </p:cBhvr>
                                    </p:animEffect>
                                    <p:anim calcmode="lin" valueType="num">
                                      <p:cBhvr>
                                        <p:cTn id="8" dur="400" fill="hold"/>
                                        <p:tgtEl>
                                          <p:spTgt spid="100"/>
                                        </p:tgtEl>
                                        <p:attrNameLst>
                                          <p:attrName>ppt_x</p:attrName>
                                        </p:attrNameLst>
                                      </p:cBhvr>
                                      <p:tavLst>
                                        <p:tav tm="0">
                                          <p:val>
                                            <p:strVal val="#ppt_x"/>
                                          </p:val>
                                        </p:tav>
                                        <p:tav tm="100000">
                                          <p:val>
                                            <p:strVal val="#ppt_x"/>
                                          </p:val>
                                        </p:tav>
                                      </p:tavLst>
                                    </p:anim>
                                    <p:anim calcmode="lin" valueType="num">
                                      <p:cBhvr>
                                        <p:cTn id="9" dur="400" fill="hold"/>
                                        <p:tgtEl>
                                          <p:spTgt spid="10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35"/>
          <p:cNvPicPr preferRelativeResize="0"/>
          <p:nvPr/>
        </p:nvPicPr>
        <p:blipFill rotWithShape="1">
          <a:blip r:embed="rId3">
            <a:alphaModFix/>
          </a:blip>
          <a:srcRect l="14142" t="8181" r="20101" b="29545"/>
          <a:stretch/>
        </p:blipFill>
        <p:spPr>
          <a:xfrm>
            <a:off x="122098" y="0"/>
            <a:ext cx="2567540" cy="2431473"/>
          </a:xfrm>
          <a:prstGeom prst="rect">
            <a:avLst/>
          </a:prstGeom>
          <a:noFill/>
          <a:ln>
            <a:noFill/>
          </a:ln>
        </p:spPr>
      </p:pic>
      <p:sp>
        <p:nvSpPr>
          <p:cNvPr id="503" name="Google Shape;503;p35"/>
          <p:cNvSpPr/>
          <p:nvPr/>
        </p:nvSpPr>
        <p:spPr>
          <a:xfrm>
            <a:off x="2962773" y="549135"/>
            <a:ext cx="8425663" cy="1604597"/>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400" b="1" dirty="0">
                <a:solidFill>
                  <a:srgbClr val="FF0000"/>
                </a:solidFill>
                <a:latin typeface="Times New Roman"/>
                <a:ea typeface="Times New Roman"/>
                <a:cs typeface="Times New Roman"/>
                <a:sym typeface="Times New Roman"/>
              </a:rPr>
              <a:t>8. </a:t>
            </a:r>
            <a:r>
              <a:rPr lang="en-US" sz="3400" b="1" dirty="0" err="1">
                <a:solidFill>
                  <a:srgbClr val="FF0000"/>
                </a:solidFill>
                <a:latin typeface="Times New Roman"/>
                <a:ea typeface="Times New Roman"/>
                <a:cs typeface="Times New Roman"/>
                <a:sym typeface="Times New Roman"/>
              </a:rPr>
              <a:t>Nhận</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định</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nào</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nói</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đúng</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nhất</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hình</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ảnh</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Bác</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Hồ</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hiện</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lên</a:t>
            </a:r>
            <a:r>
              <a:rPr lang="en-US" sz="3400" b="1" dirty="0">
                <a:solidFill>
                  <a:srgbClr val="FF0000"/>
                </a:solidFill>
                <a:latin typeface="Times New Roman"/>
                <a:ea typeface="Times New Roman"/>
                <a:cs typeface="Times New Roman"/>
                <a:sym typeface="Times New Roman"/>
              </a:rPr>
              <a:t> qua </a:t>
            </a:r>
            <a:r>
              <a:rPr lang="en-US" sz="3400" b="1" dirty="0" err="1">
                <a:solidFill>
                  <a:srgbClr val="FF0000"/>
                </a:solidFill>
                <a:latin typeface="Times New Roman"/>
                <a:ea typeface="Times New Roman"/>
                <a:cs typeface="Times New Roman"/>
                <a:sym typeface="Times New Roman"/>
              </a:rPr>
              <a:t>bài</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thơ</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Ngăm</a:t>
            </a:r>
            <a:r>
              <a:rPr lang="en-US" sz="3400" b="1" dirty="0">
                <a:solidFill>
                  <a:srgbClr val="FF0000"/>
                </a:solidFill>
                <a:latin typeface="Times New Roman"/>
                <a:ea typeface="Times New Roman"/>
                <a:cs typeface="Times New Roman"/>
                <a:sym typeface="Times New Roman"/>
              </a:rPr>
              <a:t> </a:t>
            </a:r>
            <a:r>
              <a:rPr lang="en-US" sz="3400" b="1" dirty="0" err="1">
                <a:solidFill>
                  <a:srgbClr val="FF0000"/>
                </a:solidFill>
                <a:latin typeface="Times New Roman"/>
                <a:ea typeface="Times New Roman"/>
                <a:cs typeface="Times New Roman"/>
                <a:sym typeface="Times New Roman"/>
              </a:rPr>
              <a:t>trăng</a:t>
            </a:r>
            <a:r>
              <a:rPr lang="en-US" sz="3400" b="1" dirty="0">
                <a:solidFill>
                  <a:srgbClr val="FF0000"/>
                </a:solidFill>
                <a:latin typeface="Times New Roman"/>
                <a:ea typeface="Times New Roman"/>
                <a:cs typeface="Times New Roman"/>
                <a:sym typeface="Times New Roman"/>
              </a:rPr>
              <a:t>?</a:t>
            </a:r>
            <a:endParaRPr dirty="0"/>
          </a:p>
        </p:txBody>
      </p:sp>
      <p:sp>
        <p:nvSpPr>
          <p:cNvPr id="504" name="Google Shape;504;p35"/>
          <p:cNvSpPr/>
          <p:nvPr/>
        </p:nvSpPr>
        <p:spPr>
          <a:xfrm>
            <a:off x="800100" y="3189327"/>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A.</a:t>
            </a:r>
            <a:r>
              <a:rPr lang="en-US" sz="3200">
                <a:solidFill>
                  <a:schemeClr val="dk1"/>
                </a:solidFill>
                <a:latin typeface="Times New Roman"/>
                <a:ea typeface="Times New Roman"/>
                <a:cs typeface="Times New Roman"/>
                <a:sym typeface="Times New Roman"/>
              </a:rPr>
              <a:t> Một con người có khả năng nhìn xa trông rộng</a:t>
            </a:r>
            <a:endParaRPr/>
          </a:p>
        </p:txBody>
      </p:sp>
      <p:sp>
        <p:nvSpPr>
          <p:cNvPr id="505" name="Google Shape;505;p35"/>
          <p:cNvSpPr/>
          <p:nvPr/>
        </p:nvSpPr>
        <p:spPr>
          <a:xfrm>
            <a:off x="6234525" y="3193516"/>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B. </a:t>
            </a:r>
            <a:r>
              <a:rPr lang="en-US" sz="3200">
                <a:solidFill>
                  <a:schemeClr val="dk1"/>
                </a:solidFill>
                <a:latin typeface="Times New Roman"/>
                <a:ea typeface="Times New Roman"/>
                <a:cs typeface="Times New Roman"/>
                <a:sym typeface="Times New Roman"/>
              </a:rPr>
              <a:t>Một con người có bản lĩnh cách mạng kiên cường</a:t>
            </a:r>
            <a:endParaRPr/>
          </a:p>
        </p:txBody>
      </p:sp>
      <p:sp>
        <p:nvSpPr>
          <p:cNvPr id="506" name="Google Shape;506;p35"/>
          <p:cNvSpPr/>
          <p:nvPr/>
        </p:nvSpPr>
        <p:spPr>
          <a:xfrm>
            <a:off x="800100" y="4795476"/>
            <a:ext cx="5070764"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C</a:t>
            </a:r>
            <a:r>
              <a:rPr lang="en-US" sz="3200">
                <a:solidFill>
                  <a:schemeClr val="dk1"/>
                </a:solidFill>
                <a:latin typeface="Times New Roman"/>
                <a:ea typeface="Times New Roman"/>
                <a:cs typeface="Times New Roman"/>
                <a:sym typeface="Times New Roman"/>
              </a:rPr>
              <a:t>. Một con người yêu thiên nhiên và luôn lạc quan</a:t>
            </a:r>
            <a:endParaRPr/>
          </a:p>
        </p:txBody>
      </p:sp>
      <p:sp>
        <p:nvSpPr>
          <p:cNvPr id="507" name="Google Shape;507;p35"/>
          <p:cNvSpPr/>
          <p:nvPr/>
        </p:nvSpPr>
        <p:spPr>
          <a:xfrm>
            <a:off x="6234525" y="4799665"/>
            <a:ext cx="5247430" cy="1305747"/>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0" i="0" u="none" strike="noStrike" cap="none">
                <a:solidFill>
                  <a:schemeClr val="dk1"/>
                </a:solidFill>
                <a:latin typeface="Times New Roman"/>
                <a:ea typeface="Times New Roman"/>
                <a:cs typeface="Times New Roman"/>
                <a:sym typeface="Times New Roman"/>
              </a:rPr>
              <a:t>D. </a:t>
            </a:r>
            <a:r>
              <a:rPr lang="en-US" sz="3200">
                <a:solidFill>
                  <a:schemeClr val="dk1"/>
                </a:solidFill>
                <a:latin typeface="Times New Roman"/>
                <a:ea typeface="Times New Roman"/>
                <a:cs typeface="Times New Roman"/>
                <a:sym typeface="Times New Roman"/>
              </a:rPr>
              <a:t>Một con người giàu lòng yêu thương</a:t>
            </a:r>
            <a:endParaRPr sz="3200" b="0" i="0" u="none" strike="noStrike" cap="none">
              <a:solidFill>
                <a:schemeClr val="dk1"/>
              </a:solidFill>
              <a:latin typeface="Times New Roman"/>
              <a:ea typeface="Times New Roman"/>
              <a:cs typeface="Times New Roman"/>
              <a:sym typeface="Times New Roman"/>
            </a:endParaRPr>
          </a:p>
        </p:txBody>
      </p:sp>
      <p:sp>
        <p:nvSpPr>
          <p:cNvPr id="12" name="Oval 11">
            <a:extLst>
              <a:ext uri="{FF2B5EF4-FFF2-40B4-BE49-F238E27FC236}">
                <a16:creationId xmlns:a16="http://schemas.microsoft.com/office/drawing/2014/main" xmlns="" id="{D50317DD-3C2B-734D-B798-B4C185D5EBDA}"/>
              </a:ext>
            </a:extLst>
          </p:cNvPr>
          <p:cNvSpPr/>
          <p:nvPr/>
        </p:nvSpPr>
        <p:spPr>
          <a:xfrm>
            <a:off x="800100" y="4951094"/>
            <a:ext cx="453375" cy="497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500"/>
                                        <p:tgtEl>
                                          <p:spTgt spid="503"/>
                                        </p:tgtEl>
                                      </p:cBhvr>
                                    </p:animEffect>
                                  </p:childTnLst>
                                </p:cTn>
                              </p:par>
                              <p:par>
                                <p:cTn id="8" presetID="10" presetClass="entr" presetSubtype="0" fill="hold" nodeType="withEffect">
                                  <p:stCondLst>
                                    <p:cond delay="500"/>
                                  </p:stCondLst>
                                  <p:childTnLst>
                                    <p:set>
                                      <p:cBhvr>
                                        <p:cTn id="9" dur="1" fill="hold">
                                          <p:stCondLst>
                                            <p:cond delay="0"/>
                                          </p:stCondLst>
                                        </p:cTn>
                                        <p:tgtEl>
                                          <p:spTgt spid="504"/>
                                        </p:tgtEl>
                                        <p:attrNameLst>
                                          <p:attrName>style.visibility</p:attrName>
                                        </p:attrNameLst>
                                      </p:cBhvr>
                                      <p:to>
                                        <p:strVal val="visible"/>
                                      </p:to>
                                    </p:set>
                                    <p:animEffect transition="in" filter="fade">
                                      <p:cBhvr>
                                        <p:cTn id="10" dur="500"/>
                                        <p:tgtEl>
                                          <p:spTgt spid="504"/>
                                        </p:tgtEl>
                                      </p:cBhvr>
                                    </p:animEffect>
                                  </p:childTnLst>
                                </p:cTn>
                              </p:par>
                              <p:par>
                                <p:cTn id="11" presetID="10" presetClass="entr" presetSubtype="0" fill="hold" nodeType="withEffect">
                                  <p:stCondLst>
                                    <p:cond delay="1000"/>
                                  </p:stCondLst>
                                  <p:childTnLst>
                                    <p:set>
                                      <p:cBhvr>
                                        <p:cTn id="12" dur="1" fill="hold">
                                          <p:stCondLst>
                                            <p:cond delay="0"/>
                                          </p:stCondLst>
                                        </p:cTn>
                                        <p:tgtEl>
                                          <p:spTgt spid="505"/>
                                        </p:tgtEl>
                                        <p:attrNameLst>
                                          <p:attrName>style.visibility</p:attrName>
                                        </p:attrNameLst>
                                      </p:cBhvr>
                                      <p:to>
                                        <p:strVal val="visible"/>
                                      </p:to>
                                    </p:set>
                                    <p:animEffect transition="in" filter="fade">
                                      <p:cBhvr>
                                        <p:cTn id="13" dur="500"/>
                                        <p:tgtEl>
                                          <p:spTgt spid="505"/>
                                        </p:tgtEl>
                                      </p:cBhvr>
                                    </p:animEffect>
                                  </p:childTnLst>
                                </p:cTn>
                              </p:par>
                              <p:par>
                                <p:cTn id="14" presetID="10" presetClass="entr" presetSubtype="0" fill="hold" nodeType="withEffect">
                                  <p:stCondLst>
                                    <p:cond delay="1500"/>
                                  </p:stCondLst>
                                  <p:childTnLst>
                                    <p:set>
                                      <p:cBhvr>
                                        <p:cTn id="15" dur="1" fill="hold">
                                          <p:stCondLst>
                                            <p:cond delay="0"/>
                                          </p:stCondLst>
                                        </p:cTn>
                                        <p:tgtEl>
                                          <p:spTgt spid="506"/>
                                        </p:tgtEl>
                                        <p:attrNameLst>
                                          <p:attrName>style.visibility</p:attrName>
                                        </p:attrNameLst>
                                      </p:cBhvr>
                                      <p:to>
                                        <p:strVal val="visible"/>
                                      </p:to>
                                    </p:set>
                                    <p:animEffect transition="in" filter="fade">
                                      <p:cBhvr>
                                        <p:cTn id="16" dur="500"/>
                                        <p:tgtEl>
                                          <p:spTgt spid="506"/>
                                        </p:tgtEl>
                                      </p:cBhvr>
                                    </p:animEffect>
                                  </p:childTnLst>
                                </p:cTn>
                              </p:par>
                              <p:par>
                                <p:cTn id="17" presetID="10" presetClass="entr" presetSubtype="0" fill="hold" nodeType="withEffect">
                                  <p:stCondLst>
                                    <p:cond delay="2000"/>
                                  </p:stCondLst>
                                  <p:childTnLst>
                                    <p:set>
                                      <p:cBhvr>
                                        <p:cTn id="18" dur="1" fill="hold">
                                          <p:stCondLst>
                                            <p:cond delay="0"/>
                                          </p:stCondLst>
                                        </p:cTn>
                                        <p:tgtEl>
                                          <p:spTgt spid="507"/>
                                        </p:tgtEl>
                                        <p:attrNameLst>
                                          <p:attrName>style.visibility</p:attrName>
                                        </p:attrNameLst>
                                      </p:cBhvr>
                                      <p:to>
                                        <p:strVal val="visible"/>
                                      </p:to>
                                    </p:set>
                                    <p:animEffect transition="in" filter="fade">
                                      <p:cBhvr>
                                        <p:cTn id="19" dur="500"/>
                                        <p:tgtEl>
                                          <p:spTgt spid="50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anim calcmode="lin" valueType="num">
                                      <p:cBhvr>
                                        <p:cTn id="25" dur="2000" fill="hold"/>
                                        <p:tgtEl>
                                          <p:spTgt spid="12"/>
                                        </p:tgtEl>
                                        <p:attrNameLst>
                                          <p:attrName>ppt_w</p:attrName>
                                        </p:attrNameLst>
                                      </p:cBhvr>
                                      <p:tavLst>
                                        <p:tav tm="0" fmla="#ppt_w*sin(2.5*pi*$)">
                                          <p:val>
                                            <p:fltVal val="0"/>
                                          </p:val>
                                        </p:tav>
                                        <p:tav tm="100000">
                                          <p:val>
                                            <p:fltVal val="1"/>
                                          </p:val>
                                        </p:tav>
                                      </p:tavLst>
                                    </p:anim>
                                    <p:anim calcmode="lin" valueType="num">
                                      <p:cBhvr>
                                        <p:cTn id="2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37"/>
          <p:cNvPicPr preferRelativeResize="0"/>
          <p:nvPr/>
        </p:nvPicPr>
        <p:blipFill rotWithShape="1">
          <a:blip r:embed="rId3">
            <a:alphaModFix/>
          </a:blip>
          <a:srcRect/>
          <a:stretch/>
        </p:blipFill>
        <p:spPr>
          <a:xfrm>
            <a:off x="5891645" y="675227"/>
            <a:ext cx="4852607" cy="3853418"/>
          </a:xfrm>
          <a:prstGeom prst="rect">
            <a:avLst/>
          </a:prstGeom>
          <a:noFill/>
          <a:ln>
            <a:noFill/>
          </a:ln>
        </p:spPr>
      </p:pic>
      <p:sp>
        <p:nvSpPr>
          <p:cNvPr id="533" name="Google Shape;533;p37"/>
          <p:cNvSpPr txBox="1"/>
          <p:nvPr/>
        </p:nvSpPr>
        <p:spPr>
          <a:xfrm>
            <a:off x="6402972" y="1474012"/>
            <a:ext cx="4008719"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1">
                <a:solidFill>
                  <a:srgbClr val="009900"/>
                </a:solidFill>
                <a:latin typeface="Times New Roman"/>
                <a:ea typeface="Times New Roman"/>
                <a:cs typeface="Times New Roman"/>
                <a:sym typeface="Times New Roman"/>
              </a:rPr>
              <a:t>Thơ của Bác đầy trăng</a:t>
            </a:r>
            <a:endParaRPr sz="4800">
              <a:solidFill>
                <a:srgbClr val="4E5165"/>
              </a:solidFill>
              <a:latin typeface="Times New Roman"/>
              <a:ea typeface="Times New Roman"/>
              <a:cs typeface="Times New Roman"/>
              <a:sym typeface="Times New Roman"/>
            </a:endParaRPr>
          </a:p>
        </p:txBody>
      </p:sp>
      <p:pic>
        <p:nvPicPr>
          <p:cNvPr id="534" name="Google Shape;534;p37" descr="Káº¿t quáº£ hÃ¬nh áº£nh cho hoÃ i thanh"/>
          <p:cNvPicPr preferRelativeResize="0"/>
          <p:nvPr/>
        </p:nvPicPr>
        <p:blipFill rotWithShape="1">
          <a:blip r:embed="rId4">
            <a:alphaModFix/>
          </a:blip>
          <a:srcRect/>
          <a:stretch/>
        </p:blipFill>
        <p:spPr>
          <a:xfrm>
            <a:off x="786246" y="337450"/>
            <a:ext cx="4059700" cy="5412444"/>
          </a:xfrm>
          <a:prstGeom prst="ellipse">
            <a:avLst/>
          </a:prstGeom>
          <a:noFill/>
          <a:ln>
            <a:noFill/>
          </a:ln>
        </p:spPr>
      </p:pic>
      <p:sp>
        <p:nvSpPr>
          <p:cNvPr id="2" name="TextBox 1">
            <a:extLst>
              <a:ext uri="{FF2B5EF4-FFF2-40B4-BE49-F238E27FC236}">
                <a16:creationId xmlns:a16="http://schemas.microsoft.com/office/drawing/2014/main" xmlns="" id="{42525175-A958-D942-9BCD-DB81001BA863}"/>
              </a:ext>
            </a:extLst>
          </p:cNvPr>
          <p:cNvSpPr txBox="1"/>
          <p:nvPr/>
        </p:nvSpPr>
        <p:spPr>
          <a:xfrm>
            <a:off x="516241" y="5935775"/>
            <a:ext cx="4599709" cy="584775"/>
          </a:xfrm>
          <a:prstGeom prst="rect">
            <a:avLst/>
          </a:prstGeom>
          <a:noFill/>
        </p:spPr>
        <p:txBody>
          <a:bodyPr wrap="square" rtlCol="0">
            <a:spAutoFit/>
          </a:bodyPr>
          <a:lstStyle/>
          <a:p>
            <a:pPr algn="ctr"/>
            <a:r>
              <a:rPr lang="x-none" sz="3200" b="1" dirty="0">
                <a:solidFill>
                  <a:schemeClr val="bg1"/>
                </a:solidFill>
                <a:latin typeface="Times New Roman" panose="02020603050405020304" pitchFamily="18" charset="0"/>
                <a:cs typeface="Times New Roman" panose="02020603050405020304" pitchFamily="18" charset="0"/>
              </a:rPr>
              <a:t>Dịch giả: Nam Trân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fade">
                                      <p:cBhvr>
                                        <p:cTn id="7" dur="500"/>
                                        <p:tgtEl>
                                          <p:spTgt spid="5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
                                        </p:tgtEl>
                                        <p:attrNameLst>
                                          <p:attrName>style.visibility</p:attrName>
                                        </p:attrNameLst>
                                      </p:cBhvr>
                                      <p:to>
                                        <p:strVal val="visible"/>
                                      </p:to>
                                    </p:set>
                                    <p:animEffect transition="in" filter="fade">
                                      <p:cBhvr>
                                        <p:cTn id="12" dur="500"/>
                                        <p:tgtEl>
                                          <p:spTgt spid="532"/>
                                        </p:tgtEl>
                                      </p:cBhvr>
                                    </p:animEffect>
                                  </p:childTnLst>
                                </p:cTn>
                              </p:par>
                              <p:par>
                                <p:cTn id="13" presetID="10" presetClass="entr" presetSubtype="0" fill="hold" nodeType="withEffect">
                                  <p:stCondLst>
                                    <p:cond delay="0"/>
                                  </p:stCondLst>
                                  <p:childTnLst>
                                    <p:set>
                                      <p:cBhvr>
                                        <p:cTn id="14" dur="1" fill="hold">
                                          <p:stCondLst>
                                            <p:cond delay="0"/>
                                          </p:stCondLst>
                                        </p:cTn>
                                        <p:tgtEl>
                                          <p:spTgt spid="533"/>
                                        </p:tgtEl>
                                        <p:attrNameLst>
                                          <p:attrName>style.visibility</p:attrName>
                                        </p:attrNameLst>
                                      </p:cBhvr>
                                      <p:to>
                                        <p:strVal val="visible"/>
                                      </p:to>
                                    </p:set>
                                    <p:animEffect transition="in" filter="fade">
                                      <p:cBhvr>
                                        <p:cTn id="15" dur="5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8"/>
          <p:cNvSpPr/>
          <p:nvPr/>
        </p:nvSpPr>
        <p:spPr>
          <a:xfrm>
            <a:off x="0" y="0"/>
            <a:ext cx="12192000" cy="6858000"/>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40" name="Google Shape;540;p38" descr="Cover"/>
          <p:cNvPicPr preferRelativeResize="0"/>
          <p:nvPr/>
        </p:nvPicPr>
        <p:blipFill rotWithShape="1">
          <a:blip r:embed="rId3">
            <a:alphaModFix/>
          </a:blip>
          <a:srcRect/>
          <a:stretch/>
        </p:blipFill>
        <p:spPr>
          <a:xfrm>
            <a:off x="6337936" y="3500812"/>
            <a:ext cx="2093594" cy="2369820"/>
          </a:xfrm>
          <a:prstGeom prst="rect">
            <a:avLst/>
          </a:prstGeom>
          <a:noFill/>
          <a:ln>
            <a:noFill/>
          </a:ln>
        </p:spPr>
      </p:pic>
      <p:pic>
        <p:nvPicPr>
          <p:cNvPr id="541" name="Google Shape;541;p38" descr="Cover"/>
          <p:cNvPicPr preferRelativeResize="0"/>
          <p:nvPr/>
        </p:nvPicPr>
        <p:blipFill rotWithShape="1">
          <a:blip r:embed="rId4">
            <a:alphaModFix/>
          </a:blip>
          <a:srcRect/>
          <a:stretch/>
        </p:blipFill>
        <p:spPr>
          <a:xfrm>
            <a:off x="622374" y="3989818"/>
            <a:ext cx="3150870" cy="2484120"/>
          </a:xfrm>
          <a:prstGeom prst="rect">
            <a:avLst/>
          </a:prstGeom>
          <a:noFill/>
          <a:ln>
            <a:noFill/>
          </a:ln>
        </p:spPr>
      </p:pic>
      <p:pic>
        <p:nvPicPr>
          <p:cNvPr id="542" name="Google Shape;542;p38" descr="Cover"/>
          <p:cNvPicPr preferRelativeResize="0"/>
          <p:nvPr/>
        </p:nvPicPr>
        <p:blipFill rotWithShape="1">
          <a:blip r:embed="rId5">
            <a:alphaModFix/>
          </a:blip>
          <a:srcRect/>
          <a:stretch/>
        </p:blipFill>
        <p:spPr>
          <a:xfrm>
            <a:off x="529028" y="3791699"/>
            <a:ext cx="3236596" cy="1543050"/>
          </a:xfrm>
          <a:prstGeom prst="rect">
            <a:avLst/>
          </a:prstGeom>
          <a:noFill/>
          <a:ln>
            <a:noFill/>
          </a:ln>
        </p:spPr>
      </p:pic>
      <p:pic>
        <p:nvPicPr>
          <p:cNvPr id="543" name="Google Shape;543;p38" descr="Cover"/>
          <p:cNvPicPr preferRelativeResize="0"/>
          <p:nvPr/>
        </p:nvPicPr>
        <p:blipFill rotWithShape="1">
          <a:blip r:embed="rId6">
            <a:alphaModFix/>
          </a:blip>
          <a:srcRect/>
          <a:stretch/>
        </p:blipFill>
        <p:spPr>
          <a:xfrm>
            <a:off x="615720" y="2709660"/>
            <a:ext cx="3350896" cy="1396364"/>
          </a:xfrm>
          <a:prstGeom prst="rect">
            <a:avLst/>
          </a:prstGeom>
          <a:noFill/>
          <a:ln>
            <a:noFill/>
          </a:ln>
        </p:spPr>
      </p:pic>
      <p:pic>
        <p:nvPicPr>
          <p:cNvPr id="544" name="Google Shape;544;p38" descr="Cover"/>
          <p:cNvPicPr preferRelativeResize="0"/>
          <p:nvPr/>
        </p:nvPicPr>
        <p:blipFill rotWithShape="1">
          <a:blip r:embed="rId7">
            <a:alphaModFix/>
          </a:blip>
          <a:srcRect/>
          <a:stretch/>
        </p:blipFill>
        <p:spPr>
          <a:xfrm>
            <a:off x="3676650" y="3188392"/>
            <a:ext cx="3042286" cy="1228726"/>
          </a:xfrm>
          <a:prstGeom prst="rect">
            <a:avLst/>
          </a:prstGeom>
          <a:noFill/>
          <a:ln>
            <a:noFill/>
          </a:ln>
        </p:spPr>
      </p:pic>
      <p:pic>
        <p:nvPicPr>
          <p:cNvPr id="545" name="Google Shape;545;p38" descr="Cover"/>
          <p:cNvPicPr preferRelativeResize="0"/>
          <p:nvPr/>
        </p:nvPicPr>
        <p:blipFill rotWithShape="1">
          <a:blip r:embed="rId8">
            <a:alphaModFix/>
          </a:blip>
          <a:srcRect/>
          <a:stretch/>
        </p:blipFill>
        <p:spPr>
          <a:xfrm>
            <a:off x="8564099" y="3503348"/>
            <a:ext cx="3057524" cy="912494"/>
          </a:xfrm>
          <a:prstGeom prst="rect">
            <a:avLst/>
          </a:prstGeom>
          <a:noFill/>
          <a:ln>
            <a:noFill/>
          </a:ln>
        </p:spPr>
      </p:pic>
      <p:pic>
        <p:nvPicPr>
          <p:cNvPr id="546" name="Google Shape;546;p38" descr="Cover"/>
          <p:cNvPicPr preferRelativeResize="0"/>
          <p:nvPr/>
        </p:nvPicPr>
        <p:blipFill rotWithShape="1">
          <a:blip r:embed="rId9">
            <a:alphaModFix/>
          </a:blip>
          <a:srcRect/>
          <a:stretch/>
        </p:blipFill>
        <p:spPr>
          <a:xfrm>
            <a:off x="8393026" y="2748015"/>
            <a:ext cx="3194684" cy="967740"/>
          </a:xfrm>
          <a:prstGeom prst="rect">
            <a:avLst/>
          </a:prstGeom>
          <a:noFill/>
          <a:ln>
            <a:noFill/>
          </a:ln>
        </p:spPr>
      </p:pic>
      <p:pic>
        <p:nvPicPr>
          <p:cNvPr id="547" name="Google Shape;547;p38" descr="Cover"/>
          <p:cNvPicPr preferRelativeResize="0"/>
          <p:nvPr/>
        </p:nvPicPr>
        <p:blipFill rotWithShape="1">
          <a:blip r:embed="rId10">
            <a:alphaModFix/>
          </a:blip>
          <a:srcRect/>
          <a:stretch/>
        </p:blipFill>
        <p:spPr>
          <a:xfrm>
            <a:off x="6454140" y="3154102"/>
            <a:ext cx="2238376" cy="691516"/>
          </a:xfrm>
          <a:prstGeom prst="rect">
            <a:avLst/>
          </a:prstGeom>
          <a:noFill/>
          <a:ln>
            <a:noFill/>
          </a:ln>
        </p:spPr>
      </p:pic>
      <p:pic>
        <p:nvPicPr>
          <p:cNvPr id="548" name="Google Shape;548;p38" descr="Cover"/>
          <p:cNvPicPr preferRelativeResize="0"/>
          <p:nvPr/>
        </p:nvPicPr>
        <p:blipFill rotWithShape="1">
          <a:blip r:embed="rId11">
            <a:alphaModFix/>
          </a:blip>
          <a:srcRect/>
          <a:stretch/>
        </p:blipFill>
        <p:spPr>
          <a:xfrm>
            <a:off x="827348" y="1832032"/>
            <a:ext cx="3709034" cy="882014"/>
          </a:xfrm>
          <a:prstGeom prst="rect">
            <a:avLst/>
          </a:prstGeom>
          <a:noFill/>
          <a:ln>
            <a:noFill/>
          </a:ln>
        </p:spPr>
      </p:pic>
      <p:pic>
        <p:nvPicPr>
          <p:cNvPr id="549" name="Google Shape;549;p38" descr="Cover"/>
          <p:cNvPicPr preferRelativeResize="0"/>
          <p:nvPr/>
        </p:nvPicPr>
        <p:blipFill rotWithShape="1">
          <a:blip r:embed="rId12">
            <a:alphaModFix/>
          </a:blip>
          <a:srcRect/>
          <a:stretch/>
        </p:blipFill>
        <p:spPr>
          <a:xfrm>
            <a:off x="555856" y="469958"/>
            <a:ext cx="4135756" cy="1600200"/>
          </a:xfrm>
          <a:prstGeom prst="rect">
            <a:avLst/>
          </a:prstGeom>
          <a:noFill/>
          <a:ln>
            <a:noFill/>
          </a:ln>
        </p:spPr>
      </p:pic>
      <p:pic>
        <p:nvPicPr>
          <p:cNvPr id="550" name="Google Shape;550;p38" descr="Cover"/>
          <p:cNvPicPr preferRelativeResize="0"/>
          <p:nvPr/>
        </p:nvPicPr>
        <p:blipFill rotWithShape="1">
          <a:blip r:embed="rId13">
            <a:alphaModFix/>
          </a:blip>
          <a:srcRect/>
          <a:stretch/>
        </p:blipFill>
        <p:spPr>
          <a:xfrm>
            <a:off x="4391026" y="1792028"/>
            <a:ext cx="2350770" cy="1838324"/>
          </a:xfrm>
          <a:prstGeom prst="rect">
            <a:avLst/>
          </a:prstGeom>
          <a:noFill/>
          <a:ln>
            <a:noFill/>
          </a:ln>
        </p:spPr>
      </p:pic>
      <p:pic>
        <p:nvPicPr>
          <p:cNvPr id="551" name="Google Shape;551;p38" descr="Cover"/>
          <p:cNvPicPr preferRelativeResize="0"/>
          <p:nvPr/>
        </p:nvPicPr>
        <p:blipFill rotWithShape="1">
          <a:blip r:embed="rId14">
            <a:alphaModFix/>
          </a:blip>
          <a:srcRect/>
          <a:stretch/>
        </p:blipFill>
        <p:spPr>
          <a:xfrm>
            <a:off x="8274165" y="1605815"/>
            <a:ext cx="3169920" cy="1156334"/>
          </a:xfrm>
          <a:prstGeom prst="rect">
            <a:avLst/>
          </a:prstGeom>
          <a:noFill/>
          <a:ln>
            <a:noFill/>
          </a:ln>
        </p:spPr>
      </p:pic>
      <p:pic>
        <p:nvPicPr>
          <p:cNvPr id="552" name="Google Shape;552;p38" descr="Cover"/>
          <p:cNvPicPr preferRelativeResize="0"/>
          <p:nvPr/>
        </p:nvPicPr>
        <p:blipFill rotWithShape="1">
          <a:blip r:embed="rId15">
            <a:alphaModFix/>
          </a:blip>
          <a:srcRect/>
          <a:stretch/>
        </p:blipFill>
        <p:spPr>
          <a:xfrm>
            <a:off x="8101794" y="759796"/>
            <a:ext cx="3259454" cy="1139190"/>
          </a:xfrm>
          <a:prstGeom prst="rect">
            <a:avLst/>
          </a:prstGeom>
          <a:noFill/>
          <a:ln>
            <a:noFill/>
          </a:ln>
        </p:spPr>
      </p:pic>
      <p:pic>
        <p:nvPicPr>
          <p:cNvPr id="553" name="Google Shape;553;p38" descr="Cover"/>
          <p:cNvPicPr preferRelativeResize="0"/>
          <p:nvPr/>
        </p:nvPicPr>
        <p:blipFill rotWithShape="1">
          <a:blip r:embed="rId16">
            <a:alphaModFix/>
          </a:blip>
          <a:srcRect/>
          <a:stretch/>
        </p:blipFill>
        <p:spPr>
          <a:xfrm>
            <a:off x="6419850" y="1496752"/>
            <a:ext cx="1925956" cy="2316480"/>
          </a:xfrm>
          <a:prstGeom prst="rect">
            <a:avLst/>
          </a:prstGeom>
          <a:noFill/>
          <a:ln>
            <a:noFill/>
          </a:ln>
        </p:spPr>
      </p:pic>
      <p:pic>
        <p:nvPicPr>
          <p:cNvPr id="554" name="Google Shape;554;p38" descr="Cover"/>
          <p:cNvPicPr preferRelativeResize="0"/>
          <p:nvPr/>
        </p:nvPicPr>
        <p:blipFill rotWithShape="1">
          <a:blip r:embed="rId17">
            <a:alphaModFix/>
          </a:blip>
          <a:srcRect/>
          <a:stretch/>
        </p:blipFill>
        <p:spPr>
          <a:xfrm>
            <a:off x="5640706" y="2731192"/>
            <a:ext cx="1664970" cy="1270636"/>
          </a:xfrm>
          <a:prstGeom prst="rect">
            <a:avLst/>
          </a:prstGeom>
          <a:noFill/>
          <a:ln>
            <a:noFill/>
          </a:ln>
        </p:spPr>
      </p:pic>
      <p:pic>
        <p:nvPicPr>
          <p:cNvPr id="555" name="Google Shape;555;p38" descr="Kết quả hình ảnh cho Hồ chí minh"/>
          <p:cNvPicPr preferRelativeResize="0"/>
          <p:nvPr/>
        </p:nvPicPr>
        <p:blipFill rotWithShape="1">
          <a:blip r:embed="rId18">
            <a:alphaModFix/>
          </a:blip>
          <a:srcRect/>
          <a:stretch/>
        </p:blipFill>
        <p:spPr>
          <a:xfrm>
            <a:off x="6984522" y="18472"/>
            <a:ext cx="1195549" cy="1424182"/>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6" name="Google Shape;556;p38"/>
          <p:cNvPicPr preferRelativeResize="0"/>
          <p:nvPr/>
        </p:nvPicPr>
        <p:blipFill rotWithShape="1">
          <a:blip r:embed="rId19">
            <a:alphaModFix/>
          </a:blip>
          <a:srcRect/>
          <a:stretch/>
        </p:blipFill>
        <p:spPr>
          <a:xfrm>
            <a:off x="4532007" y="46985"/>
            <a:ext cx="1381112" cy="1696201"/>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557" name="Google Shape;557;p38" descr="Kết quả hình ảnh cho nhật kí trong tù"/>
          <p:cNvSpPr/>
          <p:nvPr/>
        </p:nvSpPr>
        <p:spPr>
          <a:xfrm>
            <a:off x="685800" y="69908"/>
            <a:ext cx="365760" cy="3657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60">
              <a:solidFill>
                <a:schemeClr val="dk1"/>
              </a:solidFill>
              <a:latin typeface="Arial"/>
              <a:ea typeface="Arial"/>
              <a:cs typeface="Arial"/>
              <a:sym typeface="Arial"/>
            </a:endParaRPr>
          </a:p>
        </p:txBody>
      </p:sp>
      <p:pic>
        <p:nvPicPr>
          <p:cNvPr id="558" name="Google Shape;558;p38"/>
          <p:cNvPicPr preferRelativeResize="0"/>
          <p:nvPr/>
        </p:nvPicPr>
        <p:blipFill rotWithShape="1">
          <a:blip r:embed="rId20">
            <a:alphaModFix/>
          </a:blip>
          <a:srcRect/>
          <a:stretch/>
        </p:blipFill>
        <p:spPr>
          <a:xfrm>
            <a:off x="3840508" y="4415842"/>
            <a:ext cx="2377441" cy="1287781"/>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59" name="Google Shape;559;p38" descr="Hình ảnh có liên quan"/>
          <p:cNvPicPr preferRelativeResize="0"/>
          <p:nvPr/>
        </p:nvPicPr>
        <p:blipFill rotWithShape="1">
          <a:blip r:embed="rId21">
            <a:alphaModFix/>
          </a:blip>
          <a:srcRect/>
          <a:stretch/>
        </p:blipFill>
        <p:spPr>
          <a:xfrm>
            <a:off x="6851505" y="4001342"/>
            <a:ext cx="1621936" cy="1179959"/>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560" name="Google Shape;560;p38" descr="Cover"/>
          <p:cNvPicPr preferRelativeResize="0"/>
          <p:nvPr/>
        </p:nvPicPr>
        <p:blipFill rotWithShape="1">
          <a:blip r:embed="rId22">
            <a:alphaModFix/>
          </a:blip>
          <a:srcRect/>
          <a:stretch/>
        </p:blipFill>
        <p:spPr>
          <a:xfrm>
            <a:off x="4318636" y="5427346"/>
            <a:ext cx="4206240" cy="1493520"/>
          </a:xfrm>
          <a:prstGeom prst="rect">
            <a:avLst/>
          </a:prstGeom>
          <a:noFill/>
          <a:ln>
            <a:noFill/>
          </a:ln>
        </p:spPr>
      </p:pic>
      <p:pic>
        <p:nvPicPr>
          <p:cNvPr id="561" name="Google Shape;561;p38" descr="Cover"/>
          <p:cNvPicPr preferRelativeResize="0"/>
          <p:nvPr/>
        </p:nvPicPr>
        <p:blipFill rotWithShape="1">
          <a:blip r:embed="rId23">
            <a:alphaModFix/>
          </a:blip>
          <a:srcRect/>
          <a:stretch/>
        </p:blipFill>
        <p:spPr>
          <a:xfrm>
            <a:off x="8290560" y="5348662"/>
            <a:ext cx="3179446" cy="899160"/>
          </a:xfrm>
          <a:prstGeom prst="rect">
            <a:avLst/>
          </a:prstGeom>
          <a:noFill/>
          <a:ln>
            <a:noFill/>
          </a:ln>
        </p:spPr>
      </p:pic>
      <p:pic>
        <p:nvPicPr>
          <p:cNvPr id="562" name="Google Shape;562;p38" descr="Cover"/>
          <p:cNvPicPr preferRelativeResize="0"/>
          <p:nvPr/>
        </p:nvPicPr>
        <p:blipFill rotWithShape="1">
          <a:blip r:embed="rId24">
            <a:alphaModFix/>
          </a:blip>
          <a:srcRect/>
          <a:stretch/>
        </p:blipFill>
        <p:spPr>
          <a:xfrm>
            <a:off x="8180070" y="4732395"/>
            <a:ext cx="3377566"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3"/>
                                        </p:tgtEl>
                                        <p:attrNameLst>
                                          <p:attrName>style.visibility</p:attrName>
                                        </p:attrNameLst>
                                      </p:cBhvr>
                                      <p:to>
                                        <p:strVal val="visible"/>
                                      </p:to>
                                    </p:set>
                                    <p:animEffect transition="in" filter="fade">
                                      <p:cBhvr>
                                        <p:cTn id="12" dur="500"/>
                                        <p:tgtEl>
                                          <p:spTgt spid="553"/>
                                        </p:tgtEl>
                                      </p:cBhvr>
                                    </p:animEffect>
                                  </p:childTnLst>
                                </p:cTn>
                              </p:par>
                              <p:par>
                                <p:cTn id="13" presetID="10" presetClass="entr" presetSubtype="0" fill="hold" nodeType="withEffect">
                                  <p:stCondLst>
                                    <p:cond delay="0"/>
                                  </p:stCondLst>
                                  <p:childTnLst>
                                    <p:set>
                                      <p:cBhvr>
                                        <p:cTn id="14" dur="1" fill="hold">
                                          <p:stCondLst>
                                            <p:cond delay="0"/>
                                          </p:stCondLst>
                                        </p:cTn>
                                        <p:tgtEl>
                                          <p:spTgt spid="555"/>
                                        </p:tgtEl>
                                        <p:attrNameLst>
                                          <p:attrName>style.visibility</p:attrName>
                                        </p:attrNameLst>
                                      </p:cBhvr>
                                      <p:to>
                                        <p:strVal val="visible"/>
                                      </p:to>
                                    </p:set>
                                    <p:animEffect transition="in" filter="fade">
                                      <p:cBhvr>
                                        <p:cTn id="15" dur="500"/>
                                        <p:tgtEl>
                                          <p:spTgt spid="555"/>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52"/>
                                        </p:tgtEl>
                                        <p:attrNameLst>
                                          <p:attrName>style.visibility</p:attrName>
                                        </p:attrNameLst>
                                      </p:cBhvr>
                                      <p:to>
                                        <p:strVal val="visible"/>
                                      </p:to>
                                    </p:set>
                                    <p:animEffect transition="in" filter="fade">
                                      <p:cBhvr>
                                        <p:cTn id="19" dur="500"/>
                                        <p:tgtEl>
                                          <p:spTgt spid="55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51"/>
                                        </p:tgtEl>
                                        <p:attrNameLst>
                                          <p:attrName>style.visibility</p:attrName>
                                        </p:attrNameLst>
                                      </p:cBhvr>
                                      <p:to>
                                        <p:strVal val="visible"/>
                                      </p:to>
                                    </p:set>
                                    <p:animEffect transition="in" filter="fade">
                                      <p:cBhvr>
                                        <p:cTn id="23" dur="500"/>
                                        <p:tgtEl>
                                          <p:spTgt spid="55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50"/>
                                        </p:tgtEl>
                                        <p:attrNameLst>
                                          <p:attrName>style.visibility</p:attrName>
                                        </p:attrNameLst>
                                      </p:cBhvr>
                                      <p:to>
                                        <p:strVal val="visible"/>
                                      </p:to>
                                    </p:set>
                                    <p:animEffect transition="in" filter="fade">
                                      <p:cBhvr>
                                        <p:cTn id="28" dur="500"/>
                                        <p:tgtEl>
                                          <p:spTgt spid="550"/>
                                        </p:tgtEl>
                                      </p:cBhvr>
                                    </p:animEffect>
                                  </p:childTnLst>
                                </p:cTn>
                              </p:par>
                              <p:par>
                                <p:cTn id="29" presetID="10" presetClass="entr" presetSubtype="0" fill="hold" nodeType="withEffect">
                                  <p:stCondLst>
                                    <p:cond delay="0"/>
                                  </p:stCondLst>
                                  <p:childTnLst>
                                    <p:set>
                                      <p:cBhvr>
                                        <p:cTn id="30" dur="1" fill="hold">
                                          <p:stCondLst>
                                            <p:cond delay="0"/>
                                          </p:stCondLst>
                                        </p:cTn>
                                        <p:tgtEl>
                                          <p:spTgt spid="556"/>
                                        </p:tgtEl>
                                        <p:attrNameLst>
                                          <p:attrName>style.visibility</p:attrName>
                                        </p:attrNameLst>
                                      </p:cBhvr>
                                      <p:to>
                                        <p:strVal val="visible"/>
                                      </p:to>
                                    </p:set>
                                    <p:animEffect transition="in" filter="fade">
                                      <p:cBhvr>
                                        <p:cTn id="31" dur="500"/>
                                        <p:tgtEl>
                                          <p:spTgt spid="55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49"/>
                                        </p:tgtEl>
                                        <p:attrNameLst>
                                          <p:attrName>style.visibility</p:attrName>
                                        </p:attrNameLst>
                                      </p:cBhvr>
                                      <p:to>
                                        <p:strVal val="visible"/>
                                      </p:to>
                                    </p:set>
                                    <p:animEffect transition="in" filter="fade">
                                      <p:cBhvr>
                                        <p:cTn id="35" dur="500"/>
                                        <p:tgtEl>
                                          <p:spTgt spid="54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548"/>
                                        </p:tgtEl>
                                        <p:attrNameLst>
                                          <p:attrName>style.visibility</p:attrName>
                                        </p:attrNameLst>
                                      </p:cBhvr>
                                      <p:to>
                                        <p:strVal val="visible"/>
                                      </p:to>
                                    </p:set>
                                    <p:animEffect transition="in" filter="fade">
                                      <p:cBhvr>
                                        <p:cTn id="39" dur="500"/>
                                        <p:tgtEl>
                                          <p:spTgt spid="5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47"/>
                                        </p:tgtEl>
                                        <p:attrNameLst>
                                          <p:attrName>style.visibility</p:attrName>
                                        </p:attrNameLst>
                                      </p:cBhvr>
                                      <p:to>
                                        <p:strVal val="visible"/>
                                      </p:to>
                                    </p:set>
                                    <p:animEffect transition="in" filter="fade">
                                      <p:cBhvr>
                                        <p:cTn id="44" dur="500"/>
                                        <p:tgtEl>
                                          <p:spTgt spid="547"/>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546"/>
                                        </p:tgtEl>
                                        <p:attrNameLst>
                                          <p:attrName>style.visibility</p:attrName>
                                        </p:attrNameLst>
                                      </p:cBhvr>
                                      <p:to>
                                        <p:strVal val="visible"/>
                                      </p:to>
                                    </p:set>
                                    <p:animEffect transition="in" filter="fade">
                                      <p:cBhvr>
                                        <p:cTn id="48" dur="500"/>
                                        <p:tgtEl>
                                          <p:spTgt spid="546"/>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545"/>
                                        </p:tgtEl>
                                        <p:attrNameLst>
                                          <p:attrName>style.visibility</p:attrName>
                                        </p:attrNameLst>
                                      </p:cBhvr>
                                      <p:to>
                                        <p:strVal val="visible"/>
                                      </p:to>
                                    </p:set>
                                    <p:animEffect transition="in" filter="fade">
                                      <p:cBhvr>
                                        <p:cTn id="52" dur="500"/>
                                        <p:tgtEl>
                                          <p:spTgt spid="5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4"/>
                                        </p:tgtEl>
                                        <p:attrNameLst>
                                          <p:attrName>style.visibility</p:attrName>
                                        </p:attrNameLst>
                                      </p:cBhvr>
                                      <p:to>
                                        <p:strVal val="visible"/>
                                      </p:to>
                                    </p:set>
                                    <p:animEffect transition="in" filter="fade">
                                      <p:cBhvr>
                                        <p:cTn id="57" dur="500"/>
                                        <p:tgtEl>
                                          <p:spTgt spid="544"/>
                                        </p:tgtEl>
                                      </p:cBhvr>
                                    </p:animEffect>
                                  </p:childTnLst>
                                </p:cTn>
                              </p:par>
                              <p:par>
                                <p:cTn id="58" presetID="10" presetClass="entr" presetSubtype="0" fill="hold" nodeType="withEffect">
                                  <p:stCondLst>
                                    <p:cond delay="0"/>
                                  </p:stCondLst>
                                  <p:childTnLst>
                                    <p:set>
                                      <p:cBhvr>
                                        <p:cTn id="59" dur="1" fill="hold">
                                          <p:stCondLst>
                                            <p:cond delay="0"/>
                                          </p:stCondLst>
                                        </p:cTn>
                                        <p:tgtEl>
                                          <p:spTgt spid="558"/>
                                        </p:tgtEl>
                                        <p:attrNameLst>
                                          <p:attrName>style.visibility</p:attrName>
                                        </p:attrNameLst>
                                      </p:cBhvr>
                                      <p:to>
                                        <p:strVal val="visible"/>
                                      </p:to>
                                    </p:set>
                                    <p:animEffect transition="in" filter="fade">
                                      <p:cBhvr>
                                        <p:cTn id="60" dur="500"/>
                                        <p:tgtEl>
                                          <p:spTgt spid="558"/>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43"/>
                                        </p:tgtEl>
                                        <p:attrNameLst>
                                          <p:attrName>style.visibility</p:attrName>
                                        </p:attrNameLst>
                                      </p:cBhvr>
                                      <p:to>
                                        <p:strVal val="visible"/>
                                      </p:to>
                                    </p:set>
                                    <p:animEffect transition="in" filter="fade">
                                      <p:cBhvr>
                                        <p:cTn id="64" dur="500"/>
                                        <p:tgtEl>
                                          <p:spTgt spid="543"/>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542"/>
                                        </p:tgtEl>
                                        <p:attrNameLst>
                                          <p:attrName>style.visibility</p:attrName>
                                        </p:attrNameLst>
                                      </p:cBhvr>
                                      <p:to>
                                        <p:strVal val="visible"/>
                                      </p:to>
                                    </p:set>
                                    <p:animEffect transition="in" filter="fade">
                                      <p:cBhvr>
                                        <p:cTn id="68" dur="500"/>
                                        <p:tgtEl>
                                          <p:spTgt spid="542"/>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541"/>
                                        </p:tgtEl>
                                        <p:attrNameLst>
                                          <p:attrName>style.visibility</p:attrName>
                                        </p:attrNameLst>
                                      </p:cBhvr>
                                      <p:to>
                                        <p:strVal val="visible"/>
                                      </p:to>
                                    </p:set>
                                    <p:animEffect transition="in" filter="fade">
                                      <p:cBhvr>
                                        <p:cTn id="72" dur="500"/>
                                        <p:tgtEl>
                                          <p:spTgt spid="5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40"/>
                                        </p:tgtEl>
                                        <p:attrNameLst>
                                          <p:attrName>style.visibility</p:attrName>
                                        </p:attrNameLst>
                                      </p:cBhvr>
                                      <p:to>
                                        <p:strVal val="visible"/>
                                      </p:to>
                                    </p:set>
                                    <p:animEffect transition="in" filter="fade">
                                      <p:cBhvr>
                                        <p:cTn id="77" dur="500"/>
                                        <p:tgtEl>
                                          <p:spTgt spid="540"/>
                                        </p:tgtEl>
                                      </p:cBhvr>
                                    </p:animEffect>
                                  </p:childTnLst>
                                </p:cTn>
                              </p:par>
                              <p:par>
                                <p:cTn id="78" presetID="10" presetClass="entr" presetSubtype="0" fill="hold" nodeType="withEffect">
                                  <p:stCondLst>
                                    <p:cond delay="0"/>
                                  </p:stCondLst>
                                  <p:childTnLst>
                                    <p:set>
                                      <p:cBhvr>
                                        <p:cTn id="79" dur="1" fill="hold">
                                          <p:stCondLst>
                                            <p:cond delay="0"/>
                                          </p:stCondLst>
                                        </p:cTn>
                                        <p:tgtEl>
                                          <p:spTgt spid="559"/>
                                        </p:tgtEl>
                                        <p:attrNameLst>
                                          <p:attrName>style.visibility</p:attrName>
                                        </p:attrNameLst>
                                      </p:cBhvr>
                                      <p:to>
                                        <p:strVal val="visible"/>
                                      </p:to>
                                    </p:set>
                                    <p:animEffect transition="in" filter="fade">
                                      <p:cBhvr>
                                        <p:cTn id="80" dur="500"/>
                                        <p:tgtEl>
                                          <p:spTgt spid="559"/>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562"/>
                                        </p:tgtEl>
                                        <p:attrNameLst>
                                          <p:attrName>style.visibility</p:attrName>
                                        </p:attrNameLst>
                                      </p:cBhvr>
                                      <p:to>
                                        <p:strVal val="visible"/>
                                      </p:to>
                                    </p:set>
                                    <p:animEffect transition="in" filter="fade">
                                      <p:cBhvr>
                                        <p:cTn id="84" dur="500"/>
                                        <p:tgtEl>
                                          <p:spTgt spid="562"/>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561"/>
                                        </p:tgtEl>
                                        <p:attrNameLst>
                                          <p:attrName>style.visibility</p:attrName>
                                        </p:attrNameLst>
                                      </p:cBhvr>
                                      <p:to>
                                        <p:strVal val="visible"/>
                                      </p:to>
                                    </p:set>
                                    <p:animEffect transition="in" filter="fade">
                                      <p:cBhvr>
                                        <p:cTn id="88" dur="500"/>
                                        <p:tgtEl>
                                          <p:spTgt spid="561"/>
                                        </p:tgtEl>
                                      </p:cBhvr>
                                    </p:animEffect>
                                  </p:childTnLst>
                                </p:cTn>
                              </p:par>
                            </p:childTnLst>
                          </p:cTn>
                        </p:par>
                        <p:par>
                          <p:cTn id="89" fill="hold">
                            <p:stCondLst>
                              <p:cond delay="1500"/>
                            </p:stCondLst>
                            <p:childTnLst>
                              <p:par>
                                <p:cTn id="90" presetID="10" presetClass="entr" presetSubtype="0" fill="hold" nodeType="afterEffect">
                                  <p:stCondLst>
                                    <p:cond delay="0"/>
                                  </p:stCondLst>
                                  <p:childTnLst>
                                    <p:set>
                                      <p:cBhvr>
                                        <p:cTn id="91" dur="1" fill="hold">
                                          <p:stCondLst>
                                            <p:cond delay="0"/>
                                          </p:stCondLst>
                                        </p:cTn>
                                        <p:tgtEl>
                                          <p:spTgt spid="560"/>
                                        </p:tgtEl>
                                        <p:attrNameLst>
                                          <p:attrName>style.visibility</p:attrName>
                                        </p:attrNameLst>
                                      </p:cBhvr>
                                      <p:to>
                                        <p:strVal val="visible"/>
                                      </p:to>
                                    </p:set>
                                    <p:animEffect transition="in" filter="fade">
                                      <p:cBhvr>
                                        <p:cTn id="92" dur="5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39"/>
          <p:cNvPicPr preferRelativeResize="0"/>
          <p:nvPr/>
        </p:nvPicPr>
        <p:blipFill rotWithShape="1">
          <a:blip r:embed="rId3">
            <a:alphaModFix/>
          </a:blip>
          <a:srcRect/>
          <a:stretch/>
        </p:blipFill>
        <p:spPr>
          <a:xfrm>
            <a:off x="3881555" y="1410592"/>
            <a:ext cx="4428889" cy="4214854"/>
          </a:xfrm>
          <a:prstGeom prst="rect">
            <a:avLst/>
          </a:prstGeom>
          <a:noFill/>
          <a:ln>
            <a:noFill/>
          </a:ln>
        </p:spPr>
      </p:pic>
      <p:sp>
        <p:nvSpPr>
          <p:cNvPr id="569" name="Google Shape;569;p39"/>
          <p:cNvSpPr txBox="1"/>
          <p:nvPr/>
        </p:nvSpPr>
        <p:spPr>
          <a:xfrm>
            <a:off x="4936446" y="2490311"/>
            <a:ext cx="2197768"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chemeClr val="lt1"/>
                </a:solidFill>
                <a:latin typeface="Times New Roman"/>
                <a:ea typeface="Times New Roman"/>
                <a:cs typeface="Times New Roman"/>
                <a:sym typeface="Times New Roman"/>
              </a:rPr>
              <a:t>Hướng dẫn tự học</a:t>
            </a:r>
            <a:endParaRPr sz="4800" b="1">
              <a:solidFill>
                <a:schemeClr val="lt1"/>
              </a:solidFill>
              <a:latin typeface="Times New Roman"/>
              <a:ea typeface="Times New Roman"/>
              <a:cs typeface="Times New Roman"/>
              <a:sym typeface="Times New Roman"/>
            </a:endParaRPr>
          </a:p>
        </p:txBody>
      </p:sp>
      <p:sp>
        <p:nvSpPr>
          <p:cNvPr id="570" name="Google Shape;570;p39"/>
          <p:cNvSpPr txBox="1"/>
          <p:nvPr/>
        </p:nvSpPr>
        <p:spPr>
          <a:xfrm>
            <a:off x="8496600" y="1771479"/>
            <a:ext cx="308926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chemeClr val="lt1"/>
                </a:solidFill>
                <a:latin typeface="Times New Roman"/>
                <a:ea typeface="Times New Roman"/>
                <a:cs typeface="Times New Roman"/>
                <a:sym typeface="Times New Roman"/>
              </a:rPr>
              <a:t>Soạn bài “Đi đường”</a:t>
            </a:r>
            <a:endParaRPr sz="3400" b="1">
              <a:solidFill>
                <a:schemeClr val="lt1"/>
              </a:solidFill>
              <a:latin typeface="Times New Roman"/>
              <a:ea typeface="Times New Roman"/>
              <a:cs typeface="Times New Roman"/>
              <a:sym typeface="Times New Roman"/>
            </a:endParaRPr>
          </a:p>
        </p:txBody>
      </p:sp>
      <p:sp>
        <p:nvSpPr>
          <p:cNvPr id="571" name="Google Shape;571;p39"/>
          <p:cNvSpPr txBox="1"/>
          <p:nvPr/>
        </p:nvSpPr>
        <p:spPr>
          <a:xfrm>
            <a:off x="8232223" y="4898622"/>
            <a:ext cx="333480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lt1"/>
              </a:solidFill>
              <a:latin typeface="Microsoft Yahei"/>
              <a:ea typeface="Microsoft Yahei"/>
              <a:cs typeface="Microsoft Yahei"/>
              <a:sym typeface="Microsoft Yahei"/>
            </a:endParaRPr>
          </a:p>
        </p:txBody>
      </p:sp>
      <p:sp>
        <p:nvSpPr>
          <p:cNvPr id="572" name="Google Shape;572;p39"/>
          <p:cNvSpPr txBox="1"/>
          <p:nvPr/>
        </p:nvSpPr>
        <p:spPr>
          <a:xfrm>
            <a:off x="192823" y="1659156"/>
            <a:ext cx="3321202"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400" b="1">
                <a:solidFill>
                  <a:schemeClr val="lt1"/>
                </a:solidFill>
                <a:latin typeface="Times New Roman"/>
                <a:ea typeface="Times New Roman"/>
                <a:cs typeface="Times New Roman"/>
                <a:sym typeface="Times New Roman"/>
              </a:rPr>
              <a:t>Ôn lại bài + Học thuộc bài thơ</a:t>
            </a:r>
            <a:endParaRPr sz="3400" b="1">
              <a:solidFill>
                <a:schemeClr val="lt1"/>
              </a:solidFill>
              <a:latin typeface="Times New Roman"/>
              <a:ea typeface="Times New Roman"/>
              <a:cs typeface="Times New Roman"/>
              <a:sym typeface="Times New Roman"/>
            </a:endParaRPr>
          </a:p>
        </p:txBody>
      </p:sp>
      <p:sp>
        <p:nvSpPr>
          <p:cNvPr id="573" name="Google Shape;573;p39"/>
          <p:cNvSpPr txBox="1"/>
          <p:nvPr/>
        </p:nvSpPr>
        <p:spPr>
          <a:xfrm>
            <a:off x="232529" y="4489441"/>
            <a:ext cx="3321202" cy="166199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400" b="1">
                <a:solidFill>
                  <a:schemeClr val="lt1"/>
                </a:solidFill>
                <a:latin typeface="Times New Roman"/>
                <a:ea typeface="Times New Roman"/>
                <a:cs typeface="Times New Roman"/>
                <a:sym typeface="Times New Roman"/>
              </a:rPr>
              <a:t>Sưu tầm một số bài thơ của Bác viết về  trăng</a:t>
            </a:r>
            <a:endParaRPr sz="3400">
              <a:solidFill>
                <a:schemeClr val="lt1"/>
              </a:solidFill>
              <a:latin typeface="Times New Roman"/>
              <a:ea typeface="Times New Roman"/>
              <a:cs typeface="Times New Roman"/>
              <a:sym typeface="Times New Roman"/>
            </a:endParaRPr>
          </a:p>
        </p:txBody>
      </p:sp>
      <p:sp>
        <p:nvSpPr>
          <p:cNvPr id="574" name="Google Shape;574;p39"/>
          <p:cNvSpPr txBox="1"/>
          <p:nvPr/>
        </p:nvSpPr>
        <p:spPr>
          <a:xfrm>
            <a:off x="8496600" y="4653192"/>
            <a:ext cx="3556855"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a:solidFill>
                  <a:schemeClr val="lt1"/>
                </a:solidFill>
                <a:latin typeface="Times New Roman"/>
                <a:ea typeface="Times New Roman"/>
                <a:cs typeface="Times New Roman"/>
                <a:sym typeface="Times New Roman"/>
              </a:rPr>
              <a:t>Sưu tầm 1 số tấm gương vượt khó</a:t>
            </a:r>
            <a:endParaRPr sz="3400" b="1">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500"/>
                                        <p:tgtEl>
                                          <p:spTgt spid="5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9"/>
                                        </p:tgtEl>
                                        <p:attrNameLst>
                                          <p:attrName>style.visibility</p:attrName>
                                        </p:attrNameLst>
                                      </p:cBhvr>
                                      <p:to>
                                        <p:strVal val="visible"/>
                                      </p:to>
                                    </p:set>
                                    <p:animEffect transition="in" filter="fade">
                                      <p:cBhvr>
                                        <p:cTn id="12" dur="2000"/>
                                        <p:tgtEl>
                                          <p:spTgt spid="5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2"/>
                                        </p:tgtEl>
                                        <p:attrNameLst>
                                          <p:attrName>style.visibility</p:attrName>
                                        </p:attrNameLst>
                                      </p:cBhvr>
                                      <p:to>
                                        <p:strVal val="visible"/>
                                      </p:to>
                                    </p:set>
                                    <p:animEffect transition="in" filter="fade">
                                      <p:cBhvr>
                                        <p:cTn id="17" dur="500"/>
                                        <p:tgtEl>
                                          <p:spTgt spid="5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
                                        </p:tgtEl>
                                        <p:attrNameLst>
                                          <p:attrName>style.visibility</p:attrName>
                                        </p:attrNameLst>
                                      </p:cBhvr>
                                      <p:to>
                                        <p:strVal val="visible"/>
                                      </p:to>
                                    </p:set>
                                    <p:animEffect transition="in" filter="fade">
                                      <p:cBhvr>
                                        <p:cTn id="22" dur="500"/>
                                        <p:tgtEl>
                                          <p:spTgt spid="5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0">
                                            <p:txEl>
                                              <p:pRg st="0" end="0"/>
                                            </p:txEl>
                                          </p:spTgt>
                                        </p:tgtEl>
                                        <p:attrNameLst>
                                          <p:attrName>style.visibility</p:attrName>
                                        </p:attrNameLst>
                                      </p:cBhvr>
                                      <p:to>
                                        <p:strVal val="visible"/>
                                      </p:to>
                                    </p:set>
                                    <p:animEffect transition="in" filter="fade">
                                      <p:cBhvr>
                                        <p:cTn id="27" dur="500"/>
                                        <p:tgtEl>
                                          <p:spTgt spid="57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4">
                                            <p:txEl>
                                              <p:pRg st="0" end="0"/>
                                            </p:txEl>
                                          </p:spTgt>
                                        </p:tgtEl>
                                        <p:attrNameLst>
                                          <p:attrName>style.visibility</p:attrName>
                                        </p:attrNameLst>
                                      </p:cBhvr>
                                      <p:to>
                                        <p:strVal val="visible"/>
                                      </p:to>
                                    </p:set>
                                    <p:animEffect transition="in" filter="fade">
                                      <p:cBhvr>
                                        <p:cTn id="32" dur="500"/>
                                        <p:tgtEl>
                                          <p:spTgt spid="5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3"/>
          <p:cNvSpPr txBox="1"/>
          <p:nvPr/>
        </p:nvSpPr>
        <p:spPr>
          <a:xfrm>
            <a:off x="5024808" y="1541749"/>
            <a:ext cx="6502796"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i="0" u="none" strike="noStrike" cap="none" dirty="0">
                <a:solidFill>
                  <a:srgbClr val="FFC000"/>
                </a:solidFill>
                <a:latin typeface="Times New Roman" pitchFamily="18" charset="0"/>
                <a:cs typeface="Times New Roman" pitchFamily="18" charset="0"/>
                <a:sym typeface="Arial"/>
              </a:rPr>
              <a:t> I. </a:t>
            </a:r>
            <a:r>
              <a:rPr lang="en-US" sz="3200" b="1" dirty="0" err="1">
                <a:solidFill>
                  <a:srgbClr val="FFC000"/>
                </a:solidFill>
                <a:latin typeface="Times New Roman" pitchFamily="18" charset="0"/>
                <a:cs typeface="Times New Roman" pitchFamily="18" charset="0"/>
              </a:rPr>
              <a:t>Tìm</a:t>
            </a:r>
            <a:r>
              <a:rPr lang="en-US" sz="3200" b="1" dirty="0">
                <a:solidFill>
                  <a:srgbClr val="FFC000"/>
                </a:solidFill>
                <a:latin typeface="Times New Roman" pitchFamily="18" charset="0"/>
                <a:cs typeface="Times New Roman" pitchFamily="18" charset="0"/>
              </a:rPr>
              <a:t> </a:t>
            </a:r>
            <a:r>
              <a:rPr lang="en-US" sz="3200" b="1" dirty="0" err="1">
                <a:solidFill>
                  <a:srgbClr val="FFC000"/>
                </a:solidFill>
                <a:latin typeface="Times New Roman" pitchFamily="18" charset="0"/>
                <a:cs typeface="Times New Roman" pitchFamily="18" charset="0"/>
              </a:rPr>
              <a:t>hiểu</a:t>
            </a:r>
            <a:r>
              <a:rPr lang="en-US" sz="3200" b="1" i="0" u="none" strike="noStrike" cap="none" dirty="0">
                <a:solidFill>
                  <a:srgbClr val="FFC000"/>
                </a:solidFill>
                <a:latin typeface="Times New Roman" pitchFamily="18" charset="0"/>
                <a:cs typeface="Times New Roman" pitchFamily="18" charset="0"/>
                <a:sym typeface="Arial"/>
              </a:rPr>
              <a:t> </a:t>
            </a:r>
            <a:r>
              <a:rPr lang="en-US" sz="3200" b="1" i="0" u="none" strike="noStrike" cap="none" dirty="0" err="1">
                <a:solidFill>
                  <a:srgbClr val="FFC000"/>
                </a:solidFill>
                <a:latin typeface="Times New Roman" pitchFamily="18" charset="0"/>
                <a:cs typeface="Times New Roman" pitchFamily="18" charset="0"/>
                <a:sym typeface="Arial"/>
              </a:rPr>
              <a:t>chung</a:t>
            </a:r>
            <a:endParaRPr sz="3200" b="1" i="0" u="none" strike="noStrike" cap="none" dirty="0">
              <a:solidFill>
                <a:srgbClr val="FFC000"/>
              </a:solidFill>
              <a:latin typeface="Times New Roman" pitchFamily="18" charset="0"/>
              <a:cs typeface="Times New Roman" pitchFamily="18" charset="0"/>
              <a:sym typeface="Arial"/>
            </a:endParaRPr>
          </a:p>
        </p:txBody>
      </p:sp>
      <p:grpSp>
        <p:nvGrpSpPr>
          <p:cNvPr id="6" name="Group 5">
            <a:extLst>
              <a:ext uri="{FF2B5EF4-FFF2-40B4-BE49-F238E27FC236}">
                <a16:creationId xmlns:a16="http://schemas.microsoft.com/office/drawing/2014/main" xmlns="" id="{1178B9E9-BA11-384F-BDEB-9B97E9D47AC6}"/>
              </a:ext>
            </a:extLst>
          </p:cNvPr>
          <p:cNvGrpSpPr/>
          <p:nvPr/>
        </p:nvGrpSpPr>
        <p:grpSpPr>
          <a:xfrm>
            <a:off x="1935419" y="0"/>
            <a:ext cx="9106654" cy="1508718"/>
            <a:chOff x="2004692" y="-79528"/>
            <a:chExt cx="9106654" cy="1508718"/>
          </a:xfrm>
        </p:grpSpPr>
        <p:sp>
          <p:nvSpPr>
            <p:cNvPr id="7" name="Google Shape;98;p2">
              <a:extLst>
                <a:ext uri="{FF2B5EF4-FFF2-40B4-BE49-F238E27FC236}">
                  <a16:creationId xmlns:a16="http://schemas.microsoft.com/office/drawing/2014/main" xmlns="" id="{F01A85F4-306C-B746-B371-29E4C35E3F84}"/>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8" name="Google Shape;99;p2">
              <a:extLst>
                <a:ext uri="{FF2B5EF4-FFF2-40B4-BE49-F238E27FC236}">
                  <a16:creationId xmlns:a16="http://schemas.microsoft.com/office/drawing/2014/main" xmlns="" id="{F191BE9C-DA96-1944-8E64-348249348362}"/>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pic>
        <p:nvPicPr>
          <p:cNvPr id="9" name="Google Shape;117;p4" descr="Bac Ho quan sat tran dia Dong Khe">
            <a:extLst>
              <a:ext uri="{FF2B5EF4-FFF2-40B4-BE49-F238E27FC236}">
                <a16:creationId xmlns:a16="http://schemas.microsoft.com/office/drawing/2014/main" xmlns="" id="{B220D6EC-DB6A-8247-9DF9-83642FC94AB7}"/>
              </a:ext>
            </a:extLst>
          </p:cNvPr>
          <p:cNvPicPr preferRelativeResize="0"/>
          <p:nvPr/>
        </p:nvPicPr>
        <p:blipFill rotWithShape="1">
          <a:blip r:embed="rId3">
            <a:alphaModFix/>
          </a:blip>
          <a:srcRect/>
          <a:stretch/>
        </p:blipFill>
        <p:spPr>
          <a:xfrm>
            <a:off x="153698" y="1816355"/>
            <a:ext cx="4592995" cy="3792540"/>
          </a:xfrm>
          <a:prstGeom prst="ellipse">
            <a:avLst/>
          </a:prstGeom>
          <a:noFill/>
          <a:ln>
            <a:noFill/>
          </a:ln>
        </p:spPr>
      </p:pic>
      <p:sp>
        <p:nvSpPr>
          <p:cNvPr id="10" name="Google Shape;118;p4">
            <a:extLst>
              <a:ext uri="{FF2B5EF4-FFF2-40B4-BE49-F238E27FC236}">
                <a16:creationId xmlns:a16="http://schemas.microsoft.com/office/drawing/2014/main" xmlns="" id="{F2D727F7-8617-0647-8560-159F42355FE7}"/>
              </a:ext>
            </a:extLst>
          </p:cNvPr>
          <p:cNvSpPr txBox="1"/>
          <p:nvPr/>
        </p:nvSpPr>
        <p:spPr>
          <a:xfrm>
            <a:off x="349510" y="5748595"/>
            <a:ext cx="3998688" cy="768351"/>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r>
              <a:rPr lang="en-US" sz="2800" b="1" i="0" u="none" strike="noStrike" cap="none" dirty="0" err="1">
                <a:solidFill>
                  <a:schemeClr val="lt1"/>
                </a:solidFill>
                <a:latin typeface="Times New Roman"/>
                <a:ea typeface="Times New Roman"/>
                <a:cs typeface="Times New Roman"/>
                <a:sym typeface="Times New Roman"/>
              </a:rPr>
              <a:t>Hồ</a:t>
            </a:r>
            <a:r>
              <a:rPr lang="en-US" sz="2800" b="1" i="0" u="none" strike="noStrike" cap="none" dirty="0">
                <a:solidFill>
                  <a:schemeClr val="lt1"/>
                </a:solidFill>
                <a:latin typeface="Times New Roman"/>
                <a:ea typeface="Times New Roman"/>
                <a:cs typeface="Times New Roman"/>
                <a:sym typeface="Times New Roman"/>
              </a:rPr>
              <a:t> </a:t>
            </a:r>
            <a:r>
              <a:rPr lang="en-US" sz="2800" b="1" i="0" u="none" strike="noStrike" cap="none" dirty="0" err="1">
                <a:solidFill>
                  <a:schemeClr val="lt1"/>
                </a:solidFill>
                <a:latin typeface="Times New Roman"/>
                <a:ea typeface="Times New Roman"/>
                <a:cs typeface="Times New Roman"/>
                <a:sym typeface="Times New Roman"/>
              </a:rPr>
              <a:t>Chí</a:t>
            </a:r>
            <a:r>
              <a:rPr lang="en-US" sz="2800" b="1" i="0" u="none" strike="noStrike" cap="none" dirty="0">
                <a:solidFill>
                  <a:schemeClr val="lt1"/>
                </a:solidFill>
                <a:latin typeface="Times New Roman"/>
                <a:ea typeface="Times New Roman"/>
                <a:cs typeface="Times New Roman"/>
                <a:sym typeface="Times New Roman"/>
              </a:rPr>
              <a:t> Minh </a:t>
            </a:r>
            <a:endParaRPr dirty="0"/>
          </a:p>
          <a:p>
            <a:pPr marL="0" marR="0" lvl="0" indent="0" algn="ctr" rtl="0">
              <a:lnSpc>
                <a:spcPct val="50000"/>
              </a:lnSpc>
              <a:spcBef>
                <a:spcPts val="1400"/>
              </a:spcBef>
              <a:spcAft>
                <a:spcPts val="0"/>
              </a:spcAft>
              <a:buNone/>
            </a:pPr>
            <a:r>
              <a:rPr lang="en-US" sz="2800" b="1" i="0" u="none" strike="noStrike" cap="none" dirty="0">
                <a:solidFill>
                  <a:schemeClr val="lt1"/>
                </a:solidFill>
                <a:latin typeface="Times New Roman"/>
                <a:ea typeface="Times New Roman"/>
                <a:cs typeface="Times New Roman"/>
                <a:sym typeface="Times New Roman"/>
              </a:rPr>
              <a:t>(1890 -1969)</a:t>
            </a:r>
            <a:endParaRPr dirty="0"/>
          </a:p>
        </p:txBody>
      </p:sp>
      <p:sp>
        <p:nvSpPr>
          <p:cNvPr id="11" name="Google Shape;115;p4">
            <a:extLst>
              <a:ext uri="{FF2B5EF4-FFF2-40B4-BE49-F238E27FC236}">
                <a16:creationId xmlns:a16="http://schemas.microsoft.com/office/drawing/2014/main" xmlns="" id="{878C443F-9FC6-2C41-9F6B-07C9EFC8F336}"/>
              </a:ext>
            </a:extLst>
          </p:cNvPr>
          <p:cNvSpPr/>
          <p:nvPr/>
        </p:nvSpPr>
        <p:spPr>
          <a:xfrm>
            <a:off x="4748097" y="2073445"/>
            <a:ext cx="268246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FFFF00"/>
                </a:solidFill>
                <a:latin typeface="Times New Roman"/>
                <a:ea typeface="Times New Roman"/>
                <a:cs typeface="Times New Roman"/>
                <a:sym typeface="Times New Roman"/>
              </a:rPr>
              <a:t>1. </a:t>
            </a:r>
            <a:r>
              <a:rPr lang="en-US" sz="3200" b="1" i="0" u="none" strike="noStrike" cap="none" dirty="0" err="1">
                <a:solidFill>
                  <a:srgbClr val="FFFF00"/>
                </a:solidFill>
                <a:latin typeface="Times New Roman"/>
                <a:ea typeface="Times New Roman"/>
                <a:cs typeface="Times New Roman"/>
                <a:sym typeface="Times New Roman"/>
              </a:rPr>
              <a:t>Tác</a:t>
            </a:r>
            <a:r>
              <a:rPr lang="en-US" sz="3200" b="1" i="0" u="none" strike="noStrike" cap="none" dirty="0">
                <a:solidFill>
                  <a:srgbClr val="FFFF00"/>
                </a:solidFill>
                <a:latin typeface="Times New Roman"/>
                <a:ea typeface="Times New Roman"/>
                <a:cs typeface="Times New Roman"/>
                <a:sym typeface="Times New Roman"/>
              </a:rPr>
              <a:t> </a:t>
            </a:r>
            <a:r>
              <a:rPr lang="en-US" sz="3200" b="1" i="0" u="none" strike="noStrike" cap="none" dirty="0" err="1">
                <a:solidFill>
                  <a:srgbClr val="FFFF00"/>
                </a:solidFill>
                <a:latin typeface="Times New Roman"/>
                <a:ea typeface="Times New Roman"/>
                <a:cs typeface="Times New Roman"/>
                <a:sym typeface="Times New Roman"/>
              </a:rPr>
              <a:t>giả</a:t>
            </a:r>
            <a:endParaRPr sz="3200" b="1" i="0" u="none" strike="noStrike" cap="none" dirty="0">
              <a:solidFill>
                <a:srgbClr val="FFFF00"/>
              </a:solidFill>
              <a:latin typeface="Times New Roman"/>
              <a:ea typeface="Times New Roman"/>
              <a:cs typeface="Times New Roman"/>
              <a:sym typeface="Times New Roman"/>
            </a:endParaRPr>
          </a:p>
        </p:txBody>
      </p:sp>
      <p:sp>
        <p:nvSpPr>
          <p:cNvPr id="12" name="Google Shape;119;p4">
            <a:extLst>
              <a:ext uri="{FF2B5EF4-FFF2-40B4-BE49-F238E27FC236}">
                <a16:creationId xmlns:a16="http://schemas.microsoft.com/office/drawing/2014/main" xmlns="" id="{46CADAD8-99BF-CC4A-BF29-E9D03B0D67C7}"/>
              </a:ext>
            </a:extLst>
          </p:cNvPr>
          <p:cNvSpPr/>
          <p:nvPr/>
        </p:nvSpPr>
        <p:spPr>
          <a:xfrm>
            <a:off x="6215954" y="2831377"/>
            <a:ext cx="578305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err="1">
                <a:solidFill>
                  <a:schemeClr val="lt1"/>
                </a:solidFill>
                <a:latin typeface="Times New Roman"/>
                <a:ea typeface="Times New Roman"/>
                <a:cs typeface="Times New Roman"/>
                <a:sym typeface="Times New Roman"/>
              </a:rPr>
              <a:t>Là</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vị</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lãnh</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tụ</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thiên</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tài</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của</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dân</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tộc</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và</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nhà</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thơ</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lớn</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của</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đất</a:t>
            </a:r>
            <a:r>
              <a:rPr lang="en-US" sz="3200" b="1" i="0" u="none" strike="noStrike" cap="none" dirty="0">
                <a:solidFill>
                  <a:schemeClr val="lt1"/>
                </a:solidFill>
                <a:latin typeface="Times New Roman"/>
                <a:ea typeface="Times New Roman"/>
                <a:cs typeface="Times New Roman"/>
                <a:sym typeface="Times New Roman"/>
              </a:rPr>
              <a:t> </a:t>
            </a:r>
            <a:r>
              <a:rPr lang="en-US" sz="3200" b="1" i="0" u="none" strike="noStrike" cap="none" dirty="0" err="1">
                <a:solidFill>
                  <a:schemeClr val="lt1"/>
                </a:solidFill>
                <a:latin typeface="Times New Roman"/>
                <a:ea typeface="Times New Roman"/>
                <a:cs typeface="Times New Roman"/>
                <a:sym typeface="Times New Roman"/>
              </a:rPr>
              <a:t>nước</a:t>
            </a:r>
            <a:r>
              <a:rPr lang="en-US" sz="3200" b="1" i="0" u="none" strike="noStrike" cap="none" dirty="0">
                <a:solidFill>
                  <a:schemeClr val="lt1"/>
                </a:solidFill>
                <a:latin typeface="Times New Roman"/>
                <a:ea typeface="Times New Roman"/>
                <a:cs typeface="Times New Roman"/>
                <a:sym typeface="Times New Roman"/>
              </a:rPr>
              <a:t>.</a:t>
            </a:r>
            <a:endParaRPr sz="3200" dirty="0">
              <a:solidFill>
                <a:schemeClr val="lt1"/>
              </a:solidFill>
              <a:latin typeface="Times New Roman"/>
              <a:ea typeface="Times New Roman"/>
              <a:cs typeface="Times New Roman"/>
              <a:sym typeface="Times New Roman"/>
            </a:endParaRPr>
          </a:p>
        </p:txBody>
      </p:sp>
      <p:pic>
        <p:nvPicPr>
          <p:cNvPr id="13" name="Google Shape;120;p4">
            <a:extLst>
              <a:ext uri="{FF2B5EF4-FFF2-40B4-BE49-F238E27FC236}">
                <a16:creationId xmlns:a16="http://schemas.microsoft.com/office/drawing/2014/main" xmlns="" id="{F43A05F0-6747-1144-A6E4-4881BBCD7CAB}"/>
              </a:ext>
            </a:extLst>
          </p:cNvPr>
          <p:cNvPicPr preferRelativeResize="0"/>
          <p:nvPr/>
        </p:nvPicPr>
        <p:blipFill rotWithShape="1">
          <a:blip r:embed="rId4">
            <a:alphaModFix/>
          </a:blip>
          <a:srcRect/>
          <a:stretch/>
        </p:blipFill>
        <p:spPr>
          <a:xfrm>
            <a:off x="4963162" y="3001778"/>
            <a:ext cx="1096422" cy="710847"/>
          </a:xfrm>
          <a:prstGeom prst="rect">
            <a:avLst/>
          </a:prstGeom>
          <a:noFill/>
          <a:ln>
            <a:noFill/>
          </a:ln>
        </p:spPr>
      </p:pic>
      <p:sp>
        <p:nvSpPr>
          <p:cNvPr id="14" name="Google Shape;121;p4">
            <a:extLst>
              <a:ext uri="{FF2B5EF4-FFF2-40B4-BE49-F238E27FC236}">
                <a16:creationId xmlns:a16="http://schemas.microsoft.com/office/drawing/2014/main" xmlns="" id="{0E17831F-E884-9E4E-A10C-1ED8E26C5E9E}"/>
              </a:ext>
            </a:extLst>
          </p:cNvPr>
          <p:cNvSpPr/>
          <p:nvPr/>
        </p:nvSpPr>
        <p:spPr>
          <a:xfrm>
            <a:off x="6215954" y="4191269"/>
            <a:ext cx="527452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chemeClr val="lt1"/>
                </a:solidFill>
                <a:latin typeface="Times New Roman"/>
                <a:ea typeface="Times New Roman"/>
                <a:cs typeface="Times New Roman"/>
                <a:sym typeface="Times New Roman"/>
              </a:rPr>
              <a:t>Là</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chiến</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sĩ</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cộng</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sản</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quốc</a:t>
            </a:r>
            <a:r>
              <a:rPr lang="en-US" sz="3200" b="1" dirty="0">
                <a:solidFill>
                  <a:schemeClr val="lt1"/>
                </a:solidFill>
                <a:latin typeface="Times New Roman"/>
                <a:ea typeface="Times New Roman"/>
                <a:cs typeface="Times New Roman"/>
                <a:sym typeface="Times New Roman"/>
              </a:rPr>
              <a:t> </a:t>
            </a:r>
            <a:r>
              <a:rPr lang="en-US" sz="3200" b="1" dirty="0" err="1">
                <a:solidFill>
                  <a:schemeClr val="lt1"/>
                </a:solidFill>
                <a:latin typeface="Times New Roman"/>
                <a:ea typeface="Times New Roman"/>
                <a:cs typeface="Times New Roman"/>
                <a:sym typeface="Times New Roman"/>
              </a:rPr>
              <a:t>tế</a:t>
            </a:r>
            <a:r>
              <a:rPr lang="en-US" sz="3200" b="1" dirty="0">
                <a:solidFill>
                  <a:schemeClr val="lt1"/>
                </a:solidFill>
                <a:latin typeface="Times New Roman"/>
                <a:ea typeface="Times New Roman"/>
                <a:cs typeface="Times New Roman"/>
                <a:sym typeface="Times New Roman"/>
              </a:rPr>
              <a:t>.</a:t>
            </a:r>
            <a:endParaRPr sz="3200" dirty="0">
              <a:solidFill>
                <a:schemeClr val="lt1"/>
              </a:solidFill>
              <a:latin typeface="Times New Roman"/>
              <a:ea typeface="Times New Roman"/>
              <a:cs typeface="Times New Roman"/>
              <a:sym typeface="Times New Roman"/>
            </a:endParaRPr>
          </a:p>
        </p:txBody>
      </p:sp>
      <p:pic>
        <p:nvPicPr>
          <p:cNvPr id="15" name="Google Shape;122;p4">
            <a:extLst>
              <a:ext uri="{FF2B5EF4-FFF2-40B4-BE49-F238E27FC236}">
                <a16:creationId xmlns:a16="http://schemas.microsoft.com/office/drawing/2014/main" xmlns="" id="{27F4EC65-93E4-C244-8677-90B72C832C80}"/>
              </a:ext>
            </a:extLst>
          </p:cNvPr>
          <p:cNvPicPr preferRelativeResize="0"/>
          <p:nvPr/>
        </p:nvPicPr>
        <p:blipFill rotWithShape="1">
          <a:blip r:embed="rId4">
            <a:alphaModFix/>
          </a:blip>
          <a:srcRect/>
          <a:stretch/>
        </p:blipFill>
        <p:spPr>
          <a:xfrm>
            <a:off x="4974058" y="4123773"/>
            <a:ext cx="1096422" cy="710847"/>
          </a:xfrm>
          <a:prstGeom prst="rect">
            <a:avLst/>
          </a:prstGeom>
          <a:noFill/>
          <a:ln>
            <a:noFill/>
          </a:ln>
        </p:spPr>
      </p:pic>
      <p:sp>
        <p:nvSpPr>
          <p:cNvPr id="16" name="Google Shape;123;p4">
            <a:extLst>
              <a:ext uri="{FF2B5EF4-FFF2-40B4-BE49-F238E27FC236}">
                <a16:creationId xmlns:a16="http://schemas.microsoft.com/office/drawing/2014/main" xmlns="" id="{DD997F15-474B-8046-BE0C-37D5AEAB3A3B}"/>
              </a:ext>
            </a:extLst>
          </p:cNvPr>
          <p:cNvSpPr/>
          <p:nvPr/>
        </p:nvSpPr>
        <p:spPr>
          <a:xfrm>
            <a:off x="6187207" y="5198728"/>
            <a:ext cx="585109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imes New Roman"/>
                <a:ea typeface="Times New Roman"/>
                <a:cs typeface="Times New Roman"/>
                <a:sym typeface="Times New Roman"/>
              </a:rPr>
              <a:t>Là danh nhân văn hoá thế giới.</a:t>
            </a:r>
            <a:endParaRPr/>
          </a:p>
        </p:txBody>
      </p:sp>
      <p:pic>
        <p:nvPicPr>
          <p:cNvPr id="17" name="Google Shape;124;p4">
            <a:extLst>
              <a:ext uri="{FF2B5EF4-FFF2-40B4-BE49-F238E27FC236}">
                <a16:creationId xmlns:a16="http://schemas.microsoft.com/office/drawing/2014/main" xmlns="" id="{9BFF541B-0543-A44C-B4B9-2096D30C7772}"/>
              </a:ext>
            </a:extLst>
          </p:cNvPr>
          <p:cNvPicPr preferRelativeResize="0"/>
          <p:nvPr/>
        </p:nvPicPr>
        <p:blipFill rotWithShape="1">
          <a:blip r:embed="rId4">
            <a:alphaModFix/>
          </a:blip>
          <a:srcRect/>
          <a:stretch/>
        </p:blipFill>
        <p:spPr>
          <a:xfrm>
            <a:off x="4945312" y="5100059"/>
            <a:ext cx="1096422" cy="710847"/>
          </a:xfrm>
          <a:prstGeom prst="rect">
            <a:avLst/>
          </a:prstGeom>
          <a:noFill/>
          <a:ln>
            <a:noFill/>
          </a:ln>
        </p:spPr>
      </p:pic>
      <p:sp>
        <p:nvSpPr>
          <p:cNvPr id="2" name="Rounded Rectangle 1">
            <a:extLst>
              <a:ext uri="{FF2B5EF4-FFF2-40B4-BE49-F238E27FC236}">
                <a16:creationId xmlns:a16="http://schemas.microsoft.com/office/drawing/2014/main" xmlns="" id="{937D1743-FFF8-5E48-8502-AC06FB08DA86}"/>
              </a:ext>
            </a:extLst>
          </p:cNvPr>
          <p:cNvSpPr/>
          <p:nvPr/>
        </p:nvSpPr>
        <p:spPr>
          <a:xfrm>
            <a:off x="4974058" y="1311442"/>
            <a:ext cx="45719" cy="5462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5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by="(-#ppt_w*2)" calcmode="lin" valueType="num">
                                      <p:cBhvr rctx="PPT">
                                        <p:cTn id="12" dur="500" autoRev="1" fill="hold">
                                          <p:stCondLst>
                                            <p:cond delay="0"/>
                                          </p:stCondLst>
                                        </p:cTn>
                                        <p:tgtEl>
                                          <p:spTgt spid="11"/>
                                        </p:tgtEl>
                                        <p:attrNameLst>
                                          <p:attrName>ppt_w</p:attrName>
                                        </p:attrNameLst>
                                      </p:cBhvr>
                                    </p:anim>
                                    <p:anim by="(#ppt_w*0.50)" calcmode="lin" valueType="num">
                                      <p:cBhvr>
                                        <p:cTn id="13" dur="500" decel="50000" autoRev="1" fill="hold">
                                          <p:stCondLst>
                                            <p:cond delay="0"/>
                                          </p:stCondLst>
                                        </p:cTn>
                                        <p:tgtEl>
                                          <p:spTgt spid="11"/>
                                        </p:tgtEl>
                                        <p:attrNameLst>
                                          <p:attrName>ppt_x</p:attrName>
                                        </p:attrNameLst>
                                      </p:cBhvr>
                                    </p:anim>
                                    <p:anim from="(-#ppt_h/2)" to="(#ppt_y)" calcmode="lin" valueType="num">
                                      <p:cBhvr>
                                        <p:cTn id="14" dur="1000" fill="hold">
                                          <p:stCondLst>
                                            <p:cond delay="0"/>
                                          </p:stCondLst>
                                        </p:cTn>
                                        <p:tgtEl>
                                          <p:spTgt spid="11"/>
                                        </p:tgtEl>
                                        <p:attrNameLst>
                                          <p:attrName>ppt_y</p:attrName>
                                        </p:attrNameLst>
                                      </p:cBhvr>
                                    </p:anim>
                                    <p:animRot by="21600000">
                                      <p:cBhvr>
                                        <p:cTn id="15" dur="1000" fill="hold">
                                          <p:stCondLst>
                                            <p:cond delay="0"/>
                                          </p:stCondLst>
                                        </p:cTn>
                                        <p:tgtEl>
                                          <p:spTgt spid="11"/>
                                        </p:tgtEl>
                                        <p:attrNameLst>
                                          <p:attrName>r</p:attrName>
                                        </p:attrNameLst>
                                      </p:cBhvr>
                                    </p:animRo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5"/>
          <p:cNvSpPr/>
          <p:nvPr/>
        </p:nvSpPr>
        <p:spPr>
          <a:xfrm>
            <a:off x="-124407" y="2849688"/>
            <a:ext cx="2777298"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rgbClr val="FFFF00"/>
                </a:solidFill>
                <a:latin typeface="Times New Roman"/>
                <a:ea typeface="Times New Roman"/>
                <a:cs typeface="Times New Roman"/>
                <a:sym typeface="Times New Roman"/>
              </a:rPr>
              <a:t>2. </a:t>
            </a:r>
            <a:r>
              <a:rPr lang="en-US" sz="3000" b="1" dirty="0" err="1">
                <a:solidFill>
                  <a:srgbClr val="FFFF00"/>
                </a:solidFill>
                <a:latin typeface="Times New Roman"/>
                <a:ea typeface="Times New Roman"/>
                <a:cs typeface="Times New Roman"/>
                <a:sym typeface="Times New Roman"/>
              </a:rPr>
              <a:t>Tác</a:t>
            </a:r>
            <a:r>
              <a:rPr lang="en-US" sz="3000" b="1" dirty="0">
                <a:solidFill>
                  <a:srgbClr val="FFFF00"/>
                </a:solidFill>
                <a:latin typeface="Times New Roman"/>
                <a:ea typeface="Times New Roman"/>
                <a:cs typeface="Times New Roman"/>
                <a:sym typeface="Times New Roman"/>
              </a:rPr>
              <a:t> </a:t>
            </a:r>
            <a:r>
              <a:rPr lang="en-US" sz="3000" b="1" dirty="0" err="1">
                <a:solidFill>
                  <a:srgbClr val="FFFF00"/>
                </a:solidFill>
                <a:latin typeface="Times New Roman"/>
                <a:ea typeface="Times New Roman"/>
                <a:cs typeface="Times New Roman"/>
                <a:sym typeface="Times New Roman"/>
              </a:rPr>
              <a:t>phẩm</a:t>
            </a:r>
            <a:endParaRPr sz="3000" b="1" dirty="0">
              <a:solidFill>
                <a:srgbClr val="FFFF00"/>
              </a:solidFill>
              <a:latin typeface="Times New Roman"/>
              <a:ea typeface="Times New Roman"/>
              <a:cs typeface="Times New Roman"/>
              <a:sym typeface="Times New Roman"/>
            </a:endParaRPr>
          </a:p>
        </p:txBody>
      </p:sp>
      <p:sp>
        <p:nvSpPr>
          <p:cNvPr id="8" name="Google Shape;160;p8">
            <a:extLst>
              <a:ext uri="{FF2B5EF4-FFF2-40B4-BE49-F238E27FC236}">
                <a16:creationId xmlns:a16="http://schemas.microsoft.com/office/drawing/2014/main" xmlns="" id="{538DAED2-F9EC-9C46-8C04-7EB8E0193E3E}"/>
              </a:ext>
            </a:extLst>
          </p:cNvPr>
          <p:cNvSpPr/>
          <p:nvPr/>
        </p:nvSpPr>
        <p:spPr>
          <a:xfrm>
            <a:off x="144496" y="3402978"/>
            <a:ext cx="527452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FF00"/>
                </a:solidFill>
                <a:latin typeface="Times New Roman"/>
                <a:ea typeface="Times New Roman"/>
                <a:cs typeface="Times New Roman"/>
                <a:sym typeface="Times New Roman"/>
              </a:rPr>
              <a:t>a) </a:t>
            </a:r>
            <a:r>
              <a:rPr lang="en-US" sz="2800" b="1" dirty="0" err="1">
                <a:solidFill>
                  <a:srgbClr val="FFFF00"/>
                </a:solidFill>
                <a:latin typeface="Times New Roman"/>
                <a:ea typeface="Times New Roman"/>
                <a:cs typeface="Times New Roman"/>
                <a:sym typeface="Times New Roman"/>
              </a:rPr>
              <a:t>Đọc</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chú</a:t>
            </a:r>
            <a:r>
              <a:rPr lang="en-US" sz="2800" b="1" dirty="0">
                <a:solidFill>
                  <a:srgbClr val="FFFF00"/>
                </a:solidFill>
                <a:latin typeface="Times New Roman"/>
                <a:ea typeface="Times New Roman"/>
                <a:cs typeface="Times New Roman"/>
                <a:sym typeface="Times New Roman"/>
              </a:rPr>
              <a:t> </a:t>
            </a:r>
            <a:r>
              <a:rPr lang="en-US" sz="2800" b="1" dirty="0" err="1">
                <a:solidFill>
                  <a:srgbClr val="FFFF00"/>
                </a:solidFill>
                <a:latin typeface="Times New Roman"/>
                <a:ea typeface="Times New Roman"/>
                <a:cs typeface="Times New Roman"/>
                <a:sym typeface="Times New Roman"/>
              </a:rPr>
              <a:t>thích</a:t>
            </a:r>
            <a:endParaRPr sz="2800" dirty="0">
              <a:solidFill>
                <a:srgbClr val="FFFF00"/>
              </a:solidFill>
              <a:latin typeface="Times New Roman"/>
              <a:ea typeface="Times New Roman"/>
              <a:cs typeface="Times New Roman"/>
              <a:sym typeface="Times New Roman"/>
            </a:endParaRPr>
          </a:p>
        </p:txBody>
      </p:sp>
      <p:sp>
        <p:nvSpPr>
          <p:cNvPr id="7" name="Google Shape;160;p8">
            <a:extLst>
              <a:ext uri="{FF2B5EF4-FFF2-40B4-BE49-F238E27FC236}">
                <a16:creationId xmlns:a16="http://schemas.microsoft.com/office/drawing/2014/main" xmlns="" id="{FB993616-0330-F144-B9EA-86D0ED07BD6E}"/>
              </a:ext>
            </a:extLst>
          </p:cNvPr>
          <p:cNvSpPr/>
          <p:nvPr/>
        </p:nvSpPr>
        <p:spPr>
          <a:xfrm>
            <a:off x="3850222" y="2541223"/>
            <a:ext cx="9745943"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bg1"/>
                </a:solidFill>
                <a:latin typeface="Times New Roman"/>
                <a:ea typeface="Times New Roman"/>
                <a:cs typeface="Times New Roman"/>
                <a:sym typeface="Times New Roman"/>
              </a:rPr>
              <a:t>- </a:t>
            </a:r>
            <a:r>
              <a:rPr lang="en-US" sz="2800" b="1" dirty="0" err="1">
                <a:solidFill>
                  <a:schemeClr val="bg1"/>
                </a:solidFill>
                <a:latin typeface="Times New Roman"/>
                <a:ea typeface="Times New Roman"/>
                <a:cs typeface="Times New Roman"/>
                <a:sym typeface="Times New Roman"/>
              </a:rPr>
              <a:t>Cách</a:t>
            </a:r>
            <a:r>
              <a:rPr lang="en-US" sz="2800" b="1" dirty="0">
                <a:solidFill>
                  <a:schemeClr val="bg1"/>
                </a:solidFill>
                <a:latin typeface="Times New Roman"/>
                <a:ea typeface="Times New Roman"/>
                <a:cs typeface="Times New Roman"/>
                <a:sym typeface="Times New Roman"/>
              </a:rPr>
              <a:t> </a:t>
            </a:r>
            <a:r>
              <a:rPr lang="en-US" sz="2800" b="1" dirty="0" err="1">
                <a:solidFill>
                  <a:schemeClr val="bg1"/>
                </a:solidFill>
                <a:latin typeface="Times New Roman"/>
                <a:ea typeface="Times New Roman"/>
                <a:cs typeface="Times New Roman"/>
                <a:sym typeface="Times New Roman"/>
              </a:rPr>
              <a:t>đọc</a:t>
            </a:r>
            <a:r>
              <a:rPr lang="en-US" sz="2800" b="1" dirty="0">
                <a:solidFill>
                  <a:schemeClr val="bg1"/>
                </a:solidFill>
                <a:latin typeface="Times New Roman"/>
                <a:ea typeface="Times New Roman"/>
                <a:cs typeface="Times New Roman"/>
                <a:sym typeface="Times New Roman"/>
              </a:rPr>
              <a:t>:</a:t>
            </a:r>
            <a:br>
              <a:rPr lang="en-US" sz="2800" b="1" dirty="0">
                <a:solidFill>
                  <a:schemeClr val="bg1"/>
                </a:solidFill>
                <a:latin typeface="Times New Roman"/>
                <a:ea typeface="Times New Roman"/>
                <a:cs typeface="Times New Roman"/>
                <a:sym typeface="Times New Roman"/>
              </a:rPr>
            </a:b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Đọc</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đủ</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phần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phiên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âm</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dịch</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nghĩa</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và</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dịch</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thơ</a:t>
            </a:r>
            <a:r>
              <a:rPr lang="en-US" sz="2800" dirty="0">
                <a:solidFill>
                  <a:schemeClr val="bg1"/>
                </a:solidFill>
                <a:latin typeface="Times New Roman"/>
                <a:ea typeface="Times New Roman"/>
                <a:cs typeface="Times New Roman"/>
                <a:sym typeface="Times New Roman"/>
              </a:rPr>
              <a:t>.</a:t>
            </a:r>
            <a:br>
              <a:rPr lang="en-US" sz="2800" dirty="0">
                <a:solidFill>
                  <a:schemeClr val="bg1"/>
                </a:solidFill>
                <a:latin typeface="Times New Roman"/>
                <a:ea typeface="Times New Roman"/>
                <a:cs typeface="Times New Roman"/>
                <a:sym typeface="Times New Roman"/>
              </a:rPr>
            </a:b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Đọc</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kĩ</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nhớ</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phần</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dịch</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nghĩa</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giải</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nghĩa</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chữ</a:t>
            </a:r>
            <a:r>
              <a:rPr lang="en-US" sz="2800" dirty="0">
                <a:solidFill>
                  <a:schemeClr val="bg1"/>
                </a:solidFill>
                <a:latin typeface="Times New Roman"/>
                <a:ea typeface="Times New Roman"/>
                <a:cs typeface="Times New Roman"/>
                <a:sym typeface="Times New Roman"/>
              </a:rPr>
              <a:t> </a:t>
            </a:r>
            <a:r>
              <a:rPr lang="en-US" sz="2800" dirty="0" err="1">
                <a:solidFill>
                  <a:schemeClr val="bg1"/>
                </a:solidFill>
                <a:latin typeface="Times New Roman"/>
                <a:ea typeface="Times New Roman"/>
                <a:cs typeface="Times New Roman"/>
                <a:sym typeface="Times New Roman"/>
              </a:rPr>
              <a:t>Hán</a:t>
            </a:r>
            <a:r>
              <a:rPr lang="en-US" sz="2800" dirty="0">
                <a:solidFill>
                  <a:schemeClr val="bg1"/>
                </a:solidFill>
                <a:latin typeface="Times New Roman"/>
                <a:ea typeface="Times New Roman"/>
                <a:cs typeface="Times New Roman"/>
                <a:sym typeface="Times New Roman"/>
              </a:rPr>
              <a:t>.</a:t>
            </a:r>
          </a:p>
          <a:p>
            <a:pPr marL="0" marR="0" lvl="0" indent="0" algn="l" rtl="0">
              <a:spcBef>
                <a:spcPts val="0"/>
              </a:spcBef>
              <a:spcAft>
                <a:spcPts val="0"/>
              </a:spcAft>
              <a:buNone/>
            </a:pPr>
            <a:r>
              <a:rPr lang="vi-VN" sz="2800" dirty="0">
                <a:solidFill>
                  <a:schemeClr val="bg1"/>
                </a:solidFill>
                <a:latin typeface="Times New Roman"/>
                <a:ea typeface="Times New Roman"/>
                <a:cs typeface="Times New Roman"/>
                <a:sym typeface="Times New Roman"/>
              </a:rPr>
              <a:t>+ Chú ý nhịp ở những câu đăng đối, điệp ngữ.</a:t>
            </a:r>
          </a:p>
          <a:p>
            <a:pPr marL="0" marR="0" lvl="0" indent="0" algn="l" rtl="0">
              <a:spcBef>
                <a:spcPts val="0"/>
              </a:spcBef>
              <a:spcAft>
                <a:spcPts val="0"/>
              </a:spcAft>
              <a:buNone/>
            </a:pPr>
            <a:r>
              <a:rPr lang="vi-VN" sz="2800" dirty="0">
                <a:solidFill>
                  <a:schemeClr val="bg1"/>
                </a:solidFill>
                <a:latin typeface="Times New Roman"/>
                <a:ea typeface="Times New Roman"/>
                <a:cs typeface="Times New Roman"/>
                <a:sym typeface="Times New Roman"/>
              </a:rPr>
              <a:t>+ Vần: chữ cuối ở câu 1,2,4 hiệp vần với nhau.</a:t>
            </a:r>
            <a:endParaRPr sz="2800" dirty="0">
              <a:solidFill>
                <a:schemeClr val="bg1"/>
              </a:solidFill>
              <a:latin typeface="Times New Roman"/>
              <a:ea typeface="Times New Roman"/>
              <a:cs typeface="Times New Roman"/>
              <a:sym typeface="Times New Roman"/>
            </a:endParaRPr>
          </a:p>
        </p:txBody>
      </p:sp>
      <p:sp>
        <p:nvSpPr>
          <p:cNvPr id="12" name="Google Shape;115;p4">
            <a:extLst>
              <a:ext uri="{FF2B5EF4-FFF2-40B4-BE49-F238E27FC236}">
                <a16:creationId xmlns:a16="http://schemas.microsoft.com/office/drawing/2014/main" xmlns="" id="{BB7633B0-CFA6-D747-A9F6-B4356D258EFF}"/>
              </a:ext>
            </a:extLst>
          </p:cNvPr>
          <p:cNvSpPr/>
          <p:nvPr/>
        </p:nvSpPr>
        <p:spPr>
          <a:xfrm>
            <a:off x="-317013" y="2296082"/>
            <a:ext cx="2682466"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FFFF00"/>
                </a:solidFill>
                <a:latin typeface="Times New Roman"/>
                <a:ea typeface="Times New Roman"/>
                <a:cs typeface="Times New Roman"/>
                <a:sym typeface="Times New Roman"/>
              </a:rPr>
              <a:t>1. </a:t>
            </a:r>
            <a:r>
              <a:rPr lang="en-US" sz="3000" b="1" i="0" u="none" strike="noStrike" cap="none" dirty="0" err="1">
                <a:solidFill>
                  <a:srgbClr val="FFFF00"/>
                </a:solidFill>
                <a:latin typeface="Times New Roman"/>
                <a:ea typeface="Times New Roman"/>
                <a:cs typeface="Times New Roman"/>
                <a:sym typeface="Times New Roman"/>
              </a:rPr>
              <a:t>Tác</a:t>
            </a:r>
            <a:r>
              <a:rPr lang="en-US" sz="3000" b="1" i="0" u="none" strike="noStrike" cap="none" dirty="0">
                <a:solidFill>
                  <a:srgbClr val="FFFF00"/>
                </a:solidFill>
                <a:latin typeface="Times New Roman"/>
                <a:ea typeface="Times New Roman"/>
                <a:cs typeface="Times New Roman"/>
                <a:sym typeface="Times New Roman"/>
              </a:rPr>
              <a:t> </a:t>
            </a:r>
            <a:r>
              <a:rPr lang="en-US" sz="3000" b="1" i="0" u="none" strike="noStrike" cap="none" dirty="0" err="1">
                <a:solidFill>
                  <a:srgbClr val="FFFF00"/>
                </a:solidFill>
                <a:latin typeface="Times New Roman"/>
                <a:ea typeface="Times New Roman"/>
                <a:cs typeface="Times New Roman"/>
                <a:sym typeface="Times New Roman"/>
              </a:rPr>
              <a:t>giả</a:t>
            </a:r>
            <a:endParaRPr sz="3000" b="1" i="0" u="none" strike="noStrike" cap="none" dirty="0">
              <a:solidFill>
                <a:srgbClr val="FFFF00"/>
              </a:solidFill>
              <a:latin typeface="Times New Roman"/>
              <a:ea typeface="Times New Roman"/>
              <a:cs typeface="Times New Roman"/>
              <a:sym typeface="Times New Roman"/>
            </a:endParaRPr>
          </a:p>
        </p:txBody>
      </p:sp>
      <p:sp>
        <p:nvSpPr>
          <p:cNvPr id="13" name="Google Shape;107;p3">
            <a:extLst>
              <a:ext uri="{FF2B5EF4-FFF2-40B4-BE49-F238E27FC236}">
                <a16:creationId xmlns:a16="http://schemas.microsoft.com/office/drawing/2014/main" xmlns="" id="{39393990-515D-0A40-BBD4-8AD1586F98A9}"/>
              </a:ext>
            </a:extLst>
          </p:cNvPr>
          <p:cNvSpPr txBox="1"/>
          <p:nvPr/>
        </p:nvSpPr>
        <p:spPr>
          <a:xfrm>
            <a:off x="-1584433" y="1680569"/>
            <a:ext cx="650279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FFC000"/>
                </a:solidFill>
                <a:latin typeface="Times New Roman" pitchFamily="18" charset="0"/>
                <a:cs typeface="Times New Roman" pitchFamily="18" charset="0"/>
                <a:sym typeface="Arial"/>
              </a:rPr>
              <a:t>I. </a:t>
            </a:r>
            <a:r>
              <a:rPr lang="en-US" sz="3200" b="1" dirty="0" err="1">
                <a:solidFill>
                  <a:srgbClr val="FFC000"/>
                </a:solidFill>
                <a:latin typeface="Times New Roman" pitchFamily="18" charset="0"/>
                <a:cs typeface="Times New Roman" pitchFamily="18" charset="0"/>
              </a:rPr>
              <a:t>Tìm</a:t>
            </a:r>
            <a:r>
              <a:rPr lang="en-US" sz="3200" b="1" dirty="0">
                <a:solidFill>
                  <a:srgbClr val="FFC000"/>
                </a:solidFill>
                <a:latin typeface="Times New Roman" pitchFamily="18" charset="0"/>
                <a:cs typeface="Times New Roman" pitchFamily="18" charset="0"/>
              </a:rPr>
              <a:t> </a:t>
            </a:r>
            <a:r>
              <a:rPr lang="en-US" sz="3200" b="1" dirty="0" err="1">
                <a:solidFill>
                  <a:srgbClr val="FFC000"/>
                </a:solidFill>
                <a:latin typeface="Times New Roman" pitchFamily="18" charset="0"/>
                <a:cs typeface="Times New Roman" pitchFamily="18" charset="0"/>
              </a:rPr>
              <a:t>hiểu</a:t>
            </a:r>
            <a:r>
              <a:rPr lang="en-US" sz="3200" b="1" i="0" u="none" strike="noStrike" cap="none" dirty="0">
                <a:solidFill>
                  <a:srgbClr val="FFC000"/>
                </a:solidFill>
                <a:latin typeface="Times New Roman" pitchFamily="18" charset="0"/>
                <a:cs typeface="Times New Roman" pitchFamily="18" charset="0"/>
                <a:sym typeface="Arial"/>
              </a:rPr>
              <a:t> </a:t>
            </a:r>
            <a:r>
              <a:rPr lang="en-US" sz="3200" b="1" i="0" u="none" strike="noStrike" cap="none" dirty="0" err="1">
                <a:solidFill>
                  <a:srgbClr val="FFC000"/>
                </a:solidFill>
                <a:latin typeface="Times New Roman" pitchFamily="18" charset="0"/>
                <a:cs typeface="Times New Roman" pitchFamily="18" charset="0"/>
                <a:sym typeface="Arial"/>
              </a:rPr>
              <a:t>chung</a:t>
            </a:r>
            <a:endParaRPr sz="3200" b="1" i="0" u="none" strike="noStrike" cap="none" dirty="0">
              <a:solidFill>
                <a:srgbClr val="FFC000"/>
              </a:solidFill>
              <a:latin typeface="Times New Roman" pitchFamily="18" charset="0"/>
              <a:cs typeface="Times New Roman" pitchFamily="18" charset="0"/>
              <a:sym typeface="Arial"/>
            </a:endParaRPr>
          </a:p>
        </p:txBody>
      </p:sp>
      <p:grpSp>
        <p:nvGrpSpPr>
          <p:cNvPr id="17" name="Group 16">
            <a:extLst>
              <a:ext uri="{FF2B5EF4-FFF2-40B4-BE49-F238E27FC236}">
                <a16:creationId xmlns:a16="http://schemas.microsoft.com/office/drawing/2014/main" xmlns="" id="{10702FA2-BF8F-B144-AB50-4FFFF4F22C2E}"/>
              </a:ext>
            </a:extLst>
          </p:cNvPr>
          <p:cNvGrpSpPr/>
          <p:nvPr/>
        </p:nvGrpSpPr>
        <p:grpSpPr>
          <a:xfrm>
            <a:off x="2004692" y="-79528"/>
            <a:ext cx="9106654" cy="1508718"/>
            <a:chOff x="2004692" y="-79528"/>
            <a:chExt cx="9106654" cy="1508718"/>
          </a:xfrm>
        </p:grpSpPr>
        <p:sp>
          <p:nvSpPr>
            <p:cNvPr id="18" name="Google Shape;98;p2">
              <a:extLst>
                <a:ext uri="{FF2B5EF4-FFF2-40B4-BE49-F238E27FC236}">
                  <a16:creationId xmlns:a16="http://schemas.microsoft.com/office/drawing/2014/main" xmlns="" id="{4F6ABC60-38C3-324B-92E4-37E839745DCC}"/>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9" name="Google Shape;99;p2">
              <a:extLst>
                <a:ext uri="{FF2B5EF4-FFF2-40B4-BE49-F238E27FC236}">
                  <a16:creationId xmlns:a16="http://schemas.microsoft.com/office/drawing/2014/main" xmlns="" id="{6C13A6D7-F0EC-C946-B5EC-DAE5CBC89D9D}"/>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10" name="Rounded Rectangle 9">
            <a:extLst>
              <a:ext uri="{FF2B5EF4-FFF2-40B4-BE49-F238E27FC236}">
                <a16:creationId xmlns:a16="http://schemas.microsoft.com/office/drawing/2014/main" xmlns="" id="{E7996A5B-93BE-B74D-BD23-10F316ABE822}"/>
              </a:ext>
            </a:extLst>
          </p:cNvPr>
          <p:cNvSpPr/>
          <p:nvPr/>
        </p:nvSpPr>
        <p:spPr>
          <a:xfrm>
            <a:off x="3647192" y="1198378"/>
            <a:ext cx="45719" cy="5462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p:nvPr/>
        </p:nvSpPr>
        <p:spPr>
          <a:xfrm>
            <a:off x="626190" y="1923071"/>
            <a:ext cx="4582391" cy="22467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dirty="0" err="1">
                <a:solidFill>
                  <a:srgbClr val="FFFF00"/>
                </a:solidFill>
                <a:latin typeface="Times New Roman"/>
                <a:ea typeface="Times New Roman"/>
                <a:cs typeface="Times New Roman"/>
                <a:sym typeface="Times New Roman"/>
                <a:hlinkClick r:id="rId3">
                  <a:extLst>
                    <a:ext uri="{A12FA001-AC4F-418D-AE19-62706E023703}">
                      <ahyp:hlinkClr xmlns:ahyp="http://schemas.microsoft.com/office/drawing/2018/hyperlinkcolor" xmlns="" val="tx"/>
                    </a:ext>
                  </a:extLst>
                </a:hlinkClick>
              </a:rPr>
              <a:t>望</a:t>
            </a:r>
            <a:r>
              <a:rPr lang="en-US" sz="2800" b="1" u="sng" dirty="0" err="1">
                <a:solidFill>
                  <a:srgbClr val="FFFF00"/>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月</a:t>
            </a:r>
            <a:r>
              <a:rPr lang="en-US" sz="2800" dirty="0">
                <a:solidFill>
                  <a:srgbClr val="FFFF00"/>
                </a:solidFill>
                <a:latin typeface="Times New Roman"/>
                <a:ea typeface="Times New Roman"/>
                <a:cs typeface="Times New Roman"/>
                <a:sym typeface="Times New Roman"/>
              </a:rPr>
              <a:t>  </a:t>
            </a:r>
            <a:endParaRPr sz="1100" dirty="0"/>
          </a:p>
          <a:p>
            <a:pPr marL="0" marR="0" lvl="0" indent="0" algn="l" rtl="0">
              <a:spcBef>
                <a:spcPts val="0"/>
              </a:spcBef>
              <a:spcAft>
                <a:spcPts val="0"/>
              </a:spcAft>
              <a:buNone/>
            </a:pPr>
            <a:r>
              <a:rPr lang="en-US" sz="2800" u="sng" dirty="0">
                <a:solidFill>
                  <a:schemeClr val="lt1"/>
                </a:solidFill>
                <a:latin typeface="Times New Roman"/>
                <a:ea typeface="Times New Roman"/>
                <a:cs typeface="Times New Roman"/>
                <a:sym typeface="Times New Roman"/>
                <a:hlinkClick r:id="rId5">
                  <a:extLst>
                    <a:ext uri="{A12FA001-AC4F-418D-AE19-62706E023703}">
                      <ahyp:hlinkClr xmlns:ahyp="http://schemas.microsoft.com/office/drawing/2018/hyperlinkcolor" xmlns="" val="tx"/>
                    </a:ext>
                  </a:extLst>
                </a:hlinkClick>
              </a:rPr>
              <a:t>獄</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6">
                  <a:extLst>
                    <a:ext uri="{A12FA001-AC4F-418D-AE19-62706E023703}">
                      <ahyp:hlinkClr xmlns:ahyp="http://schemas.microsoft.com/office/drawing/2018/hyperlinkcolor" xmlns="" val="tx"/>
                    </a:ext>
                  </a:extLst>
                </a:hlinkClick>
              </a:rPr>
              <a:t>中</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無</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8">
                  <a:extLst>
                    <a:ext uri="{A12FA001-AC4F-418D-AE19-62706E023703}">
                      <ahyp:hlinkClr xmlns:ahyp="http://schemas.microsoft.com/office/drawing/2018/hyperlinkcolor" xmlns="" val="tx"/>
                    </a:ext>
                  </a:extLst>
                </a:hlinkClick>
              </a:rPr>
              <a:t>酒</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9">
                  <a:extLst>
                    <a:ext uri="{A12FA001-AC4F-418D-AE19-62706E023703}">
                      <ahyp:hlinkClr xmlns:ahyp="http://schemas.microsoft.com/office/drawing/2018/hyperlinkcolor" xmlns="" val="tx"/>
                    </a:ext>
                  </a:extLst>
                </a:hlinkClick>
              </a:rPr>
              <a:t>亦</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7">
                  <a:extLst>
                    <a:ext uri="{A12FA001-AC4F-418D-AE19-62706E023703}">
                      <ahyp:hlinkClr xmlns:ahyp="http://schemas.microsoft.com/office/drawing/2018/hyperlinkcolor" xmlns="" val="tx"/>
                    </a:ext>
                  </a:extLst>
                </a:hlinkClick>
              </a:rPr>
              <a:t>無</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0">
                  <a:extLst>
                    <a:ext uri="{A12FA001-AC4F-418D-AE19-62706E023703}">
                      <ahyp:hlinkClr xmlns:ahyp="http://schemas.microsoft.com/office/drawing/2018/hyperlinkcolor" xmlns="" val="tx"/>
                    </a:ext>
                  </a:extLst>
                </a:hlinkClick>
              </a:rPr>
              <a:t>花</a:t>
            </a:r>
            <a:r>
              <a:rPr lang="en-US" sz="2800" dirty="0">
                <a:solidFill>
                  <a:schemeClr val="lt1"/>
                </a:solidFill>
                <a:latin typeface="Times New Roman"/>
                <a:ea typeface="Times New Roman"/>
                <a:cs typeface="Times New Roman"/>
                <a:sym typeface="Times New Roman"/>
              </a:rPr>
              <a:t>，</a:t>
            </a:r>
            <a:br>
              <a:rPr lang="en-US" sz="2800" dirty="0">
                <a:solidFill>
                  <a:schemeClr val="lt1"/>
                </a:solidFill>
                <a:latin typeface="Times New Roman"/>
                <a:ea typeface="Times New Roman"/>
                <a:cs typeface="Times New Roman"/>
                <a:sym typeface="Times New Roman"/>
              </a:rPr>
            </a:br>
            <a:r>
              <a:rPr lang="en-US" sz="2800" u="sng" dirty="0">
                <a:solidFill>
                  <a:schemeClr val="lt1"/>
                </a:solidFill>
                <a:latin typeface="Times New Roman"/>
                <a:ea typeface="Times New Roman"/>
                <a:cs typeface="Times New Roman"/>
                <a:sym typeface="Times New Roman"/>
                <a:hlinkClick r:id="rId11">
                  <a:extLst>
                    <a:ext uri="{A12FA001-AC4F-418D-AE19-62706E023703}">
                      <ahyp:hlinkClr xmlns:ahyp="http://schemas.microsoft.com/office/drawing/2018/hyperlinkcolor" xmlns="" val="tx"/>
                    </a:ext>
                  </a:extLst>
                </a:hlinkClick>
              </a:rPr>
              <a:t>對</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2">
                  <a:extLst>
                    <a:ext uri="{A12FA001-AC4F-418D-AE19-62706E023703}">
                      <ahyp:hlinkClr xmlns:ahyp="http://schemas.microsoft.com/office/drawing/2018/hyperlinkcolor" xmlns="" val="tx"/>
                    </a:ext>
                  </a:extLst>
                </a:hlinkClick>
              </a:rPr>
              <a:t>此</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3">
                  <a:extLst>
                    <a:ext uri="{A12FA001-AC4F-418D-AE19-62706E023703}">
                      <ahyp:hlinkClr xmlns:ahyp="http://schemas.microsoft.com/office/drawing/2018/hyperlinkcolor" xmlns="" val="tx"/>
                    </a:ext>
                  </a:extLst>
                </a:hlinkClick>
              </a:rPr>
              <a:t>良</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4">
                  <a:extLst>
                    <a:ext uri="{A12FA001-AC4F-418D-AE19-62706E023703}">
                      <ahyp:hlinkClr xmlns:ahyp="http://schemas.microsoft.com/office/drawing/2018/hyperlinkcolor" xmlns="" val="tx"/>
                    </a:ext>
                  </a:extLst>
                </a:hlinkClick>
              </a:rPr>
              <a:t>宵</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5">
                  <a:extLst>
                    <a:ext uri="{A12FA001-AC4F-418D-AE19-62706E023703}">
                      <ahyp:hlinkClr xmlns:ahyp="http://schemas.microsoft.com/office/drawing/2018/hyperlinkcolor" xmlns="" val="tx"/>
                    </a:ext>
                  </a:extLst>
                </a:hlinkClick>
              </a:rPr>
              <a:t>奈</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6">
                  <a:extLst>
                    <a:ext uri="{A12FA001-AC4F-418D-AE19-62706E023703}">
                      <ahyp:hlinkClr xmlns:ahyp="http://schemas.microsoft.com/office/drawing/2018/hyperlinkcolor" xmlns="" val="tx"/>
                    </a:ext>
                  </a:extLst>
                </a:hlinkClick>
              </a:rPr>
              <a:t>若</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7">
                  <a:extLst>
                    <a:ext uri="{A12FA001-AC4F-418D-AE19-62706E023703}">
                      <ahyp:hlinkClr xmlns:ahyp="http://schemas.microsoft.com/office/drawing/2018/hyperlinkcolor" xmlns="" val="tx"/>
                    </a:ext>
                  </a:extLst>
                </a:hlinkClick>
              </a:rPr>
              <a:t>何</a:t>
            </a:r>
            <a:r>
              <a:rPr lang="en-US" sz="2800" dirty="0">
                <a:solidFill>
                  <a:schemeClr val="lt1"/>
                </a:solidFill>
                <a:latin typeface="Times New Roman"/>
                <a:ea typeface="Times New Roman"/>
                <a:cs typeface="Times New Roman"/>
                <a:sym typeface="Times New Roman"/>
              </a:rPr>
              <a:t>。</a:t>
            </a:r>
            <a:br>
              <a:rPr lang="en-US" sz="2800" dirty="0">
                <a:solidFill>
                  <a:schemeClr val="lt1"/>
                </a:solidFill>
                <a:latin typeface="Times New Roman"/>
                <a:ea typeface="Times New Roman"/>
                <a:cs typeface="Times New Roman"/>
                <a:sym typeface="Times New Roman"/>
              </a:rPr>
            </a:br>
            <a:r>
              <a:rPr lang="en-US" sz="2800" u="sng" dirty="0">
                <a:solidFill>
                  <a:schemeClr val="lt1"/>
                </a:solidFill>
                <a:latin typeface="Times New Roman"/>
                <a:ea typeface="Times New Roman"/>
                <a:cs typeface="Times New Roman"/>
                <a:sym typeface="Times New Roman"/>
                <a:hlinkClick r:id="rId18">
                  <a:extLst>
                    <a:ext uri="{A12FA001-AC4F-418D-AE19-62706E023703}">
                      <ahyp:hlinkClr xmlns:ahyp="http://schemas.microsoft.com/office/drawing/2018/hyperlinkcolor" xmlns="" val="tx"/>
                    </a:ext>
                  </a:extLst>
                </a:hlinkClick>
              </a:rPr>
              <a:t>人</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19">
                  <a:extLst>
                    <a:ext uri="{A12FA001-AC4F-418D-AE19-62706E023703}">
                      <ahyp:hlinkClr xmlns:ahyp="http://schemas.microsoft.com/office/drawing/2018/hyperlinkcolor" xmlns="" val="tx"/>
                    </a:ext>
                  </a:extLst>
                </a:hlinkClick>
              </a:rPr>
              <a:t>向</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0">
                  <a:extLst>
                    <a:ext uri="{A12FA001-AC4F-418D-AE19-62706E023703}">
                      <ahyp:hlinkClr xmlns:ahyp="http://schemas.microsoft.com/office/drawing/2018/hyperlinkcolor" xmlns="" val="tx"/>
                    </a:ext>
                  </a:extLst>
                </a:hlinkClick>
              </a:rPr>
              <a:t>窗</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1">
                  <a:extLst>
                    <a:ext uri="{A12FA001-AC4F-418D-AE19-62706E023703}">
                      <ahyp:hlinkClr xmlns:ahyp="http://schemas.microsoft.com/office/drawing/2018/hyperlinkcolor" xmlns="" val="tx"/>
                    </a:ext>
                  </a:extLst>
                </a:hlinkClick>
              </a:rPr>
              <a:t>前</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2">
                  <a:extLst>
                    <a:ext uri="{A12FA001-AC4F-418D-AE19-62706E023703}">
                      <ahyp:hlinkClr xmlns:ahyp="http://schemas.microsoft.com/office/drawing/2018/hyperlinkcolor" xmlns="" val="tx"/>
                    </a:ext>
                  </a:extLst>
                </a:hlinkClick>
              </a:rPr>
              <a:t>看</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3">
                  <a:extLst>
                    <a:ext uri="{A12FA001-AC4F-418D-AE19-62706E023703}">
                      <ahyp:hlinkClr xmlns:ahyp="http://schemas.microsoft.com/office/drawing/2018/hyperlinkcolor" xmlns="" val="tx"/>
                    </a:ext>
                  </a:extLst>
                </a:hlinkClick>
              </a:rPr>
              <a:t>明</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月</a:t>
            </a:r>
            <a:r>
              <a:rPr lang="en-US" sz="2800" dirty="0">
                <a:solidFill>
                  <a:schemeClr val="lt1"/>
                </a:solidFill>
                <a:latin typeface="Times New Roman"/>
                <a:ea typeface="Times New Roman"/>
                <a:cs typeface="Times New Roman"/>
                <a:sym typeface="Times New Roman"/>
              </a:rPr>
              <a:t>，</a:t>
            </a:r>
            <a:br>
              <a:rPr lang="en-US" sz="2800" dirty="0">
                <a:solidFill>
                  <a:schemeClr val="lt1"/>
                </a:solidFill>
                <a:latin typeface="Times New Roman"/>
                <a:ea typeface="Times New Roman"/>
                <a:cs typeface="Times New Roman"/>
                <a:sym typeface="Times New Roman"/>
              </a:rPr>
            </a:br>
            <a:r>
              <a:rPr lang="en-US" sz="2800" u="sng" dirty="0">
                <a:solidFill>
                  <a:schemeClr val="lt1"/>
                </a:solidFill>
                <a:latin typeface="Times New Roman"/>
                <a:ea typeface="Times New Roman"/>
                <a:cs typeface="Times New Roman"/>
                <a:sym typeface="Times New Roman"/>
                <a:hlinkClick r:id="rId4">
                  <a:extLst>
                    <a:ext uri="{A12FA001-AC4F-418D-AE19-62706E023703}">
                      <ahyp:hlinkClr xmlns:ahyp="http://schemas.microsoft.com/office/drawing/2018/hyperlinkcolor" xmlns="" val="tx"/>
                    </a:ext>
                  </a:extLst>
                </a:hlinkClick>
              </a:rPr>
              <a:t>月</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4">
                  <a:extLst>
                    <a:ext uri="{A12FA001-AC4F-418D-AE19-62706E023703}">
                      <ahyp:hlinkClr xmlns:ahyp="http://schemas.microsoft.com/office/drawing/2018/hyperlinkcolor" xmlns="" val="tx"/>
                    </a:ext>
                  </a:extLst>
                </a:hlinkClick>
              </a:rPr>
              <a:t>從</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0">
                  <a:extLst>
                    <a:ext uri="{A12FA001-AC4F-418D-AE19-62706E023703}">
                      <ahyp:hlinkClr xmlns:ahyp="http://schemas.microsoft.com/office/drawing/2018/hyperlinkcolor" xmlns="" val="tx"/>
                    </a:ext>
                  </a:extLst>
                </a:hlinkClick>
              </a:rPr>
              <a:t>窗</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5">
                  <a:extLst>
                    <a:ext uri="{A12FA001-AC4F-418D-AE19-62706E023703}">
                      <ahyp:hlinkClr xmlns:ahyp="http://schemas.microsoft.com/office/drawing/2018/hyperlinkcolor" xmlns="" val="tx"/>
                    </a:ext>
                  </a:extLst>
                </a:hlinkClick>
              </a:rPr>
              <a:t>隙</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2">
                  <a:extLst>
                    <a:ext uri="{A12FA001-AC4F-418D-AE19-62706E023703}">
                      <ahyp:hlinkClr xmlns:ahyp="http://schemas.microsoft.com/office/drawing/2018/hyperlinkcolor" xmlns="" val="tx"/>
                    </a:ext>
                  </a:extLst>
                </a:hlinkClick>
              </a:rPr>
              <a:t>看</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6">
                  <a:extLst>
                    <a:ext uri="{A12FA001-AC4F-418D-AE19-62706E023703}">
                      <ahyp:hlinkClr xmlns:ahyp="http://schemas.microsoft.com/office/drawing/2018/hyperlinkcolor" xmlns="" val="tx"/>
                    </a:ext>
                  </a:extLst>
                </a:hlinkClick>
              </a:rPr>
              <a:t>詩</a:t>
            </a:r>
            <a:r>
              <a:rPr lang="en-US" sz="2800" dirty="0">
                <a:solidFill>
                  <a:schemeClr val="lt1"/>
                </a:solidFill>
                <a:latin typeface="Times New Roman"/>
                <a:ea typeface="Times New Roman"/>
                <a:cs typeface="Times New Roman"/>
                <a:sym typeface="Times New Roman"/>
              </a:rPr>
              <a:t> </a:t>
            </a:r>
            <a:r>
              <a:rPr lang="en-US" sz="2800" u="sng" dirty="0">
                <a:solidFill>
                  <a:schemeClr val="lt1"/>
                </a:solidFill>
                <a:latin typeface="Times New Roman"/>
                <a:ea typeface="Times New Roman"/>
                <a:cs typeface="Times New Roman"/>
                <a:sym typeface="Times New Roman"/>
                <a:hlinkClick r:id="rId27">
                  <a:extLst>
                    <a:ext uri="{A12FA001-AC4F-418D-AE19-62706E023703}">
                      <ahyp:hlinkClr xmlns:ahyp="http://schemas.microsoft.com/office/drawing/2018/hyperlinkcolor" xmlns="" val="tx"/>
                    </a:ext>
                  </a:extLst>
                </a:hlinkClick>
              </a:rPr>
              <a:t>家</a:t>
            </a:r>
            <a:r>
              <a:rPr lang="en-US" sz="2800" dirty="0">
                <a:solidFill>
                  <a:schemeClr val="lt1"/>
                </a:solidFill>
                <a:latin typeface="Times New Roman"/>
                <a:ea typeface="Times New Roman"/>
                <a:cs typeface="Times New Roman"/>
                <a:sym typeface="Times New Roman"/>
              </a:rPr>
              <a:t>。</a:t>
            </a:r>
            <a:endParaRPr sz="2800" b="0" i="0" dirty="0">
              <a:solidFill>
                <a:schemeClr val="lt1"/>
              </a:solidFill>
              <a:latin typeface="Times New Roman"/>
              <a:ea typeface="Times New Roman"/>
              <a:cs typeface="Times New Roman"/>
              <a:sym typeface="Times New Roman"/>
            </a:endParaRPr>
          </a:p>
        </p:txBody>
      </p:sp>
      <p:sp>
        <p:nvSpPr>
          <p:cNvPr id="168" name="Google Shape;168;p9"/>
          <p:cNvSpPr/>
          <p:nvPr/>
        </p:nvSpPr>
        <p:spPr>
          <a:xfrm>
            <a:off x="626190" y="4781041"/>
            <a:ext cx="6722918"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2400" b="1" i="1" dirty="0">
                <a:solidFill>
                  <a:srgbClr val="FFFF00"/>
                </a:solidFill>
                <a:latin typeface="Times New Roman"/>
                <a:ea typeface="Times New Roman"/>
                <a:cs typeface="Times New Roman"/>
                <a:sym typeface="Times New Roman"/>
              </a:rPr>
              <a:t>Phiên âm</a:t>
            </a:r>
            <a:endParaRPr sz="2400" i="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err="1">
                <a:solidFill>
                  <a:schemeClr val="lt1"/>
                </a:solidFill>
                <a:latin typeface="Times New Roman"/>
                <a:ea typeface="Times New Roman"/>
                <a:cs typeface="Times New Roman"/>
                <a:sym typeface="Times New Roman"/>
              </a:rPr>
              <a:t>Ngục</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trung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vô</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tửu</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diệc</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vô</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hoa</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Đối</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thử</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lương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tiêu</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nại</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nhược</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hà</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Nhân</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hướng</a:t>
            </a:r>
            <a:r>
              <a:rPr lang="en-US" sz="2400" dirty="0">
                <a:solidFill>
                  <a:schemeClr val="lt1"/>
                </a:solidFill>
                <a:latin typeface="Times New Roman"/>
                <a:ea typeface="Times New Roman"/>
                <a:cs typeface="Times New Roman"/>
                <a:sym typeface="Times New Roman"/>
              </a:rPr>
              <a:t> song </a:t>
            </a:r>
            <a:r>
              <a:rPr lang="en-US" sz="2400" dirty="0" err="1">
                <a:solidFill>
                  <a:schemeClr val="lt1"/>
                </a:solidFill>
                <a:latin typeface="Times New Roman"/>
                <a:ea typeface="Times New Roman"/>
                <a:cs typeface="Times New Roman"/>
                <a:sym typeface="Times New Roman"/>
              </a:rPr>
              <a:t>tiền</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khán</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minh</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nguyệt</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Nguyệt</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tòng</a:t>
            </a:r>
            <a:r>
              <a:rPr lang="en-US" sz="2400" dirty="0">
                <a:solidFill>
                  <a:schemeClr val="lt1"/>
                </a:solidFill>
                <a:latin typeface="Times New Roman"/>
                <a:ea typeface="Times New Roman"/>
                <a:cs typeface="Times New Roman"/>
                <a:sym typeface="Times New Roman"/>
              </a:rPr>
              <a:t> song </a:t>
            </a:r>
            <a:r>
              <a:rPr lang="en-US" sz="2400" dirty="0" err="1">
                <a:solidFill>
                  <a:schemeClr val="lt1"/>
                </a:solidFill>
                <a:latin typeface="Times New Roman"/>
                <a:ea typeface="Times New Roman"/>
                <a:cs typeface="Times New Roman"/>
                <a:sym typeface="Times New Roman"/>
              </a:rPr>
              <a:t>khích</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khán</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thi</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gia</a:t>
            </a:r>
            <a:r>
              <a:rPr lang="en-US" sz="2400" dirty="0">
                <a:solidFill>
                  <a:schemeClr val="lt1"/>
                </a:solidFill>
                <a:latin typeface="Times New Roman"/>
                <a:ea typeface="Times New Roman"/>
                <a:cs typeface="Times New Roman"/>
                <a:sym typeface="Times New Roman"/>
              </a:rPr>
              <a:t>.</a:t>
            </a:r>
            <a:endParaRPr sz="2400" b="0" i="0" dirty="0">
              <a:solidFill>
                <a:schemeClr val="lt1"/>
              </a:solidFill>
              <a:latin typeface="Times New Roman"/>
              <a:ea typeface="Times New Roman"/>
              <a:cs typeface="Times New Roman"/>
              <a:sym typeface="Times New Roman"/>
            </a:endParaRPr>
          </a:p>
        </p:txBody>
      </p:sp>
      <p:sp>
        <p:nvSpPr>
          <p:cNvPr id="169" name="Google Shape;169;p9"/>
          <p:cNvSpPr/>
          <p:nvPr/>
        </p:nvSpPr>
        <p:spPr>
          <a:xfrm>
            <a:off x="6396789" y="2076959"/>
            <a:ext cx="7273634"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2400" b="1" i="1" dirty="0">
                <a:solidFill>
                  <a:srgbClr val="FFFF00"/>
                </a:solidFill>
                <a:latin typeface="Times New Roman"/>
                <a:ea typeface="Times New Roman"/>
                <a:cs typeface="Times New Roman"/>
                <a:sym typeface="Times New Roman"/>
              </a:rPr>
              <a:t>Dịch nghĩa</a:t>
            </a:r>
            <a:endParaRPr sz="2400" i="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err="1">
                <a:solidFill>
                  <a:schemeClr val="lt1"/>
                </a:solidFill>
                <a:latin typeface="Times New Roman"/>
                <a:ea typeface="Times New Roman"/>
                <a:cs typeface="Times New Roman"/>
                <a:sym typeface="Times New Roman"/>
              </a:rPr>
              <a:t>Trong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tù</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không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rượu</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cũng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không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hoa</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Trước</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cảnh</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đẹp</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đêm</a:t>
            </a:r>
            <a:r>
              <a:rPr lang="en-US" sz="2400" dirty="0">
                <a:solidFill>
                  <a:schemeClr val="lt1"/>
                </a:solidFill>
                <a:latin typeface="Times New Roman"/>
                <a:ea typeface="Times New Roman"/>
                <a:cs typeface="Times New Roman"/>
                <a:sym typeface="Times New Roman"/>
              </a:rPr>
              <a:t> nay </a:t>
            </a:r>
            <a:r>
              <a:rPr lang="en-US" sz="2400" dirty="0" err="1">
                <a:solidFill>
                  <a:schemeClr val="lt1"/>
                </a:solidFill>
                <a:latin typeface="Times New Roman"/>
                <a:ea typeface="Times New Roman"/>
                <a:cs typeface="Times New Roman"/>
                <a:sym typeface="Times New Roman"/>
              </a:rPr>
              <a:t>biết</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làm</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thế</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nào</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Người</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hướng</a:t>
            </a:r>
            <a:r>
              <a:rPr lang="en-US" sz="2400" dirty="0">
                <a:solidFill>
                  <a:schemeClr val="lt1"/>
                </a:solidFill>
                <a:latin typeface="Times New Roman"/>
                <a:ea typeface="Times New Roman"/>
                <a:cs typeface="Times New Roman"/>
                <a:sym typeface="Times New Roman"/>
              </a:rPr>
              <a:t> ra </a:t>
            </a:r>
            <a:r>
              <a:rPr lang="en-US" sz="2400" dirty="0" err="1">
                <a:solidFill>
                  <a:schemeClr val="lt1"/>
                </a:solidFill>
                <a:latin typeface="Times New Roman"/>
                <a:ea typeface="Times New Roman"/>
                <a:cs typeface="Times New Roman"/>
                <a:sym typeface="Times New Roman"/>
              </a:rPr>
              <a:t>trước</a:t>
            </a:r>
            <a:r>
              <a:rPr lang="en-US" sz="2400" dirty="0">
                <a:solidFill>
                  <a:schemeClr val="lt1"/>
                </a:solidFill>
                <a:latin typeface="Times New Roman"/>
                <a:ea typeface="Times New Roman"/>
                <a:cs typeface="Times New Roman"/>
                <a:sym typeface="Times New Roman"/>
              </a:rPr>
              <a:t> song </a:t>
            </a:r>
            <a:r>
              <a:rPr lang="en-US" sz="2400" dirty="0" err="1">
                <a:solidFill>
                  <a:schemeClr val="lt1"/>
                </a:solidFill>
                <a:latin typeface="Times New Roman"/>
                <a:ea typeface="Times New Roman"/>
                <a:cs typeface="Times New Roman"/>
                <a:sym typeface="Times New Roman"/>
              </a:rPr>
              <a:t>ngắm</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trăng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sáng</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Từ</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ngoài</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khe</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cửa</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trăng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ngắm</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nhà</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thơ</a:t>
            </a:r>
            <a:r>
              <a:rPr lang="en-US" sz="2400" dirty="0">
                <a:solidFill>
                  <a:schemeClr val="lt1"/>
                </a:solidFill>
                <a:latin typeface="Times New Roman"/>
                <a:ea typeface="Times New Roman"/>
                <a:cs typeface="Times New Roman"/>
                <a:sym typeface="Times New Roman"/>
              </a:rPr>
              <a:t>.</a:t>
            </a:r>
            <a:endParaRPr sz="2400" b="0" i="0" dirty="0">
              <a:solidFill>
                <a:schemeClr val="lt1"/>
              </a:solidFill>
              <a:latin typeface="Times New Roman"/>
              <a:ea typeface="Times New Roman"/>
              <a:cs typeface="Times New Roman"/>
              <a:sym typeface="Times New Roman"/>
            </a:endParaRPr>
          </a:p>
        </p:txBody>
      </p:sp>
      <p:sp>
        <p:nvSpPr>
          <p:cNvPr id="5" name="Google Shape;169;p9">
            <a:extLst>
              <a:ext uri="{FF2B5EF4-FFF2-40B4-BE49-F238E27FC236}">
                <a16:creationId xmlns:a16="http://schemas.microsoft.com/office/drawing/2014/main" xmlns="" id="{03A65FB6-71B3-A44D-B3EF-FF155BCE6C55}"/>
              </a:ext>
            </a:extLst>
          </p:cNvPr>
          <p:cNvSpPr/>
          <p:nvPr/>
        </p:nvSpPr>
        <p:spPr>
          <a:xfrm>
            <a:off x="6396789" y="4781041"/>
            <a:ext cx="7273634"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vi-VN" sz="2400" b="1" i="1" dirty="0">
                <a:solidFill>
                  <a:srgbClr val="FFFF00"/>
                </a:solidFill>
                <a:latin typeface="Times New Roman"/>
                <a:ea typeface="Times New Roman"/>
                <a:cs typeface="Times New Roman"/>
                <a:sym typeface="Times New Roman"/>
              </a:rPr>
              <a:t>Dịch thơ (bản dịch của Nam Trân)</a:t>
            </a:r>
            <a:endParaRPr sz="2400" i="1" dirty="0">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dirty="0" err="1">
                <a:solidFill>
                  <a:schemeClr val="lt1"/>
                </a:solidFill>
                <a:latin typeface="Times New Roman"/>
                <a:ea typeface="Times New Roman"/>
                <a:cs typeface="Times New Roman"/>
                <a:sym typeface="Times New Roman"/>
              </a:rPr>
              <a:t>Trong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tù</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không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rượu</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cũng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không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hoa</a:t>
            </a:r>
            <a:r>
              <a:rPr lang="en-US" sz="2400" dirty="0">
                <a:solidFill>
                  <a:schemeClr val="lt1"/>
                </a:solidFill>
                <a:latin typeface="Times New Roman"/>
                <a:ea typeface="Times New Roman"/>
                <a:cs typeface="Times New Roman"/>
                <a:sym typeface="Times New Roman"/>
              </a:rPr>
              <a:t>,</a:t>
            </a:r>
            <a:br>
              <a:rPr lang="en-US" sz="2400" dirty="0">
                <a:solidFill>
                  <a:schemeClr val="lt1"/>
                </a:solidFill>
                <a:latin typeface="Times New Roman"/>
                <a:ea typeface="Times New Roman"/>
                <a:cs typeface="Times New Roman"/>
                <a:sym typeface="Times New Roman"/>
              </a:rPr>
            </a:br>
            <a:r>
              <a:rPr lang="en-US" sz="2400" dirty="0" err="1">
                <a:solidFill>
                  <a:schemeClr val="lt1"/>
                </a:solidFill>
                <a:latin typeface="Times New Roman"/>
                <a:ea typeface="Times New Roman"/>
                <a:cs typeface="Times New Roman"/>
                <a:sym typeface="Times New Roman"/>
              </a:rPr>
              <a:t>Cảnh</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đẹp</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đêm</a:t>
            </a:r>
            <a:r>
              <a:rPr lang="en-US" sz="2400" dirty="0">
                <a:solidFill>
                  <a:schemeClr val="lt1"/>
                </a:solidFill>
                <a:latin typeface="Times New Roman"/>
                <a:ea typeface="Times New Roman"/>
                <a:cs typeface="Times New Roman"/>
                <a:sym typeface="Times New Roman"/>
              </a:rPr>
              <a:t> nay, </a:t>
            </a:r>
            <a:r>
              <a:rPr lang="en-US" sz="2400" dirty="0" err="1">
                <a:solidFill>
                  <a:schemeClr val="lt1"/>
                </a:solidFill>
                <a:latin typeface="Times New Roman"/>
                <a:ea typeface="Times New Roman"/>
                <a:cs typeface="Times New Roman"/>
                <a:sym typeface="Times New Roman"/>
              </a:rPr>
              <a:t>khó</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hững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hờ</a:t>
            </a:r>
            <a:r>
              <a:rPr lang="en-US" sz="2400" dirty="0">
                <a:solidFill>
                  <a:schemeClr val="lt1"/>
                </a:solidFill>
                <a:latin typeface="Times New Roman"/>
                <a:ea typeface="Times New Roman"/>
                <a:cs typeface="Times New Roman"/>
                <a:sym typeface="Times New Roman"/>
              </a:rPr>
              <a:t>;</a:t>
            </a:r>
          </a:p>
          <a:p>
            <a:pPr marL="0" marR="0" lvl="0" indent="0" algn="l" rtl="0">
              <a:spcBef>
                <a:spcPts val="0"/>
              </a:spcBef>
              <a:spcAft>
                <a:spcPts val="0"/>
              </a:spcAft>
              <a:buNone/>
            </a:pPr>
            <a:r>
              <a:rPr lang="en-US" sz="2400" b="0" i="0" dirty="0" err="1">
                <a:solidFill>
                  <a:schemeClr val="lt1"/>
                </a:solidFill>
                <a:latin typeface="Times New Roman"/>
                <a:ea typeface="Times New Roman"/>
                <a:cs typeface="Times New Roman"/>
                <a:sym typeface="Times New Roman"/>
              </a:rPr>
              <a:t>Người</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ngắm</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trăng</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soi</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ngoài</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cửa</a:t>
            </a:r>
            <a:r>
              <a:rPr lang="en-US" sz="2400" b="0" i="0" dirty="0">
                <a:solidFill>
                  <a:schemeClr val="lt1"/>
                </a:solidFill>
                <a:latin typeface="Times New Roman"/>
                <a:ea typeface="Times New Roman"/>
                <a:cs typeface="Times New Roman"/>
                <a:sym typeface="Times New Roman"/>
              </a:rPr>
              <a:t> </a:t>
            </a:r>
            <a:r>
              <a:rPr lang="en-US" sz="2400" b="0" i="0" dirty="0" err="1">
                <a:solidFill>
                  <a:schemeClr val="lt1"/>
                </a:solidFill>
                <a:latin typeface="Times New Roman"/>
                <a:ea typeface="Times New Roman"/>
                <a:cs typeface="Times New Roman"/>
                <a:sym typeface="Times New Roman"/>
              </a:rPr>
              <a:t>sổ</a:t>
            </a:r>
            <a:r>
              <a:rPr lang="en-US" sz="2400" b="0" i="0" dirty="0">
                <a:solidFill>
                  <a:schemeClr val="lt1"/>
                </a:solidFill>
                <a:latin typeface="Times New Roman"/>
                <a:ea typeface="Times New Roman"/>
                <a:cs typeface="Times New Roman"/>
                <a:sym typeface="Times New Roman"/>
              </a:rPr>
              <a:t>,</a:t>
            </a:r>
          </a:p>
          <a:p>
            <a:pPr marL="0" marR="0" lvl="0" indent="0" algn="l" rtl="0">
              <a:spcBef>
                <a:spcPts val="0"/>
              </a:spcBef>
              <a:spcAft>
                <a:spcPts val="0"/>
              </a:spcAft>
              <a:buNone/>
            </a:pPr>
            <a:r>
              <a:rPr lang="en-US" sz="2400" dirty="0" err="1">
                <a:solidFill>
                  <a:schemeClr val="lt1"/>
                </a:solidFill>
                <a:latin typeface="Times New Roman"/>
                <a:ea typeface="Times New Roman"/>
                <a:cs typeface="Times New Roman"/>
                <a:sym typeface="Times New Roman"/>
              </a:rPr>
              <a:t>Trăng</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nhòm</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khe</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cửa</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ngắm</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nhà</a:t>
            </a:r>
            <a:r>
              <a:rPr lang="en-US" sz="2400" dirty="0">
                <a:solidFill>
                  <a:schemeClr val="lt1"/>
                </a:solidFill>
                <a:latin typeface="Times New Roman"/>
                <a:ea typeface="Times New Roman"/>
                <a:cs typeface="Times New Roman"/>
                <a:sym typeface="Times New Roman"/>
              </a:rPr>
              <a:t> </a:t>
            </a:r>
            <a:r>
              <a:rPr lang="en-US" sz="2400" dirty="0" err="1">
                <a:solidFill>
                  <a:schemeClr val="lt1"/>
                </a:solidFill>
                <a:latin typeface="Times New Roman"/>
                <a:ea typeface="Times New Roman"/>
                <a:cs typeface="Times New Roman"/>
                <a:sym typeface="Times New Roman"/>
              </a:rPr>
              <a:t>thơ</a:t>
            </a:r>
            <a:r>
              <a:rPr lang="en-US" sz="2400" dirty="0">
                <a:solidFill>
                  <a:schemeClr val="lt1"/>
                </a:solidFill>
                <a:latin typeface="Times New Roman"/>
                <a:ea typeface="Times New Roman"/>
                <a:cs typeface="Times New Roman"/>
                <a:sym typeface="Times New Roman"/>
              </a:rPr>
              <a:t>.</a:t>
            </a:r>
            <a:endParaRPr sz="2400" b="0" i="0" dirty="0">
              <a:solidFill>
                <a:schemeClr val="lt1"/>
              </a:solidFill>
              <a:latin typeface="Times New Roman"/>
              <a:ea typeface="Times New Roman"/>
              <a:cs typeface="Times New Roman"/>
              <a:sym typeface="Times New Roman"/>
            </a:endParaRPr>
          </a:p>
        </p:txBody>
      </p:sp>
      <p:grpSp>
        <p:nvGrpSpPr>
          <p:cNvPr id="8" name="Group 7">
            <a:extLst>
              <a:ext uri="{FF2B5EF4-FFF2-40B4-BE49-F238E27FC236}">
                <a16:creationId xmlns:a16="http://schemas.microsoft.com/office/drawing/2014/main" xmlns="" id="{700A223B-351F-7441-9F7D-5651A13C41F6}"/>
              </a:ext>
            </a:extLst>
          </p:cNvPr>
          <p:cNvGrpSpPr/>
          <p:nvPr/>
        </p:nvGrpSpPr>
        <p:grpSpPr>
          <a:xfrm>
            <a:off x="2004692" y="-79528"/>
            <a:ext cx="9106654" cy="1508718"/>
            <a:chOff x="2004692" y="-79528"/>
            <a:chExt cx="9106654" cy="1508718"/>
          </a:xfrm>
        </p:grpSpPr>
        <p:sp>
          <p:nvSpPr>
            <p:cNvPr id="9" name="Google Shape;98;p2">
              <a:extLst>
                <a:ext uri="{FF2B5EF4-FFF2-40B4-BE49-F238E27FC236}">
                  <a16:creationId xmlns:a16="http://schemas.microsoft.com/office/drawing/2014/main" xmlns="" id="{5950C2D3-F100-1C48-9E45-7C599EDC93FE}"/>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0" name="Google Shape;99;p2">
              <a:extLst>
                <a:ext uri="{FF2B5EF4-FFF2-40B4-BE49-F238E27FC236}">
                  <a16:creationId xmlns:a16="http://schemas.microsoft.com/office/drawing/2014/main" xmlns="" id="{C12648D9-8667-1B40-AA4D-20022CBEC2CB}"/>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Google Shape;132;p5"/>
          <p:cNvSpPr/>
          <p:nvPr/>
        </p:nvSpPr>
        <p:spPr>
          <a:xfrm>
            <a:off x="-110553" y="2690326"/>
            <a:ext cx="2777298"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rgbClr val="FFFF00"/>
                </a:solidFill>
                <a:latin typeface="Times New Roman"/>
                <a:ea typeface="Times New Roman"/>
                <a:cs typeface="Times New Roman"/>
                <a:sym typeface="Times New Roman"/>
              </a:rPr>
              <a:t>2. </a:t>
            </a:r>
            <a:r>
              <a:rPr lang="en-US" sz="3000" b="1" dirty="0" err="1">
                <a:solidFill>
                  <a:srgbClr val="FFFF00"/>
                </a:solidFill>
                <a:latin typeface="Times New Roman"/>
                <a:ea typeface="Times New Roman"/>
                <a:cs typeface="Times New Roman"/>
                <a:sym typeface="Times New Roman"/>
              </a:rPr>
              <a:t>Tác</a:t>
            </a:r>
            <a:r>
              <a:rPr lang="en-US" sz="3000" b="1" dirty="0">
                <a:solidFill>
                  <a:srgbClr val="FFFF00"/>
                </a:solidFill>
                <a:latin typeface="Times New Roman"/>
                <a:ea typeface="Times New Roman"/>
                <a:cs typeface="Times New Roman"/>
                <a:sym typeface="Times New Roman"/>
              </a:rPr>
              <a:t> </a:t>
            </a:r>
            <a:r>
              <a:rPr lang="en-US" sz="3000" b="1" dirty="0" err="1">
                <a:solidFill>
                  <a:srgbClr val="FFFF00"/>
                </a:solidFill>
                <a:latin typeface="Times New Roman"/>
                <a:ea typeface="Times New Roman"/>
                <a:cs typeface="Times New Roman"/>
                <a:sym typeface="Times New Roman"/>
              </a:rPr>
              <a:t>phẩm</a:t>
            </a:r>
            <a:endParaRPr sz="3000" b="1" dirty="0">
              <a:solidFill>
                <a:srgbClr val="FFFF00"/>
              </a:solidFill>
              <a:latin typeface="Times New Roman"/>
              <a:ea typeface="Times New Roman"/>
              <a:cs typeface="Times New Roman"/>
              <a:sym typeface="Times New Roman"/>
            </a:endParaRPr>
          </a:p>
        </p:txBody>
      </p:sp>
      <p:sp>
        <p:nvSpPr>
          <p:cNvPr id="12" name="Google Shape;115;p4">
            <a:extLst>
              <a:ext uri="{FF2B5EF4-FFF2-40B4-BE49-F238E27FC236}">
                <a16:creationId xmlns:a16="http://schemas.microsoft.com/office/drawing/2014/main" xmlns="" id="{BB7633B0-CFA6-D747-A9F6-B4356D258EFF}"/>
              </a:ext>
            </a:extLst>
          </p:cNvPr>
          <p:cNvSpPr/>
          <p:nvPr/>
        </p:nvSpPr>
        <p:spPr>
          <a:xfrm>
            <a:off x="-303159" y="2136720"/>
            <a:ext cx="2682466"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i="0" u="none" strike="noStrike" cap="none" dirty="0">
                <a:solidFill>
                  <a:srgbClr val="FFFF00"/>
                </a:solidFill>
                <a:latin typeface="Times New Roman"/>
                <a:ea typeface="Times New Roman"/>
                <a:cs typeface="Times New Roman"/>
                <a:sym typeface="Times New Roman"/>
              </a:rPr>
              <a:t>1. </a:t>
            </a:r>
            <a:r>
              <a:rPr lang="en-US" sz="3000" b="1" i="0" u="none" strike="noStrike" cap="none" dirty="0" err="1">
                <a:solidFill>
                  <a:srgbClr val="FFFF00"/>
                </a:solidFill>
                <a:latin typeface="Times New Roman"/>
                <a:ea typeface="Times New Roman"/>
                <a:cs typeface="Times New Roman"/>
                <a:sym typeface="Times New Roman"/>
              </a:rPr>
              <a:t>Tác</a:t>
            </a:r>
            <a:r>
              <a:rPr lang="en-US" sz="3000" b="1" i="0" u="none" strike="noStrike" cap="none" dirty="0">
                <a:solidFill>
                  <a:srgbClr val="FFFF00"/>
                </a:solidFill>
                <a:latin typeface="Times New Roman"/>
                <a:ea typeface="Times New Roman"/>
                <a:cs typeface="Times New Roman"/>
                <a:sym typeface="Times New Roman"/>
              </a:rPr>
              <a:t> </a:t>
            </a:r>
            <a:r>
              <a:rPr lang="en-US" sz="3000" b="1" i="0" u="none" strike="noStrike" cap="none" dirty="0" err="1">
                <a:solidFill>
                  <a:srgbClr val="FFFF00"/>
                </a:solidFill>
                <a:latin typeface="Times New Roman"/>
                <a:ea typeface="Times New Roman"/>
                <a:cs typeface="Times New Roman"/>
                <a:sym typeface="Times New Roman"/>
              </a:rPr>
              <a:t>giả</a:t>
            </a:r>
            <a:endParaRPr sz="3000" b="1" i="0" u="none" strike="noStrike" cap="none" dirty="0">
              <a:solidFill>
                <a:srgbClr val="FFFF00"/>
              </a:solidFill>
              <a:latin typeface="Times New Roman"/>
              <a:ea typeface="Times New Roman"/>
              <a:cs typeface="Times New Roman"/>
              <a:sym typeface="Times New Roman"/>
            </a:endParaRPr>
          </a:p>
        </p:txBody>
      </p:sp>
      <p:sp>
        <p:nvSpPr>
          <p:cNvPr id="13" name="Google Shape;107;p3">
            <a:extLst>
              <a:ext uri="{FF2B5EF4-FFF2-40B4-BE49-F238E27FC236}">
                <a16:creationId xmlns:a16="http://schemas.microsoft.com/office/drawing/2014/main" xmlns="" id="{39393990-515D-0A40-BBD4-8AD1586F98A9}"/>
              </a:ext>
            </a:extLst>
          </p:cNvPr>
          <p:cNvSpPr txBox="1"/>
          <p:nvPr/>
        </p:nvSpPr>
        <p:spPr>
          <a:xfrm>
            <a:off x="-1478731" y="1521716"/>
            <a:ext cx="650279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FFC000"/>
                </a:solidFill>
                <a:latin typeface="Times New Roman" pitchFamily="18" charset="0"/>
                <a:cs typeface="Times New Roman" pitchFamily="18" charset="0"/>
                <a:sym typeface="Arial"/>
              </a:rPr>
              <a:t>I. </a:t>
            </a:r>
            <a:r>
              <a:rPr lang="en-US" sz="3200" b="1" dirty="0" err="1">
                <a:solidFill>
                  <a:srgbClr val="FFC000"/>
                </a:solidFill>
                <a:latin typeface="Times New Roman" pitchFamily="18" charset="0"/>
                <a:cs typeface="Times New Roman" pitchFamily="18" charset="0"/>
              </a:rPr>
              <a:t>Tìm</a:t>
            </a:r>
            <a:r>
              <a:rPr lang="en-US" sz="3200" b="1" dirty="0">
                <a:solidFill>
                  <a:srgbClr val="FFC000"/>
                </a:solidFill>
                <a:latin typeface="Times New Roman" pitchFamily="18" charset="0"/>
                <a:cs typeface="Times New Roman" pitchFamily="18" charset="0"/>
              </a:rPr>
              <a:t> </a:t>
            </a:r>
            <a:r>
              <a:rPr lang="en-US" sz="3200" b="1" dirty="0" err="1">
                <a:solidFill>
                  <a:srgbClr val="FFC000"/>
                </a:solidFill>
                <a:latin typeface="Times New Roman" pitchFamily="18" charset="0"/>
                <a:cs typeface="Times New Roman" pitchFamily="18" charset="0"/>
              </a:rPr>
              <a:t>hiểu</a:t>
            </a:r>
            <a:r>
              <a:rPr lang="en-US" sz="3200" b="1" i="0" u="none" strike="noStrike" cap="none" dirty="0">
                <a:solidFill>
                  <a:srgbClr val="FFC000"/>
                </a:solidFill>
                <a:latin typeface="Times New Roman" pitchFamily="18" charset="0"/>
                <a:cs typeface="Times New Roman" pitchFamily="18" charset="0"/>
                <a:sym typeface="Arial"/>
              </a:rPr>
              <a:t> </a:t>
            </a:r>
            <a:r>
              <a:rPr lang="en-US" sz="3200" b="1" i="0" u="none" strike="noStrike" cap="none" dirty="0" err="1">
                <a:solidFill>
                  <a:srgbClr val="FFC000"/>
                </a:solidFill>
                <a:latin typeface="Times New Roman" pitchFamily="18" charset="0"/>
                <a:cs typeface="Times New Roman" pitchFamily="18" charset="0"/>
                <a:sym typeface="Arial"/>
              </a:rPr>
              <a:t>chung</a:t>
            </a:r>
            <a:endParaRPr sz="3200" b="1" i="0" u="none" strike="noStrike" cap="none" dirty="0">
              <a:solidFill>
                <a:srgbClr val="FFC000"/>
              </a:solidFill>
              <a:latin typeface="Times New Roman" pitchFamily="18" charset="0"/>
              <a:cs typeface="Times New Roman" pitchFamily="18" charset="0"/>
              <a:sym typeface="Arial"/>
            </a:endParaRPr>
          </a:p>
        </p:txBody>
      </p:sp>
      <p:grpSp>
        <p:nvGrpSpPr>
          <p:cNvPr id="2" name="Group 1">
            <a:extLst>
              <a:ext uri="{FF2B5EF4-FFF2-40B4-BE49-F238E27FC236}">
                <a16:creationId xmlns:a16="http://schemas.microsoft.com/office/drawing/2014/main" xmlns="" id="{E28FCB74-B8CD-E048-A3AB-FCB29D05C69C}"/>
              </a:ext>
            </a:extLst>
          </p:cNvPr>
          <p:cNvGrpSpPr/>
          <p:nvPr/>
        </p:nvGrpSpPr>
        <p:grpSpPr>
          <a:xfrm>
            <a:off x="2004692" y="-79528"/>
            <a:ext cx="9106654" cy="1508718"/>
            <a:chOff x="2004692" y="-79528"/>
            <a:chExt cx="9106654" cy="1508718"/>
          </a:xfrm>
        </p:grpSpPr>
        <p:sp>
          <p:nvSpPr>
            <p:cNvPr id="14" name="Google Shape;98;p2">
              <a:extLst>
                <a:ext uri="{FF2B5EF4-FFF2-40B4-BE49-F238E27FC236}">
                  <a16:creationId xmlns:a16="http://schemas.microsoft.com/office/drawing/2014/main" xmlns="" id="{2EDF25F8-8D0C-844C-B1F1-880A20409DAD}"/>
                </a:ext>
              </a:extLst>
            </p:cNvPr>
            <p:cNvSpPr txBox="1"/>
            <p:nvPr/>
          </p:nvSpPr>
          <p:spPr>
            <a:xfrm>
              <a:off x="2004692" y="-79528"/>
              <a:ext cx="9106654"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Ngắm</a:t>
              </a:r>
              <a:r>
                <a:rPr lang="en-US" sz="6000" b="1" i="0" u="none" strike="noStrike" cap="none" dirty="0">
                  <a:solidFill>
                    <a:schemeClr val="accent4"/>
                  </a:solidFill>
                  <a:latin typeface="Snell Roundhand" panose="02000603080000090004" pitchFamily="2" charset="77"/>
                  <a:ea typeface="Times New Roman"/>
                  <a:cs typeface="Times New Roman"/>
                  <a:sym typeface="Times New Roman"/>
                </a:rPr>
                <a:t> </a:t>
              </a:r>
              <a:r>
                <a:rPr lang="en-US" sz="6000" b="1" i="0" u="none" strike="noStrike" cap="none" dirty="0" err="1">
                  <a:solidFill>
                    <a:schemeClr val="accent4"/>
                  </a:solidFill>
                  <a:latin typeface="Snell Roundhand" panose="02000603080000090004" pitchFamily="2" charset="77"/>
                  <a:ea typeface="Times New Roman"/>
                  <a:cs typeface="Times New Roman"/>
                  <a:sym typeface="Times New Roman"/>
                </a:rPr>
                <a:t>trăng</a:t>
              </a:r>
              <a:endParaRPr sz="6000" b="1" i="0" u="none" strike="noStrike" cap="none" dirty="0">
                <a:solidFill>
                  <a:schemeClr val="accent4"/>
                </a:solidFill>
                <a:latin typeface="Snell Roundhand" panose="02000603080000090004" pitchFamily="2" charset="77"/>
                <a:ea typeface="Times New Roman"/>
                <a:cs typeface="Times New Roman"/>
                <a:sym typeface="Times New Roman"/>
              </a:endParaRPr>
            </a:p>
          </p:txBody>
        </p:sp>
        <p:sp>
          <p:nvSpPr>
            <p:cNvPr id="15" name="Google Shape;99;p2">
              <a:extLst>
                <a:ext uri="{FF2B5EF4-FFF2-40B4-BE49-F238E27FC236}">
                  <a16:creationId xmlns:a16="http://schemas.microsoft.com/office/drawing/2014/main" xmlns="" id="{E16002FD-B3C4-1143-AA84-B0BE832B7FE5}"/>
                </a:ext>
              </a:extLst>
            </p:cNvPr>
            <p:cNvSpPr txBox="1"/>
            <p:nvPr/>
          </p:nvSpPr>
          <p:spPr>
            <a:xfrm>
              <a:off x="6285227" y="967566"/>
              <a:ext cx="4322220" cy="461624"/>
            </a:xfrm>
            <a:prstGeom prst="rect">
              <a:avLst/>
            </a:prstGeom>
            <a:noFill/>
            <a:ln>
              <a:noFill/>
            </a:ln>
          </p:spPr>
          <p:txBody>
            <a:bodyPr spcFirstLastPara="1" wrap="square" lIns="91425" tIns="45700" rIns="91425" bIns="45700" anchor="t" anchorCtr="0">
              <a:spAutoFit/>
            </a:bodyPr>
            <a:lstStyle/>
            <a:p>
              <a:pPr lvl="0" algn="ctr"/>
              <a:r>
                <a:rPr lang="en-US" sz="2400" b="1" i="1"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Hồ</a:t>
              </a:r>
              <a:r>
                <a:rPr lang="en-US" sz="2400" b="1" i="1" u="none" strike="noStrike" cap="none" dirty="0">
                  <a:solidFill>
                    <a:schemeClr val="lt1"/>
                  </a:solidFill>
                  <a:latin typeface="Times New Roman"/>
                  <a:ea typeface="Times New Roman"/>
                  <a:cs typeface="Times New Roman"/>
                  <a:sym typeface="Times New Roman"/>
                </a:rPr>
                <a:t> </a:t>
              </a:r>
              <a:r>
                <a:rPr lang="en-US" sz="2400" b="1" i="1" u="none" strike="noStrike" cap="none" dirty="0" err="1">
                  <a:solidFill>
                    <a:schemeClr val="lt1"/>
                  </a:solidFill>
                  <a:latin typeface="Times New Roman"/>
                  <a:ea typeface="Times New Roman"/>
                  <a:cs typeface="Times New Roman"/>
                  <a:sym typeface="Times New Roman"/>
                </a:rPr>
                <a:t>Chí</a:t>
              </a:r>
              <a:r>
                <a:rPr lang="en-US" sz="2400" b="1" i="1" u="none" strike="noStrike" cap="none" dirty="0">
                  <a:solidFill>
                    <a:schemeClr val="lt1"/>
                  </a:solidFill>
                  <a:latin typeface="Times New Roman"/>
                  <a:ea typeface="Times New Roman"/>
                  <a:cs typeface="Times New Roman"/>
                  <a:sym typeface="Times New Roman"/>
                </a:rPr>
                <a:t> Minh – </a:t>
              </a:r>
            </a:p>
          </p:txBody>
        </p:sp>
      </p:grpSp>
      <p:sp>
        <p:nvSpPr>
          <p:cNvPr id="11" name="Rounded Rectangle 10">
            <a:extLst>
              <a:ext uri="{FF2B5EF4-FFF2-40B4-BE49-F238E27FC236}">
                <a16:creationId xmlns:a16="http://schemas.microsoft.com/office/drawing/2014/main" xmlns="" id="{56BE38F4-222D-4242-BB8E-724C2354B764}"/>
              </a:ext>
            </a:extLst>
          </p:cNvPr>
          <p:cNvSpPr/>
          <p:nvPr/>
        </p:nvSpPr>
        <p:spPr>
          <a:xfrm>
            <a:off x="4974058" y="1311442"/>
            <a:ext cx="45719" cy="5462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Tree>
    <p:extLst>
      <p:ext uri="{BB962C8B-B14F-4D97-AF65-F5344CB8AC3E}">
        <p14:creationId xmlns:p14="http://schemas.microsoft.com/office/powerpoint/2010/main" val="48827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ECA8E516-B5C7-5346-8CD8-C4E9151B5507}"/>
              </a:ext>
            </a:extLst>
          </p:cNvPr>
          <p:cNvPicPr>
            <a:picLocks noChangeAspect="1"/>
          </p:cNvPicPr>
          <p:nvPr/>
        </p:nvPicPr>
        <p:blipFill>
          <a:blip r:embed="rId2"/>
          <a:srcRect/>
          <a:stretch/>
        </p:blipFill>
        <p:spPr>
          <a:xfrm>
            <a:off x="11746" y="6089"/>
            <a:ext cx="12168508" cy="6845820"/>
          </a:xfrm>
          <a:prstGeom prst="rect">
            <a:avLst/>
          </a:prstGeom>
        </p:spPr>
      </p:pic>
      <p:sp>
        <p:nvSpPr>
          <p:cNvPr id="3" name="Google Shape;135;p5">
            <a:extLst>
              <a:ext uri="{FF2B5EF4-FFF2-40B4-BE49-F238E27FC236}">
                <a16:creationId xmlns:a16="http://schemas.microsoft.com/office/drawing/2014/main" xmlns="" id="{784D442E-9281-F343-ACCD-1146169067B4}"/>
              </a:ext>
            </a:extLst>
          </p:cNvPr>
          <p:cNvSpPr/>
          <p:nvPr/>
        </p:nvSpPr>
        <p:spPr>
          <a:xfrm>
            <a:off x="7014102" y="718291"/>
            <a:ext cx="3386530" cy="101562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Trích</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trong</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tập</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thơ</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Nhật</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kí</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trong</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tù</a:t>
            </a:r>
            <a:r>
              <a:rPr lang="en-US" sz="2000" dirty="0">
                <a:solidFill>
                  <a:srgbClr val="002060"/>
                </a:solidFill>
                <a:latin typeface="Times New Roman"/>
                <a:ea typeface="Times New Roman"/>
                <a:cs typeface="Times New Roman"/>
                <a:sym typeface="Times New Roman"/>
              </a:rPr>
              <a:t>”. </a:t>
            </a:r>
          </a:p>
          <a:p>
            <a:pPr marL="0" marR="0" lvl="0" indent="0" algn="just" rtl="0">
              <a:spcBef>
                <a:spcPts val="0"/>
              </a:spcBef>
              <a:spcAft>
                <a:spcPts val="0"/>
              </a:spcAft>
              <a:buNone/>
            </a:pP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Sáng</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tác</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ở</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trong</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nhà</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giam</a:t>
            </a:r>
            <a:r>
              <a:rPr lang="en-US" sz="2000" dirty="0">
                <a:solidFill>
                  <a:srgbClr val="002060"/>
                </a:solidFill>
                <a:latin typeface="Times New Roman"/>
                <a:cs typeface="Times New Roman"/>
                <a:sym typeface="Times New Roman"/>
              </a:rPr>
              <a:t>.</a:t>
            </a:r>
            <a:endParaRPr sz="1100" dirty="0">
              <a:solidFill>
                <a:srgbClr val="002060"/>
              </a:solidFill>
            </a:endParaRPr>
          </a:p>
        </p:txBody>
      </p:sp>
      <p:sp>
        <p:nvSpPr>
          <p:cNvPr id="4" name="Google Shape;135;p5">
            <a:extLst>
              <a:ext uri="{FF2B5EF4-FFF2-40B4-BE49-F238E27FC236}">
                <a16:creationId xmlns:a16="http://schemas.microsoft.com/office/drawing/2014/main" xmlns="" id="{22E91119-CCAA-C249-9A17-EBC9635823AB}"/>
              </a:ext>
            </a:extLst>
          </p:cNvPr>
          <p:cNvSpPr/>
          <p:nvPr/>
        </p:nvSpPr>
        <p:spPr>
          <a:xfrm>
            <a:off x="7852875" y="4863265"/>
            <a:ext cx="1708984" cy="5693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rgbClr val="002060"/>
                </a:solidFill>
                <a:latin typeface="Times New Roman"/>
                <a:ea typeface="Times New Roman"/>
                <a:cs typeface="Times New Roman"/>
                <a:sym typeface="Times New Roman"/>
              </a:rPr>
              <a:t>Vọng</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nguyệt</a:t>
            </a:r>
            <a:endParaRPr lang="en-US" sz="2000" dirty="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endParaRPr sz="1100" dirty="0">
              <a:solidFill>
                <a:srgbClr val="002060"/>
              </a:solidFill>
            </a:endParaRPr>
          </a:p>
        </p:txBody>
      </p:sp>
      <p:sp>
        <p:nvSpPr>
          <p:cNvPr id="5" name="Google Shape;135;p5">
            <a:extLst>
              <a:ext uri="{FF2B5EF4-FFF2-40B4-BE49-F238E27FC236}">
                <a16:creationId xmlns:a16="http://schemas.microsoft.com/office/drawing/2014/main" xmlns="" id="{7D52F011-CA85-DF43-ADBD-C0C0F3DB5795}"/>
              </a:ext>
            </a:extLst>
          </p:cNvPr>
          <p:cNvSpPr/>
          <p:nvPr/>
        </p:nvSpPr>
        <p:spPr>
          <a:xfrm>
            <a:off x="5219237" y="2606112"/>
            <a:ext cx="338653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rgbClr val="002060"/>
                </a:solidFill>
                <a:latin typeface="Times New Roman"/>
                <a:ea typeface="Times New Roman"/>
                <a:cs typeface="Times New Roman"/>
                <a:sym typeface="Times New Roman"/>
              </a:rPr>
              <a:t>Thất</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ngôn</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tứ</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tuyệt</a:t>
            </a:r>
            <a:endParaRPr lang="en-US" sz="2000" dirty="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Khai</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mở</a:t>
            </a:r>
            <a:r>
              <a:rPr lang="en-US" sz="1600" dirty="0">
                <a:solidFill>
                  <a:srgbClr val="002060"/>
                </a:solidFill>
                <a:latin typeface="Times New Roman"/>
                <a:cs typeface="Times New Roman"/>
                <a:sym typeface="Times New Roman"/>
              </a:rPr>
              <a:t> ra)</a:t>
            </a:r>
          </a:p>
          <a:p>
            <a:pPr marL="0" marR="0" lvl="0" indent="0" algn="just" rtl="0">
              <a:spcBef>
                <a:spcPts val="0"/>
              </a:spcBef>
              <a:spcAft>
                <a:spcPts val="0"/>
              </a:spcAft>
              <a:buNone/>
            </a:pP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Thừa</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phát</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triển</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câu</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khai</a:t>
            </a:r>
            <a:r>
              <a:rPr lang="en-US" sz="1600" dirty="0">
                <a:solidFill>
                  <a:srgbClr val="002060"/>
                </a:solidFill>
                <a:latin typeface="Times New Roman"/>
                <a:cs typeface="Times New Roman"/>
                <a:sym typeface="Times New Roman"/>
              </a:rPr>
              <a:t>)</a:t>
            </a:r>
          </a:p>
          <a:p>
            <a:pPr marL="0" marR="0" lvl="0" indent="0" algn="just" rtl="0">
              <a:spcBef>
                <a:spcPts val="0"/>
              </a:spcBef>
              <a:spcAft>
                <a:spcPts val="0"/>
              </a:spcAft>
              <a:buNone/>
            </a:pP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Chuyển</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chuyển</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ý</a:t>
            </a:r>
            <a:r>
              <a:rPr lang="en-US" sz="1600" dirty="0">
                <a:solidFill>
                  <a:srgbClr val="002060"/>
                </a:solidFill>
                <a:latin typeface="Times New Roman"/>
                <a:cs typeface="Times New Roman"/>
                <a:sym typeface="Times New Roman"/>
              </a:rPr>
              <a:t>)</a:t>
            </a:r>
          </a:p>
          <a:p>
            <a:pPr marL="0" marR="0" lvl="0" indent="0" algn="just" rtl="0">
              <a:spcBef>
                <a:spcPts val="0"/>
              </a:spcBef>
              <a:spcAft>
                <a:spcPts val="0"/>
              </a:spcAft>
              <a:buNone/>
            </a:pP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Hợp</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tổng</a:t>
            </a:r>
            <a:r>
              <a:rPr lang="en-US" sz="1600" dirty="0">
                <a:solidFill>
                  <a:srgbClr val="002060"/>
                </a:solidFill>
                <a:latin typeface="Times New Roman"/>
                <a:cs typeface="Times New Roman"/>
                <a:sym typeface="Times New Roman"/>
              </a:rPr>
              <a:t> </a:t>
            </a:r>
            <a:r>
              <a:rPr lang="en-US" sz="1600" dirty="0" err="1">
                <a:solidFill>
                  <a:srgbClr val="002060"/>
                </a:solidFill>
                <a:latin typeface="Times New Roman"/>
                <a:cs typeface="Times New Roman"/>
                <a:sym typeface="Times New Roman"/>
              </a:rPr>
              <a:t>hợp</a:t>
            </a:r>
            <a:r>
              <a:rPr lang="en-US" sz="1600" dirty="0">
                <a:solidFill>
                  <a:srgbClr val="002060"/>
                </a:solidFill>
                <a:latin typeface="Times New Roman"/>
                <a:cs typeface="Times New Roman"/>
                <a:sym typeface="Times New Roman"/>
              </a:rPr>
              <a:t>)</a:t>
            </a:r>
            <a:endParaRPr lang="en-US" sz="2000" dirty="0">
              <a:solidFill>
                <a:srgbClr val="002060"/>
              </a:solidFill>
              <a:latin typeface="Times New Roman"/>
              <a:cs typeface="Times New Roman"/>
              <a:sym typeface="Times New Roman"/>
            </a:endParaRPr>
          </a:p>
        </p:txBody>
      </p:sp>
      <p:sp>
        <p:nvSpPr>
          <p:cNvPr id="6" name="Google Shape;135;p5">
            <a:extLst>
              <a:ext uri="{FF2B5EF4-FFF2-40B4-BE49-F238E27FC236}">
                <a16:creationId xmlns:a16="http://schemas.microsoft.com/office/drawing/2014/main" xmlns="" id="{4959D56A-60FB-0441-8B8B-72FD3D3BD3AF}"/>
              </a:ext>
            </a:extLst>
          </p:cNvPr>
          <p:cNvSpPr/>
          <p:nvPr/>
        </p:nvSpPr>
        <p:spPr>
          <a:xfrm>
            <a:off x="9739100" y="2736522"/>
            <a:ext cx="3386530"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rgbClr val="002060"/>
                </a:solidFill>
                <a:latin typeface="Times New Roman"/>
                <a:ea typeface="Times New Roman"/>
                <a:cs typeface="Times New Roman"/>
                <a:sym typeface="Times New Roman"/>
              </a:rPr>
              <a:t>- Hai </a:t>
            </a:r>
            <a:r>
              <a:rPr lang="en-US" sz="2000" dirty="0" err="1">
                <a:solidFill>
                  <a:srgbClr val="002060"/>
                </a:solidFill>
                <a:latin typeface="Times New Roman"/>
                <a:ea typeface="Times New Roman"/>
                <a:cs typeface="Times New Roman"/>
                <a:sym typeface="Times New Roman"/>
              </a:rPr>
              <a:t>câu</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thơ</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đầu</a:t>
            </a:r>
            <a:endParaRPr lang="en-US" sz="2000" dirty="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dirty="0">
                <a:solidFill>
                  <a:srgbClr val="002060"/>
                </a:solidFill>
                <a:latin typeface="Times New Roman"/>
                <a:cs typeface="Times New Roman"/>
                <a:sym typeface="Times New Roman"/>
              </a:rPr>
              <a:t>- Hai </a:t>
            </a:r>
            <a:r>
              <a:rPr lang="en-US" sz="2000" dirty="0" err="1">
                <a:solidFill>
                  <a:srgbClr val="002060"/>
                </a:solidFill>
                <a:latin typeface="Times New Roman"/>
                <a:cs typeface="Times New Roman"/>
                <a:sym typeface="Times New Roman"/>
              </a:rPr>
              <a:t>câu</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thơ</a:t>
            </a:r>
            <a:r>
              <a:rPr lang="en-US" sz="2000" dirty="0">
                <a:solidFill>
                  <a:srgbClr val="002060"/>
                </a:solidFill>
                <a:latin typeface="Times New Roman"/>
                <a:cs typeface="Times New Roman"/>
                <a:sym typeface="Times New Roman"/>
              </a:rPr>
              <a:t> </a:t>
            </a:r>
            <a:r>
              <a:rPr lang="en-US" sz="2000" dirty="0" err="1">
                <a:solidFill>
                  <a:srgbClr val="002060"/>
                </a:solidFill>
                <a:latin typeface="Times New Roman"/>
                <a:cs typeface="Times New Roman"/>
                <a:sym typeface="Times New Roman"/>
              </a:rPr>
              <a:t>cuối</a:t>
            </a:r>
            <a:endParaRPr lang="en-US" sz="2000" dirty="0">
              <a:solidFill>
                <a:srgbClr val="002060"/>
              </a:solidFill>
              <a:latin typeface="Times New Roman"/>
              <a:cs typeface="Times New Roman"/>
              <a:sym typeface="Times New Roman"/>
            </a:endParaRPr>
          </a:p>
        </p:txBody>
      </p:sp>
      <p:pic>
        <p:nvPicPr>
          <p:cNvPr id="7" name="!!!Google Shape;142;p6" descr="DSC_0037">
            <a:extLst>
              <a:ext uri="{FF2B5EF4-FFF2-40B4-BE49-F238E27FC236}">
                <a16:creationId xmlns:a16="http://schemas.microsoft.com/office/drawing/2014/main" xmlns="" id="{B9AAB55E-F52A-E747-9A59-BC1DED73F45A}"/>
              </a:ext>
            </a:extLst>
          </p:cNvPr>
          <p:cNvPicPr preferRelativeResize="0"/>
          <p:nvPr/>
        </p:nvPicPr>
        <p:blipFill rotWithShape="1">
          <a:blip r:embed="rId3">
            <a:alphaModFix/>
          </a:blip>
          <a:srcRect/>
          <a:stretch/>
        </p:blipFill>
        <p:spPr>
          <a:xfrm>
            <a:off x="1167804" y="1733913"/>
            <a:ext cx="2809111" cy="4514306"/>
          </a:xfrm>
          <a:prstGeom prst="rect">
            <a:avLst/>
          </a:prstGeom>
          <a:ln w="228600" cap="sq" cmpd="thickThin">
            <a:solidFill>
              <a:srgbClr val="000000"/>
            </a:solidFill>
            <a:prstDash val="solid"/>
            <a:miter lim="800000"/>
          </a:ln>
          <a:effectLst>
            <a:innerShdw blurRad="76200">
              <a:srgbClr val="000000"/>
            </a:innerShdw>
          </a:effectLst>
        </p:spPr>
      </p:pic>
      <p:sp>
        <p:nvSpPr>
          <p:cNvPr id="8" name="Google Shape;135;p5">
            <a:extLst>
              <a:ext uri="{FF2B5EF4-FFF2-40B4-BE49-F238E27FC236}">
                <a16:creationId xmlns:a16="http://schemas.microsoft.com/office/drawing/2014/main" xmlns="" id="{1865732A-2D79-BB46-A2BA-023C3962E365}"/>
              </a:ext>
            </a:extLst>
          </p:cNvPr>
          <p:cNvSpPr/>
          <p:nvPr/>
        </p:nvSpPr>
        <p:spPr>
          <a:xfrm>
            <a:off x="7820791" y="5432611"/>
            <a:ext cx="2234554" cy="5693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dirty="0" err="1">
                <a:solidFill>
                  <a:schemeClr val="tx2">
                    <a:lumMod val="25000"/>
                  </a:schemeClr>
                </a:solidFill>
                <a:latin typeface="Times New Roman"/>
                <a:ea typeface="Times New Roman"/>
                <a:cs typeface="Times New Roman"/>
                <a:sym typeface="Times New Roman"/>
              </a:rPr>
              <a:t>Phương</a:t>
            </a:r>
            <a:r>
              <a:rPr lang="en-US" sz="2000" b="1" dirty="0">
                <a:solidFill>
                  <a:schemeClr val="tx2">
                    <a:lumMod val="25000"/>
                  </a:schemeClr>
                </a:solidFill>
                <a:latin typeface="Times New Roman"/>
                <a:ea typeface="Times New Roman"/>
                <a:cs typeface="Times New Roman"/>
                <a:sym typeface="Times New Roman"/>
              </a:rPr>
              <a:t> </a:t>
            </a:r>
            <a:r>
              <a:rPr lang="en-US" sz="2000" b="1" dirty="0" err="1">
                <a:solidFill>
                  <a:schemeClr val="tx2">
                    <a:lumMod val="25000"/>
                  </a:schemeClr>
                </a:solidFill>
                <a:latin typeface="Times New Roman"/>
                <a:ea typeface="Times New Roman"/>
                <a:cs typeface="Times New Roman"/>
                <a:sym typeface="Times New Roman"/>
              </a:rPr>
              <a:t>thức</a:t>
            </a:r>
            <a:r>
              <a:rPr lang="en-US" sz="2000" b="1" dirty="0">
                <a:solidFill>
                  <a:schemeClr val="tx2">
                    <a:lumMod val="25000"/>
                  </a:schemeClr>
                </a:solidFill>
                <a:latin typeface="Times New Roman"/>
                <a:ea typeface="Times New Roman"/>
                <a:cs typeface="Times New Roman"/>
                <a:sym typeface="Times New Roman"/>
              </a:rPr>
              <a:t> </a:t>
            </a:r>
            <a:r>
              <a:rPr lang="en-US" sz="2000" b="1" dirty="0" err="1">
                <a:solidFill>
                  <a:schemeClr val="tx2">
                    <a:lumMod val="25000"/>
                  </a:schemeClr>
                </a:solidFill>
                <a:latin typeface="Times New Roman"/>
                <a:ea typeface="Times New Roman"/>
                <a:cs typeface="Times New Roman"/>
                <a:sym typeface="Times New Roman"/>
              </a:rPr>
              <a:t>bđ</a:t>
            </a:r>
            <a:endParaRPr lang="en-US" sz="2000" b="1" dirty="0">
              <a:solidFill>
                <a:schemeClr val="tx2">
                  <a:lumMod val="25000"/>
                </a:schemeClr>
              </a:solidFill>
              <a:latin typeface="Times New Roman"/>
              <a:ea typeface="Times New Roman"/>
              <a:cs typeface="Times New Roman"/>
              <a:sym typeface="Times New Roman"/>
            </a:endParaRPr>
          </a:p>
          <a:p>
            <a:pPr marL="0" marR="0" lvl="0" indent="0" algn="just" rtl="0">
              <a:spcBef>
                <a:spcPts val="0"/>
              </a:spcBef>
              <a:spcAft>
                <a:spcPts val="0"/>
              </a:spcAft>
              <a:buNone/>
            </a:pPr>
            <a:endParaRPr sz="1100" b="1" dirty="0">
              <a:solidFill>
                <a:schemeClr val="tx2">
                  <a:lumMod val="25000"/>
                </a:schemeClr>
              </a:solidFill>
            </a:endParaRPr>
          </a:p>
        </p:txBody>
      </p:sp>
      <p:sp>
        <p:nvSpPr>
          <p:cNvPr id="9" name="Google Shape;135;p5">
            <a:extLst>
              <a:ext uri="{FF2B5EF4-FFF2-40B4-BE49-F238E27FC236}">
                <a16:creationId xmlns:a16="http://schemas.microsoft.com/office/drawing/2014/main" xmlns="" id="{83147EC7-9BC2-A140-B726-F0403D12F129}"/>
              </a:ext>
            </a:extLst>
          </p:cNvPr>
          <p:cNvSpPr/>
          <p:nvPr/>
        </p:nvSpPr>
        <p:spPr>
          <a:xfrm>
            <a:off x="7964557" y="5963546"/>
            <a:ext cx="1708984" cy="5693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err="1">
                <a:solidFill>
                  <a:srgbClr val="002060"/>
                </a:solidFill>
                <a:latin typeface="Times New Roman"/>
                <a:ea typeface="Times New Roman"/>
                <a:cs typeface="Times New Roman"/>
                <a:sym typeface="Times New Roman"/>
              </a:rPr>
              <a:t>Biểu</a:t>
            </a:r>
            <a:r>
              <a:rPr lang="en-US" sz="2000" dirty="0">
                <a:solidFill>
                  <a:srgbClr val="002060"/>
                </a:solidFill>
                <a:latin typeface="Times New Roman"/>
                <a:ea typeface="Times New Roman"/>
                <a:cs typeface="Times New Roman"/>
                <a:sym typeface="Times New Roman"/>
              </a:rPr>
              <a:t> </a:t>
            </a:r>
            <a:r>
              <a:rPr lang="en-US" sz="2000" dirty="0" err="1">
                <a:solidFill>
                  <a:srgbClr val="002060"/>
                </a:solidFill>
                <a:latin typeface="Times New Roman"/>
                <a:ea typeface="Times New Roman"/>
                <a:cs typeface="Times New Roman"/>
                <a:sym typeface="Times New Roman"/>
              </a:rPr>
              <a:t>cảm</a:t>
            </a:r>
            <a:endParaRPr lang="en-US" sz="2000" dirty="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endParaRPr sz="1100" dirty="0">
              <a:solidFill>
                <a:srgbClr val="002060"/>
              </a:solidFill>
            </a:endParaRPr>
          </a:p>
        </p:txBody>
      </p:sp>
    </p:spTree>
    <p:extLst>
      <p:ext uri="{BB962C8B-B14F-4D97-AF65-F5344CB8AC3E}">
        <p14:creationId xmlns:p14="http://schemas.microsoft.com/office/powerpoint/2010/main" val="1898924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99EF4-0EAA-2246-8BAB-9C48DE30AD2F}"/>
              </a:ext>
            </a:extLst>
          </p:cNvPr>
          <p:cNvSpPr>
            <a:spLocks noGrp="1"/>
          </p:cNvSpPr>
          <p:nvPr>
            <p:ph type="title"/>
          </p:nvPr>
        </p:nvSpPr>
        <p:spPr>
          <a:xfrm>
            <a:off x="0" y="1174522"/>
            <a:ext cx="8186058" cy="1325563"/>
          </a:xfrm>
        </p:spPr>
        <p:txBody>
          <a:bodyPr>
            <a:noAutofit/>
          </a:bodyPr>
          <a:lstStyle/>
          <a:p>
            <a:r>
              <a:rPr lang="vi-VN" sz="2800" dirty="0">
                <a:solidFill>
                  <a:schemeClr val="bg1"/>
                </a:solidFill>
                <a:latin typeface="+mj-lt"/>
              </a:rPr>
              <a:t>    </a:t>
            </a:r>
            <a:r>
              <a:rPr lang="vi-VN" sz="2800" dirty="0">
                <a:solidFill>
                  <a:srgbClr val="FFFF00"/>
                </a:solidFill>
                <a:latin typeface="+mj-lt"/>
              </a:rPr>
              <a:t>Giáo sư Đặng Thai Mai</a:t>
            </a:r>
            <a:r>
              <a:rPr lang="vi-VN" sz="2800" dirty="0">
                <a:solidFill>
                  <a:schemeClr val="bg1"/>
                </a:solidFill>
                <a:latin typeface="+mj-lt"/>
              </a:rPr>
              <a:t>: “Tập thơ như một viên ngọc Bác vô tình đánh rơi vào kho tàng VH nước ta…” </a:t>
            </a:r>
            <a:endParaRPr lang="x-none" sz="2800" dirty="0">
              <a:solidFill>
                <a:schemeClr val="bg1"/>
              </a:solidFill>
              <a:latin typeface="+mj-lt"/>
            </a:endParaRPr>
          </a:p>
        </p:txBody>
      </p:sp>
      <p:pic>
        <p:nvPicPr>
          <p:cNvPr id="4" name="!!!Google Shape;142;p6" descr="DSC_0037">
            <a:extLst>
              <a:ext uri="{FF2B5EF4-FFF2-40B4-BE49-F238E27FC236}">
                <a16:creationId xmlns:a16="http://schemas.microsoft.com/office/drawing/2014/main" xmlns="" id="{433410B7-D48A-5E49-AA4F-6AD6C1DDC98F}"/>
              </a:ext>
            </a:extLst>
          </p:cNvPr>
          <p:cNvPicPr preferRelativeResize="0"/>
          <p:nvPr/>
        </p:nvPicPr>
        <p:blipFill rotWithShape="1">
          <a:blip r:embed="rId2">
            <a:alphaModFix/>
          </a:blip>
          <a:srcRect/>
          <a:stretch/>
        </p:blipFill>
        <p:spPr>
          <a:xfrm>
            <a:off x="8446406" y="711880"/>
            <a:ext cx="3323772" cy="5434240"/>
          </a:xfrm>
          <a:prstGeom prst="rect">
            <a:avLst/>
          </a:prstGeom>
          <a:ln w="228600" cap="sq" cmpd="thickThin">
            <a:solidFill>
              <a:srgbClr val="000000"/>
            </a:solidFill>
            <a:prstDash val="solid"/>
            <a:miter lim="800000"/>
          </a:ln>
          <a:effectLst>
            <a:innerShdw blurRad="76200">
              <a:srgbClr val="000000"/>
            </a:innerShdw>
          </a:effectLst>
        </p:spPr>
      </p:pic>
      <p:sp>
        <p:nvSpPr>
          <p:cNvPr id="5" name="Title 1">
            <a:extLst>
              <a:ext uri="{FF2B5EF4-FFF2-40B4-BE49-F238E27FC236}">
                <a16:creationId xmlns:a16="http://schemas.microsoft.com/office/drawing/2014/main" xmlns="" id="{006746F9-82B1-A74A-9390-11D441FCE25C}"/>
              </a:ext>
            </a:extLst>
          </p:cNvPr>
          <p:cNvSpPr txBox="1">
            <a:spLocks/>
          </p:cNvSpPr>
          <p:nvPr/>
        </p:nvSpPr>
        <p:spPr>
          <a:xfrm>
            <a:off x="175079" y="2313894"/>
            <a:ext cx="8010979" cy="1325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sz="1400" dirty="0">
                <a:solidFill>
                  <a:srgbClr val="FFFF00"/>
                </a:solidFill>
                <a:latin typeface="+mj-lt"/>
              </a:rPr>
              <a:t>   </a:t>
            </a:r>
            <a:r>
              <a:rPr lang="vi-VN" sz="2800" dirty="0">
                <a:solidFill>
                  <a:srgbClr val="FFFF00"/>
                </a:solidFill>
                <a:latin typeface="+mj-lt"/>
              </a:rPr>
              <a:t>Giáo sư Hà Minh Đức: </a:t>
            </a:r>
            <a:r>
              <a:rPr lang="vi-VN" sz="2800" dirty="0">
                <a:solidFill>
                  <a:schemeClr val="bg1"/>
                </a:solidFill>
                <a:latin typeface="+mj-lt"/>
              </a:rPr>
              <a:t>“Tập thơ dày dặn về số lượng nhưng nội dung tư tưởng còn vượt tầm hơn thế…”</a:t>
            </a:r>
            <a:r>
              <a:rPr lang="x-none" sz="1400" dirty="0">
                <a:solidFill>
                  <a:schemeClr val="bg1"/>
                </a:solidFill>
                <a:latin typeface="+mj-lt"/>
              </a:rPr>
              <a:t> </a:t>
            </a:r>
          </a:p>
        </p:txBody>
      </p:sp>
      <p:sp>
        <p:nvSpPr>
          <p:cNvPr id="6" name="Title 1">
            <a:extLst>
              <a:ext uri="{FF2B5EF4-FFF2-40B4-BE49-F238E27FC236}">
                <a16:creationId xmlns:a16="http://schemas.microsoft.com/office/drawing/2014/main" xmlns="" id="{3FA34667-0423-4242-AB22-871221E1B4B1}"/>
              </a:ext>
            </a:extLst>
          </p:cNvPr>
          <p:cNvSpPr txBox="1">
            <a:spLocks/>
          </p:cNvSpPr>
          <p:nvPr/>
        </p:nvSpPr>
        <p:spPr>
          <a:xfrm>
            <a:off x="240165" y="3429000"/>
            <a:ext cx="7880805" cy="32292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sz="2800" dirty="0">
                <a:solidFill>
                  <a:srgbClr val="FFFF00"/>
                </a:solidFill>
                <a:latin typeface="+mj-lt"/>
              </a:rPr>
              <a:t>Nhà thơ Viên Ưng ở Trung Quốc: </a:t>
            </a:r>
            <a:r>
              <a:rPr lang="vi-VN" sz="2800" dirty="0">
                <a:solidFill>
                  <a:schemeClr val="bg1"/>
                </a:solidFill>
                <a:latin typeface="+mj-lt"/>
              </a:rPr>
              <a:t>“Không những chúng ta được thấy lại bộ mặt tàn khốc của nhà tù Trung Quốc mà chúng ta còn được gặp một tâm hồn vĩ đại của một nhà ái quốc, một tâm hồn vĩ đại của bậc đại trí, đại nhân, đại dũng. Tôi cảm thấy trái tim vĩ đại đó đã toả sáng ra ánh sáng chói ngời trong hoàn cảnh tối tăm”</a:t>
            </a:r>
            <a:r>
              <a:rPr lang="x-none" sz="1000" dirty="0">
                <a:solidFill>
                  <a:schemeClr val="bg1"/>
                </a:solidFill>
                <a:latin typeface="+mj-lt"/>
              </a:rPr>
              <a:t> </a:t>
            </a:r>
          </a:p>
        </p:txBody>
      </p:sp>
      <p:sp>
        <p:nvSpPr>
          <p:cNvPr id="7" name="TextBox 6">
            <a:extLst>
              <a:ext uri="{FF2B5EF4-FFF2-40B4-BE49-F238E27FC236}">
                <a16:creationId xmlns:a16="http://schemas.microsoft.com/office/drawing/2014/main" xmlns="" id="{3AC3D7F1-D15E-A649-B4A7-D2A6437AD6B7}"/>
              </a:ext>
            </a:extLst>
          </p:cNvPr>
          <p:cNvSpPr txBox="1"/>
          <p:nvPr/>
        </p:nvSpPr>
        <p:spPr>
          <a:xfrm>
            <a:off x="936625" y="527214"/>
            <a:ext cx="6487884" cy="369332"/>
          </a:xfrm>
          <a:prstGeom prst="rect">
            <a:avLst/>
          </a:prstGeom>
          <a:noFill/>
        </p:spPr>
        <p:txBody>
          <a:bodyPr wrap="square" rtlCol="0">
            <a:spAutoFit/>
          </a:bodyPr>
          <a:lstStyle/>
          <a:p>
            <a:r>
              <a:rPr lang="x-none" sz="1800" b="1" dirty="0">
                <a:solidFill>
                  <a:srgbClr val="FFC000"/>
                </a:solidFill>
                <a:latin typeface="Times New Roman" panose="02020603050405020304" pitchFamily="18" charset="0"/>
                <a:cs typeface="Times New Roman" panose="02020603050405020304" pitchFamily="18" charset="0"/>
              </a:rPr>
              <a:t>Ý KIẾN NHẬN XÉT VỀ TẬP THƠ “NHẬT KÍ TRONG TÙ”</a:t>
            </a:r>
          </a:p>
        </p:txBody>
      </p:sp>
    </p:spTree>
    <p:extLst>
      <p:ext uri="{BB962C8B-B14F-4D97-AF65-F5344CB8AC3E}">
        <p14:creationId xmlns:p14="http://schemas.microsoft.com/office/powerpoint/2010/main" val="305178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3983</TotalTime>
  <Words>1821</Words>
  <Application>Microsoft Office PowerPoint</Application>
  <PresentationFormat>Custom</PresentationFormat>
  <Paragraphs>268</Paragraphs>
  <Slides>33</Slides>
  <Notes>29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Giáo sư Đặng Thai Mai: “Tập thơ như một viên ngọc Bác vô tình đánh rơi vào kho tàng VH nước 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cp:lastModifiedBy>
  <cp:revision>20</cp:revision>
  <dcterms:created xsi:type="dcterms:W3CDTF">2018-10-30T12:20:22Z</dcterms:created>
  <dcterms:modified xsi:type="dcterms:W3CDTF">2022-02-26T13:17:57Z</dcterms:modified>
</cp:coreProperties>
</file>