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1"/>
  </p:notesMasterIdLst>
  <p:sldIdLst>
    <p:sldId id="294" r:id="rId2"/>
    <p:sldId id="292" r:id="rId3"/>
    <p:sldId id="295" r:id="rId4"/>
    <p:sldId id="296" r:id="rId5"/>
    <p:sldId id="290" r:id="rId6"/>
    <p:sldId id="291" r:id="rId7"/>
    <p:sldId id="270" r:id="rId8"/>
    <p:sldId id="302" r:id="rId9"/>
    <p:sldId id="301" r:id="rId10"/>
    <p:sldId id="300" r:id="rId11"/>
    <p:sldId id="299" r:id="rId12"/>
    <p:sldId id="298" r:id="rId13"/>
    <p:sldId id="297" r:id="rId14"/>
    <p:sldId id="306" r:id="rId15"/>
    <p:sldId id="305" r:id="rId16"/>
    <p:sldId id="304" r:id="rId17"/>
    <p:sldId id="303" r:id="rId18"/>
    <p:sldId id="289" r:id="rId19"/>
    <p:sldId id="307"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D1"/>
    <a:srgbClr val="66FFFF"/>
    <a:srgbClr val="99CCFF"/>
    <a:srgbClr val="9999FF"/>
    <a:srgbClr val="FFFFCC"/>
    <a:srgbClr val="FFFF99"/>
    <a:srgbClr val="660066"/>
    <a:srgbClr val="0000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3091" autoAdjust="0"/>
  </p:normalViewPr>
  <p:slideViewPr>
    <p:cSldViewPr>
      <p:cViewPr>
        <p:scale>
          <a:sx n="55" d="100"/>
          <a:sy n="55" d="100"/>
        </p:scale>
        <p:origin x="-1176"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panose="02020603050405020304" pitchFamily="18" charset="0"/>
              </a:defRPr>
            </a:lvl1pPr>
          </a:lstStyle>
          <a:p>
            <a:pPr>
              <a:defRPr/>
            </a:pPr>
            <a:endParaRPr lang="en-US" altLang="vi-VN"/>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endParaRPr lang="en-US" altLang="vi-VN"/>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noProof="0" smtClean="0"/>
              <a:t>Click to edit Master text styles</a:t>
            </a:r>
          </a:p>
          <a:p>
            <a:pPr lvl="1"/>
            <a:r>
              <a:rPr lang="en-US" altLang="vi-VN" noProof="0" smtClean="0"/>
              <a:t>Second level</a:t>
            </a:r>
          </a:p>
          <a:p>
            <a:pPr lvl="2"/>
            <a:r>
              <a:rPr lang="en-US" altLang="vi-VN" noProof="0" smtClean="0"/>
              <a:t>Third level</a:t>
            </a:r>
          </a:p>
          <a:p>
            <a:pPr lvl="3"/>
            <a:r>
              <a:rPr lang="en-US" altLang="vi-VN" noProof="0" smtClean="0"/>
              <a:t>Fourth level</a:t>
            </a:r>
          </a:p>
          <a:p>
            <a:pPr lvl="4"/>
            <a:r>
              <a:rPr lang="en-US" altLang="vi-VN"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anose="02020603050405020304" pitchFamily="18" charset="0"/>
              </a:defRPr>
            </a:lvl1pPr>
          </a:lstStyle>
          <a:p>
            <a:pPr>
              <a:defRPr/>
            </a:pPr>
            <a:endParaRPr lang="en-US" altLang="vi-VN"/>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BF2135CC-6566-49FF-B810-F2E068F5F2B6}" type="slidenum">
              <a:rPr lang="en-US" altLang="vi-VN"/>
              <a:pPr>
                <a:defRPr/>
              </a:pPr>
              <a:t>‹#›</a:t>
            </a:fld>
            <a:endParaRPr lang="en-US" altLang="vi-VN"/>
          </a:p>
        </p:txBody>
      </p:sp>
    </p:spTree>
    <p:extLst>
      <p:ext uri="{BB962C8B-B14F-4D97-AF65-F5344CB8AC3E}">
        <p14:creationId xmlns:p14="http://schemas.microsoft.com/office/powerpoint/2010/main" val="495002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ltLang="vi-VN"/>
          </a:p>
        </p:txBody>
      </p:sp>
      <p:sp>
        <p:nvSpPr>
          <p:cNvPr id="6" name="Slide Number Placeholder 5"/>
          <p:cNvSpPr>
            <a:spLocks noGrp="1"/>
          </p:cNvSpPr>
          <p:nvPr>
            <p:ph type="sldNum" sz="quarter" idx="12"/>
          </p:nvPr>
        </p:nvSpPr>
        <p:spPr/>
        <p:txBody>
          <a:bodyPr/>
          <a:lstStyle>
            <a:lvl1pPr>
              <a:defRPr/>
            </a:lvl1pPr>
          </a:lstStyle>
          <a:p>
            <a:pPr>
              <a:defRPr/>
            </a:pPr>
            <a:fld id="{609CA1C9-D9EC-42CF-A371-9AE3C72A8654}" type="slidenum">
              <a:rPr lang="en-US" altLang="vi-VN"/>
              <a:pPr>
                <a:defRPr/>
              </a:pPr>
              <a:t>‹#›</a:t>
            </a:fld>
            <a:endParaRPr lang="en-US" altLang="vi-VN"/>
          </a:p>
        </p:txBody>
      </p:sp>
    </p:spTree>
    <p:extLst>
      <p:ext uri="{BB962C8B-B14F-4D97-AF65-F5344CB8AC3E}">
        <p14:creationId xmlns:p14="http://schemas.microsoft.com/office/powerpoint/2010/main" val="27231139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ltLang="vi-VN"/>
          </a:p>
        </p:txBody>
      </p:sp>
      <p:sp>
        <p:nvSpPr>
          <p:cNvPr id="6" name="Slide Number Placeholder 5"/>
          <p:cNvSpPr>
            <a:spLocks noGrp="1"/>
          </p:cNvSpPr>
          <p:nvPr>
            <p:ph type="sldNum" sz="quarter" idx="12"/>
          </p:nvPr>
        </p:nvSpPr>
        <p:spPr/>
        <p:txBody>
          <a:bodyPr/>
          <a:lstStyle>
            <a:lvl1pPr>
              <a:defRPr/>
            </a:lvl1pPr>
          </a:lstStyle>
          <a:p>
            <a:pPr>
              <a:defRPr/>
            </a:pPr>
            <a:fld id="{12D3BC13-7EBC-4A66-8E0B-52DE6D6FD673}" type="slidenum">
              <a:rPr lang="en-US" altLang="vi-VN"/>
              <a:pPr>
                <a:defRPr/>
              </a:pPr>
              <a:t>‹#›</a:t>
            </a:fld>
            <a:endParaRPr lang="en-US" altLang="vi-VN"/>
          </a:p>
        </p:txBody>
      </p:sp>
    </p:spTree>
    <p:extLst>
      <p:ext uri="{BB962C8B-B14F-4D97-AF65-F5344CB8AC3E}">
        <p14:creationId xmlns:p14="http://schemas.microsoft.com/office/powerpoint/2010/main" val="408068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ltLang="vi-VN"/>
          </a:p>
        </p:txBody>
      </p:sp>
      <p:sp>
        <p:nvSpPr>
          <p:cNvPr id="6" name="Slide Number Placeholder 5"/>
          <p:cNvSpPr>
            <a:spLocks noGrp="1"/>
          </p:cNvSpPr>
          <p:nvPr>
            <p:ph type="sldNum" sz="quarter" idx="12"/>
          </p:nvPr>
        </p:nvSpPr>
        <p:spPr/>
        <p:txBody>
          <a:bodyPr/>
          <a:lstStyle>
            <a:lvl1pPr>
              <a:defRPr/>
            </a:lvl1pPr>
          </a:lstStyle>
          <a:p>
            <a:pPr>
              <a:defRPr/>
            </a:pPr>
            <a:fld id="{4C8CA7CA-DA54-4578-8DA0-F56CA9EEE481}" type="slidenum">
              <a:rPr lang="en-US" altLang="vi-VN"/>
              <a:pPr>
                <a:defRPr/>
              </a:pPr>
              <a:t>‹#›</a:t>
            </a:fld>
            <a:endParaRPr lang="en-US" altLang="vi-VN"/>
          </a:p>
        </p:txBody>
      </p:sp>
    </p:spTree>
    <p:extLst>
      <p:ext uri="{BB962C8B-B14F-4D97-AF65-F5344CB8AC3E}">
        <p14:creationId xmlns:p14="http://schemas.microsoft.com/office/powerpoint/2010/main" val="327686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ltLang="vi-VN"/>
          </a:p>
        </p:txBody>
      </p:sp>
      <p:sp>
        <p:nvSpPr>
          <p:cNvPr id="6" name="Slide Number Placeholder 5"/>
          <p:cNvSpPr>
            <a:spLocks noGrp="1"/>
          </p:cNvSpPr>
          <p:nvPr>
            <p:ph type="sldNum" sz="quarter" idx="12"/>
          </p:nvPr>
        </p:nvSpPr>
        <p:spPr/>
        <p:txBody>
          <a:bodyPr/>
          <a:lstStyle>
            <a:lvl1pPr>
              <a:defRPr/>
            </a:lvl1pPr>
          </a:lstStyle>
          <a:p>
            <a:pPr>
              <a:defRPr/>
            </a:pPr>
            <a:fld id="{520BEC64-DF90-410D-B025-FCDEC21BB0F4}" type="slidenum">
              <a:rPr lang="en-US" altLang="vi-VN"/>
              <a:pPr>
                <a:defRPr/>
              </a:pPr>
              <a:t>‹#›</a:t>
            </a:fld>
            <a:endParaRPr lang="en-US" altLang="vi-VN"/>
          </a:p>
        </p:txBody>
      </p:sp>
    </p:spTree>
    <p:extLst>
      <p:ext uri="{BB962C8B-B14F-4D97-AF65-F5344CB8AC3E}">
        <p14:creationId xmlns:p14="http://schemas.microsoft.com/office/powerpoint/2010/main" val="212483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ltLang="vi-VN"/>
          </a:p>
        </p:txBody>
      </p:sp>
      <p:sp>
        <p:nvSpPr>
          <p:cNvPr id="6" name="Slide Number Placeholder 5"/>
          <p:cNvSpPr>
            <a:spLocks noGrp="1"/>
          </p:cNvSpPr>
          <p:nvPr>
            <p:ph type="sldNum" sz="quarter" idx="12"/>
          </p:nvPr>
        </p:nvSpPr>
        <p:spPr/>
        <p:txBody>
          <a:bodyPr/>
          <a:lstStyle>
            <a:lvl1pPr>
              <a:defRPr/>
            </a:lvl1pPr>
          </a:lstStyle>
          <a:p>
            <a:pPr>
              <a:defRPr/>
            </a:pPr>
            <a:fld id="{A1DFD5AF-5799-4549-ADEF-4D242DBE029D}" type="slidenum">
              <a:rPr lang="en-US" altLang="vi-VN"/>
              <a:pPr>
                <a:defRPr/>
              </a:pPr>
              <a:t>‹#›</a:t>
            </a:fld>
            <a:endParaRPr lang="en-US" altLang="vi-VN"/>
          </a:p>
        </p:txBody>
      </p:sp>
    </p:spTree>
    <p:extLst>
      <p:ext uri="{BB962C8B-B14F-4D97-AF65-F5344CB8AC3E}">
        <p14:creationId xmlns:p14="http://schemas.microsoft.com/office/powerpoint/2010/main" val="60497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vi-VN"/>
          </a:p>
        </p:txBody>
      </p:sp>
      <p:sp>
        <p:nvSpPr>
          <p:cNvPr id="6" name="Footer Placeholder 4"/>
          <p:cNvSpPr>
            <a:spLocks noGrp="1"/>
          </p:cNvSpPr>
          <p:nvPr>
            <p:ph type="ftr" sz="quarter" idx="11"/>
          </p:nvPr>
        </p:nvSpPr>
        <p:spPr/>
        <p:txBody>
          <a:bodyPr/>
          <a:lstStyle>
            <a:lvl1pPr>
              <a:defRPr/>
            </a:lvl1pPr>
          </a:lstStyle>
          <a:p>
            <a:pPr>
              <a:defRPr/>
            </a:pPr>
            <a:endParaRPr lang="en-US" altLang="vi-VN"/>
          </a:p>
        </p:txBody>
      </p:sp>
      <p:sp>
        <p:nvSpPr>
          <p:cNvPr id="7" name="Slide Number Placeholder 5"/>
          <p:cNvSpPr>
            <a:spLocks noGrp="1"/>
          </p:cNvSpPr>
          <p:nvPr>
            <p:ph type="sldNum" sz="quarter" idx="12"/>
          </p:nvPr>
        </p:nvSpPr>
        <p:spPr/>
        <p:txBody>
          <a:bodyPr/>
          <a:lstStyle>
            <a:lvl1pPr>
              <a:defRPr/>
            </a:lvl1pPr>
          </a:lstStyle>
          <a:p>
            <a:pPr>
              <a:defRPr/>
            </a:pPr>
            <a:fld id="{0537AB90-B3EF-42DD-91B1-81E8093B159F}" type="slidenum">
              <a:rPr lang="en-US" altLang="vi-VN"/>
              <a:pPr>
                <a:defRPr/>
              </a:pPr>
              <a:t>‹#›</a:t>
            </a:fld>
            <a:endParaRPr lang="en-US" altLang="vi-VN"/>
          </a:p>
        </p:txBody>
      </p:sp>
    </p:spTree>
    <p:extLst>
      <p:ext uri="{BB962C8B-B14F-4D97-AF65-F5344CB8AC3E}">
        <p14:creationId xmlns:p14="http://schemas.microsoft.com/office/powerpoint/2010/main" val="409383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vi-VN"/>
          </a:p>
        </p:txBody>
      </p:sp>
      <p:sp>
        <p:nvSpPr>
          <p:cNvPr id="8" name="Footer Placeholder 4"/>
          <p:cNvSpPr>
            <a:spLocks noGrp="1"/>
          </p:cNvSpPr>
          <p:nvPr>
            <p:ph type="ftr" sz="quarter" idx="11"/>
          </p:nvPr>
        </p:nvSpPr>
        <p:spPr/>
        <p:txBody>
          <a:bodyPr/>
          <a:lstStyle>
            <a:lvl1pPr>
              <a:defRPr/>
            </a:lvl1pPr>
          </a:lstStyle>
          <a:p>
            <a:pPr>
              <a:defRPr/>
            </a:pPr>
            <a:endParaRPr lang="en-US" altLang="vi-VN"/>
          </a:p>
        </p:txBody>
      </p:sp>
      <p:sp>
        <p:nvSpPr>
          <p:cNvPr id="9" name="Slide Number Placeholder 5"/>
          <p:cNvSpPr>
            <a:spLocks noGrp="1"/>
          </p:cNvSpPr>
          <p:nvPr>
            <p:ph type="sldNum" sz="quarter" idx="12"/>
          </p:nvPr>
        </p:nvSpPr>
        <p:spPr/>
        <p:txBody>
          <a:bodyPr/>
          <a:lstStyle>
            <a:lvl1pPr>
              <a:defRPr/>
            </a:lvl1pPr>
          </a:lstStyle>
          <a:p>
            <a:pPr>
              <a:defRPr/>
            </a:pPr>
            <a:fld id="{D19ABF91-D285-42DD-A417-46C02DE89758}" type="slidenum">
              <a:rPr lang="en-US" altLang="vi-VN"/>
              <a:pPr>
                <a:defRPr/>
              </a:pPr>
              <a:t>‹#›</a:t>
            </a:fld>
            <a:endParaRPr lang="en-US" altLang="vi-VN"/>
          </a:p>
        </p:txBody>
      </p:sp>
    </p:spTree>
    <p:extLst>
      <p:ext uri="{BB962C8B-B14F-4D97-AF65-F5344CB8AC3E}">
        <p14:creationId xmlns:p14="http://schemas.microsoft.com/office/powerpoint/2010/main" val="391665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vi-VN"/>
          </a:p>
        </p:txBody>
      </p:sp>
      <p:sp>
        <p:nvSpPr>
          <p:cNvPr id="4" name="Footer Placeholder 4"/>
          <p:cNvSpPr>
            <a:spLocks noGrp="1"/>
          </p:cNvSpPr>
          <p:nvPr>
            <p:ph type="ftr" sz="quarter" idx="11"/>
          </p:nvPr>
        </p:nvSpPr>
        <p:spPr/>
        <p:txBody>
          <a:bodyPr/>
          <a:lstStyle>
            <a:lvl1pPr>
              <a:defRPr/>
            </a:lvl1pPr>
          </a:lstStyle>
          <a:p>
            <a:pPr>
              <a:defRPr/>
            </a:pPr>
            <a:endParaRPr lang="en-US" altLang="vi-VN"/>
          </a:p>
        </p:txBody>
      </p:sp>
      <p:sp>
        <p:nvSpPr>
          <p:cNvPr id="5" name="Slide Number Placeholder 5"/>
          <p:cNvSpPr>
            <a:spLocks noGrp="1"/>
          </p:cNvSpPr>
          <p:nvPr>
            <p:ph type="sldNum" sz="quarter" idx="12"/>
          </p:nvPr>
        </p:nvSpPr>
        <p:spPr/>
        <p:txBody>
          <a:bodyPr/>
          <a:lstStyle>
            <a:lvl1pPr>
              <a:defRPr/>
            </a:lvl1pPr>
          </a:lstStyle>
          <a:p>
            <a:pPr>
              <a:defRPr/>
            </a:pPr>
            <a:fld id="{902A6D48-94AA-44FB-B805-B16D0432B392}" type="slidenum">
              <a:rPr lang="en-US" altLang="vi-VN"/>
              <a:pPr>
                <a:defRPr/>
              </a:pPr>
              <a:t>‹#›</a:t>
            </a:fld>
            <a:endParaRPr lang="en-US" altLang="vi-VN"/>
          </a:p>
        </p:txBody>
      </p:sp>
    </p:spTree>
    <p:extLst>
      <p:ext uri="{BB962C8B-B14F-4D97-AF65-F5344CB8AC3E}">
        <p14:creationId xmlns:p14="http://schemas.microsoft.com/office/powerpoint/2010/main" val="260989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vi-VN"/>
          </a:p>
        </p:txBody>
      </p:sp>
      <p:sp>
        <p:nvSpPr>
          <p:cNvPr id="3" name="Footer Placeholder 4"/>
          <p:cNvSpPr>
            <a:spLocks noGrp="1"/>
          </p:cNvSpPr>
          <p:nvPr>
            <p:ph type="ftr" sz="quarter" idx="11"/>
          </p:nvPr>
        </p:nvSpPr>
        <p:spPr/>
        <p:txBody>
          <a:bodyPr/>
          <a:lstStyle>
            <a:lvl1pPr>
              <a:defRPr/>
            </a:lvl1pPr>
          </a:lstStyle>
          <a:p>
            <a:pPr>
              <a:defRPr/>
            </a:pPr>
            <a:endParaRPr lang="en-US" altLang="vi-VN"/>
          </a:p>
        </p:txBody>
      </p:sp>
      <p:sp>
        <p:nvSpPr>
          <p:cNvPr id="4" name="Slide Number Placeholder 5"/>
          <p:cNvSpPr>
            <a:spLocks noGrp="1"/>
          </p:cNvSpPr>
          <p:nvPr>
            <p:ph type="sldNum" sz="quarter" idx="12"/>
          </p:nvPr>
        </p:nvSpPr>
        <p:spPr/>
        <p:txBody>
          <a:bodyPr/>
          <a:lstStyle>
            <a:lvl1pPr>
              <a:defRPr/>
            </a:lvl1pPr>
          </a:lstStyle>
          <a:p>
            <a:pPr>
              <a:defRPr/>
            </a:pPr>
            <a:fld id="{6F8E9C85-5322-4FCF-ADA1-CB6F5CAD3BDA}" type="slidenum">
              <a:rPr lang="en-US" altLang="vi-VN"/>
              <a:pPr>
                <a:defRPr/>
              </a:pPr>
              <a:t>‹#›</a:t>
            </a:fld>
            <a:endParaRPr lang="en-US" altLang="vi-VN"/>
          </a:p>
        </p:txBody>
      </p:sp>
    </p:spTree>
    <p:extLst>
      <p:ext uri="{BB962C8B-B14F-4D97-AF65-F5344CB8AC3E}">
        <p14:creationId xmlns:p14="http://schemas.microsoft.com/office/powerpoint/2010/main" val="227900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vi-VN"/>
          </a:p>
        </p:txBody>
      </p:sp>
      <p:sp>
        <p:nvSpPr>
          <p:cNvPr id="6" name="Footer Placeholder 4"/>
          <p:cNvSpPr>
            <a:spLocks noGrp="1"/>
          </p:cNvSpPr>
          <p:nvPr>
            <p:ph type="ftr" sz="quarter" idx="11"/>
          </p:nvPr>
        </p:nvSpPr>
        <p:spPr/>
        <p:txBody>
          <a:bodyPr/>
          <a:lstStyle>
            <a:lvl1pPr>
              <a:defRPr/>
            </a:lvl1pPr>
          </a:lstStyle>
          <a:p>
            <a:pPr>
              <a:defRPr/>
            </a:pPr>
            <a:endParaRPr lang="en-US" altLang="vi-VN"/>
          </a:p>
        </p:txBody>
      </p:sp>
      <p:sp>
        <p:nvSpPr>
          <p:cNvPr id="7" name="Slide Number Placeholder 5"/>
          <p:cNvSpPr>
            <a:spLocks noGrp="1"/>
          </p:cNvSpPr>
          <p:nvPr>
            <p:ph type="sldNum" sz="quarter" idx="12"/>
          </p:nvPr>
        </p:nvSpPr>
        <p:spPr/>
        <p:txBody>
          <a:bodyPr/>
          <a:lstStyle>
            <a:lvl1pPr>
              <a:defRPr/>
            </a:lvl1pPr>
          </a:lstStyle>
          <a:p>
            <a:pPr>
              <a:defRPr/>
            </a:pPr>
            <a:fld id="{FB7EF0EA-C14B-447C-B127-086DE6E9FE60}" type="slidenum">
              <a:rPr lang="en-US" altLang="vi-VN"/>
              <a:pPr>
                <a:defRPr/>
              </a:pPr>
              <a:t>‹#›</a:t>
            </a:fld>
            <a:endParaRPr lang="en-US" altLang="vi-VN"/>
          </a:p>
        </p:txBody>
      </p:sp>
    </p:spTree>
    <p:extLst>
      <p:ext uri="{BB962C8B-B14F-4D97-AF65-F5344CB8AC3E}">
        <p14:creationId xmlns:p14="http://schemas.microsoft.com/office/powerpoint/2010/main" val="252899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vi-VN"/>
          </a:p>
        </p:txBody>
      </p:sp>
      <p:sp>
        <p:nvSpPr>
          <p:cNvPr id="6" name="Footer Placeholder 4"/>
          <p:cNvSpPr>
            <a:spLocks noGrp="1"/>
          </p:cNvSpPr>
          <p:nvPr>
            <p:ph type="ftr" sz="quarter" idx="11"/>
          </p:nvPr>
        </p:nvSpPr>
        <p:spPr/>
        <p:txBody>
          <a:bodyPr/>
          <a:lstStyle>
            <a:lvl1pPr>
              <a:defRPr/>
            </a:lvl1pPr>
          </a:lstStyle>
          <a:p>
            <a:pPr>
              <a:defRPr/>
            </a:pPr>
            <a:endParaRPr lang="en-US" altLang="vi-VN"/>
          </a:p>
        </p:txBody>
      </p:sp>
      <p:sp>
        <p:nvSpPr>
          <p:cNvPr id="7" name="Slide Number Placeholder 5"/>
          <p:cNvSpPr>
            <a:spLocks noGrp="1"/>
          </p:cNvSpPr>
          <p:nvPr>
            <p:ph type="sldNum" sz="quarter" idx="12"/>
          </p:nvPr>
        </p:nvSpPr>
        <p:spPr/>
        <p:txBody>
          <a:bodyPr/>
          <a:lstStyle>
            <a:lvl1pPr>
              <a:defRPr/>
            </a:lvl1pPr>
          </a:lstStyle>
          <a:p>
            <a:pPr>
              <a:defRPr/>
            </a:pPr>
            <a:fld id="{507D7F24-AB90-4D55-ACFA-D6EA074A1EF8}" type="slidenum">
              <a:rPr lang="en-US" altLang="vi-VN"/>
              <a:pPr>
                <a:defRPr/>
              </a:pPr>
              <a:t>‹#›</a:t>
            </a:fld>
            <a:endParaRPr lang="en-US" altLang="vi-VN"/>
          </a:p>
        </p:txBody>
      </p:sp>
    </p:spTree>
    <p:extLst>
      <p:ext uri="{BB962C8B-B14F-4D97-AF65-F5344CB8AC3E}">
        <p14:creationId xmlns:p14="http://schemas.microsoft.com/office/powerpoint/2010/main" val="376247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DFE9888E-56E4-46E1-9474-3292BB1C13EA}"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0BEC64-DF90-410D-B025-FCDEC21BB0F4}" type="slidenum">
              <a:rPr lang="en-US" altLang="vi-VN" smtClean="0"/>
              <a:pPr>
                <a:defRPr/>
              </a:pPr>
              <a:t>1</a:t>
            </a:fld>
            <a:endParaRPr lang="en-US" altLang="vi-V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17" y="0"/>
            <a:ext cx="12192000" cy="6858000"/>
          </a:xfrm>
          <a:prstGeom prst="rect">
            <a:avLst/>
          </a:prstGeom>
        </p:spPr>
      </p:pic>
      <p:sp>
        <p:nvSpPr>
          <p:cNvPr id="8" name="Content Placeholder 4"/>
          <p:cNvSpPr txBox="1">
            <a:spLocks/>
          </p:cNvSpPr>
          <p:nvPr/>
        </p:nvSpPr>
        <p:spPr bwMode="auto">
          <a:xfrm>
            <a:off x="228600" y="2743200"/>
            <a:ext cx="1203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defRPr/>
            </a:pPr>
            <a:r>
              <a:rPr lang="en-US" sz="9600" b="1" dirty="0" err="1"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Nghĩa</a:t>
            </a:r>
            <a:r>
              <a:rPr lang="en-US" sz="96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96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T</a:t>
            </a:r>
            <a:r>
              <a:rPr lang="en-US" sz="9600" b="1" dirty="0" err="1"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ường</a:t>
            </a:r>
            <a:r>
              <a:rPr lang="en-US" sz="96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Minh </a:t>
            </a:r>
          </a:p>
          <a:p>
            <a:pPr eaLnBrk="1" hangingPunct="1">
              <a:defRPr/>
            </a:pPr>
            <a:r>
              <a:rPr lang="en-US" sz="96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V</a:t>
            </a:r>
            <a:r>
              <a:rPr lang="en-US" sz="9600" b="1" dirty="0" err="1"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à</a:t>
            </a:r>
            <a:r>
              <a:rPr lang="en-US" sz="96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96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H</a:t>
            </a:r>
            <a:r>
              <a:rPr lang="en-US" sz="9600" b="1" dirty="0" err="1"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àm</a:t>
            </a:r>
            <a:r>
              <a:rPr lang="en-US" sz="96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Ý</a:t>
            </a:r>
          </a:p>
        </p:txBody>
      </p:sp>
    </p:spTree>
    <p:extLst>
      <p:ext uri="{BB962C8B-B14F-4D97-AF65-F5344CB8AC3E}">
        <p14:creationId xmlns:p14="http://schemas.microsoft.com/office/powerpoint/2010/main" val="1772408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Text Box 4"/>
          <p:cNvSpPr txBox="1">
            <a:spLocks noChangeArrowheads="1"/>
          </p:cNvSpPr>
          <p:nvPr/>
        </p:nvSpPr>
        <p:spPr bwMode="auto">
          <a:xfrm>
            <a:off x="533400" y="0"/>
            <a:ext cx="11201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4000" b="1" dirty="0">
                <a:solidFill>
                  <a:srgbClr val="000099"/>
                </a:solidFill>
                <a:latin typeface="Times New Roman" panose="02020603050405020304" pitchFamily="18" charset="0"/>
              </a:rPr>
              <a:t> </a:t>
            </a:r>
            <a:r>
              <a:rPr lang="en-US" altLang="vi-VN" sz="4000" b="1" dirty="0">
                <a:solidFill>
                  <a:srgbClr val="0000CC"/>
                </a:solidFill>
              </a:rPr>
              <a:t> </a:t>
            </a:r>
            <a:r>
              <a:rPr lang="en-US" altLang="vi-VN" sz="4000" b="1" u="sng" dirty="0">
                <a:solidFill>
                  <a:schemeClr val="accent4"/>
                </a:solidFill>
              </a:rPr>
              <a:t>Ví dụ b: </a:t>
            </a:r>
            <a:endParaRPr lang="en-US" altLang="vi-VN" sz="4000" b="1" u="sng" dirty="0" smtClean="0">
              <a:solidFill>
                <a:schemeClr val="accent4"/>
              </a:solidFill>
            </a:endParaRPr>
          </a:p>
          <a:p>
            <a:pPr eaLnBrk="1" hangingPunct="1"/>
            <a:endParaRPr lang="en-US" altLang="vi-VN" sz="4000" b="1" u="sng" dirty="0">
              <a:solidFill>
                <a:srgbClr val="0000CC"/>
              </a:solidFill>
            </a:endParaRPr>
          </a:p>
          <a:p>
            <a:pPr eaLnBrk="1" hangingPunct="1"/>
            <a:r>
              <a:rPr lang="en-US" altLang="vi-VN" sz="6000" i="1" dirty="0">
                <a:solidFill>
                  <a:srgbClr val="FFFFCC"/>
                </a:solidFill>
                <a:latin typeface="Times New Roman" panose="02020603050405020304" pitchFamily="18" charset="0"/>
                <a:cs typeface="Times New Roman" panose="02020603050405020304" pitchFamily="18" charset="0"/>
              </a:rPr>
              <a:t>“ </a:t>
            </a:r>
            <a:r>
              <a:rPr lang="en-US" altLang="vi-VN" sz="6000" b="1" i="1" dirty="0">
                <a:solidFill>
                  <a:srgbClr val="FFFFCC"/>
                </a:solidFill>
                <a:latin typeface="Times New Roman" panose="02020603050405020304" pitchFamily="18" charset="0"/>
                <a:cs typeface="Times New Roman" panose="02020603050405020304" pitchFamily="18" charset="0"/>
              </a:rPr>
              <a:t>– Ô! Cô còn quên chiếc mùi soa đây này</a:t>
            </a:r>
            <a:r>
              <a:rPr lang="en-US" altLang="vi-VN" sz="6000" b="1" i="1" dirty="0" smtClean="0">
                <a:solidFill>
                  <a:srgbClr val="FFFFCC"/>
                </a:solidFill>
                <a:latin typeface="Times New Roman" panose="02020603050405020304" pitchFamily="18" charset="0"/>
                <a:cs typeface="Times New Roman" panose="02020603050405020304" pitchFamily="18" charset="0"/>
              </a:rPr>
              <a:t>!”</a:t>
            </a:r>
            <a:endParaRPr lang="en-US" altLang="vi-VN" sz="6000" b="1" i="1" dirty="0">
              <a:solidFill>
                <a:srgbClr val="FFFFCC"/>
              </a:solidFill>
              <a:latin typeface="Times New Roman" panose="02020603050405020304" pitchFamily="18" charset="0"/>
              <a:cs typeface="Times New Roman" panose="02020603050405020304" pitchFamily="18" charset="0"/>
            </a:endParaRPr>
          </a:p>
        </p:txBody>
      </p:sp>
      <p:sp>
        <p:nvSpPr>
          <p:cNvPr id="6" name="Rectangle 8"/>
          <p:cNvSpPr>
            <a:spLocks noChangeArrowheads="1"/>
          </p:cNvSpPr>
          <p:nvPr/>
        </p:nvSpPr>
        <p:spPr bwMode="auto">
          <a:xfrm>
            <a:off x="746125" y="3505200"/>
            <a:ext cx="92360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6600" b="1" i="1" dirty="0" smtClean="0">
                <a:solidFill>
                  <a:schemeClr val="accent4">
                    <a:lumMod val="40000"/>
                    <a:lumOff val="60000"/>
                  </a:schemeClr>
                </a:solidFill>
                <a:latin typeface="Times New Roman" panose="02020603050405020304" pitchFamily="18" charset="0"/>
                <a:cs typeface="Times New Roman" panose="02020603050405020304" pitchFamily="18" charset="0"/>
              </a:rPr>
              <a:t>→ Nghĩa </a:t>
            </a:r>
            <a:r>
              <a:rPr lang="en-US" altLang="vi-VN" sz="6600" b="1" i="1" dirty="0">
                <a:solidFill>
                  <a:schemeClr val="accent4">
                    <a:lumMod val="40000"/>
                    <a:lumOff val="60000"/>
                  </a:schemeClr>
                </a:solidFill>
                <a:latin typeface="Times New Roman" panose="02020603050405020304" pitchFamily="18" charset="0"/>
                <a:cs typeface="Times New Roman" panose="02020603050405020304" pitchFamily="18" charset="0"/>
              </a:rPr>
              <a:t>tường minh</a:t>
            </a:r>
          </a:p>
        </p:txBody>
      </p:sp>
      <p:sp>
        <p:nvSpPr>
          <p:cNvPr id="7" name="Rectangle 9"/>
          <p:cNvSpPr>
            <a:spLocks noChangeArrowheads="1"/>
          </p:cNvSpPr>
          <p:nvPr/>
        </p:nvSpPr>
        <p:spPr bwMode="auto">
          <a:xfrm>
            <a:off x="746125" y="4617678"/>
            <a:ext cx="1056568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5400" b="1" i="1" dirty="0">
                <a:solidFill>
                  <a:srgbClr val="66FFFF"/>
                </a:solidFill>
                <a:latin typeface="Times New Roman" panose="02020603050405020304" pitchFamily="18" charset="0"/>
                <a:cs typeface="Times New Roman" panose="02020603050405020304" pitchFamily="18" charset="0"/>
              </a:rPr>
              <a:t>là phần thông báo được diễn đạt trực tiếp bằng từ ngữ trong câu.</a:t>
            </a:r>
          </a:p>
        </p:txBody>
      </p:sp>
    </p:spTree>
    <p:extLst>
      <p:ext uri="{BB962C8B-B14F-4D97-AF65-F5344CB8AC3E}">
        <p14:creationId xmlns:p14="http://schemas.microsoft.com/office/powerpoint/2010/main" val="146610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1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Text Box 4"/>
          <p:cNvSpPr txBox="1">
            <a:spLocks noChangeArrowheads="1"/>
          </p:cNvSpPr>
          <p:nvPr/>
        </p:nvSpPr>
        <p:spPr bwMode="auto">
          <a:xfrm>
            <a:off x="381000" y="396802"/>
            <a:ext cx="11430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4800" dirty="0">
                <a:latin typeface="Times New Roman" panose="02020603050405020304" pitchFamily="18" charset="0"/>
              </a:rPr>
              <a:t>        </a:t>
            </a:r>
            <a:r>
              <a:rPr lang="en-US" altLang="vi-VN" sz="4800" b="1" u="sng" dirty="0">
                <a:solidFill>
                  <a:srgbClr val="FFFF00"/>
                </a:solidFill>
                <a:latin typeface="Times New Roman" panose="02020603050405020304" pitchFamily="18" charset="0"/>
              </a:rPr>
              <a:t>Ghi nhớ </a:t>
            </a:r>
            <a:r>
              <a:rPr lang="en-US" altLang="vi-VN" sz="4800" dirty="0">
                <a:solidFill>
                  <a:srgbClr val="FFFF00"/>
                </a:solidFill>
                <a:latin typeface="Times New Roman" panose="02020603050405020304" pitchFamily="18" charset="0"/>
              </a:rPr>
              <a:t>: </a:t>
            </a:r>
            <a:endParaRPr lang="en-US" altLang="vi-VN" sz="4800" dirty="0" smtClean="0">
              <a:solidFill>
                <a:srgbClr val="FFFF00"/>
              </a:solidFill>
              <a:latin typeface="Times New Roman" panose="02020603050405020304" pitchFamily="18" charset="0"/>
            </a:endParaRPr>
          </a:p>
          <a:p>
            <a:pPr algn="just" eaLnBrk="1" hangingPunct="1">
              <a:spcBef>
                <a:spcPct val="50000"/>
              </a:spcBef>
            </a:pPr>
            <a:r>
              <a:rPr lang="en-US" altLang="vi-VN" sz="4800" b="1" i="1" dirty="0" smtClean="0">
                <a:solidFill>
                  <a:schemeClr val="accent4">
                    <a:lumMod val="20000"/>
                    <a:lumOff val="80000"/>
                  </a:schemeClr>
                </a:solidFill>
                <a:latin typeface="Times New Roman" panose="02020603050405020304" pitchFamily="18" charset="0"/>
              </a:rPr>
              <a:t>- </a:t>
            </a:r>
            <a:r>
              <a:rPr lang="en-US" altLang="vi-VN" sz="4800" b="1" i="1" dirty="0">
                <a:solidFill>
                  <a:schemeClr val="accent4">
                    <a:lumMod val="20000"/>
                    <a:lumOff val="80000"/>
                  </a:schemeClr>
                </a:solidFill>
                <a:latin typeface="Times New Roman" panose="02020603050405020304" pitchFamily="18" charset="0"/>
              </a:rPr>
              <a:t>Nghĩa tường minh là phần thông báo được diễn đạt trực tiếp bằng từ ngữ trong câu.</a:t>
            </a:r>
          </a:p>
          <a:p>
            <a:pPr algn="just" eaLnBrk="1" hangingPunct="1">
              <a:spcBef>
                <a:spcPct val="50000"/>
              </a:spcBef>
            </a:pPr>
            <a:r>
              <a:rPr lang="en-US" altLang="vi-VN" sz="4800" b="1" i="1" dirty="0">
                <a:solidFill>
                  <a:schemeClr val="accent4">
                    <a:lumMod val="20000"/>
                    <a:lumOff val="80000"/>
                  </a:schemeClr>
                </a:solidFill>
                <a:latin typeface="Times New Roman" panose="02020603050405020304" pitchFamily="18" charset="0"/>
              </a:rPr>
              <a:t>- Hàm ý là phần thông báo tuy không được diễn đạt trực tiếp bằng từ ngữ trong câu nhưng có thể suy ra từ những từ ngữ ấy.</a:t>
            </a:r>
          </a:p>
        </p:txBody>
      </p:sp>
    </p:spTree>
    <p:extLst>
      <p:ext uri="{BB962C8B-B14F-4D97-AF65-F5344CB8AC3E}">
        <p14:creationId xmlns:p14="http://schemas.microsoft.com/office/powerpoint/2010/main" val="40295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amond(in)">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amond(in)">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Text Box 4"/>
          <p:cNvSpPr txBox="1">
            <a:spLocks noChangeArrowheads="1"/>
          </p:cNvSpPr>
          <p:nvPr/>
        </p:nvSpPr>
        <p:spPr bwMode="auto">
          <a:xfrm>
            <a:off x="152400" y="0"/>
            <a:ext cx="120396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u="sng" dirty="0">
                <a:solidFill>
                  <a:srgbClr val="FFFF00"/>
                </a:solidFill>
                <a:latin typeface="Times New Roman" panose="02020603050405020304" pitchFamily="18" charset="0"/>
              </a:rPr>
              <a:t>Bài tập 1</a:t>
            </a:r>
            <a:r>
              <a:rPr lang="en-US" altLang="vi-VN" sz="3200" b="1" u="sng" dirty="0" smtClean="0">
                <a:solidFill>
                  <a:srgbClr val="FFFF00"/>
                </a:solidFill>
                <a:latin typeface="Times New Roman" panose="02020603050405020304" pitchFamily="18" charset="0"/>
              </a:rPr>
              <a:t>: </a:t>
            </a:r>
            <a:r>
              <a:rPr lang="en-US" altLang="vi-VN" sz="3200" b="1" dirty="0" smtClean="0">
                <a:solidFill>
                  <a:srgbClr val="FFFF00"/>
                </a:solidFill>
                <a:latin typeface="Times New Roman" panose="02020603050405020304" pitchFamily="18" charset="0"/>
              </a:rPr>
              <a:t>Đọc </a:t>
            </a:r>
            <a:r>
              <a:rPr lang="en-US" altLang="vi-VN" sz="3200" b="1" dirty="0">
                <a:solidFill>
                  <a:srgbClr val="FFFF00"/>
                </a:solidFill>
                <a:latin typeface="Times New Roman" panose="02020603050405020304" pitchFamily="18" charset="0"/>
              </a:rPr>
              <a:t>lại đoạn trích sau:</a:t>
            </a:r>
          </a:p>
          <a:p>
            <a:pPr eaLnBrk="1" hangingPunct="1">
              <a:spcBef>
                <a:spcPct val="50000"/>
              </a:spcBef>
            </a:pPr>
            <a:r>
              <a:rPr lang="en-US" altLang="vi-VN" sz="3200" b="1" dirty="0">
                <a:solidFill>
                  <a:schemeClr val="accent4">
                    <a:lumMod val="20000"/>
                    <a:lumOff val="80000"/>
                  </a:schemeClr>
                </a:solidFill>
                <a:latin typeface="Times New Roman" panose="02020603050405020304" pitchFamily="18" charset="0"/>
              </a:rPr>
              <a:t>“ - Trời ơi, chỉ còn có năm phút!</a:t>
            </a:r>
          </a:p>
          <a:p>
            <a:pPr eaLnBrk="1" hangingPunct="1">
              <a:spcBef>
                <a:spcPct val="50000"/>
              </a:spcBef>
            </a:pPr>
            <a:r>
              <a:rPr lang="en-US" altLang="vi-VN" sz="3200" b="1" dirty="0">
                <a:solidFill>
                  <a:schemeClr val="accent4">
                    <a:lumMod val="20000"/>
                    <a:lumOff val="80000"/>
                  </a:schemeClr>
                </a:solidFill>
                <a:latin typeface="Times New Roman" panose="02020603050405020304" pitchFamily="18" charset="0"/>
              </a:rPr>
              <a:t>      Chính là anh thanh niên giật mình nói to, giọng cười nhưng đầy tiếc rẻ. Anh chạy ra nhà phía sau, rồi trở vào liền, tay cầm một cài làn</a:t>
            </a:r>
            <a:r>
              <a:rPr lang="en-US" altLang="vi-VN" sz="3200" b="1" dirty="0" smtClean="0">
                <a:solidFill>
                  <a:schemeClr val="accent4">
                    <a:lumMod val="20000"/>
                    <a:lumOff val="80000"/>
                  </a:schemeClr>
                </a:solidFill>
                <a:latin typeface="Times New Roman" panose="02020603050405020304" pitchFamily="18" charset="0"/>
              </a:rPr>
              <a:t>. Nhà </a:t>
            </a:r>
            <a:r>
              <a:rPr lang="en-US" altLang="vi-VN" sz="3200" b="1" dirty="0">
                <a:solidFill>
                  <a:schemeClr val="accent4">
                    <a:lumMod val="20000"/>
                    <a:lumOff val="80000"/>
                  </a:schemeClr>
                </a:solidFill>
                <a:latin typeface="Times New Roman" panose="02020603050405020304" pitchFamily="18" charset="0"/>
              </a:rPr>
              <a:t>họa sĩ tặc lưỡi đứng dậy. Cô gái cũng đứng lên, đặt lại chiếc </a:t>
            </a:r>
            <a:r>
              <a:rPr lang="en-US" altLang="vi-VN" sz="3200" b="1" dirty="0" smtClean="0">
                <a:solidFill>
                  <a:schemeClr val="accent4">
                    <a:lumMod val="20000"/>
                    <a:lumOff val="80000"/>
                  </a:schemeClr>
                </a:solidFill>
                <a:latin typeface="Times New Roman" panose="02020603050405020304" pitchFamily="18" charset="0"/>
              </a:rPr>
              <a:t>ghế, thong </a:t>
            </a:r>
            <a:r>
              <a:rPr lang="en-US" altLang="vi-VN" sz="3200" b="1" dirty="0">
                <a:solidFill>
                  <a:schemeClr val="accent4">
                    <a:lumMod val="20000"/>
                    <a:lumOff val="80000"/>
                  </a:schemeClr>
                </a:solidFill>
                <a:latin typeface="Times New Roman" panose="02020603050405020304" pitchFamily="18" charset="0"/>
              </a:rPr>
              <a:t>thả đi đến chỗ bác già</a:t>
            </a:r>
            <a:r>
              <a:rPr lang="en-US" altLang="vi-VN" sz="3200" b="1" dirty="0" smtClean="0">
                <a:solidFill>
                  <a:schemeClr val="accent4">
                    <a:lumMod val="20000"/>
                    <a:lumOff val="80000"/>
                  </a:schemeClr>
                </a:solidFill>
                <a:latin typeface="Times New Roman" panose="02020603050405020304" pitchFamily="18" charset="0"/>
              </a:rPr>
              <a:t>.</a:t>
            </a:r>
            <a:endParaRPr lang="en-US" altLang="vi-VN" sz="3200" b="1" dirty="0">
              <a:solidFill>
                <a:schemeClr val="accent4">
                  <a:lumMod val="20000"/>
                  <a:lumOff val="80000"/>
                </a:schemeClr>
              </a:solidFill>
              <a:latin typeface="Times New Roman" panose="02020603050405020304" pitchFamily="18" charset="0"/>
            </a:endParaRPr>
          </a:p>
          <a:p>
            <a:pPr eaLnBrk="1" hangingPunct="1">
              <a:spcBef>
                <a:spcPct val="50000"/>
              </a:spcBef>
            </a:pPr>
            <a:r>
              <a:rPr lang="en-US" altLang="vi-VN" sz="3200" b="1" dirty="0">
                <a:solidFill>
                  <a:schemeClr val="accent4">
                    <a:lumMod val="20000"/>
                    <a:lumOff val="80000"/>
                  </a:schemeClr>
                </a:solidFill>
                <a:latin typeface="Times New Roman" panose="02020603050405020304" pitchFamily="18" charset="0"/>
              </a:rPr>
              <a:t>   - Ô! Cô còn quên chiếc mùi soa đây này!</a:t>
            </a:r>
          </a:p>
          <a:p>
            <a:pPr eaLnBrk="1" hangingPunct="1">
              <a:spcBef>
                <a:spcPct val="50000"/>
              </a:spcBef>
            </a:pPr>
            <a:r>
              <a:rPr lang="en-US" altLang="vi-VN" sz="3200" b="1" dirty="0">
                <a:solidFill>
                  <a:schemeClr val="accent4">
                    <a:lumMod val="20000"/>
                    <a:lumOff val="80000"/>
                  </a:schemeClr>
                </a:solidFill>
                <a:latin typeface="Times New Roman" panose="02020603050405020304" pitchFamily="18" charset="0"/>
              </a:rPr>
              <a:t>Anh thanh niên vừa vào, kêu lên. Để người con gái khỏi trở lại bàn, anh lấy chiếc khăn tay còn vo tròn cặp giữa cuốn sách tới trả cho cô gái. Cô kĩ sư mặt đỏ ửng, nhận lại chiếc khăn và quay vội đi.” </a:t>
            </a:r>
            <a:endParaRPr lang="en-US" altLang="vi-VN" sz="3200" b="1" dirty="0" smtClean="0">
              <a:solidFill>
                <a:schemeClr val="accent4">
                  <a:lumMod val="20000"/>
                  <a:lumOff val="80000"/>
                </a:schemeClr>
              </a:solidFill>
              <a:latin typeface="Times New Roman" panose="02020603050405020304" pitchFamily="18" charset="0"/>
            </a:endParaRPr>
          </a:p>
          <a:p>
            <a:pPr eaLnBrk="1" hangingPunct="1">
              <a:spcBef>
                <a:spcPct val="50000"/>
              </a:spcBef>
            </a:pPr>
            <a:r>
              <a:rPr lang="en-US" altLang="vi-VN" sz="3200" b="1" i="1" dirty="0">
                <a:solidFill>
                  <a:schemeClr val="accent4">
                    <a:lumMod val="20000"/>
                    <a:lumOff val="80000"/>
                  </a:schemeClr>
                </a:solidFill>
                <a:latin typeface="Times New Roman" panose="02020603050405020304" pitchFamily="18" charset="0"/>
              </a:rPr>
              <a:t> </a:t>
            </a:r>
            <a:r>
              <a:rPr lang="en-US" altLang="vi-VN" sz="3200" b="1" i="1" dirty="0" smtClean="0">
                <a:solidFill>
                  <a:schemeClr val="accent4">
                    <a:lumMod val="20000"/>
                    <a:lumOff val="80000"/>
                  </a:schemeClr>
                </a:solidFill>
                <a:latin typeface="Times New Roman" panose="02020603050405020304" pitchFamily="18" charset="0"/>
              </a:rPr>
              <a:t>                                                                   </a:t>
            </a:r>
            <a:r>
              <a:rPr lang="en-US" altLang="vi-VN" sz="2000" b="1" i="1" dirty="0" smtClean="0">
                <a:solidFill>
                  <a:schemeClr val="accent4">
                    <a:lumMod val="20000"/>
                    <a:lumOff val="80000"/>
                  </a:schemeClr>
                </a:solidFill>
                <a:latin typeface="Times New Roman" panose="02020603050405020304" pitchFamily="18" charset="0"/>
              </a:rPr>
              <a:t>(Trích: </a:t>
            </a:r>
            <a:r>
              <a:rPr lang="en-US" altLang="vi-VN" sz="2000" b="1" i="1" dirty="0">
                <a:solidFill>
                  <a:schemeClr val="accent4">
                    <a:lumMod val="20000"/>
                    <a:lumOff val="80000"/>
                  </a:schemeClr>
                </a:solidFill>
                <a:latin typeface="Times New Roman" panose="02020603050405020304" pitchFamily="18" charset="0"/>
              </a:rPr>
              <a:t>Lặng lẽ Sa </a:t>
            </a:r>
            <a:r>
              <a:rPr lang="en-US" altLang="vi-VN" sz="2000" b="1" i="1" dirty="0" smtClean="0">
                <a:solidFill>
                  <a:schemeClr val="accent4">
                    <a:lumMod val="20000"/>
                    <a:lumOff val="80000"/>
                  </a:schemeClr>
                </a:solidFill>
                <a:latin typeface="Times New Roman" panose="02020603050405020304" pitchFamily="18" charset="0"/>
              </a:rPr>
              <a:t>Pa </a:t>
            </a:r>
            <a:r>
              <a:rPr lang="en-US" altLang="vi-VN" sz="2000" b="1" i="1" dirty="0">
                <a:solidFill>
                  <a:schemeClr val="accent4">
                    <a:lumMod val="20000"/>
                    <a:lumOff val="80000"/>
                  </a:schemeClr>
                </a:solidFill>
                <a:latin typeface="Times New Roman" panose="02020603050405020304" pitchFamily="18" charset="0"/>
              </a:rPr>
              <a:t>- </a:t>
            </a:r>
            <a:r>
              <a:rPr lang="en-US" altLang="vi-VN" sz="2000" b="1" i="1" dirty="0" err="1">
                <a:solidFill>
                  <a:schemeClr val="accent4">
                    <a:lumMod val="20000"/>
                    <a:lumOff val="80000"/>
                  </a:schemeClr>
                </a:solidFill>
                <a:latin typeface="Times New Roman" panose="02020603050405020304" pitchFamily="18" charset="0"/>
              </a:rPr>
              <a:t>Nguyễn</a:t>
            </a:r>
            <a:r>
              <a:rPr lang="en-US" altLang="vi-VN" sz="2000" b="1" i="1" dirty="0">
                <a:solidFill>
                  <a:schemeClr val="accent4">
                    <a:lumMod val="20000"/>
                    <a:lumOff val="80000"/>
                  </a:schemeClr>
                </a:solidFill>
                <a:latin typeface="Times New Roman" panose="02020603050405020304" pitchFamily="18" charset="0"/>
              </a:rPr>
              <a:t> Thành Long</a:t>
            </a:r>
            <a:r>
              <a:rPr lang="en-US" altLang="vi-VN" sz="2000" b="1" i="1" dirty="0" smtClean="0">
                <a:solidFill>
                  <a:schemeClr val="accent4">
                    <a:lumMod val="20000"/>
                    <a:lumOff val="80000"/>
                  </a:schemeClr>
                </a:solidFill>
                <a:latin typeface="Times New Roman" panose="02020603050405020304" pitchFamily="18" charset="0"/>
              </a:rPr>
              <a:t>)</a:t>
            </a:r>
          </a:p>
        </p:txBody>
      </p:sp>
    </p:spTree>
    <p:extLst>
      <p:ext uri="{BB962C8B-B14F-4D97-AF65-F5344CB8AC3E}">
        <p14:creationId xmlns:p14="http://schemas.microsoft.com/office/powerpoint/2010/main" val="80084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aphicFrame>
        <p:nvGraphicFramePr>
          <p:cNvPr id="4" name="Group 5"/>
          <p:cNvGraphicFramePr>
            <a:graphicFrameLocks noGrp="1"/>
          </p:cNvGraphicFramePr>
          <p:nvPr>
            <p:extLst>
              <p:ext uri="{D42A27DB-BD31-4B8C-83A1-F6EECF244321}">
                <p14:modId xmlns:p14="http://schemas.microsoft.com/office/powerpoint/2010/main" val="2227631623"/>
              </p:ext>
            </p:extLst>
          </p:nvPr>
        </p:nvGraphicFramePr>
        <p:xfrm>
          <a:off x="1" y="1"/>
          <a:ext cx="12340605" cy="6858000"/>
        </p:xfrm>
        <a:graphic>
          <a:graphicData uri="http://schemas.openxmlformats.org/drawingml/2006/table">
            <a:tbl>
              <a:tblPr/>
              <a:tblGrid>
                <a:gridCol w="838199">
                  <a:extLst>
                    <a:ext uri="{9D8B030D-6E8A-4147-A177-3AD203B41FA5}">
                      <a16:colId xmlns="" xmlns:a16="http://schemas.microsoft.com/office/drawing/2014/main" val="4056692333"/>
                    </a:ext>
                  </a:extLst>
                </a:gridCol>
                <a:gridCol w="5872005">
                  <a:extLst>
                    <a:ext uri="{9D8B030D-6E8A-4147-A177-3AD203B41FA5}">
                      <a16:colId xmlns="" xmlns:a16="http://schemas.microsoft.com/office/drawing/2014/main" val="994969474"/>
                    </a:ext>
                  </a:extLst>
                </a:gridCol>
                <a:gridCol w="5630401">
                  <a:extLst>
                    <a:ext uri="{9D8B030D-6E8A-4147-A177-3AD203B41FA5}">
                      <a16:colId xmlns="" xmlns:a16="http://schemas.microsoft.com/office/drawing/2014/main" val="2421400908"/>
                    </a:ext>
                  </a:extLst>
                </a:gridCol>
              </a:tblGrid>
              <a:tr h="7954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44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FFEFD1"/>
                        </a:gs>
                        <a:gs pos="64999">
                          <a:srgbClr val="F0EBD5"/>
                        </a:gs>
                        <a:gs pos="100000">
                          <a:srgbClr val="D1C39F"/>
                        </a:gs>
                      </a:gsLst>
                      <a:lin ang="5400000" scaled="0"/>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Câu hỏi</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Câu trả lời</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379416813"/>
                  </a:ext>
                </a:extLst>
              </a:tr>
              <a:tr h="253085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altLang="vi-VN" sz="3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1.</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3600" b="0" i="0" u="none" strike="noStrike" cap="none" normalizeH="0" baseline="0" dirty="0" smtClean="0">
                          <a:ln>
                            <a:noFill/>
                          </a:ln>
                          <a:solidFill>
                            <a:schemeClr val="accent2">
                              <a:lumMod val="40000"/>
                              <a:lumOff val="60000"/>
                            </a:schemeClr>
                          </a:solidFill>
                          <a:effectLst/>
                          <a:latin typeface="Times New Roman" panose="02020603050405020304" pitchFamily="18" charset="0"/>
                          <a:cs typeface="Times New Roman" panose="02020603050405020304" pitchFamily="18" charset="0"/>
                        </a:rPr>
                        <a:t>Câu nào cho thấy họa sĩ cũng chưa muốn chia tay  anh thanh niên? Từ ngữ nào giúp em nhận ra điều ấy?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39462819"/>
                  </a:ext>
                </a:extLst>
              </a:tr>
              <a:tr h="353171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3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3600" b="0" i="0" u="none" strike="noStrike" cap="none" normalizeH="0" baseline="0" dirty="0" smtClean="0">
                          <a:ln>
                            <a:noFill/>
                          </a:ln>
                          <a:solidFill>
                            <a:srgbClr val="FFFF99"/>
                          </a:solidFill>
                          <a:effectLst/>
                          <a:latin typeface="Times New Roman" panose="02020603050405020304" pitchFamily="18" charset="0"/>
                          <a:cs typeface="Times New Roman" panose="02020603050405020304" pitchFamily="18" charset="0"/>
                        </a:rPr>
                        <a:t>Tìm những từ ngữ miêu tả thái độ của cô gái trong câu cuối đoạn văn? Thái độ ấy giúp em đoán ra điều gì liên quan tới chiếc mùi soa?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03528538"/>
                  </a:ext>
                </a:extLst>
              </a:tr>
            </a:tbl>
          </a:graphicData>
        </a:graphic>
      </p:graphicFrame>
      <p:sp>
        <p:nvSpPr>
          <p:cNvPr id="6" name="Text Box 100"/>
          <p:cNvSpPr txBox="1">
            <a:spLocks noChangeArrowheads="1"/>
          </p:cNvSpPr>
          <p:nvPr/>
        </p:nvSpPr>
        <p:spPr bwMode="auto">
          <a:xfrm>
            <a:off x="6905409" y="669100"/>
            <a:ext cx="533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vi-VN" sz="3600" b="1" dirty="0">
                <a:solidFill>
                  <a:srgbClr val="FFFFCC"/>
                </a:solidFill>
                <a:latin typeface="Times New Roman" panose="02020603050405020304" pitchFamily="18" charset="0"/>
              </a:rPr>
              <a:t> Câu: </a:t>
            </a:r>
            <a:r>
              <a:rPr lang="en-US" altLang="vi-VN" sz="3600" b="1" i="1" dirty="0">
                <a:solidFill>
                  <a:srgbClr val="66FFFF"/>
                </a:solidFill>
                <a:latin typeface="Times New Roman" panose="02020603050405020304" pitchFamily="18" charset="0"/>
              </a:rPr>
              <a:t>“Nhà hoạ sĩ tặc lưỡi đứng dậy”.</a:t>
            </a:r>
          </a:p>
          <a:p>
            <a:pPr eaLnBrk="1" hangingPunct="1">
              <a:spcBef>
                <a:spcPct val="50000"/>
              </a:spcBef>
            </a:pPr>
            <a:r>
              <a:rPr lang="en-US" altLang="vi-VN" sz="3600" b="1" dirty="0">
                <a:solidFill>
                  <a:srgbClr val="FFFFCC"/>
                </a:solidFill>
                <a:latin typeface="Times New Roman" panose="02020603050405020304" pitchFamily="18" charset="0"/>
              </a:rPr>
              <a:t>- Từ: </a:t>
            </a:r>
            <a:r>
              <a:rPr lang="en-US" altLang="vi-VN" sz="3600" b="1" dirty="0">
                <a:solidFill>
                  <a:srgbClr val="66FFFF"/>
                </a:solidFill>
                <a:latin typeface="Times New Roman" panose="02020603050405020304" pitchFamily="18" charset="0"/>
              </a:rPr>
              <a:t>“Tặc lưỡi”.</a:t>
            </a:r>
          </a:p>
        </p:txBody>
      </p:sp>
      <p:sp>
        <p:nvSpPr>
          <p:cNvPr id="7" name="Text Box 78"/>
          <p:cNvSpPr txBox="1">
            <a:spLocks noChangeArrowheads="1"/>
          </p:cNvSpPr>
          <p:nvPr/>
        </p:nvSpPr>
        <p:spPr bwMode="auto">
          <a:xfrm>
            <a:off x="6648017" y="3254514"/>
            <a:ext cx="56925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vi-VN" sz="4000" b="1" i="1" dirty="0">
                <a:solidFill>
                  <a:srgbClr val="66FFFF"/>
                </a:solidFill>
                <a:latin typeface="Times New Roman" panose="02020603050405020304" pitchFamily="18" charset="0"/>
              </a:rPr>
              <a:t> Mặt đỏ ửng</a:t>
            </a:r>
            <a:r>
              <a:rPr lang="en-US" altLang="vi-VN" sz="4000" b="1" i="1" dirty="0" smtClean="0">
                <a:solidFill>
                  <a:srgbClr val="66FFFF"/>
                </a:solidFill>
                <a:latin typeface="Times New Roman" panose="02020603050405020304" pitchFamily="18" charset="0"/>
              </a:rPr>
              <a:t>, </a:t>
            </a:r>
            <a:r>
              <a:rPr lang="en-US" altLang="vi-VN" sz="4000" b="1" i="1" dirty="0">
                <a:solidFill>
                  <a:srgbClr val="66FFFF"/>
                </a:solidFill>
                <a:latin typeface="Times New Roman" panose="02020603050405020304" pitchFamily="18" charset="0"/>
              </a:rPr>
              <a:t>quay vội đi.</a:t>
            </a:r>
          </a:p>
        </p:txBody>
      </p:sp>
      <p:sp>
        <p:nvSpPr>
          <p:cNvPr id="8" name="Text Box 110"/>
          <p:cNvSpPr txBox="1">
            <a:spLocks noChangeArrowheads="1"/>
          </p:cNvSpPr>
          <p:nvPr/>
        </p:nvSpPr>
        <p:spPr bwMode="auto">
          <a:xfrm>
            <a:off x="6648020" y="3811012"/>
            <a:ext cx="56925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vi-VN" sz="3200" dirty="0">
                <a:solidFill>
                  <a:schemeClr val="bg1">
                    <a:lumMod val="95000"/>
                  </a:schemeClr>
                </a:solidFill>
                <a:effectLst>
                  <a:outerShdw blurRad="38100" dist="38100" dir="2700000" algn="tl">
                    <a:srgbClr val="C0C0C0"/>
                  </a:outerShdw>
                </a:effectLst>
                <a:latin typeface="Times New Roman" panose="02020603050405020304" pitchFamily="18" charset="0"/>
                <a:sym typeface="Wingdings" panose="05000000000000000000" pitchFamily="2" charset="2"/>
              </a:rPr>
              <a:t> Cô gái rất bối rối ngượng ngùng, cô định kín đáo để lại chiếc khăn tay làm kỉ niệm cho anh thanh niên, thế mà anh lại quá thật thà tưởng cô bỏ quên, nên gọi cô để trả </a:t>
            </a:r>
            <a:r>
              <a:rPr lang="en-US" altLang="vi-VN" sz="3200" dirty="0" smtClean="0">
                <a:solidFill>
                  <a:schemeClr val="bg1">
                    <a:lumMod val="95000"/>
                  </a:schemeClr>
                </a:solidFill>
                <a:effectLst>
                  <a:outerShdw blurRad="38100" dist="38100" dir="2700000" algn="tl">
                    <a:srgbClr val="C0C0C0"/>
                  </a:outerShdw>
                </a:effectLst>
                <a:latin typeface="Times New Roman" panose="02020603050405020304" pitchFamily="18" charset="0"/>
                <a:sym typeface="Wingdings" panose="05000000000000000000" pitchFamily="2" charset="2"/>
              </a:rPr>
              <a:t>lại</a:t>
            </a:r>
            <a:r>
              <a:rPr lang="en-US" altLang="vi-VN" sz="3200" dirty="0" smtClean="0">
                <a:solidFill>
                  <a:schemeClr val="bg1">
                    <a:lumMod val="95000"/>
                  </a:schemeClr>
                </a:solidFill>
                <a:latin typeface="Times New Roman" panose="02020603050405020304" pitchFamily="18" charset="0"/>
                <a:sym typeface="Wingdings" panose="05000000000000000000" pitchFamily="2" charset="2"/>
              </a:rPr>
              <a:t>.</a:t>
            </a:r>
            <a:endParaRPr lang="en-US" altLang="vi-VN" sz="3200" dirty="0">
              <a:solidFill>
                <a:schemeClr val="bg1">
                  <a:lumMod val="95000"/>
                </a:schemeClr>
              </a:solidFill>
              <a:latin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99814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ppt_w/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p:bldP spid="7" grpId="0" autoUpdateAnimBg="0"/>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4"/>
          <p:cNvSpPr>
            <a:spLocks noChangeArrowheads="1"/>
          </p:cNvSpPr>
          <p:nvPr/>
        </p:nvSpPr>
        <p:spPr bwMode="auto">
          <a:xfrm>
            <a:off x="304800" y="92168"/>
            <a:ext cx="731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4800" b="1" u="sng" dirty="0">
                <a:solidFill>
                  <a:srgbClr val="FFFF00"/>
                </a:solidFill>
                <a:latin typeface="Times New Roman" panose="02020603050405020304" pitchFamily="18" charset="0"/>
                <a:cs typeface="Times New Roman" panose="02020603050405020304" pitchFamily="18" charset="0"/>
              </a:rPr>
              <a:t>Bài tập 4</a:t>
            </a:r>
            <a:r>
              <a:rPr lang="en-US" altLang="vi-VN" sz="4800" b="1" dirty="0">
                <a:solidFill>
                  <a:srgbClr val="FFFF00"/>
                </a:solidFill>
                <a:latin typeface="Times New Roman" panose="02020603050405020304" pitchFamily="18" charset="0"/>
                <a:cs typeface="Times New Roman" panose="02020603050405020304" pitchFamily="18" charset="0"/>
              </a:rPr>
              <a:t>: </a:t>
            </a:r>
            <a:r>
              <a:rPr lang="en-US" altLang="vi-VN" sz="4800" b="1" dirty="0" err="1" smtClean="0">
                <a:solidFill>
                  <a:srgbClr val="FFFF00"/>
                </a:solidFill>
                <a:latin typeface="Times New Roman" panose="02020603050405020304" pitchFamily="18" charset="0"/>
                <a:cs typeface="Times New Roman" panose="02020603050405020304" pitchFamily="18" charset="0"/>
              </a:rPr>
              <a:t>Các</a:t>
            </a:r>
            <a:r>
              <a:rPr lang="en-US" altLang="vi-VN" sz="4800" b="1" dirty="0" smtClean="0">
                <a:solidFill>
                  <a:srgbClr val="FFFF00"/>
                </a:solidFill>
                <a:latin typeface="Times New Roman" panose="02020603050405020304" pitchFamily="18" charset="0"/>
                <a:cs typeface="Times New Roman" panose="02020603050405020304" pitchFamily="18" charset="0"/>
              </a:rPr>
              <a:t> </a:t>
            </a:r>
            <a:r>
              <a:rPr lang="en-US" altLang="vi-VN" sz="4800" dirty="0" smtClean="0">
                <a:solidFill>
                  <a:srgbClr val="FFFF00"/>
                </a:solidFill>
                <a:latin typeface="Times New Roman" panose="02020603050405020304" pitchFamily="18" charset="0"/>
                <a:cs typeface="Times New Roman" panose="02020603050405020304" pitchFamily="18" charset="0"/>
              </a:rPr>
              <a:t>câu in </a:t>
            </a:r>
            <a:r>
              <a:rPr lang="en-US" altLang="vi-VN" sz="4800" dirty="0" err="1" smtClean="0">
                <a:solidFill>
                  <a:srgbClr val="FFFF00"/>
                </a:solidFill>
                <a:latin typeface="Times New Roman" panose="02020603050405020304" pitchFamily="18" charset="0"/>
                <a:cs typeface="Times New Roman" panose="02020603050405020304" pitchFamily="18" charset="0"/>
              </a:rPr>
              <a:t>đậm</a:t>
            </a:r>
            <a:r>
              <a:rPr lang="en-US" altLang="vi-VN" sz="4800" b="1" dirty="0" smtClean="0">
                <a:solidFill>
                  <a:srgbClr val="FFFF00"/>
                </a:solidFill>
                <a:latin typeface="Times New Roman" panose="02020603050405020304" pitchFamily="18" charset="0"/>
                <a:cs typeface="Times New Roman" panose="02020603050405020304" pitchFamily="18" charset="0"/>
              </a:rPr>
              <a:t> </a:t>
            </a:r>
            <a:endParaRPr lang="en-US" altLang="vi-VN" sz="4800" b="1"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1143000" y="1995080"/>
            <a:ext cx="105976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6000" b="1" dirty="0">
                <a:solidFill>
                  <a:schemeClr val="accent1">
                    <a:lumMod val="60000"/>
                    <a:lumOff val="40000"/>
                  </a:schemeClr>
                </a:solidFill>
                <a:latin typeface="Times New Roman" panose="02020603050405020304" pitchFamily="18" charset="0"/>
                <a:cs typeface="Times New Roman" panose="02020603050405020304" pitchFamily="18" charset="0"/>
              </a:rPr>
              <a:t>→ Câu </a:t>
            </a:r>
            <a:r>
              <a:rPr lang="en-US" altLang="vi-VN" sz="6000" b="1" dirty="0" err="1" smtClean="0">
                <a:solidFill>
                  <a:schemeClr val="accent1">
                    <a:lumMod val="60000"/>
                    <a:lumOff val="40000"/>
                  </a:schemeClr>
                </a:solidFill>
                <a:latin typeface="Times New Roman" panose="02020603050405020304" pitchFamily="18" charset="0"/>
                <a:cs typeface="Times New Roman" panose="02020603050405020304" pitchFamily="18" charset="0"/>
              </a:rPr>
              <a:t>nói</a:t>
            </a:r>
            <a:r>
              <a:rPr lang="en-US" altLang="vi-VN" sz="6000" b="1" dirty="0" smtClean="0">
                <a:solidFill>
                  <a:schemeClr val="accent1">
                    <a:lumMod val="60000"/>
                    <a:lumOff val="40000"/>
                  </a:schemeClr>
                </a:solidFill>
                <a:latin typeface="Times New Roman" panose="02020603050405020304" pitchFamily="18" charset="0"/>
                <a:cs typeface="Times New Roman" panose="02020603050405020304" pitchFamily="18" charset="0"/>
              </a:rPr>
              <a:t> lảng, </a:t>
            </a:r>
            <a:r>
              <a:rPr lang="en-US" altLang="vi-VN" sz="6000" b="1" dirty="0" err="1" smtClean="0">
                <a:solidFill>
                  <a:schemeClr val="accent1">
                    <a:lumMod val="60000"/>
                    <a:lumOff val="40000"/>
                  </a:schemeClr>
                </a:solidFill>
                <a:latin typeface="Times New Roman" panose="02020603050405020304" pitchFamily="18" charset="0"/>
                <a:cs typeface="Times New Roman" panose="02020603050405020304" pitchFamily="18" charset="0"/>
              </a:rPr>
              <a:t>tìm</a:t>
            </a:r>
            <a:r>
              <a:rPr lang="en-US" altLang="vi-VN" sz="6000" b="1" dirty="0" smtClean="0">
                <a:solidFill>
                  <a:schemeClr val="accent1">
                    <a:lumMod val="60000"/>
                    <a:lumOff val="40000"/>
                  </a:schemeClr>
                </a:solidFill>
                <a:latin typeface="Times New Roman" panose="02020603050405020304" pitchFamily="18" charset="0"/>
                <a:cs typeface="Times New Roman" panose="02020603050405020304" pitchFamily="18" charset="0"/>
              </a:rPr>
              <a:t> cớ để ra về</a:t>
            </a:r>
            <a:endParaRPr lang="en-US" altLang="vi-VN" sz="6000"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143000" y="3079681"/>
            <a:ext cx="8763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vi-VN" sz="6000" b="1" i="1" dirty="0">
                <a:solidFill>
                  <a:schemeClr val="accent4">
                    <a:lumMod val="20000"/>
                    <a:lumOff val="80000"/>
                  </a:schemeClr>
                </a:solidFill>
                <a:latin typeface="Times New Roman" panose="02020603050405020304" pitchFamily="18" charset="0"/>
                <a:cs typeface="Times New Roman" panose="02020603050405020304" pitchFamily="18" charset="0"/>
              </a:rPr>
              <a:t>- Tôi thấy người ta đồn…</a:t>
            </a:r>
          </a:p>
        </p:txBody>
      </p:sp>
      <p:sp>
        <p:nvSpPr>
          <p:cNvPr id="9" name="Rectangle 3"/>
          <p:cNvSpPr>
            <a:spLocks noGrp="1" noChangeArrowheads="1"/>
          </p:cNvSpPr>
          <p:nvPr>
            <p:ph idx="1"/>
          </p:nvPr>
        </p:nvSpPr>
        <p:spPr>
          <a:xfrm>
            <a:off x="1219200" y="4495800"/>
            <a:ext cx="7772400" cy="762000"/>
          </a:xfrm>
        </p:spPr>
        <p:txBody>
          <a:bodyPr/>
          <a:lstStyle/>
          <a:p>
            <a:pPr>
              <a:buFontTx/>
              <a:buNone/>
            </a:pPr>
            <a:r>
              <a:rPr lang="en-US" altLang="vi-VN" sz="6000" b="1" dirty="0" smtClean="0">
                <a:solidFill>
                  <a:schemeClr val="accent1">
                    <a:lumMod val="60000"/>
                    <a:lumOff val="40000"/>
                  </a:schemeClr>
                </a:solidFill>
                <a:latin typeface="Times New Roman" panose="02020603050405020304" pitchFamily="18" charset="0"/>
                <a:cs typeface="Times New Roman" panose="02020603050405020304" pitchFamily="18" charset="0"/>
              </a:rPr>
              <a:t>→ Câu nói dở dang</a:t>
            </a:r>
          </a:p>
        </p:txBody>
      </p:sp>
      <p:sp>
        <p:nvSpPr>
          <p:cNvPr id="10" name="Rectangle 8"/>
          <p:cNvSpPr>
            <a:spLocks noChangeArrowheads="1"/>
          </p:cNvSpPr>
          <p:nvPr/>
        </p:nvSpPr>
        <p:spPr bwMode="auto">
          <a:xfrm rot="10800000" flipV="1">
            <a:off x="838200" y="5552748"/>
            <a:ext cx="1095714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vi-VN" sz="6000" b="1" dirty="0">
                <a:solidFill>
                  <a:srgbClr val="66FFFF"/>
                </a:solidFill>
                <a:latin typeface="Times New Roman" panose="02020603050405020304" pitchFamily="18" charset="0"/>
                <a:cs typeface="Times New Roman" panose="02020603050405020304" pitchFamily="18" charset="0"/>
              </a:rPr>
              <a:t>→ Cả hai câu không chứa hàm ý</a:t>
            </a:r>
          </a:p>
        </p:txBody>
      </p:sp>
      <p:sp>
        <p:nvSpPr>
          <p:cNvPr id="11" name="Rectangle 2"/>
          <p:cNvSpPr>
            <a:spLocks noGrp="1" noChangeArrowheads="1"/>
          </p:cNvSpPr>
          <p:nvPr>
            <p:ph type="title"/>
          </p:nvPr>
        </p:nvSpPr>
        <p:spPr>
          <a:xfrm>
            <a:off x="1219200" y="1066800"/>
            <a:ext cx="8305800" cy="685800"/>
          </a:xfrm>
        </p:spPr>
        <p:txBody>
          <a:bodyPr rtlCol="0">
            <a:normAutofit fontScale="90000"/>
          </a:bodyPr>
          <a:lstStyle/>
          <a:p>
            <a:pPr fontAlgn="auto">
              <a:spcAft>
                <a:spcPts val="0"/>
              </a:spcAft>
              <a:defRPr/>
            </a:pPr>
            <a:r>
              <a:rPr lang="en-US" altLang="vi-VN" sz="6000" b="1" i="1" dirty="0">
                <a:solidFill>
                  <a:schemeClr val="accent4">
                    <a:lumMod val="20000"/>
                    <a:lumOff val="80000"/>
                  </a:schemeClr>
                </a:solidFill>
                <a:latin typeface="Times New Roman" panose="02020603050405020304" pitchFamily="18" charset="0"/>
                <a:cs typeface="Times New Roman" panose="02020603050405020304" pitchFamily="18" charset="0"/>
              </a:rPr>
              <a:t> </a:t>
            </a:r>
            <a:br>
              <a:rPr lang="en-US" altLang="vi-VN" sz="6000" b="1" i="1" dirty="0">
                <a:solidFill>
                  <a:schemeClr val="accent4">
                    <a:lumMod val="20000"/>
                    <a:lumOff val="80000"/>
                  </a:schemeClr>
                </a:solidFill>
                <a:latin typeface="Times New Roman" panose="02020603050405020304" pitchFamily="18" charset="0"/>
                <a:cs typeface="Times New Roman" panose="02020603050405020304" pitchFamily="18" charset="0"/>
              </a:rPr>
            </a:br>
            <a:r>
              <a:rPr lang="en-US" altLang="vi-VN" sz="6000" b="1" i="1" dirty="0">
                <a:solidFill>
                  <a:schemeClr val="accent4">
                    <a:lumMod val="20000"/>
                    <a:lumOff val="80000"/>
                  </a:schemeClr>
                </a:solidFill>
                <a:latin typeface="Times New Roman" panose="02020603050405020304" pitchFamily="18" charset="0"/>
                <a:cs typeface="Times New Roman" panose="02020603050405020304" pitchFamily="18" charset="0"/>
              </a:rPr>
              <a:t>- </a:t>
            </a:r>
            <a:r>
              <a:rPr lang="en-US" altLang="vi-VN" sz="6000" b="1" i="1" dirty="0" smtClean="0">
                <a:solidFill>
                  <a:schemeClr val="accent4">
                    <a:lumMod val="20000"/>
                    <a:lumOff val="80000"/>
                  </a:schemeClr>
                </a:solidFill>
                <a:latin typeface="Times New Roman" panose="02020603050405020304" pitchFamily="18" charset="0"/>
                <a:cs typeface="Times New Roman" panose="02020603050405020304" pitchFamily="18" charset="0"/>
              </a:rPr>
              <a:t>Hà, </a:t>
            </a:r>
            <a:r>
              <a:rPr lang="en-US" altLang="vi-VN" sz="6000" b="1" i="1" dirty="0">
                <a:solidFill>
                  <a:schemeClr val="accent4">
                    <a:lumMod val="20000"/>
                    <a:lumOff val="80000"/>
                  </a:schemeClr>
                </a:solidFill>
                <a:latin typeface="Times New Roman" panose="02020603050405020304" pitchFamily="18" charset="0"/>
                <a:cs typeface="Times New Roman" panose="02020603050405020304" pitchFamily="18" charset="0"/>
              </a:rPr>
              <a:t>nắng gớm về nào…</a:t>
            </a:r>
            <a:br>
              <a:rPr lang="en-US" altLang="vi-VN" sz="6000" b="1" i="1" dirty="0">
                <a:solidFill>
                  <a:schemeClr val="accent4">
                    <a:lumMod val="20000"/>
                    <a:lumOff val="80000"/>
                  </a:schemeClr>
                </a:solidFill>
                <a:latin typeface="Times New Roman" panose="02020603050405020304" pitchFamily="18" charset="0"/>
                <a:cs typeface="Times New Roman" panose="02020603050405020304" pitchFamily="18" charset="0"/>
              </a:rPr>
            </a:br>
            <a:endParaRPr lang="en-US" altLang="vi-VN" sz="6000" b="1" i="1"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08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9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11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12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11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diamond(in)">
                                      <p:cBhvr>
                                        <p:cTn id="27" dur="11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1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4"/>
          <p:cNvSpPr>
            <a:spLocks noChangeArrowheads="1"/>
          </p:cNvSpPr>
          <p:nvPr/>
        </p:nvSpPr>
        <p:spPr bwMode="auto">
          <a:xfrm>
            <a:off x="0" y="-11723"/>
            <a:ext cx="1218864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4400" i="1" dirty="0" smtClean="0">
                <a:solidFill>
                  <a:schemeClr val="accent4">
                    <a:lumMod val="20000"/>
                    <a:lumOff val="80000"/>
                  </a:schemeClr>
                </a:solidFill>
                <a:latin typeface="Times New Roman" panose="02020603050405020304" pitchFamily="18" charset="0"/>
                <a:cs typeface="Times New Roman" panose="02020603050405020304" pitchFamily="18" charset="0"/>
              </a:rPr>
              <a:t> - Bác </a:t>
            </a:r>
            <a:r>
              <a:rPr lang="en-US" altLang="vi-VN" sz="4400" i="1" dirty="0">
                <a:solidFill>
                  <a:schemeClr val="accent4">
                    <a:lumMod val="20000"/>
                    <a:lumOff val="80000"/>
                  </a:schemeClr>
                </a:solidFill>
                <a:latin typeface="Times New Roman" panose="02020603050405020304" pitchFamily="18" charset="0"/>
                <a:cs typeface="Times New Roman" panose="02020603050405020304" pitchFamily="18" charset="0"/>
              </a:rPr>
              <a:t>lái xe dắt anh ta lại chỗ nhà hội họa và </a:t>
            </a:r>
            <a:r>
              <a:rPr lang="en-US" altLang="vi-VN" sz="4400" i="1" dirty="0" smtClean="0">
                <a:solidFill>
                  <a:schemeClr val="accent4">
                    <a:lumMod val="20000"/>
                    <a:lumOff val="80000"/>
                  </a:schemeClr>
                </a:solidFill>
                <a:latin typeface="Times New Roman" panose="02020603050405020304" pitchFamily="18" charset="0"/>
                <a:cs typeface="Times New Roman" panose="02020603050405020304" pitchFamily="18" charset="0"/>
              </a:rPr>
              <a:t>cô gái</a:t>
            </a:r>
            <a:r>
              <a:rPr lang="en-US" altLang="vi-VN" sz="4400" i="1" dirty="0">
                <a:solidFill>
                  <a:schemeClr val="accent4">
                    <a:lumMod val="20000"/>
                    <a:lumOff val="80000"/>
                  </a:schemeClr>
                </a:solidFill>
                <a:latin typeface="Times New Roman" panose="02020603050405020304" pitchFamily="18" charset="0"/>
                <a:cs typeface="Times New Roman" panose="02020603050405020304" pitchFamily="18" charset="0"/>
              </a:rPr>
              <a:t>:</a:t>
            </a:r>
            <a:br>
              <a:rPr lang="en-US" altLang="vi-VN" sz="4400" i="1" dirty="0">
                <a:solidFill>
                  <a:schemeClr val="accent4">
                    <a:lumMod val="20000"/>
                    <a:lumOff val="80000"/>
                  </a:schemeClr>
                </a:solidFill>
                <a:latin typeface="Times New Roman" panose="02020603050405020304" pitchFamily="18" charset="0"/>
                <a:cs typeface="Times New Roman" panose="02020603050405020304" pitchFamily="18" charset="0"/>
              </a:rPr>
            </a:br>
            <a:r>
              <a:rPr lang="en-US" altLang="vi-VN" sz="4400" i="1" dirty="0">
                <a:solidFill>
                  <a:schemeClr val="accent4">
                    <a:lumMod val="20000"/>
                    <a:lumOff val="80000"/>
                  </a:schemeClr>
                </a:solidFill>
                <a:latin typeface="Times New Roman" panose="02020603050405020304" pitchFamily="18" charset="0"/>
                <a:cs typeface="Times New Roman" panose="02020603050405020304" pitchFamily="18" charset="0"/>
              </a:rPr>
              <a:t> Đây, tôi giới thiệu với anh một họa sĩ lão thành nhé. Và cô đây là kĩ sư nông nghiệp. Anh đưa khách về nhà đi. </a:t>
            </a:r>
            <a:r>
              <a:rPr lang="en-US" altLang="vi-VN" sz="4400" b="1" i="1" dirty="0">
                <a:solidFill>
                  <a:srgbClr val="FFFF00"/>
                </a:solidFill>
                <a:latin typeface="Times New Roman" panose="02020603050405020304" pitchFamily="18" charset="0"/>
                <a:cs typeface="Times New Roman" panose="02020603050405020304" pitchFamily="18" charset="0"/>
              </a:rPr>
              <a:t>Tuổi già cần nước chè: ở Lào Cai đi sớm quá</a:t>
            </a:r>
            <a:r>
              <a:rPr lang="en-US" altLang="vi-VN" sz="4400" i="1" dirty="0">
                <a:solidFill>
                  <a:srgbClr val="FFFF00"/>
                </a:solidFill>
                <a:latin typeface="Times New Roman" panose="02020603050405020304" pitchFamily="18" charset="0"/>
                <a:cs typeface="Times New Roman" panose="02020603050405020304" pitchFamily="18" charset="0"/>
              </a:rPr>
              <a:t>.</a:t>
            </a:r>
            <a:r>
              <a:rPr lang="en-US" altLang="vi-VN" sz="4400" i="1" dirty="0">
                <a:solidFill>
                  <a:schemeClr val="accent4">
                    <a:lumMod val="20000"/>
                    <a:lumOff val="80000"/>
                  </a:schemeClr>
                </a:solidFill>
                <a:latin typeface="Times New Roman" panose="02020603050405020304" pitchFamily="18" charset="0"/>
                <a:cs typeface="Times New Roman" panose="02020603050405020304" pitchFamily="18" charset="0"/>
              </a:rPr>
              <a:t> Anh hãy đưa ra cái món chè pha nước mưa </a:t>
            </a:r>
            <a:r>
              <a:rPr lang="en-US" altLang="vi-VN" sz="4400" i="1" dirty="0" smtClean="0">
                <a:solidFill>
                  <a:schemeClr val="accent4">
                    <a:lumMod val="20000"/>
                    <a:lumOff val="80000"/>
                  </a:schemeClr>
                </a:solidFill>
                <a:latin typeface="Times New Roman" panose="02020603050405020304" pitchFamily="18" charset="0"/>
                <a:cs typeface="Times New Roman" panose="02020603050405020304" pitchFamily="18" charset="0"/>
              </a:rPr>
              <a:t>thơm như </a:t>
            </a:r>
            <a:r>
              <a:rPr lang="en-US" altLang="vi-VN" sz="4400" i="1" dirty="0">
                <a:solidFill>
                  <a:schemeClr val="accent4">
                    <a:lumMod val="20000"/>
                    <a:lumOff val="80000"/>
                  </a:schemeClr>
                </a:solidFill>
                <a:latin typeface="Times New Roman" panose="02020603050405020304" pitchFamily="18" charset="0"/>
                <a:cs typeface="Times New Roman" panose="02020603050405020304" pitchFamily="18" charset="0"/>
              </a:rPr>
              <a:t>nước hoa của Yên Sơn nhà anh.</a:t>
            </a:r>
            <a:br>
              <a:rPr lang="en-US" altLang="vi-VN" sz="4400" i="1" dirty="0">
                <a:solidFill>
                  <a:schemeClr val="accent4">
                    <a:lumMod val="20000"/>
                    <a:lumOff val="80000"/>
                  </a:schemeClr>
                </a:solidFill>
                <a:latin typeface="Times New Roman" panose="02020603050405020304" pitchFamily="18" charset="0"/>
                <a:cs typeface="Times New Roman" panose="02020603050405020304" pitchFamily="18" charset="0"/>
              </a:rPr>
            </a:br>
            <a:r>
              <a:rPr lang="en-US" altLang="vi-VN" sz="4400" i="1" dirty="0">
                <a:solidFill>
                  <a:schemeClr val="accent4">
                    <a:lumMod val="20000"/>
                    <a:lumOff val="80000"/>
                  </a:schemeClr>
                </a:solidFill>
                <a:latin typeface="Times New Roman" panose="02020603050405020304" pitchFamily="18" charset="0"/>
                <a:cs typeface="Times New Roman" panose="02020603050405020304" pitchFamily="18" charset="0"/>
              </a:rPr>
              <a:t>                     </a:t>
            </a:r>
            <a:r>
              <a:rPr lang="en-US" altLang="vi-VN" sz="4400" i="1" dirty="0" smtClean="0">
                <a:solidFill>
                  <a:schemeClr val="accent4">
                    <a:lumMod val="20000"/>
                    <a:lumOff val="80000"/>
                  </a:schemeClr>
                </a:solidFill>
                <a:latin typeface="Times New Roman" panose="02020603050405020304" pitchFamily="18" charset="0"/>
                <a:cs typeface="Times New Roman" panose="02020603050405020304" pitchFamily="18" charset="0"/>
              </a:rPr>
              <a:t>            </a:t>
            </a:r>
            <a:r>
              <a:rPr lang="en-US" altLang="vi-VN" sz="3600" i="1" dirty="0" smtClean="0">
                <a:solidFill>
                  <a:schemeClr val="accent4">
                    <a:lumMod val="20000"/>
                    <a:lumOff val="80000"/>
                  </a:schemeClr>
                </a:solidFill>
                <a:latin typeface="Times New Roman" panose="02020603050405020304" pitchFamily="18" charset="0"/>
                <a:cs typeface="Times New Roman" panose="02020603050405020304" pitchFamily="18" charset="0"/>
              </a:rPr>
              <a:t>(</a:t>
            </a:r>
            <a:r>
              <a:rPr lang="en-US" altLang="vi-VN" sz="3600" dirty="0" err="1">
                <a:solidFill>
                  <a:schemeClr val="accent4">
                    <a:lumMod val="20000"/>
                    <a:lumOff val="80000"/>
                  </a:schemeClr>
                </a:solidFill>
                <a:latin typeface="Times New Roman" panose="02020603050405020304" pitchFamily="18" charset="0"/>
                <a:cs typeface="Times New Roman" panose="02020603050405020304" pitchFamily="18" charset="0"/>
              </a:rPr>
              <a:t>Nguyễn</a:t>
            </a:r>
            <a:r>
              <a:rPr lang="en-US" altLang="vi-VN" sz="3600" dirty="0">
                <a:solidFill>
                  <a:schemeClr val="accent4">
                    <a:lumMod val="20000"/>
                    <a:lumOff val="80000"/>
                  </a:schemeClr>
                </a:solidFill>
                <a:latin typeface="Times New Roman" panose="02020603050405020304" pitchFamily="18" charset="0"/>
                <a:cs typeface="Times New Roman" panose="02020603050405020304" pitchFamily="18" charset="0"/>
              </a:rPr>
              <a:t> Thành Long</a:t>
            </a:r>
            <a:r>
              <a:rPr lang="en-US" altLang="vi-VN" sz="3600" i="1" dirty="0">
                <a:solidFill>
                  <a:schemeClr val="accent4">
                    <a:lumMod val="20000"/>
                    <a:lumOff val="80000"/>
                  </a:schemeClr>
                </a:solidFill>
                <a:latin typeface="Times New Roman" panose="02020603050405020304" pitchFamily="18" charset="0"/>
                <a:cs typeface="Times New Roman" panose="02020603050405020304" pitchFamily="18" charset="0"/>
              </a:rPr>
              <a:t>, Lặng lẽ Sa Pa)</a:t>
            </a:r>
          </a:p>
        </p:txBody>
      </p:sp>
      <p:sp>
        <p:nvSpPr>
          <p:cNvPr id="6" name="Rectangle 5"/>
          <p:cNvSpPr>
            <a:spLocks noChangeArrowheads="1"/>
          </p:cNvSpPr>
          <p:nvPr/>
        </p:nvSpPr>
        <p:spPr bwMode="auto">
          <a:xfrm rot="10800000" flipV="1">
            <a:off x="304800" y="5486400"/>
            <a:ext cx="1203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4800" b="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Hàm ý</a:t>
            </a:r>
            <a:r>
              <a:rPr lang="en-US" altLang="vi-VN" sz="4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Ông họa sĩ chưa kịp uống nước trà sáng nay trước khi đi.</a:t>
            </a:r>
          </a:p>
        </p:txBody>
      </p:sp>
    </p:spTree>
    <p:extLst>
      <p:ext uri="{BB962C8B-B14F-4D97-AF65-F5344CB8AC3E}">
        <p14:creationId xmlns:p14="http://schemas.microsoft.com/office/powerpoint/2010/main" val="20461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9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2"/>
          <p:cNvSpPr>
            <a:spLocks noGrp="1" noChangeArrowheads="1"/>
          </p:cNvSpPr>
          <p:nvPr>
            <p:ph type="title"/>
          </p:nvPr>
        </p:nvSpPr>
        <p:spPr>
          <a:xfrm>
            <a:off x="152400" y="-457184"/>
            <a:ext cx="12039600" cy="2819400"/>
          </a:xfrm>
        </p:spPr>
        <p:txBody>
          <a:bodyPr rtlCol="0">
            <a:noAutofit/>
          </a:bodyPr>
          <a:lstStyle/>
          <a:p>
            <a:pPr fontAlgn="auto">
              <a:spcAft>
                <a:spcPts val="0"/>
              </a:spcAft>
              <a:defRPr/>
            </a:pPr>
            <a:r>
              <a:rPr lang="en-US" altLang="vi-VN" b="1" u="sng" dirty="0">
                <a:solidFill>
                  <a:srgbClr val="FFFF00"/>
                </a:solidFill>
                <a:latin typeface="Times New Roman" panose="02020603050405020304" pitchFamily="18" charset="0"/>
                <a:cs typeface="Times New Roman" panose="02020603050405020304" pitchFamily="18" charset="0"/>
              </a:rPr>
              <a:t>Bài tập 3</a:t>
            </a:r>
            <a:r>
              <a:rPr lang="en-US" altLang="vi-VN" b="1" dirty="0" smtClean="0">
                <a:solidFill>
                  <a:srgbClr val="FFFF00"/>
                </a:solidFill>
                <a:latin typeface="Times New Roman" panose="02020603050405020304" pitchFamily="18" charset="0"/>
                <a:cs typeface="Times New Roman" panose="02020603050405020304" pitchFamily="18" charset="0"/>
              </a:rPr>
              <a:t>:</a:t>
            </a:r>
            <a:r>
              <a:rPr lang="en-US" altLang="vi-VN" b="1" dirty="0">
                <a:solidFill>
                  <a:srgbClr val="FFFF00"/>
                </a:solidFill>
                <a:latin typeface="Times New Roman" panose="02020603050405020304" pitchFamily="18" charset="0"/>
                <a:cs typeface="Times New Roman" panose="02020603050405020304" pitchFamily="18" charset="0"/>
              </a:rPr>
              <a:t/>
            </a:r>
            <a:br>
              <a:rPr lang="en-US" altLang="vi-VN" b="1" dirty="0">
                <a:solidFill>
                  <a:srgbClr val="FFFF00"/>
                </a:solidFill>
                <a:latin typeface="Times New Roman" panose="02020603050405020304" pitchFamily="18" charset="0"/>
                <a:cs typeface="Times New Roman" panose="02020603050405020304" pitchFamily="18" charset="0"/>
              </a:rPr>
            </a:br>
            <a:r>
              <a:rPr lang="en-US" altLang="vi-VN" b="1" dirty="0">
                <a:solidFill>
                  <a:schemeClr val="accent2">
                    <a:lumMod val="20000"/>
                    <a:lumOff val="80000"/>
                  </a:schemeClr>
                </a:solidFill>
                <a:latin typeface="Times New Roman" panose="02020603050405020304" pitchFamily="18" charset="0"/>
                <a:cs typeface="Times New Roman" panose="02020603050405020304" pitchFamily="18" charset="0"/>
              </a:rPr>
              <a:t>Tìm câu chứa hàm ý và cho biết nội dung của hàm ý trong đoạn trích sau: </a:t>
            </a:r>
          </a:p>
        </p:txBody>
      </p:sp>
      <p:sp>
        <p:nvSpPr>
          <p:cNvPr id="6" name="Rectangle 3"/>
          <p:cNvSpPr txBox="1">
            <a:spLocks noChangeArrowheads="1"/>
          </p:cNvSpPr>
          <p:nvPr/>
        </p:nvSpPr>
        <p:spPr bwMode="auto">
          <a:xfrm>
            <a:off x="152400" y="1905000"/>
            <a:ext cx="120396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spcBef>
                <a:spcPts val="0"/>
              </a:spcBef>
              <a:buFontTx/>
              <a:buNone/>
            </a:pPr>
            <a:r>
              <a:rPr lang="en-US" altLang="vi-VN" sz="4000" i="1" dirty="0" smtClean="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altLang="vi-VN" sz="4000" b="1" i="1" dirty="0" smtClean="0">
                <a:solidFill>
                  <a:schemeClr val="accent1">
                    <a:lumMod val="20000"/>
                    <a:lumOff val="80000"/>
                  </a:schemeClr>
                </a:solidFill>
                <a:latin typeface="Times New Roman" panose="02020603050405020304" pitchFamily="18" charset="0"/>
                <a:cs typeface="Times New Roman" panose="02020603050405020304" pitchFamily="18" charset="0"/>
              </a:rPr>
              <a:t>Mẹ nó đâm nổi giận quơ đũa bếp dọa đánh, nó phải gọi nhưng lại nói trổng:</a:t>
            </a:r>
          </a:p>
          <a:p>
            <a:pPr marL="0" indent="0" algn="just" eaLnBrk="1" hangingPunct="1">
              <a:spcBef>
                <a:spcPts val="0"/>
              </a:spcBef>
              <a:buNone/>
            </a:pPr>
            <a:r>
              <a:rPr lang="en-US" altLang="vi-VN" sz="4000" b="1" i="1" dirty="0" smtClean="0">
                <a:solidFill>
                  <a:schemeClr val="accent1">
                    <a:lumMod val="20000"/>
                    <a:lumOff val="80000"/>
                  </a:schemeClr>
                </a:solidFill>
                <a:latin typeface="Times New Roman" panose="02020603050405020304" pitchFamily="18" charset="0"/>
                <a:cs typeface="Times New Roman" panose="02020603050405020304" pitchFamily="18" charset="0"/>
              </a:rPr>
              <a:t>      - Vô ăn cơm!</a:t>
            </a:r>
          </a:p>
          <a:p>
            <a:pPr algn="just" eaLnBrk="1" hangingPunct="1">
              <a:spcBef>
                <a:spcPts val="0"/>
              </a:spcBef>
              <a:buFontTx/>
              <a:buNone/>
            </a:pPr>
            <a:r>
              <a:rPr lang="en-US" altLang="vi-VN" sz="4000" b="1" i="1" dirty="0" smtClean="0">
                <a:solidFill>
                  <a:schemeClr val="accent1">
                    <a:lumMod val="20000"/>
                    <a:lumOff val="80000"/>
                  </a:schemeClr>
                </a:solidFill>
                <a:latin typeface="Times New Roman" panose="02020603050405020304" pitchFamily="18" charset="0"/>
                <a:cs typeface="Times New Roman" panose="02020603050405020304" pitchFamily="18" charset="0"/>
              </a:rPr>
              <a:t>     Anh Sáu vẫn ngồi im giả vờ không nghe, chờ nó gọi “Ba vô ăn cơm”. Con bé cứ đứng trong bếp nói vọng ra: </a:t>
            </a:r>
          </a:p>
          <a:p>
            <a:pPr algn="just" eaLnBrk="1" hangingPunct="1">
              <a:spcBef>
                <a:spcPts val="0"/>
              </a:spcBef>
              <a:buFontTx/>
              <a:buNone/>
            </a:pPr>
            <a:r>
              <a:rPr lang="en-US" altLang="vi-VN" sz="4000" b="1" i="1" dirty="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altLang="vi-VN" sz="4000" b="1" i="1" dirty="0" smtClean="0">
                <a:solidFill>
                  <a:schemeClr val="accent1">
                    <a:lumMod val="20000"/>
                    <a:lumOff val="80000"/>
                  </a:schemeClr>
                </a:solidFill>
                <a:latin typeface="Times New Roman" panose="02020603050405020304" pitchFamily="18" charset="0"/>
                <a:cs typeface="Times New Roman" panose="02020603050405020304" pitchFamily="18" charset="0"/>
              </a:rPr>
              <a:t>     - Cơm chín rồi!</a:t>
            </a:r>
          </a:p>
          <a:p>
            <a:pPr algn="just" eaLnBrk="1" hangingPunct="1">
              <a:spcBef>
                <a:spcPts val="0"/>
              </a:spcBef>
              <a:buFontTx/>
              <a:buNone/>
            </a:pPr>
            <a:r>
              <a:rPr lang="en-US" altLang="vi-VN" sz="4000" b="1" i="1" dirty="0" smtClean="0">
                <a:solidFill>
                  <a:schemeClr val="accent1">
                    <a:lumMod val="20000"/>
                    <a:lumOff val="80000"/>
                  </a:schemeClr>
                </a:solidFill>
                <a:latin typeface="Times New Roman" panose="02020603050405020304" pitchFamily="18" charset="0"/>
                <a:cs typeface="Times New Roman" panose="02020603050405020304" pitchFamily="18" charset="0"/>
              </a:rPr>
              <a:t>Anh cũng không quay lại</a:t>
            </a:r>
          </a:p>
        </p:txBody>
      </p:sp>
      <p:sp>
        <p:nvSpPr>
          <p:cNvPr id="7" name="Rectangle 3"/>
          <p:cNvSpPr txBox="1">
            <a:spLocks noChangeArrowheads="1"/>
          </p:cNvSpPr>
          <p:nvPr/>
        </p:nvSpPr>
        <p:spPr bwMode="auto">
          <a:xfrm>
            <a:off x="6172200" y="5105400"/>
            <a:ext cx="5384540" cy="1349008"/>
          </a:xfrm>
          <a:prstGeom prst="rect">
            <a:avLst/>
          </a:prstGeom>
          <a:solidFill>
            <a:srgbClr val="66FFFF"/>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pPr>
            <a:r>
              <a:rPr lang="en-US" altLang="vi-VN" sz="3600" b="1" i="1" dirty="0" smtClean="0">
                <a:solidFill>
                  <a:srgbClr val="CC3300"/>
                </a:solidFill>
                <a:latin typeface="Times New Roman" panose="02020603050405020304" pitchFamily="18" charset="0"/>
                <a:cs typeface="Times New Roman" panose="02020603050405020304" pitchFamily="18" charset="0"/>
              </a:rPr>
              <a:t>→ </a:t>
            </a:r>
            <a:r>
              <a:rPr lang="en-US" altLang="vi-VN" sz="4400" b="1" i="1" dirty="0" smtClean="0">
                <a:solidFill>
                  <a:srgbClr val="CC3300"/>
                </a:solidFill>
                <a:latin typeface="Times New Roman" panose="02020603050405020304" pitchFamily="18" charset="0"/>
                <a:cs typeface="Times New Roman" panose="02020603050405020304" pitchFamily="18" charset="0"/>
              </a:rPr>
              <a:t>Bé Thu muốn bảo ông Sáu vô ăn cơm</a:t>
            </a:r>
          </a:p>
        </p:txBody>
      </p:sp>
    </p:spTree>
    <p:extLst>
      <p:ext uri="{BB962C8B-B14F-4D97-AF65-F5344CB8AC3E}">
        <p14:creationId xmlns:p14="http://schemas.microsoft.com/office/powerpoint/2010/main" val="250006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1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3" end="3"/>
                                            </p:txEl>
                                          </p:spTgt>
                                        </p:tgtEl>
                                        <p:attrNameLst>
                                          <p:attrName>ppt_c</p:attrName>
                                        </p:attrNameLst>
                                      </p:cBhvr>
                                      <p:to>
                                        <a:srgbClr val="00FFFF"/>
                                      </p:to>
                                    </p:animClr>
                                  </p:subTnLst>
                                </p:cTn>
                              </p:par>
                              <p:par>
                                <p:cTn id="30" presetID="42" presetClass="entr" presetSubtype="0" fill="hold" grpId="0"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diamond(in)">
                                      <p:cBhvr>
                                        <p:cTn id="39" dur="1000"/>
                                        <p:tgtEl>
                                          <p:spTgt spid="7">
                                            <p:bg/>
                                          </p:spTgt>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diamond(in)">
                                      <p:cBhvr>
                                        <p:cTn id="42" dur="11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P spid="7"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Text Box 3"/>
          <p:cNvSpPr txBox="1">
            <a:spLocks noChangeArrowheads="1"/>
          </p:cNvSpPr>
          <p:nvPr/>
        </p:nvSpPr>
        <p:spPr bwMode="auto">
          <a:xfrm>
            <a:off x="304800" y="152400"/>
            <a:ext cx="12039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0"/>
              </a:spcBef>
            </a:pPr>
            <a:r>
              <a:rPr lang="en-US" altLang="vi-VN" sz="3600" b="1" u="sng" dirty="0">
                <a:solidFill>
                  <a:schemeClr val="accent1">
                    <a:lumMod val="20000"/>
                    <a:lumOff val="80000"/>
                  </a:schemeClr>
                </a:solidFill>
                <a:latin typeface="Times New Roman" panose="02020603050405020304" pitchFamily="18" charset="0"/>
              </a:rPr>
              <a:t>Bài </a:t>
            </a:r>
            <a:r>
              <a:rPr lang="en-US" altLang="vi-VN" sz="3600" b="1" u="sng" dirty="0" smtClean="0">
                <a:solidFill>
                  <a:schemeClr val="accent1">
                    <a:lumMod val="20000"/>
                    <a:lumOff val="80000"/>
                  </a:schemeClr>
                </a:solidFill>
                <a:latin typeface="Times New Roman" panose="02020603050405020304" pitchFamily="18" charset="0"/>
              </a:rPr>
              <a:t>tập </a:t>
            </a:r>
            <a:r>
              <a:rPr lang="en-US" altLang="vi-VN" sz="3600" b="1" u="sng" dirty="0">
                <a:solidFill>
                  <a:schemeClr val="accent1">
                    <a:lumMod val="20000"/>
                    <a:lumOff val="80000"/>
                  </a:schemeClr>
                </a:solidFill>
                <a:latin typeface="Times New Roman" panose="02020603050405020304" pitchFamily="18" charset="0"/>
              </a:rPr>
              <a:t>thêm</a:t>
            </a:r>
            <a:r>
              <a:rPr lang="en-US" altLang="vi-VN" sz="3600" b="1" dirty="0">
                <a:solidFill>
                  <a:schemeClr val="accent1">
                    <a:lumMod val="20000"/>
                    <a:lumOff val="80000"/>
                  </a:schemeClr>
                </a:solidFill>
                <a:latin typeface="Times New Roman" panose="02020603050405020304" pitchFamily="18" charset="0"/>
              </a:rPr>
              <a:t>: </a:t>
            </a:r>
            <a:r>
              <a:rPr lang="en-US" altLang="vi-VN" sz="3600" b="1" dirty="0">
                <a:solidFill>
                  <a:schemeClr val="accent4">
                    <a:lumMod val="20000"/>
                    <a:lumOff val="80000"/>
                  </a:schemeClr>
                </a:solidFill>
                <a:latin typeface="Times New Roman" panose="02020603050405020304" pitchFamily="18" charset="0"/>
              </a:rPr>
              <a:t>Tìm hàm ý trong truyện cười dân gian sau:</a:t>
            </a:r>
          </a:p>
          <a:p>
            <a:pPr algn="ctr" eaLnBrk="1" hangingPunct="1">
              <a:spcBef>
                <a:spcPts val="0"/>
              </a:spcBef>
            </a:pPr>
            <a:r>
              <a:rPr lang="en-US" altLang="vi-VN" sz="4800" b="1" i="1" dirty="0">
                <a:solidFill>
                  <a:schemeClr val="accent1">
                    <a:lumMod val="60000"/>
                    <a:lumOff val="40000"/>
                  </a:schemeClr>
                </a:solidFill>
                <a:latin typeface="Times New Roman" panose="02020603050405020304" pitchFamily="18" charset="0"/>
              </a:rPr>
              <a:t>Xin nước lạnh</a:t>
            </a:r>
          </a:p>
          <a:p>
            <a:pPr eaLnBrk="1" hangingPunct="1">
              <a:spcBef>
                <a:spcPts val="0"/>
              </a:spcBef>
            </a:pPr>
            <a:r>
              <a:rPr lang="en-US" altLang="vi-VN" sz="3600" b="1" i="1" dirty="0">
                <a:solidFill>
                  <a:srgbClr val="FFFF00"/>
                </a:solidFill>
                <a:latin typeface="Times New Roman" panose="02020603050405020304" pitchFamily="18" charset="0"/>
              </a:rPr>
              <a:t>       </a:t>
            </a:r>
            <a:r>
              <a:rPr lang="en-US" altLang="vi-VN" sz="3600" b="1" i="1" dirty="0">
                <a:solidFill>
                  <a:schemeClr val="accent5">
                    <a:lumMod val="20000"/>
                    <a:lumOff val="80000"/>
                  </a:schemeClr>
                </a:solidFill>
                <a:latin typeface="Times New Roman" panose="02020603050405020304" pitchFamily="18" charset="0"/>
              </a:rPr>
              <a:t>Chủ nhà dọn cơm đãi khách, mang thiếu một đôi đũa. Ai nấy đều cầm đũa mời nhau, còn người khách không có đũa đứng dậy nói với chủ nhà rằng:</a:t>
            </a:r>
          </a:p>
          <a:p>
            <a:pPr eaLnBrk="1" hangingPunct="1">
              <a:spcBef>
                <a:spcPts val="0"/>
              </a:spcBef>
            </a:pPr>
            <a:r>
              <a:rPr lang="en-US" altLang="vi-VN" sz="3600" b="1" i="1" dirty="0">
                <a:solidFill>
                  <a:schemeClr val="accent5">
                    <a:lumMod val="20000"/>
                    <a:lumOff val="80000"/>
                  </a:schemeClr>
                </a:solidFill>
                <a:latin typeface="Times New Roman" panose="02020603050405020304" pitchFamily="18" charset="0"/>
              </a:rPr>
              <a:t>     - Cho tôi xin một chén nước lạnh.</a:t>
            </a:r>
          </a:p>
          <a:p>
            <a:pPr eaLnBrk="1" hangingPunct="1">
              <a:spcBef>
                <a:spcPts val="0"/>
              </a:spcBef>
            </a:pPr>
            <a:r>
              <a:rPr lang="en-US" altLang="vi-VN" sz="3600" b="1" i="1" dirty="0">
                <a:solidFill>
                  <a:schemeClr val="accent5">
                    <a:lumMod val="20000"/>
                    <a:lumOff val="80000"/>
                  </a:schemeClr>
                </a:solidFill>
                <a:latin typeface="Times New Roman" panose="02020603050405020304" pitchFamily="18" charset="0"/>
              </a:rPr>
              <a:t>       Chủ nhà hỏi: </a:t>
            </a:r>
          </a:p>
          <a:p>
            <a:pPr eaLnBrk="1" hangingPunct="1">
              <a:spcBef>
                <a:spcPts val="0"/>
              </a:spcBef>
            </a:pPr>
            <a:r>
              <a:rPr lang="en-US" altLang="vi-VN" sz="3600" b="1" i="1" dirty="0">
                <a:solidFill>
                  <a:schemeClr val="accent5">
                    <a:lumMod val="20000"/>
                    <a:lumOff val="80000"/>
                  </a:schemeClr>
                </a:solidFill>
                <a:latin typeface="Times New Roman" panose="02020603050405020304" pitchFamily="18" charset="0"/>
              </a:rPr>
              <a:t>    - Hả, để làm gì vậy?</a:t>
            </a:r>
          </a:p>
          <a:p>
            <a:pPr eaLnBrk="1" hangingPunct="1">
              <a:spcBef>
                <a:spcPts val="0"/>
              </a:spcBef>
            </a:pPr>
            <a:r>
              <a:rPr lang="en-US" altLang="vi-VN" sz="3600" b="1" i="1" dirty="0">
                <a:solidFill>
                  <a:schemeClr val="accent5">
                    <a:lumMod val="20000"/>
                    <a:lumOff val="80000"/>
                  </a:schemeClr>
                </a:solidFill>
                <a:latin typeface="Times New Roman" panose="02020603050405020304" pitchFamily="18" charset="0"/>
              </a:rPr>
              <a:t>    - Để rửa tay cho sạch mà bốc đồ ăn.</a:t>
            </a:r>
          </a:p>
        </p:txBody>
      </p:sp>
      <p:sp>
        <p:nvSpPr>
          <p:cNvPr id="6" name="Text Box 4"/>
          <p:cNvSpPr txBox="1">
            <a:spLocks noChangeArrowheads="1"/>
          </p:cNvSpPr>
          <p:nvPr/>
        </p:nvSpPr>
        <p:spPr bwMode="auto">
          <a:xfrm>
            <a:off x="914400" y="5410200"/>
            <a:ext cx="10820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4000" b="1" dirty="0" smtClean="0">
                <a:solidFill>
                  <a:srgbClr val="FFFF00"/>
                </a:solidFill>
                <a:latin typeface="Times New Roman" panose="02020603050405020304" pitchFamily="18" charset="0"/>
                <a:sym typeface="Wingdings" panose="05000000000000000000" pitchFamily="2" charset="2"/>
              </a:rPr>
              <a:t> Lời </a:t>
            </a:r>
            <a:r>
              <a:rPr lang="en-US" altLang="vi-VN" sz="4000" b="1" dirty="0">
                <a:solidFill>
                  <a:srgbClr val="FFFF00"/>
                </a:solidFill>
                <a:latin typeface="Times New Roman" panose="02020603050405020304" pitchFamily="18" charset="0"/>
                <a:sym typeface="Wingdings" panose="05000000000000000000" pitchFamily="2" charset="2"/>
              </a:rPr>
              <a:t>trách khéo của người khách vì sự tiếp đón không chu đáo của gia chủ.</a:t>
            </a:r>
          </a:p>
        </p:txBody>
      </p:sp>
    </p:spTree>
    <p:extLst>
      <p:ext uri="{BB962C8B-B14F-4D97-AF65-F5344CB8AC3E}">
        <p14:creationId xmlns:p14="http://schemas.microsoft.com/office/powerpoint/2010/main" val="2816297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iterate type="wd">
                                    <p:tmPct val="0"/>
                                  </p:iterate>
                                  <p:childTnLst>
                                    <p:set>
                                      <p:cBhvr>
                                        <p:cTn id="12" dur="1" fill="hold">
                                          <p:stCondLst>
                                            <p:cond delay="0"/>
                                          </p:stCondLst>
                                        </p:cTn>
                                        <p:tgtEl>
                                          <p:spTgt spid="6"/>
                                        </p:tgtEl>
                                        <p:attrNameLst>
                                          <p:attrName>style.visibility</p:attrName>
                                        </p:attrNameLst>
                                      </p:cBhvr>
                                      <p:to>
                                        <p:strVal val="visible"/>
                                      </p:to>
                                    </p:set>
                                    <p:anim calcmode="lin" valueType="num">
                                      <p:cBhvr>
                                        <p:cTn id="13" dur="600" fill="hold"/>
                                        <p:tgtEl>
                                          <p:spTgt spid="6"/>
                                        </p:tgtEl>
                                        <p:attrNameLst>
                                          <p:attrName>ppt_x</p:attrName>
                                        </p:attrNameLst>
                                      </p:cBhvr>
                                      <p:tavLst>
                                        <p:tav tm="0">
                                          <p:val>
                                            <p:strVal val="#ppt_x-#ppt_w/2"/>
                                          </p:val>
                                        </p:tav>
                                        <p:tav tm="100000">
                                          <p:val>
                                            <p:strVal val="#ppt_x"/>
                                          </p:val>
                                        </p:tav>
                                      </p:tavLst>
                                    </p:anim>
                                    <p:anim calcmode="lin" valueType="num">
                                      <p:cBhvr>
                                        <p:cTn id="14" dur="600" fill="hold"/>
                                        <p:tgtEl>
                                          <p:spTgt spid="6"/>
                                        </p:tgtEl>
                                        <p:attrNameLst>
                                          <p:attrName>ppt_y</p:attrName>
                                        </p:attrNameLst>
                                      </p:cBhvr>
                                      <p:tavLst>
                                        <p:tav tm="0">
                                          <p:val>
                                            <p:strVal val="#ppt_y"/>
                                          </p:val>
                                        </p:tav>
                                        <p:tav tm="100000">
                                          <p:val>
                                            <p:strVal val="#ppt_y"/>
                                          </p:val>
                                        </p:tav>
                                      </p:tavLst>
                                    </p:anim>
                                    <p:anim calcmode="lin" valueType="num">
                                      <p:cBhvr>
                                        <p:cTn id="15" dur="600" fill="hold"/>
                                        <p:tgtEl>
                                          <p:spTgt spid="6"/>
                                        </p:tgtEl>
                                        <p:attrNameLst>
                                          <p:attrName>ppt_w</p:attrName>
                                        </p:attrNameLst>
                                      </p:cBhvr>
                                      <p:tavLst>
                                        <p:tav tm="0">
                                          <p:val>
                                            <p:fltVal val="0"/>
                                          </p:val>
                                        </p:tav>
                                        <p:tav tm="100000">
                                          <p:val>
                                            <p:strVal val="#ppt_w"/>
                                          </p:val>
                                        </p:tav>
                                      </p:tavLst>
                                    </p:anim>
                                    <p:anim calcmode="lin" valueType="num">
                                      <p:cBhvr>
                                        <p:cTn id="16" dur="6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B8E9AA9-4B01-4A54-AE88-1D567B3CA541}" type="slidenum">
              <a:rPr lang="en-US" altLang="vi-VN"/>
              <a:pPr>
                <a:defRPr/>
              </a:pPr>
              <a:t>18</a:t>
            </a:fld>
            <a:endParaRPr lang="en-US" altLang="vi-VN"/>
          </a:p>
        </p:txBody>
      </p:sp>
      <p:pic>
        <p:nvPicPr>
          <p:cNvPr id="26628" name="Picture 4" descr="10-hinh-anh-dong-vui-nhon-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4514"/>
            <a:ext cx="12192000" cy="6894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57344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0BEC64-DF90-410D-B025-FCDEC21BB0F4}" type="slidenum">
              <a:rPr lang="en-US" altLang="vi-VN" smtClean="0"/>
              <a:pPr>
                <a:defRPr/>
              </a:pPr>
              <a:t>2</a:t>
            </a:fld>
            <a:endParaRPr lang="en-US" altLang="vi-VN"/>
          </a:p>
        </p:txBody>
      </p:sp>
      <p:pic>
        <p:nvPicPr>
          <p:cNvPr id="5" name="Picture 2" descr="100+ hình nền powerpoint giảng dạy - hinhanhsieude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30"/>
          <p:cNvGraphicFramePr>
            <a:graphicFrameLocks noGrp="1"/>
          </p:cNvGraphicFramePr>
          <p:nvPr>
            <p:extLst>
              <p:ext uri="{D42A27DB-BD31-4B8C-83A1-F6EECF244321}">
                <p14:modId xmlns:p14="http://schemas.microsoft.com/office/powerpoint/2010/main" val="898080646"/>
              </p:ext>
            </p:extLst>
          </p:nvPr>
        </p:nvGraphicFramePr>
        <p:xfrm>
          <a:off x="0" y="0"/>
          <a:ext cx="12192000" cy="6858000"/>
        </p:xfrm>
        <a:graphic>
          <a:graphicData uri="http://schemas.openxmlformats.org/drawingml/2006/table">
            <a:tbl>
              <a:tblPr/>
              <a:tblGrid>
                <a:gridCol w="6096000">
                  <a:extLst>
                    <a:ext uri="{9D8B030D-6E8A-4147-A177-3AD203B41FA5}">
                      <a16:colId xmlns="" xmlns:a16="http://schemas.microsoft.com/office/drawing/2014/main" val="3044115204"/>
                    </a:ext>
                  </a:extLst>
                </a:gridCol>
                <a:gridCol w="6096000">
                  <a:extLst>
                    <a:ext uri="{9D8B030D-6E8A-4147-A177-3AD203B41FA5}">
                      <a16:colId xmlns="" xmlns:a16="http://schemas.microsoft.com/office/drawing/2014/main" val="3259919489"/>
                    </a:ext>
                  </a:extLst>
                </a:gridCol>
              </a:tblGrid>
              <a:tr h="6858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
                          <a:schemeClr val="bg1"/>
                        </a:buClr>
                        <a:buSzTx/>
                        <a:buFontTx/>
                        <a:buNone/>
                        <a:tabLst/>
                      </a:pPr>
                      <a:endParaRPr kumimoji="0" lang="en-US" altLang="vi-VN"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
                          <a:schemeClr val="bg1"/>
                        </a:buClr>
                        <a:buSzTx/>
                        <a:buFontTx/>
                        <a:buNone/>
                        <a:tabLst/>
                      </a:pPr>
                      <a:endParaRPr kumimoji="0" lang="en-US" altLang="vi-VN"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375687952"/>
                  </a:ext>
                </a:extLst>
              </a:tr>
            </a:tbl>
          </a:graphicData>
        </a:graphic>
      </p:graphicFrame>
      <p:sp>
        <p:nvSpPr>
          <p:cNvPr id="7" name="Text Box 15"/>
          <p:cNvSpPr txBox="1">
            <a:spLocks noChangeArrowheads="1"/>
          </p:cNvSpPr>
          <p:nvPr/>
        </p:nvSpPr>
        <p:spPr bwMode="auto">
          <a:xfrm>
            <a:off x="457200" y="297543"/>
            <a:ext cx="533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4000" b="1" u="sng" dirty="0">
                <a:solidFill>
                  <a:srgbClr val="99CCFF"/>
                </a:solidFill>
                <a:latin typeface="Times New Roman" panose="02020603050405020304" pitchFamily="18" charset="0"/>
              </a:rPr>
              <a:t>Tình huống thứ nhất</a:t>
            </a:r>
            <a:r>
              <a:rPr lang="en-US" altLang="vi-VN" sz="4000" b="1" dirty="0">
                <a:solidFill>
                  <a:srgbClr val="99CCFF"/>
                </a:solidFill>
                <a:latin typeface="Times New Roman" panose="02020603050405020304" pitchFamily="18" charset="0"/>
              </a:rPr>
              <a:t>: </a:t>
            </a:r>
          </a:p>
          <a:p>
            <a:pPr eaLnBrk="1" hangingPunct="1">
              <a:spcBef>
                <a:spcPct val="50000"/>
              </a:spcBef>
            </a:pPr>
            <a:r>
              <a:rPr lang="en-US" altLang="vi-VN" sz="4000" b="1" dirty="0">
                <a:solidFill>
                  <a:schemeClr val="accent4">
                    <a:lumMod val="60000"/>
                    <a:lumOff val="40000"/>
                  </a:schemeClr>
                </a:solidFill>
                <a:latin typeface="Times New Roman" panose="02020603050405020304" pitchFamily="18" charset="0"/>
              </a:rPr>
              <a:t>Sắp đến giờ vào lớp, cô giáo hỏi một bạn học sinh:</a:t>
            </a:r>
          </a:p>
          <a:p>
            <a:pPr algn="ctr" eaLnBrk="1" hangingPunct="1">
              <a:spcBef>
                <a:spcPct val="50000"/>
              </a:spcBef>
              <a:buFontTx/>
              <a:buChar char="-"/>
            </a:pPr>
            <a:r>
              <a:rPr lang="en-US" altLang="vi-VN" sz="4000" b="1" i="1" dirty="0">
                <a:solidFill>
                  <a:schemeClr val="accent4">
                    <a:lumMod val="60000"/>
                    <a:lumOff val="40000"/>
                  </a:schemeClr>
                </a:solidFill>
                <a:latin typeface="Times New Roman" panose="02020603050405020304" pitchFamily="18" charset="0"/>
              </a:rPr>
              <a:t>Mấy giờ rồi em?</a:t>
            </a:r>
          </a:p>
        </p:txBody>
      </p:sp>
      <p:sp>
        <p:nvSpPr>
          <p:cNvPr id="8" name="Text Box 28"/>
          <p:cNvSpPr txBox="1">
            <a:spLocks noChangeArrowheads="1"/>
          </p:cNvSpPr>
          <p:nvPr/>
        </p:nvSpPr>
        <p:spPr bwMode="auto">
          <a:xfrm>
            <a:off x="105228" y="4622800"/>
            <a:ext cx="56859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4800" b="1" dirty="0">
                <a:solidFill>
                  <a:srgbClr val="FFFF00"/>
                </a:solidFill>
                <a:latin typeface="Times New Roman" panose="02020603050405020304" pitchFamily="18" charset="0"/>
                <a:sym typeface="Wingdings" panose="05000000000000000000" pitchFamily="2" charset="2"/>
              </a:rPr>
              <a:t></a:t>
            </a:r>
            <a:r>
              <a:rPr lang="en-US" altLang="vi-VN" sz="4800" b="1" dirty="0">
                <a:solidFill>
                  <a:srgbClr val="FFFF00"/>
                </a:solidFill>
                <a:latin typeface="Times New Roman" panose="02020603050405020304" pitchFamily="18" charset="0"/>
              </a:rPr>
              <a:t> Cô giáo muốn hỏi giờ bạn học sinh.</a:t>
            </a:r>
          </a:p>
        </p:txBody>
      </p:sp>
      <p:sp>
        <p:nvSpPr>
          <p:cNvPr id="9" name="Text Box 13"/>
          <p:cNvSpPr txBox="1">
            <a:spLocks noChangeArrowheads="1"/>
          </p:cNvSpPr>
          <p:nvPr/>
        </p:nvSpPr>
        <p:spPr bwMode="auto">
          <a:xfrm>
            <a:off x="6589986" y="374792"/>
            <a:ext cx="5715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4000" b="1" u="sng" dirty="0">
                <a:solidFill>
                  <a:srgbClr val="99CCFF"/>
                </a:solidFill>
                <a:latin typeface="Times New Roman" panose="02020603050405020304" pitchFamily="18" charset="0"/>
              </a:rPr>
              <a:t>Tình huống thứ hai</a:t>
            </a:r>
            <a:r>
              <a:rPr lang="en-US" altLang="vi-VN" sz="4000" b="1" dirty="0">
                <a:solidFill>
                  <a:srgbClr val="99CCFF"/>
                </a:solidFill>
                <a:latin typeface="Times New Roman" panose="02020603050405020304" pitchFamily="18" charset="0"/>
              </a:rPr>
              <a:t>: </a:t>
            </a:r>
            <a:r>
              <a:rPr lang="en-US" altLang="vi-VN" sz="4000" b="1" dirty="0">
                <a:solidFill>
                  <a:schemeClr val="accent4">
                    <a:lumMod val="60000"/>
                    <a:lumOff val="40000"/>
                  </a:schemeClr>
                </a:solidFill>
                <a:latin typeface="Times New Roman" panose="02020603050405020304" pitchFamily="18" charset="0"/>
              </a:rPr>
              <a:t>Nam đi học muộn, đến sân trường gặp cô giáo chủ nhiệm, cô </a:t>
            </a:r>
            <a:r>
              <a:rPr lang="en-US" altLang="vi-VN" sz="4000" b="1" dirty="0" smtClean="0">
                <a:solidFill>
                  <a:schemeClr val="accent4">
                    <a:lumMod val="60000"/>
                    <a:lumOff val="40000"/>
                  </a:schemeClr>
                </a:solidFill>
                <a:latin typeface="Times New Roman" panose="02020603050405020304" pitchFamily="18" charset="0"/>
              </a:rPr>
              <a:t>hỏi:</a:t>
            </a:r>
            <a:endParaRPr lang="en-US" altLang="vi-VN" sz="4000" b="1" dirty="0">
              <a:solidFill>
                <a:schemeClr val="accent4">
                  <a:lumMod val="60000"/>
                  <a:lumOff val="40000"/>
                </a:schemeClr>
              </a:solidFill>
              <a:latin typeface="Times New Roman" panose="02020603050405020304" pitchFamily="18" charset="0"/>
            </a:endParaRPr>
          </a:p>
          <a:p>
            <a:pPr algn="ctr" eaLnBrk="1" hangingPunct="1">
              <a:spcBef>
                <a:spcPct val="50000"/>
              </a:spcBef>
            </a:pPr>
            <a:r>
              <a:rPr lang="en-US" altLang="vi-VN" sz="4000" b="1" i="1" dirty="0" smtClean="0">
                <a:solidFill>
                  <a:schemeClr val="accent4">
                    <a:lumMod val="60000"/>
                    <a:lumOff val="40000"/>
                  </a:schemeClr>
                </a:solidFill>
                <a:latin typeface="Times New Roman" panose="02020603050405020304" pitchFamily="18" charset="0"/>
              </a:rPr>
              <a:t>- </a:t>
            </a:r>
            <a:r>
              <a:rPr lang="en-US" altLang="vi-VN" sz="4000" b="1" i="1" dirty="0">
                <a:solidFill>
                  <a:schemeClr val="accent4">
                    <a:lumMod val="60000"/>
                    <a:lumOff val="40000"/>
                  </a:schemeClr>
                </a:solidFill>
                <a:latin typeface="Times New Roman" panose="02020603050405020304" pitchFamily="18" charset="0"/>
              </a:rPr>
              <a:t>Mấy giờ rồi em?</a:t>
            </a:r>
          </a:p>
        </p:txBody>
      </p:sp>
      <p:sp>
        <p:nvSpPr>
          <p:cNvPr id="11" name="Text Box 22"/>
          <p:cNvSpPr txBox="1">
            <a:spLocks noChangeArrowheads="1"/>
          </p:cNvSpPr>
          <p:nvPr/>
        </p:nvSpPr>
        <p:spPr bwMode="auto">
          <a:xfrm>
            <a:off x="6248399" y="4092476"/>
            <a:ext cx="5867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4800" b="1" dirty="0">
                <a:solidFill>
                  <a:srgbClr val="FFFF00"/>
                </a:solidFill>
                <a:latin typeface="Times New Roman" panose="02020603050405020304" pitchFamily="18" charset="0"/>
                <a:sym typeface="Wingdings" panose="05000000000000000000" pitchFamily="2" charset="2"/>
              </a:rPr>
              <a:t></a:t>
            </a:r>
            <a:r>
              <a:rPr lang="en-US" altLang="vi-VN" sz="4800" b="1" dirty="0">
                <a:solidFill>
                  <a:srgbClr val="FFFF00"/>
                </a:solidFill>
                <a:latin typeface="Times New Roman" panose="02020603050405020304" pitchFamily="18" charset="0"/>
              </a:rPr>
              <a:t> Cô giáo nhắc nhở việc Nam đi học muộn.</a:t>
            </a:r>
          </a:p>
        </p:txBody>
      </p:sp>
    </p:spTree>
    <p:extLst>
      <p:ext uri="{BB962C8B-B14F-4D97-AF65-F5344CB8AC3E}">
        <p14:creationId xmlns:p14="http://schemas.microsoft.com/office/powerpoint/2010/main" val="286874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0BEC64-DF90-410D-B025-FCDEC21BB0F4}" type="slidenum">
              <a:rPr lang="en-US" altLang="vi-VN" smtClean="0"/>
              <a:pPr>
                <a:defRPr/>
              </a:pPr>
              <a:t>3</a:t>
            </a:fld>
            <a:endParaRPr lang="en-US" altLang="vi-V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17" y="0"/>
            <a:ext cx="12192000" cy="6858000"/>
          </a:xfrm>
          <a:prstGeom prst="rect">
            <a:avLst/>
          </a:prstGeom>
        </p:spPr>
      </p:pic>
      <p:sp>
        <p:nvSpPr>
          <p:cNvPr id="8" name="Content Placeholder 4"/>
          <p:cNvSpPr txBox="1">
            <a:spLocks/>
          </p:cNvSpPr>
          <p:nvPr/>
        </p:nvSpPr>
        <p:spPr bwMode="auto">
          <a:xfrm>
            <a:off x="533400" y="2844526"/>
            <a:ext cx="1203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defRPr/>
            </a:pPr>
            <a:r>
              <a:rPr lang="en-US" sz="9600" b="1" dirty="0" smtClean="0">
                <a:solidFill>
                  <a:srgbClr val="006600"/>
                </a:solidFill>
                <a:effectLst>
                  <a:outerShdw blurRad="38100" dist="38100" dir="2700000" algn="tl">
                    <a:srgbClr val="000000">
                      <a:alpha val="43137"/>
                    </a:srgbClr>
                  </a:outerShdw>
                </a:effectLst>
                <a:latin typeface="VNI-Baybuom" panose="020B0603050302020204" pitchFamily="34" charset="0"/>
              </a:rPr>
              <a:t>NGHÓA TÖÔØNG MINH </a:t>
            </a:r>
          </a:p>
          <a:p>
            <a:pPr eaLnBrk="1" hangingPunct="1">
              <a:defRPr/>
            </a:pPr>
            <a:r>
              <a:rPr lang="en-US" sz="9600" b="1" dirty="0" smtClean="0">
                <a:solidFill>
                  <a:srgbClr val="006600"/>
                </a:solidFill>
                <a:effectLst>
                  <a:outerShdw blurRad="38100" dist="38100" dir="2700000" algn="tl">
                    <a:srgbClr val="000000">
                      <a:alpha val="43137"/>
                    </a:srgbClr>
                  </a:outerShdw>
                </a:effectLst>
                <a:latin typeface="VNI-Baybuom" panose="020B0603050302020204" pitchFamily="34" charset="0"/>
              </a:rPr>
              <a:t>VAØ HAØM YÙ</a:t>
            </a:r>
            <a:endParaRPr lang="en-US" sz="9600" b="1" dirty="0">
              <a:solidFill>
                <a:srgbClr val="006600"/>
              </a:solidFill>
              <a:effectLst>
                <a:outerShdw blurRad="38100" dist="38100" dir="2700000" algn="tl">
                  <a:srgbClr val="000000">
                    <a:alpha val="43137"/>
                  </a:srgbClr>
                </a:outerShdw>
              </a:effectLst>
              <a:latin typeface="VNI-Baybuom" panose="020B0603050302020204" pitchFamily="34" charset="0"/>
            </a:endParaRPr>
          </a:p>
        </p:txBody>
      </p:sp>
      <p:pic>
        <p:nvPicPr>
          <p:cNvPr id="5" name="Picture 2" descr="100+ hình nền powerpoint giảng dạy - hinhanhsieude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419100" y="0"/>
            <a:ext cx="117729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828800" indent="-457200">
              <a:defRPr>
                <a:solidFill>
                  <a:schemeClr val="tx1"/>
                </a:solidFill>
                <a:latin typeface="Arial" panose="020B0604020202020204" pitchFamily="34" charset="0"/>
                <a:cs typeface="Arial" panose="020B0604020202020204" pitchFamily="34" charset="0"/>
              </a:defRPr>
            </a:lvl4pPr>
            <a:lvl5pPr marL="2286000" indent="-457200">
              <a:defRPr>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4400" b="1" dirty="0">
                <a:solidFill>
                  <a:schemeClr val="hlink"/>
                </a:solidFill>
                <a:latin typeface="Times New Roman" panose="02020603050405020304" pitchFamily="18" charset="0"/>
              </a:rPr>
              <a:t>	</a:t>
            </a:r>
            <a:r>
              <a:rPr lang="en-US" altLang="vi-VN" sz="4400" b="1" u="sng" dirty="0">
                <a:solidFill>
                  <a:srgbClr val="FFFF00"/>
                </a:solidFill>
                <a:effectLst>
                  <a:outerShdw blurRad="38100" dist="38100" dir="2700000" algn="tl">
                    <a:srgbClr val="000000">
                      <a:alpha val="43137"/>
                    </a:srgbClr>
                  </a:outerShdw>
                </a:effectLst>
                <a:latin typeface="Times New Roman" panose="02020603050405020304" pitchFamily="18" charset="0"/>
              </a:rPr>
              <a:t>Ví dụ a</a:t>
            </a:r>
            <a:r>
              <a:rPr lang="en-US" altLang="vi-VN" sz="4400" b="1" dirty="0">
                <a:solidFill>
                  <a:srgbClr val="FFFF00"/>
                </a:solidFill>
                <a:effectLst>
                  <a:outerShdw blurRad="38100" dist="38100" dir="2700000" algn="tl">
                    <a:srgbClr val="000000">
                      <a:alpha val="43137"/>
                    </a:srgbClr>
                  </a:outerShdw>
                </a:effectLst>
                <a:latin typeface="Times New Roman" panose="02020603050405020304" pitchFamily="18" charset="0"/>
              </a:rPr>
              <a:t>: Đọc đoạn trích sau và trả lời câu hỏi: </a:t>
            </a:r>
          </a:p>
          <a:p>
            <a:pPr algn="just" eaLnBrk="1" hangingPunct="1">
              <a:spcBef>
                <a:spcPct val="50000"/>
              </a:spcBef>
            </a:pPr>
            <a:r>
              <a:rPr lang="en-US" altLang="vi-VN" sz="4400" i="1" dirty="0">
                <a:solidFill>
                  <a:schemeClr val="accent4">
                    <a:lumMod val="40000"/>
                    <a:lumOff val="60000"/>
                  </a:schemeClr>
                </a:solidFill>
                <a:latin typeface="Times New Roman" panose="02020603050405020304" pitchFamily="18" charset="0"/>
              </a:rPr>
              <a:t>       </a:t>
            </a:r>
            <a:r>
              <a:rPr lang="en-US" altLang="vi-VN" sz="4400" b="1" i="1" dirty="0" smtClean="0">
                <a:solidFill>
                  <a:schemeClr val="accent4">
                    <a:lumMod val="40000"/>
                    <a:lumOff val="60000"/>
                  </a:schemeClr>
                </a:solidFill>
                <a:latin typeface="Times New Roman" panose="02020603050405020304" pitchFamily="18" charset="0"/>
              </a:rPr>
              <a:t>- </a:t>
            </a:r>
            <a:r>
              <a:rPr lang="en-US" altLang="vi-VN" sz="4400" b="1" i="1" dirty="0">
                <a:solidFill>
                  <a:schemeClr val="accent4">
                    <a:lumMod val="40000"/>
                    <a:lumOff val="60000"/>
                  </a:schemeClr>
                </a:solidFill>
                <a:latin typeface="Times New Roman" panose="02020603050405020304" pitchFamily="18" charset="0"/>
              </a:rPr>
              <a:t>Trời ơi, chỉ còn có năm phút</a:t>
            </a:r>
            <a:r>
              <a:rPr lang="en-US" altLang="vi-VN" sz="4400" b="1" i="1" dirty="0" smtClean="0">
                <a:solidFill>
                  <a:schemeClr val="accent4">
                    <a:lumMod val="40000"/>
                    <a:lumOff val="60000"/>
                  </a:schemeClr>
                </a:solidFill>
                <a:latin typeface="Times New Roman" panose="02020603050405020304" pitchFamily="18" charset="0"/>
              </a:rPr>
              <a:t>!</a:t>
            </a:r>
            <a:endParaRPr lang="en-US" altLang="vi-VN" sz="4400" b="1" i="1" dirty="0">
              <a:solidFill>
                <a:schemeClr val="accent4">
                  <a:lumMod val="40000"/>
                  <a:lumOff val="60000"/>
                </a:schemeClr>
              </a:solidFill>
              <a:latin typeface="Times New Roman" panose="02020603050405020304" pitchFamily="18" charset="0"/>
            </a:endParaRPr>
          </a:p>
          <a:p>
            <a:pPr algn="just" eaLnBrk="1" hangingPunct="1">
              <a:spcBef>
                <a:spcPct val="50000"/>
              </a:spcBef>
            </a:pPr>
            <a:r>
              <a:rPr lang="en-US" altLang="vi-VN" sz="4400" b="1" i="1" dirty="0">
                <a:solidFill>
                  <a:schemeClr val="accent4">
                    <a:lumMod val="40000"/>
                    <a:lumOff val="60000"/>
                  </a:schemeClr>
                </a:solidFill>
                <a:latin typeface="Times New Roman" panose="02020603050405020304" pitchFamily="18" charset="0"/>
              </a:rPr>
              <a:t>      Chính là anh thanh niên giật mình nói to, giọng cười nhưng đầy tiếc rẻ. Anh chạy ra nhà phía sau, rồi trở vào liền, tay cầm một cài </a:t>
            </a:r>
            <a:r>
              <a:rPr lang="en-US" altLang="vi-VN" sz="4400" b="1" i="1" dirty="0" err="1">
                <a:solidFill>
                  <a:schemeClr val="accent4">
                    <a:lumMod val="40000"/>
                    <a:lumOff val="60000"/>
                  </a:schemeClr>
                </a:solidFill>
                <a:latin typeface="Times New Roman" panose="02020603050405020304" pitchFamily="18" charset="0"/>
              </a:rPr>
              <a:t>làn.Nhà</a:t>
            </a:r>
            <a:r>
              <a:rPr lang="en-US" altLang="vi-VN" sz="4400" b="1" i="1" dirty="0">
                <a:solidFill>
                  <a:schemeClr val="accent4">
                    <a:lumMod val="40000"/>
                    <a:lumOff val="60000"/>
                  </a:schemeClr>
                </a:solidFill>
                <a:latin typeface="Times New Roman" panose="02020603050405020304" pitchFamily="18" charset="0"/>
              </a:rPr>
              <a:t> họa sĩ tặc lưỡi đứng dậy. Cô gái cũng đứng lên, đặt lại chiếc ghế, thong thả đi đến chỗ bác già</a:t>
            </a:r>
            <a:r>
              <a:rPr lang="en-US" altLang="vi-VN" sz="4400" b="1" i="1" dirty="0" smtClean="0">
                <a:solidFill>
                  <a:schemeClr val="accent4">
                    <a:lumMod val="40000"/>
                    <a:lumOff val="60000"/>
                  </a:schemeClr>
                </a:solidFill>
                <a:latin typeface="Times New Roman" panose="02020603050405020304" pitchFamily="18" charset="0"/>
              </a:rPr>
              <a:t>.</a:t>
            </a:r>
          </a:p>
          <a:p>
            <a:pPr algn="just" eaLnBrk="1" hangingPunct="1">
              <a:spcBef>
                <a:spcPct val="50000"/>
              </a:spcBef>
            </a:pPr>
            <a:r>
              <a:rPr lang="en-US" altLang="vi-VN" sz="3200" b="1" i="1" dirty="0" smtClean="0">
                <a:solidFill>
                  <a:schemeClr val="accent4">
                    <a:lumMod val="40000"/>
                    <a:lumOff val="60000"/>
                  </a:schemeClr>
                </a:solidFill>
                <a:latin typeface="Times New Roman" panose="02020603050405020304" pitchFamily="18" charset="0"/>
              </a:rPr>
              <a:t>					  (Trích</a:t>
            </a:r>
            <a:r>
              <a:rPr lang="en-US" altLang="vi-VN" sz="3200" b="1" i="1" dirty="0">
                <a:solidFill>
                  <a:schemeClr val="accent4">
                    <a:lumMod val="40000"/>
                    <a:lumOff val="60000"/>
                  </a:schemeClr>
                </a:solidFill>
                <a:latin typeface="Times New Roman" panose="02020603050405020304" pitchFamily="18" charset="0"/>
              </a:rPr>
              <a:t> </a:t>
            </a:r>
            <a:r>
              <a:rPr lang="en-US" altLang="vi-VN" sz="3200" b="1" i="1" dirty="0" smtClean="0">
                <a:solidFill>
                  <a:schemeClr val="accent4">
                    <a:lumMod val="40000"/>
                    <a:lumOff val="60000"/>
                  </a:schemeClr>
                </a:solidFill>
                <a:latin typeface="Times New Roman" panose="02020603050405020304" pitchFamily="18" charset="0"/>
              </a:rPr>
              <a:t>Lặng </a:t>
            </a:r>
            <a:r>
              <a:rPr lang="en-US" altLang="vi-VN" sz="3200" b="1" i="1" dirty="0">
                <a:solidFill>
                  <a:schemeClr val="accent4">
                    <a:lumMod val="40000"/>
                    <a:lumOff val="60000"/>
                  </a:schemeClr>
                </a:solidFill>
                <a:latin typeface="Times New Roman" panose="02020603050405020304" pitchFamily="18" charset="0"/>
              </a:rPr>
              <a:t>lẽ Sa </a:t>
            </a:r>
            <a:r>
              <a:rPr lang="en-US" altLang="vi-VN" sz="3200" b="1" i="1" dirty="0" smtClean="0">
                <a:solidFill>
                  <a:schemeClr val="accent4">
                    <a:lumMod val="40000"/>
                    <a:lumOff val="60000"/>
                  </a:schemeClr>
                </a:solidFill>
                <a:latin typeface="Times New Roman" panose="02020603050405020304" pitchFamily="18" charset="0"/>
              </a:rPr>
              <a:t>Pa-</a:t>
            </a:r>
            <a:r>
              <a:rPr lang="en-US" altLang="vi-VN" sz="3200" b="1" i="1" dirty="0" err="1" smtClean="0">
                <a:solidFill>
                  <a:schemeClr val="accent4">
                    <a:lumMod val="40000"/>
                    <a:lumOff val="60000"/>
                  </a:schemeClr>
                </a:solidFill>
                <a:latin typeface="Times New Roman" panose="02020603050405020304" pitchFamily="18" charset="0"/>
              </a:rPr>
              <a:t>Nguyễn</a:t>
            </a:r>
            <a:r>
              <a:rPr lang="en-US" altLang="vi-VN" sz="3200" b="1" i="1" dirty="0" smtClean="0">
                <a:solidFill>
                  <a:schemeClr val="accent4">
                    <a:lumMod val="40000"/>
                    <a:lumOff val="60000"/>
                  </a:schemeClr>
                </a:solidFill>
                <a:latin typeface="Times New Roman" panose="02020603050405020304" pitchFamily="18" charset="0"/>
              </a:rPr>
              <a:t> </a:t>
            </a:r>
            <a:r>
              <a:rPr lang="en-US" altLang="vi-VN" sz="3200" b="1" i="1" dirty="0">
                <a:solidFill>
                  <a:schemeClr val="accent4">
                    <a:lumMod val="40000"/>
                    <a:lumOff val="60000"/>
                  </a:schemeClr>
                </a:solidFill>
                <a:latin typeface="Times New Roman" panose="02020603050405020304" pitchFamily="18" charset="0"/>
              </a:rPr>
              <a:t>Thành Long)</a:t>
            </a:r>
          </a:p>
        </p:txBody>
      </p:sp>
    </p:spTree>
    <p:extLst>
      <p:ext uri="{BB962C8B-B14F-4D97-AF65-F5344CB8AC3E}">
        <p14:creationId xmlns:p14="http://schemas.microsoft.com/office/powerpoint/2010/main" val="230721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 Box 4"/>
          <p:cNvSpPr txBox="1">
            <a:spLocks noChangeArrowheads="1"/>
          </p:cNvSpPr>
          <p:nvPr/>
        </p:nvSpPr>
        <p:spPr bwMode="auto">
          <a:xfrm>
            <a:off x="304800" y="0"/>
            <a:ext cx="10972800"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828800" indent="-457200">
              <a:defRPr>
                <a:solidFill>
                  <a:schemeClr val="tx1"/>
                </a:solidFill>
                <a:latin typeface="Arial" panose="020B0604020202020204" pitchFamily="34" charset="0"/>
                <a:cs typeface="Arial" panose="020B0604020202020204" pitchFamily="34" charset="0"/>
              </a:defRPr>
            </a:lvl4pPr>
            <a:lvl5pPr marL="2286000" indent="-457200">
              <a:defRPr>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eaLnBrk="1" hangingPunct="1">
              <a:lnSpc>
                <a:spcPct val="150000"/>
              </a:lnSpc>
              <a:spcBef>
                <a:spcPts val="0"/>
              </a:spcBef>
            </a:pPr>
            <a:r>
              <a:rPr lang="en-US" altLang="vi-VN" sz="5400" dirty="0">
                <a:latin typeface="Times New Roman" panose="02020603050405020304" pitchFamily="18" charset="0"/>
                <a:cs typeface="Times New Roman" panose="02020603050405020304" pitchFamily="18" charset="0"/>
              </a:rPr>
              <a:t>   </a:t>
            </a:r>
            <a:r>
              <a:rPr lang="en-US" altLang="vi-VN" sz="5400" b="1" u="sng" dirty="0">
                <a:solidFill>
                  <a:srgbClr val="FFFF00"/>
                </a:solidFill>
                <a:latin typeface="Times New Roman" panose="02020603050405020304" pitchFamily="18" charset="0"/>
                <a:cs typeface="Times New Roman" panose="02020603050405020304" pitchFamily="18" charset="0"/>
              </a:rPr>
              <a:t>Ví dụ a</a:t>
            </a:r>
            <a:r>
              <a:rPr lang="en-US" altLang="vi-VN" sz="5400" b="1" dirty="0">
                <a:solidFill>
                  <a:srgbClr val="FFFF00"/>
                </a:solidFill>
                <a:latin typeface="Times New Roman" panose="02020603050405020304" pitchFamily="18" charset="0"/>
                <a:cs typeface="Times New Roman" panose="02020603050405020304" pitchFamily="18" charset="0"/>
              </a:rPr>
              <a:t>: </a:t>
            </a:r>
            <a:endParaRPr lang="en-US" altLang="vi-VN" sz="5400" b="1" dirty="0" smtClean="0">
              <a:solidFill>
                <a:srgbClr val="FFFF00"/>
              </a:solidFill>
              <a:latin typeface="Times New Roman" panose="02020603050405020304" pitchFamily="18" charset="0"/>
              <a:cs typeface="Times New Roman" panose="02020603050405020304" pitchFamily="18" charset="0"/>
            </a:endParaRPr>
          </a:p>
          <a:p>
            <a:pPr marL="0" eaLnBrk="1" hangingPunct="1">
              <a:lnSpc>
                <a:spcPct val="150000"/>
              </a:lnSpc>
              <a:spcBef>
                <a:spcPts val="0"/>
              </a:spcBef>
            </a:pPr>
            <a:r>
              <a:rPr lang="en-US" altLang="vi-VN" sz="5400" b="1" i="1" dirty="0" smtClean="0">
                <a:solidFill>
                  <a:srgbClr val="000099"/>
                </a:solidFill>
                <a:latin typeface="Times New Roman" panose="02020603050405020304" pitchFamily="18" charset="0"/>
                <a:cs typeface="Times New Roman" panose="02020603050405020304" pitchFamily="18" charset="0"/>
              </a:rPr>
              <a:t>         </a:t>
            </a:r>
            <a:r>
              <a:rPr lang="en-US" altLang="vi-VN" sz="5400" b="1" i="1" dirty="0" smtClean="0">
                <a:solidFill>
                  <a:srgbClr val="99CCFF"/>
                </a:solidFill>
                <a:latin typeface="Times New Roman" panose="02020603050405020304" pitchFamily="18" charset="0"/>
                <a:cs typeface="Times New Roman" panose="02020603050405020304" pitchFamily="18" charset="0"/>
              </a:rPr>
              <a:t>- </a:t>
            </a:r>
            <a:r>
              <a:rPr lang="en-US" altLang="vi-VN" sz="5400" b="1" i="1" dirty="0">
                <a:solidFill>
                  <a:srgbClr val="99CCFF"/>
                </a:solidFill>
                <a:latin typeface="Times New Roman" panose="02020603050405020304" pitchFamily="18" charset="0"/>
                <a:cs typeface="Times New Roman" panose="02020603050405020304" pitchFamily="18" charset="0"/>
              </a:rPr>
              <a:t>Trời ơi, chỉ còn có </a:t>
            </a:r>
            <a:r>
              <a:rPr lang="en-US" altLang="vi-VN" sz="5400" b="1" i="1" dirty="0" smtClean="0">
                <a:solidFill>
                  <a:srgbClr val="99CCFF"/>
                </a:solidFill>
                <a:latin typeface="Times New Roman" panose="02020603050405020304" pitchFamily="18" charset="0"/>
                <a:cs typeface="Times New Roman" panose="02020603050405020304" pitchFamily="18" charset="0"/>
              </a:rPr>
              <a:t>năm phút!</a:t>
            </a:r>
          </a:p>
          <a:p>
            <a:pPr marL="0" eaLnBrk="1" hangingPunct="1">
              <a:lnSpc>
                <a:spcPct val="150000"/>
              </a:lnSpc>
              <a:spcBef>
                <a:spcPts val="0"/>
              </a:spcBef>
            </a:pPr>
            <a:r>
              <a:rPr lang="en-US" altLang="vi-VN" sz="5400" b="1" dirty="0">
                <a:solidFill>
                  <a:srgbClr val="000099"/>
                </a:solidFill>
                <a:latin typeface="Times New Roman" panose="02020603050405020304" pitchFamily="18" charset="0"/>
                <a:cs typeface="Times New Roman" panose="02020603050405020304" pitchFamily="18" charset="0"/>
              </a:rPr>
              <a:t>	</a:t>
            </a:r>
            <a:r>
              <a:rPr lang="en-US" altLang="vi-VN" sz="5400" b="1" dirty="0" smtClean="0">
                <a:solidFill>
                  <a:srgbClr val="000099"/>
                </a:solidFill>
                <a:latin typeface="Times New Roman" panose="02020603050405020304" pitchFamily="18" charset="0"/>
                <a:cs typeface="Times New Roman" panose="02020603050405020304" pitchFamily="18" charset="0"/>
              </a:rPr>
              <a:t>	 </a:t>
            </a:r>
            <a:r>
              <a:rPr lang="en-US" altLang="vi-VN" sz="5400" b="1" dirty="0">
                <a:solidFill>
                  <a:srgbClr val="FFFF99"/>
                </a:solidFill>
                <a:latin typeface="Times New Roman" panose="02020603050405020304" pitchFamily="18" charset="0"/>
                <a:cs typeface="Times New Roman" panose="02020603050405020304" pitchFamily="18" charset="0"/>
              </a:rPr>
              <a:t>→ Thể hiện thái độ tiếc nuối.</a:t>
            </a:r>
          </a:p>
        </p:txBody>
      </p:sp>
      <p:sp>
        <p:nvSpPr>
          <p:cNvPr id="10" name="Rectangle 13"/>
          <p:cNvSpPr>
            <a:spLocks noChangeArrowheads="1"/>
          </p:cNvSpPr>
          <p:nvPr/>
        </p:nvSpPr>
        <p:spPr bwMode="auto">
          <a:xfrm>
            <a:off x="415925" y="3634496"/>
            <a:ext cx="53752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5400" b="1" dirty="0" smtClean="0">
                <a:solidFill>
                  <a:srgbClr val="66FFFF"/>
                </a:solidFill>
              </a:rPr>
              <a:t>→ </a:t>
            </a:r>
            <a:r>
              <a:rPr lang="en-US" altLang="vi-VN" sz="5400" b="1" dirty="0">
                <a:solidFill>
                  <a:srgbClr val="66FFFF"/>
                </a:solidFill>
              </a:rPr>
              <a:t>H</a:t>
            </a:r>
            <a:r>
              <a:rPr lang="en-US" altLang="vi-VN" sz="5400" b="1" dirty="0" smtClean="0">
                <a:solidFill>
                  <a:srgbClr val="66FFFF"/>
                </a:solidFill>
              </a:rPr>
              <a:t>àm </a:t>
            </a:r>
            <a:r>
              <a:rPr lang="en-US" altLang="vi-VN" sz="5400" b="1" dirty="0">
                <a:solidFill>
                  <a:srgbClr val="66FFFF"/>
                </a:solidFill>
              </a:rPr>
              <a:t>ý:</a:t>
            </a:r>
          </a:p>
        </p:txBody>
      </p:sp>
      <p:sp>
        <p:nvSpPr>
          <p:cNvPr id="13" name="Rectangle 12"/>
          <p:cNvSpPr>
            <a:spLocks noChangeArrowheads="1"/>
          </p:cNvSpPr>
          <p:nvPr/>
        </p:nvSpPr>
        <p:spPr bwMode="auto">
          <a:xfrm>
            <a:off x="304800" y="4538008"/>
            <a:ext cx="11430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4000" b="1" i="1" dirty="0">
                <a:solidFill>
                  <a:schemeClr val="bg2"/>
                </a:solidFill>
              </a:rPr>
              <a:t> là phần thông báo tuy không được diễn đạt trực tiếp bằng từ ngữ trong câu nhưng có thể suy ra từ những từ ngữ ấy</a:t>
            </a:r>
            <a:r>
              <a:rPr lang="en-US" altLang="vi-VN" sz="4000" b="1" i="1" dirty="0" smtClean="0">
                <a:solidFill>
                  <a:schemeClr val="bg2"/>
                </a:solidFill>
              </a:rPr>
              <a:t>.</a:t>
            </a:r>
            <a:endParaRPr lang="en-US" altLang="vi-VN" sz="4000" b="1" i="1" dirty="0">
              <a:solidFill>
                <a:schemeClr val="bg2"/>
              </a:solidFill>
            </a:endParaRPr>
          </a:p>
        </p:txBody>
      </p:sp>
    </p:spTree>
    <p:extLst>
      <p:ext uri="{BB962C8B-B14F-4D97-AF65-F5344CB8AC3E}">
        <p14:creationId xmlns:p14="http://schemas.microsoft.com/office/powerpoint/2010/main" val="2186148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1000"/>
                                        <p:tgtEl>
                                          <p:spTgt spid="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amond(in)">
                                      <p:cBhvr>
                                        <p:cTn id="10" dur="11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diamond(in)">
                                      <p:cBhvr>
                                        <p:cTn id="15" dur="11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amond(in)">
                                      <p:cBhvr>
                                        <p:cTn id="20" dur="11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42E7DC93-3F4C-491F-A383-10353AB53E36}" type="slidenum">
              <a:rPr lang="en-US" altLang="vi-VN"/>
              <a:pPr>
                <a:defRPr/>
              </a:pPr>
              <a:t>5</a:t>
            </a:fld>
            <a:endParaRPr lang="en-US" altLang="vi-VN"/>
          </a:p>
        </p:txBody>
      </p:sp>
      <p:pic>
        <p:nvPicPr>
          <p:cNvPr id="89093" name="Picture 5" descr="mua_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2075"/>
            <a:ext cx="3657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7" descr="ngo-linh-nhi-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284413"/>
            <a:ext cx="369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AutoShape 8"/>
          <p:cNvSpPr>
            <a:spLocks noChangeArrowheads="1"/>
          </p:cNvSpPr>
          <p:nvPr/>
        </p:nvSpPr>
        <p:spPr bwMode="auto">
          <a:xfrm>
            <a:off x="1143000" y="-25400"/>
            <a:ext cx="2743200" cy="2438400"/>
          </a:xfrm>
          <a:prstGeom prst="cloudCallout">
            <a:avLst>
              <a:gd name="adj1" fmla="val -7347"/>
              <a:gd name="adj2" fmla="val 84505"/>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vi-VN" altLang="vi-VN" sz="2400">
              <a:latin typeface="Times New Roman" panose="02020603050405020304" pitchFamily="18" charset="0"/>
            </a:endParaRPr>
          </a:p>
        </p:txBody>
      </p:sp>
      <p:sp>
        <p:nvSpPr>
          <p:cNvPr id="89097" name="Text Box 9"/>
          <p:cNvSpPr txBox="1">
            <a:spLocks noChangeArrowheads="1"/>
          </p:cNvSpPr>
          <p:nvPr/>
        </p:nvSpPr>
        <p:spPr bwMode="auto">
          <a:xfrm>
            <a:off x="1447800" y="409575"/>
            <a:ext cx="25146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dirty="0">
                <a:solidFill>
                  <a:srgbClr val="0000CC"/>
                </a:solidFill>
                <a:latin typeface="Times New Roman" panose="02020603050405020304" pitchFamily="18" charset="0"/>
              </a:rPr>
              <a:t>- Ôi, ổi chín trông ngon chưa kìa!</a:t>
            </a:r>
          </a:p>
        </p:txBody>
      </p:sp>
      <p:sp>
        <p:nvSpPr>
          <p:cNvPr id="10247" name="AutoShape 11" descr="11205019_1576302039325260_5247009113596387897_n"/>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pic>
        <p:nvPicPr>
          <p:cNvPr id="89100" name="Picture 12" descr="11205019_1576302039325260_5247009113596387897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424238"/>
            <a:ext cx="41148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1" name="AutoShape 13"/>
          <p:cNvSpPr>
            <a:spLocks noChangeArrowheads="1"/>
          </p:cNvSpPr>
          <p:nvPr/>
        </p:nvSpPr>
        <p:spPr bwMode="auto">
          <a:xfrm>
            <a:off x="8707821" y="350837"/>
            <a:ext cx="3276600" cy="2590800"/>
          </a:xfrm>
          <a:prstGeom prst="cloudCallout">
            <a:avLst>
              <a:gd name="adj1" fmla="val -15222"/>
              <a:gd name="adj2" fmla="val 71171"/>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vi-VN" altLang="vi-VN" sz="2400">
              <a:latin typeface="Times New Roman" panose="02020603050405020304" pitchFamily="18" charset="0"/>
            </a:endParaRPr>
          </a:p>
        </p:txBody>
      </p:sp>
      <p:sp>
        <p:nvSpPr>
          <p:cNvPr id="89102" name="Text Box 14"/>
          <p:cNvSpPr txBox="1">
            <a:spLocks noChangeArrowheads="1"/>
          </p:cNvSpPr>
          <p:nvPr/>
        </p:nvSpPr>
        <p:spPr bwMode="auto">
          <a:xfrm>
            <a:off x="9144000" y="833438"/>
            <a:ext cx="2438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dirty="0">
                <a:solidFill>
                  <a:srgbClr val="0000CC"/>
                </a:solidFill>
                <a:latin typeface="Times New Roman" panose="02020603050405020304" pitchFamily="18" charset="0"/>
              </a:rPr>
              <a:t>- Cành cây cao quá!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additive="base">
                                        <p:cTn id="7" dur="500" fill="hold"/>
                                        <p:tgtEl>
                                          <p:spTgt spid="89093"/>
                                        </p:tgtEl>
                                        <p:attrNameLst>
                                          <p:attrName>ppt_x</p:attrName>
                                        </p:attrNameLst>
                                      </p:cBhvr>
                                      <p:tavLst>
                                        <p:tav tm="0">
                                          <p:val>
                                            <p:strVal val="#ppt_x"/>
                                          </p:val>
                                        </p:tav>
                                        <p:tav tm="100000">
                                          <p:val>
                                            <p:strVal val="#ppt_x"/>
                                          </p:val>
                                        </p:tav>
                                      </p:tavLst>
                                    </p:anim>
                                    <p:anim calcmode="lin" valueType="num">
                                      <p:cBhvr additive="base">
                                        <p:cTn id="8" dur="500" fill="hold"/>
                                        <p:tgtEl>
                                          <p:spTgt spid="890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9095"/>
                                        </p:tgtEl>
                                        <p:attrNameLst>
                                          <p:attrName>style.visibility</p:attrName>
                                        </p:attrNameLst>
                                      </p:cBhvr>
                                      <p:to>
                                        <p:strVal val="visible"/>
                                      </p:to>
                                    </p:set>
                                    <p:anim calcmode="lin" valueType="num">
                                      <p:cBhvr additive="base">
                                        <p:cTn id="11" dur="500" fill="hold"/>
                                        <p:tgtEl>
                                          <p:spTgt spid="89095"/>
                                        </p:tgtEl>
                                        <p:attrNameLst>
                                          <p:attrName>ppt_x</p:attrName>
                                        </p:attrNameLst>
                                      </p:cBhvr>
                                      <p:tavLst>
                                        <p:tav tm="0">
                                          <p:val>
                                            <p:strVal val="#ppt_x"/>
                                          </p:val>
                                        </p:tav>
                                        <p:tav tm="100000">
                                          <p:val>
                                            <p:strVal val="#ppt_x"/>
                                          </p:val>
                                        </p:tav>
                                      </p:tavLst>
                                    </p:anim>
                                    <p:anim calcmode="lin" valueType="num">
                                      <p:cBhvr additive="base">
                                        <p:cTn id="12" dur="500" fill="hold"/>
                                        <p:tgtEl>
                                          <p:spTgt spid="89095"/>
                                        </p:tgtEl>
                                        <p:attrNameLst>
                                          <p:attrName>ppt_y</p:attrName>
                                        </p:attrNameLst>
                                      </p:cBhvr>
                                      <p:tavLst>
                                        <p:tav tm="0">
                                          <p:val>
                                            <p:strVal val="1+#ppt_h/2"/>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89096"/>
                                        </p:tgtEl>
                                        <p:attrNameLst>
                                          <p:attrName>style.visibility</p:attrName>
                                        </p:attrNameLst>
                                      </p:cBhvr>
                                      <p:to>
                                        <p:strVal val="visible"/>
                                      </p:to>
                                    </p:set>
                                    <p:animEffect transition="in" filter="dissolve">
                                      <p:cBhvr>
                                        <p:cTn id="15" dur="500"/>
                                        <p:tgtEl>
                                          <p:spTgt spid="89096"/>
                                        </p:tgtEl>
                                      </p:cBhvr>
                                    </p:animEffect>
                                  </p:childTnLst>
                                </p:cTn>
                              </p:par>
                              <p:par>
                                <p:cTn id="16" presetID="17" presetClass="entr" presetSubtype="8" fill="hold" grpId="0" nodeType="withEffect">
                                  <p:stCondLst>
                                    <p:cond delay="0"/>
                                  </p:stCondLst>
                                  <p:iterate type="wd">
                                    <p:tmPct val="100000"/>
                                  </p:iterate>
                                  <p:childTnLst>
                                    <p:set>
                                      <p:cBhvr>
                                        <p:cTn id="17" dur="1" fill="hold">
                                          <p:stCondLst>
                                            <p:cond delay="0"/>
                                          </p:stCondLst>
                                        </p:cTn>
                                        <p:tgtEl>
                                          <p:spTgt spid="89097"/>
                                        </p:tgtEl>
                                        <p:attrNameLst>
                                          <p:attrName>style.visibility</p:attrName>
                                        </p:attrNameLst>
                                      </p:cBhvr>
                                      <p:to>
                                        <p:strVal val="visible"/>
                                      </p:to>
                                    </p:set>
                                    <p:anim calcmode="lin" valueType="num">
                                      <p:cBhvr>
                                        <p:cTn id="18" dur="300" fill="hold"/>
                                        <p:tgtEl>
                                          <p:spTgt spid="89097"/>
                                        </p:tgtEl>
                                        <p:attrNameLst>
                                          <p:attrName>ppt_x</p:attrName>
                                        </p:attrNameLst>
                                      </p:cBhvr>
                                      <p:tavLst>
                                        <p:tav tm="0">
                                          <p:val>
                                            <p:strVal val="#ppt_x-#ppt_w/2"/>
                                          </p:val>
                                        </p:tav>
                                        <p:tav tm="100000">
                                          <p:val>
                                            <p:strVal val="#ppt_x"/>
                                          </p:val>
                                        </p:tav>
                                      </p:tavLst>
                                    </p:anim>
                                    <p:anim calcmode="lin" valueType="num">
                                      <p:cBhvr>
                                        <p:cTn id="19" dur="300" fill="hold"/>
                                        <p:tgtEl>
                                          <p:spTgt spid="89097"/>
                                        </p:tgtEl>
                                        <p:attrNameLst>
                                          <p:attrName>ppt_y</p:attrName>
                                        </p:attrNameLst>
                                      </p:cBhvr>
                                      <p:tavLst>
                                        <p:tav tm="0">
                                          <p:val>
                                            <p:strVal val="#ppt_y"/>
                                          </p:val>
                                        </p:tav>
                                        <p:tav tm="100000">
                                          <p:val>
                                            <p:strVal val="#ppt_y"/>
                                          </p:val>
                                        </p:tav>
                                      </p:tavLst>
                                    </p:anim>
                                    <p:anim calcmode="lin" valueType="num">
                                      <p:cBhvr>
                                        <p:cTn id="20" dur="300" fill="hold"/>
                                        <p:tgtEl>
                                          <p:spTgt spid="89097"/>
                                        </p:tgtEl>
                                        <p:attrNameLst>
                                          <p:attrName>ppt_w</p:attrName>
                                        </p:attrNameLst>
                                      </p:cBhvr>
                                      <p:tavLst>
                                        <p:tav tm="0">
                                          <p:val>
                                            <p:fltVal val="0"/>
                                          </p:val>
                                        </p:tav>
                                        <p:tav tm="100000">
                                          <p:val>
                                            <p:strVal val="#ppt_w"/>
                                          </p:val>
                                        </p:tav>
                                      </p:tavLst>
                                    </p:anim>
                                    <p:anim calcmode="lin" valueType="num">
                                      <p:cBhvr>
                                        <p:cTn id="21" dur="300" fill="hold"/>
                                        <p:tgtEl>
                                          <p:spTgt spid="89097"/>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9101"/>
                                        </p:tgtEl>
                                        <p:attrNameLst>
                                          <p:attrName>style.visibility</p:attrName>
                                        </p:attrNameLst>
                                      </p:cBhvr>
                                      <p:to>
                                        <p:strVal val="visible"/>
                                      </p:to>
                                    </p:set>
                                    <p:animEffect transition="in" filter="dissolve">
                                      <p:cBhvr>
                                        <p:cTn id="26" dur="500"/>
                                        <p:tgtEl>
                                          <p:spTgt spid="89101"/>
                                        </p:tgtEl>
                                      </p:cBhvr>
                                    </p:animEffect>
                                  </p:childTnLst>
                                </p:cTn>
                              </p:par>
                              <p:par>
                                <p:cTn id="27" presetID="17" presetClass="entr" presetSubtype="8" fill="hold" grpId="0" nodeType="withEffect">
                                  <p:stCondLst>
                                    <p:cond delay="0"/>
                                  </p:stCondLst>
                                  <p:iterate type="wd">
                                    <p:tmPct val="100000"/>
                                  </p:iterate>
                                  <p:childTnLst>
                                    <p:set>
                                      <p:cBhvr>
                                        <p:cTn id="28" dur="1" fill="hold">
                                          <p:stCondLst>
                                            <p:cond delay="0"/>
                                          </p:stCondLst>
                                        </p:cTn>
                                        <p:tgtEl>
                                          <p:spTgt spid="89102"/>
                                        </p:tgtEl>
                                        <p:attrNameLst>
                                          <p:attrName>style.visibility</p:attrName>
                                        </p:attrNameLst>
                                      </p:cBhvr>
                                      <p:to>
                                        <p:strVal val="visible"/>
                                      </p:to>
                                    </p:set>
                                    <p:anim calcmode="lin" valueType="num">
                                      <p:cBhvr>
                                        <p:cTn id="29" dur="300" fill="hold"/>
                                        <p:tgtEl>
                                          <p:spTgt spid="89102"/>
                                        </p:tgtEl>
                                        <p:attrNameLst>
                                          <p:attrName>ppt_x</p:attrName>
                                        </p:attrNameLst>
                                      </p:cBhvr>
                                      <p:tavLst>
                                        <p:tav tm="0">
                                          <p:val>
                                            <p:strVal val="#ppt_x-#ppt_w/2"/>
                                          </p:val>
                                        </p:tav>
                                        <p:tav tm="100000">
                                          <p:val>
                                            <p:strVal val="#ppt_x"/>
                                          </p:val>
                                        </p:tav>
                                      </p:tavLst>
                                    </p:anim>
                                    <p:anim calcmode="lin" valueType="num">
                                      <p:cBhvr>
                                        <p:cTn id="30" dur="300" fill="hold"/>
                                        <p:tgtEl>
                                          <p:spTgt spid="89102"/>
                                        </p:tgtEl>
                                        <p:attrNameLst>
                                          <p:attrName>ppt_y</p:attrName>
                                        </p:attrNameLst>
                                      </p:cBhvr>
                                      <p:tavLst>
                                        <p:tav tm="0">
                                          <p:val>
                                            <p:strVal val="#ppt_y"/>
                                          </p:val>
                                        </p:tav>
                                        <p:tav tm="100000">
                                          <p:val>
                                            <p:strVal val="#ppt_y"/>
                                          </p:val>
                                        </p:tav>
                                      </p:tavLst>
                                    </p:anim>
                                    <p:anim calcmode="lin" valueType="num">
                                      <p:cBhvr>
                                        <p:cTn id="31" dur="300" fill="hold"/>
                                        <p:tgtEl>
                                          <p:spTgt spid="89102"/>
                                        </p:tgtEl>
                                        <p:attrNameLst>
                                          <p:attrName>ppt_w</p:attrName>
                                        </p:attrNameLst>
                                      </p:cBhvr>
                                      <p:tavLst>
                                        <p:tav tm="0">
                                          <p:val>
                                            <p:fltVal val="0"/>
                                          </p:val>
                                        </p:tav>
                                        <p:tav tm="100000">
                                          <p:val>
                                            <p:strVal val="#ppt_w"/>
                                          </p:val>
                                        </p:tav>
                                      </p:tavLst>
                                    </p:anim>
                                    <p:anim calcmode="lin" valueType="num">
                                      <p:cBhvr>
                                        <p:cTn id="32" dur="300" fill="hold"/>
                                        <p:tgtEl>
                                          <p:spTgt spid="89102"/>
                                        </p:tgtEl>
                                        <p:attrNameLst>
                                          <p:attrName>ppt_h</p:attrName>
                                        </p:attrNameLst>
                                      </p:cBhvr>
                                      <p:tavLst>
                                        <p:tav tm="0">
                                          <p:val>
                                            <p:strVal val="#ppt_h"/>
                                          </p:val>
                                        </p:tav>
                                        <p:tav tm="100000">
                                          <p:val>
                                            <p:strVal val="#ppt_h"/>
                                          </p:val>
                                        </p:tav>
                                      </p:tavLst>
                                    </p:anim>
                                  </p:childTnLst>
                                </p:cTn>
                              </p:par>
                              <p:par>
                                <p:cTn id="33" presetID="2" presetClass="entr" presetSubtype="4" fill="hold" nodeType="withEffect">
                                  <p:stCondLst>
                                    <p:cond delay="0"/>
                                  </p:stCondLst>
                                  <p:childTnLst>
                                    <p:set>
                                      <p:cBhvr>
                                        <p:cTn id="34" dur="1" fill="hold">
                                          <p:stCondLst>
                                            <p:cond delay="0"/>
                                          </p:stCondLst>
                                        </p:cTn>
                                        <p:tgtEl>
                                          <p:spTgt spid="89100"/>
                                        </p:tgtEl>
                                        <p:attrNameLst>
                                          <p:attrName>style.visibility</p:attrName>
                                        </p:attrNameLst>
                                      </p:cBhvr>
                                      <p:to>
                                        <p:strVal val="visible"/>
                                      </p:to>
                                    </p:set>
                                    <p:anim calcmode="lin" valueType="num">
                                      <p:cBhvr additive="base">
                                        <p:cTn id="35" dur="500" fill="hold"/>
                                        <p:tgtEl>
                                          <p:spTgt spid="89100"/>
                                        </p:tgtEl>
                                        <p:attrNameLst>
                                          <p:attrName>ppt_x</p:attrName>
                                        </p:attrNameLst>
                                      </p:cBhvr>
                                      <p:tavLst>
                                        <p:tav tm="0">
                                          <p:val>
                                            <p:strVal val="#ppt_x"/>
                                          </p:val>
                                        </p:tav>
                                        <p:tav tm="100000">
                                          <p:val>
                                            <p:strVal val="#ppt_x"/>
                                          </p:val>
                                        </p:tav>
                                      </p:tavLst>
                                    </p:anim>
                                    <p:anim calcmode="lin" valueType="num">
                                      <p:cBhvr additive="base">
                                        <p:cTn id="36" dur="500" fill="hold"/>
                                        <p:tgtEl>
                                          <p:spTgt spid="89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autoUpdateAnimBg="0"/>
      <p:bldP spid="89097" grpId="0" autoUpdateAnimBg="0"/>
      <p:bldP spid="89101" grpId="0" animBg="1" autoUpdateAnimBg="0"/>
      <p:bldP spid="8910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B1F2B487-F837-494A-A2EE-3637B829CDC5}" type="slidenum">
              <a:rPr lang="en-US" altLang="vi-VN"/>
              <a:pPr>
                <a:defRPr/>
              </a:pPr>
              <a:t>6</a:t>
            </a:fld>
            <a:endParaRPr lang="en-US" altLang="vi-VN"/>
          </a:p>
        </p:txBody>
      </p:sp>
      <p:pic>
        <p:nvPicPr>
          <p:cNvPr id="90117" name="Picture 5" descr="anh_che_nang_nong_kienthuc%20(5)_dnu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51054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AutoShape 6"/>
          <p:cNvSpPr>
            <a:spLocks noChangeArrowheads="1"/>
          </p:cNvSpPr>
          <p:nvPr/>
        </p:nvSpPr>
        <p:spPr bwMode="auto">
          <a:xfrm>
            <a:off x="838200" y="0"/>
            <a:ext cx="4343400" cy="2438400"/>
          </a:xfrm>
          <a:prstGeom prst="cloudCallout">
            <a:avLst>
              <a:gd name="adj1" fmla="val 21753"/>
              <a:gd name="adj2" fmla="val 76740"/>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vi-VN" altLang="vi-VN" sz="2400">
              <a:latin typeface="Times New Roman" panose="02020603050405020304" pitchFamily="18" charset="0"/>
            </a:endParaRPr>
          </a:p>
        </p:txBody>
      </p:sp>
      <p:sp>
        <p:nvSpPr>
          <p:cNvPr id="90119" name="Text Box 7"/>
          <p:cNvSpPr txBox="1">
            <a:spLocks noChangeArrowheads="1"/>
          </p:cNvSpPr>
          <p:nvPr/>
        </p:nvSpPr>
        <p:spPr bwMode="auto">
          <a:xfrm>
            <a:off x="1143000" y="6858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4000" b="1" i="1" dirty="0">
                <a:solidFill>
                  <a:srgbClr val="CC3300"/>
                </a:solidFill>
                <a:latin typeface="Times New Roman" panose="02020603050405020304" pitchFamily="18" charset="0"/>
              </a:rPr>
              <a:t>- Trời nóng quá!</a:t>
            </a:r>
          </a:p>
        </p:txBody>
      </p:sp>
      <p:sp>
        <p:nvSpPr>
          <p:cNvPr id="11270" name="AutoShape 9" descr="15928_20140603122417"/>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90122" name="AutoShape 10"/>
          <p:cNvSpPr>
            <a:spLocks noChangeArrowheads="1"/>
          </p:cNvSpPr>
          <p:nvPr/>
        </p:nvSpPr>
        <p:spPr bwMode="auto">
          <a:xfrm>
            <a:off x="6438900" y="114300"/>
            <a:ext cx="4914900" cy="2705100"/>
          </a:xfrm>
          <a:prstGeom prst="cloudCallout">
            <a:avLst>
              <a:gd name="adj1" fmla="val 16318"/>
              <a:gd name="adj2" fmla="val 68323"/>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vi-VN" altLang="vi-VN" sz="2400">
              <a:latin typeface="Times New Roman" panose="02020603050405020304" pitchFamily="18" charset="0"/>
            </a:endParaRPr>
          </a:p>
        </p:txBody>
      </p:sp>
      <p:sp>
        <p:nvSpPr>
          <p:cNvPr id="90124" name="Text Box 12"/>
          <p:cNvSpPr txBox="1">
            <a:spLocks noChangeArrowheads="1"/>
          </p:cNvSpPr>
          <p:nvPr/>
        </p:nvSpPr>
        <p:spPr bwMode="auto">
          <a:xfrm>
            <a:off x="7067550" y="1036637"/>
            <a:ext cx="365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4000" b="1" i="1" dirty="0">
                <a:solidFill>
                  <a:srgbClr val="CC3300"/>
                </a:solidFill>
                <a:latin typeface="Times New Roman" panose="02020603050405020304" pitchFamily="18" charset="0"/>
              </a:rPr>
              <a:t>- Mất điện rồi!</a:t>
            </a:r>
          </a:p>
        </p:txBody>
      </p:sp>
      <p:pic>
        <p:nvPicPr>
          <p:cNvPr id="27652" name="Picture 4" descr="Kết quả hình ảnh cho bieu c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3428999"/>
            <a:ext cx="5753100" cy="329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dissolve">
                                      <p:cBhvr>
                                        <p:cTn id="7" dur="500"/>
                                        <p:tgtEl>
                                          <p:spTgt spid="90118"/>
                                        </p:tgtEl>
                                      </p:cBhvr>
                                    </p:animEffect>
                                  </p:childTnLst>
                                </p:cTn>
                              </p:par>
                              <p:par>
                                <p:cTn id="8" presetID="17" presetClass="entr" presetSubtype="8" fill="hold" grpId="0" nodeType="withEffect">
                                  <p:stCondLst>
                                    <p:cond delay="0"/>
                                  </p:stCondLst>
                                  <p:iterate type="wd">
                                    <p:tmPct val="100000"/>
                                  </p:iterate>
                                  <p:childTnLst>
                                    <p:set>
                                      <p:cBhvr>
                                        <p:cTn id="9" dur="1" fill="hold">
                                          <p:stCondLst>
                                            <p:cond delay="0"/>
                                          </p:stCondLst>
                                        </p:cTn>
                                        <p:tgtEl>
                                          <p:spTgt spid="90119"/>
                                        </p:tgtEl>
                                        <p:attrNameLst>
                                          <p:attrName>style.visibility</p:attrName>
                                        </p:attrNameLst>
                                      </p:cBhvr>
                                      <p:to>
                                        <p:strVal val="visible"/>
                                      </p:to>
                                    </p:set>
                                    <p:anim calcmode="lin" valueType="num">
                                      <p:cBhvr>
                                        <p:cTn id="10" dur="300" fill="hold"/>
                                        <p:tgtEl>
                                          <p:spTgt spid="90119"/>
                                        </p:tgtEl>
                                        <p:attrNameLst>
                                          <p:attrName>ppt_x</p:attrName>
                                        </p:attrNameLst>
                                      </p:cBhvr>
                                      <p:tavLst>
                                        <p:tav tm="0">
                                          <p:val>
                                            <p:strVal val="#ppt_x-#ppt_w/2"/>
                                          </p:val>
                                        </p:tav>
                                        <p:tav tm="100000">
                                          <p:val>
                                            <p:strVal val="#ppt_x"/>
                                          </p:val>
                                        </p:tav>
                                      </p:tavLst>
                                    </p:anim>
                                    <p:anim calcmode="lin" valueType="num">
                                      <p:cBhvr>
                                        <p:cTn id="11" dur="300" fill="hold"/>
                                        <p:tgtEl>
                                          <p:spTgt spid="90119"/>
                                        </p:tgtEl>
                                        <p:attrNameLst>
                                          <p:attrName>ppt_y</p:attrName>
                                        </p:attrNameLst>
                                      </p:cBhvr>
                                      <p:tavLst>
                                        <p:tav tm="0">
                                          <p:val>
                                            <p:strVal val="#ppt_y"/>
                                          </p:val>
                                        </p:tav>
                                        <p:tav tm="100000">
                                          <p:val>
                                            <p:strVal val="#ppt_y"/>
                                          </p:val>
                                        </p:tav>
                                      </p:tavLst>
                                    </p:anim>
                                    <p:anim calcmode="lin" valueType="num">
                                      <p:cBhvr>
                                        <p:cTn id="12" dur="300" fill="hold"/>
                                        <p:tgtEl>
                                          <p:spTgt spid="90119"/>
                                        </p:tgtEl>
                                        <p:attrNameLst>
                                          <p:attrName>ppt_w</p:attrName>
                                        </p:attrNameLst>
                                      </p:cBhvr>
                                      <p:tavLst>
                                        <p:tav tm="0">
                                          <p:val>
                                            <p:fltVal val="0"/>
                                          </p:val>
                                        </p:tav>
                                        <p:tav tm="100000">
                                          <p:val>
                                            <p:strVal val="#ppt_w"/>
                                          </p:val>
                                        </p:tav>
                                      </p:tavLst>
                                    </p:anim>
                                    <p:anim calcmode="lin" valueType="num">
                                      <p:cBhvr>
                                        <p:cTn id="13" dur="300" fill="hold"/>
                                        <p:tgtEl>
                                          <p:spTgt spid="90119"/>
                                        </p:tgtEl>
                                        <p:attrNameLst>
                                          <p:attrName>ppt_h</p:attrName>
                                        </p:attrNameLst>
                                      </p:cBhvr>
                                      <p:tavLst>
                                        <p:tav tm="0">
                                          <p:val>
                                            <p:strVal val="#ppt_h"/>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90117"/>
                                        </p:tgtEl>
                                        <p:attrNameLst>
                                          <p:attrName>style.visibility</p:attrName>
                                        </p:attrNameLst>
                                      </p:cBhvr>
                                      <p:to>
                                        <p:strVal val="visible"/>
                                      </p:to>
                                    </p:set>
                                    <p:anim calcmode="lin" valueType="num">
                                      <p:cBhvr additive="base">
                                        <p:cTn id="16" dur="500" fill="hold"/>
                                        <p:tgtEl>
                                          <p:spTgt spid="90117"/>
                                        </p:tgtEl>
                                        <p:attrNameLst>
                                          <p:attrName>ppt_x</p:attrName>
                                        </p:attrNameLst>
                                      </p:cBhvr>
                                      <p:tavLst>
                                        <p:tav tm="0">
                                          <p:val>
                                            <p:strVal val="#ppt_x"/>
                                          </p:val>
                                        </p:tav>
                                        <p:tav tm="100000">
                                          <p:val>
                                            <p:strVal val="#ppt_x"/>
                                          </p:val>
                                        </p:tav>
                                      </p:tavLst>
                                    </p:anim>
                                    <p:anim calcmode="lin" valueType="num">
                                      <p:cBhvr additive="base">
                                        <p:cTn id="17" dur="500" fill="hold"/>
                                        <p:tgtEl>
                                          <p:spTgt spid="901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122"/>
                                        </p:tgtEl>
                                        <p:attrNameLst>
                                          <p:attrName>style.visibility</p:attrName>
                                        </p:attrNameLst>
                                      </p:cBhvr>
                                      <p:to>
                                        <p:strVal val="visible"/>
                                      </p:to>
                                    </p:set>
                                    <p:animEffect transition="in" filter="dissolve">
                                      <p:cBhvr>
                                        <p:cTn id="22" dur="500"/>
                                        <p:tgtEl>
                                          <p:spTgt spid="90122"/>
                                        </p:tgtEl>
                                      </p:cBhvr>
                                    </p:animEffect>
                                  </p:childTnLst>
                                </p:cTn>
                              </p:par>
                              <p:par>
                                <p:cTn id="23" presetID="17" presetClass="entr" presetSubtype="8" fill="hold" grpId="0" nodeType="withEffect">
                                  <p:stCondLst>
                                    <p:cond delay="0"/>
                                  </p:stCondLst>
                                  <p:iterate type="wd">
                                    <p:tmPct val="100000"/>
                                  </p:iterate>
                                  <p:childTnLst>
                                    <p:set>
                                      <p:cBhvr>
                                        <p:cTn id="24" dur="1" fill="hold">
                                          <p:stCondLst>
                                            <p:cond delay="0"/>
                                          </p:stCondLst>
                                        </p:cTn>
                                        <p:tgtEl>
                                          <p:spTgt spid="90124"/>
                                        </p:tgtEl>
                                        <p:attrNameLst>
                                          <p:attrName>style.visibility</p:attrName>
                                        </p:attrNameLst>
                                      </p:cBhvr>
                                      <p:to>
                                        <p:strVal val="visible"/>
                                      </p:to>
                                    </p:set>
                                    <p:anim calcmode="lin" valueType="num">
                                      <p:cBhvr>
                                        <p:cTn id="25" dur="300" fill="hold"/>
                                        <p:tgtEl>
                                          <p:spTgt spid="90124"/>
                                        </p:tgtEl>
                                        <p:attrNameLst>
                                          <p:attrName>ppt_x</p:attrName>
                                        </p:attrNameLst>
                                      </p:cBhvr>
                                      <p:tavLst>
                                        <p:tav tm="0">
                                          <p:val>
                                            <p:strVal val="#ppt_x-#ppt_w/2"/>
                                          </p:val>
                                        </p:tav>
                                        <p:tav tm="100000">
                                          <p:val>
                                            <p:strVal val="#ppt_x"/>
                                          </p:val>
                                        </p:tav>
                                      </p:tavLst>
                                    </p:anim>
                                    <p:anim calcmode="lin" valueType="num">
                                      <p:cBhvr>
                                        <p:cTn id="26" dur="300" fill="hold"/>
                                        <p:tgtEl>
                                          <p:spTgt spid="90124"/>
                                        </p:tgtEl>
                                        <p:attrNameLst>
                                          <p:attrName>ppt_y</p:attrName>
                                        </p:attrNameLst>
                                      </p:cBhvr>
                                      <p:tavLst>
                                        <p:tav tm="0">
                                          <p:val>
                                            <p:strVal val="#ppt_y"/>
                                          </p:val>
                                        </p:tav>
                                        <p:tav tm="100000">
                                          <p:val>
                                            <p:strVal val="#ppt_y"/>
                                          </p:val>
                                        </p:tav>
                                      </p:tavLst>
                                    </p:anim>
                                    <p:anim calcmode="lin" valueType="num">
                                      <p:cBhvr>
                                        <p:cTn id="27" dur="300" fill="hold"/>
                                        <p:tgtEl>
                                          <p:spTgt spid="90124"/>
                                        </p:tgtEl>
                                        <p:attrNameLst>
                                          <p:attrName>ppt_w</p:attrName>
                                        </p:attrNameLst>
                                      </p:cBhvr>
                                      <p:tavLst>
                                        <p:tav tm="0">
                                          <p:val>
                                            <p:fltVal val="0"/>
                                          </p:val>
                                        </p:tav>
                                        <p:tav tm="100000">
                                          <p:val>
                                            <p:strVal val="#ppt_w"/>
                                          </p:val>
                                        </p:tav>
                                      </p:tavLst>
                                    </p:anim>
                                    <p:anim calcmode="lin" valueType="num">
                                      <p:cBhvr>
                                        <p:cTn id="28" dur="300" fill="hold"/>
                                        <p:tgtEl>
                                          <p:spTgt spid="90124"/>
                                        </p:tgtEl>
                                        <p:attrNameLst>
                                          <p:attrName>ppt_h</p:attrName>
                                        </p:attrNameLst>
                                      </p:cBhvr>
                                      <p:tavLst>
                                        <p:tav tm="0">
                                          <p:val>
                                            <p:strVal val="#ppt_h"/>
                                          </p:val>
                                        </p:tav>
                                        <p:tav tm="100000">
                                          <p:val>
                                            <p:strVal val="#ppt_h"/>
                                          </p:val>
                                        </p:tav>
                                      </p:tavLst>
                                    </p:anim>
                                  </p:childTnLst>
                                </p:cTn>
                              </p:par>
                              <p:par>
                                <p:cTn id="29" presetID="2" presetClass="entr" presetSubtype="4" fill="hold" nodeType="withEffect">
                                  <p:stCondLst>
                                    <p:cond delay="0"/>
                                  </p:stCondLst>
                                  <p:childTnLst>
                                    <p:set>
                                      <p:cBhvr>
                                        <p:cTn id="30" dur="1" fill="hold">
                                          <p:stCondLst>
                                            <p:cond delay="0"/>
                                          </p:stCondLst>
                                        </p:cTn>
                                        <p:tgtEl>
                                          <p:spTgt spid="27652"/>
                                        </p:tgtEl>
                                        <p:attrNameLst>
                                          <p:attrName>style.visibility</p:attrName>
                                        </p:attrNameLst>
                                      </p:cBhvr>
                                      <p:to>
                                        <p:strVal val="visible"/>
                                      </p:to>
                                    </p:set>
                                    <p:anim calcmode="lin" valueType="num">
                                      <p:cBhvr additive="base">
                                        <p:cTn id="31" dur="500" fill="hold"/>
                                        <p:tgtEl>
                                          <p:spTgt spid="27652"/>
                                        </p:tgtEl>
                                        <p:attrNameLst>
                                          <p:attrName>ppt_x</p:attrName>
                                        </p:attrNameLst>
                                      </p:cBhvr>
                                      <p:tavLst>
                                        <p:tav tm="0">
                                          <p:val>
                                            <p:strVal val="#ppt_x"/>
                                          </p:val>
                                        </p:tav>
                                        <p:tav tm="100000">
                                          <p:val>
                                            <p:strVal val="#ppt_x"/>
                                          </p:val>
                                        </p:tav>
                                      </p:tavLst>
                                    </p:anim>
                                    <p:anim calcmode="lin" valueType="num">
                                      <p:cBhvr additive="base">
                                        <p:cTn id="32"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autoUpdateAnimBg="0"/>
      <p:bldP spid="90119" grpId="0" autoUpdateAnimBg="0"/>
      <p:bldP spid="90122" grpId="0" animBg="1" autoUpdateAnimBg="0"/>
      <p:bldP spid="9012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8BD76D15-F1E7-422C-980B-55865568E508}" type="slidenum">
              <a:rPr lang="en-US" altLang="vi-VN"/>
              <a:pPr>
                <a:defRPr/>
              </a:pPr>
              <a:t>7</a:t>
            </a:fld>
            <a:endParaRPr lang="en-US" altLang="vi-VN"/>
          </a:p>
        </p:txBody>
      </p:sp>
      <p:sp>
        <p:nvSpPr>
          <p:cNvPr id="12291" name="Text Box 4"/>
          <p:cNvSpPr txBox="1">
            <a:spLocks noChangeArrowheads="1"/>
          </p:cNvSpPr>
          <p:nvPr/>
        </p:nvSpPr>
        <p:spPr bwMode="auto">
          <a:xfrm>
            <a:off x="3276600" y="1524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vi-VN" altLang="vi-VN" sz="2400">
              <a:latin typeface="Times New Roman" panose="02020603050405020304" pitchFamily="18" charset="0"/>
            </a:endParaRPr>
          </a:p>
        </p:txBody>
      </p:sp>
      <p:sp>
        <p:nvSpPr>
          <p:cNvPr id="17415" name="AutoShape 7"/>
          <p:cNvSpPr>
            <a:spLocks noChangeArrowheads="1"/>
          </p:cNvSpPr>
          <p:nvPr/>
        </p:nvSpPr>
        <p:spPr bwMode="auto">
          <a:xfrm>
            <a:off x="152400" y="64691"/>
            <a:ext cx="4343400" cy="1916509"/>
          </a:xfrm>
          <a:prstGeom prst="cloudCallout">
            <a:avLst>
              <a:gd name="adj1" fmla="val -4790"/>
              <a:gd name="adj2" fmla="val 72636"/>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vi-VN" altLang="vi-VN" sz="2400">
              <a:latin typeface="Times New Roman" panose="02020603050405020304" pitchFamily="18" charset="0"/>
            </a:endParaRPr>
          </a:p>
        </p:txBody>
      </p:sp>
      <p:sp>
        <p:nvSpPr>
          <p:cNvPr id="12294" name="Text Box 9"/>
          <p:cNvSpPr txBox="1">
            <a:spLocks noChangeArrowheads="1"/>
          </p:cNvSpPr>
          <p:nvPr/>
        </p:nvSpPr>
        <p:spPr bwMode="auto">
          <a:xfrm>
            <a:off x="7010400" y="243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vi-VN" altLang="vi-VN" sz="2400">
              <a:latin typeface="Times New Roman" panose="02020603050405020304" pitchFamily="18" charset="0"/>
            </a:endParaRPr>
          </a:p>
        </p:txBody>
      </p:sp>
      <p:sp>
        <p:nvSpPr>
          <p:cNvPr id="17418" name="AutoShape 10"/>
          <p:cNvSpPr>
            <a:spLocks noChangeArrowheads="1"/>
          </p:cNvSpPr>
          <p:nvPr/>
        </p:nvSpPr>
        <p:spPr bwMode="auto">
          <a:xfrm>
            <a:off x="6934200" y="190500"/>
            <a:ext cx="4419600" cy="1790700"/>
          </a:xfrm>
          <a:prstGeom prst="cloudCallout">
            <a:avLst>
              <a:gd name="adj1" fmla="val -15041"/>
              <a:gd name="adj2" fmla="val 78818"/>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vi-VN" altLang="vi-VN" sz="2400">
              <a:latin typeface="Times New Roman" panose="02020603050405020304" pitchFamily="18" charset="0"/>
            </a:endParaRPr>
          </a:p>
        </p:txBody>
      </p:sp>
      <p:sp>
        <p:nvSpPr>
          <p:cNvPr id="17419" name="Text Box 11"/>
          <p:cNvSpPr txBox="1">
            <a:spLocks noChangeArrowheads="1"/>
          </p:cNvSpPr>
          <p:nvPr/>
        </p:nvSpPr>
        <p:spPr bwMode="auto">
          <a:xfrm>
            <a:off x="533400" y="304800"/>
            <a:ext cx="3429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3200" b="1" i="1" dirty="0">
                <a:solidFill>
                  <a:srgbClr val="990000"/>
                </a:solidFill>
                <a:latin typeface="Times New Roman" panose="02020603050405020304" pitchFamily="18" charset="0"/>
              </a:rPr>
              <a:t>- Minh ơi, lấy áo quần vào nhanh lên con!</a:t>
            </a:r>
          </a:p>
        </p:txBody>
      </p:sp>
      <p:sp>
        <p:nvSpPr>
          <p:cNvPr id="17420" name="Text Box 12"/>
          <p:cNvSpPr txBox="1">
            <a:spLocks noChangeArrowheads="1"/>
          </p:cNvSpPr>
          <p:nvPr/>
        </p:nvSpPr>
        <p:spPr bwMode="auto">
          <a:xfrm>
            <a:off x="7917543" y="642937"/>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i="1" dirty="0">
                <a:solidFill>
                  <a:srgbClr val="660066"/>
                </a:solidFill>
                <a:latin typeface="Times New Roman" panose="02020603050405020304" pitchFamily="18" charset="0"/>
              </a:rPr>
              <a:t>- Con đang học </a:t>
            </a:r>
            <a:r>
              <a:rPr lang="en-US" altLang="vi-VN" sz="3200" b="1" i="1" dirty="0" smtClean="0">
                <a:solidFill>
                  <a:srgbClr val="660066"/>
                </a:solidFill>
                <a:latin typeface="Times New Roman" panose="02020603050405020304" pitchFamily="18" charset="0"/>
              </a:rPr>
              <a:t>bài rồi </a:t>
            </a:r>
            <a:r>
              <a:rPr lang="en-US" altLang="vi-VN" sz="3200" b="1" i="1" dirty="0">
                <a:solidFill>
                  <a:srgbClr val="660066"/>
                </a:solidFill>
                <a:latin typeface="Times New Roman" panose="02020603050405020304" pitchFamily="18" charset="0"/>
              </a:rPr>
              <a:t>ạ!</a:t>
            </a:r>
          </a:p>
        </p:txBody>
      </p:sp>
      <p:sp>
        <p:nvSpPr>
          <p:cNvPr id="17421" name="Text Box 13"/>
          <p:cNvSpPr txBox="1">
            <a:spLocks noChangeArrowheads="1"/>
          </p:cNvSpPr>
          <p:nvPr/>
        </p:nvSpPr>
        <p:spPr bwMode="auto">
          <a:xfrm>
            <a:off x="212061" y="5868985"/>
            <a:ext cx="1135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4000" b="1" dirty="0">
                <a:solidFill>
                  <a:srgbClr val="660066"/>
                </a:solidFill>
                <a:latin typeface="Times New Roman" panose="02020603050405020304" pitchFamily="18" charset="0"/>
                <a:sym typeface="Wingdings" panose="05000000000000000000" pitchFamily="2" charset="2"/>
              </a:rPr>
              <a:t></a:t>
            </a:r>
            <a:r>
              <a:rPr lang="en-US" altLang="vi-VN" sz="4000" b="1" dirty="0">
                <a:solidFill>
                  <a:srgbClr val="660066"/>
                </a:solidFill>
                <a:latin typeface="Times New Roman" panose="02020603050405020304" pitchFamily="18" charset="0"/>
              </a:rPr>
              <a:t>Hàm ý:</a:t>
            </a:r>
            <a:r>
              <a:rPr lang="en-US" altLang="vi-VN" sz="4000" dirty="0">
                <a:solidFill>
                  <a:srgbClr val="CC3300"/>
                </a:solidFill>
                <a:latin typeface="Times New Roman" panose="02020603050405020304" pitchFamily="18" charset="0"/>
              </a:rPr>
              <a:t> </a:t>
            </a:r>
            <a:r>
              <a:rPr lang="en-US" altLang="vi-VN" sz="4000" b="1" dirty="0">
                <a:latin typeface="Times New Roman" panose="02020603050405020304" pitchFamily="18" charset="0"/>
              </a:rPr>
              <a:t>Người con không muốn lấy áo quần </a:t>
            </a:r>
            <a:r>
              <a:rPr lang="en-US" altLang="vi-VN" sz="4000" b="1" dirty="0" smtClean="0">
                <a:latin typeface="Times New Roman" panose="02020603050405020304" pitchFamily="18" charset="0"/>
              </a:rPr>
              <a:t>giúp.</a:t>
            </a:r>
            <a:endParaRPr lang="en-US" altLang="vi-VN" sz="4000" b="1" dirty="0">
              <a:latin typeface="Times New Roman" panose="02020603050405020304" pitchFamily="18" charset="0"/>
            </a:endParaRPr>
          </a:p>
        </p:txBody>
      </p:sp>
      <p:pic>
        <p:nvPicPr>
          <p:cNvPr id="28674" name="Picture 2" descr="Kết quả hình ảnh cho bieu c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61" y="2438399"/>
            <a:ext cx="4379826" cy="2973387"/>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Kết quả hình ảnh cho ban 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343" y="2218065"/>
            <a:ext cx="4267200" cy="3193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ssolve">
                                      <p:cBhvr>
                                        <p:cTn id="7" dur="500"/>
                                        <p:tgtEl>
                                          <p:spTgt spid="17415"/>
                                        </p:tgtEl>
                                      </p:cBhvr>
                                    </p:animEffect>
                                  </p:childTnLst>
                                </p:cTn>
                              </p:par>
                              <p:par>
                                <p:cTn id="8" presetID="17" presetClass="entr" presetSubtype="8" fill="hold" grpId="0" nodeType="withEffect">
                                  <p:stCondLst>
                                    <p:cond delay="0"/>
                                  </p:stCondLst>
                                  <p:iterate type="wd">
                                    <p:tmPct val="100000"/>
                                  </p:iterate>
                                  <p:childTnLst>
                                    <p:set>
                                      <p:cBhvr>
                                        <p:cTn id="9" dur="1" fill="hold">
                                          <p:stCondLst>
                                            <p:cond delay="0"/>
                                          </p:stCondLst>
                                        </p:cTn>
                                        <p:tgtEl>
                                          <p:spTgt spid="17419"/>
                                        </p:tgtEl>
                                        <p:attrNameLst>
                                          <p:attrName>style.visibility</p:attrName>
                                        </p:attrNameLst>
                                      </p:cBhvr>
                                      <p:to>
                                        <p:strVal val="visible"/>
                                      </p:to>
                                    </p:set>
                                    <p:anim calcmode="lin" valueType="num">
                                      <p:cBhvr>
                                        <p:cTn id="10" dur="300" fill="hold"/>
                                        <p:tgtEl>
                                          <p:spTgt spid="17419"/>
                                        </p:tgtEl>
                                        <p:attrNameLst>
                                          <p:attrName>ppt_x</p:attrName>
                                        </p:attrNameLst>
                                      </p:cBhvr>
                                      <p:tavLst>
                                        <p:tav tm="0">
                                          <p:val>
                                            <p:strVal val="#ppt_x-#ppt_w/2"/>
                                          </p:val>
                                        </p:tav>
                                        <p:tav tm="100000">
                                          <p:val>
                                            <p:strVal val="#ppt_x"/>
                                          </p:val>
                                        </p:tav>
                                      </p:tavLst>
                                    </p:anim>
                                    <p:anim calcmode="lin" valueType="num">
                                      <p:cBhvr>
                                        <p:cTn id="11" dur="300" fill="hold"/>
                                        <p:tgtEl>
                                          <p:spTgt spid="17419"/>
                                        </p:tgtEl>
                                        <p:attrNameLst>
                                          <p:attrName>ppt_y</p:attrName>
                                        </p:attrNameLst>
                                      </p:cBhvr>
                                      <p:tavLst>
                                        <p:tav tm="0">
                                          <p:val>
                                            <p:strVal val="#ppt_y"/>
                                          </p:val>
                                        </p:tav>
                                        <p:tav tm="100000">
                                          <p:val>
                                            <p:strVal val="#ppt_y"/>
                                          </p:val>
                                        </p:tav>
                                      </p:tavLst>
                                    </p:anim>
                                    <p:anim calcmode="lin" valueType="num">
                                      <p:cBhvr>
                                        <p:cTn id="12" dur="300" fill="hold"/>
                                        <p:tgtEl>
                                          <p:spTgt spid="17419"/>
                                        </p:tgtEl>
                                        <p:attrNameLst>
                                          <p:attrName>ppt_w</p:attrName>
                                        </p:attrNameLst>
                                      </p:cBhvr>
                                      <p:tavLst>
                                        <p:tav tm="0">
                                          <p:val>
                                            <p:fltVal val="0"/>
                                          </p:val>
                                        </p:tav>
                                        <p:tav tm="100000">
                                          <p:val>
                                            <p:strVal val="#ppt_w"/>
                                          </p:val>
                                        </p:tav>
                                      </p:tavLst>
                                    </p:anim>
                                    <p:anim calcmode="lin" valueType="num">
                                      <p:cBhvr>
                                        <p:cTn id="13" dur="300" fill="hold"/>
                                        <p:tgtEl>
                                          <p:spTgt spid="17419"/>
                                        </p:tgtEl>
                                        <p:attrNameLst>
                                          <p:attrName>ppt_h</p:attrName>
                                        </p:attrNameLst>
                                      </p:cBhvr>
                                      <p:tavLst>
                                        <p:tav tm="0">
                                          <p:val>
                                            <p:strVal val="#ppt_h"/>
                                          </p:val>
                                        </p:tav>
                                        <p:tav tm="100000">
                                          <p:val>
                                            <p:strVal val="#ppt_h"/>
                                          </p:val>
                                        </p:tav>
                                      </p:tavLst>
                                    </p:anim>
                                  </p:childTnLst>
                                </p:cTn>
                              </p:par>
                              <p:par>
                                <p:cTn id="14" presetID="22" presetClass="entr" presetSubtype="4" fill="hold" nodeType="withEffect">
                                  <p:stCondLst>
                                    <p:cond delay="0"/>
                                  </p:stCondLst>
                                  <p:childTnLst>
                                    <p:set>
                                      <p:cBhvr>
                                        <p:cTn id="15" dur="1" fill="hold">
                                          <p:stCondLst>
                                            <p:cond delay="0"/>
                                          </p:stCondLst>
                                        </p:cTn>
                                        <p:tgtEl>
                                          <p:spTgt spid="28674"/>
                                        </p:tgtEl>
                                        <p:attrNameLst>
                                          <p:attrName>style.visibility</p:attrName>
                                        </p:attrNameLst>
                                      </p:cBhvr>
                                      <p:to>
                                        <p:strVal val="visible"/>
                                      </p:to>
                                    </p:set>
                                    <p:animEffect transition="in" filter="wipe(down)">
                                      <p:cBhvr>
                                        <p:cTn id="16" dur="500"/>
                                        <p:tgtEl>
                                          <p:spTgt spid="286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418"/>
                                        </p:tgtEl>
                                        <p:attrNameLst>
                                          <p:attrName>style.visibility</p:attrName>
                                        </p:attrNameLst>
                                      </p:cBhvr>
                                      <p:to>
                                        <p:strVal val="visible"/>
                                      </p:to>
                                    </p:set>
                                    <p:animEffect transition="in" filter="dissolve">
                                      <p:cBhvr>
                                        <p:cTn id="21" dur="500"/>
                                        <p:tgtEl>
                                          <p:spTgt spid="17418"/>
                                        </p:tgtEl>
                                      </p:cBhvr>
                                    </p:animEffect>
                                  </p:childTnLst>
                                </p:cTn>
                              </p:par>
                              <p:par>
                                <p:cTn id="22" presetID="17" presetClass="entr" presetSubtype="8" fill="hold" grpId="0" nodeType="withEffect">
                                  <p:stCondLst>
                                    <p:cond delay="0"/>
                                  </p:stCondLst>
                                  <p:iterate type="wd">
                                    <p:tmPct val="100000"/>
                                  </p:iterate>
                                  <p:childTnLst>
                                    <p:set>
                                      <p:cBhvr>
                                        <p:cTn id="23" dur="1" fill="hold">
                                          <p:stCondLst>
                                            <p:cond delay="0"/>
                                          </p:stCondLst>
                                        </p:cTn>
                                        <p:tgtEl>
                                          <p:spTgt spid="17420"/>
                                        </p:tgtEl>
                                        <p:attrNameLst>
                                          <p:attrName>style.visibility</p:attrName>
                                        </p:attrNameLst>
                                      </p:cBhvr>
                                      <p:to>
                                        <p:strVal val="visible"/>
                                      </p:to>
                                    </p:set>
                                    <p:anim calcmode="lin" valueType="num">
                                      <p:cBhvr>
                                        <p:cTn id="24" dur="300" fill="hold"/>
                                        <p:tgtEl>
                                          <p:spTgt spid="17420"/>
                                        </p:tgtEl>
                                        <p:attrNameLst>
                                          <p:attrName>ppt_x</p:attrName>
                                        </p:attrNameLst>
                                      </p:cBhvr>
                                      <p:tavLst>
                                        <p:tav tm="0">
                                          <p:val>
                                            <p:strVal val="#ppt_x-#ppt_w/2"/>
                                          </p:val>
                                        </p:tav>
                                        <p:tav tm="100000">
                                          <p:val>
                                            <p:strVal val="#ppt_x"/>
                                          </p:val>
                                        </p:tav>
                                      </p:tavLst>
                                    </p:anim>
                                    <p:anim calcmode="lin" valueType="num">
                                      <p:cBhvr>
                                        <p:cTn id="25" dur="300" fill="hold"/>
                                        <p:tgtEl>
                                          <p:spTgt spid="17420"/>
                                        </p:tgtEl>
                                        <p:attrNameLst>
                                          <p:attrName>ppt_y</p:attrName>
                                        </p:attrNameLst>
                                      </p:cBhvr>
                                      <p:tavLst>
                                        <p:tav tm="0">
                                          <p:val>
                                            <p:strVal val="#ppt_y"/>
                                          </p:val>
                                        </p:tav>
                                        <p:tav tm="100000">
                                          <p:val>
                                            <p:strVal val="#ppt_y"/>
                                          </p:val>
                                        </p:tav>
                                      </p:tavLst>
                                    </p:anim>
                                    <p:anim calcmode="lin" valueType="num">
                                      <p:cBhvr>
                                        <p:cTn id="26" dur="300" fill="hold"/>
                                        <p:tgtEl>
                                          <p:spTgt spid="17420"/>
                                        </p:tgtEl>
                                        <p:attrNameLst>
                                          <p:attrName>ppt_w</p:attrName>
                                        </p:attrNameLst>
                                      </p:cBhvr>
                                      <p:tavLst>
                                        <p:tav tm="0">
                                          <p:val>
                                            <p:fltVal val="0"/>
                                          </p:val>
                                        </p:tav>
                                        <p:tav tm="100000">
                                          <p:val>
                                            <p:strVal val="#ppt_w"/>
                                          </p:val>
                                        </p:tav>
                                      </p:tavLst>
                                    </p:anim>
                                    <p:anim calcmode="lin" valueType="num">
                                      <p:cBhvr>
                                        <p:cTn id="27" dur="300" fill="hold"/>
                                        <p:tgtEl>
                                          <p:spTgt spid="17420"/>
                                        </p:tgtEl>
                                        <p:attrNameLst>
                                          <p:attrName>ppt_h</p:attrName>
                                        </p:attrNameLst>
                                      </p:cBhvr>
                                      <p:tavLst>
                                        <p:tav tm="0">
                                          <p:val>
                                            <p:strVal val="#ppt_h"/>
                                          </p:val>
                                        </p:tav>
                                        <p:tav tm="100000">
                                          <p:val>
                                            <p:strVal val="#ppt_h"/>
                                          </p:val>
                                        </p:tav>
                                      </p:tavLst>
                                    </p:anim>
                                  </p:childTnLst>
                                </p:cTn>
                              </p:par>
                              <p:par>
                                <p:cTn id="28" presetID="22" presetClass="entr" presetSubtype="4" fill="hold" nodeType="withEffect">
                                  <p:stCondLst>
                                    <p:cond delay="0"/>
                                  </p:stCondLst>
                                  <p:childTnLst>
                                    <p:set>
                                      <p:cBhvr>
                                        <p:cTn id="29" dur="1" fill="hold">
                                          <p:stCondLst>
                                            <p:cond delay="0"/>
                                          </p:stCondLst>
                                        </p:cTn>
                                        <p:tgtEl>
                                          <p:spTgt spid="28676"/>
                                        </p:tgtEl>
                                        <p:attrNameLst>
                                          <p:attrName>style.visibility</p:attrName>
                                        </p:attrNameLst>
                                      </p:cBhvr>
                                      <p:to>
                                        <p:strVal val="visible"/>
                                      </p:to>
                                    </p:set>
                                    <p:animEffect transition="in" filter="wipe(down)">
                                      <p:cBhvr>
                                        <p:cTn id="30" dur="500"/>
                                        <p:tgtEl>
                                          <p:spTgt spid="2867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17421"/>
                                        </p:tgtEl>
                                        <p:attrNameLst>
                                          <p:attrName>style.visibility</p:attrName>
                                        </p:attrNameLst>
                                      </p:cBhvr>
                                      <p:to>
                                        <p:strVal val="visible"/>
                                      </p:to>
                                    </p:set>
                                    <p:anim calcmode="lin" valueType="num">
                                      <p:cBhvr>
                                        <p:cTn id="35" dur="500" fill="hold"/>
                                        <p:tgtEl>
                                          <p:spTgt spid="17421"/>
                                        </p:tgtEl>
                                        <p:attrNameLst>
                                          <p:attrName>ppt_x</p:attrName>
                                        </p:attrNameLst>
                                      </p:cBhvr>
                                      <p:tavLst>
                                        <p:tav tm="0">
                                          <p:val>
                                            <p:strVal val="#ppt_x-#ppt_w/2"/>
                                          </p:val>
                                        </p:tav>
                                        <p:tav tm="100000">
                                          <p:val>
                                            <p:strVal val="#ppt_x"/>
                                          </p:val>
                                        </p:tav>
                                      </p:tavLst>
                                    </p:anim>
                                    <p:anim calcmode="lin" valueType="num">
                                      <p:cBhvr>
                                        <p:cTn id="36" dur="500" fill="hold"/>
                                        <p:tgtEl>
                                          <p:spTgt spid="17421"/>
                                        </p:tgtEl>
                                        <p:attrNameLst>
                                          <p:attrName>ppt_y</p:attrName>
                                        </p:attrNameLst>
                                      </p:cBhvr>
                                      <p:tavLst>
                                        <p:tav tm="0">
                                          <p:val>
                                            <p:strVal val="#ppt_y"/>
                                          </p:val>
                                        </p:tav>
                                        <p:tav tm="100000">
                                          <p:val>
                                            <p:strVal val="#ppt_y"/>
                                          </p:val>
                                        </p:tav>
                                      </p:tavLst>
                                    </p:anim>
                                    <p:anim calcmode="lin" valueType="num">
                                      <p:cBhvr>
                                        <p:cTn id="37" dur="500" fill="hold"/>
                                        <p:tgtEl>
                                          <p:spTgt spid="17421"/>
                                        </p:tgtEl>
                                        <p:attrNameLst>
                                          <p:attrName>ppt_w</p:attrName>
                                        </p:attrNameLst>
                                      </p:cBhvr>
                                      <p:tavLst>
                                        <p:tav tm="0">
                                          <p:val>
                                            <p:fltVal val="0"/>
                                          </p:val>
                                        </p:tav>
                                        <p:tav tm="100000">
                                          <p:val>
                                            <p:strVal val="#ppt_w"/>
                                          </p:val>
                                        </p:tav>
                                      </p:tavLst>
                                    </p:anim>
                                    <p:anim calcmode="lin" valueType="num">
                                      <p:cBhvr>
                                        <p:cTn id="38" dur="500" fill="hold"/>
                                        <p:tgtEl>
                                          <p:spTgt spid="1742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autoUpdateAnimBg="0"/>
      <p:bldP spid="17418" grpId="0" animBg="1" autoUpdateAnimBg="0"/>
      <p:bldP spid="17419" grpId="0" autoUpdateAnimBg="0"/>
      <p:bldP spid="17420" grpId="0" autoUpdateAnimBg="0"/>
      <p:bldP spid="1742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Text Box 4"/>
          <p:cNvSpPr txBox="1">
            <a:spLocks noChangeArrowheads="1"/>
          </p:cNvSpPr>
          <p:nvPr/>
        </p:nvSpPr>
        <p:spPr bwMode="auto">
          <a:xfrm>
            <a:off x="0" y="0"/>
            <a:ext cx="12344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ts val="0"/>
              </a:spcBef>
            </a:pPr>
            <a:r>
              <a:rPr lang="en-US" altLang="vi-VN" sz="6600" b="1" dirty="0">
                <a:solidFill>
                  <a:srgbClr val="FFFF00"/>
                </a:solidFill>
                <a:latin typeface="Times New Roman" panose="02020603050405020304" pitchFamily="18" charset="0"/>
              </a:rPr>
              <a:t>Bài tập </a:t>
            </a:r>
            <a:r>
              <a:rPr lang="en-US" altLang="vi-VN" sz="6600" b="1" dirty="0" smtClean="0">
                <a:solidFill>
                  <a:srgbClr val="FFFF00"/>
                </a:solidFill>
                <a:latin typeface="Times New Roman" panose="02020603050405020304" pitchFamily="18" charset="0"/>
              </a:rPr>
              <a:t>nhanh</a:t>
            </a:r>
          </a:p>
          <a:p>
            <a:pPr lvl="1" algn="ctr" eaLnBrk="1" hangingPunct="1">
              <a:spcBef>
                <a:spcPts val="0"/>
              </a:spcBef>
            </a:pPr>
            <a:r>
              <a:rPr lang="en-US" altLang="vi-VN" sz="6600" b="1" dirty="0" smtClean="0">
                <a:solidFill>
                  <a:srgbClr val="00B0F0"/>
                </a:solidFill>
                <a:latin typeface="Times New Roman" panose="02020603050405020304" pitchFamily="18" charset="0"/>
              </a:rPr>
              <a:t>Tình huống: </a:t>
            </a:r>
            <a:endParaRPr lang="en-US" altLang="vi-VN" sz="6600" b="1" dirty="0">
              <a:solidFill>
                <a:srgbClr val="00B0F0"/>
              </a:solidFill>
              <a:latin typeface="Times New Roman" panose="02020603050405020304" pitchFamily="18" charset="0"/>
            </a:endParaRPr>
          </a:p>
          <a:p>
            <a:pPr eaLnBrk="1" hangingPunct="1">
              <a:spcBef>
                <a:spcPts val="0"/>
              </a:spcBef>
            </a:pPr>
            <a:r>
              <a:rPr lang="en-US" altLang="vi-VN" sz="6600" b="1" i="1" dirty="0">
                <a:solidFill>
                  <a:srgbClr val="99CCFF"/>
                </a:solidFill>
                <a:latin typeface="Times New Roman" panose="02020603050405020304" pitchFamily="18" charset="0"/>
              </a:rPr>
              <a:t>Bạn đến gọi em đi chơi nhưng em không đi được.</a:t>
            </a:r>
          </a:p>
        </p:txBody>
      </p:sp>
      <p:sp>
        <p:nvSpPr>
          <p:cNvPr id="6" name="Text Box 5"/>
          <p:cNvSpPr txBox="1">
            <a:spLocks noChangeArrowheads="1"/>
          </p:cNvSpPr>
          <p:nvPr/>
        </p:nvSpPr>
        <p:spPr bwMode="auto">
          <a:xfrm>
            <a:off x="457200" y="4247247"/>
            <a:ext cx="10058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6000" dirty="0" smtClean="0">
                <a:solidFill>
                  <a:srgbClr val="FFFFCC"/>
                </a:solidFill>
                <a:latin typeface="Times New Roman" panose="02020603050405020304" pitchFamily="18" charset="0"/>
                <a:sym typeface="Wingdings" panose="05000000000000000000" pitchFamily="2" charset="2"/>
              </a:rPr>
              <a:t></a:t>
            </a:r>
            <a:r>
              <a:rPr lang="en-US" altLang="vi-VN" sz="6000" dirty="0" smtClean="0">
                <a:solidFill>
                  <a:srgbClr val="FFFFCC"/>
                </a:solidFill>
                <a:latin typeface="Times New Roman" panose="02020603050405020304" pitchFamily="18" charset="0"/>
              </a:rPr>
              <a:t> </a:t>
            </a:r>
            <a:r>
              <a:rPr lang="en-US" altLang="vi-VN" sz="6000" dirty="0">
                <a:solidFill>
                  <a:srgbClr val="FFFFCC"/>
                </a:solidFill>
                <a:latin typeface="Times New Roman" panose="02020603050405020304" pitchFamily="18" charset="0"/>
              </a:rPr>
              <a:t>Mình đang làm bài tập.</a:t>
            </a:r>
          </a:p>
        </p:txBody>
      </p:sp>
      <p:sp>
        <p:nvSpPr>
          <p:cNvPr id="7" name="Text Box 7"/>
          <p:cNvSpPr txBox="1">
            <a:spLocks noChangeArrowheads="1"/>
          </p:cNvSpPr>
          <p:nvPr/>
        </p:nvSpPr>
        <p:spPr bwMode="auto">
          <a:xfrm>
            <a:off x="304800" y="5410200"/>
            <a:ext cx="1170868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6000" dirty="0">
                <a:solidFill>
                  <a:srgbClr val="FFFFCC"/>
                </a:solidFill>
                <a:latin typeface="Times New Roman" panose="02020603050405020304" pitchFamily="18" charset="0"/>
              </a:rPr>
              <a:t>   </a:t>
            </a:r>
            <a:r>
              <a:rPr lang="en-US" altLang="vi-VN" sz="6000" dirty="0" smtClean="0">
                <a:solidFill>
                  <a:srgbClr val="FFFFCC"/>
                </a:solidFill>
                <a:latin typeface="Times New Roman" panose="02020603050405020304" pitchFamily="18" charset="0"/>
              </a:rPr>
              <a:t>  Mình </a:t>
            </a:r>
            <a:r>
              <a:rPr lang="en-US" altLang="vi-VN" sz="6000" dirty="0">
                <a:solidFill>
                  <a:srgbClr val="FFFFCC"/>
                </a:solidFill>
                <a:latin typeface="Times New Roman" panose="02020603050405020304" pitchFamily="18" charset="0"/>
              </a:rPr>
              <a:t>phải làm việc nhà giúp mẹ.</a:t>
            </a:r>
          </a:p>
        </p:txBody>
      </p:sp>
    </p:spTree>
    <p:extLst>
      <p:ext uri="{BB962C8B-B14F-4D97-AF65-F5344CB8AC3E}">
        <p14:creationId xmlns:p14="http://schemas.microsoft.com/office/powerpoint/2010/main" val="305321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300" fill="hold"/>
                                        <p:tgtEl>
                                          <p:spTgt spid="6"/>
                                        </p:tgtEl>
                                        <p:attrNameLst>
                                          <p:attrName>ppt_x</p:attrName>
                                        </p:attrNameLst>
                                      </p:cBhvr>
                                      <p:tavLst>
                                        <p:tav tm="0">
                                          <p:val>
                                            <p:strVal val="#ppt_x-#ppt_w/2"/>
                                          </p:val>
                                        </p:tav>
                                        <p:tav tm="100000">
                                          <p:val>
                                            <p:strVal val="#ppt_x"/>
                                          </p:val>
                                        </p:tav>
                                      </p:tavLst>
                                    </p:anim>
                                    <p:anim calcmode="lin" valueType="num">
                                      <p:cBhvr>
                                        <p:cTn id="13" dur="300" fill="hold"/>
                                        <p:tgtEl>
                                          <p:spTgt spid="6"/>
                                        </p:tgtEl>
                                        <p:attrNameLst>
                                          <p:attrName>ppt_y</p:attrName>
                                        </p:attrNameLst>
                                      </p:cBhvr>
                                      <p:tavLst>
                                        <p:tav tm="0">
                                          <p:val>
                                            <p:strVal val="#ppt_y"/>
                                          </p:val>
                                        </p:tav>
                                        <p:tav tm="100000">
                                          <p:val>
                                            <p:strVal val="#ppt_y"/>
                                          </p:val>
                                        </p:tav>
                                      </p:tavLst>
                                    </p:anim>
                                    <p:anim calcmode="lin" valueType="num">
                                      <p:cBhvr>
                                        <p:cTn id="14" dur="300" fill="hold"/>
                                        <p:tgtEl>
                                          <p:spTgt spid="6"/>
                                        </p:tgtEl>
                                        <p:attrNameLst>
                                          <p:attrName>ppt_w</p:attrName>
                                        </p:attrNameLst>
                                      </p:cBhvr>
                                      <p:tavLst>
                                        <p:tav tm="0">
                                          <p:val>
                                            <p:fltVal val="0"/>
                                          </p:val>
                                        </p:tav>
                                        <p:tav tm="100000">
                                          <p:val>
                                            <p:strVal val="#ppt_w"/>
                                          </p:val>
                                        </p:tav>
                                      </p:tavLst>
                                    </p:anim>
                                    <p:anim calcmode="lin" valueType="num">
                                      <p:cBhvr>
                                        <p:cTn id="15" dur="3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iterate type="wd">
                                    <p:tmPct val="100000"/>
                                  </p:iterate>
                                  <p:childTnLst>
                                    <p:set>
                                      <p:cBhvr>
                                        <p:cTn id="19" dur="1" fill="hold">
                                          <p:stCondLst>
                                            <p:cond delay="0"/>
                                          </p:stCondLst>
                                        </p:cTn>
                                        <p:tgtEl>
                                          <p:spTgt spid="7"/>
                                        </p:tgtEl>
                                        <p:attrNameLst>
                                          <p:attrName>style.visibility</p:attrName>
                                        </p:attrNameLst>
                                      </p:cBhvr>
                                      <p:to>
                                        <p:strVal val="visible"/>
                                      </p:to>
                                    </p:set>
                                    <p:anim calcmode="lin" valueType="num">
                                      <p:cBhvr>
                                        <p:cTn id="20" dur="300" fill="hold"/>
                                        <p:tgtEl>
                                          <p:spTgt spid="7"/>
                                        </p:tgtEl>
                                        <p:attrNameLst>
                                          <p:attrName>ppt_x</p:attrName>
                                        </p:attrNameLst>
                                      </p:cBhvr>
                                      <p:tavLst>
                                        <p:tav tm="0">
                                          <p:val>
                                            <p:strVal val="#ppt_x-#ppt_w/2"/>
                                          </p:val>
                                        </p:tav>
                                        <p:tav tm="100000">
                                          <p:val>
                                            <p:strVal val="#ppt_x"/>
                                          </p:val>
                                        </p:tav>
                                      </p:tavLst>
                                    </p:anim>
                                    <p:anim calcmode="lin" valueType="num">
                                      <p:cBhvr>
                                        <p:cTn id="21" dur="300" fill="hold"/>
                                        <p:tgtEl>
                                          <p:spTgt spid="7"/>
                                        </p:tgtEl>
                                        <p:attrNameLst>
                                          <p:attrName>ppt_y</p:attrName>
                                        </p:attrNameLst>
                                      </p:cBhvr>
                                      <p:tavLst>
                                        <p:tav tm="0">
                                          <p:val>
                                            <p:strVal val="#ppt_y"/>
                                          </p:val>
                                        </p:tav>
                                        <p:tav tm="100000">
                                          <p:val>
                                            <p:strVal val="#ppt_y"/>
                                          </p:val>
                                        </p:tav>
                                      </p:tavLst>
                                    </p:anim>
                                    <p:anim calcmode="lin" valueType="num">
                                      <p:cBhvr>
                                        <p:cTn id="22" dur="300" fill="hold"/>
                                        <p:tgtEl>
                                          <p:spTgt spid="7"/>
                                        </p:tgtEl>
                                        <p:attrNameLst>
                                          <p:attrName>ppt_w</p:attrName>
                                        </p:attrNameLst>
                                      </p:cBhvr>
                                      <p:tavLst>
                                        <p:tav tm="0">
                                          <p:val>
                                            <p:fltVal val="0"/>
                                          </p:val>
                                        </p:tav>
                                        <p:tav tm="100000">
                                          <p:val>
                                            <p:strVal val="#ppt_w"/>
                                          </p:val>
                                        </p:tav>
                                      </p:tavLst>
                                    </p:anim>
                                    <p:anim calcmode="lin" valueType="num">
                                      <p:cBhvr>
                                        <p:cTn id="23" dur="3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ảng dạy - hinhanhsieude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36" y="-495436"/>
            <a:ext cx="13465496" cy="784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5716" y="396802"/>
            <a:ext cx="6468397" cy="198299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Text Box 4"/>
          <p:cNvSpPr txBox="1">
            <a:spLocks noChangeArrowheads="1"/>
          </p:cNvSpPr>
          <p:nvPr/>
        </p:nvSpPr>
        <p:spPr bwMode="auto">
          <a:xfrm>
            <a:off x="381000" y="74613"/>
            <a:ext cx="116586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3600" b="1" u="sng" dirty="0">
                <a:solidFill>
                  <a:srgbClr val="FFC000"/>
                </a:solidFill>
                <a:latin typeface="Times New Roman" panose="02020603050405020304" pitchFamily="18" charset="0"/>
              </a:rPr>
              <a:t>Ví dụ b</a:t>
            </a:r>
            <a:r>
              <a:rPr lang="en-US" altLang="vi-VN" sz="3600" b="1" dirty="0" smtClean="0">
                <a:solidFill>
                  <a:srgbClr val="FFC000"/>
                </a:solidFill>
                <a:latin typeface="Times New Roman" panose="02020603050405020304" pitchFamily="18" charset="0"/>
              </a:rPr>
              <a:t>: Đọc </a:t>
            </a:r>
            <a:r>
              <a:rPr lang="en-US" altLang="vi-VN" sz="3600" b="1" dirty="0">
                <a:solidFill>
                  <a:srgbClr val="FFC000"/>
                </a:solidFill>
                <a:latin typeface="Times New Roman" panose="02020603050405020304" pitchFamily="18" charset="0"/>
              </a:rPr>
              <a:t>đoạn trích sau và trả lời câu hỏi:</a:t>
            </a:r>
          </a:p>
          <a:p>
            <a:pPr algn="just" eaLnBrk="1" hangingPunct="1">
              <a:spcBef>
                <a:spcPct val="50000"/>
              </a:spcBef>
            </a:pPr>
            <a:r>
              <a:rPr lang="en-US" altLang="vi-VN" sz="3600" b="1" i="1"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rPr>
              <a:t>“ – Ô! Cô còn quên chiếc mùi soa đây này!</a:t>
            </a:r>
          </a:p>
          <a:p>
            <a:pPr algn="just" eaLnBrk="1" hangingPunct="1">
              <a:spcBef>
                <a:spcPct val="50000"/>
              </a:spcBef>
            </a:pPr>
            <a:r>
              <a:rPr lang="en-US" altLang="vi-VN" sz="3600" b="1" i="1"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rPr>
              <a:t>Anh thanh niên vừa vào, kêu lên. Để người con gái khỏi trở lại bàn, anh lấy chiếc khăn tay còn vo tròn cặp giữa cuốn sách tới trả cho cô gái. Cô kĩ sư mặt đỏ ửng, nhận lại chiếc khăn và quay vội đi.” </a:t>
            </a:r>
            <a:r>
              <a:rPr lang="en-US" altLang="vi-VN" sz="3600" b="1" i="1" dirty="0" smtClean="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rPr>
              <a:t>    </a:t>
            </a:r>
            <a:endParaRPr lang="en-US" altLang="vi-VN" sz="3600" b="1" i="1"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endParaRPr>
          </a:p>
          <a:p>
            <a:pPr algn="just" eaLnBrk="1" hangingPunct="1">
              <a:spcBef>
                <a:spcPct val="50000"/>
              </a:spcBef>
            </a:pPr>
            <a:r>
              <a:rPr lang="en-US" altLang="vi-VN" sz="3600" b="1" i="1"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rPr>
              <a:t>	</a:t>
            </a:r>
            <a:r>
              <a:rPr lang="en-US" altLang="vi-VN" sz="3600" b="1" i="1" dirty="0" smtClean="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rPr>
              <a:t>			</a:t>
            </a:r>
            <a:r>
              <a:rPr lang="en-US" altLang="vi-VN" sz="3200" b="1" i="1" dirty="0" smtClean="0">
                <a:solidFill>
                  <a:schemeClr val="accent2">
                    <a:lumMod val="20000"/>
                    <a:lumOff val="80000"/>
                  </a:schemeClr>
                </a:solidFill>
                <a:latin typeface="Times New Roman" panose="02020603050405020304" pitchFamily="18" charset="0"/>
              </a:rPr>
              <a:t>(Trích </a:t>
            </a:r>
            <a:r>
              <a:rPr lang="en-US" altLang="vi-VN" sz="3200" b="1" i="1" dirty="0">
                <a:solidFill>
                  <a:schemeClr val="accent2">
                    <a:lumMod val="20000"/>
                    <a:lumOff val="80000"/>
                  </a:schemeClr>
                </a:solidFill>
                <a:latin typeface="Times New Roman" panose="02020603050405020304" pitchFamily="18" charset="0"/>
              </a:rPr>
              <a:t>Lặng lẽ Sa </a:t>
            </a:r>
            <a:r>
              <a:rPr lang="en-US" altLang="vi-VN" sz="3200" b="1" i="1" dirty="0" smtClean="0">
                <a:solidFill>
                  <a:schemeClr val="accent2">
                    <a:lumMod val="20000"/>
                    <a:lumOff val="80000"/>
                  </a:schemeClr>
                </a:solidFill>
                <a:latin typeface="Times New Roman" panose="02020603050405020304" pitchFamily="18" charset="0"/>
              </a:rPr>
              <a:t>Pa </a:t>
            </a:r>
            <a:r>
              <a:rPr lang="en-US" altLang="vi-VN" sz="3200" b="1" i="1" dirty="0">
                <a:solidFill>
                  <a:schemeClr val="accent2">
                    <a:lumMod val="20000"/>
                    <a:lumOff val="80000"/>
                  </a:schemeClr>
                </a:solidFill>
                <a:latin typeface="Times New Roman" panose="02020603050405020304" pitchFamily="18" charset="0"/>
              </a:rPr>
              <a:t>- </a:t>
            </a:r>
            <a:r>
              <a:rPr lang="en-US" altLang="vi-VN" sz="3200" b="1" i="1" dirty="0" err="1">
                <a:solidFill>
                  <a:schemeClr val="accent2">
                    <a:lumMod val="20000"/>
                    <a:lumOff val="80000"/>
                  </a:schemeClr>
                </a:solidFill>
                <a:latin typeface="Times New Roman" panose="02020603050405020304" pitchFamily="18" charset="0"/>
              </a:rPr>
              <a:t>Nguyễn</a:t>
            </a:r>
            <a:r>
              <a:rPr lang="en-US" altLang="vi-VN" sz="3200" b="1" i="1" dirty="0">
                <a:solidFill>
                  <a:schemeClr val="accent2">
                    <a:lumMod val="20000"/>
                    <a:lumOff val="80000"/>
                  </a:schemeClr>
                </a:solidFill>
                <a:latin typeface="Times New Roman" panose="02020603050405020304" pitchFamily="18" charset="0"/>
              </a:rPr>
              <a:t> Thành Long)</a:t>
            </a:r>
          </a:p>
        </p:txBody>
      </p:sp>
      <p:sp>
        <p:nvSpPr>
          <p:cNvPr id="6" name="Text Box 6"/>
          <p:cNvSpPr txBox="1">
            <a:spLocks noChangeArrowheads="1"/>
          </p:cNvSpPr>
          <p:nvPr/>
        </p:nvSpPr>
        <p:spPr bwMode="auto">
          <a:xfrm>
            <a:off x="609600" y="4734342"/>
            <a:ext cx="11277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4400" b="1" dirty="0">
                <a:solidFill>
                  <a:srgbClr val="FFFF99"/>
                </a:solidFill>
                <a:latin typeface="Times New Roman" panose="02020603050405020304" pitchFamily="18" charset="0"/>
                <a:sym typeface="Wingdings" panose="05000000000000000000" pitchFamily="2" charset="2"/>
              </a:rPr>
              <a:t> </a:t>
            </a:r>
            <a:r>
              <a:rPr lang="en-US" altLang="vi-VN" sz="4400" b="1" dirty="0">
                <a:solidFill>
                  <a:srgbClr val="FFFF99"/>
                </a:solidFill>
                <a:latin typeface="Times New Roman" panose="02020603050405020304" pitchFamily="18" charset="0"/>
              </a:rPr>
              <a:t>Câu nói này không chứa ẩn ý, vì anh thanh niên muốn nói cho cô gái biết là cô đang quên chiếc khăn tay.</a:t>
            </a:r>
          </a:p>
        </p:txBody>
      </p:sp>
    </p:spTree>
    <p:extLst>
      <p:ext uri="{BB962C8B-B14F-4D97-AF65-F5344CB8AC3E}">
        <p14:creationId xmlns:p14="http://schemas.microsoft.com/office/powerpoint/2010/main" val="311376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0f09ecb3f7ba55519a15c1b8af645c15329dce"/>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1211</TotalTime>
  <Words>996</Words>
  <Application>Microsoft Office PowerPoint</Application>
  <PresentationFormat>Custom</PresentationFormat>
  <Paragraphs>92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Hà, nắng gớm về nào… </vt:lpstr>
      <vt:lpstr>PowerPoint Presentation</vt:lpstr>
      <vt:lpstr>Bài tập 3: Tìm câu chứa hàm ý và cho biết nội dung của hàm ý trong đoạn trích sau: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NHIM</dc:creator>
  <cp:lastModifiedBy>User</cp:lastModifiedBy>
  <cp:revision>137</cp:revision>
  <dcterms:created xsi:type="dcterms:W3CDTF">2008-02-17T19:59:21Z</dcterms:created>
  <dcterms:modified xsi:type="dcterms:W3CDTF">2021-03-16T01:35:59Z</dcterms:modified>
</cp:coreProperties>
</file>