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8"/>
  </p:notesMasterIdLst>
  <p:sldIdLst>
    <p:sldId id="256" r:id="rId7"/>
    <p:sldId id="308" r:id="rId8"/>
    <p:sldId id="309" r:id="rId9"/>
    <p:sldId id="30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0" r:id="rId19"/>
    <p:sldId id="271" r:id="rId20"/>
    <p:sldId id="300" r:id="rId21"/>
    <p:sldId id="272" r:id="rId22"/>
    <p:sldId id="273" r:id="rId23"/>
    <p:sldId id="274" r:id="rId24"/>
    <p:sldId id="275" r:id="rId25"/>
    <p:sldId id="276" r:id="rId26"/>
    <p:sldId id="301" r:id="rId27"/>
    <p:sldId id="292" r:id="rId28"/>
    <p:sldId id="293" r:id="rId29"/>
    <p:sldId id="294" r:id="rId30"/>
    <p:sldId id="295" r:id="rId31"/>
    <p:sldId id="296" r:id="rId32"/>
    <p:sldId id="297" r:id="rId33"/>
    <p:sldId id="302" r:id="rId34"/>
    <p:sldId id="282" r:id="rId35"/>
    <p:sldId id="283" r:id="rId36"/>
    <p:sldId id="299" r:id="rId37"/>
    <p:sldId id="303" r:id="rId38"/>
    <p:sldId id="305" r:id="rId39"/>
    <p:sldId id="284" r:id="rId40"/>
    <p:sldId id="285" r:id="rId41"/>
    <p:sldId id="306" r:id="rId42"/>
    <p:sldId id="286" r:id="rId43"/>
    <p:sldId id="287" r:id="rId44"/>
    <p:sldId id="288" r:id="rId45"/>
    <p:sldId id="304" r:id="rId46"/>
    <p:sldId id="289" r:id="rId47"/>
  </p:sldIdLst>
  <p:sldSz cx="9144000" cy="5143500" type="screen16x9"/>
  <p:notesSz cx="6858000" cy="9144000"/>
  <p:embeddedFontLst>
    <p:embeddedFont>
      <p:font typeface="Impact" pitchFamily="34" charset="0"/>
      <p:regular r:id="rId49"/>
    </p:embeddedFont>
    <p:embeddedFont>
      <p:font typeface=".VnHelvetInsH"/>
      <p:regular r:id="rId50"/>
    </p:embeddedFont>
    <p:embeddedFont>
      <p:font typeface=".VnTifani HeavyH"/>
      <p:regular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Open Sans" charset="0"/>
      <p:regular r:id="rId56"/>
      <p:bold r:id="rId57"/>
      <p:italic r:id="rId58"/>
      <p:boldItalic r:id="rId59"/>
    </p:embeddedFont>
    <p:embeddedFont>
      <p:font typeface="Tahoma" pitchFamily="34" charset="0"/>
      <p:regular r:id="rId60"/>
      <p:bold r:id="rId61"/>
    </p:embeddedFont>
    <p:embeddedFont>
      <p:font typeface="VNI-Revue" pitchFamily="2" charset="0"/>
      <p:bold r:id="rId62"/>
    </p:embeddedFont>
    <p:embeddedFont>
      <p:font typeface="VNI-Times" pitchFamily="2" charset="0"/>
      <p:regular r:id="rId63"/>
      <p:bold r:id="rId64"/>
      <p:italic r:id="rId65"/>
      <p:boldItalic r:id="rId66"/>
    </p:embeddedFont>
    <p:embeddedFont>
      <p:font typeface="Verdana" pitchFamily="34" charset="0"/>
      <p:regular r:id="rId67"/>
      <p:bold r:id="rId68"/>
      <p:italic r:id="rId69"/>
      <p:boldItalic r:id="rId70"/>
    </p:embeddedFont>
    <p:embeddedFont>
      <p:font typeface=".VnTimeH" pitchFamily="34" charset="0"/>
      <p:regular r:id="rId71"/>
      <p:bold r:id="rId72"/>
      <p:italic r:id="rId73"/>
      <p:boldItalic r:id="rId74"/>
    </p:embeddedFont>
    <p:embeddedFont>
      <p:font typeface=".VnTime" pitchFamily="34" charset="0"/>
      <p:regular r:id="rId75"/>
      <p:bold r:id="rId76"/>
      <p:italic r:id="rId77"/>
      <p:boldItalic r:id="rId78"/>
    </p:embeddedFont>
    <p:embeddedFont>
      <p:font typeface=".VnBahamasBH"/>
      <p:bold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74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6" Type="http://schemas.openxmlformats.org/officeDocument/2006/relationships/font" Target="fonts/font28.fntdata"/><Relationship Id="rId84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font" Target="fonts/font26.fntdata"/><Relationship Id="rId79" Type="http://schemas.openxmlformats.org/officeDocument/2006/relationships/font" Target="fonts/font3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3.fntdata"/><Relationship Id="rId82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font" Target="fonts/font25.fntdata"/><Relationship Id="rId78" Type="http://schemas.openxmlformats.org/officeDocument/2006/relationships/font" Target="fonts/font30.fntdata"/><Relationship Id="rId8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77" Type="http://schemas.openxmlformats.org/officeDocument/2006/relationships/font" Target="fonts/font29.fntdata"/><Relationship Id="rId8" Type="http://schemas.openxmlformats.org/officeDocument/2006/relationships/slide" Target="slides/slide2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font" Target="fonts/font27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.fntdata"/><Relationship Id="rId57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687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31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elEDU_wht_lrg [Converted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22"/>
            <a:ext cx="2514600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800122"/>
            <a:ext cx="5943600" cy="707231"/>
          </a:xfrm>
        </p:spPr>
        <p:txBody>
          <a:bodyPr/>
          <a:lstStyle>
            <a:lvl1pPr algn="r">
              <a:defRPr sz="33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485900"/>
            <a:ext cx="5791200" cy="228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4800622"/>
            <a:ext cx="2133600" cy="183356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4800600"/>
            <a:ext cx="3200400" cy="342900"/>
          </a:xfrm>
        </p:spPr>
        <p:txBody>
          <a:bodyPr/>
          <a:lstStyle>
            <a:lvl1pPr>
              <a:defRPr sz="900" b="1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Intel® Teach Elements</a:t>
            </a: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Project-Based Approaches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4800622"/>
            <a:ext cx="2133600" cy="183356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267F00A-A0C9-4129-8B30-3E1AF512522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2E6B-4074-44E7-B7B4-3858BFD31C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318272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9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88542-B7FA-4FAF-9025-B307D148BA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219089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2" y="971550"/>
            <a:ext cx="3448050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971550"/>
            <a:ext cx="3448050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29E70-3D17-4FEC-9108-55BA7FBE6F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80397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F1805-ECFA-45F6-8C6D-D1BB3239DB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3071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1202-9396-452D-849D-C12FF57ECF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289399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CA3E7-5DCA-475B-9339-39E312A7F3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286069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59645-C43C-40A3-89E2-EA07177EAC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13218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FAB04-B1AC-42C1-9EDB-22106FE753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6108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A0265-8544-43AF-AAAC-C8714D7134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1438503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81" y="342900"/>
            <a:ext cx="2028825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342900"/>
            <a:ext cx="5934075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C2C64-C6B5-490C-B536-0CB53720A9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3713829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22"/>
            <a:ext cx="7086600" cy="3655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971550"/>
            <a:ext cx="7048500" cy="37719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846D5-9ED5-43B5-B20A-D12986B200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12987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42900"/>
            <a:ext cx="8115300" cy="4400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404DD-8158-464A-BB97-9A71FF4090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303427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87B7-B052-450A-9860-8B4E986D9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557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F3CA-55D9-4220-862B-EFC2D1798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4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9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442D-FCF0-403E-85C0-392BCDCCC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73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B543-7754-4987-9CEB-CA505C8F9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03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D384-DD33-4AFD-A3F7-663AD5E24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7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67C4-CC0C-41DF-9C9A-865C19533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578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134AD-2A13-466A-A82D-99C3FFC9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93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6701-D044-4151-8963-6DB7A0B52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95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91FBB-E27A-4F19-8737-D58D0C2A8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4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7B58-3D8E-4346-ABBF-A053DA371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8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8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C3E6-97EE-49B6-A241-73B8534CC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53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8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A7E9032-20A4-47FC-A3A9-CFC434E0C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68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7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30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4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623888" y="3442110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40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85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60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5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47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1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48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5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71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63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63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21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26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3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4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8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62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8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7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03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629845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8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8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4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67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24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7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084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2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37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44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0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629848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3887391" y="74058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629848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629848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3887391" y="74058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629848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9" descr="molumen_world_map_1"/>
          <p:cNvPicPr>
            <a:picLocks noChangeAspect="1" noChangeArrowheads="1"/>
          </p:cNvPicPr>
          <p:nvPr/>
        </p:nvPicPr>
        <p:blipFill>
          <a:blip r:embed="rId16">
            <a:lum brigh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72"/>
            <a:ext cx="5181600" cy="21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02"/>
          <p:cNvGraphicFramePr>
            <a:graphicFrameLocks noChangeAspect="1"/>
          </p:cNvGraphicFramePr>
          <p:nvPr/>
        </p:nvGraphicFramePr>
        <p:xfrm>
          <a:off x="0" y="0"/>
          <a:ext cx="18288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7" imgW="3301587" imgH="9752381" progId="Photoshop.Image.7">
                  <p:embed/>
                </p:oleObj>
              </mc:Choice>
              <mc:Fallback>
                <p:oleObj name="Image" r:id="rId17" imgW="3301587" imgH="97523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971550"/>
            <a:ext cx="7048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4900612"/>
            <a:ext cx="838200" cy="1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A4EABCF-9394-4C58-BED9-A055B1BF9850}" type="slidenum">
              <a:rPr lang="en-US" altLang="en-US" kern="120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342922"/>
            <a:ext cx="708660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4900612"/>
            <a:ext cx="1905000" cy="1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2" name="Freeform 103"/>
          <p:cNvSpPr>
            <a:spLocks/>
          </p:cNvSpPr>
          <p:nvPr/>
        </p:nvSpPr>
        <p:spPr bwMode="gray">
          <a:xfrm rot="5400000" flipH="1" flipV="1">
            <a:off x="7344781" y="3344279"/>
            <a:ext cx="3153965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1400" b="1" kern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3" name="Freeform 104"/>
          <p:cNvSpPr>
            <a:spLocks/>
          </p:cNvSpPr>
          <p:nvPr/>
        </p:nvSpPr>
        <p:spPr bwMode="gray">
          <a:xfrm>
            <a:off x="4932367" y="4752975"/>
            <a:ext cx="4211637" cy="390525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1400" b="1" kern="1200"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34" name="Picture 7" descr="intelEDU_wht_lrg [Converted]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0" y="4629172"/>
            <a:ext cx="1116013" cy="41791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0"/>
          <p:cNvSpPr>
            <a:spLocks noChangeArrowheads="1"/>
          </p:cNvSpPr>
          <p:nvPr/>
        </p:nvSpPr>
        <p:spPr bwMode="auto">
          <a:xfrm>
            <a:off x="6096000" y="685800"/>
            <a:ext cx="3048000" cy="114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400" kern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6" name="Rectangle 111"/>
          <p:cNvSpPr>
            <a:spLocks noChangeArrowheads="1"/>
          </p:cNvSpPr>
          <p:nvPr/>
        </p:nvSpPr>
        <p:spPr bwMode="auto">
          <a:xfrm>
            <a:off x="6096000" y="857250"/>
            <a:ext cx="3048000" cy="114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400" kern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4914922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kern="1200">
                <a:ea typeface="+mn-ea"/>
                <a:cs typeface="+mn-cs"/>
              </a:rPr>
              <a:t>capxuantu@gmail.com</a:t>
            </a:r>
          </a:p>
        </p:txBody>
      </p:sp>
    </p:spTree>
    <p:extLst>
      <p:ext uri="{BB962C8B-B14F-4D97-AF65-F5344CB8AC3E}">
        <p14:creationId xmlns:p14="http://schemas.microsoft.com/office/powerpoint/2010/main" val="41801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1800">
          <a:solidFill>
            <a:srgbClr val="1C3C6A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700">
          <a:solidFill>
            <a:srgbClr val="1C3C6A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1C3C6A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C3C6A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2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2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C4E18DA-5600-47D3-B533-E83AFFFDFDCA}" type="slidenum">
              <a:rPr lang="en-US" altLang="en-US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3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0861962-4747-4B4E-8457-B8DB4125E9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B1AB937-172F-4F05-A196-159BD65F807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8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0861962-4747-4B4E-8457-B8DB4125E9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B1AB937-172F-4F05-A196-159BD65F807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4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0861962-4747-4B4E-8457-B8DB4125E9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B1AB937-172F-4F05-A196-159BD65F807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86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gif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8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7" y="6858"/>
            <a:ext cx="6857999" cy="512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>
            <p:extLst>
              <p:ext uri="{D42A27DB-BD31-4B8C-83A1-F6EECF244321}">
                <p14:modId xmlns:p14="http://schemas.microsoft.com/office/powerpoint/2010/main" val="3373371072"/>
              </p:ext>
            </p:extLst>
          </p:nvPr>
        </p:nvGraphicFramePr>
        <p:xfrm>
          <a:off x="228599" y="1052124"/>
          <a:ext cx="8724900" cy="3850393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2645606"/>
                <a:gridCol w="2760046"/>
                <a:gridCol w="3319248"/>
              </a:tblGrid>
              <a:tr h="4343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4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4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68588" marR="68588" marT="34294" marB="34294"/>
                </a:tc>
              </a:tr>
              <a:tr h="769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7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 sz="1400" b="1"/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 sz="1400" b="1"/>
                    </a:p>
                  </a:txBody>
                  <a:tcPr marL="68588" marR="68588" marT="34294" marB="34294" anchor="ctr"/>
                </a:tc>
              </a:tr>
              <a:tr h="8359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7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dɒkjuˈmentri</a:t>
                      </a: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27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sz="27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</a:tr>
              <a:tr h="9271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7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</a:t>
                      </a: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kɒmədi</a:t>
                      </a: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endParaRPr sz="1400" b="1" dirty="0"/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</a:t>
                      </a: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hài</a:t>
                      </a:r>
                      <a:endParaRPr sz="27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</a:tr>
              <a:tr h="8833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7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 sz="1400" b="1"/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</a:t>
                      </a: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viễn</a:t>
                      </a:r>
                      <a:r>
                        <a:rPr lang="en-US" sz="27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7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tưởng</a:t>
                      </a:r>
                      <a:endParaRPr sz="27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/>
                </a:tc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374826" y="163866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PRESENTATION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3425884" y="1482877"/>
            <a:ext cx="1622139" cy="634427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800" b="1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728995" y="1088395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004592" y="1733680"/>
            <a:ext cx="2034007" cy="49155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PRESENTATION</a:t>
            </a:r>
            <a:endParaRPr sz="18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728993" y="2675931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PRACTICE</a:t>
            </a:r>
            <a:endParaRPr sz="1800" b="1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239" name="Google Shape;239;p14"/>
          <p:cNvCxnSpPr/>
          <p:nvPr/>
        </p:nvCxnSpPr>
        <p:spPr>
          <a:xfrm>
            <a:off x="2136947" y="1299341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14"/>
          <p:cNvCxnSpPr>
            <a:stCxn id="237" idx="1"/>
          </p:cNvCxnSpPr>
          <p:nvPr/>
        </p:nvCxnSpPr>
        <p:spPr>
          <a:xfrm rot="10800000" flipV="1">
            <a:off x="1551446" y="1979456"/>
            <a:ext cx="453147" cy="70918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4"/>
          <p:cNvSpPr/>
          <p:nvPr/>
        </p:nvSpPr>
        <p:spPr>
          <a:xfrm>
            <a:off x="3326361" y="304380"/>
            <a:ext cx="4617489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 b="1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1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3628533" y="426975"/>
            <a:ext cx="418196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800" b="1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LESSON 1: GETTING STARTED</a:t>
            </a:r>
            <a:endParaRPr sz="1800" b="1" dirty="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4191629" y="1287786"/>
            <a:ext cx="4094547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Chatting</a:t>
            </a:r>
            <a:endParaRPr sz="2400" b="1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178301" y="1834113"/>
            <a:ext cx="4092185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Vocabulary</a:t>
            </a:r>
            <a:endParaRPr sz="24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3707331" y="2582846"/>
            <a:ext cx="5379520" cy="191295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Task 1: Listen and read.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Task 2: Read the conversation again and choose the correct answer.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Task 3: Choose the correct word or phrase.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Task 4: Complete the sentences.</a:t>
            </a:r>
            <a:endParaRPr sz="20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819950" y="1018190"/>
            <a:ext cx="3294849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</a:rPr>
              <a:t>Listen and read.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365301" y="101819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404889" y="941210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365301" y="149727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PRACTICE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127615" y="1602481"/>
            <a:ext cx="4137953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sz="1200" dirty="0"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to know the topic.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5168" y="1128450"/>
            <a:ext cx="4198211" cy="319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838" y="160332"/>
            <a:ext cx="4403630" cy="48705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Let’s go to the cinema tonight! </a:t>
            </a:r>
          </a:p>
          <a:p>
            <a:r>
              <a:rPr lang="en-GB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Good idea! What shall we see? </a:t>
            </a:r>
            <a:endParaRPr lang="en-GB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4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 Nightmare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is on at Sao Mai Cinema tonight. </a:t>
            </a:r>
          </a:p>
          <a:p>
            <a:r>
              <a:rPr lang="en-GB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Is it a fantasy? </a:t>
            </a:r>
          </a:p>
          <a:p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No, it’s a horror film. </a:t>
            </a:r>
          </a:p>
          <a:p>
            <a:r>
              <a:rPr lang="en-GB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That’s too scary for me. Look! </a:t>
            </a:r>
            <a:r>
              <a:rPr lang="en-GB" sz="24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An Old Pier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is on at Town Cinema. It’s a documentary. </a:t>
            </a:r>
          </a:p>
          <a:p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4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 don’t really like documentaries. They’re often boring. What about </a:t>
            </a:r>
            <a:r>
              <a:rPr lang="en-GB" sz="24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Our Holiday</a:t>
            </a:r>
            <a:r>
              <a:rPr lang="en-GB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2946" y="188577"/>
            <a:ext cx="4667619" cy="4378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What kind of film is it? 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It’s a comedy. </a:t>
            </a:r>
          </a:p>
          <a:p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And who stars in it? 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Kate Harrison and Lily Collins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Um, they're pretty good. What's it about? 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It’s about two women living in different countries and they decide to exchange houses. </a:t>
            </a:r>
          </a:p>
          <a:p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What are the </a:t>
            </a:r>
            <a:r>
              <a:rPr lang="en-GB" sz="2000" b="1" u="sng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reviews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like? 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Well, although a few people say it’s a bit silly, most say it’s funny and interesting. </a:t>
            </a:r>
            <a:r>
              <a:rPr lang="en-GB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GB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GB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411955" y="482444"/>
            <a:ext cx="873204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Read the conversation again and choose the correct answer to each question. </a:t>
            </a:r>
            <a:endParaRPr sz="1200" dirty="0"/>
          </a:p>
        </p:txBody>
      </p:sp>
      <p:sp>
        <p:nvSpPr>
          <p:cNvPr id="265" name="Google Shape;265;p16"/>
          <p:cNvSpPr/>
          <p:nvPr/>
        </p:nvSpPr>
        <p:spPr>
          <a:xfrm>
            <a:off x="-4588" y="6270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35001" y="5500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767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65045" y="32929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chemeClr val="dk1"/>
                </a:solidFill>
              </a:rPr>
              <a:t>PRACTICE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159190" y="1277389"/>
            <a:ext cx="348193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dirty="0"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specific information of the text.</a:t>
            </a:r>
            <a:endParaRPr dirty="0"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6117" y="1385263"/>
            <a:ext cx="4471988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4;p16"/>
          <p:cNvSpPr txBox="1"/>
          <p:nvPr/>
        </p:nvSpPr>
        <p:spPr>
          <a:xfrm>
            <a:off x="695158" y="83331"/>
            <a:ext cx="7753685" cy="715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 dirty="0">
                <a:solidFill>
                  <a:schemeClr val="dk1"/>
                </a:solidFill>
              </a:rPr>
              <a:t>Read the conversation again and choose the correct answer to each question. </a:t>
            </a:r>
            <a:endParaRPr dirty="0"/>
          </a:p>
        </p:txBody>
      </p:sp>
      <p:sp>
        <p:nvSpPr>
          <p:cNvPr id="6" name="Google Shape;266;p16"/>
          <p:cNvSpPr txBox="1"/>
          <p:nvPr/>
        </p:nvSpPr>
        <p:spPr>
          <a:xfrm>
            <a:off x="243670" y="175668"/>
            <a:ext cx="297777" cy="530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15"/>
            <a:ext cx="9144000" cy="42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1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" y="2312150"/>
            <a:ext cx="9143999" cy="2839239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GB" sz="2000" b="1" i="1" dirty="0">
                <a:solidFill>
                  <a:srgbClr val="3F3F3F"/>
                </a:solidFill>
                <a:latin typeface="Helvetica Neue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Let’s go to the cinema tonight! </a:t>
            </a:r>
          </a:p>
          <a:p>
            <a:r>
              <a:rPr lang="en-GB" sz="2000" b="1" i="1" dirty="0" err="1">
                <a:solidFill>
                  <a:srgbClr val="3F3F3F"/>
                </a:solidFill>
                <a:latin typeface="Helvetica Neue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Good idea! What shall we see? </a:t>
            </a:r>
          </a:p>
          <a:p>
            <a:r>
              <a:rPr lang="en-GB" sz="2000" b="1" i="1" dirty="0">
                <a:solidFill>
                  <a:srgbClr val="3F3F3F"/>
                </a:solidFill>
                <a:latin typeface="Helvetica Neue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GB" sz="2000" i="1" dirty="0">
                <a:solidFill>
                  <a:srgbClr val="333333"/>
                </a:solidFill>
                <a:latin typeface="Helvetica Neue"/>
              </a:rPr>
              <a:t>A Nightmare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is on at Sao Mai Cinema tonight. </a:t>
            </a:r>
          </a:p>
          <a:p>
            <a:r>
              <a:rPr lang="en-GB" sz="2000" b="1" i="1" dirty="0" err="1">
                <a:solidFill>
                  <a:srgbClr val="3F3F3F"/>
                </a:solidFill>
                <a:latin typeface="Helvetica Neue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Is it a fantasy? </a:t>
            </a:r>
          </a:p>
          <a:p>
            <a:r>
              <a:rPr lang="en-GB" sz="2000" b="1" i="1" dirty="0">
                <a:solidFill>
                  <a:srgbClr val="3F3F3F"/>
                </a:solidFill>
                <a:latin typeface="Helvetica Neue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No, it’s a horror film. </a:t>
            </a:r>
          </a:p>
          <a:p>
            <a:r>
              <a:rPr lang="en-GB" sz="2000" b="1" i="1" dirty="0" err="1">
                <a:solidFill>
                  <a:srgbClr val="3F3F3F"/>
                </a:solidFill>
                <a:latin typeface="Helvetica Neue"/>
              </a:rPr>
              <a:t>Mi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That’s too scary for me. Look! </a:t>
            </a:r>
            <a:r>
              <a:rPr lang="en-GB" sz="2000" i="1" dirty="0">
                <a:solidFill>
                  <a:srgbClr val="333333"/>
                </a:solidFill>
                <a:latin typeface="Helvetica Neue"/>
              </a:rPr>
              <a:t>An Old Pier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is on at Town Cinema. It’s a documentary. </a:t>
            </a:r>
          </a:p>
          <a:p>
            <a:r>
              <a:rPr lang="en-GB" sz="2000" b="1" i="1" dirty="0">
                <a:solidFill>
                  <a:srgbClr val="3F3F3F"/>
                </a:solidFill>
                <a:latin typeface="Helvetica Neue"/>
              </a:rPr>
              <a:t>Mark</a:t>
            </a:r>
            <a:r>
              <a:rPr lang="en-GB" sz="20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 I don’t really like documentaries. They’re often boring. What about </a:t>
            </a:r>
            <a:r>
              <a:rPr lang="en-GB" sz="2000" i="1" dirty="0">
                <a:solidFill>
                  <a:srgbClr val="333333"/>
                </a:solidFill>
                <a:latin typeface="Helvetica Neue"/>
              </a:rPr>
              <a:t>Our Holiday</a:t>
            </a:r>
            <a:r>
              <a:rPr lang="en-GB" sz="2000" dirty="0">
                <a:solidFill>
                  <a:srgbClr val="333333"/>
                </a:solidFill>
                <a:latin typeface="Helvetica Neue"/>
              </a:rPr>
              <a:t>? </a:t>
            </a: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509" y="573206"/>
            <a:ext cx="2108491" cy="174691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7"/>
          <p:cNvSpPr/>
          <p:nvPr/>
        </p:nvSpPr>
        <p:spPr>
          <a:xfrm>
            <a:off x="205107" y="169867"/>
            <a:ext cx="8253093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b="1" dirty="0"/>
              <a:t>What does Mark suggest doing tonight?</a:t>
            </a:r>
            <a:br>
              <a:rPr lang="en-US" sz="2800" b="1" dirty="0"/>
            </a:br>
            <a:r>
              <a:rPr lang="en-US" sz="2800" b="1" dirty="0">
                <a:solidFill>
                  <a:srgbClr val="00AAA5"/>
                </a:solidFill>
              </a:rPr>
              <a:t>a. </a:t>
            </a:r>
            <a:r>
              <a:rPr lang="en-US" sz="2800" b="1" dirty="0"/>
              <a:t>Watching a TV show.</a:t>
            </a:r>
            <a:br>
              <a:rPr lang="en-US" sz="2800" b="1" dirty="0"/>
            </a:br>
            <a:r>
              <a:rPr lang="en-US" sz="2800" b="1" dirty="0">
                <a:solidFill>
                  <a:srgbClr val="00AAA5"/>
                </a:solidFill>
              </a:rPr>
              <a:t>b. </a:t>
            </a:r>
            <a:r>
              <a:rPr lang="en-US" sz="2800" b="1" dirty="0"/>
              <a:t>Watching a film.</a:t>
            </a:r>
            <a:br>
              <a:rPr lang="en-US" sz="2800" b="1" dirty="0"/>
            </a:br>
            <a:r>
              <a:rPr lang="en-US" sz="2800" b="1" dirty="0">
                <a:solidFill>
                  <a:srgbClr val="00AAA5"/>
                </a:solidFill>
              </a:rPr>
              <a:t>c. </a:t>
            </a:r>
            <a:r>
              <a:rPr lang="en-US" sz="2800" b="1" dirty="0"/>
              <a:t>Staying at home.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/>
          </a:p>
        </p:txBody>
      </p:sp>
      <p:sp>
        <p:nvSpPr>
          <p:cNvPr id="284" name="Google Shape;284;p17"/>
          <p:cNvSpPr/>
          <p:nvPr/>
        </p:nvSpPr>
        <p:spPr>
          <a:xfrm>
            <a:off x="210640" y="1127801"/>
            <a:ext cx="371925" cy="3719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17"/>
          <p:cNvCxnSpPr/>
          <p:nvPr/>
        </p:nvCxnSpPr>
        <p:spPr>
          <a:xfrm>
            <a:off x="916108" y="2641335"/>
            <a:ext cx="34155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/>
          <p:nvPr/>
        </p:nvSpPr>
        <p:spPr>
          <a:xfrm>
            <a:off x="59762" y="25518"/>
            <a:ext cx="7733960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rgbClr val="F26649"/>
                </a:solidFill>
              </a:rPr>
              <a:t>2. </a:t>
            </a:r>
            <a:r>
              <a:rPr lang="en-US" sz="2400" b="1" dirty="0"/>
              <a:t>Why doesn’t Mark want to see An Old Pier?</a:t>
            </a:r>
            <a:br>
              <a:rPr lang="en-US" sz="2400" b="1" dirty="0"/>
            </a:br>
            <a:r>
              <a:rPr lang="en-US" sz="2400" b="1" dirty="0">
                <a:solidFill>
                  <a:srgbClr val="00AAA5"/>
                </a:solidFill>
              </a:rPr>
              <a:t>a. </a:t>
            </a:r>
            <a:r>
              <a:rPr lang="en-US" sz="2400" b="1" dirty="0"/>
              <a:t>He doesn’t like that type of film.</a:t>
            </a:r>
            <a:br>
              <a:rPr lang="en-US" sz="2400" b="1" dirty="0"/>
            </a:br>
            <a:r>
              <a:rPr lang="en-US" sz="2400" b="1" dirty="0">
                <a:solidFill>
                  <a:srgbClr val="00AAA5"/>
                </a:solidFill>
              </a:rPr>
              <a:t>b. </a:t>
            </a:r>
            <a:r>
              <a:rPr lang="en-US" sz="2400" b="1" dirty="0"/>
              <a:t>It’s not on at a convenient time.</a:t>
            </a:r>
            <a:br>
              <a:rPr lang="en-US" sz="2400" b="1" dirty="0"/>
            </a:br>
            <a:r>
              <a:rPr lang="en-US" sz="2400" b="1" dirty="0">
                <a:solidFill>
                  <a:srgbClr val="00AAA5"/>
                </a:solidFill>
              </a:rPr>
              <a:t>c. </a:t>
            </a:r>
            <a:r>
              <a:rPr lang="en-US" sz="2400" b="1" dirty="0"/>
              <a:t>He saw it last week.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/>
          </a:p>
        </p:txBody>
      </p:sp>
      <p:sp>
        <p:nvSpPr>
          <p:cNvPr id="296" name="Google Shape;296;p18"/>
          <p:cNvSpPr/>
          <p:nvPr/>
        </p:nvSpPr>
        <p:spPr>
          <a:xfrm>
            <a:off x="209890" y="2307860"/>
            <a:ext cx="5800957" cy="256220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dirty="0"/>
          </a:p>
        </p:txBody>
      </p:sp>
      <p:sp>
        <p:nvSpPr>
          <p:cNvPr id="297" name="Google Shape;297;p18"/>
          <p:cNvSpPr/>
          <p:nvPr/>
        </p:nvSpPr>
        <p:spPr>
          <a:xfrm>
            <a:off x="53759" y="464608"/>
            <a:ext cx="371925" cy="3719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18"/>
          <p:cNvCxnSpPr/>
          <p:nvPr/>
        </p:nvCxnSpPr>
        <p:spPr>
          <a:xfrm flipV="1">
            <a:off x="1356288" y="3961222"/>
            <a:ext cx="4157408" cy="935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9367" y="464608"/>
            <a:ext cx="2814638" cy="238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/>
        </p:nvSpPr>
        <p:spPr>
          <a:xfrm>
            <a:off x="471737" y="8912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311" name="Google Shape;311;p19"/>
          <p:cNvSpPr/>
          <p:nvPr/>
        </p:nvSpPr>
        <p:spPr>
          <a:xfrm>
            <a:off x="128839" y="174124"/>
            <a:ext cx="6449382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3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The word “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reviews</a:t>
            </a:r>
            <a:r>
              <a:rPr lang="en-US" sz="3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” in the conversation mostly means _____.</a:t>
            </a:r>
            <a:br>
              <a:rPr lang="en-US" sz="3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3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3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1" dirty="0"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232" y="1269919"/>
            <a:ext cx="2333767" cy="247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137612" y="1187615"/>
            <a:ext cx="334125" cy="35055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28" y="2850304"/>
            <a:ext cx="6057650" cy="1792798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GB" sz="2800" b="1" i="1" dirty="0" err="1">
                <a:solidFill>
                  <a:srgbClr val="3F3F3F"/>
                </a:solidFill>
                <a:latin typeface="Helvetica Neue"/>
              </a:rPr>
              <a:t>Mi</a:t>
            </a:r>
            <a:r>
              <a:rPr lang="en-GB" sz="28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800" dirty="0">
                <a:solidFill>
                  <a:srgbClr val="333333"/>
                </a:solidFill>
                <a:latin typeface="Helvetica Neue"/>
              </a:rPr>
              <a:t> What are the </a:t>
            </a:r>
            <a:r>
              <a:rPr lang="en-GB" sz="2800" b="1" u="sng" dirty="0">
                <a:solidFill>
                  <a:srgbClr val="333333"/>
                </a:solidFill>
                <a:latin typeface="Helvetica Neue"/>
              </a:rPr>
              <a:t>reviews</a:t>
            </a:r>
            <a:r>
              <a:rPr lang="en-GB" sz="2800" dirty="0">
                <a:solidFill>
                  <a:srgbClr val="333333"/>
                </a:solidFill>
                <a:latin typeface="Helvetica Neue"/>
              </a:rPr>
              <a:t> like? </a:t>
            </a:r>
          </a:p>
          <a:p>
            <a:r>
              <a:rPr lang="en-GB" sz="2800" b="1" i="1" dirty="0">
                <a:solidFill>
                  <a:srgbClr val="3F3F3F"/>
                </a:solidFill>
                <a:latin typeface="Helvetica Neue"/>
              </a:rPr>
              <a:t>Mark</a:t>
            </a:r>
            <a:r>
              <a:rPr lang="en-GB" sz="28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2800" dirty="0">
                <a:solidFill>
                  <a:srgbClr val="333333"/>
                </a:solidFill>
                <a:latin typeface="Helvetica Neue"/>
              </a:rPr>
              <a:t> Well, although a few people say it’s a bit silly, most say it’s funny and interesting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/>
        </p:nvSpPr>
        <p:spPr>
          <a:xfrm>
            <a:off x="471737" y="8912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326" name="Google Shape;326;p20"/>
          <p:cNvSpPr/>
          <p:nvPr/>
        </p:nvSpPr>
        <p:spPr>
          <a:xfrm>
            <a:off x="285735" y="1619704"/>
            <a:ext cx="372005" cy="37200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243541" y="152610"/>
            <a:ext cx="8214659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F26649"/>
                </a:solidFill>
              </a:rPr>
              <a:t>4. </a:t>
            </a:r>
            <a:r>
              <a:rPr lang="en-US" sz="3000" b="1" dirty="0"/>
              <a:t>What do people think of Our Holiday?</a:t>
            </a:r>
            <a:br>
              <a:rPr lang="en-US" sz="3000" b="1" dirty="0"/>
            </a:br>
            <a:r>
              <a:rPr lang="en-US" sz="3000" b="1" dirty="0">
                <a:solidFill>
                  <a:srgbClr val="00AAA5"/>
                </a:solidFill>
              </a:rPr>
              <a:t>a. </a:t>
            </a:r>
            <a:r>
              <a:rPr lang="en-US" sz="3000" b="1" dirty="0"/>
              <a:t>Everyone likes it.</a:t>
            </a:r>
            <a:br>
              <a:rPr lang="en-US" sz="3000" b="1" dirty="0"/>
            </a:br>
            <a:r>
              <a:rPr lang="en-US" sz="3000" b="1" dirty="0">
                <a:solidFill>
                  <a:srgbClr val="00AAA5"/>
                </a:solidFill>
              </a:rPr>
              <a:t>b. </a:t>
            </a:r>
            <a:r>
              <a:rPr lang="en-US" sz="3000" b="1" dirty="0"/>
              <a:t>No one likes it.</a:t>
            </a:r>
            <a:br>
              <a:rPr lang="en-US" sz="3000" b="1" dirty="0"/>
            </a:br>
            <a:r>
              <a:rPr lang="en-US" sz="3000" b="1" dirty="0">
                <a:solidFill>
                  <a:srgbClr val="00AAA5"/>
                </a:solidFill>
              </a:rPr>
              <a:t>c. </a:t>
            </a:r>
            <a:r>
              <a:rPr lang="en-US" sz="3000" b="1" dirty="0"/>
              <a:t>Most people like it.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dirty="0"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6" y="884779"/>
            <a:ext cx="2679193" cy="21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4306" y="3343869"/>
            <a:ext cx="8736842" cy="1592744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GB" sz="3200" b="1" i="1" dirty="0" err="1">
                <a:solidFill>
                  <a:srgbClr val="3F3F3F"/>
                </a:solidFill>
                <a:latin typeface="Helvetica Neue"/>
              </a:rPr>
              <a:t>Mi</a:t>
            </a:r>
            <a:r>
              <a:rPr lang="en-GB" sz="32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3200" dirty="0">
                <a:solidFill>
                  <a:srgbClr val="333333"/>
                </a:solidFill>
                <a:latin typeface="Helvetica Neue"/>
              </a:rPr>
              <a:t> What are the </a:t>
            </a:r>
            <a:r>
              <a:rPr lang="en-GB" sz="3200" b="1" u="sng" dirty="0">
                <a:solidFill>
                  <a:srgbClr val="333333"/>
                </a:solidFill>
                <a:latin typeface="Helvetica Neue"/>
              </a:rPr>
              <a:t>reviews</a:t>
            </a:r>
            <a:r>
              <a:rPr lang="en-GB" sz="3200" dirty="0">
                <a:solidFill>
                  <a:srgbClr val="333333"/>
                </a:solidFill>
                <a:latin typeface="Helvetica Neue"/>
              </a:rPr>
              <a:t> like? </a:t>
            </a:r>
          </a:p>
          <a:p>
            <a:r>
              <a:rPr lang="en-GB" sz="3200" b="1" i="1" dirty="0">
                <a:solidFill>
                  <a:srgbClr val="3F3F3F"/>
                </a:solidFill>
                <a:latin typeface="Helvetica Neue"/>
              </a:rPr>
              <a:t>Mark</a:t>
            </a:r>
            <a:r>
              <a:rPr lang="en-GB" sz="3200" b="1" dirty="0">
                <a:solidFill>
                  <a:srgbClr val="3F3F3F"/>
                </a:solidFill>
                <a:latin typeface="Helvetica Neue"/>
              </a:rPr>
              <a:t>:</a:t>
            </a:r>
            <a:r>
              <a:rPr lang="en-GB" sz="3200" dirty="0">
                <a:solidFill>
                  <a:srgbClr val="333333"/>
                </a:solidFill>
                <a:latin typeface="Helvetica Neue"/>
              </a:rPr>
              <a:t> Well, although a few people say it’s a bit silly, most say it’s funny and interesting</a:t>
            </a:r>
            <a:endParaRPr lang="en-GB" sz="3200" dirty="0"/>
          </a:p>
        </p:txBody>
      </p:sp>
      <p:cxnSp>
        <p:nvCxnSpPr>
          <p:cNvPr id="325" name="Google Shape;325;p20"/>
          <p:cNvCxnSpPr/>
          <p:nvPr/>
        </p:nvCxnSpPr>
        <p:spPr>
          <a:xfrm>
            <a:off x="1288570" y="4798740"/>
            <a:ext cx="5873495" cy="595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497679" y="151692"/>
            <a:ext cx="22948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/>
              <a:t>WARM-UP</a:t>
            </a:r>
            <a:endParaRPr sz="2700" b="1"/>
          </a:p>
        </p:txBody>
      </p:sp>
      <p:sp>
        <p:nvSpPr>
          <p:cNvPr id="155" name="Google Shape;155;p6"/>
          <p:cNvSpPr/>
          <p:nvPr/>
        </p:nvSpPr>
        <p:spPr>
          <a:xfrm>
            <a:off x="2792531" y="1144755"/>
            <a:ext cx="6216804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lnSpc>
                <a:spcPct val="150000"/>
              </a:lnSpc>
              <a:buSzPts val="3600"/>
              <a:buFont typeface="Noto Sans Symbols"/>
              <a:buChar char="⮚"/>
            </a:pPr>
            <a:r>
              <a:rPr lang="en-US" sz="3300" b="1" i="1" dirty="0"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300" b="1" dirty="0"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lnSpc>
                <a:spcPct val="150000"/>
              </a:lnSpc>
              <a:buSzPts val="3600"/>
              <a:buFont typeface="Noto Sans Symbols"/>
              <a:buChar char="⮚"/>
            </a:pPr>
            <a:r>
              <a:rPr lang="en-US" sz="3300" b="1" i="1" dirty="0"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</a:p>
          <a:p>
            <a:pPr marL="257175" indent="-257175">
              <a:lnSpc>
                <a:spcPct val="150000"/>
              </a:lnSpc>
              <a:buSzPts val="3600"/>
              <a:buFont typeface="Noto Sans Symbols"/>
              <a:buChar char="⮚"/>
            </a:pPr>
            <a:r>
              <a:rPr lang="en-US" sz="3300" b="1" i="1" dirty="0">
                <a:latin typeface="Calibri"/>
                <a:ea typeface="Calibri"/>
                <a:cs typeface="Calibri"/>
                <a:sym typeface="Calibri"/>
              </a:rPr>
              <a:t>What kind of film do you watch?</a:t>
            </a:r>
            <a:endParaRPr sz="33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194" y="1144757"/>
            <a:ext cx="2598693" cy="1715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2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425604" y="563709"/>
            <a:ext cx="855461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Choose the correct word or phrase to complete each of </a:t>
            </a:r>
            <a:endParaRPr sz="1200" dirty="0"/>
          </a:p>
          <a:p>
            <a:r>
              <a:rPr lang="en-US" sz="2400" b="1" dirty="0">
                <a:solidFill>
                  <a:schemeClr val="dk1"/>
                </a:solidFill>
              </a:rPr>
              <a:t>the following sentences.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0004" y="667972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89593" y="590992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dirty="0"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9099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365301" y="155761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PRACTICE</a:t>
            </a:r>
            <a:endParaRPr sz="2700" b="1">
              <a:solidFill>
                <a:schemeClr val="dk1"/>
              </a:solidFill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2998678" y="1281855"/>
            <a:ext cx="5572124" cy="3819191"/>
            <a:chOff x="1137334" y="0"/>
            <a:chExt cx="4856991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521578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2772413" y="1942077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2713913" y="0"/>
              <a:ext cx="1711118" cy="1480317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2902302" y="245320"/>
              <a:ext cx="1143980" cy="98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283207" y="910495"/>
              <a:ext cx="1711118" cy="1480317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471601" y="1155815"/>
              <a:ext cx="1143980" cy="98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283207" y="2700423"/>
              <a:ext cx="1711118" cy="1480317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471601" y="2945743"/>
              <a:ext cx="1143980" cy="98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713914" y="3611938"/>
              <a:ext cx="1711118" cy="1480317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2902304" y="3857258"/>
              <a:ext cx="1143980" cy="98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137335" y="2701442"/>
              <a:ext cx="1711118" cy="1480317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325733" y="2946762"/>
              <a:ext cx="1143980" cy="98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137334" y="908457"/>
              <a:ext cx="1711118" cy="1480317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325732" y="1153777"/>
              <a:ext cx="1143980" cy="98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119763" y="1905090"/>
            <a:ext cx="3279232" cy="12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dirty="0"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58" y="772345"/>
            <a:ext cx="8843963" cy="417433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GB" sz="2700" b="1" dirty="0"/>
              <a:t>1. </a:t>
            </a:r>
            <a:r>
              <a:rPr lang="en-GB" sz="2700" dirty="0"/>
              <a:t>A film that tries to make the audience laugh is a (</a:t>
            </a:r>
            <a:r>
              <a:rPr lang="en-GB" sz="2700" b="1" dirty="0"/>
              <a:t>comedy</a:t>
            </a:r>
            <a:r>
              <a:rPr lang="en-GB" sz="2700" dirty="0"/>
              <a:t> / </a:t>
            </a:r>
            <a:r>
              <a:rPr lang="en-GB" sz="2700" b="1" dirty="0"/>
              <a:t>documentary</a:t>
            </a:r>
            <a:r>
              <a:rPr lang="en-GB" sz="2700" dirty="0"/>
              <a:t>).</a:t>
            </a:r>
          </a:p>
          <a:p>
            <a:pPr marL="85725" indent="0">
              <a:buNone/>
            </a:pPr>
            <a:r>
              <a:rPr lang="en-GB" sz="2700" b="1" dirty="0"/>
              <a:t>2. </a:t>
            </a:r>
            <a:r>
              <a:rPr lang="en-GB" sz="2700" dirty="0"/>
              <a:t>A film that is based only on imagination, not on real facts, is a (</a:t>
            </a:r>
            <a:r>
              <a:rPr lang="en-GB" sz="2700" b="1" dirty="0"/>
              <a:t>comedy</a:t>
            </a:r>
            <a:r>
              <a:rPr lang="en-GB" sz="2700" dirty="0"/>
              <a:t> / </a:t>
            </a:r>
            <a:r>
              <a:rPr lang="en-GB" sz="2700" b="1" dirty="0"/>
              <a:t>fantasy</a:t>
            </a:r>
            <a:r>
              <a:rPr lang="en-GB" sz="2700" dirty="0"/>
              <a:t>).</a:t>
            </a:r>
          </a:p>
          <a:p>
            <a:pPr marL="85725" indent="0">
              <a:buNone/>
            </a:pPr>
            <a:r>
              <a:rPr lang="en-GB" sz="2700" b="1" dirty="0"/>
              <a:t>3. </a:t>
            </a:r>
            <a:r>
              <a:rPr lang="en-GB" sz="2700" dirty="0"/>
              <a:t>A film that shows real life events or stories is a (</a:t>
            </a:r>
            <a:r>
              <a:rPr lang="en-GB" sz="2700" b="1" dirty="0"/>
              <a:t>documentary</a:t>
            </a:r>
            <a:r>
              <a:rPr lang="en-GB" sz="2700" dirty="0"/>
              <a:t> / </a:t>
            </a:r>
            <a:r>
              <a:rPr lang="en-GB" sz="2700" b="1" dirty="0"/>
              <a:t>horror film</a:t>
            </a:r>
            <a:r>
              <a:rPr lang="en-GB" sz="2700" dirty="0"/>
              <a:t>).</a:t>
            </a:r>
          </a:p>
          <a:p>
            <a:pPr marL="85725" indent="0">
              <a:buNone/>
            </a:pPr>
            <a:r>
              <a:rPr lang="en-GB" sz="2700" b="1" dirty="0"/>
              <a:t>4. </a:t>
            </a:r>
            <a:r>
              <a:rPr lang="en-GB" sz="2700" dirty="0"/>
              <a:t>A film that is set in the future, often about science, is a (</a:t>
            </a:r>
            <a:r>
              <a:rPr lang="en-GB" sz="2700" b="1" dirty="0"/>
              <a:t>cartoon</a:t>
            </a:r>
            <a:r>
              <a:rPr lang="en-GB" sz="2700" dirty="0"/>
              <a:t> / </a:t>
            </a:r>
            <a:r>
              <a:rPr lang="en-GB" sz="2700" b="1" dirty="0"/>
              <a:t>science fiction film</a:t>
            </a:r>
            <a:r>
              <a:rPr lang="en-GB" sz="2700" dirty="0"/>
              <a:t>).</a:t>
            </a:r>
          </a:p>
          <a:p>
            <a:pPr marL="85725" indent="0">
              <a:buNone/>
            </a:pPr>
            <a:r>
              <a:rPr lang="en-GB" sz="2700" b="1" dirty="0"/>
              <a:t>5. </a:t>
            </a:r>
            <a:r>
              <a:rPr lang="en-GB" sz="2700" dirty="0"/>
              <a:t>A film in which strange and frightening things happen is a (</a:t>
            </a:r>
            <a:r>
              <a:rPr lang="en-GB" sz="2700" b="1" dirty="0"/>
              <a:t>horror film</a:t>
            </a:r>
            <a:r>
              <a:rPr lang="en-GB" sz="2700" dirty="0"/>
              <a:t> / </a:t>
            </a:r>
            <a:r>
              <a:rPr lang="en-GB" sz="2700" b="1" dirty="0"/>
              <a:t>comedy</a:t>
            </a:r>
            <a:r>
              <a:rPr lang="en-GB" sz="2700" dirty="0"/>
              <a:t>).</a:t>
            </a:r>
          </a:p>
          <a:p>
            <a:pPr marL="85725" indent="0">
              <a:buNone/>
            </a:pPr>
            <a:endParaRPr lang="en-GB" sz="27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8" y="0"/>
            <a:ext cx="8851108" cy="746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2900" y="57150"/>
            <a:ext cx="8534400" cy="497205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381000" y="2688431"/>
            <a:ext cx="84582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71500" indent="-571500">
              <a:defRPr sz="2400">
                <a:solidFill>
                  <a:srgbClr val="1C3C6A"/>
                </a:solidFill>
                <a:latin typeface="Tahoma" pitchFamily="34" charset="0"/>
              </a:defRPr>
            </a:lvl1pPr>
            <a:lvl2pPr>
              <a:defRPr sz="2200">
                <a:solidFill>
                  <a:srgbClr val="1C3C6A"/>
                </a:solidFill>
                <a:latin typeface="Tahoma" pitchFamily="34" charset="0"/>
              </a:defRPr>
            </a:lvl2pPr>
            <a:lvl3pPr>
              <a:defRPr sz="2400">
                <a:solidFill>
                  <a:srgbClr val="1C3C6A"/>
                </a:solidFill>
                <a:latin typeface="Tahoma" pitchFamily="34" charset="0"/>
              </a:defRPr>
            </a:lvl3pPr>
            <a:lvl4pPr>
              <a:defRPr sz="1600">
                <a:solidFill>
                  <a:srgbClr val="1C3C6A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CHOOSE THE BEST ANSWER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71763" y="1402900"/>
            <a:ext cx="845820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71500" indent="-571500">
              <a:defRPr sz="2400">
                <a:solidFill>
                  <a:srgbClr val="1C3C6A"/>
                </a:solidFill>
                <a:latin typeface="Tahoma" pitchFamily="34" charset="0"/>
              </a:defRPr>
            </a:lvl1pPr>
            <a:lvl2pPr>
              <a:defRPr sz="2200">
                <a:solidFill>
                  <a:srgbClr val="1C3C6A"/>
                </a:solidFill>
                <a:latin typeface="Tahoma" pitchFamily="34" charset="0"/>
              </a:defRPr>
            </a:lvl2pPr>
            <a:lvl3pPr>
              <a:defRPr sz="2400">
                <a:solidFill>
                  <a:srgbClr val="1C3C6A"/>
                </a:solidFill>
                <a:latin typeface="Tahoma" pitchFamily="34" charset="0"/>
              </a:defRPr>
            </a:lvl3pPr>
            <a:lvl4pPr>
              <a:defRPr sz="1600">
                <a:solidFill>
                  <a:srgbClr val="1C3C6A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500" b="1" kern="1200" dirty="0">
                <a:ln w="11430"/>
                <a:solidFill>
                  <a:srgbClr val="A0C6F8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3175026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78192" y="884244"/>
            <a:ext cx="7467600" cy="1028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lvl="0"/>
            <a:r>
              <a:rPr lang="en-US" altLang="en-US" sz="33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33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GB" sz="3300" b="1" dirty="0">
                <a:latin typeface="Calibri"/>
                <a:ea typeface="Calibri"/>
                <a:cs typeface="Calibri"/>
                <a:sym typeface="Calibri"/>
              </a:rPr>
              <a:t>A film that tries to make the audience </a:t>
            </a:r>
          </a:p>
          <a:p>
            <a:pPr lvl="0"/>
            <a:r>
              <a:rPr lang="en-GB" sz="3300" b="1" dirty="0">
                <a:latin typeface="Calibri"/>
                <a:ea typeface="Calibri"/>
                <a:cs typeface="Calibri"/>
                <a:sym typeface="Calibri"/>
              </a:rPr>
              <a:t>laugh is a</a:t>
            </a:r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57177" y="92604"/>
            <a:ext cx="320675" cy="4704159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935480" y="2267876"/>
            <a:ext cx="556260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7" y="2372732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" y="2286226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2046" y="2357068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9788" y="2420275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92630" y="3106076"/>
            <a:ext cx="550545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docu-mentary</a:t>
            </a:r>
            <a:endParaRPr lang="en-US" sz="4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7" y="3241827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106096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4223" y="3234806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6017" y="3241807"/>
            <a:ext cx="460375" cy="290513"/>
          </a:xfrm>
          <a:prstGeom prst="rect">
            <a:avLst/>
          </a:prstGeom>
          <a:solidFill>
            <a:srgbClr val="003300"/>
          </a:solidFill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41524" y="4015118"/>
            <a:ext cx="5556568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7" y="4123571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4" y="3995493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69694" y="4119320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32815" y="4150849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55578" y="697942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9600" y="1010575"/>
            <a:ext cx="674688" cy="4429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1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" y="659341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8" y="91413"/>
            <a:ext cx="5973764" cy="5715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368138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" y="-118138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391400" y="3282288"/>
            <a:ext cx="1752600" cy="131445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2592916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2603631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26000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81888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5325"/>
            <a:ext cx="140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9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87256" y="884244"/>
            <a:ext cx="7755167" cy="1028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lvl="0"/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 imagination,</a:t>
            </a:r>
          </a:p>
          <a:p>
            <a:pPr lvl="0"/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on real facts, is a ……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57177" y="92604"/>
            <a:ext cx="320675" cy="4704159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935480" y="2267876"/>
            <a:ext cx="556260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7" y="2372732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" y="2286226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2046" y="2357068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9788" y="2420275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92630" y="3106076"/>
            <a:ext cx="550545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7" y="3241827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106096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4223" y="3234806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6017" y="3241807"/>
            <a:ext cx="460375" cy="290513"/>
          </a:xfrm>
          <a:prstGeom prst="rect">
            <a:avLst/>
          </a:prstGeom>
          <a:solidFill>
            <a:srgbClr val="003300"/>
          </a:solidFill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41524" y="4015118"/>
            <a:ext cx="5556568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4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1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rPr>
              <a:t>s</a:t>
            </a:r>
            <a:endParaRPr lang="en-US" altLang="en-US" sz="2700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7" y="4123571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4" y="3995493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69694" y="4119320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32815" y="4150849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55578" y="697942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9600" y="1010575"/>
            <a:ext cx="674688" cy="4429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2</a:t>
            </a:r>
            <a:endParaRPr lang="en-GB" sz="21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  <a:ea typeface="+mn-ea"/>
              <a:cs typeface="+mn-c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" y="659341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8" y="132357"/>
            <a:ext cx="5973764" cy="5715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368138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" y="-118138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391400" y="3282288"/>
            <a:ext cx="1752600" cy="131445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2592916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2603631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26000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261434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81888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5325"/>
            <a:ext cx="140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5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91840" y="870596"/>
            <a:ext cx="7664225" cy="1028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lvl="0"/>
            <a:r>
              <a:rPr lang="en-US" altLang="en-US" sz="30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</a:t>
            </a:r>
          </a:p>
          <a:p>
            <a:pPr lvl="0"/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lang="en-GB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……………..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70825" y="78956"/>
            <a:ext cx="320675" cy="4704159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949128" y="2254228"/>
            <a:ext cx="556260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lang="en-US" altLang="en-US" sz="41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" y="2359084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" y="2272578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15694" y="2343420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3436" y="2406627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06278" y="3092428"/>
            <a:ext cx="550545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docu-mentary</a:t>
            </a:r>
            <a:r>
              <a:rPr lang="en-US" altLang="en-US" sz="41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5" y="3228179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0" y="3092448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7871" y="3221158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49665" y="3228159"/>
            <a:ext cx="460375" cy="290513"/>
          </a:xfrm>
          <a:prstGeom prst="rect">
            <a:avLst/>
          </a:prstGeom>
          <a:solidFill>
            <a:srgbClr val="003300"/>
          </a:solidFill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80725" y="3981247"/>
            <a:ext cx="5556568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GB" sz="4100" dirty="0">
                <a:latin typeface="+mn-lt"/>
              </a:rPr>
              <a:t>horror film</a:t>
            </a:r>
            <a:endParaRPr lang="en-US" sz="4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" y="4109923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" y="3981845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3342" y="4105672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46463" y="4137201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9226" y="684294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23248" y="996927"/>
            <a:ext cx="674688" cy="4429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3</a:t>
            </a:r>
            <a:endParaRPr lang="en-GB" sz="21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  <a:ea typeface="+mn-ea"/>
              <a:cs typeface="+mn-c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" y="645693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712276" y="77765"/>
            <a:ext cx="5973764" cy="5715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98" y="4354490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" y="-131786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405048" y="3268640"/>
            <a:ext cx="1752600" cy="131445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76548" y="257926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19411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86073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76548" y="2589983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62261" y="2586412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71786" y="260070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98" y="68240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48" y="4711677"/>
            <a:ext cx="140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5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78192" y="802356"/>
            <a:ext cx="7467600" cy="1028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lvl="0"/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</a:t>
            </a:r>
          </a:p>
          <a:p>
            <a:pPr lvl="0"/>
            <a:r>
              <a:rPr lang="en-GB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science, is a …………..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57177" y="10716"/>
            <a:ext cx="320675" cy="4704159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935480" y="2185988"/>
            <a:ext cx="556260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cartoon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7" y="2290844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" y="2204338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2046" y="2275180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9788" y="2338387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92630" y="3024188"/>
            <a:ext cx="550545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7" y="3159939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024208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4223" y="3152918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6017" y="3159919"/>
            <a:ext cx="460375" cy="290513"/>
          </a:xfrm>
          <a:prstGeom prst="rect">
            <a:avLst/>
          </a:prstGeom>
          <a:solidFill>
            <a:srgbClr val="003300"/>
          </a:solidFill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41524" y="3933230"/>
            <a:ext cx="5556568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7" y="4041683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4" y="3913605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69694" y="4037432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32815" y="4068961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55578" y="616054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9600" y="928687"/>
            <a:ext cx="674688" cy="4429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4</a:t>
            </a:r>
            <a:endParaRPr lang="en-GB" sz="21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  <a:ea typeface="+mn-ea"/>
              <a:cs typeface="+mn-c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" y="577453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8" y="9525"/>
            <a:ext cx="5973764" cy="5715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86250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" y="-200026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391400" y="3200400"/>
            <a:ext cx="1752600" cy="131445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251102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2521743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2518172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3437"/>
            <a:ext cx="140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1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78192" y="802356"/>
            <a:ext cx="7467600" cy="1028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happen is a ………..</a:t>
            </a:r>
            <a:endParaRPr lang="en-GB" sz="3000" b="1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57177" y="10716"/>
            <a:ext cx="320675" cy="4704159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935480" y="2185988"/>
            <a:ext cx="556260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7" y="2290844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" y="2204338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2046" y="2275180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9788" y="2338387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92630" y="3024188"/>
            <a:ext cx="5505450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7" y="3159939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024208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4223" y="3152918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6017" y="3159919"/>
            <a:ext cx="460375" cy="290513"/>
          </a:xfrm>
          <a:prstGeom prst="rect">
            <a:avLst/>
          </a:prstGeom>
          <a:solidFill>
            <a:srgbClr val="003300"/>
          </a:solidFill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941524" y="3986215"/>
            <a:ext cx="5556568" cy="5619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lvl="0">
              <a:lnSpc>
                <a:spcPct val="90000"/>
              </a:lnSpc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7" y="4041683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4" y="3913605"/>
            <a:ext cx="1500188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69694" y="4037432"/>
            <a:ext cx="817562" cy="45958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32815" y="4068961"/>
            <a:ext cx="460375" cy="2905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55578" y="616054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9600" y="928687"/>
            <a:ext cx="674688" cy="4429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5</a:t>
            </a:r>
            <a:endParaRPr lang="en-GB" sz="21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  <a:ea typeface="+mn-ea"/>
              <a:cs typeface="+mn-c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" y="577453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8" y="9525"/>
            <a:ext cx="5973764" cy="5715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86250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" y="-200026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391400" y="3200400"/>
            <a:ext cx="1752600" cy="1314450"/>
            <a:chOff x="4320" y="2928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2511028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2521743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2518172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2532460"/>
            <a:ext cx="666750" cy="55721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3437"/>
            <a:ext cx="140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4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92" y="1268116"/>
            <a:ext cx="9015413" cy="30239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Key:</a:t>
            </a:r>
          </a:p>
          <a:p>
            <a:r>
              <a:rPr lang="en-GB" sz="3200" b="1" dirty="0"/>
              <a:t>1. comedy</a:t>
            </a:r>
          </a:p>
          <a:p>
            <a:r>
              <a:rPr lang="en-GB" sz="3200" b="1" dirty="0"/>
              <a:t>2. fantasy</a:t>
            </a:r>
          </a:p>
          <a:p>
            <a:r>
              <a:rPr lang="en-GB" sz="3200" b="1" dirty="0"/>
              <a:t>3. documentary</a:t>
            </a:r>
          </a:p>
          <a:p>
            <a:r>
              <a:rPr lang="en-GB" sz="3200" b="1" dirty="0"/>
              <a:t>4. science fiction film</a:t>
            </a:r>
          </a:p>
          <a:p>
            <a:r>
              <a:rPr lang="en-GB" sz="3200" b="1" dirty="0"/>
              <a:t>5. horror film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6" y="373261"/>
            <a:ext cx="8851108" cy="746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330067" y="568609"/>
            <a:ext cx="896405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Complete the following sentences with the words in the box.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25234" y="62212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48649" y="563696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dirty="0"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050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133285" y="73873"/>
            <a:ext cx="30995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chemeClr val="dk1"/>
                </a:solidFill>
              </a:rPr>
              <a:t>PRACTICE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365300" y="1760869"/>
            <a:ext cx="3369263" cy="12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dirty="0"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adjectives describing films.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3861573" y="1863249"/>
            <a:ext cx="5282427" cy="1960295"/>
            <a:chOff x="0" y="690755"/>
            <a:chExt cx="7043236" cy="2613726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222171" y="690755"/>
              <a:ext cx="2821065" cy="120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6"/>
              <a:ext cx="3116365" cy="120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9144000" cy="51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4" descr="Kết quả hình ảnh cho game show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AutoShape 16" descr="Kết quả hình ảnh cho game show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7" descr="Kết quả hình ảnh cho Horror Films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493844" y="64548"/>
            <a:ext cx="811148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Complete the following sentences with the words in the box.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77300" y="6746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116889" y="-9520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dirty="0"/>
          </a:p>
        </p:txBody>
      </p:sp>
      <p:grpSp>
        <p:nvGrpSpPr>
          <p:cNvPr id="562" name="Google Shape;562;p28"/>
          <p:cNvGrpSpPr/>
          <p:nvPr/>
        </p:nvGrpSpPr>
        <p:grpSpPr>
          <a:xfrm>
            <a:off x="265777" y="619018"/>
            <a:ext cx="8441495" cy="739145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33618" y="1478353"/>
            <a:ext cx="9110381" cy="26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rgbClr val="F26649"/>
                </a:solidFill>
              </a:rPr>
              <a:t>1. </a:t>
            </a:r>
            <a:r>
              <a:rPr lang="en-US" sz="2400" b="1" dirty="0"/>
              <a:t>Going to the hospital can be</a:t>
            </a:r>
            <a:r>
              <a:rPr lang="en-US" sz="2000" b="1" dirty="0"/>
              <a:t> </a:t>
            </a:r>
            <a:r>
              <a:rPr lang="en-US" sz="1400" b="1" dirty="0" smtClean="0">
                <a:solidFill>
                  <a:srgbClr val="939598"/>
                </a:solidFill>
              </a:rPr>
              <a:t>_____________ </a:t>
            </a:r>
            <a:r>
              <a:rPr lang="en-US" sz="2400" b="1" dirty="0"/>
              <a:t>for a child.</a:t>
            </a:r>
            <a:br>
              <a:rPr lang="en-US" sz="2400" b="1" dirty="0"/>
            </a:br>
            <a:r>
              <a:rPr lang="en-US" sz="2000" b="1" dirty="0">
                <a:solidFill>
                  <a:srgbClr val="F26649"/>
                </a:solidFill>
              </a:rPr>
              <a:t>2. </a:t>
            </a:r>
            <a:r>
              <a:rPr lang="en-US" sz="2400" b="1" dirty="0"/>
              <a:t>The film was so </a:t>
            </a:r>
            <a:r>
              <a:rPr lang="en-US" sz="1400" b="1" dirty="0" smtClean="0">
                <a:solidFill>
                  <a:srgbClr val="939598"/>
                </a:solidFill>
              </a:rPr>
              <a:t>_________ </a:t>
            </a:r>
            <a:r>
              <a:rPr lang="en-US" sz="2400" b="1" dirty="0"/>
              <a:t>that the audience couldn’t stop laughing.</a:t>
            </a:r>
            <a:br>
              <a:rPr lang="en-US" sz="2400" b="1" dirty="0"/>
            </a:br>
            <a:r>
              <a:rPr lang="en-US" sz="2000" b="1" dirty="0">
                <a:solidFill>
                  <a:srgbClr val="F26649"/>
                </a:solidFill>
              </a:rPr>
              <a:t>3. </a:t>
            </a:r>
            <a:r>
              <a:rPr lang="en-US" sz="2400" b="1" dirty="0"/>
              <a:t>Many people cried when they saw the </a:t>
            </a:r>
            <a:r>
              <a:rPr lang="en-US" sz="1400" b="1" dirty="0" smtClean="0">
                <a:solidFill>
                  <a:srgbClr val="939598"/>
                </a:solidFill>
              </a:rPr>
              <a:t>__________ </a:t>
            </a:r>
            <a:r>
              <a:rPr lang="en-US" sz="2400" b="1" dirty="0"/>
              <a:t>scenes of the film.</a:t>
            </a:r>
            <a:br>
              <a:rPr lang="en-US" sz="2400" b="1" dirty="0"/>
            </a:br>
            <a:r>
              <a:rPr lang="en-US" sz="2000" b="1" dirty="0">
                <a:solidFill>
                  <a:srgbClr val="F26649"/>
                </a:solidFill>
              </a:rPr>
              <a:t>4. </a:t>
            </a:r>
            <a:r>
              <a:rPr lang="en-US" sz="2400" b="1" dirty="0"/>
              <a:t>The film last night was so </a:t>
            </a:r>
            <a:r>
              <a:rPr lang="en-US" sz="1400" b="1" dirty="0" smtClean="0">
                <a:solidFill>
                  <a:srgbClr val="939598"/>
                </a:solidFill>
              </a:rPr>
              <a:t>_________ </a:t>
            </a:r>
            <a:r>
              <a:rPr lang="en-US" sz="2400" b="1" dirty="0"/>
              <a:t>that we fell asleep.</a:t>
            </a:r>
            <a:br>
              <a:rPr lang="en-US" sz="2400" b="1" dirty="0"/>
            </a:br>
            <a:r>
              <a:rPr lang="en-US" sz="2000" b="1" dirty="0">
                <a:solidFill>
                  <a:srgbClr val="F26649"/>
                </a:solidFill>
              </a:rPr>
              <a:t>5. </a:t>
            </a:r>
            <a:r>
              <a:rPr lang="en-US" sz="2400" b="1" dirty="0"/>
              <a:t>This book is </a:t>
            </a:r>
            <a:r>
              <a:rPr lang="en-US" sz="1400" b="1" dirty="0" smtClean="0">
                <a:solidFill>
                  <a:srgbClr val="939598"/>
                </a:solidFill>
              </a:rPr>
              <a:t>_________</a:t>
            </a:r>
            <a:r>
              <a:rPr lang="en-US" sz="2000" b="1" dirty="0" smtClean="0"/>
              <a:t>. </a:t>
            </a:r>
            <a:r>
              <a:rPr lang="en-US" sz="2400" b="1" dirty="0"/>
              <a:t>I got a lot of useful information from it.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 txBox="1"/>
          <p:nvPr/>
        </p:nvSpPr>
        <p:spPr>
          <a:xfrm>
            <a:off x="471737" y="8912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198110" y="1156716"/>
            <a:ext cx="8845878" cy="3808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F26649"/>
                </a:solidFill>
              </a:rPr>
              <a:t>1. </a:t>
            </a:r>
            <a:r>
              <a:rPr lang="en-US" sz="2700" dirty="0"/>
              <a:t>Going to the hospital can be </a:t>
            </a:r>
            <a:r>
              <a:rPr lang="en-US" sz="2700" dirty="0">
                <a:solidFill>
                  <a:srgbClr val="939598"/>
                </a:solidFill>
              </a:rPr>
              <a:t>____________</a:t>
            </a:r>
            <a:r>
              <a:rPr lang="en-US" sz="2700" dirty="0"/>
              <a:t>for a child.</a:t>
            </a:r>
            <a:br>
              <a:rPr lang="en-US" sz="2700" dirty="0"/>
            </a:br>
            <a:r>
              <a:rPr lang="en-US" sz="2700" b="1" dirty="0">
                <a:solidFill>
                  <a:srgbClr val="F26649"/>
                </a:solidFill>
              </a:rPr>
              <a:t>2. </a:t>
            </a:r>
            <a:r>
              <a:rPr lang="en-US" sz="2700" dirty="0"/>
              <a:t>The film was so </a:t>
            </a:r>
            <a:r>
              <a:rPr lang="en-US" sz="2700" dirty="0">
                <a:solidFill>
                  <a:srgbClr val="939598"/>
                </a:solidFill>
              </a:rPr>
              <a:t>_______________ </a:t>
            </a:r>
            <a:r>
              <a:rPr lang="en-US" sz="2700" dirty="0"/>
              <a:t>that the audience couldn’t stop laughing.</a:t>
            </a:r>
            <a:br>
              <a:rPr lang="en-US" sz="2700" dirty="0"/>
            </a:br>
            <a:r>
              <a:rPr lang="en-US" sz="2700" b="1" dirty="0">
                <a:solidFill>
                  <a:srgbClr val="F26649"/>
                </a:solidFill>
              </a:rPr>
              <a:t>3. </a:t>
            </a:r>
            <a:r>
              <a:rPr lang="en-US" sz="2700" dirty="0"/>
              <a:t>Many people cried when they saw the </a:t>
            </a:r>
            <a:r>
              <a:rPr lang="en-US" sz="2700" dirty="0">
                <a:solidFill>
                  <a:srgbClr val="939598"/>
                </a:solidFill>
              </a:rPr>
              <a:t>_____________ </a:t>
            </a:r>
            <a:r>
              <a:rPr lang="en-US" sz="2700" dirty="0"/>
              <a:t>scenes of the film.</a:t>
            </a:r>
            <a:br>
              <a:rPr lang="en-US" sz="2700" dirty="0"/>
            </a:br>
            <a:r>
              <a:rPr lang="en-US" sz="2700" b="1" dirty="0">
                <a:solidFill>
                  <a:srgbClr val="F26649"/>
                </a:solidFill>
              </a:rPr>
              <a:t>4. </a:t>
            </a:r>
            <a:r>
              <a:rPr lang="en-US" sz="2700" dirty="0"/>
              <a:t>The film last night was so </a:t>
            </a:r>
            <a:r>
              <a:rPr lang="en-US" sz="2700" dirty="0">
                <a:solidFill>
                  <a:srgbClr val="939598"/>
                </a:solidFill>
              </a:rPr>
              <a:t>_______________ </a:t>
            </a:r>
            <a:r>
              <a:rPr lang="en-US" sz="2700" dirty="0"/>
              <a:t>that we fell asleep.</a:t>
            </a:r>
            <a:br>
              <a:rPr lang="en-US" sz="2700" dirty="0"/>
            </a:br>
            <a:r>
              <a:rPr lang="en-US" sz="2700" b="1" dirty="0">
                <a:solidFill>
                  <a:srgbClr val="F26649"/>
                </a:solidFill>
              </a:rPr>
              <a:t>5. </a:t>
            </a:r>
            <a:r>
              <a:rPr lang="en-US" sz="2700" dirty="0"/>
              <a:t>This book is </a:t>
            </a:r>
            <a:r>
              <a:rPr lang="en-US" sz="2700" dirty="0">
                <a:solidFill>
                  <a:srgbClr val="939598"/>
                </a:solidFill>
              </a:rPr>
              <a:t>________________</a:t>
            </a:r>
            <a:r>
              <a:rPr lang="en-US" sz="2700" dirty="0"/>
              <a:t>. I got a lot of useful information from it</a:t>
            </a:r>
            <a:r>
              <a:rPr lang="en-US" sz="2100" dirty="0"/>
              <a:t>.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</p:txBody>
      </p:sp>
      <p:sp>
        <p:nvSpPr>
          <p:cNvPr id="574" name="Google Shape;574;p28"/>
          <p:cNvSpPr/>
          <p:nvPr/>
        </p:nvSpPr>
        <p:spPr>
          <a:xfrm>
            <a:off x="923408" y="406531"/>
            <a:ext cx="2188763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sz="2700" dirty="0"/>
          </a:p>
        </p:txBody>
      </p:sp>
      <p:sp>
        <p:nvSpPr>
          <p:cNvPr id="575" name="Google Shape;575;p28"/>
          <p:cNvSpPr/>
          <p:nvPr/>
        </p:nvSpPr>
        <p:spPr>
          <a:xfrm>
            <a:off x="1283966" y="43940"/>
            <a:ext cx="125056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7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3581995" y="96415"/>
            <a:ext cx="155066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7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3581990" y="406531"/>
            <a:ext cx="1382016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7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5513590" y="43940"/>
            <a:ext cx="214651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7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" y="43951"/>
            <a:ext cx="9043988" cy="97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7 -0.01667 L 0.45469 0.1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7969 0.29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667 L 0.35938 0.44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6562 0.5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-0.02223 L -0.30312 0.7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72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  <p:bldP spid="575" grpId="0"/>
      <p:bldP spid="576" grpId="0"/>
      <p:bldP spid="577" grpId="0"/>
      <p:bldP spid="5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89" y="1369219"/>
            <a:ext cx="8194762" cy="326350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GB" sz="4100" b="1" dirty="0"/>
              <a:t>1. frightening             </a:t>
            </a:r>
          </a:p>
          <a:p>
            <a:pPr marL="85725" indent="0">
              <a:buNone/>
            </a:pPr>
            <a:r>
              <a:rPr lang="en-GB" sz="4100" b="1" dirty="0"/>
              <a:t>2. funny             </a:t>
            </a:r>
          </a:p>
          <a:p>
            <a:pPr marL="85725" indent="0">
              <a:buNone/>
            </a:pPr>
            <a:r>
              <a:rPr lang="en-GB" sz="4100" b="1" dirty="0"/>
              <a:t>3. moving            </a:t>
            </a:r>
          </a:p>
          <a:p>
            <a:pPr marL="85725" indent="0">
              <a:buNone/>
            </a:pPr>
            <a:r>
              <a:rPr lang="en-GB" sz="4100" b="1" dirty="0"/>
              <a:t>4. boring             </a:t>
            </a:r>
          </a:p>
          <a:p>
            <a:pPr marL="85725" indent="0">
              <a:buNone/>
            </a:pPr>
            <a:r>
              <a:rPr lang="en-GB" sz="4100" b="1" dirty="0"/>
              <a:t>5. interesting</a:t>
            </a:r>
          </a:p>
        </p:txBody>
      </p:sp>
      <p:sp>
        <p:nvSpPr>
          <p:cNvPr id="4" name="Google Shape;557;p28"/>
          <p:cNvSpPr txBox="1"/>
          <p:nvPr/>
        </p:nvSpPr>
        <p:spPr>
          <a:xfrm>
            <a:off x="320592" y="302671"/>
            <a:ext cx="8280488" cy="900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4. Complete the following sentences with the words in the box.</a:t>
            </a:r>
            <a:endParaRPr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892" y="1369219"/>
            <a:ext cx="4071938" cy="326350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GB" sz="3300" b="1" dirty="0"/>
              <a:t>1. comedy</a:t>
            </a:r>
          </a:p>
          <a:p>
            <a:pPr marL="85725" indent="0">
              <a:buNone/>
            </a:pPr>
            <a:r>
              <a:rPr lang="en-GB" sz="3300" b="1" dirty="0"/>
              <a:t>2. fantasy</a:t>
            </a:r>
          </a:p>
          <a:p>
            <a:pPr marL="85725" indent="0">
              <a:buNone/>
            </a:pPr>
            <a:r>
              <a:rPr lang="en-GB" sz="3300" b="1" dirty="0"/>
              <a:t>3. documentary</a:t>
            </a:r>
          </a:p>
          <a:p>
            <a:pPr marL="85725" indent="0">
              <a:buNone/>
            </a:pPr>
            <a:r>
              <a:rPr lang="en-GB" sz="3300" b="1" dirty="0"/>
              <a:t>4. science fiction film</a:t>
            </a:r>
          </a:p>
          <a:p>
            <a:pPr marL="85725" indent="0">
              <a:buNone/>
            </a:pPr>
            <a:r>
              <a:rPr lang="en-GB" sz="3300" b="1" dirty="0"/>
              <a:t>5. horror film</a:t>
            </a:r>
          </a:p>
          <a:p>
            <a:pPr marL="85725" indent="0">
              <a:buNone/>
            </a:pPr>
            <a:endParaRPr lang="en-GB" sz="33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243642" y="1383506"/>
            <a:ext cx="2728913" cy="3263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en-GB" sz="3300" b="1" dirty="0"/>
              <a:t>a. frightening             </a:t>
            </a:r>
          </a:p>
          <a:p>
            <a:pPr marL="85725" indent="0">
              <a:buNone/>
            </a:pPr>
            <a:r>
              <a:rPr lang="en-GB" sz="3300" b="1" dirty="0"/>
              <a:t>b. funny             </a:t>
            </a:r>
          </a:p>
          <a:p>
            <a:pPr marL="85725" indent="0">
              <a:buNone/>
            </a:pPr>
            <a:r>
              <a:rPr lang="en-GB" sz="3300" b="1" dirty="0"/>
              <a:t>c. moving            </a:t>
            </a:r>
          </a:p>
          <a:p>
            <a:pPr marL="85725" indent="0">
              <a:buNone/>
            </a:pPr>
            <a:r>
              <a:rPr lang="en-GB" sz="3300" b="1" dirty="0"/>
              <a:t>d. boring             </a:t>
            </a:r>
          </a:p>
          <a:p>
            <a:pPr marL="85725" indent="0">
              <a:buNone/>
            </a:pPr>
            <a:r>
              <a:rPr lang="en-GB" sz="3300" b="1" dirty="0"/>
              <a:t>e. interesting</a:t>
            </a:r>
          </a:p>
          <a:p>
            <a:pPr marL="85725" indent="0">
              <a:buNone/>
            </a:pPr>
            <a:endParaRPr lang="en-GB" sz="33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14579" y="1700213"/>
            <a:ext cx="3929063" cy="657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14579" y="2357437"/>
            <a:ext cx="3929063" cy="1543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28979" y="2900363"/>
            <a:ext cx="3014663" cy="48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07481" y="1828800"/>
            <a:ext cx="3707607" cy="228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/>
          <p:nvPr/>
        </p:nvSpPr>
        <p:spPr>
          <a:xfrm>
            <a:off x="3326361" y="304380"/>
            <a:ext cx="2961665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1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/>
        </p:nvSpPr>
        <p:spPr>
          <a:xfrm>
            <a:off x="3590433" y="388875"/>
            <a:ext cx="2697599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3425884" y="1316623"/>
            <a:ext cx="1622139" cy="634427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2982811" y="3817755"/>
            <a:ext cx="1202422" cy="634427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728995" y="922141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2004593" y="1567426"/>
            <a:ext cx="1463050" cy="49155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728993" y="2509677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1838850" y="3755217"/>
            <a:ext cx="1628792" cy="46761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4191629" y="925836"/>
            <a:ext cx="4094547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4178301" y="1567413"/>
            <a:ext cx="4092185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4178297" y="2218836"/>
            <a:ext cx="4098885" cy="133452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4189468" y="3732149"/>
            <a:ext cx="4098884" cy="513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29"/>
          <p:cNvCxnSpPr/>
          <p:nvPr/>
        </p:nvCxnSpPr>
        <p:spPr>
          <a:xfrm>
            <a:off x="2136947" y="1133087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7" name="Google Shape;597;p29"/>
          <p:cNvCxnSpPr>
            <a:stCxn id="589" idx="1"/>
          </p:cNvCxnSpPr>
          <p:nvPr/>
        </p:nvCxnSpPr>
        <p:spPr>
          <a:xfrm flipH="1">
            <a:off x="1551443" y="1813190"/>
            <a:ext cx="453150" cy="70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8" name="Google Shape;598;p29"/>
          <p:cNvCxnSpPr>
            <a:stCxn id="590" idx="3"/>
          </p:cNvCxnSpPr>
          <p:nvPr/>
        </p:nvCxnSpPr>
        <p:spPr>
          <a:xfrm>
            <a:off x="2192042" y="2776004"/>
            <a:ext cx="384975" cy="97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887397" y="591005"/>
            <a:ext cx="764938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432148" y="9682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471737" y="8912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00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365301" y="32929"/>
            <a:ext cx="309952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PRODUCTION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3786192" y="1606833"/>
            <a:ext cx="5357813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0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396" y="2006387"/>
            <a:ext cx="3064062" cy="25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9;p30"/>
          <p:cNvSpPr/>
          <p:nvPr/>
        </p:nvSpPr>
        <p:spPr>
          <a:xfrm>
            <a:off x="185739" y="49492"/>
            <a:ext cx="8958262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30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0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3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No, I don’t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5742" y="2569380"/>
            <a:ext cx="4071938" cy="228838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1. comedy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2. fantasy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3. documentary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4. horror film</a:t>
            </a:r>
          </a:p>
          <a:p>
            <a:pPr marL="85725" indent="0">
              <a:buNone/>
            </a:pPr>
            <a:endParaRPr lang="en-GB" sz="33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00774" y="2541336"/>
            <a:ext cx="2728913" cy="2316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a. frightening             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b. funny             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c. boring             </a:t>
            </a:r>
          </a:p>
          <a:p>
            <a:pPr marL="857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300" b="1" dirty="0"/>
              <a:t>d. interesting</a:t>
            </a:r>
          </a:p>
          <a:p>
            <a:pPr marL="85725" indent="0">
              <a:buNone/>
            </a:pPr>
            <a:endParaRPr lang="en-GB" sz="33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71712" y="3013743"/>
            <a:ext cx="3929063" cy="328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85979" y="3486150"/>
            <a:ext cx="3929063" cy="957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86075" y="3964792"/>
            <a:ext cx="3429000" cy="15001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36044" y="3013743"/>
            <a:ext cx="3564731" cy="14296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/>
          <p:nvPr/>
        </p:nvSpPr>
        <p:spPr>
          <a:xfrm>
            <a:off x="3425884" y="1316623"/>
            <a:ext cx="1622139" cy="634427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2982811" y="3817755"/>
            <a:ext cx="1202422" cy="634427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728995" y="922141"/>
            <a:ext cx="1412825" cy="49130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2004593" y="1567426"/>
            <a:ext cx="1463050" cy="49155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728993" y="2509677"/>
            <a:ext cx="146305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1838850" y="3755217"/>
            <a:ext cx="1628792" cy="46761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4191629" y="925836"/>
            <a:ext cx="4094547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4178301" y="1567413"/>
            <a:ext cx="4092185" cy="52445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4178297" y="2229684"/>
            <a:ext cx="4098885" cy="13094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4189468" y="3738968"/>
            <a:ext cx="4098884" cy="513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31"/>
          <p:cNvCxnSpPr/>
          <p:nvPr/>
        </p:nvCxnSpPr>
        <p:spPr>
          <a:xfrm>
            <a:off x="2136947" y="1133087"/>
            <a:ext cx="633375" cy="463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6" name="Google Shape;626;p31"/>
          <p:cNvCxnSpPr>
            <a:stCxn id="618" idx="1"/>
          </p:cNvCxnSpPr>
          <p:nvPr/>
        </p:nvCxnSpPr>
        <p:spPr>
          <a:xfrm flipH="1">
            <a:off x="1551443" y="1813190"/>
            <a:ext cx="453150" cy="70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7" name="Google Shape;627;p31"/>
          <p:cNvCxnSpPr>
            <a:stCxn id="619" idx="3"/>
          </p:cNvCxnSpPr>
          <p:nvPr/>
        </p:nvCxnSpPr>
        <p:spPr>
          <a:xfrm>
            <a:off x="2192042" y="2776004"/>
            <a:ext cx="384975" cy="97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8" name="Google Shape;628;p31"/>
          <p:cNvSpPr/>
          <p:nvPr/>
        </p:nvSpPr>
        <p:spPr>
          <a:xfrm>
            <a:off x="3326361" y="304380"/>
            <a:ext cx="2961665" cy="4692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691" y="195227"/>
            <a:ext cx="723339" cy="6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3590433" y="388875"/>
            <a:ext cx="2697599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728992" y="4364223"/>
            <a:ext cx="1529130" cy="53265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>
            <a:stCxn id="620" idx="1"/>
            <a:endCxn id="631" idx="0"/>
          </p:cNvCxnSpPr>
          <p:nvPr/>
        </p:nvCxnSpPr>
        <p:spPr>
          <a:xfrm flipH="1">
            <a:off x="1493475" y="3989011"/>
            <a:ext cx="345375" cy="37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3" name="Google Shape;633;p31"/>
          <p:cNvSpPr/>
          <p:nvPr/>
        </p:nvSpPr>
        <p:spPr>
          <a:xfrm>
            <a:off x="4195745" y="4332074"/>
            <a:ext cx="4098884" cy="513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14313" indent="-214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848692" y="975851"/>
            <a:ext cx="8111487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Wrap-up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432148" y="9682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471737" y="8912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365301" y="155749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CONSOLIDATION</a:t>
            </a:r>
            <a:endParaRPr sz="2700" b="1">
              <a:solidFill>
                <a:schemeClr val="dk1"/>
              </a:solidFill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314927" y="1533503"/>
            <a:ext cx="6667028" cy="319665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848692" y="952768"/>
            <a:ext cx="8111487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100" b="1">
                <a:solidFill>
                  <a:schemeClr val="dk1"/>
                </a:solidFill>
              </a:rPr>
              <a:t>Homework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432148" y="968228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471737" y="891248"/>
            <a:ext cx="2977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365301" y="155749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CONSOLIDATION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088967" y="1704109"/>
            <a:ext cx="5810597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lnSpc>
                <a:spcPct val="150000"/>
              </a:lnSpc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3" y="1868202"/>
            <a:ext cx="7916864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450" y="623560"/>
            <a:ext cx="7968010" cy="5566592"/>
          </a:xfrm>
          <a:prstGeom prst="rect">
            <a:avLst/>
          </a:prstGeom>
          <a:noFill/>
        </p:spPr>
        <p:txBody>
          <a:bodyPr spcFirstLastPara="1" lIns="68580" tIns="34290" rIns="68580" bIns="34290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5000" b="1" kern="120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 WELCOME </a:t>
            </a:r>
            <a:r>
              <a:rPr lang="en-US" sz="5000" b="1" kern="1200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  <a:sym typeface="Wingdings"/>
              </a:rPr>
              <a:t></a:t>
            </a:r>
            <a:r>
              <a:rPr lang="en-US" sz="5000" b="1" kern="120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TO </a:t>
            </a:r>
            <a:r>
              <a:rPr lang="en-US" sz="5000" b="1" kern="1200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  <a:sym typeface="Wingdings"/>
              </a:rPr>
              <a:t></a:t>
            </a:r>
            <a:r>
              <a:rPr lang="en-US" sz="5000" b="1" kern="120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OUR </a:t>
            </a:r>
            <a:r>
              <a:rPr lang="en-US" sz="5000" b="1" kern="1200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  <a:sym typeface="Wingdings"/>
              </a:rPr>
              <a:t></a:t>
            </a:r>
            <a:r>
              <a:rPr lang="en-US" sz="5000" b="1" kern="120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407" y="1059583"/>
            <a:ext cx="5724000" cy="992579"/>
          </a:xfrm>
          <a:prstGeom prst="rect">
            <a:avLst/>
          </a:prstGeom>
          <a:noFill/>
          <a:ln>
            <a:noFill/>
          </a:ln>
        </p:spPr>
        <p:txBody>
          <a:bodyPr wrap="square" lIns="0" tIns="34290" rIns="0" bIns="34290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ClrTx/>
              <a:buFontTx/>
              <a:buNone/>
            </a:pPr>
            <a:r>
              <a:rPr lang="en-US" kern="1200" spc="458" dirty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a typeface="+mn-ea"/>
                <a:cs typeface="+mn-cs"/>
              </a:rPr>
              <a:t>ENGLISH 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3219831"/>
            <a:ext cx="6382062" cy="81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544" y="4353953"/>
            <a:ext cx="856895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spc="-75" dirty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latin typeface="Futura-Black-Bold-90ms-RKSJ-H"/>
                <a:ea typeface="+mn-ea"/>
                <a:cs typeface="+mn-cs"/>
              </a:rPr>
              <a:t>LET’S GO TO THE CINEMA TONIGHT.</a:t>
            </a:r>
            <a:endParaRPr lang="en-US" sz="3600" kern="1200" spc="-75" dirty="0">
              <a:ln w="28575">
                <a:solidFill>
                  <a:srgbClr val="FFFF00"/>
                </a:solidFill>
              </a:ln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494"/>
            <a:ext cx="1399998" cy="13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3730229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1943114"/>
            <a:ext cx="53340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400" kern="1200">
                <a:solidFill>
                  <a:prstClr val="black"/>
                </a:solidFill>
                <a:latin typeface="VNI-Revue" pitchFamily="2" charset="0"/>
                <a:ea typeface="+mn-ea"/>
              </a:rPr>
              <a:t>+</a:t>
            </a:r>
            <a:endParaRPr lang="en-US" sz="1500" kern="1200">
              <a:solidFill>
                <a:srgbClr val="FF0000"/>
              </a:solidFill>
              <a:latin typeface="VNI-Revue" pitchFamily="2" charset="0"/>
              <a:ea typeface="+mn-ea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41480"/>
            <a:ext cx="1676400" cy="12573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>
              <a:buClrTx/>
              <a:buFontTx/>
              <a:buNone/>
            </a:pPr>
            <a:endParaRPr lang="en-US" sz="14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843809" y="463214"/>
            <a:ext cx="4986536" cy="5940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7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 HOMEWORK 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057400"/>
            <a:ext cx="8229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spcBef>
                <a:spcPct val="20000"/>
              </a:spcBef>
              <a:buClrTx/>
            </a:pPr>
            <a:endParaRPr lang="en-US" sz="24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593776" y="1605736"/>
            <a:ext cx="7226696" cy="23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198835" indent="-198835" algn="just">
              <a:spcBef>
                <a:spcPts val="450"/>
              </a:spcBef>
              <a:spcAft>
                <a:spcPts val="450"/>
              </a:spcAft>
              <a:buClrTx/>
              <a:tabLst>
                <a:tab pos="397669" algn="l"/>
              </a:tabLst>
            </a:pPr>
            <a:r>
              <a:rPr lang="en-US" sz="2400" b="1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- Learn the new words by heart.</a:t>
            </a:r>
          </a:p>
          <a:p>
            <a:pPr marL="198835" indent="-198835" algn="just">
              <a:spcBef>
                <a:spcPts val="450"/>
              </a:spcBef>
              <a:spcAft>
                <a:spcPts val="450"/>
              </a:spcAft>
              <a:buClrTx/>
              <a:tabLst>
                <a:tab pos="397669" algn="l"/>
              </a:tabLst>
            </a:pPr>
            <a:r>
              <a:rPr lang="en-US" sz="2400" b="1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- Practice the dialogue again.</a:t>
            </a:r>
          </a:p>
          <a:p>
            <a:pPr marL="198835" indent="-198835" algn="just">
              <a:spcBef>
                <a:spcPts val="450"/>
              </a:spcBef>
              <a:spcAft>
                <a:spcPts val="450"/>
              </a:spcAft>
              <a:buClrTx/>
              <a:tabLst>
                <a:tab pos="198835" algn="l"/>
              </a:tabLst>
            </a:pPr>
            <a:r>
              <a:rPr lang="en-US" sz="2400" b="1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-	Do exercises B1,2,3,4 in workbook (page 11,12).</a:t>
            </a:r>
          </a:p>
          <a:p>
            <a:pPr marL="198835" indent="-198835"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</a:pPr>
            <a:r>
              <a:rPr lang="en-US" sz="2400" b="1" kern="1200" dirty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</a:t>
            </a:r>
            <a:r>
              <a:rPr lang="en-US" sz="2400" b="1" kern="1200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Closer look 1.</a:t>
            </a:r>
            <a:endParaRPr lang="en-US" sz="2400" b="1" kern="1200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7" y="5677"/>
            <a:ext cx="6857999" cy="512978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 txBox="1"/>
          <p:nvPr/>
        </p:nvSpPr>
        <p:spPr>
          <a:xfrm>
            <a:off x="2156960" y="4563863"/>
            <a:ext cx="4915125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4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4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14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4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2982811" y="3984009"/>
            <a:ext cx="1202422" cy="634427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8569" tIns="8569" rIns="8569" bIns="8569" anchor="ctr" anchorCtr="0">
            <a:noAutofit/>
          </a:bodyPr>
          <a:lstStyle/>
          <a:p>
            <a:pPr lvl="1">
              <a:lnSpc>
                <a:spcPct val="90000"/>
              </a:lnSpc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57933" y="384709"/>
            <a:ext cx="6668058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257175" indent="-257175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vocabulary.</a:t>
            </a:r>
            <a:endParaRPr/>
          </a:p>
          <a:p>
            <a:pPr marL="257175" indent="-257175"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well-prepared for the listening and reading tasks.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271" y="2509037"/>
            <a:ext cx="5853587" cy="292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648657" y="1191617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F7941E"/>
              </a:buClr>
              <a:buSzPts val="6000"/>
            </a:pPr>
            <a:r>
              <a:rPr lang="en-US" sz="45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33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36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033564" y="3057544"/>
            <a:ext cx="3690836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viễn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tưởng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574416" y="2357719"/>
            <a:ext cx="2387984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2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sz="1400" dirty="0"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4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365301" y="156326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PRESENTATION</a:t>
            </a:r>
            <a:endParaRPr sz="2700" b="1">
              <a:solidFill>
                <a:schemeClr val="dk1"/>
              </a:solidFill>
            </a:endParaRPr>
          </a:p>
        </p:txBody>
      </p:sp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3081" y="970177"/>
            <a:ext cx="2420187" cy="3630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727685" y="1311008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F7941E"/>
              </a:buClr>
              <a:buSzPts val="6000"/>
            </a:pPr>
            <a:r>
              <a:rPr lang="en-US" sz="45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33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36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209981" y="2914703"/>
            <a:ext cx="303816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kinh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dị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243622" y="2115219"/>
            <a:ext cx="2718778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32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1400" dirty="0"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4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365301" y="156326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PRESENTATION</a:t>
            </a:r>
            <a:endParaRPr sz="2700" b="1">
              <a:solidFill>
                <a:schemeClr val="dk1"/>
              </a:solidFill>
            </a:endParaRPr>
          </a:p>
        </p:txBody>
      </p:sp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7" y="1134887"/>
            <a:ext cx="2373088" cy="355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590974" y="1143488"/>
            <a:ext cx="4971625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F7941E"/>
              </a:buClr>
              <a:buSzPts val="6000"/>
            </a:pPr>
            <a:r>
              <a:rPr lang="en-US" sz="45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0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36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824075" y="2630377"/>
            <a:ext cx="303816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tài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liệu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557314" y="1989073"/>
            <a:ext cx="380513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dɒkjʊˈmentəri</a:t>
            </a: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32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4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365301" y="156326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PRESENTATION</a:t>
            </a:r>
            <a:endParaRPr sz="2700" b="1">
              <a:solidFill>
                <a:schemeClr val="dk1"/>
              </a:solidFill>
            </a:endParaRPr>
          </a:p>
        </p:txBody>
      </p:sp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675777"/>
            <a:ext cx="4311420" cy="283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727685" y="1143000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F7941E"/>
              </a:buClr>
              <a:buSzPts val="6600"/>
            </a:pPr>
            <a:r>
              <a:rPr lang="en-US" sz="5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1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033564" y="2631574"/>
            <a:ext cx="303816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1267390" y="1997792"/>
            <a:ext cx="258070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1600" dirty="0"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40"/>
            <a:ext cx="9144000" cy="8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365301" y="156326"/>
            <a:ext cx="309952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700" b="1">
                <a:solidFill>
                  <a:schemeClr val="dk1"/>
                </a:solidFill>
              </a:rPr>
              <a:t>PRESENTATION</a:t>
            </a:r>
            <a:endParaRPr sz="2700" b="1">
              <a:solidFill>
                <a:schemeClr val="dk1"/>
              </a:solidFill>
            </a:endParaRPr>
          </a:p>
        </p:txBody>
      </p:sp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198" y="1142999"/>
            <a:ext cx="2237197" cy="36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t 06 Our Tet holiday Lesson 5 Skills 1 (1)">
  <a:themeElements>
    <a:clrScheme name="Default Design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1047</Words>
  <Application>Microsoft Office PowerPoint</Application>
  <PresentationFormat>On-screen Show (16:9)</PresentationFormat>
  <Paragraphs>382</Paragraphs>
  <Slides>41</Slides>
  <Notes>26</Notes>
  <HiddenSlides>0</HiddenSlides>
  <MMClips>1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6" baseType="lpstr">
      <vt:lpstr>Arial</vt:lpstr>
      <vt:lpstr>Times New Roman</vt:lpstr>
      <vt:lpstr>Impact</vt:lpstr>
      <vt:lpstr>.VnHelvetInsH</vt:lpstr>
      <vt:lpstr>.VnTifani HeavyH</vt:lpstr>
      <vt:lpstr>Futura-Black-Bold-90ms-RKSJ-H</vt:lpstr>
      <vt:lpstr>Calibri</vt:lpstr>
      <vt:lpstr>Open Sans</vt:lpstr>
      <vt:lpstr>Helvetica Neue</vt:lpstr>
      <vt:lpstr>Wingdings</vt:lpstr>
      <vt:lpstr>Tahoma</vt:lpstr>
      <vt:lpstr>VNI-Revue</vt:lpstr>
      <vt:lpstr>VNI-Times</vt:lpstr>
      <vt:lpstr>Noto Sans Symbols</vt:lpstr>
      <vt:lpstr>Verdana</vt:lpstr>
      <vt:lpstr>.VnTimeH</vt:lpstr>
      <vt:lpstr>.VnTime</vt:lpstr>
      <vt:lpstr>.VnBahamasBH</vt:lpstr>
      <vt:lpstr>Office Theme</vt:lpstr>
      <vt:lpstr>Unit 06 Our Tet holiday Lesson 5 Skills 1 (1)</vt:lpstr>
      <vt:lpstr>2_Office Theme</vt:lpstr>
      <vt:lpstr>1_Office Theme</vt:lpstr>
      <vt:lpstr>3_Office Theme</vt:lpstr>
      <vt:lpstr>4_Office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26</cp:revision>
  <dcterms:created xsi:type="dcterms:W3CDTF">2020-12-09T02:04:09Z</dcterms:created>
  <dcterms:modified xsi:type="dcterms:W3CDTF">2023-02-15T02:53:28Z</dcterms:modified>
</cp:coreProperties>
</file>