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8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83" r:id="rId17"/>
    <p:sldId id="272" r:id="rId18"/>
    <p:sldId id="285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Open Sans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9b+knMRR9zhpQBmZc3ev7aulH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E9FF598-4222-432D-8E65-B6B8B3F16981}">
  <a:tblStyle styleId="{8E9FF598-4222-432D-8E65-B6B8B3F169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2489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https://wordwall.net/resource/27241481</a:t>
            </a:r>
            <a:endParaRPr/>
          </a:p>
        </p:txBody>
      </p:sp>
      <p:sp>
        <p:nvSpPr>
          <p:cNvPr id="274" name="Google Shape;27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6507-B2F1-4BF9-8E31-CEE8EB1BD6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7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06FAB-00D2-45B8-A5B2-1F286726D6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EBDAA-1E47-42FB-9588-884D6C0262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57260-FDB1-4755-AE91-BE4655CD9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13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77712-19B9-424C-B282-A3FE3508C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89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20EE-1AED-4F04-9DB7-C24DEADE0D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7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BED1-5E62-4529-AEB5-6EA13C918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45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33BC-CC97-4B00-8C9A-37B08874F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6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0BF6-F361-47CC-B1A9-66222A1E06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8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77BB6-151E-484C-A61D-729F3DA24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46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EB59-C515-4FD7-8977-009F13435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3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DFC10FC8-53B7-4554-9162-5C4CE6CBE87D}" type="slidenum">
              <a:rPr lang="en-US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238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2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1177116" y="180633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796464" y="3939612"/>
            <a:ext cx="644655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hiểu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b="1" dirty="0" err="1">
                <a:solidFill>
                  <a:schemeClr val="dk1"/>
                </a:solidFill>
                <a:sym typeface="Arial"/>
              </a:rPr>
              <a:t>gây</a:t>
            </a:r>
            <a:r>
              <a:rPr lang="en-US" sz="44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sym typeface="Arial"/>
              </a:rPr>
              <a:t>bối</a:t>
            </a:r>
            <a:r>
              <a:rPr lang="en-US" sz="44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sym typeface="Arial"/>
              </a:rPr>
              <a:t>rối</a:t>
            </a:r>
            <a:endParaRPr sz="4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950911" y="3245626"/>
            <a:ext cx="29498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kən'fju:ziŋ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36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87067" y="20843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26" name="Google Shape;226;p11" descr="NYC Parking Signs are very Costly and Perplex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3267" y="1692382"/>
            <a:ext cx="3864071" cy="39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970243" y="160048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920888" y="3787954"/>
            <a:ext cx="531196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choáng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váng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sửng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sốt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2526529" y="3067426"/>
            <a:ext cx="17540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/'∫ɒkiŋ/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487067" y="20843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37" name="Google Shape;237;p12" descr="Shocked Young Woman Watching Horror Film With Popcorn Stock Photo, Picture  And Royalty Free Image. Image 66680138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055" y="1887127"/>
            <a:ext cx="4539223" cy="30206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864872" y="15888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1288875" y="4110899"/>
            <a:ext cx="40508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thú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thích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thú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011963" y="3178580"/>
            <a:ext cx="27831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in'dʒɔiəbl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36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48" name="Google Shape;248;p13" descr="30 Best Feel-Good Movies on Netflix (2021 )- The Trend Spo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5165" y="2279755"/>
            <a:ext cx="4755627" cy="2663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14"/>
          <p:cNvGraphicFramePr/>
          <p:nvPr>
            <p:extLst>
              <p:ext uri="{D42A27DB-BD31-4B8C-83A1-F6EECF244321}">
                <p14:modId xmlns:p14="http://schemas.microsoft.com/office/powerpoint/2010/main" val="4275162709"/>
              </p:ext>
            </p:extLst>
          </p:nvPr>
        </p:nvGraphicFramePr>
        <p:xfrm>
          <a:off x="176026" y="1107369"/>
          <a:ext cx="11967847" cy="5471875"/>
        </p:xfrm>
        <a:graphic>
          <a:graphicData uri="http://schemas.openxmlformats.org/drawingml/2006/table">
            <a:tbl>
              <a:tblPr firstRow="1" bandRow="1">
                <a:noFill/>
                <a:tableStyleId>{8E9FF598-4222-432D-8E65-B6B8B3F16981}</a:tableStyleId>
              </a:tblPr>
              <a:tblGrid>
                <a:gridCol w="4020597"/>
                <a:gridCol w="3170824"/>
                <a:gridCol w="4776426"/>
              </a:tblGrid>
              <a:tr h="48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3600" b="1" dirty="0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3600" b="1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3600" b="1"/>
                    </a:p>
                  </a:txBody>
                  <a:tcPr marL="91451" marR="91451" marT="45725" marB="45725"/>
                </a:tc>
              </a:tr>
              <a:tr h="78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dull (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3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1" marR="71751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/dʌl/</a:t>
                      </a:r>
                      <a:endParaRPr sz="3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buồn tẻ, chán; đơn điệu</a:t>
                      </a:r>
                      <a:endParaRPr sz="3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85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violent (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3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1" marR="71751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/'vaiələnt/</a:t>
                      </a:r>
                      <a:endParaRPr sz="3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hung 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dữ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bạo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lực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mãnh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liệt</a:t>
                      </a:r>
                      <a:endParaRPr sz="3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94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confusing (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3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1" marR="71751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/kən'fju:ziŋ/</a:t>
                      </a:r>
                      <a:endParaRPr sz="3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khó hiểu, gây bối rối</a:t>
                      </a:r>
                      <a:endParaRPr sz="3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9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3600" b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enjoyable 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3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1" marR="71751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/in'dʒɔiəbl/</a:t>
                      </a:r>
                      <a:endParaRPr sz="3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thú vị, thích thú</a:t>
                      </a:r>
                      <a:endParaRPr sz="3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9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shocking (</a:t>
                      </a:r>
                      <a:r>
                        <a:rPr lang="en-US" sz="3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</a:t>
                      </a:r>
                      <a:r>
                        <a:rPr lang="en-US" sz="3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3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1" marR="71751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/'∫ɒkiŋ/</a:t>
                      </a:r>
                      <a:endParaRPr sz="3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gây</a:t>
                      </a: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b="1" u="none" strike="noStrike" cap="non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choáng</a:t>
                      </a: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b="1" u="none" strike="noStrike" cap="non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váng</a:t>
                      </a: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b="1" u="none" strike="noStrike" cap="non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làm</a:t>
                      </a: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b="1" u="none" strike="noStrike" cap="non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sửng</a:t>
                      </a:r>
                      <a:r>
                        <a:rPr lang="en-US" sz="3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b="1" u="none" strike="noStrike" cap="non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sốt</a:t>
                      </a:r>
                      <a:endParaRPr sz="3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pic>
        <p:nvPicPr>
          <p:cNvPr id="255" name="Google Shape;25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499767" y="218488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/>
        </p:nvSpPr>
        <p:spPr>
          <a:xfrm>
            <a:off x="695206" y="917269"/>
            <a:ext cx="106003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following adjectives with their meanings.</a:t>
            </a:r>
            <a:endParaRPr sz="1600" dirty="0"/>
          </a:p>
        </p:txBody>
      </p:sp>
      <p:sp>
        <p:nvSpPr>
          <p:cNvPr id="277" name="Google Shape;277;p16"/>
          <p:cNvSpPr/>
          <p:nvPr/>
        </p:nvSpPr>
        <p:spPr>
          <a:xfrm>
            <a:off x="150185" y="900390"/>
            <a:ext cx="502607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202971" y="797750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9" name="Google Shape;2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4592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487067" y="199631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634" y="1553877"/>
            <a:ext cx="10671535" cy="5086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8600" y="0"/>
            <a:ext cx="127254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647951" y="685800"/>
            <a:ext cx="20955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62299" y="2057400"/>
            <a:ext cx="1961494" cy="23523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95701" y="4409746"/>
            <a:ext cx="1257300" cy="14077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90949" y="857250"/>
            <a:ext cx="1443203" cy="2571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14800" y="3600450"/>
            <a:ext cx="838201" cy="20955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5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/>
          <p:nvPr/>
        </p:nvSpPr>
        <p:spPr>
          <a:xfrm>
            <a:off x="671143" y="147253"/>
            <a:ext cx="10633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sentences, using the adjectives in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150185" y="106311"/>
            <a:ext cx="502607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202971" y="367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10631167" y="124923"/>
            <a:ext cx="502607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10667081" y="30784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-24649" y="814198"/>
            <a:ext cx="12393112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found the film </a:t>
            </a:r>
            <a:r>
              <a:rPr lang="en-US" sz="32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Polluted Planet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hard to believe. It’s a very </a:t>
            </a:r>
            <a:r>
              <a:rPr lang="en-US" sz="32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documentary.</a:t>
            </a:r>
            <a:b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film was so </a:t>
            </a:r>
            <a:r>
              <a:rPr lang="en-US" sz="32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 we almost fell asleep.</a:t>
            </a:r>
            <a:b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you will enjoy </a:t>
            </a:r>
            <a:r>
              <a:rPr lang="en-US" sz="32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 It’s quite </a:t>
            </a:r>
            <a:r>
              <a:rPr lang="en-US" sz="32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were too many fights in the film. It was too </a:t>
            </a:r>
            <a:r>
              <a:rPr lang="en-US" sz="32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didn’t really understand the film. It was very </a:t>
            </a:r>
            <a:r>
              <a:rPr lang="en-US" sz="32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32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/>
          <p:nvPr/>
        </p:nvSpPr>
        <p:spPr>
          <a:xfrm>
            <a:off x="312233" y="1014728"/>
            <a:ext cx="12065619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found the film </a:t>
            </a:r>
            <a:r>
              <a:rPr lang="en-US" sz="40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Polluted Planet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hard to believe. It’s a very </a:t>
            </a:r>
            <a:r>
              <a:rPr lang="en-US" sz="40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documentary.</a:t>
            </a:r>
            <a:b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film was so </a:t>
            </a:r>
            <a:r>
              <a:rPr lang="en-US" sz="40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 we almost fell asleep.</a:t>
            </a:r>
            <a:b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you will enjoy </a:t>
            </a:r>
            <a:r>
              <a:rPr lang="en-US" sz="4000" b="1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 It’s quite </a:t>
            </a:r>
            <a:r>
              <a:rPr lang="en-US" sz="40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were too many fights in the film. It was too </a:t>
            </a:r>
            <a:r>
              <a:rPr lang="en-US" sz="40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didn’t really understand the film. It was very </a:t>
            </a:r>
            <a:r>
              <a:rPr lang="en-US" sz="4000" b="1" dirty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4000" b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dirty="0"/>
          </a:p>
        </p:txBody>
      </p:sp>
      <p:sp>
        <p:nvSpPr>
          <p:cNvPr id="301" name="Google Shape;301;p17"/>
          <p:cNvSpPr/>
          <p:nvPr/>
        </p:nvSpPr>
        <p:spPr>
          <a:xfrm>
            <a:off x="4438651" y="211058"/>
            <a:ext cx="251008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40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644577" y="226358"/>
            <a:ext cx="101277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sz="40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9595589" y="226358"/>
            <a:ext cx="26298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endParaRPr sz="40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2190751" y="208815"/>
            <a:ext cx="20080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sz="40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6743700" y="241658"/>
            <a:ext cx="285188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sz="40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22657 0.2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33594 0.302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77969 0.4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84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2344 0.658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52031 0.808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302" grpId="0"/>
      <p:bldP spid="303" grpId="0"/>
      <p:bldP spid="304" grpId="0"/>
      <p:bldP spid="3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1042459" y="76521"/>
            <a:ext cx="109840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Ask and answer questions about a film you saw recently.</a:t>
            </a:r>
            <a:endParaRPr sz="1600" dirty="0"/>
          </a:p>
        </p:txBody>
      </p:sp>
      <p:sp>
        <p:nvSpPr>
          <p:cNvPr id="312" name="Google Shape;312;p18"/>
          <p:cNvSpPr/>
          <p:nvPr/>
        </p:nvSpPr>
        <p:spPr>
          <a:xfrm>
            <a:off x="487067" y="226626"/>
            <a:ext cx="502607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539853" y="12398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203254" y="1265481"/>
            <a:ext cx="817072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sng" dirty="0">
                <a:solidFill>
                  <a:srgbClr val="0FB7BD"/>
                </a:solidFill>
                <a:sym typeface="Arial"/>
              </a:rPr>
              <a:t>Example:</a:t>
            </a:r>
            <a:r>
              <a:rPr lang="en-US" sz="3200" b="1" dirty="0">
                <a:solidFill>
                  <a:srgbClr val="4494D0"/>
                </a:solidFill>
                <a:sym typeface="Arial"/>
              </a:rPr>
              <a:t/>
            </a:r>
            <a:br>
              <a:rPr lang="en-US" sz="3200" b="1" dirty="0">
                <a:solidFill>
                  <a:srgbClr val="4494D0"/>
                </a:solidFill>
                <a:sym typeface="Arial"/>
              </a:rPr>
            </a:br>
            <a:r>
              <a:rPr lang="en-US" sz="3200" b="1" dirty="0">
                <a:solidFill>
                  <a:srgbClr val="242021"/>
                </a:solidFill>
                <a:sym typeface="Arial"/>
              </a:rPr>
              <a:t>A: What film did you see recently?</a:t>
            </a:r>
            <a:br>
              <a:rPr lang="en-US" sz="3200" b="1" dirty="0">
                <a:solidFill>
                  <a:srgbClr val="242021"/>
                </a:solidFill>
                <a:sym typeface="Arial"/>
              </a:rPr>
            </a:br>
            <a:r>
              <a:rPr lang="en-US" sz="3200" b="1" dirty="0">
                <a:solidFill>
                  <a:srgbClr val="242021"/>
                </a:solidFill>
                <a:sym typeface="Arial"/>
              </a:rPr>
              <a:t>B: </a:t>
            </a:r>
            <a:r>
              <a:rPr lang="en-US" sz="3200" b="1" i="1" dirty="0" err="1">
                <a:solidFill>
                  <a:srgbClr val="242021"/>
                </a:solidFill>
                <a:sym typeface="Arial"/>
              </a:rPr>
              <a:t>Skyfall</a:t>
            </a:r>
            <a:r>
              <a:rPr lang="en-US" sz="3200" b="1" dirty="0">
                <a:solidFill>
                  <a:srgbClr val="242021"/>
                </a:solidFill>
                <a:sym typeface="Arial"/>
              </a:rPr>
              <a:t>.</a:t>
            </a:r>
            <a:br>
              <a:rPr lang="en-US" sz="3200" b="1" dirty="0">
                <a:solidFill>
                  <a:srgbClr val="242021"/>
                </a:solidFill>
                <a:sym typeface="Arial"/>
              </a:rPr>
            </a:br>
            <a:r>
              <a:rPr lang="en-US" sz="3200" b="1" dirty="0">
                <a:solidFill>
                  <a:srgbClr val="242021"/>
                </a:solidFill>
                <a:sym typeface="Arial"/>
              </a:rPr>
              <a:t>A: What do you think of it?</a:t>
            </a:r>
            <a:br>
              <a:rPr lang="en-US" sz="3200" b="1" dirty="0">
                <a:solidFill>
                  <a:srgbClr val="242021"/>
                </a:solidFill>
                <a:sym typeface="Arial"/>
              </a:rPr>
            </a:br>
            <a:r>
              <a:rPr lang="en-US" sz="3200" b="1" dirty="0">
                <a:solidFill>
                  <a:srgbClr val="242021"/>
                </a:solidFill>
                <a:sym typeface="Arial"/>
              </a:rPr>
              <a:t>B: It’s too violent.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/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5242" y="1269880"/>
            <a:ext cx="3171218" cy="33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487067" y="207666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2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323" y="2714820"/>
            <a:ext cx="3771680" cy="315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>
            <a:off x="5043545" y="1410395"/>
            <a:ext cx="703792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1600" b="1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listen and notice the targeted sounds in individual words.</a:t>
            </a:r>
            <a:endParaRPr sz="1600" b="1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practice pronouncing the targeted sounds in sentences.</a:t>
            </a:r>
            <a:endParaRPr sz="1600" b="1" dirty="0"/>
          </a:p>
        </p:txBody>
      </p:sp>
      <p:sp>
        <p:nvSpPr>
          <p:cNvPr id="344" name="Google Shape;344;p20"/>
          <p:cNvSpPr/>
          <p:nvPr/>
        </p:nvSpPr>
        <p:spPr>
          <a:xfrm>
            <a:off x="1511005" y="1439885"/>
            <a:ext cx="331597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500" y="5269729"/>
            <a:ext cx="118258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2" y="5269729"/>
            <a:ext cx="49589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9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7" y="1757476"/>
            <a:ext cx="45636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9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80917" y="237708"/>
            <a:ext cx="118258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49" y="229764"/>
            <a:ext cx="49589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9" y="190031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630229" y="3194749"/>
            <a:ext cx="9904667" cy="2027800"/>
            <a:chOff x="0" y="1807416"/>
            <a:chExt cx="9904667" cy="202780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/ɪə/ and /eə/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487067" y="87351"/>
            <a:ext cx="41326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157982" y="664555"/>
            <a:ext cx="1203401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following words. Pay attention to the underlined parts.</a:t>
            </a:r>
            <a:endParaRPr sz="1600" dirty="0"/>
          </a:p>
        </p:txBody>
      </p:sp>
      <p:sp>
        <p:nvSpPr>
          <p:cNvPr id="353" name="Google Shape;353;p21"/>
          <p:cNvSpPr txBox="1"/>
          <p:nvPr/>
        </p:nvSpPr>
        <p:spPr>
          <a:xfrm>
            <a:off x="735497" y="3974707"/>
            <a:ext cx="98880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recognize the sounds in the underlined parts?</a:t>
            </a:r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3489649" y="2632372"/>
            <a:ext cx="140892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6999516" y="2590907"/>
            <a:ext cx="140892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pic>
        <p:nvPicPr>
          <p:cNvPr id="356" name="Google Shape;356;p21" descr="Free Chair Cartoon Cliparts, Download Free Chair Cartoon Cliparts png  images, Free ClipArts on Clip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2577" y="2403061"/>
            <a:ext cx="1065147" cy="147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 descr="like thumbs up cartoon drawing hand gif animation | PNG Images PSD Free  Download - Pikbe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8473" y="1992878"/>
            <a:ext cx="1475623" cy="147562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89649" y="4650191"/>
            <a:ext cx="140892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6999516" y="4650191"/>
            <a:ext cx="140892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3757905" y="5510341"/>
            <a:ext cx="11406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7293431" y="5510340"/>
            <a:ext cx="12619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2396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87067" y="39225"/>
            <a:ext cx="41326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200" dirty="0"/>
          </a:p>
        </p:txBody>
      </p:sp>
      <p:sp>
        <p:nvSpPr>
          <p:cNvPr id="369" name="Google Shape;369;p22"/>
          <p:cNvSpPr txBox="1"/>
          <p:nvPr/>
        </p:nvSpPr>
        <p:spPr>
          <a:xfrm>
            <a:off x="1158218" y="605246"/>
            <a:ext cx="1103378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words. Pay attention to the sounds </a:t>
            </a:r>
            <a:r>
              <a:rPr lang="en-US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ɪə</a:t>
            </a:r>
            <a:r>
              <a:rPr lang="en-US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eə</a:t>
            </a:r>
            <a:r>
              <a:rPr lang="en-US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/>
          </a:p>
        </p:txBody>
      </p:sp>
      <p:sp>
        <p:nvSpPr>
          <p:cNvPr id="370" name="Google Shape;370;p22"/>
          <p:cNvSpPr/>
          <p:nvPr/>
        </p:nvSpPr>
        <p:spPr>
          <a:xfrm>
            <a:off x="487067" y="756012"/>
            <a:ext cx="502607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539853" y="6533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72" name="Google Shape;37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863" y="1753683"/>
            <a:ext cx="9357483" cy="498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5395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/>
          <p:nvPr/>
        </p:nvSpPr>
        <p:spPr>
          <a:xfrm>
            <a:off x="487067" y="207666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80" name="Google Shape;380;p23"/>
          <p:cNvSpPr txBox="1"/>
          <p:nvPr/>
        </p:nvSpPr>
        <p:spPr>
          <a:xfrm>
            <a:off x="489009" y="786643"/>
            <a:ext cx="119997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repeat, paying attention to the underlined words.</a:t>
            </a:r>
            <a:endParaRPr sz="1600" dirty="0"/>
          </a:p>
        </p:txBody>
      </p:sp>
      <p:sp>
        <p:nvSpPr>
          <p:cNvPr id="381" name="Google Shape;381;p23"/>
          <p:cNvSpPr/>
          <p:nvPr/>
        </p:nvSpPr>
        <p:spPr>
          <a:xfrm>
            <a:off x="134886" y="852264"/>
            <a:ext cx="502607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187672" y="74962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dirty="0"/>
          </a:p>
        </p:txBody>
      </p:sp>
      <p:sp>
        <p:nvSpPr>
          <p:cNvPr id="383" name="Google Shape;383;p23"/>
          <p:cNvSpPr/>
          <p:nvPr/>
        </p:nvSpPr>
        <p:spPr>
          <a:xfrm>
            <a:off x="220676" y="1932693"/>
            <a:ext cx="738328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548"/>
                </a:solidFill>
                <a:sym typeface="Arial"/>
              </a:rPr>
              <a:t>1. 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Is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there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 a cinema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near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here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?</a:t>
            </a:r>
            <a:br>
              <a:rPr lang="en-US" sz="2800" b="1" dirty="0">
                <a:solidFill>
                  <a:srgbClr val="242021"/>
                </a:solidFill>
                <a:sym typeface="Arial"/>
              </a:rPr>
            </a:br>
            <a:r>
              <a:rPr lang="en-US" sz="2800" b="1" dirty="0">
                <a:solidFill>
                  <a:srgbClr val="F26548"/>
                </a:solidFill>
                <a:sym typeface="Arial"/>
              </a:rPr>
              <a:t>2.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There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’s a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chair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 under the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stairs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.</a:t>
            </a:r>
            <a:br>
              <a:rPr lang="en-US" sz="2800" b="1" dirty="0">
                <a:solidFill>
                  <a:srgbClr val="242021"/>
                </a:solidFill>
                <a:sym typeface="Arial"/>
              </a:rPr>
            </a:br>
            <a:r>
              <a:rPr lang="en-US" sz="2800" b="1" dirty="0">
                <a:solidFill>
                  <a:srgbClr val="F26548"/>
                </a:solidFill>
                <a:sym typeface="Arial"/>
              </a:rPr>
              <a:t>3. 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Put your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earphones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near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here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.</a:t>
            </a:r>
            <a:br>
              <a:rPr lang="en-US" sz="2800" b="1" dirty="0">
                <a:solidFill>
                  <a:srgbClr val="242021"/>
                </a:solidFill>
                <a:sym typeface="Arial"/>
              </a:rPr>
            </a:br>
            <a:r>
              <a:rPr lang="en-US" sz="2800" b="1" dirty="0">
                <a:solidFill>
                  <a:srgbClr val="F26548"/>
                </a:solidFill>
                <a:sym typeface="Arial"/>
              </a:rPr>
              <a:t>4. 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I don’t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care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 about your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idea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.</a:t>
            </a:r>
            <a:br>
              <a:rPr lang="en-US" sz="2800" b="1" dirty="0">
                <a:solidFill>
                  <a:srgbClr val="242021"/>
                </a:solidFill>
                <a:sym typeface="Arial"/>
              </a:rPr>
            </a:br>
            <a:r>
              <a:rPr lang="en-US" sz="2800" b="1" dirty="0">
                <a:solidFill>
                  <a:srgbClr val="F26548"/>
                </a:solidFill>
                <a:sym typeface="Arial"/>
              </a:rPr>
              <a:t>5. 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Our </a:t>
            </a:r>
            <a:r>
              <a:rPr lang="en-US" sz="2800" b="1" u="sng" dirty="0" err="1">
                <a:solidFill>
                  <a:srgbClr val="242021"/>
                </a:solidFill>
                <a:sym typeface="Arial"/>
              </a:rPr>
              <a:t>aeroplane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 is up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there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, in the </a:t>
            </a:r>
            <a:r>
              <a:rPr lang="en-US" sz="2800" b="1" u="sng" dirty="0">
                <a:solidFill>
                  <a:srgbClr val="242021"/>
                </a:solidFill>
                <a:sym typeface="Arial"/>
              </a:rPr>
              <a:t>air</a:t>
            </a:r>
            <a:r>
              <a:rPr lang="en-US" sz="2800" b="1" dirty="0">
                <a:solidFill>
                  <a:srgbClr val="242021"/>
                </a:solidFill>
                <a:sym typeface="Arial"/>
              </a:rPr>
              <a:t>.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/>
          </a:p>
        </p:txBody>
      </p:sp>
      <p:pic>
        <p:nvPicPr>
          <p:cNvPr id="384" name="Google Shape;384;p23" descr="130+ Funny Telephone Game Phrase Ideas - Meebi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6463" y="3059230"/>
            <a:ext cx="3792749" cy="327462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909000" y="1359161"/>
            <a:ext cx="5187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Game: 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Broken telephone</a:t>
            </a:r>
            <a:endParaRPr dirty="0"/>
          </a:p>
        </p:txBody>
      </p:sp>
      <p:sp>
        <p:nvSpPr>
          <p:cNvPr id="386" name="Google Shape;386;p23"/>
          <p:cNvSpPr/>
          <p:nvPr/>
        </p:nvSpPr>
        <p:spPr>
          <a:xfrm>
            <a:off x="7343093" y="2100614"/>
            <a:ext cx="331597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3977082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515722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2357746" y="23961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583328" y="4044020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5558977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5569644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5566751" y="3908360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24"/>
          <p:cNvCxnSpPr>
            <a:stCxn id="393" idx="3"/>
            <a:endCxn id="39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0" name="Google Shape;400;p24"/>
          <p:cNvSpPr/>
          <p:nvPr/>
        </p:nvSpPr>
        <p:spPr>
          <a:xfrm>
            <a:off x="4435146" y="307928"/>
            <a:ext cx="417359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3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4"/>
          <p:cNvSpPr/>
          <p:nvPr/>
        </p:nvSpPr>
        <p:spPr>
          <a:xfrm>
            <a:off x="2484415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24"/>
          <p:cNvCxnSpPr>
            <a:stCxn id="394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4" name="Google Shape;404;p24"/>
          <p:cNvSpPr/>
          <p:nvPr/>
        </p:nvSpPr>
        <p:spPr>
          <a:xfrm>
            <a:off x="5558977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4"/>
          <p:cNvSpPr txBox="1"/>
          <p:nvPr/>
        </p:nvSpPr>
        <p:spPr>
          <a:xfrm>
            <a:off x="4778695" y="372526"/>
            <a:ext cx="45636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406" name="Google Shape;406;p24"/>
          <p:cNvCxnSpPr>
            <a:stCxn id="395" idx="3"/>
          </p:cNvCxnSpPr>
          <p:nvPr/>
        </p:nvCxnSpPr>
        <p:spPr>
          <a:xfrm>
            <a:off x="2534061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/>
          <p:nvPr/>
        </p:nvSpPr>
        <p:spPr>
          <a:xfrm>
            <a:off x="1239155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13" name="Google Shape;413;p25"/>
          <p:cNvSpPr/>
          <p:nvPr/>
        </p:nvSpPr>
        <p:spPr>
          <a:xfrm>
            <a:off x="576198" y="1290971"/>
            <a:ext cx="502607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628984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5"/>
          <p:cNvSpPr txBox="1"/>
          <p:nvPr/>
        </p:nvSpPr>
        <p:spPr>
          <a:xfrm>
            <a:off x="487067" y="207666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25"/>
          <p:cNvGrpSpPr/>
          <p:nvPr/>
        </p:nvGrpSpPr>
        <p:grpSpPr>
          <a:xfrm>
            <a:off x="1" y="2534588"/>
            <a:ext cx="11025784" cy="2027800"/>
            <a:chOff x="0" y="1807416"/>
            <a:chExt cx="9904667" cy="2027800"/>
          </a:xfrm>
        </p:grpSpPr>
        <p:sp>
          <p:nvSpPr>
            <p:cNvPr id="418" name="Google Shape;418;p25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" name="Google Shape;419;p25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b="1"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2" name="Google Shape;422;p25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 b="1"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4" name="Google Shape;424;p25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b="1"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7" name="Google Shape;427;p25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US" sz="28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ɪə</a:t>
              </a:r>
              <a:r>
                <a:rPr lang="en-US" sz="2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and /</a:t>
              </a:r>
              <a:r>
                <a:rPr lang="en-US" sz="28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eə</a:t>
              </a:r>
              <a:r>
                <a:rPr lang="en-US" sz="2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endParaRPr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/>
          <p:nvPr/>
        </p:nvSpPr>
        <p:spPr>
          <a:xfrm>
            <a:off x="1216852" y="1303519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34" name="Google Shape;434;p26"/>
          <p:cNvSpPr/>
          <p:nvPr/>
        </p:nvSpPr>
        <p:spPr>
          <a:xfrm>
            <a:off x="576198" y="1290971"/>
            <a:ext cx="502607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628984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6"/>
          <p:cNvSpPr txBox="1"/>
          <p:nvPr/>
        </p:nvSpPr>
        <p:spPr>
          <a:xfrm>
            <a:off x="487067" y="207666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6"/>
          <p:cNvSpPr txBox="1"/>
          <p:nvPr/>
        </p:nvSpPr>
        <p:spPr>
          <a:xfrm>
            <a:off x="914506" y="2204004"/>
            <a:ext cx="8257893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some sentences to describe your favourite types of films. You can use the adjectives that you have learnt in this lesson.</a:t>
            </a:r>
            <a:endParaRPr/>
          </a:p>
        </p:txBody>
      </p:sp>
      <p:pic>
        <p:nvPicPr>
          <p:cNvPr id="439" name="Google Shape;4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0300" y="3841328"/>
            <a:ext cx="3904953" cy="272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2" y="7555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7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427103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791561" y="706509"/>
            <a:ext cx="331537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1" y="144697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223029" y="1697525"/>
            <a:ext cx="1196897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 sz="1800" b="1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“Films”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correctly pronounce words that contain the sounds: </a:t>
            </a:r>
            <a:r>
              <a:rPr lang="en-US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ɪə</a:t>
            </a:r>
            <a:r>
              <a:rPr lang="en-US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eə</a:t>
            </a:r>
            <a:r>
              <a:rPr lang="en-US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36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977082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15722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357746" y="23961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83328" y="4044020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558977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69644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5566751" y="3908360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8" idx="3"/>
            <a:endCxn id="129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4435146" y="307928"/>
            <a:ext cx="417359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3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2484415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9" idx="1"/>
          </p:cNvCxnSpPr>
          <p:nvPr/>
        </p:nvCxnSpPr>
        <p:spPr>
          <a:xfrm flipH="1">
            <a:off x="1469145" y="2723829"/>
            <a:ext cx="888600" cy="1282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/>
          <p:nvPr/>
        </p:nvSpPr>
        <p:spPr>
          <a:xfrm>
            <a:off x="5558977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4778695" y="372526"/>
            <a:ext cx="45636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141" name="Google Shape;141;p4"/>
          <p:cNvCxnSpPr>
            <a:stCxn id="130" idx="3"/>
          </p:cNvCxnSpPr>
          <p:nvPr/>
        </p:nvCxnSpPr>
        <p:spPr>
          <a:xfrm>
            <a:off x="2534061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3977082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971991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721206" y="428744"/>
            <a:ext cx="572220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3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4883487" y="470367"/>
            <a:ext cx="6261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2000" dirty="0"/>
          </a:p>
        </p:txBody>
      </p:sp>
      <p:sp>
        <p:nvSpPr>
          <p:cNvPr id="152" name="Google Shape;152;p5"/>
          <p:cNvSpPr/>
          <p:nvPr/>
        </p:nvSpPr>
        <p:spPr>
          <a:xfrm>
            <a:off x="6130420" y="2692911"/>
            <a:ext cx="52237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review on types of films, recall students’ vocabulary on adjectives to describe film.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3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10191750" y="5715003"/>
            <a:ext cx="223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kern="1200" smtClean="0">
                <a:solidFill>
                  <a:srgbClr val="CC3300"/>
                </a:solidFill>
                <a:ea typeface="+mn-ea"/>
              </a:rPr>
              <a:t>Hết giờ</a:t>
            </a:r>
          </a:p>
        </p:txBody>
      </p:sp>
      <p:sp>
        <p:nvSpPr>
          <p:cNvPr id="2113" name="Oval 65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01</a:t>
            </a:r>
          </a:p>
        </p:txBody>
      </p:sp>
      <p:sp>
        <p:nvSpPr>
          <p:cNvPr id="2112" name="Oval 64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02</a:t>
            </a:r>
          </a:p>
        </p:txBody>
      </p:sp>
      <p:sp>
        <p:nvSpPr>
          <p:cNvPr id="2111" name="Oval 63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03</a:t>
            </a:r>
          </a:p>
        </p:txBody>
      </p:sp>
      <p:sp>
        <p:nvSpPr>
          <p:cNvPr id="2110" name="Oval 62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04</a:t>
            </a:r>
          </a:p>
        </p:txBody>
      </p:sp>
      <p:sp>
        <p:nvSpPr>
          <p:cNvPr id="2109" name="Oval 61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05</a:t>
            </a:r>
          </a:p>
        </p:txBody>
      </p:sp>
      <p:sp>
        <p:nvSpPr>
          <p:cNvPr id="2108" name="Oval 60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06</a:t>
            </a:r>
          </a:p>
        </p:txBody>
      </p:sp>
      <p:sp>
        <p:nvSpPr>
          <p:cNvPr id="2107" name="Oval 59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07</a:t>
            </a:r>
          </a:p>
        </p:txBody>
      </p:sp>
      <p:sp>
        <p:nvSpPr>
          <p:cNvPr id="2106" name="Oval 58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08</a:t>
            </a:r>
          </a:p>
        </p:txBody>
      </p:sp>
      <p:sp>
        <p:nvSpPr>
          <p:cNvPr id="2105" name="Oval 57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09</a:t>
            </a:r>
          </a:p>
        </p:txBody>
      </p:sp>
      <p:sp>
        <p:nvSpPr>
          <p:cNvPr id="2104" name="Oval 56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2103" name="Oval 55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11</a:t>
            </a:r>
          </a:p>
        </p:txBody>
      </p:sp>
      <p:sp>
        <p:nvSpPr>
          <p:cNvPr id="2102" name="Oval 54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2101" name="Oval 53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13</a:t>
            </a:r>
          </a:p>
        </p:txBody>
      </p:sp>
      <p:sp>
        <p:nvSpPr>
          <p:cNvPr id="2100" name="Oval 52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14</a:t>
            </a:r>
          </a:p>
        </p:txBody>
      </p:sp>
      <p:sp>
        <p:nvSpPr>
          <p:cNvPr id="2099" name="Oval 51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15</a:t>
            </a:r>
          </a:p>
        </p:txBody>
      </p:sp>
      <p:sp>
        <p:nvSpPr>
          <p:cNvPr id="2098" name="Oval 50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16</a:t>
            </a:r>
          </a:p>
        </p:txBody>
      </p:sp>
      <p:sp>
        <p:nvSpPr>
          <p:cNvPr id="2097" name="Oval 49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17</a:t>
            </a:r>
          </a:p>
        </p:txBody>
      </p:sp>
      <p:sp>
        <p:nvSpPr>
          <p:cNvPr id="2096" name="Oval 48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18</a:t>
            </a:r>
          </a:p>
        </p:txBody>
      </p:sp>
      <p:sp>
        <p:nvSpPr>
          <p:cNvPr id="2095" name="Oval 47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19</a:t>
            </a:r>
          </a:p>
        </p:txBody>
      </p:sp>
      <p:sp>
        <p:nvSpPr>
          <p:cNvPr id="2094" name="Oval 46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2093" name="Oval 45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21</a:t>
            </a:r>
          </a:p>
        </p:txBody>
      </p:sp>
      <p:sp>
        <p:nvSpPr>
          <p:cNvPr id="2092" name="Oval 44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22</a:t>
            </a:r>
          </a:p>
        </p:txBody>
      </p:sp>
      <p:sp>
        <p:nvSpPr>
          <p:cNvPr id="2091" name="Oval 43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23</a:t>
            </a:r>
          </a:p>
        </p:txBody>
      </p:sp>
      <p:sp>
        <p:nvSpPr>
          <p:cNvPr id="2090" name="Oval 42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24</a:t>
            </a:r>
          </a:p>
        </p:txBody>
      </p:sp>
      <p:sp>
        <p:nvSpPr>
          <p:cNvPr id="2089" name="Oval 41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25</a:t>
            </a:r>
          </a:p>
        </p:txBody>
      </p:sp>
      <p:sp>
        <p:nvSpPr>
          <p:cNvPr id="2088" name="Oval 40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26</a:t>
            </a:r>
          </a:p>
        </p:txBody>
      </p:sp>
      <p:sp>
        <p:nvSpPr>
          <p:cNvPr id="2087" name="Oval 39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27</a:t>
            </a:r>
          </a:p>
        </p:txBody>
      </p:sp>
      <p:sp>
        <p:nvSpPr>
          <p:cNvPr id="2086" name="Oval 38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28</a:t>
            </a:r>
          </a:p>
        </p:txBody>
      </p:sp>
      <p:sp>
        <p:nvSpPr>
          <p:cNvPr id="2085" name="Oval 37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29</a:t>
            </a:r>
          </a:p>
        </p:txBody>
      </p:sp>
      <p:sp>
        <p:nvSpPr>
          <p:cNvPr id="2084" name="Oval 36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2083" name="Oval 35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31</a:t>
            </a:r>
          </a:p>
        </p:txBody>
      </p:sp>
      <p:sp>
        <p:nvSpPr>
          <p:cNvPr id="2082" name="Oval 34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32</a:t>
            </a:r>
          </a:p>
        </p:txBody>
      </p:sp>
      <p:sp>
        <p:nvSpPr>
          <p:cNvPr id="2081" name="Oval 33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33</a:t>
            </a:r>
          </a:p>
        </p:txBody>
      </p:sp>
      <p:sp>
        <p:nvSpPr>
          <p:cNvPr id="2080" name="Oval 32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34</a:t>
            </a:r>
          </a:p>
        </p:txBody>
      </p:sp>
      <p:sp>
        <p:nvSpPr>
          <p:cNvPr id="2079" name="Oval 31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35</a:t>
            </a:r>
          </a:p>
        </p:txBody>
      </p:sp>
      <p:sp>
        <p:nvSpPr>
          <p:cNvPr id="2078" name="Oval 30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36</a:t>
            </a:r>
          </a:p>
        </p:txBody>
      </p:sp>
      <p:sp>
        <p:nvSpPr>
          <p:cNvPr id="2077" name="Oval 29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37</a:t>
            </a:r>
          </a:p>
        </p:txBody>
      </p:sp>
      <p:sp>
        <p:nvSpPr>
          <p:cNvPr id="2076" name="Oval 28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38</a:t>
            </a:r>
          </a:p>
        </p:txBody>
      </p:sp>
      <p:sp>
        <p:nvSpPr>
          <p:cNvPr id="2075" name="Oval 27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39</a:t>
            </a:r>
          </a:p>
        </p:txBody>
      </p:sp>
      <p:sp>
        <p:nvSpPr>
          <p:cNvPr id="2074" name="Oval 26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2073" name="Oval 25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41</a:t>
            </a:r>
          </a:p>
        </p:txBody>
      </p:sp>
      <p:sp>
        <p:nvSpPr>
          <p:cNvPr id="2072" name="Oval 24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42</a:t>
            </a:r>
          </a:p>
        </p:txBody>
      </p:sp>
      <p:sp>
        <p:nvSpPr>
          <p:cNvPr id="2071" name="Oval 23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43</a:t>
            </a:r>
          </a:p>
        </p:txBody>
      </p:sp>
      <p:sp>
        <p:nvSpPr>
          <p:cNvPr id="2070" name="Oval 22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44</a:t>
            </a:r>
          </a:p>
        </p:txBody>
      </p:sp>
      <p:sp>
        <p:nvSpPr>
          <p:cNvPr id="2069" name="Oval 21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45</a:t>
            </a:r>
          </a:p>
        </p:txBody>
      </p:sp>
      <p:sp>
        <p:nvSpPr>
          <p:cNvPr id="2068" name="Oval 20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46</a:t>
            </a:r>
          </a:p>
        </p:txBody>
      </p:sp>
      <p:sp>
        <p:nvSpPr>
          <p:cNvPr id="2067" name="Oval 19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47</a:t>
            </a:r>
          </a:p>
        </p:txBody>
      </p:sp>
      <p:sp>
        <p:nvSpPr>
          <p:cNvPr id="2066" name="Oval 18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48</a:t>
            </a:r>
          </a:p>
        </p:txBody>
      </p:sp>
      <p:sp>
        <p:nvSpPr>
          <p:cNvPr id="2065" name="Oval 17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49</a:t>
            </a:r>
          </a:p>
        </p:txBody>
      </p:sp>
      <p:sp>
        <p:nvSpPr>
          <p:cNvPr id="2064" name="Oval 16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50</a:t>
            </a:r>
          </a:p>
        </p:txBody>
      </p:sp>
      <p:sp>
        <p:nvSpPr>
          <p:cNvPr id="2063" name="Oval 15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51</a:t>
            </a:r>
          </a:p>
        </p:txBody>
      </p:sp>
      <p:sp>
        <p:nvSpPr>
          <p:cNvPr id="2062" name="Oval 14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52</a:t>
            </a:r>
          </a:p>
        </p:txBody>
      </p:sp>
      <p:sp>
        <p:nvSpPr>
          <p:cNvPr id="2061" name="Oval 13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53</a:t>
            </a:r>
          </a:p>
        </p:txBody>
      </p:sp>
      <p:sp>
        <p:nvSpPr>
          <p:cNvPr id="2060" name="Oval 12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54</a:t>
            </a:r>
          </a:p>
        </p:txBody>
      </p:sp>
      <p:sp>
        <p:nvSpPr>
          <p:cNvPr id="2059" name="Oval 11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55</a:t>
            </a:r>
          </a:p>
        </p:txBody>
      </p:sp>
      <p:sp>
        <p:nvSpPr>
          <p:cNvPr id="2058" name="Oval 10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56</a:t>
            </a:r>
          </a:p>
        </p:txBody>
      </p:sp>
      <p:sp>
        <p:nvSpPr>
          <p:cNvPr id="2057" name="Oval 9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57</a:t>
            </a:r>
          </a:p>
        </p:txBody>
      </p:sp>
      <p:sp>
        <p:nvSpPr>
          <p:cNvPr id="2056" name="Oval 8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58</a:t>
            </a:r>
          </a:p>
        </p:txBody>
      </p:sp>
      <p:sp>
        <p:nvSpPr>
          <p:cNvPr id="2055" name="Oval 7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59</a:t>
            </a:r>
          </a:p>
        </p:txBody>
      </p:sp>
      <p:sp>
        <p:nvSpPr>
          <p:cNvPr id="2052" name="Oval 4" descr="Blue tissue paper"/>
          <p:cNvSpPr>
            <a:spLocks noChangeArrowheads="1"/>
          </p:cNvSpPr>
          <p:nvPr/>
        </p:nvSpPr>
        <p:spPr bwMode="auto">
          <a:xfrm>
            <a:off x="10699750" y="5486400"/>
            <a:ext cx="1117600" cy="762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 smtClean="0">
                <a:latin typeface="Arial" pitchFamily="34" charset="0"/>
                <a:ea typeface="+mn-ea"/>
                <a:cs typeface="Arial" pitchFamily="34" charset="0"/>
              </a:rPr>
              <a:t>60</a:t>
            </a:r>
          </a:p>
        </p:txBody>
      </p:sp>
      <p:pic>
        <p:nvPicPr>
          <p:cNvPr id="63" name="Google Shape;162;p6" descr="JJJ Fan Awards: Favorite Comedy Movie of 2021 – Vote Here! | 2021 Just  Jared Jr Fan Awards, Just Jared Jr Fan Awards, Polls | Just Jared Jr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38" y="1266825"/>
            <a:ext cx="9906412" cy="5429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8" y="1363579"/>
            <a:ext cx="9906412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8" y="1323975"/>
            <a:ext cx="98202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9" y="1363579"/>
            <a:ext cx="9816894" cy="5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8147" y="0"/>
            <a:ext cx="825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KIM’S GAME</a:t>
            </a:r>
            <a:endParaRPr lang="en-GB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7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4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4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6" presetClass="exit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4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5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" presetID="6" presetClass="exit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4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0"/>
                            </p:stCondLst>
                            <p:childTnLst>
                              <p:par>
                                <p:cTn id="33" presetID="6" presetClass="exit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4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25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75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85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95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5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15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25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35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45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55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650"/>
                            </p:stCondLst>
                            <p:childTnLst>
                              <p:par>
                                <p:cTn id="7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675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850"/>
                            </p:stCondLst>
                            <p:childTnLst>
                              <p:par>
                                <p:cTn id="8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895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5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115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25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335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445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55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665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7750"/>
                            </p:stCondLst>
                            <p:childTnLst>
                              <p:par>
                                <p:cTn id="12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8850"/>
                            </p:stCondLst>
                            <p:childTnLst>
                              <p:par>
                                <p:cTn id="12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9950"/>
                            </p:stCondLst>
                            <p:childTnLst>
                              <p:par>
                                <p:cTn id="12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1050"/>
                            </p:stCondLst>
                            <p:childTnLst>
                              <p:par>
                                <p:cTn id="13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2150"/>
                            </p:stCondLst>
                            <p:childTnLst>
                              <p:par>
                                <p:cTn id="13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3250"/>
                            </p:stCondLst>
                            <p:childTnLst>
                              <p:par>
                                <p:cTn id="14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4350"/>
                            </p:stCondLst>
                            <p:childTnLst>
                              <p:par>
                                <p:cTn id="14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450"/>
                            </p:stCondLst>
                            <p:childTnLst>
                              <p:par>
                                <p:cTn id="14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6550"/>
                            </p:stCondLst>
                            <p:childTnLst>
                              <p:par>
                                <p:cTn id="15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7650"/>
                            </p:stCondLst>
                            <p:childTnLst>
                              <p:par>
                                <p:cTn id="15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8750"/>
                            </p:stCondLst>
                            <p:childTnLst>
                              <p:par>
                                <p:cTn id="16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9850"/>
                            </p:stCondLst>
                            <p:childTnLst>
                              <p:par>
                                <p:cTn id="16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950"/>
                            </p:stCondLst>
                            <p:childTnLst>
                              <p:par>
                                <p:cTn id="16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2050"/>
                            </p:stCondLst>
                            <p:childTnLst>
                              <p:par>
                                <p:cTn id="17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3150"/>
                            </p:stCondLst>
                            <p:childTnLst>
                              <p:par>
                                <p:cTn id="17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4250"/>
                            </p:stCondLst>
                            <p:childTnLst>
                              <p:par>
                                <p:cTn id="18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5350"/>
                            </p:stCondLst>
                            <p:childTnLst>
                              <p:par>
                                <p:cTn id="18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6450"/>
                            </p:stCondLst>
                            <p:childTnLst>
                              <p:par>
                                <p:cTn id="18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7550"/>
                            </p:stCondLst>
                            <p:childTnLst>
                              <p:par>
                                <p:cTn id="19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8650"/>
                            </p:stCondLst>
                            <p:childTnLst>
                              <p:par>
                                <p:cTn id="19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9750"/>
                            </p:stCondLst>
                            <p:childTnLst>
                              <p:par>
                                <p:cTn id="20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0850"/>
                            </p:stCondLst>
                            <p:childTnLst>
                              <p:par>
                                <p:cTn id="20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1950"/>
                            </p:stCondLst>
                            <p:childTnLst>
                              <p:par>
                                <p:cTn id="20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93050"/>
                            </p:stCondLst>
                            <p:childTnLst>
                              <p:par>
                                <p:cTn id="21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4150"/>
                            </p:stCondLst>
                            <p:childTnLst>
                              <p:par>
                                <p:cTn id="21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5250"/>
                            </p:stCondLst>
                            <p:childTnLst>
                              <p:par>
                                <p:cTn id="22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6350"/>
                            </p:stCondLst>
                            <p:childTnLst>
                              <p:par>
                                <p:cTn id="22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97450"/>
                            </p:stCondLst>
                            <p:childTnLst>
                              <p:par>
                                <p:cTn id="22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8550"/>
                            </p:stCondLst>
                            <p:childTnLst>
                              <p:par>
                                <p:cTn id="23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99650"/>
                            </p:stCondLst>
                            <p:childTnLst>
                              <p:par>
                                <p:cTn id="23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750"/>
                            </p:stCondLst>
                            <p:childTnLst>
                              <p:par>
                                <p:cTn id="24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1850"/>
                            </p:stCondLst>
                            <p:childTnLst>
                              <p:par>
                                <p:cTn id="24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2950"/>
                            </p:stCondLst>
                            <p:childTnLst>
                              <p:par>
                                <p:cTn id="24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4050"/>
                            </p:stCondLst>
                            <p:childTnLst>
                              <p:par>
                                <p:cTn id="25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5150"/>
                            </p:stCondLst>
                            <p:childTnLst>
                              <p:par>
                                <p:cTn id="25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6250"/>
                            </p:stCondLst>
                            <p:childTnLst>
                              <p:par>
                                <p:cTn id="26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7350"/>
                            </p:stCondLst>
                            <p:childTnLst>
                              <p:par>
                                <p:cTn id="26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8450"/>
                            </p:stCondLst>
                            <p:childTnLst>
                              <p:par>
                                <p:cTn id="26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9550"/>
                            </p:stCondLst>
                            <p:childTnLst>
                              <p:par>
                                <p:cTn id="27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10650"/>
                            </p:stCondLst>
                            <p:childTnLst>
                              <p:par>
                                <p:cTn id="2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" grpId="0"/>
      <p:bldP spid="2113" grpId="0" animBg="1"/>
      <p:bldP spid="2112" grpId="0" animBg="1"/>
      <p:bldP spid="2111" grpId="0" animBg="1"/>
      <p:bldP spid="2110" grpId="0" animBg="1"/>
      <p:bldP spid="2109" grpId="0" animBg="1"/>
      <p:bldP spid="2108" grpId="0" animBg="1"/>
      <p:bldP spid="2107" grpId="0" animBg="1"/>
      <p:bldP spid="2106" grpId="0" animBg="1"/>
      <p:bldP spid="2105" grpId="0" animBg="1"/>
      <p:bldP spid="2104" grpId="0" animBg="1"/>
      <p:bldP spid="2103" grpId="0" animBg="1"/>
      <p:bldP spid="2102" grpId="0" animBg="1"/>
      <p:bldP spid="2101" grpId="0" animBg="1"/>
      <p:bldP spid="2100" grpId="0" animBg="1"/>
      <p:bldP spid="2099" grpId="0" animBg="1"/>
      <p:bldP spid="2098" grpId="0" animBg="1"/>
      <p:bldP spid="2097" grpId="0" animBg="1"/>
      <p:bldP spid="2096" grpId="0" animBg="1"/>
      <p:bldP spid="2095" grpId="0" animBg="1"/>
      <p:bldP spid="2094" grpId="0" animBg="1"/>
      <p:bldP spid="2093" grpId="0" animBg="1"/>
      <p:bldP spid="2092" grpId="0" animBg="1"/>
      <p:bldP spid="2091" grpId="0" animBg="1"/>
      <p:bldP spid="2090" grpId="0" animBg="1"/>
      <p:bldP spid="2089" grpId="0" animBg="1"/>
      <p:bldP spid="2088" grpId="0" animBg="1"/>
      <p:bldP spid="2087" grpId="0" animBg="1"/>
      <p:bldP spid="2086" grpId="0" animBg="1"/>
      <p:bldP spid="2085" grpId="0" animBg="1"/>
      <p:bldP spid="2084" grpId="0" animBg="1"/>
      <p:bldP spid="2083" grpId="0" animBg="1"/>
      <p:bldP spid="2082" grpId="0" animBg="1"/>
      <p:bldP spid="2081" grpId="0" animBg="1"/>
      <p:bldP spid="2080" grpId="0" animBg="1"/>
      <p:bldP spid="2079" grpId="0" animBg="1"/>
      <p:bldP spid="2078" grpId="0" animBg="1"/>
      <p:bldP spid="2077" grpId="0" animBg="1"/>
      <p:bldP spid="2076" grpId="0" animBg="1"/>
      <p:bldP spid="2075" grpId="0" animBg="1"/>
      <p:bldP spid="2074" grpId="0" animBg="1"/>
      <p:bldP spid="2073" grpId="0" animBg="1"/>
      <p:bldP spid="2072" grpId="0" animBg="1"/>
      <p:bldP spid="2071" grpId="0" animBg="1"/>
      <p:bldP spid="2070" grpId="0" animBg="1"/>
      <p:bldP spid="2069" grpId="0" animBg="1"/>
      <p:bldP spid="2068" grpId="0" animBg="1"/>
      <p:bldP spid="2067" grpId="0" animBg="1"/>
      <p:bldP spid="2066" grpId="0" animBg="1"/>
      <p:bldP spid="2065" grpId="0" animBg="1"/>
      <p:bldP spid="2064" grpId="0" animBg="1"/>
      <p:bldP spid="2063" grpId="0" animBg="1"/>
      <p:bldP spid="2062" grpId="0" animBg="1"/>
      <p:bldP spid="2061" grpId="0" animBg="1"/>
      <p:bldP spid="2060" grpId="0" animBg="1"/>
      <p:bldP spid="2059" grpId="0" animBg="1"/>
      <p:bldP spid="2058" grpId="0" animBg="1"/>
      <p:bldP spid="2057" grpId="0" animBg="1"/>
      <p:bldP spid="2056" grpId="0" animBg="1"/>
      <p:bldP spid="2055" grpId="0" animBg="1"/>
      <p:bldP spid="20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977082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15722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357746" y="23961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58977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569644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cxnSp>
        <p:nvCxnSpPr>
          <p:cNvPr id="188" name="Google Shape;188;p8"/>
          <p:cNvCxnSpPr>
            <a:stCxn id="184" idx="3"/>
            <a:endCxn id="18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9" name="Google Shape;189;p8"/>
          <p:cNvSpPr/>
          <p:nvPr/>
        </p:nvSpPr>
        <p:spPr>
          <a:xfrm>
            <a:off x="4435146" y="307928"/>
            <a:ext cx="417359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3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4778695" y="372526"/>
            <a:ext cx="45636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6293003" y="4005659"/>
            <a:ext cx="534928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new words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676" y="3876378"/>
            <a:ext cx="5793981" cy="289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401531" y="17016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191256" y="3957146"/>
            <a:ext cx="590474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 dữ; bạo lực, mãnh liệt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611358" y="2987496"/>
            <a:ext cx="25138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vaiələnt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36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87067" y="20843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04" name="Google Shape;204;p9" descr="Do Violent Movies Make Us Violent People? – Cultural Convers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0110" y="1761711"/>
            <a:ext cx="4807143" cy="2726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487067" y="190601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434107" y="3971623"/>
            <a:ext cx="66404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buồn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tẻ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chán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đơn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điệu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314491" y="3274396"/>
            <a:ext cx="13532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dʌl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36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487067" y="20843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251" y="1832214"/>
            <a:ext cx="4672363" cy="353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817</Words>
  <Application>Microsoft Office PowerPoint</Application>
  <PresentationFormat>Custom</PresentationFormat>
  <Paragraphs>229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Open Sans</vt:lpstr>
      <vt:lpstr>Courier New</vt:lpstr>
      <vt:lpstr>Noto Sans Symbols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15</cp:revision>
  <dcterms:created xsi:type="dcterms:W3CDTF">2020-12-09T02:04:09Z</dcterms:created>
  <dcterms:modified xsi:type="dcterms:W3CDTF">2023-02-13T08:35:13Z</dcterms:modified>
</cp:coreProperties>
</file>